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89" r:id="rId2"/>
    <p:sldId id="393" r:id="rId3"/>
    <p:sldId id="394" r:id="rId4"/>
    <p:sldId id="398" r:id="rId5"/>
    <p:sldId id="400" r:id="rId6"/>
    <p:sldId id="397" r:id="rId7"/>
    <p:sldId id="396" r:id="rId8"/>
    <p:sldId id="390" r:id="rId9"/>
    <p:sldId id="391" r:id="rId10"/>
    <p:sldId id="311" r:id="rId11"/>
    <p:sldId id="328" r:id="rId12"/>
    <p:sldId id="319" r:id="rId13"/>
    <p:sldId id="318" r:id="rId14"/>
    <p:sldId id="320" r:id="rId15"/>
    <p:sldId id="321" r:id="rId16"/>
    <p:sldId id="322" r:id="rId17"/>
    <p:sldId id="323" r:id="rId18"/>
    <p:sldId id="324" r:id="rId19"/>
    <p:sldId id="327" r:id="rId20"/>
    <p:sldId id="329" r:id="rId21"/>
  </p:sldIdLst>
  <p:sldSz cx="11887200" cy="8321675"/>
  <p:notesSz cx="7315200" cy="9601200"/>
  <p:custDataLst>
    <p:tags r:id="rId24"/>
  </p:custDataLst>
  <p:defaultTextStyle>
    <a:defPPr>
      <a:defRPr lang="ar-SA"/>
    </a:defPPr>
    <a:lvl1pPr algn="r" rtl="1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2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sz="2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sz="2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sz="2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621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4660"/>
  </p:normalViewPr>
  <p:slideViewPr>
    <p:cSldViewPr>
      <p:cViewPr varScale="1">
        <p:scale>
          <a:sx n="76" d="100"/>
          <a:sy n="76" d="100"/>
        </p:scale>
        <p:origin x="-1260" y="-90"/>
      </p:cViewPr>
      <p:guideLst>
        <p:guide orient="horz" pos="2621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144963" y="9120188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120188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fld id="{08CD3AA1-0D85-4AD8-8C71-F8896D29B2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03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7438" y="720725"/>
            <a:ext cx="514032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144963" y="9120188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120188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fld id="{2FD1A263-7C3B-4A9A-ABC2-8C527F10C20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1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175" y="2584450"/>
            <a:ext cx="10102850" cy="1784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763" y="4714875"/>
            <a:ext cx="8321675" cy="21272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6B1C-02E4-441D-9E72-D44C05DE02B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4272-D373-4627-BD18-FE33EBFF899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538" y="333375"/>
            <a:ext cx="2674937" cy="710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333375"/>
            <a:ext cx="7872413" cy="710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1AB80-92A8-457F-A946-E3FD55B4B1A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>
                <a:latin typeface="Times New Roman" pitchFamily="18" charset="0"/>
                <a:cs typeface="Times New Roman" pitchFamily="18" charset="0"/>
              </a:defRPr>
            </a:lvl1pPr>
            <a:lvl2pPr algn="l" rtl="0">
              <a:defRPr>
                <a:latin typeface="Times New Roman" pitchFamily="18" charset="0"/>
                <a:cs typeface="Times New Roman" pitchFamily="18" charset="0"/>
              </a:defRPr>
            </a:lvl2pPr>
            <a:lvl3pPr algn="l" rtl="0">
              <a:defRPr>
                <a:latin typeface="Times New Roman" pitchFamily="18" charset="0"/>
                <a:cs typeface="Times New Roman" pitchFamily="18" charset="0"/>
              </a:defRPr>
            </a:lvl3pPr>
            <a:lvl4pPr algn="l" rtl="0">
              <a:defRPr>
                <a:latin typeface="Times New Roman" pitchFamily="18" charset="0"/>
                <a:cs typeface="Times New Roman" pitchFamily="18" charset="0"/>
              </a:defRPr>
            </a:lvl4pPr>
            <a:lvl5pPr algn="l" rtl="0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21FF049-8952-4192-AEFE-2BE65A05E02E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5346700"/>
            <a:ext cx="10102850" cy="16541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0" y="3527425"/>
            <a:ext cx="10102850" cy="18192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Prof. </a:t>
            </a:r>
            <a:r>
              <a:rPr err="1"/>
              <a:t>Laxmikant</a:t>
            </a:r>
            <a:r>
              <a:t> Kale - university of </a:t>
            </a:r>
            <a:r>
              <a:rPr err="1"/>
              <a:t>illinois</a:t>
            </a:r>
            <a:r>
              <a:t> at </a:t>
            </a:r>
            <a:r>
              <a:rPr err="1"/>
              <a:t>urbana-champaign</a:t>
            </a:r>
            <a:r>
              <a:t> - Computer Sciences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A5AC0-0D22-4AC3-BD72-AE90C5B93CF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941513"/>
            <a:ext cx="5273675" cy="5492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941513"/>
            <a:ext cx="5273675" cy="5492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Prof. </a:t>
            </a:r>
            <a:r>
              <a:rPr err="1"/>
              <a:t>Laxmikant</a:t>
            </a:r>
            <a:r>
              <a:t> Kale - university of </a:t>
            </a:r>
            <a:r>
              <a:rPr err="1"/>
              <a:t>illinois</a:t>
            </a:r>
            <a:r>
              <a:t> at </a:t>
            </a:r>
            <a:r>
              <a:rPr err="1"/>
              <a:t>urbana-champaign</a:t>
            </a:r>
            <a:r>
              <a:t> - Computer Sciences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B19B9-E9C6-4C8B-8E88-CDDD68D5B0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862138"/>
            <a:ext cx="5253038" cy="7762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25" y="2638425"/>
            <a:ext cx="5253038" cy="4795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850" y="1862138"/>
            <a:ext cx="5254625" cy="7762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850" y="2638425"/>
            <a:ext cx="5254625" cy="4795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Prof. </a:t>
            </a:r>
            <a:r>
              <a:rPr err="1"/>
              <a:t>Laxmikant</a:t>
            </a:r>
            <a:r>
              <a:t> Kale - university of </a:t>
            </a:r>
            <a:r>
              <a:rPr err="1"/>
              <a:t>illinois</a:t>
            </a:r>
            <a:r>
              <a:t> at </a:t>
            </a:r>
            <a:r>
              <a:rPr err="1"/>
              <a:t>urbana-champaign</a:t>
            </a:r>
            <a:r>
              <a:t> - Computer Sciences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EF567-0F1D-41B2-9DAC-5E91035C967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699750" cy="1387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Prof. </a:t>
            </a:r>
            <a:r>
              <a:rPr err="1"/>
              <a:t>Laxmikant</a:t>
            </a:r>
            <a:r>
              <a:t> Kale - university of </a:t>
            </a:r>
            <a:r>
              <a:rPr err="1"/>
              <a:t>illinois</a:t>
            </a:r>
            <a:r>
              <a:t> at </a:t>
            </a:r>
            <a:r>
              <a:rPr err="1"/>
              <a:t>urbana-champaign</a:t>
            </a:r>
            <a:r>
              <a:t> - Computer Sciences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EA7F9-64DB-41EF-8ABC-D8F91FBE7DF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1E27D-AFC0-46E3-B348-62D43F6DC36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 bwMode="auto">
          <a:xfrm>
            <a:off x="4213225" y="7731125"/>
            <a:ext cx="37655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5470" tIns="57735" rIns="115470" bIns="57735" numCol="1" anchor="t" anchorCtr="0" compatLnSpc="1">
            <a:prstTxWarp prst="textNoShape">
              <a:avLst/>
            </a:prstTxWarp>
          </a:bodyPr>
          <a:lstStyle>
            <a:defPPr>
              <a:defRPr lang="ar-SA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lang="en-US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defTabSz="1154113" rtl="1"/>
            <a:r>
              <a:rPr lang="en-US" smtClean="0"/>
              <a:t>Dr Mohamed A Berbar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31788"/>
            <a:ext cx="3911600" cy="140970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331788"/>
            <a:ext cx="6645275" cy="7102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725" y="1741488"/>
            <a:ext cx="3911600" cy="5692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130C-6959-46A7-BF96-A0245D630ED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450" y="5824538"/>
            <a:ext cx="7132638" cy="68897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0450" y="742950"/>
            <a:ext cx="7132638" cy="4994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0450" y="6513513"/>
            <a:ext cx="7132638" cy="9763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65238-C37B-4ECA-B6D6-2BD7D132F0C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33375"/>
            <a:ext cx="10699750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470" tIns="57735" rIns="115470" bIns="577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941513"/>
            <a:ext cx="1069975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470" tIns="57735" rIns="115470" bIns="577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18525" y="7578725"/>
            <a:ext cx="27749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5470" tIns="57735" rIns="115470" bIns="57735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0825" y="7578725"/>
            <a:ext cx="37655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5470" tIns="57735" rIns="115470" bIns="57735" numCol="1" anchor="t" anchorCtr="0" compatLnSpc="1">
            <a:prstTxWarp prst="textNoShape">
              <a:avLst/>
            </a:prstTxWarp>
          </a:bodyPr>
          <a:lstStyle>
            <a:lvl1pPr algn="ctr" rtl="0">
              <a:defRPr lang="en-US" sz="900"/>
            </a:lvl1pPr>
          </a:lstStyle>
          <a:p>
            <a:pPr>
              <a:defRPr/>
            </a:pPr>
            <a:r>
              <a:t>Prof. </a:t>
            </a:r>
            <a:r>
              <a:rPr err="1"/>
              <a:t>Laxmikant</a:t>
            </a:r>
            <a:r>
              <a:t> Kale - university of </a:t>
            </a:r>
            <a:r>
              <a:rPr err="1"/>
              <a:t>illinois</a:t>
            </a:r>
            <a:r>
              <a:t> at </a:t>
            </a:r>
            <a:r>
              <a:rPr err="1"/>
              <a:t>urbana-champaign</a:t>
            </a:r>
            <a:r>
              <a:t> - Computer Sciences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3725" y="7578725"/>
            <a:ext cx="27749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5470" tIns="57735" rIns="115470" bIns="57735" numCol="1" anchor="t" anchorCtr="0" compatLnSpc="1">
            <a:prstTxWarp prst="textNoShape">
              <a:avLst/>
            </a:prstTxWarp>
          </a:bodyPr>
          <a:lstStyle>
            <a:lvl1pPr algn="l">
              <a:defRPr sz="1800"/>
            </a:lvl1pPr>
          </a:lstStyle>
          <a:p>
            <a:pPr>
              <a:defRPr/>
            </a:pPr>
            <a:fld id="{95D86D19-2CB1-462C-B37E-8AA66B720B5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AutoShape 15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5400000">
            <a:off x="-33038" y="5946475"/>
            <a:ext cx="462315" cy="39624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115470" tIns="57735" rIns="115470" bIns="57735" anchor="ctr"/>
          <a:lstStyle/>
          <a:p>
            <a:endParaRPr lang="en-US"/>
          </a:p>
        </p:txBody>
      </p:sp>
      <p:sp>
        <p:nvSpPr>
          <p:cNvPr id="8" name="AutoShape 16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 rot="5400000">
            <a:off x="-33038" y="6501253"/>
            <a:ext cx="462315" cy="39624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15470" tIns="57735" rIns="115470" bIns="57735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AutoShape 161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 rot="5400000">
            <a:off x="-33038" y="5391697"/>
            <a:ext cx="462315" cy="39624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15470" tIns="57735" rIns="115470" bIns="57735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AutoShape 162">
            <a:hlinkClick r:id="" action="ppaction://hlinkshowjump?jump=lastslide" highlightClick="1"/>
          </p:cNvPr>
          <p:cNvSpPr>
            <a:spLocks noChangeArrowheads="1"/>
          </p:cNvSpPr>
          <p:nvPr userDrawn="1"/>
        </p:nvSpPr>
        <p:spPr bwMode="auto">
          <a:xfrm rot="5400000">
            <a:off x="-33038" y="7056032"/>
            <a:ext cx="462315" cy="39624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15470" tIns="57735" rIns="115470" bIns="57735" anchor="ctr"/>
          <a:lstStyle/>
          <a:p>
            <a:pPr>
              <a:defRPr/>
            </a:pPr>
            <a:endParaRPr 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5" r:id="rId8"/>
    <p:sldLayoutId id="2147483696" r:id="rId9"/>
    <p:sldLayoutId id="2147483697" r:id="rId10"/>
    <p:sldLayoutId id="2147483698" r:id="rId11"/>
  </p:sldLayoutIdLst>
  <p:hf hdr="0" dt="0"/>
  <p:txStyles>
    <p:titleStyle>
      <a:lvl1pPr algn="ctr" defTabSz="1154113" rtl="1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54113" rtl="1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defTabSz="1154113" rtl="1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defTabSz="1154113" rtl="1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defTabSz="1154113" rtl="1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defTabSz="1154113" rtl="1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defTabSz="1154113" rtl="1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defTabSz="1154113" rtl="1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defTabSz="1154113" rtl="1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433388" indent="-433388" algn="r" defTabSz="1154113" rtl="1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938213" indent="-360363" algn="r" defTabSz="1154113" rtl="1" eaLnBrk="0" fontAlgn="base" hangingPunct="0">
        <a:spcBef>
          <a:spcPct val="20000"/>
        </a:spcBef>
        <a:spcAft>
          <a:spcPct val="0"/>
        </a:spcAft>
        <a:buChar char="–"/>
        <a:defRPr sz="3500">
          <a:solidFill>
            <a:schemeClr val="tx1"/>
          </a:solidFill>
          <a:latin typeface="+mn-lt"/>
          <a:cs typeface="+mn-cs"/>
        </a:defRPr>
      </a:lvl2pPr>
      <a:lvl3pPr marL="1443038" indent="-288925" algn="r" defTabSz="1154113" rtl="1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cs typeface="+mn-cs"/>
        </a:defRPr>
      </a:lvl3pPr>
      <a:lvl4pPr marL="2020888" indent="-288925" algn="r" defTabSz="1154113" rtl="1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cs typeface="+mn-cs"/>
        </a:defRPr>
      </a:lvl4pPr>
      <a:lvl5pPr marL="2598738" indent="-288925" algn="r" defTabSz="1154113" rtl="1" eaLnBrk="0" fontAlgn="base" hangingPunct="0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cs typeface="+mn-cs"/>
        </a:defRPr>
      </a:lvl5pPr>
      <a:lvl6pPr marL="3055938" indent="-288925" algn="r" defTabSz="1154113" rtl="1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cs typeface="+mn-cs"/>
        </a:defRPr>
      </a:lvl6pPr>
      <a:lvl7pPr marL="3513138" indent="-288925" algn="r" defTabSz="1154113" rtl="1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cs typeface="+mn-cs"/>
        </a:defRPr>
      </a:lvl7pPr>
      <a:lvl8pPr marL="3970338" indent="-288925" algn="r" defTabSz="1154113" rtl="1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cs typeface="+mn-cs"/>
        </a:defRPr>
      </a:lvl8pPr>
      <a:lvl9pPr marL="4427538" indent="-288925" algn="r" defTabSz="1154113" rtl="1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154113"/>
            <a:fld id="{7BE20A32-5081-4687-AAE0-D7E7487544AC}" type="slidenum">
              <a:rPr lang="ar-SA" smtClean="0"/>
              <a:pPr defTabSz="1154113"/>
              <a:t>1</a:t>
            </a:fld>
            <a:endParaRPr lang="en-US" dirty="0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3551237"/>
            <a:ext cx="9906000" cy="1828800"/>
          </a:xfrm>
        </p:spPr>
        <p:txBody>
          <a:bodyPr/>
          <a:lstStyle/>
          <a:p>
            <a:pPr rtl="0" eaLnBrk="1" hangingPunct="1"/>
            <a:r>
              <a:rPr lang="en-US" dirty="0"/>
              <a:t>Unit </a:t>
            </a:r>
            <a:r>
              <a:rPr lang="en-US" dirty="0" smtClean="0"/>
              <a:t>8</a:t>
            </a:r>
            <a:br>
              <a:rPr lang="en-US" dirty="0" smtClean="0"/>
            </a:br>
            <a:r>
              <a:rPr lang="en-US" dirty="0" smtClean="0"/>
              <a:t>Counters</a:t>
            </a:r>
            <a:r>
              <a:rPr lang="en-US" dirty="0" smtClean="0"/>
              <a:t>, RAM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541837"/>
            <a:ext cx="11430000" cy="1523999"/>
          </a:xfrm>
        </p:spPr>
        <p:txBody>
          <a:bodyPr/>
          <a:lstStyle/>
          <a:p>
            <a:pPr rtl="0" eaLnBrk="1" hangingPunct="1"/>
            <a:endParaRPr lang="en-US" dirty="0" smtClean="0"/>
          </a:p>
          <a:p>
            <a:pPr rtl="0" eaLnBrk="1" hangingPunct="1"/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1614275"/>
            <a:ext cx="6030207" cy="109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</a:rPr>
              <a:t>College of Computer and Information Sciences</a:t>
            </a:r>
            <a:endParaRPr lang="en-US" sz="2000" dirty="0" smtClean="0">
              <a:effectLst/>
            </a:endParaRPr>
          </a:p>
          <a:p>
            <a:pPr algn="ctr"/>
            <a:r>
              <a:rPr lang="en-US" sz="1600" dirty="0" smtClean="0">
                <a:effectLst/>
              </a:rPr>
              <a:t>Department of Computer Science </a:t>
            </a:r>
            <a:endParaRPr lang="en-US" sz="1600" dirty="0" smtClean="0">
              <a:effectLst/>
              <a:latin typeface="Calibri"/>
              <a:ea typeface="Calibri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CSC 220: Computer Organization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44316"/>
            <a:ext cx="1981651" cy="76217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154113"/>
            <a:fld id="{93773B1A-B63A-4C42-9084-615DC9051A9C}" type="slidenum">
              <a:rPr lang="ar-SA" smtClean="0"/>
              <a:pPr defTabSz="1154113"/>
              <a:t>10</a:t>
            </a:fld>
            <a:endParaRPr lang="en-US" smtClean="0"/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1887200" cy="761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5" name="Line 3"/>
          <p:cNvSpPr>
            <a:spLocks noChangeShapeType="1"/>
          </p:cNvSpPr>
          <p:nvPr/>
        </p:nvSpPr>
        <p:spPr bwMode="auto">
          <a:xfrm>
            <a:off x="4060825" y="3790950"/>
            <a:ext cx="7429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ar-SA"/>
          </a:p>
        </p:txBody>
      </p:sp>
      <p:sp>
        <p:nvSpPr>
          <p:cNvPr id="92166" name="Line 4"/>
          <p:cNvSpPr>
            <a:spLocks noChangeShapeType="1"/>
          </p:cNvSpPr>
          <p:nvPr/>
        </p:nvSpPr>
        <p:spPr bwMode="auto">
          <a:xfrm>
            <a:off x="1189038" y="4160838"/>
            <a:ext cx="4060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ar-SA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618037"/>
            <a:ext cx="21717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154113"/>
            <a:fld id="{F0A84836-DCA3-45C1-94E3-FF6D19FB7C32}" type="slidenum">
              <a:rPr lang="ar-SA" smtClean="0"/>
              <a:pPr defTabSz="1154113"/>
              <a:t>11</a:t>
            </a:fld>
            <a:endParaRPr lang="en-US" smtClean="0"/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863" y="277813"/>
            <a:ext cx="11590337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4160837"/>
            <a:ext cx="21717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154113"/>
            <a:fld id="{05EC83CB-8207-4031-A368-06616F285C81}" type="slidenum">
              <a:rPr lang="ar-SA" smtClean="0"/>
              <a:pPr defTabSz="1154113"/>
              <a:t>12</a:t>
            </a:fld>
            <a:endParaRPr lang="en-US" smtClean="0"/>
          </a:p>
        </p:txBody>
      </p:sp>
      <p:pic>
        <p:nvPicPr>
          <p:cNvPr id="9523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863" y="184150"/>
            <a:ext cx="11590337" cy="705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4160837"/>
            <a:ext cx="21621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154113"/>
            <a:fld id="{E59750BD-B026-4D22-ADFB-E783F6F1A2DB}" type="slidenum">
              <a:rPr lang="ar-SA" smtClean="0"/>
              <a:pPr defTabSz="1154113"/>
              <a:t>13</a:t>
            </a:fld>
            <a:endParaRPr lang="en-US" smtClean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4475" y="2179637"/>
            <a:ext cx="6562725" cy="601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036636"/>
            <a:ext cx="6781800" cy="210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274637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779837"/>
            <a:ext cx="612155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114800" y="6446837"/>
            <a:ext cx="3765550" cy="577850"/>
          </a:xfrm>
          <a:noFill/>
        </p:spPr>
        <p:txBody>
          <a:bodyPr/>
          <a:lstStyle/>
          <a:p>
            <a:pPr defTabSz="1154113" rtl="1"/>
            <a:r>
              <a:rPr smtClean="0"/>
              <a:t>Dr Mohamed A Berbar</a:t>
            </a: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154113"/>
            <a:fld id="{3ECC69F3-2372-47B0-AA08-4CBC96E77A98}" type="slidenum">
              <a:rPr lang="ar-SA" smtClean="0"/>
              <a:pPr defTabSz="1154113"/>
              <a:t>14</a:t>
            </a:fld>
            <a:endParaRPr lang="en-US" smtClean="0"/>
          </a:p>
        </p:txBody>
      </p:sp>
      <p:pic>
        <p:nvPicPr>
          <p:cNvPr id="9830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875" y="277813"/>
            <a:ext cx="10995025" cy="723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114800" y="6446837"/>
            <a:ext cx="3765550" cy="577850"/>
          </a:xfrm>
          <a:noFill/>
        </p:spPr>
        <p:txBody>
          <a:bodyPr/>
          <a:lstStyle/>
          <a:p>
            <a:pPr defTabSz="1154113" rtl="1"/>
            <a:r>
              <a:rPr smtClean="0"/>
              <a:t>Dr Mohamed A Berbar</a:t>
            </a: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154113"/>
            <a:fld id="{EB5D4696-0AD9-43C9-82AD-C1192393B5CE}" type="slidenum">
              <a:rPr lang="ar-SA" smtClean="0"/>
              <a:pPr defTabSz="1154113"/>
              <a:t>15</a:t>
            </a:fld>
            <a:endParaRPr lang="en-US" smtClean="0"/>
          </a:p>
        </p:txBody>
      </p:sp>
      <p:pic>
        <p:nvPicPr>
          <p:cNvPr id="993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63" y="184150"/>
            <a:ext cx="11095037" cy="723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114800" y="6446837"/>
            <a:ext cx="3765550" cy="577850"/>
          </a:xfrm>
          <a:noFill/>
        </p:spPr>
        <p:txBody>
          <a:bodyPr/>
          <a:lstStyle/>
          <a:p>
            <a:pPr defTabSz="1154113" rtl="1"/>
            <a:r>
              <a:rPr smtClean="0"/>
              <a:t>Dr Mohamed A Berbar</a:t>
            </a: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154113"/>
            <a:fld id="{128864B3-5AFC-42EA-82D7-05AF31A9C5C6}" type="slidenum">
              <a:rPr lang="ar-SA" smtClean="0"/>
              <a:pPr defTabSz="1154113"/>
              <a:t>16</a:t>
            </a:fld>
            <a:endParaRPr lang="en-US" smtClean="0"/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63" y="184150"/>
            <a:ext cx="11095037" cy="788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114800" y="6446837"/>
            <a:ext cx="3765550" cy="577850"/>
          </a:xfrm>
          <a:noFill/>
        </p:spPr>
        <p:txBody>
          <a:bodyPr/>
          <a:lstStyle/>
          <a:p>
            <a:pPr defTabSz="1154113" rtl="1"/>
            <a:r>
              <a:rPr smtClean="0"/>
              <a:t>Dr Mohamed A Berbar</a:t>
            </a: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154113"/>
            <a:fld id="{FB00CB14-8038-440C-9366-879882C8A2AE}" type="slidenum">
              <a:rPr lang="ar-SA" smtClean="0"/>
              <a:pPr defTabSz="1154113"/>
              <a:t>17</a:t>
            </a:fld>
            <a:endParaRPr lang="en-US" smtClean="0"/>
          </a:p>
        </p:txBody>
      </p:sp>
      <p:pic>
        <p:nvPicPr>
          <p:cNvPr id="1013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1590338" cy="701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114800" y="6446837"/>
            <a:ext cx="3765550" cy="577850"/>
          </a:xfrm>
          <a:noFill/>
        </p:spPr>
        <p:txBody>
          <a:bodyPr/>
          <a:lstStyle/>
          <a:p>
            <a:pPr defTabSz="1154113" rtl="1"/>
            <a:r>
              <a:rPr smtClean="0"/>
              <a:t>Dr Mohamed A Berbar</a:t>
            </a: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154113"/>
            <a:fld id="{971E1DF3-BA56-41DA-BB27-D52DC50F8C45}" type="slidenum">
              <a:rPr lang="ar-SA" smtClean="0"/>
              <a:pPr defTabSz="1154113"/>
              <a:t>18</a:t>
            </a:fld>
            <a:endParaRPr lang="en-US" smtClean="0"/>
          </a:p>
        </p:txBody>
      </p:sp>
      <p:pic>
        <p:nvPicPr>
          <p:cNvPr id="1024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150"/>
            <a:ext cx="11887200" cy="681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114800" y="6446837"/>
            <a:ext cx="3765550" cy="577850"/>
          </a:xfrm>
          <a:noFill/>
        </p:spPr>
        <p:txBody>
          <a:bodyPr/>
          <a:lstStyle/>
          <a:p>
            <a:pPr defTabSz="1154113" rtl="1"/>
            <a:r>
              <a:rPr smtClean="0"/>
              <a:t>Dr Mohamed A Berbar</a:t>
            </a: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154113"/>
            <a:fld id="{03BD7DFC-CC6F-48F4-99AA-29D2FEE27CBC}" type="slidenum">
              <a:rPr lang="ar-SA" smtClean="0"/>
              <a:pPr defTabSz="1154113"/>
              <a:t>19</a:t>
            </a:fld>
            <a:endParaRPr lang="en-US" smtClean="0"/>
          </a:p>
        </p:txBody>
      </p:sp>
      <p:pic>
        <p:nvPicPr>
          <p:cNvPr id="1034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1688763" cy="743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52600" y="7894637"/>
            <a:ext cx="6667500" cy="427038"/>
          </a:xfrm>
          <a:prstGeom prst="rect">
            <a:avLst/>
          </a:prstGeom>
          <a:noFill/>
        </p:spPr>
        <p:txBody>
          <a:bodyPr lIns="115470" tIns="57735" rIns="115470" bIns="57735"/>
          <a:lstStyle/>
          <a:p>
            <a:r>
              <a:rPr lang="en-US" dirty="0"/>
              <a:t>Asynchronous (Ripple) Counters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7743825"/>
            <a:ext cx="2774950" cy="577850"/>
          </a:xfrm>
          <a:noFill/>
        </p:spPr>
        <p:txBody>
          <a:bodyPr/>
          <a:lstStyle/>
          <a:p>
            <a:fld id="{16C011F6-3659-4DC8-B034-E43B85B6E791}" type="slidenum">
              <a:rPr lang="en-US"/>
              <a:pPr/>
              <a:t>2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7"/>
            <a:ext cx="10699750" cy="779462"/>
          </a:xfrm>
        </p:spPr>
        <p:txBody>
          <a:bodyPr/>
          <a:lstStyle/>
          <a:p>
            <a:r>
              <a:rPr lang="en-US" dirty="0" smtClean="0"/>
              <a:t>Asynchronous (Ripple) Counters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12837"/>
            <a:ext cx="10104120" cy="1664335"/>
          </a:xfrm>
        </p:spPr>
        <p:txBody>
          <a:bodyPr/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 smtClean="0"/>
              <a:t>Example: 2-bit ripple binary counter.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 smtClean="0"/>
              <a:t>Output of one flip-flop is connected to the clock input of the next more-significant flip-flop.</a:t>
            </a:r>
          </a:p>
        </p:txBody>
      </p:sp>
      <p:sp>
        <p:nvSpPr>
          <p:cNvPr id="26632" name="Text Box 145"/>
          <p:cNvSpPr txBox="1">
            <a:spLocks noChangeArrowheads="1"/>
          </p:cNvSpPr>
          <p:nvPr/>
        </p:nvSpPr>
        <p:spPr bwMode="auto">
          <a:xfrm>
            <a:off x="6835140" y="5825173"/>
            <a:ext cx="4556760" cy="88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5470" tIns="57735" rIns="115470" bIns="57735">
            <a:spAutoFit/>
          </a:bodyPr>
          <a:lstStyle/>
          <a:p>
            <a:pPr algn="l"/>
            <a:r>
              <a:rPr lang="en-US" sz="2500" dirty="0"/>
              <a:t>Timing diagram</a:t>
            </a:r>
          </a:p>
          <a:p>
            <a:pPr algn="l"/>
            <a:r>
              <a:rPr lang="en-US" sz="2500" dirty="0"/>
              <a:t>00 </a:t>
            </a:r>
            <a:r>
              <a:rPr lang="en-US" sz="2500" dirty="0">
                <a:sym typeface="Symbol" pitchFamily="18" charset="2"/>
              </a:rPr>
              <a:t> 01  10  11  00 ... </a:t>
            </a:r>
          </a:p>
        </p:txBody>
      </p:sp>
      <p:grpSp>
        <p:nvGrpSpPr>
          <p:cNvPr id="7" name="Group 158"/>
          <p:cNvGrpSpPr>
            <a:grpSpLocks/>
          </p:cNvGrpSpPr>
          <p:nvPr/>
        </p:nvGrpSpPr>
        <p:grpSpPr bwMode="auto">
          <a:xfrm>
            <a:off x="2179320" y="5362857"/>
            <a:ext cx="4259580" cy="2034187"/>
            <a:chOff x="1056" y="2784"/>
            <a:chExt cx="2064" cy="1056"/>
          </a:xfrm>
        </p:grpSpPr>
        <p:sp>
          <p:nvSpPr>
            <p:cNvPr id="26638" name="Line 71"/>
            <p:cNvSpPr>
              <a:spLocks noChangeShapeType="1"/>
            </p:cNvSpPr>
            <p:nvPr/>
          </p:nvSpPr>
          <p:spPr bwMode="auto">
            <a:xfrm flipV="1">
              <a:off x="1632" y="278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72"/>
            <p:cNvSpPr>
              <a:spLocks noChangeShapeType="1"/>
            </p:cNvSpPr>
            <p:nvPr/>
          </p:nvSpPr>
          <p:spPr bwMode="auto">
            <a:xfrm>
              <a:off x="1632" y="278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73"/>
            <p:cNvSpPr>
              <a:spLocks noChangeShapeType="1"/>
            </p:cNvSpPr>
            <p:nvPr/>
          </p:nvSpPr>
          <p:spPr bwMode="auto">
            <a:xfrm flipV="1">
              <a:off x="1824" y="29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74"/>
            <p:cNvSpPr>
              <a:spLocks noChangeShapeType="1"/>
            </p:cNvSpPr>
            <p:nvPr/>
          </p:nvSpPr>
          <p:spPr bwMode="auto">
            <a:xfrm flipV="1">
              <a:off x="2016" y="278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75"/>
            <p:cNvSpPr>
              <a:spLocks noChangeShapeType="1"/>
            </p:cNvSpPr>
            <p:nvPr/>
          </p:nvSpPr>
          <p:spPr bwMode="auto">
            <a:xfrm flipV="1">
              <a:off x="2208" y="29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Line 76"/>
            <p:cNvSpPr>
              <a:spLocks noChangeShapeType="1"/>
            </p:cNvSpPr>
            <p:nvPr/>
          </p:nvSpPr>
          <p:spPr bwMode="auto">
            <a:xfrm flipV="1">
              <a:off x="2400" y="278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77"/>
            <p:cNvSpPr>
              <a:spLocks noChangeShapeType="1"/>
            </p:cNvSpPr>
            <p:nvPr/>
          </p:nvSpPr>
          <p:spPr bwMode="auto">
            <a:xfrm flipV="1">
              <a:off x="2592" y="29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Line 78"/>
            <p:cNvSpPr>
              <a:spLocks noChangeShapeType="1"/>
            </p:cNvSpPr>
            <p:nvPr/>
          </p:nvSpPr>
          <p:spPr bwMode="auto">
            <a:xfrm flipV="1">
              <a:off x="2784" y="278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Line 79"/>
            <p:cNvSpPr>
              <a:spLocks noChangeShapeType="1"/>
            </p:cNvSpPr>
            <p:nvPr/>
          </p:nvSpPr>
          <p:spPr bwMode="auto">
            <a:xfrm flipV="1">
              <a:off x="2976" y="29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Line 80"/>
            <p:cNvSpPr>
              <a:spLocks noChangeShapeType="1"/>
            </p:cNvSpPr>
            <p:nvPr/>
          </p:nvSpPr>
          <p:spPr bwMode="auto">
            <a:xfrm>
              <a:off x="1440" y="29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Line 81"/>
            <p:cNvSpPr>
              <a:spLocks noChangeShapeType="1"/>
            </p:cNvSpPr>
            <p:nvPr/>
          </p:nvSpPr>
          <p:spPr bwMode="auto">
            <a:xfrm flipH="1">
              <a:off x="1824" y="278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82"/>
            <p:cNvSpPr>
              <a:spLocks noChangeShapeType="1"/>
            </p:cNvSpPr>
            <p:nvPr/>
          </p:nvSpPr>
          <p:spPr bwMode="auto">
            <a:xfrm flipH="1">
              <a:off x="2016" y="278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Line 83"/>
            <p:cNvSpPr>
              <a:spLocks noChangeShapeType="1"/>
            </p:cNvSpPr>
            <p:nvPr/>
          </p:nvSpPr>
          <p:spPr bwMode="auto">
            <a:xfrm flipH="1">
              <a:off x="2208" y="278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Line 84"/>
            <p:cNvSpPr>
              <a:spLocks noChangeShapeType="1"/>
            </p:cNvSpPr>
            <p:nvPr/>
          </p:nvSpPr>
          <p:spPr bwMode="auto">
            <a:xfrm flipH="1">
              <a:off x="2400" y="278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Line 85"/>
            <p:cNvSpPr>
              <a:spLocks noChangeShapeType="1"/>
            </p:cNvSpPr>
            <p:nvPr/>
          </p:nvSpPr>
          <p:spPr bwMode="auto">
            <a:xfrm flipH="1">
              <a:off x="2592" y="2784"/>
              <a:ext cx="1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86"/>
            <p:cNvSpPr>
              <a:spLocks noChangeShapeType="1"/>
            </p:cNvSpPr>
            <p:nvPr/>
          </p:nvSpPr>
          <p:spPr bwMode="auto">
            <a:xfrm flipH="1">
              <a:off x="2784" y="2784"/>
              <a:ext cx="1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Line 87"/>
            <p:cNvSpPr>
              <a:spLocks noChangeShapeType="1"/>
            </p:cNvSpPr>
            <p:nvPr/>
          </p:nvSpPr>
          <p:spPr bwMode="auto">
            <a:xfrm flipH="1">
              <a:off x="2976" y="2784"/>
              <a:ext cx="1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Line 88"/>
            <p:cNvSpPr>
              <a:spLocks noChangeShapeType="1"/>
            </p:cNvSpPr>
            <p:nvPr/>
          </p:nvSpPr>
          <p:spPr bwMode="auto">
            <a:xfrm flipH="1">
              <a:off x="1632" y="292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Line 90"/>
            <p:cNvSpPr>
              <a:spLocks noChangeShapeType="1"/>
            </p:cNvSpPr>
            <p:nvPr/>
          </p:nvSpPr>
          <p:spPr bwMode="auto">
            <a:xfrm flipV="1">
              <a:off x="1632" y="3216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Line 92"/>
            <p:cNvSpPr>
              <a:spLocks noChangeShapeType="1"/>
            </p:cNvSpPr>
            <p:nvPr/>
          </p:nvSpPr>
          <p:spPr bwMode="auto">
            <a:xfrm flipV="1">
              <a:off x="1440" y="307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Line 93"/>
            <p:cNvSpPr>
              <a:spLocks noChangeShapeType="1"/>
            </p:cNvSpPr>
            <p:nvPr/>
          </p:nvSpPr>
          <p:spPr bwMode="auto">
            <a:xfrm flipH="1">
              <a:off x="1632" y="3072"/>
              <a:ext cx="1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Line 94"/>
            <p:cNvSpPr>
              <a:spLocks noChangeShapeType="1"/>
            </p:cNvSpPr>
            <p:nvPr/>
          </p:nvSpPr>
          <p:spPr bwMode="auto">
            <a:xfrm flipH="1">
              <a:off x="2016" y="30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Line 95"/>
            <p:cNvSpPr>
              <a:spLocks noChangeShapeType="1"/>
            </p:cNvSpPr>
            <p:nvPr/>
          </p:nvSpPr>
          <p:spPr bwMode="auto">
            <a:xfrm flipH="1">
              <a:off x="2400" y="3072"/>
              <a:ext cx="1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Line 96"/>
            <p:cNvSpPr>
              <a:spLocks noChangeShapeType="1"/>
            </p:cNvSpPr>
            <p:nvPr/>
          </p:nvSpPr>
          <p:spPr bwMode="auto">
            <a:xfrm flipH="1">
              <a:off x="2784" y="3072"/>
              <a:ext cx="1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Line 97"/>
            <p:cNvSpPr>
              <a:spLocks noChangeShapeType="1"/>
            </p:cNvSpPr>
            <p:nvPr/>
          </p:nvSpPr>
          <p:spPr bwMode="auto">
            <a:xfrm flipV="1">
              <a:off x="2016" y="307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Line 99"/>
            <p:cNvSpPr>
              <a:spLocks noChangeShapeType="1"/>
            </p:cNvSpPr>
            <p:nvPr/>
          </p:nvSpPr>
          <p:spPr bwMode="auto">
            <a:xfrm flipV="1">
              <a:off x="2400" y="3216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Line 101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Line 103"/>
            <p:cNvSpPr>
              <a:spLocks noChangeShapeType="1"/>
            </p:cNvSpPr>
            <p:nvPr/>
          </p:nvSpPr>
          <p:spPr bwMode="auto">
            <a:xfrm>
              <a:off x="1254" y="304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6" name="Line 105"/>
            <p:cNvSpPr>
              <a:spLocks noChangeShapeType="1"/>
            </p:cNvSpPr>
            <p:nvPr/>
          </p:nvSpPr>
          <p:spPr bwMode="auto">
            <a:xfrm flipH="1">
              <a:off x="1632" y="336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7" name="Line 106"/>
            <p:cNvSpPr>
              <a:spLocks noChangeShapeType="1"/>
            </p:cNvSpPr>
            <p:nvPr/>
          </p:nvSpPr>
          <p:spPr bwMode="auto">
            <a:xfrm>
              <a:off x="1632" y="3360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Line 107"/>
            <p:cNvSpPr>
              <a:spLocks noChangeShapeType="1"/>
            </p:cNvSpPr>
            <p:nvPr/>
          </p:nvSpPr>
          <p:spPr bwMode="auto">
            <a:xfrm flipH="1">
              <a:off x="2016" y="336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Line 109"/>
            <p:cNvSpPr>
              <a:spLocks noChangeShapeType="1"/>
            </p:cNvSpPr>
            <p:nvPr/>
          </p:nvSpPr>
          <p:spPr bwMode="auto">
            <a:xfrm flipV="1">
              <a:off x="2016" y="3504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Line 111"/>
            <p:cNvSpPr>
              <a:spLocks noChangeShapeType="1"/>
            </p:cNvSpPr>
            <p:nvPr/>
          </p:nvSpPr>
          <p:spPr bwMode="auto">
            <a:xfrm flipV="1">
              <a:off x="2400" y="3360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Line 113"/>
            <p:cNvSpPr>
              <a:spLocks noChangeShapeType="1"/>
            </p:cNvSpPr>
            <p:nvPr/>
          </p:nvSpPr>
          <p:spPr bwMode="auto">
            <a:xfrm flipV="1">
              <a:off x="2784" y="3504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2" name="Line 115"/>
            <p:cNvSpPr>
              <a:spLocks noChangeShapeType="1"/>
            </p:cNvSpPr>
            <p:nvPr/>
          </p:nvSpPr>
          <p:spPr bwMode="auto">
            <a:xfrm>
              <a:off x="1440" y="350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3" name="Line 116"/>
            <p:cNvSpPr>
              <a:spLocks noChangeShapeType="1"/>
            </p:cNvSpPr>
            <p:nvPr/>
          </p:nvSpPr>
          <p:spPr bwMode="auto">
            <a:xfrm flipH="1">
              <a:off x="2400" y="336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4" name="Line 117"/>
            <p:cNvSpPr>
              <a:spLocks noChangeShapeType="1"/>
            </p:cNvSpPr>
            <p:nvPr/>
          </p:nvSpPr>
          <p:spPr bwMode="auto">
            <a:xfrm flipH="1">
              <a:off x="2784" y="3360"/>
              <a:ext cx="1" cy="1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5" name="Line 119"/>
            <p:cNvSpPr>
              <a:spLocks noChangeShapeType="1"/>
            </p:cNvSpPr>
            <p:nvPr/>
          </p:nvSpPr>
          <p:spPr bwMode="auto">
            <a:xfrm flipH="1">
              <a:off x="2784" y="36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6" name="Line 120"/>
            <p:cNvSpPr>
              <a:spLocks noChangeShapeType="1"/>
            </p:cNvSpPr>
            <p:nvPr/>
          </p:nvSpPr>
          <p:spPr bwMode="auto">
            <a:xfrm flipH="1">
              <a:off x="2016" y="36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7" name="Line 122"/>
            <p:cNvSpPr>
              <a:spLocks noChangeShapeType="1"/>
            </p:cNvSpPr>
            <p:nvPr/>
          </p:nvSpPr>
          <p:spPr bwMode="auto">
            <a:xfrm>
              <a:off x="1440" y="3792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8" name="Line 126"/>
            <p:cNvSpPr>
              <a:spLocks noChangeShapeType="1"/>
            </p:cNvSpPr>
            <p:nvPr/>
          </p:nvSpPr>
          <p:spPr bwMode="auto">
            <a:xfrm flipV="1">
              <a:off x="2016" y="3648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9" name="Line 127"/>
            <p:cNvSpPr>
              <a:spLocks noChangeShapeType="1"/>
            </p:cNvSpPr>
            <p:nvPr/>
          </p:nvSpPr>
          <p:spPr bwMode="auto">
            <a:xfrm flipV="1">
              <a:off x="2784" y="3792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131"/>
            <p:cNvSpPr>
              <a:spLocks noChangeShapeType="1"/>
            </p:cNvSpPr>
            <p:nvPr/>
          </p:nvSpPr>
          <p:spPr bwMode="auto">
            <a:xfrm flipH="1">
              <a:off x="2016" y="2928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1" name="Line 133"/>
            <p:cNvSpPr>
              <a:spLocks noChangeShapeType="1"/>
            </p:cNvSpPr>
            <p:nvPr/>
          </p:nvSpPr>
          <p:spPr bwMode="auto">
            <a:xfrm flipH="1">
              <a:off x="2400" y="2928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2" name="Line 135"/>
            <p:cNvSpPr>
              <a:spLocks noChangeShapeType="1"/>
            </p:cNvSpPr>
            <p:nvPr/>
          </p:nvSpPr>
          <p:spPr bwMode="auto">
            <a:xfrm flipH="1">
              <a:off x="2784" y="2928"/>
              <a:ext cx="1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3" name="Text Box 137"/>
            <p:cNvSpPr txBox="1">
              <a:spLocks noChangeArrowheads="1"/>
            </p:cNvSpPr>
            <p:nvPr/>
          </p:nvSpPr>
          <p:spPr bwMode="auto">
            <a:xfrm>
              <a:off x="2784" y="2784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4</a:t>
              </a:r>
            </a:p>
          </p:txBody>
        </p:sp>
        <p:sp>
          <p:nvSpPr>
            <p:cNvPr id="26684" name="Text Box 138"/>
            <p:cNvSpPr txBox="1">
              <a:spLocks noChangeArrowheads="1"/>
            </p:cNvSpPr>
            <p:nvPr/>
          </p:nvSpPr>
          <p:spPr bwMode="auto">
            <a:xfrm>
              <a:off x="2400" y="2784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3</a:t>
              </a:r>
            </a:p>
          </p:txBody>
        </p:sp>
        <p:sp>
          <p:nvSpPr>
            <p:cNvPr id="26685" name="Text Box 139"/>
            <p:cNvSpPr txBox="1">
              <a:spLocks noChangeArrowheads="1"/>
            </p:cNvSpPr>
            <p:nvPr/>
          </p:nvSpPr>
          <p:spPr bwMode="auto">
            <a:xfrm>
              <a:off x="2016" y="2784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2</a:t>
              </a:r>
            </a:p>
          </p:txBody>
        </p:sp>
        <p:sp>
          <p:nvSpPr>
            <p:cNvPr id="26686" name="Text Box 140"/>
            <p:cNvSpPr txBox="1">
              <a:spLocks noChangeArrowheads="1"/>
            </p:cNvSpPr>
            <p:nvPr/>
          </p:nvSpPr>
          <p:spPr bwMode="auto">
            <a:xfrm>
              <a:off x="1632" y="2784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6687" name="Text Box 141"/>
            <p:cNvSpPr txBox="1">
              <a:spLocks noChangeArrowheads="1"/>
            </p:cNvSpPr>
            <p:nvPr/>
          </p:nvSpPr>
          <p:spPr bwMode="auto">
            <a:xfrm>
              <a:off x="1056" y="2784"/>
              <a:ext cx="31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CLK</a:t>
              </a:r>
            </a:p>
          </p:txBody>
        </p:sp>
        <p:sp>
          <p:nvSpPr>
            <p:cNvPr id="26688" name="Text Box 142"/>
            <p:cNvSpPr txBox="1">
              <a:spLocks noChangeArrowheads="1"/>
            </p:cNvSpPr>
            <p:nvPr/>
          </p:nvSpPr>
          <p:spPr bwMode="auto">
            <a:xfrm>
              <a:off x="1200" y="3024"/>
              <a:ext cx="2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1800" b="1" i="1" dirty="0"/>
                <a:t>Q</a:t>
              </a:r>
              <a:r>
                <a:rPr lang="en-GB" sz="1800" b="1" baseline="-25000" dirty="0"/>
                <a:t>0</a:t>
              </a:r>
              <a:endParaRPr lang="en-GB" sz="1800" b="1" dirty="0"/>
            </a:p>
          </p:txBody>
        </p:sp>
        <p:sp>
          <p:nvSpPr>
            <p:cNvPr id="26689" name="Text Box 143"/>
            <p:cNvSpPr txBox="1">
              <a:spLocks noChangeArrowheads="1"/>
            </p:cNvSpPr>
            <p:nvPr/>
          </p:nvSpPr>
          <p:spPr bwMode="auto">
            <a:xfrm>
              <a:off x="1200" y="3360"/>
              <a:ext cx="2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1800" b="1" i="1" dirty="0"/>
                <a:t>Q</a:t>
              </a:r>
              <a:r>
                <a:rPr lang="en-GB" sz="1800" b="1" baseline="-25000" dirty="0"/>
                <a:t>0</a:t>
              </a:r>
              <a:endParaRPr lang="en-GB" sz="1800" b="1" dirty="0"/>
            </a:p>
          </p:txBody>
        </p:sp>
        <p:sp>
          <p:nvSpPr>
            <p:cNvPr id="26690" name="Text Box 144"/>
            <p:cNvSpPr txBox="1">
              <a:spLocks noChangeArrowheads="1"/>
            </p:cNvSpPr>
            <p:nvPr/>
          </p:nvSpPr>
          <p:spPr bwMode="auto">
            <a:xfrm>
              <a:off x="1200" y="3648"/>
              <a:ext cx="2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1800" b="1" i="1" dirty="0"/>
                <a:t>Q</a:t>
              </a:r>
              <a:r>
                <a:rPr lang="en-GB" sz="1800" b="1" baseline="-25000" dirty="0"/>
                <a:t>1</a:t>
              </a:r>
              <a:endParaRPr lang="en-GB" sz="1800" b="1" dirty="0"/>
            </a:p>
          </p:txBody>
        </p:sp>
        <p:sp>
          <p:nvSpPr>
            <p:cNvPr id="26691" name="Text Box 147"/>
            <p:cNvSpPr txBox="1">
              <a:spLocks noChangeArrowheads="1"/>
            </p:cNvSpPr>
            <p:nvPr/>
          </p:nvSpPr>
          <p:spPr bwMode="auto">
            <a:xfrm>
              <a:off x="1728" y="3360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6692" name="Text Box 148"/>
            <p:cNvSpPr txBox="1">
              <a:spLocks noChangeArrowheads="1"/>
            </p:cNvSpPr>
            <p:nvPr/>
          </p:nvSpPr>
          <p:spPr bwMode="auto">
            <a:xfrm>
              <a:off x="2496" y="3360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6693" name="Text Box 149"/>
            <p:cNvSpPr txBox="1">
              <a:spLocks noChangeArrowheads="1"/>
            </p:cNvSpPr>
            <p:nvPr/>
          </p:nvSpPr>
          <p:spPr bwMode="auto">
            <a:xfrm>
              <a:off x="2112" y="3648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6694" name="Text Box 150"/>
            <p:cNvSpPr txBox="1">
              <a:spLocks noChangeArrowheads="1"/>
            </p:cNvSpPr>
            <p:nvPr/>
          </p:nvSpPr>
          <p:spPr bwMode="auto">
            <a:xfrm>
              <a:off x="2496" y="3648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6695" name="Text Box 151"/>
            <p:cNvSpPr txBox="1">
              <a:spLocks noChangeArrowheads="1"/>
            </p:cNvSpPr>
            <p:nvPr/>
          </p:nvSpPr>
          <p:spPr bwMode="auto">
            <a:xfrm>
              <a:off x="1440" y="3360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6696" name="Text Box 152"/>
            <p:cNvSpPr txBox="1">
              <a:spLocks noChangeArrowheads="1"/>
            </p:cNvSpPr>
            <p:nvPr/>
          </p:nvSpPr>
          <p:spPr bwMode="auto">
            <a:xfrm>
              <a:off x="1440" y="3648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6697" name="Text Box 153"/>
            <p:cNvSpPr txBox="1">
              <a:spLocks noChangeArrowheads="1"/>
            </p:cNvSpPr>
            <p:nvPr/>
          </p:nvSpPr>
          <p:spPr bwMode="auto">
            <a:xfrm>
              <a:off x="1728" y="3648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6698" name="Text Box 154"/>
            <p:cNvSpPr txBox="1">
              <a:spLocks noChangeArrowheads="1"/>
            </p:cNvSpPr>
            <p:nvPr/>
          </p:nvSpPr>
          <p:spPr bwMode="auto">
            <a:xfrm>
              <a:off x="2112" y="3360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6699" name="Text Box 155"/>
            <p:cNvSpPr txBox="1">
              <a:spLocks noChangeArrowheads="1"/>
            </p:cNvSpPr>
            <p:nvPr/>
          </p:nvSpPr>
          <p:spPr bwMode="auto">
            <a:xfrm>
              <a:off x="2880" y="3360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6700" name="Text Box 156"/>
            <p:cNvSpPr txBox="1">
              <a:spLocks noChangeArrowheads="1"/>
            </p:cNvSpPr>
            <p:nvPr/>
          </p:nvSpPr>
          <p:spPr bwMode="auto">
            <a:xfrm>
              <a:off x="2880" y="3648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</p:grp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170237"/>
            <a:ext cx="64198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114800" y="6446837"/>
            <a:ext cx="3765550" cy="577850"/>
          </a:xfrm>
          <a:noFill/>
        </p:spPr>
        <p:txBody>
          <a:bodyPr/>
          <a:lstStyle/>
          <a:p>
            <a:pPr defTabSz="1154113" rtl="1"/>
            <a:r>
              <a:rPr dirty="0" smtClean="0"/>
              <a:t>Dr Mohamed A Berbar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154113"/>
            <a:fld id="{8A609323-CC05-458D-BCC2-407258B4094C}" type="slidenum">
              <a:rPr lang="ar-SA" smtClean="0"/>
              <a:pPr defTabSz="1154113"/>
              <a:t>20</a:t>
            </a:fld>
            <a:endParaRPr lang="en-US" smtClean="0"/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 cstate="print">
            <a:lum bright="-40000" contrast="60000"/>
          </a:blip>
          <a:srcRect/>
          <a:stretch>
            <a:fillRect/>
          </a:stretch>
        </p:blipFill>
        <p:spPr bwMode="auto">
          <a:xfrm>
            <a:off x="396875" y="0"/>
            <a:ext cx="10598150" cy="748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48000" y="7818437"/>
            <a:ext cx="5372100" cy="318312"/>
          </a:xfrm>
          <a:prstGeom prst="rect">
            <a:avLst/>
          </a:prstGeom>
          <a:noFill/>
        </p:spPr>
        <p:txBody>
          <a:bodyPr lIns="115470" tIns="57735" rIns="115470" bIns="57735"/>
          <a:lstStyle/>
          <a:p>
            <a:r>
              <a:rPr lang="en-US" dirty="0"/>
              <a:t>Asynchronous (Ripple) Counters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E01E5A-E676-42E8-B716-77486B784E30}" type="slidenum">
              <a:rPr lang="en-US"/>
              <a:pPr/>
              <a:t>3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(Ripple) Counters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571872"/>
            <a:ext cx="10104120" cy="554778"/>
          </a:xfrm>
        </p:spPr>
        <p:txBody>
          <a:bodyPr/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Example: 3-bit ripple binary counter.</a:t>
            </a:r>
          </a:p>
        </p:txBody>
      </p:sp>
      <p:grpSp>
        <p:nvGrpSpPr>
          <p:cNvPr id="9" name="Group 342"/>
          <p:cNvGrpSpPr>
            <a:grpSpLocks/>
          </p:cNvGrpSpPr>
          <p:nvPr/>
        </p:nvGrpSpPr>
        <p:grpSpPr bwMode="auto">
          <a:xfrm>
            <a:off x="1981200" y="4530690"/>
            <a:ext cx="9332278" cy="2588966"/>
            <a:chOff x="960" y="2352"/>
            <a:chExt cx="4522" cy="1344"/>
          </a:xfrm>
        </p:grpSpPr>
        <p:sp>
          <p:nvSpPr>
            <p:cNvPr id="27661" name="Line 193"/>
            <p:cNvSpPr>
              <a:spLocks noChangeShapeType="1"/>
            </p:cNvSpPr>
            <p:nvPr/>
          </p:nvSpPr>
          <p:spPr bwMode="auto">
            <a:xfrm flipV="1">
              <a:off x="1584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94"/>
            <p:cNvSpPr>
              <a:spLocks noChangeShapeType="1"/>
            </p:cNvSpPr>
            <p:nvPr/>
          </p:nvSpPr>
          <p:spPr bwMode="auto">
            <a:xfrm>
              <a:off x="1584" y="23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95"/>
            <p:cNvSpPr>
              <a:spLocks noChangeShapeType="1"/>
            </p:cNvSpPr>
            <p:nvPr/>
          </p:nvSpPr>
          <p:spPr bwMode="auto">
            <a:xfrm flipV="1">
              <a:off x="1776" y="24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96"/>
            <p:cNvSpPr>
              <a:spLocks noChangeShapeType="1"/>
            </p:cNvSpPr>
            <p:nvPr/>
          </p:nvSpPr>
          <p:spPr bwMode="auto">
            <a:xfrm flipV="1">
              <a:off x="1968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97"/>
            <p:cNvSpPr>
              <a:spLocks noChangeShapeType="1"/>
            </p:cNvSpPr>
            <p:nvPr/>
          </p:nvSpPr>
          <p:spPr bwMode="auto">
            <a:xfrm flipV="1">
              <a:off x="2160" y="24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Line 198"/>
            <p:cNvSpPr>
              <a:spLocks noChangeShapeType="1"/>
            </p:cNvSpPr>
            <p:nvPr/>
          </p:nvSpPr>
          <p:spPr bwMode="auto">
            <a:xfrm flipV="1">
              <a:off x="2352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199"/>
            <p:cNvSpPr>
              <a:spLocks noChangeShapeType="1"/>
            </p:cNvSpPr>
            <p:nvPr/>
          </p:nvSpPr>
          <p:spPr bwMode="auto">
            <a:xfrm flipV="1">
              <a:off x="2544" y="24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Line 200"/>
            <p:cNvSpPr>
              <a:spLocks noChangeShapeType="1"/>
            </p:cNvSpPr>
            <p:nvPr/>
          </p:nvSpPr>
          <p:spPr bwMode="auto">
            <a:xfrm flipV="1">
              <a:off x="2736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Line 201"/>
            <p:cNvSpPr>
              <a:spLocks noChangeShapeType="1"/>
            </p:cNvSpPr>
            <p:nvPr/>
          </p:nvSpPr>
          <p:spPr bwMode="auto">
            <a:xfrm flipV="1">
              <a:off x="2928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202"/>
            <p:cNvSpPr>
              <a:spLocks noChangeShapeType="1"/>
            </p:cNvSpPr>
            <p:nvPr/>
          </p:nvSpPr>
          <p:spPr bwMode="auto">
            <a:xfrm>
              <a:off x="1392" y="24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203"/>
            <p:cNvSpPr>
              <a:spLocks noChangeShapeType="1"/>
            </p:cNvSpPr>
            <p:nvPr/>
          </p:nvSpPr>
          <p:spPr bwMode="auto">
            <a:xfrm flipH="1">
              <a:off x="1776" y="23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Line 204"/>
            <p:cNvSpPr>
              <a:spLocks noChangeShapeType="1"/>
            </p:cNvSpPr>
            <p:nvPr/>
          </p:nvSpPr>
          <p:spPr bwMode="auto">
            <a:xfrm flipH="1">
              <a:off x="1968" y="23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Line 205"/>
            <p:cNvSpPr>
              <a:spLocks noChangeShapeType="1"/>
            </p:cNvSpPr>
            <p:nvPr/>
          </p:nvSpPr>
          <p:spPr bwMode="auto">
            <a:xfrm flipH="1">
              <a:off x="2160" y="23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Line 206"/>
            <p:cNvSpPr>
              <a:spLocks noChangeShapeType="1"/>
            </p:cNvSpPr>
            <p:nvPr/>
          </p:nvSpPr>
          <p:spPr bwMode="auto">
            <a:xfrm flipH="1">
              <a:off x="2352" y="23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Line 207"/>
            <p:cNvSpPr>
              <a:spLocks noChangeShapeType="1"/>
            </p:cNvSpPr>
            <p:nvPr/>
          </p:nvSpPr>
          <p:spPr bwMode="auto">
            <a:xfrm flipH="1">
              <a:off x="2544" y="2352"/>
              <a:ext cx="1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Line 208"/>
            <p:cNvSpPr>
              <a:spLocks noChangeShapeType="1"/>
            </p:cNvSpPr>
            <p:nvPr/>
          </p:nvSpPr>
          <p:spPr bwMode="auto">
            <a:xfrm flipH="1">
              <a:off x="2736" y="2352"/>
              <a:ext cx="1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Line 209"/>
            <p:cNvSpPr>
              <a:spLocks noChangeShapeType="1"/>
            </p:cNvSpPr>
            <p:nvPr/>
          </p:nvSpPr>
          <p:spPr bwMode="auto">
            <a:xfrm flipH="1">
              <a:off x="2928" y="2352"/>
              <a:ext cx="1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Line 210"/>
            <p:cNvSpPr>
              <a:spLocks noChangeShapeType="1"/>
            </p:cNvSpPr>
            <p:nvPr/>
          </p:nvSpPr>
          <p:spPr bwMode="auto">
            <a:xfrm flipH="1">
              <a:off x="1584" y="2496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221"/>
            <p:cNvSpPr>
              <a:spLocks noChangeShapeType="1"/>
            </p:cNvSpPr>
            <p:nvPr/>
          </p:nvSpPr>
          <p:spPr bwMode="auto">
            <a:xfrm flipH="1">
              <a:off x="1584" y="264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222"/>
            <p:cNvSpPr>
              <a:spLocks noChangeShapeType="1"/>
            </p:cNvSpPr>
            <p:nvPr/>
          </p:nvSpPr>
          <p:spPr bwMode="auto">
            <a:xfrm>
              <a:off x="1584" y="2640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Line 223"/>
            <p:cNvSpPr>
              <a:spLocks noChangeShapeType="1"/>
            </p:cNvSpPr>
            <p:nvPr/>
          </p:nvSpPr>
          <p:spPr bwMode="auto">
            <a:xfrm flipH="1">
              <a:off x="1968" y="264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Line 224"/>
            <p:cNvSpPr>
              <a:spLocks noChangeShapeType="1"/>
            </p:cNvSpPr>
            <p:nvPr/>
          </p:nvSpPr>
          <p:spPr bwMode="auto">
            <a:xfrm flipV="1">
              <a:off x="1968" y="2784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Line 225"/>
            <p:cNvSpPr>
              <a:spLocks noChangeShapeType="1"/>
            </p:cNvSpPr>
            <p:nvPr/>
          </p:nvSpPr>
          <p:spPr bwMode="auto">
            <a:xfrm flipV="1">
              <a:off x="2352" y="2640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Line 226"/>
            <p:cNvSpPr>
              <a:spLocks noChangeShapeType="1"/>
            </p:cNvSpPr>
            <p:nvPr/>
          </p:nvSpPr>
          <p:spPr bwMode="auto">
            <a:xfrm flipV="1">
              <a:off x="2736" y="2784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Line 227"/>
            <p:cNvSpPr>
              <a:spLocks noChangeShapeType="1"/>
            </p:cNvSpPr>
            <p:nvPr/>
          </p:nvSpPr>
          <p:spPr bwMode="auto">
            <a:xfrm>
              <a:off x="1392" y="278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228"/>
            <p:cNvSpPr>
              <a:spLocks noChangeShapeType="1"/>
            </p:cNvSpPr>
            <p:nvPr/>
          </p:nvSpPr>
          <p:spPr bwMode="auto">
            <a:xfrm flipH="1">
              <a:off x="2352" y="264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Line 229"/>
            <p:cNvSpPr>
              <a:spLocks noChangeShapeType="1"/>
            </p:cNvSpPr>
            <p:nvPr/>
          </p:nvSpPr>
          <p:spPr bwMode="auto">
            <a:xfrm flipH="1">
              <a:off x="2736" y="2640"/>
              <a:ext cx="1" cy="1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230"/>
            <p:cNvSpPr>
              <a:spLocks noChangeShapeType="1"/>
            </p:cNvSpPr>
            <p:nvPr/>
          </p:nvSpPr>
          <p:spPr bwMode="auto">
            <a:xfrm flipH="1">
              <a:off x="2736" y="292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Line 231"/>
            <p:cNvSpPr>
              <a:spLocks noChangeShapeType="1"/>
            </p:cNvSpPr>
            <p:nvPr/>
          </p:nvSpPr>
          <p:spPr bwMode="auto">
            <a:xfrm flipH="1">
              <a:off x="1968" y="292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0" name="Line 232"/>
            <p:cNvSpPr>
              <a:spLocks noChangeShapeType="1"/>
            </p:cNvSpPr>
            <p:nvPr/>
          </p:nvSpPr>
          <p:spPr bwMode="auto">
            <a:xfrm>
              <a:off x="1392" y="3072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Line 233"/>
            <p:cNvSpPr>
              <a:spLocks noChangeShapeType="1"/>
            </p:cNvSpPr>
            <p:nvPr/>
          </p:nvSpPr>
          <p:spPr bwMode="auto">
            <a:xfrm flipV="1">
              <a:off x="1968" y="2928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2" name="Line 234"/>
            <p:cNvSpPr>
              <a:spLocks noChangeShapeType="1"/>
            </p:cNvSpPr>
            <p:nvPr/>
          </p:nvSpPr>
          <p:spPr bwMode="auto">
            <a:xfrm flipV="1">
              <a:off x="2736" y="3072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Line 235"/>
            <p:cNvSpPr>
              <a:spLocks noChangeShapeType="1"/>
            </p:cNvSpPr>
            <p:nvPr/>
          </p:nvSpPr>
          <p:spPr bwMode="auto">
            <a:xfrm flipH="1">
              <a:off x="1968" y="2496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Line 236"/>
            <p:cNvSpPr>
              <a:spLocks noChangeShapeType="1"/>
            </p:cNvSpPr>
            <p:nvPr/>
          </p:nvSpPr>
          <p:spPr bwMode="auto">
            <a:xfrm flipH="1">
              <a:off x="2352" y="2496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Line 237"/>
            <p:cNvSpPr>
              <a:spLocks noChangeShapeType="1"/>
            </p:cNvSpPr>
            <p:nvPr/>
          </p:nvSpPr>
          <p:spPr bwMode="auto">
            <a:xfrm flipH="1">
              <a:off x="2736" y="2496"/>
              <a:ext cx="1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Text Box 238"/>
            <p:cNvSpPr txBox="1">
              <a:spLocks noChangeArrowheads="1"/>
            </p:cNvSpPr>
            <p:nvPr/>
          </p:nvSpPr>
          <p:spPr bwMode="auto">
            <a:xfrm>
              <a:off x="2736" y="2352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4</a:t>
              </a:r>
            </a:p>
          </p:txBody>
        </p:sp>
        <p:sp>
          <p:nvSpPr>
            <p:cNvPr id="27697" name="Text Box 239"/>
            <p:cNvSpPr txBox="1">
              <a:spLocks noChangeArrowheads="1"/>
            </p:cNvSpPr>
            <p:nvPr/>
          </p:nvSpPr>
          <p:spPr bwMode="auto">
            <a:xfrm>
              <a:off x="2352" y="2352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3</a:t>
              </a:r>
            </a:p>
          </p:txBody>
        </p:sp>
        <p:sp>
          <p:nvSpPr>
            <p:cNvPr id="27698" name="Text Box 240"/>
            <p:cNvSpPr txBox="1">
              <a:spLocks noChangeArrowheads="1"/>
            </p:cNvSpPr>
            <p:nvPr/>
          </p:nvSpPr>
          <p:spPr bwMode="auto">
            <a:xfrm>
              <a:off x="1968" y="2352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2</a:t>
              </a:r>
            </a:p>
          </p:txBody>
        </p:sp>
        <p:sp>
          <p:nvSpPr>
            <p:cNvPr id="27699" name="Text Box 241"/>
            <p:cNvSpPr txBox="1">
              <a:spLocks noChangeArrowheads="1"/>
            </p:cNvSpPr>
            <p:nvPr/>
          </p:nvSpPr>
          <p:spPr bwMode="auto">
            <a:xfrm>
              <a:off x="1584" y="2352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7700" name="Text Box 242"/>
            <p:cNvSpPr txBox="1">
              <a:spLocks noChangeArrowheads="1"/>
            </p:cNvSpPr>
            <p:nvPr/>
          </p:nvSpPr>
          <p:spPr bwMode="auto">
            <a:xfrm>
              <a:off x="960" y="2352"/>
              <a:ext cx="31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CLK</a:t>
              </a:r>
            </a:p>
          </p:txBody>
        </p:sp>
        <p:sp>
          <p:nvSpPr>
            <p:cNvPr id="27701" name="Text Box 244"/>
            <p:cNvSpPr txBox="1">
              <a:spLocks noChangeArrowheads="1"/>
            </p:cNvSpPr>
            <p:nvPr/>
          </p:nvSpPr>
          <p:spPr bwMode="auto">
            <a:xfrm>
              <a:off x="1104" y="2640"/>
              <a:ext cx="2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1800" b="1" i="1" dirty="0"/>
                <a:t>Q</a:t>
              </a:r>
              <a:r>
                <a:rPr lang="en-GB" sz="1800" b="1" baseline="-25000" dirty="0"/>
                <a:t>0</a:t>
              </a:r>
              <a:endParaRPr lang="en-GB" sz="1800" b="1" dirty="0"/>
            </a:p>
          </p:txBody>
        </p:sp>
        <p:sp>
          <p:nvSpPr>
            <p:cNvPr id="27702" name="Text Box 245"/>
            <p:cNvSpPr txBox="1">
              <a:spLocks noChangeArrowheads="1"/>
            </p:cNvSpPr>
            <p:nvPr/>
          </p:nvSpPr>
          <p:spPr bwMode="auto">
            <a:xfrm>
              <a:off x="1104" y="2928"/>
              <a:ext cx="2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1800" b="1" i="1" dirty="0"/>
                <a:t>Q</a:t>
              </a:r>
              <a:r>
                <a:rPr lang="en-GB" sz="1800" b="1" baseline="-25000" dirty="0"/>
                <a:t>1</a:t>
              </a:r>
              <a:endParaRPr lang="en-GB" sz="1800" b="1" dirty="0"/>
            </a:p>
          </p:txBody>
        </p:sp>
        <p:sp>
          <p:nvSpPr>
            <p:cNvPr id="27703" name="Text Box 246"/>
            <p:cNvSpPr txBox="1">
              <a:spLocks noChangeArrowheads="1"/>
            </p:cNvSpPr>
            <p:nvPr/>
          </p:nvSpPr>
          <p:spPr bwMode="auto">
            <a:xfrm>
              <a:off x="1680" y="2640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7704" name="Text Box 247"/>
            <p:cNvSpPr txBox="1">
              <a:spLocks noChangeArrowheads="1"/>
            </p:cNvSpPr>
            <p:nvPr/>
          </p:nvSpPr>
          <p:spPr bwMode="auto">
            <a:xfrm>
              <a:off x="2448" y="2640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7705" name="Text Box 248"/>
            <p:cNvSpPr txBox="1">
              <a:spLocks noChangeArrowheads="1"/>
            </p:cNvSpPr>
            <p:nvPr/>
          </p:nvSpPr>
          <p:spPr bwMode="auto">
            <a:xfrm>
              <a:off x="2064" y="2928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7706" name="Text Box 249"/>
            <p:cNvSpPr txBox="1">
              <a:spLocks noChangeArrowheads="1"/>
            </p:cNvSpPr>
            <p:nvPr/>
          </p:nvSpPr>
          <p:spPr bwMode="auto">
            <a:xfrm>
              <a:off x="2448" y="2928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7707" name="Text Box 250"/>
            <p:cNvSpPr txBox="1">
              <a:spLocks noChangeArrowheads="1"/>
            </p:cNvSpPr>
            <p:nvPr/>
          </p:nvSpPr>
          <p:spPr bwMode="auto">
            <a:xfrm>
              <a:off x="1392" y="2640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7708" name="Text Box 251"/>
            <p:cNvSpPr txBox="1">
              <a:spLocks noChangeArrowheads="1"/>
            </p:cNvSpPr>
            <p:nvPr/>
          </p:nvSpPr>
          <p:spPr bwMode="auto">
            <a:xfrm>
              <a:off x="1392" y="2928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7709" name="Text Box 252"/>
            <p:cNvSpPr txBox="1">
              <a:spLocks noChangeArrowheads="1"/>
            </p:cNvSpPr>
            <p:nvPr/>
          </p:nvSpPr>
          <p:spPr bwMode="auto">
            <a:xfrm>
              <a:off x="1680" y="2928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7710" name="Text Box 253"/>
            <p:cNvSpPr txBox="1">
              <a:spLocks noChangeArrowheads="1"/>
            </p:cNvSpPr>
            <p:nvPr/>
          </p:nvSpPr>
          <p:spPr bwMode="auto">
            <a:xfrm>
              <a:off x="2064" y="2640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7711" name="Text Box 254"/>
            <p:cNvSpPr txBox="1">
              <a:spLocks noChangeArrowheads="1"/>
            </p:cNvSpPr>
            <p:nvPr/>
          </p:nvSpPr>
          <p:spPr bwMode="auto">
            <a:xfrm>
              <a:off x="2832" y="2640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7712" name="Text Box 255"/>
            <p:cNvSpPr txBox="1">
              <a:spLocks noChangeArrowheads="1"/>
            </p:cNvSpPr>
            <p:nvPr/>
          </p:nvSpPr>
          <p:spPr bwMode="auto">
            <a:xfrm>
              <a:off x="2832" y="2928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7713" name="Line 276"/>
            <p:cNvSpPr>
              <a:spLocks noChangeShapeType="1"/>
            </p:cNvSpPr>
            <p:nvPr/>
          </p:nvSpPr>
          <p:spPr bwMode="auto">
            <a:xfrm flipV="1">
              <a:off x="3072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4" name="Line 277"/>
            <p:cNvSpPr>
              <a:spLocks noChangeShapeType="1"/>
            </p:cNvSpPr>
            <p:nvPr/>
          </p:nvSpPr>
          <p:spPr bwMode="auto">
            <a:xfrm>
              <a:off x="3072" y="23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5" name="Line 278"/>
            <p:cNvSpPr>
              <a:spLocks noChangeShapeType="1"/>
            </p:cNvSpPr>
            <p:nvPr/>
          </p:nvSpPr>
          <p:spPr bwMode="auto">
            <a:xfrm flipV="1">
              <a:off x="3264" y="24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6" name="Line 279"/>
            <p:cNvSpPr>
              <a:spLocks noChangeShapeType="1"/>
            </p:cNvSpPr>
            <p:nvPr/>
          </p:nvSpPr>
          <p:spPr bwMode="auto">
            <a:xfrm flipV="1">
              <a:off x="3456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7" name="Line 280"/>
            <p:cNvSpPr>
              <a:spLocks noChangeShapeType="1"/>
            </p:cNvSpPr>
            <p:nvPr/>
          </p:nvSpPr>
          <p:spPr bwMode="auto">
            <a:xfrm flipV="1">
              <a:off x="3648" y="24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8" name="Line 281"/>
            <p:cNvSpPr>
              <a:spLocks noChangeShapeType="1"/>
            </p:cNvSpPr>
            <p:nvPr/>
          </p:nvSpPr>
          <p:spPr bwMode="auto">
            <a:xfrm flipV="1">
              <a:off x="3840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9" name="Line 282"/>
            <p:cNvSpPr>
              <a:spLocks noChangeShapeType="1"/>
            </p:cNvSpPr>
            <p:nvPr/>
          </p:nvSpPr>
          <p:spPr bwMode="auto">
            <a:xfrm flipV="1">
              <a:off x="4032" y="24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0" name="Line 283"/>
            <p:cNvSpPr>
              <a:spLocks noChangeShapeType="1"/>
            </p:cNvSpPr>
            <p:nvPr/>
          </p:nvSpPr>
          <p:spPr bwMode="auto">
            <a:xfrm flipV="1">
              <a:off x="4224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1" name="Line 284"/>
            <p:cNvSpPr>
              <a:spLocks noChangeShapeType="1"/>
            </p:cNvSpPr>
            <p:nvPr/>
          </p:nvSpPr>
          <p:spPr bwMode="auto">
            <a:xfrm flipV="1">
              <a:off x="4416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2" name="Line 285"/>
            <p:cNvSpPr>
              <a:spLocks noChangeShapeType="1"/>
            </p:cNvSpPr>
            <p:nvPr/>
          </p:nvSpPr>
          <p:spPr bwMode="auto">
            <a:xfrm flipH="1">
              <a:off x="3264" y="23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3" name="Line 286"/>
            <p:cNvSpPr>
              <a:spLocks noChangeShapeType="1"/>
            </p:cNvSpPr>
            <p:nvPr/>
          </p:nvSpPr>
          <p:spPr bwMode="auto">
            <a:xfrm flipH="1">
              <a:off x="3456" y="23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4" name="Line 287"/>
            <p:cNvSpPr>
              <a:spLocks noChangeShapeType="1"/>
            </p:cNvSpPr>
            <p:nvPr/>
          </p:nvSpPr>
          <p:spPr bwMode="auto">
            <a:xfrm flipH="1">
              <a:off x="3648" y="23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5" name="Line 288"/>
            <p:cNvSpPr>
              <a:spLocks noChangeShapeType="1"/>
            </p:cNvSpPr>
            <p:nvPr/>
          </p:nvSpPr>
          <p:spPr bwMode="auto">
            <a:xfrm flipH="1">
              <a:off x="3840" y="23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6" name="Line 289"/>
            <p:cNvSpPr>
              <a:spLocks noChangeShapeType="1"/>
            </p:cNvSpPr>
            <p:nvPr/>
          </p:nvSpPr>
          <p:spPr bwMode="auto">
            <a:xfrm flipH="1">
              <a:off x="4032" y="2352"/>
              <a:ext cx="1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7" name="Line 290"/>
            <p:cNvSpPr>
              <a:spLocks noChangeShapeType="1"/>
            </p:cNvSpPr>
            <p:nvPr/>
          </p:nvSpPr>
          <p:spPr bwMode="auto">
            <a:xfrm flipH="1">
              <a:off x="4224" y="2352"/>
              <a:ext cx="1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8" name="Line 291"/>
            <p:cNvSpPr>
              <a:spLocks noChangeShapeType="1"/>
            </p:cNvSpPr>
            <p:nvPr/>
          </p:nvSpPr>
          <p:spPr bwMode="auto">
            <a:xfrm flipH="1">
              <a:off x="4416" y="2352"/>
              <a:ext cx="1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9" name="Text Box 292"/>
            <p:cNvSpPr txBox="1">
              <a:spLocks noChangeArrowheads="1"/>
            </p:cNvSpPr>
            <p:nvPr/>
          </p:nvSpPr>
          <p:spPr bwMode="auto">
            <a:xfrm>
              <a:off x="4224" y="2352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8</a:t>
              </a:r>
            </a:p>
          </p:txBody>
        </p:sp>
        <p:sp>
          <p:nvSpPr>
            <p:cNvPr id="27730" name="Text Box 293"/>
            <p:cNvSpPr txBox="1">
              <a:spLocks noChangeArrowheads="1"/>
            </p:cNvSpPr>
            <p:nvPr/>
          </p:nvSpPr>
          <p:spPr bwMode="auto">
            <a:xfrm>
              <a:off x="3840" y="2352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7</a:t>
              </a:r>
            </a:p>
          </p:txBody>
        </p:sp>
        <p:sp>
          <p:nvSpPr>
            <p:cNvPr id="27731" name="Text Box 294"/>
            <p:cNvSpPr txBox="1">
              <a:spLocks noChangeArrowheads="1"/>
            </p:cNvSpPr>
            <p:nvPr/>
          </p:nvSpPr>
          <p:spPr bwMode="auto">
            <a:xfrm>
              <a:off x="3456" y="2352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6</a:t>
              </a:r>
            </a:p>
          </p:txBody>
        </p:sp>
        <p:sp>
          <p:nvSpPr>
            <p:cNvPr id="27732" name="Text Box 295"/>
            <p:cNvSpPr txBox="1">
              <a:spLocks noChangeArrowheads="1"/>
            </p:cNvSpPr>
            <p:nvPr/>
          </p:nvSpPr>
          <p:spPr bwMode="auto">
            <a:xfrm>
              <a:off x="3072" y="2352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5</a:t>
              </a:r>
            </a:p>
          </p:txBody>
        </p:sp>
        <p:sp>
          <p:nvSpPr>
            <p:cNvPr id="27733" name="Line 296"/>
            <p:cNvSpPr>
              <a:spLocks noChangeShapeType="1"/>
            </p:cNvSpPr>
            <p:nvPr/>
          </p:nvSpPr>
          <p:spPr bwMode="auto">
            <a:xfrm flipH="1">
              <a:off x="3072" y="264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4" name="Line 297"/>
            <p:cNvSpPr>
              <a:spLocks noChangeShapeType="1"/>
            </p:cNvSpPr>
            <p:nvPr/>
          </p:nvSpPr>
          <p:spPr bwMode="auto">
            <a:xfrm>
              <a:off x="3072" y="2640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5" name="Line 298"/>
            <p:cNvSpPr>
              <a:spLocks noChangeShapeType="1"/>
            </p:cNvSpPr>
            <p:nvPr/>
          </p:nvSpPr>
          <p:spPr bwMode="auto">
            <a:xfrm flipH="1">
              <a:off x="3456" y="264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6" name="Line 299"/>
            <p:cNvSpPr>
              <a:spLocks noChangeShapeType="1"/>
            </p:cNvSpPr>
            <p:nvPr/>
          </p:nvSpPr>
          <p:spPr bwMode="auto">
            <a:xfrm flipV="1">
              <a:off x="3456" y="2784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7" name="Line 300"/>
            <p:cNvSpPr>
              <a:spLocks noChangeShapeType="1"/>
            </p:cNvSpPr>
            <p:nvPr/>
          </p:nvSpPr>
          <p:spPr bwMode="auto">
            <a:xfrm flipV="1">
              <a:off x="3840" y="2640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8" name="Line 301"/>
            <p:cNvSpPr>
              <a:spLocks noChangeShapeType="1"/>
            </p:cNvSpPr>
            <p:nvPr/>
          </p:nvSpPr>
          <p:spPr bwMode="auto">
            <a:xfrm flipV="1">
              <a:off x="4224" y="2784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9" name="Line 302"/>
            <p:cNvSpPr>
              <a:spLocks noChangeShapeType="1"/>
            </p:cNvSpPr>
            <p:nvPr/>
          </p:nvSpPr>
          <p:spPr bwMode="auto">
            <a:xfrm flipH="1">
              <a:off x="3840" y="264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0" name="Line 303"/>
            <p:cNvSpPr>
              <a:spLocks noChangeShapeType="1"/>
            </p:cNvSpPr>
            <p:nvPr/>
          </p:nvSpPr>
          <p:spPr bwMode="auto">
            <a:xfrm flipH="1">
              <a:off x="4224" y="2640"/>
              <a:ext cx="1" cy="1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1" name="Text Box 304"/>
            <p:cNvSpPr txBox="1">
              <a:spLocks noChangeArrowheads="1"/>
            </p:cNvSpPr>
            <p:nvPr/>
          </p:nvSpPr>
          <p:spPr bwMode="auto">
            <a:xfrm>
              <a:off x="3168" y="2640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7742" name="Text Box 305"/>
            <p:cNvSpPr txBox="1">
              <a:spLocks noChangeArrowheads="1"/>
            </p:cNvSpPr>
            <p:nvPr/>
          </p:nvSpPr>
          <p:spPr bwMode="auto">
            <a:xfrm>
              <a:off x="3936" y="2640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7743" name="Text Box 306"/>
            <p:cNvSpPr txBox="1">
              <a:spLocks noChangeArrowheads="1"/>
            </p:cNvSpPr>
            <p:nvPr/>
          </p:nvSpPr>
          <p:spPr bwMode="auto">
            <a:xfrm>
              <a:off x="3552" y="2640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7744" name="Text Box 307"/>
            <p:cNvSpPr txBox="1">
              <a:spLocks noChangeArrowheads="1"/>
            </p:cNvSpPr>
            <p:nvPr/>
          </p:nvSpPr>
          <p:spPr bwMode="auto">
            <a:xfrm>
              <a:off x="4320" y="2640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7745" name="Line 308"/>
            <p:cNvSpPr>
              <a:spLocks noChangeShapeType="1"/>
            </p:cNvSpPr>
            <p:nvPr/>
          </p:nvSpPr>
          <p:spPr bwMode="auto">
            <a:xfrm flipH="1">
              <a:off x="4224" y="292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6" name="Line 309"/>
            <p:cNvSpPr>
              <a:spLocks noChangeShapeType="1"/>
            </p:cNvSpPr>
            <p:nvPr/>
          </p:nvSpPr>
          <p:spPr bwMode="auto">
            <a:xfrm flipH="1">
              <a:off x="3456" y="292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7" name="Line 310"/>
            <p:cNvSpPr>
              <a:spLocks noChangeShapeType="1"/>
            </p:cNvSpPr>
            <p:nvPr/>
          </p:nvSpPr>
          <p:spPr bwMode="auto">
            <a:xfrm flipV="1">
              <a:off x="3456" y="2928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8" name="Line 311"/>
            <p:cNvSpPr>
              <a:spLocks noChangeShapeType="1"/>
            </p:cNvSpPr>
            <p:nvPr/>
          </p:nvSpPr>
          <p:spPr bwMode="auto">
            <a:xfrm flipV="1">
              <a:off x="4224" y="307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9" name="Text Box 312"/>
            <p:cNvSpPr txBox="1">
              <a:spLocks noChangeArrowheads="1"/>
            </p:cNvSpPr>
            <p:nvPr/>
          </p:nvSpPr>
          <p:spPr bwMode="auto">
            <a:xfrm>
              <a:off x="3552" y="2928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7750" name="Text Box 313"/>
            <p:cNvSpPr txBox="1">
              <a:spLocks noChangeArrowheads="1"/>
            </p:cNvSpPr>
            <p:nvPr/>
          </p:nvSpPr>
          <p:spPr bwMode="auto">
            <a:xfrm>
              <a:off x="3936" y="2928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7751" name="Text Box 314"/>
            <p:cNvSpPr txBox="1">
              <a:spLocks noChangeArrowheads="1"/>
            </p:cNvSpPr>
            <p:nvPr/>
          </p:nvSpPr>
          <p:spPr bwMode="auto">
            <a:xfrm>
              <a:off x="3168" y="2928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7752" name="Text Box 315"/>
            <p:cNvSpPr txBox="1">
              <a:spLocks noChangeArrowheads="1"/>
            </p:cNvSpPr>
            <p:nvPr/>
          </p:nvSpPr>
          <p:spPr bwMode="auto">
            <a:xfrm>
              <a:off x="4320" y="2928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7753" name="Text Box 316"/>
            <p:cNvSpPr txBox="1">
              <a:spLocks noChangeArrowheads="1"/>
            </p:cNvSpPr>
            <p:nvPr/>
          </p:nvSpPr>
          <p:spPr bwMode="auto">
            <a:xfrm>
              <a:off x="1104" y="3168"/>
              <a:ext cx="2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1800" b="1" i="1" dirty="0"/>
                <a:t>Q</a:t>
              </a:r>
              <a:r>
                <a:rPr lang="en-GB" sz="1800" b="1" baseline="-25000" dirty="0"/>
                <a:t>2</a:t>
              </a:r>
              <a:endParaRPr lang="en-GB" sz="1800" b="1" dirty="0"/>
            </a:p>
          </p:txBody>
        </p:sp>
        <p:sp>
          <p:nvSpPr>
            <p:cNvPr id="27754" name="Line 317"/>
            <p:cNvSpPr>
              <a:spLocks noChangeShapeType="1"/>
            </p:cNvSpPr>
            <p:nvPr/>
          </p:nvSpPr>
          <p:spPr bwMode="auto">
            <a:xfrm flipH="1">
              <a:off x="2736" y="32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5" name="Line 319"/>
            <p:cNvSpPr>
              <a:spLocks noChangeShapeType="1"/>
            </p:cNvSpPr>
            <p:nvPr/>
          </p:nvSpPr>
          <p:spPr bwMode="auto">
            <a:xfrm>
              <a:off x="1392" y="3360"/>
              <a:ext cx="13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6" name="Text Box 322"/>
            <p:cNvSpPr txBox="1">
              <a:spLocks noChangeArrowheads="1"/>
            </p:cNvSpPr>
            <p:nvPr/>
          </p:nvSpPr>
          <p:spPr bwMode="auto">
            <a:xfrm>
              <a:off x="2064" y="3216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7757" name="Text Box 323"/>
            <p:cNvSpPr txBox="1">
              <a:spLocks noChangeArrowheads="1"/>
            </p:cNvSpPr>
            <p:nvPr/>
          </p:nvSpPr>
          <p:spPr bwMode="auto">
            <a:xfrm>
              <a:off x="2448" y="3216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7758" name="Text Box 324"/>
            <p:cNvSpPr txBox="1">
              <a:spLocks noChangeArrowheads="1"/>
            </p:cNvSpPr>
            <p:nvPr/>
          </p:nvSpPr>
          <p:spPr bwMode="auto">
            <a:xfrm>
              <a:off x="1392" y="3216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7759" name="Text Box 325"/>
            <p:cNvSpPr txBox="1">
              <a:spLocks noChangeArrowheads="1"/>
            </p:cNvSpPr>
            <p:nvPr/>
          </p:nvSpPr>
          <p:spPr bwMode="auto">
            <a:xfrm>
              <a:off x="1680" y="3216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7760" name="Text Box 326"/>
            <p:cNvSpPr txBox="1">
              <a:spLocks noChangeArrowheads="1"/>
            </p:cNvSpPr>
            <p:nvPr/>
          </p:nvSpPr>
          <p:spPr bwMode="auto">
            <a:xfrm>
              <a:off x="2832" y="3216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7761" name="Line 327"/>
            <p:cNvSpPr>
              <a:spLocks noChangeShapeType="1"/>
            </p:cNvSpPr>
            <p:nvPr/>
          </p:nvSpPr>
          <p:spPr bwMode="auto">
            <a:xfrm flipH="1">
              <a:off x="4224" y="32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2" name="Line 329"/>
            <p:cNvSpPr>
              <a:spLocks noChangeShapeType="1"/>
            </p:cNvSpPr>
            <p:nvPr/>
          </p:nvSpPr>
          <p:spPr bwMode="auto">
            <a:xfrm flipV="1">
              <a:off x="2736" y="3216"/>
              <a:ext cx="1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3" name="Line 330"/>
            <p:cNvSpPr>
              <a:spLocks noChangeShapeType="1"/>
            </p:cNvSpPr>
            <p:nvPr/>
          </p:nvSpPr>
          <p:spPr bwMode="auto">
            <a:xfrm flipV="1">
              <a:off x="4224" y="3360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4" name="Text Box 331"/>
            <p:cNvSpPr txBox="1">
              <a:spLocks noChangeArrowheads="1"/>
            </p:cNvSpPr>
            <p:nvPr/>
          </p:nvSpPr>
          <p:spPr bwMode="auto">
            <a:xfrm>
              <a:off x="3552" y="3216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7765" name="Text Box 332"/>
            <p:cNvSpPr txBox="1">
              <a:spLocks noChangeArrowheads="1"/>
            </p:cNvSpPr>
            <p:nvPr/>
          </p:nvSpPr>
          <p:spPr bwMode="auto">
            <a:xfrm>
              <a:off x="3936" y="3216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7766" name="Text Box 333"/>
            <p:cNvSpPr txBox="1">
              <a:spLocks noChangeArrowheads="1"/>
            </p:cNvSpPr>
            <p:nvPr/>
          </p:nvSpPr>
          <p:spPr bwMode="auto">
            <a:xfrm>
              <a:off x="3168" y="3216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7767" name="Text Box 334"/>
            <p:cNvSpPr txBox="1">
              <a:spLocks noChangeArrowheads="1"/>
            </p:cNvSpPr>
            <p:nvPr/>
          </p:nvSpPr>
          <p:spPr bwMode="auto">
            <a:xfrm>
              <a:off x="4320" y="3216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0</a:t>
              </a:r>
            </a:p>
          </p:txBody>
        </p:sp>
        <p:sp>
          <p:nvSpPr>
            <p:cNvPr id="27768" name="Line 335"/>
            <p:cNvSpPr>
              <a:spLocks noChangeShapeType="1"/>
            </p:cNvSpPr>
            <p:nvPr/>
          </p:nvSpPr>
          <p:spPr bwMode="auto">
            <a:xfrm flipH="1">
              <a:off x="3072" y="2496"/>
              <a:ext cx="1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9" name="Line 336"/>
            <p:cNvSpPr>
              <a:spLocks noChangeShapeType="1"/>
            </p:cNvSpPr>
            <p:nvPr/>
          </p:nvSpPr>
          <p:spPr bwMode="auto">
            <a:xfrm flipH="1">
              <a:off x="3456" y="2496"/>
              <a:ext cx="1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0" name="Line 337"/>
            <p:cNvSpPr>
              <a:spLocks noChangeShapeType="1"/>
            </p:cNvSpPr>
            <p:nvPr/>
          </p:nvSpPr>
          <p:spPr bwMode="auto">
            <a:xfrm flipH="1">
              <a:off x="3840" y="2496"/>
              <a:ext cx="1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1" name="Line 338"/>
            <p:cNvSpPr>
              <a:spLocks noChangeShapeType="1"/>
            </p:cNvSpPr>
            <p:nvPr/>
          </p:nvSpPr>
          <p:spPr bwMode="auto">
            <a:xfrm flipH="1">
              <a:off x="4224" y="2496"/>
              <a:ext cx="1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2" name="Line 339"/>
            <p:cNvSpPr>
              <a:spLocks noChangeShapeType="1"/>
            </p:cNvSpPr>
            <p:nvPr/>
          </p:nvSpPr>
          <p:spPr bwMode="auto">
            <a:xfrm flipV="1">
              <a:off x="4224" y="360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3" name="Line 340"/>
            <p:cNvSpPr>
              <a:spLocks noChangeShapeType="1"/>
            </p:cNvSpPr>
            <p:nvPr/>
          </p:nvSpPr>
          <p:spPr bwMode="auto">
            <a:xfrm flipH="1">
              <a:off x="4224" y="340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4" name="Text Box 341"/>
            <p:cNvSpPr txBox="1">
              <a:spLocks noChangeArrowheads="1"/>
            </p:cNvSpPr>
            <p:nvPr/>
          </p:nvSpPr>
          <p:spPr bwMode="auto">
            <a:xfrm>
              <a:off x="4368" y="3504"/>
              <a:ext cx="111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Recycles back to 0</a:t>
              </a:r>
            </a:p>
          </p:txBody>
        </p:sp>
      </p:grpSp>
      <p:pic>
        <p:nvPicPr>
          <p:cNvPr id="1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179637"/>
            <a:ext cx="68199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371600" y="7581971"/>
            <a:ext cx="7048500" cy="739704"/>
          </a:xfrm>
          <a:prstGeom prst="rect">
            <a:avLst/>
          </a:prstGeom>
          <a:noFill/>
        </p:spPr>
        <p:txBody>
          <a:bodyPr lIns="115470" tIns="57735" rIns="115470" bIns="57735"/>
          <a:lstStyle/>
          <a:p>
            <a:r>
              <a:rPr lang="en-US" dirty="0"/>
              <a:t>Asynchronous Counters with MOD number &lt; 2^n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82442F-AFF5-40BB-A3B7-E9633530939D}" type="slidenum">
              <a:rPr lang="en-US"/>
              <a:pPr/>
              <a:t>4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333376"/>
            <a:ext cx="10699750" cy="627062"/>
          </a:xfrm>
        </p:spPr>
        <p:txBody>
          <a:bodyPr/>
          <a:lstStyle/>
          <a:p>
            <a:r>
              <a:rPr lang="en-US" sz="4000" b="1" dirty="0" err="1" smtClean="0">
                <a:solidFill>
                  <a:srgbClr val="FF0000"/>
                </a:solidFill>
              </a:rPr>
              <a:t>Asyn</a:t>
            </a:r>
            <a:r>
              <a:rPr lang="en-US" sz="4000" b="1" dirty="0" smtClean="0">
                <a:solidFill>
                  <a:srgbClr val="FF0000"/>
                </a:solidFill>
              </a:rPr>
              <a:t>. Counters with MOD no. &lt; 2</a:t>
            </a:r>
            <a:r>
              <a:rPr lang="en-US" sz="4000" b="1" baseline="50000" dirty="0" smtClean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571872"/>
            <a:ext cx="9707880" cy="249650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</a:rPr>
              <a:t>Decade counters</a:t>
            </a:r>
            <a:r>
              <a:rPr lang="en-US" sz="3200" dirty="0" smtClean="0"/>
              <a:t> (or </a:t>
            </a:r>
            <a:r>
              <a:rPr lang="en-US" sz="3200" dirty="0" smtClean="0">
                <a:solidFill>
                  <a:srgbClr val="0000CC"/>
                </a:solidFill>
              </a:rPr>
              <a:t>BCD counters</a:t>
            </a:r>
            <a:r>
              <a:rPr lang="en-US" sz="3200" dirty="0" smtClean="0"/>
              <a:t>) are counters with 10 states (modulus-10) in their sequence.  They are commonly used in daily life (e.g.: utility meters, odometers, etc.).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3200" dirty="0" smtClean="0"/>
              <a:t>Design an asynchronous decade counter</a:t>
            </a:r>
            <a:r>
              <a:rPr lang="en-US" dirty="0" smtClean="0"/>
              <a:t>.</a:t>
            </a:r>
          </a:p>
        </p:txBody>
      </p:sp>
      <p:grpSp>
        <p:nvGrpSpPr>
          <p:cNvPr id="2" name="Group 382"/>
          <p:cNvGrpSpPr>
            <a:grpSpLocks/>
          </p:cNvGrpSpPr>
          <p:nvPr/>
        </p:nvGrpSpPr>
        <p:grpSpPr bwMode="auto">
          <a:xfrm>
            <a:off x="1295400" y="4618037"/>
            <a:ext cx="9641841" cy="2810492"/>
            <a:chOff x="864" y="1776"/>
            <a:chExt cx="4672" cy="145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913" y="1864"/>
              <a:ext cx="382" cy="288"/>
              <a:chOff x="2736" y="3504"/>
              <a:chExt cx="360" cy="240"/>
            </a:xfrm>
          </p:grpSpPr>
          <p:sp>
            <p:nvSpPr>
              <p:cNvPr id="34921" name="AutoShape 6"/>
              <p:cNvSpPr>
                <a:spLocks noChangeArrowheads="1"/>
              </p:cNvSpPr>
              <p:nvPr/>
            </p:nvSpPr>
            <p:spPr bwMode="auto">
              <a:xfrm>
                <a:off x="2736" y="3504"/>
                <a:ext cx="288" cy="240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2" name="Oval 7"/>
              <p:cNvSpPr>
                <a:spLocks noChangeArrowheads="1"/>
              </p:cNvSpPr>
              <p:nvPr/>
            </p:nvSpPr>
            <p:spPr bwMode="auto">
              <a:xfrm>
                <a:off x="3024" y="3600"/>
                <a:ext cx="72" cy="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9" name="Line 220"/>
            <p:cNvSpPr>
              <a:spLocks noChangeShapeType="1"/>
            </p:cNvSpPr>
            <p:nvPr/>
          </p:nvSpPr>
          <p:spPr bwMode="auto">
            <a:xfrm>
              <a:off x="1392" y="2112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Oval 221"/>
            <p:cNvSpPr>
              <a:spLocks noChangeArrowheads="1"/>
            </p:cNvSpPr>
            <p:nvPr/>
          </p:nvSpPr>
          <p:spPr bwMode="auto">
            <a:xfrm>
              <a:off x="1375" y="2327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Line 244"/>
            <p:cNvSpPr>
              <a:spLocks noChangeShapeType="1"/>
            </p:cNvSpPr>
            <p:nvPr/>
          </p:nvSpPr>
          <p:spPr bwMode="auto">
            <a:xfrm>
              <a:off x="1392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Line 245"/>
            <p:cNvSpPr>
              <a:spLocks noChangeShapeType="1"/>
            </p:cNvSpPr>
            <p:nvPr/>
          </p:nvSpPr>
          <p:spPr bwMode="auto">
            <a:xfrm flipV="1">
              <a:off x="1392" y="278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Line 247"/>
            <p:cNvSpPr>
              <a:spLocks noChangeShapeType="1"/>
            </p:cNvSpPr>
            <p:nvPr/>
          </p:nvSpPr>
          <p:spPr bwMode="auto">
            <a:xfrm>
              <a:off x="1296" y="2112"/>
              <a:ext cx="26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4" name="Oval 248"/>
            <p:cNvSpPr>
              <a:spLocks noChangeArrowheads="1"/>
            </p:cNvSpPr>
            <p:nvPr/>
          </p:nvSpPr>
          <p:spPr bwMode="auto">
            <a:xfrm>
              <a:off x="1375" y="2095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Line 250"/>
            <p:cNvSpPr>
              <a:spLocks noChangeShapeType="1"/>
            </p:cNvSpPr>
            <p:nvPr/>
          </p:nvSpPr>
          <p:spPr bwMode="auto">
            <a:xfrm flipV="1">
              <a:off x="1265" y="2592"/>
              <a:ext cx="22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Text Box 252"/>
            <p:cNvSpPr txBox="1">
              <a:spLocks noChangeArrowheads="1"/>
            </p:cNvSpPr>
            <p:nvPr/>
          </p:nvSpPr>
          <p:spPr bwMode="auto">
            <a:xfrm>
              <a:off x="2016" y="2160"/>
              <a:ext cx="17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i="1" dirty="0"/>
                <a:t>D</a:t>
              </a:r>
            </a:p>
          </p:txBody>
        </p:sp>
        <p:sp>
          <p:nvSpPr>
            <p:cNvPr id="34837" name="Text Box 272"/>
            <p:cNvSpPr txBox="1">
              <a:spLocks noChangeArrowheads="1"/>
            </p:cNvSpPr>
            <p:nvPr/>
          </p:nvSpPr>
          <p:spPr bwMode="auto">
            <a:xfrm>
              <a:off x="924" y="2490"/>
              <a:ext cx="31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CLK</a:t>
              </a:r>
            </a:p>
          </p:txBody>
        </p:sp>
        <p:sp>
          <p:nvSpPr>
            <p:cNvPr id="34838" name="Text Box 273"/>
            <p:cNvSpPr txBox="1">
              <a:spLocks noChangeArrowheads="1"/>
            </p:cNvSpPr>
            <p:nvPr/>
          </p:nvSpPr>
          <p:spPr bwMode="auto">
            <a:xfrm>
              <a:off x="864" y="2064"/>
              <a:ext cx="3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HIGH</a:t>
              </a:r>
            </a:p>
          </p:txBody>
        </p:sp>
        <p:grpSp>
          <p:nvGrpSpPr>
            <p:cNvPr id="4" name="Group 305"/>
            <p:cNvGrpSpPr>
              <a:grpSpLocks/>
            </p:cNvGrpSpPr>
            <p:nvPr/>
          </p:nvGrpSpPr>
          <p:grpSpPr bwMode="auto">
            <a:xfrm>
              <a:off x="1488" y="2208"/>
              <a:ext cx="528" cy="846"/>
              <a:chOff x="2736" y="3120"/>
              <a:chExt cx="528" cy="846"/>
            </a:xfrm>
          </p:grpSpPr>
          <p:sp>
            <p:nvSpPr>
              <p:cNvPr id="34912" name="Text Box 223"/>
              <p:cNvSpPr txBox="1">
                <a:spLocks noChangeArrowheads="1"/>
              </p:cNvSpPr>
              <p:nvPr/>
            </p:nvSpPr>
            <p:spPr bwMode="auto">
              <a:xfrm>
                <a:off x="2815" y="3585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K</a:t>
                </a:r>
              </a:p>
            </p:txBody>
          </p:sp>
          <p:sp>
            <p:nvSpPr>
              <p:cNvPr id="34913" name="Rectangle 225"/>
              <p:cNvSpPr>
                <a:spLocks noChangeArrowheads="1"/>
              </p:cNvSpPr>
              <p:nvPr/>
            </p:nvSpPr>
            <p:spPr bwMode="auto">
              <a:xfrm>
                <a:off x="2832" y="3120"/>
                <a:ext cx="432" cy="7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4" name="Text Box 226"/>
              <p:cNvSpPr txBox="1">
                <a:spLocks noChangeArrowheads="1"/>
              </p:cNvSpPr>
              <p:nvPr/>
            </p:nvSpPr>
            <p:spPr bwMode="auto">
              <a:xfrm>
                <a:off x="2815" y="3153"/>
                <a:ext cx="1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J</a:t>
                </a:r>
              </a:p>
            </p:txBody>
          </p:sp>
          <p:sp>
            <p:nvSpPr>
              <p:cNvPr id="34915" name="AutoShape 229"/>
              <p:cNvSpPr>
                <a:spLocks noChangeArrowheads="1"/>
              </p:cNvSpPr>
              <p:nvPr/>
            </p:nvSpPr>
            <p:spPr bwMode="auto">
              <a:xfrm rot="5400000">
                <a:off x="2797" y="3458"/>
                <a:ext cx="130" cy="59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6" name="Text Box 256"/>
              <p:cNvSpPr txBox="1">
                <a:spLocks noChangeArrowheads="1"/>
              </p:cNvSpPr>
              <p:nvPr/>
            </p:nvSpPr>
            <p:spPr bwMode="auto">
              <a:xfrm>
                <a:off x="2845" y="3396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i="1" dirty="0"/>
                  <a:t>C</a:t>
                </a:r>
              </a:p>
            </p:txBody>
          </p:sp>
          <p:sp>
            <p:nvSpPr>
              <p:cNvPr id="34917" name="Oval 300"/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87" cy="8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8" name="Text Box 301"/>
              <p:cNvSpPr txBox="1">
                <a:spLocks noChangeArrowheads="1"/>
              </p:cNvSpPr>
              <p:nvPr/>
            </p:nvSpPr>
            <p:spPr bwMode="auto">
              <a:xfrm>
                <a:off x="2880" y="3724"/>
                <a:ext cx="31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i="1" dirty="0"/>
                  <a:t>CLR</a:t>
                </a:r>
              </a:p>
            </p:txBody>
          </p:sp>
          <p:sp>
            <p:nvSpPr>
              <p:cNvPr id="34919" name="Text Box 302"/>
              <p:cNvSpPr txBox="1">
                <a:spLocks noChangeArrowheads="1"/>
              </p:cNvSpPr>
              <p:nvPr/>
            </p:nvSpPr>
            <p:spPr bwMode="auto">
              <a:xfrm>
                <a:off x="3072" y="3153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Q</a:t>
                </a:r>
              </a:p>
            </p:txBody>
          </p:sp>
          <p:sp>
            <p:nvSpPr>
              <p:cNvPr id="34920" name="Oval 303"/>
              <p:cNvSpPr>
                <a:spLocks noChangeArrowheads="1"/>
              </p:cNvSpPr>
              <p:nvPr/>
            </p:nvSpPr>
            <p:spPr bwMode="auto">
              <a:xfrm>
                <a:off x="2998" y="3879"/>
                <a:ext cx="87" cy="8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0" name="Line 306"/>
            <p:cNvSpPr>
              <a:spLocks noChangeShapeType="1"/>
            </p:cNvSpPr>
            <p:nvPr/>
          </p:nvSpPr>
          <p:spPr bwMode="auto">
            <a:xfrm>
              <a:off x="2256" y="2112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1" name="Oval 307"/>
            <p:cNvSpPr>
              <a:spLocks noChangeArrowheads="1"/>
            </p:cNvSpPr>
            <p:nvPr/>
          </p:nvSpPr>
          <p:spPr bwMode="auto">
            <a:xfrm>
              <a:off x="2239" y="2327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Line 308"/>
            <p:cNvSpPr>
              <a:spLocks noChangeShapeType="1"/>
            </p:cNvSpPr>
            <p:nvPr/>
          </p:nvSpPr>
          <p:spPr bwMode="auto">
            <a:xfrm>
              <a:off x="2256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3" name="Line 309"/>
            <p:cNvSpPr>
              <a:spLocks noChangeShapeType="1"/>
            </p:cNvSpPr>
            <p:nvPr/>
          </p:nvSpPr>
          <p:spPr bwMode="auto">
            <a:xfrm flipV="1">
              <a:off x="2256" y="278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Oval 310"/>
            <p:cNvSpPr>
              <a:spLocks noChangeArrowheads="1"/>
            </p:cNvSpPr>
            <p:nvPr/>
          </p:nvSpPr>
          <p:spPr bwMode="auto">
            <a:xfrm>
              <a:off x="2239" y="2095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11"/>
            <p:cNvGrpSpPr>
              <a:grpSpLocks/>
            </p:cNvGrpSpPr>
            <p:nvPr/>
          </p:nvGrpSpPr>
          <p:grpSpPr bwMode="auto">
            <a:xfrm>
              <a:off x="2352" y="2208"/>
              <a:ext cx="528" cy="846"/>
              <a:chOff x="2736" y="3120"/>
              <a:chExt cx="528" cy="846"/>
            </a:xfrm>
          </p:grpSpPr>
          <p:sp>
            <p:nvSpPr>
              <p:cNvPr id="34903" name="Text Box 312"/>
              <p:cNvSpPr txBox="1">
                <a:spLocks noChangeArrowheads="1"/>
              </p:cNvSpPr>
              <p:nvPr/>
            </p:nvSpPr>
            <p:spPr bwMode="auto">
              <a:xfrm>
                <a:off x="2815" y="3585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K</a:t>
                </a:r>
              </a:p>
            </p:txBody>
          </p:sp>
          <p:sp>
            <p:nvSpPr>
              <p:cNvPr id="34904" name="Rectangle 313"/>
              <p:cNvSpPr>
                <a:spLocks noChangeArrowheads="1"/>
              </p:cNvSpPr>
              <p:nvPr/>
            </p:nvSpPr>
            <p:spPr bwMode="auto">
              <a:xfrm>
                <a:off x="2832" y="3120"/>
                <a:ext cx="432" cy="7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5" name="Text Box 314"/>
              <p:cNvSpPr txBox="1">
                <a:spLocks noChangeArrowheads="1"/>
              </p:cNvSpPr>
              <p:nvPr/>
            </p:nvSpPr>
            <p:spPr bwMode="auto">
              <a:xfrm>
                <a:off x="2815" y="3153"/>
                <a:ext cx="1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J</a:t>
                </a:r>
              </a:p>
            </p:txBody>
          </p:sp>
          <p:sp>
            <p:nvSpPr>
              <p:cNvPr id="34906" name="AutoShape 315"/>
              <p:cNvSpPr>
                <a:spLocks noChangeArrowheads="1"/>
              </p:cNvSpPr>
              <p:nvPr/>
            </p:nvSpPr>
            <p:spPr bwMode="auto">
              <a:xfrm rot="5400000">
                <a:off x="2797" y="3458"/>
                <a:ext cx="130" cy="59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7" name="Text Box 316"/>
              <p:cNvSpPr txBox="1">
                <a:spLocks noChangeArrowheads="1"/>
              </p:cNvSpPr>
              <p:nvPr/>
            </p:nvSpPr>
            <p:spPr bwMode="auto">
              <a:xfrm>
                <a:off x="2845" y="3396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i="1" dirty="0"/>
                  <a:t>C</a:t>
                </a:r>
              </a:p>
            </p:txBody>
          </p:sp>
          <p:sp>
            <p:nvSpPr>
              <p:cNvPr id="34908" name="Oval 317"/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87" cy="8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9" name="Text Box 318"/>
              <p:cNvSpPr txBox="1">
                <a:spLocks noChangeArrowheads="1"/>
              </p:cNvSpPr>
              <p:nvPr/>
            </p:nvSpPr>
            <p:spPr bwMode="auto">
              <a:xfrm>
                <a:off x="2880" y="3724"/>
                <a:ext cx="31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i="1" dirty="0"/>
                  <a:t>CLR</a:t>
                </a:r>
              </a:p>
            </p:txBody>
          </p:sp>
          <p:sp>
            <p:nvSpPr>
              <p:cNvPr id="34910" name="Text Box 319"/>
              <p:cNvSpPr txBox="1">
                <a:spLocks noChangeArrowheads="1"/>
              </p:cNvSpPr>
              <p:nvPr/>
            </p:nvSpPr>
            <p:spPr bwMode="auto">
              <a:xfrm>
                <a:off x="3072" y="3153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Q</a:t>
                </a:r>
              </a:p>
            </p:txBody>
          </p:sp>
          <p:sp>
            <p:nvSpPr>
              <p:cNvPr id="34911" name="Oval 320"/>
              <p:cNvSpPr>
                <a:spLocks noChangeArrowheads="1"/>
              </p:cNvSpPr>
              <p:nvPr/>
            </p:nvSpPr>
            <p:spPr bwMode="auto">
              <a:xfrm>
                <a:off x="2998" y="3879"/>
                <a:ext cx="87" cy="8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6" name="Line 321"/>
            <p:cNvSpPr>
              <a:spLocks noChangeShapeType="1"/>
            </p:cNvSpPr>
            <p:nvPr/>
          </p:nvSpPr>
          <p:spPr bwMode="auto">
            <a:xfrm flipV="1">
              <a:off x="2033" y="2352"/>
              <a:ext cx="1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7" name="Line 322"/>
            <p:cNvSpPr>
              <a:spLocks noChangeShapeType="1"/>
            </p:cNvSpPr>
            <p:nvPr/>
          </p:nvSpPr>
          <p:spPr bwMode="auto">
            <a:xfrm>
              <a:off x="2160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8" name="Line 323"/>
            <p:cNvSpPr>
              <a:spLocks noChangeShapeType="1"/>
            </p:cNvSpPr>
            <p:nvPr/>
          </p:nvSpPr>
          <p:spPr bwMode="auto">
            <a:xfrm>
              <a:off x="2160" y="235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9" name="Text Box 324"/>
            <p:cNvSpPr txBox="1">
              <a:spLocks noChangeArrowheads="1"/>
            </p:cNvSpPr>
            <p:nvPr/>
          </p:nvSpPr>
          <p:spPr bwMode="auto">
            <a:xfrm>
              <a:off x="2832" y="2160"/>
              <a:ext cx="17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i="1" dirty="0"/>
                <a:t>C</a:t>
              </a:r>
            </a:p>
          </p:txBody>
        </p:sp>
        <p:sp>
          <p:nvSpPr>
            <p:cNvPr id="34850" name="Line 325"/>
            <p:cNvSpPr>
              <a:spLocks noChangeShapeType="1"/>
            </p:cNvSpPr>
            <p:nvPr/>
          </p:nvSpPr>
          <p:spPr bwMode="auto">
            <a:xfrm>
              <a:off x="3120" y="2112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1" name="Oval 326"/>
            <p:cNvSpPr>
              <a:spLocks noChangeArrowheads="1"/>
            </p:cNvSpPr>
            <p:nvPr/>
          </p:nvSpPr>
          <p:spPr bwMode="auto">
            <a:xfrm>
              <a:off x="3103" y="2327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2" name="Line 327"/>
            <p:cNvSpPr>
              <a:spLocks noChangeShapeType="1"/>
            </p:cNvSpPr>
            <p:nvPr/>
          </p:nvSpPr>
          <p:spPr bwMode="auto">
            <a:xfrm>
              <a:off x="3120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Line 328"/>
            <p:cNvSpPr>
              <a:spLocks noChangeShapeType="1"/>
            </p:cNvSpPr>
            <p:nvPr/>
          </p:nvSpPr>
          <p:spPr bwMode="auto">
            <a:xfrm flipV="1">
              <a:off x="3120" y="278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Oval 329"/>
            <p:cNvSpPr>
              <a:spLocks noChangeArrowheads="1"/>
            </p:cNvSpPr>
            <p:nvPr/>
          </p:nvSpPr>
          <p:spPr bwMode="auto">
            <a:xfrm>
              <a:off x="3103" y="2095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30"/>
            <p:cNvGrpSpPr>
              <a:grpSpLocks/>
            </p:cNvGrpSpPr>
            <p:nvPr/>
          </p:nvGrpSpPr>
          <p:grpSpPr bwMode="auto">
            <a:xfrm>
              <a:off x="3216" y="2208"/>
              <a:ext cx="528" cy="846"/>
              <a:chOff x="2736" y="3120"/>
              <a:chExt cx="528" cy="846"/>
            </a:xfrm>
          </p:grpSpPr>
          <p:sp>
            <p:nvSpPr>
              <p:cNvPr id="34894" name="Text Box 331"/>
              <p:cNvSpPr txBox="1">
                <a:spLocks noChangeArrowheads="1"/>
              </p:cNvSpPr>
              <p:nvPr/>
            </p:nvSpPr>
            <p:spPr bwMode="auto">
              <a:xfrm>
                <a:off x="2815" y="3585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K</a:t>
                </a:r>
              </a:p>
            </p:txBody>
          </p:sp>
          <p:sp>
            <p:nvSpPr>
              <p:cNvPr id="34895" name="Rectangle 332"/>
              <p:cNvSpPr>
                <a:spLocks noChangeArrowheads="1"/>
              </p:cNvSpPr>
              <p:nvPr/>
            </p:nvSpPr>
            <p:spPr bwMode="auto">
              <a:xfrm>
                <a:off x="2832" y="3120"/>
                <a:ext cx="432" cy="7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6" name="Text Box 333"/>
              <p:cNvSpPr txBox="1">
                <a:spLocks noChangeArrowheads="1"/>
              </p:cNvSpPr>
              <p:nvPr/>
            </p:nvSpPr>
            <p:spPr bwMode="auto">
              <a:xfrm>
                <a:off x="2815" y="3153"/>
                <a:ext cx="1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J</a:t>
                </a:r>
              </a:p>
            </p:txBody>
          </p:sp>
          <p:sp>
            <p:nvSpPr>
              <p:cNvPr id="34897" name="AutoShape 334"/>
              <p:cNvSpPr>
                <a:spLocks noChangeArrowheads="1"/>
              </p:cNvSpPr>
              <p:nvPr/>
            </p:nvSpPr>
            <p:spPr bwMode="auto">
              <a:xfrm rot="5400000">
                <a:off x="2797" y="3458"/>
                <a:ext cx="130" cy="59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8" name="Text Box 335"/>
              <p:cNvSpPr txBox="1">
                <a:spLocks noChangeArrowheads="1"/>
              </p:cNvSpPr>
              <p:nvPr/>
            </p:nvSpPr>
            <p:spPr bwMode="auto">
              <a:xfrm>
                <a:off x="2845" y="3396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i="1" dirty="0"/>
                  <a:t>C</a:t>
                </a:r>
              </a:p>
            </p:txBody>
          </p:sp>
          <p:sp>
            <p:nvSpPr>
              <p:cNvPr id="34899" name="Oval 336"/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87" cy="8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0" name="Text Box 337"/>
              <p:cNvSpPr txBox="1">
                <a:spLocks noChangeArrowheads="1"/>
              </p:cNvSpPr>
              <p:nvPr/>
            </p:nvSpPr>
            <p:spPr bwMode="auto">
              <a:xfrm>
                <a:off x="2880" y="3724"/>
                <a:ext cx="31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i="1" dirty="0"/>
                  <a:t>CLR</a:t>
                </a:r>
              </a:p>
            </p:txBody>
          </p:sp>
          <p:sp>
            <p:nvSpPr>
              <p:cNvPr id="34901" name="Text Box 338"/>
              <p:cNvSpPr txBox="1">
                <a:spLocks noChangeArrowheads="1"/>
              </p:cNvSpPr>
              <p:nvPr/>
            </p:nvSpPr>
            <p:spPr bwMode="auto">
              <a:xfrm>
                <a:off x="3072" y="3153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Q</a:t>
                </a:r>
              </a:p>
            </p:txBody>
          </p:sp>
          <p:sp>
            <p:nvSpPr>
              <p:cNvPr id="34902" name="Oval 339"/>
              <p:cNvSpPr>
                <a:spLocks noChangeArrowheads="1"/>
              </p:cNvSpPr>
              <p:nvPr/>
            </p:nvSpPr>
            <p:spPr bwMode="auto">
              <a:xfrm>
                <a:off x="2998" y="3879"/>
                <a:ext cx="87" cy="8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56" name="Line 340"/>
            <p:cNvSpPr>
              <a:spLocks noChangeShapeType="1"/>
            </p:cNvSpPr>
            <p:nvPr/>
          </p:nvSpPr>
          <p:spPr bwMode="auto">
            <a:xfrm flipV="1">
              <a:off x="2897" y="2352"/>
              <a:ext cx="1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7" name="Line 341"/>
            <p:cNvSpPr>
              <a:spLocks noChangeShapeType="1"/>
            </p:cNvSpPr>
            <p:nvPr/>
          </p:nvSpPr>
          <p:spPr bwMode="auto">
            <a:xfrm>
              <a:off x="3024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8" name="Line 342"/>
            <p:cNvSpPr>
              <a:spLocks noChangeShapeType="1"/>
            </p:cNvSpPr>
            <p:nvPr/>
          </p:nvSpPr>
          <p:spPr bwMode="auto">
            <a:xfrm>
              <a:off x="3024" y="1920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9" name="Text Box 343"/>
            <p:cNvSpPr txBox="1">
              <a:spLocks noChangeArrowheads="1"/>
            </p:cNvSpPr>
            <p:nvPr/>
          </p:nvSpPr>
          <p:spPr bwMode="auto">
            <a:xfrm>
              <a:off x="3744" y="2160"/>
              <a:ext cx="17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i="1" dirty="0"/>
                <a:t>B</a:t>
              </a:r>
            </a:p>
          </p:txBody>
        </p:sp>
        <p:sp>
          <p:nvSpPr>
            <p:cNvPr id="34860" name="Line 344"/>
            <p:cNvSpPr>
              <a:spLocks noChangeShapeType="1"/>
            </p:cNvSpPr>
            <p:nvPr/>
          </p:nvSpPr>
          <p:spPr bwMode="auto">
            <a:xfrm>
              <a:off x="3984" y="2112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1" name="Oval 345"/>
            <p:cNvSpPr>
              <a:spLocks noChangeArrowheads="1"/>
            </p:cNvSpPr>
            <p:nvPr/>
          </p:nvSpPr>
          <p:spPr bwMode="auto">
            <a:xfrm>
              <a:off x="3967" y="2327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2" name="Line 346"/>
            <p:cNvSpPr>
              <a:spLocks noChangeShapeType="1"/>
            </p:cNvSpPr>
            <p:nvPr/>
          </p:nvSpPr>
          <p:spPr bwMode="auto">
            <a:xfrm>
              <a:off x="3984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3" name="Line 347"/>
            <p:cNvSpPr>
              <a:spLocks noChangeShapeType="1"/>
            </p:cNvSpPr>
            <p:nvPr/>
          </p:nvSpPr>
          <p:spPr bwMode="auto">
            <a:xfrm flipV="1">
              <a:off x="3984" y="278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349"/>
            <p:cNvGrpSpPr>
              <a:grpSpLocks/>
            </p:cNvGrpSpPr>
            <p:nvPr/>
          </p:nvGrpSpPr>
          <p:grpSpPr bwMode="auto">
            <a:xfrm>
              <a:off x="4080" y="2208"/>
              <a:ext cx="528" cy="846"/>
              <a:chOff x="2736" y="3120"/>
              <a:chExt cx="528" cy="846"/>
            </a:xfrm>
          </p:grpSpPr>
          <p:sp>
            <p:nvSpPr>
              <p:cNvPr id="34885" name="Text Box 350"/>
              <p:cNvSpPr txBox="1">
                <a:spLocks noChangeArrowheads="1"/>
              </p:cNvSpPr>
              <p:nvPr/>
            </p:nvSpPr>
            <p:spPr bwMode="auto">
              <a:xfrm>
                <a:off x="2815" y="3585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K</a:t>
                </a:r>
              </a:p>
            </p:txBody>
          </p:sp>
          <p:sp>
            <p:nvSpPr>
              <p:cNvPr id="34886" name="Rectangle 351"/>
              <p:cNvSpPr>
                <a:spLocks noChangeArrowheads="1"/>
              </p:cNvSpPr>
              <p:nvPr/>
            </p:nvSpPr>
            <p:spPr bwMode="auto">
              <a:xfrm>
                <a:off x="2832" y="3120"/>
                <a:ext cx="432" cy="7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7" name="Text Box 352"/>
              <p:cNvSpPr txBox="1">
                <a:spLocks noChangeArrowheads="1"/>
              </p:cNvSpPr>
              <p:nvPr/>
            </p:nvSpPr>
            <p:spPr bwMode="auto">
              <a:xfrm>
                <a:off x="2815" y="3153"/>
                <a:ext cx="1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J</a:t>
                </a:r>
              </a:p>
            </p:txBody>
          </p:sp>
          <p:sp>
            <p:nvSpPr>
              <p:cNvPr id="34888" name="AutoShape 353"/>
              <p:cNvSpPr>
                <a:spLocks noChangeArrowheads="1"/>
              </p:cNvSpPr>
              <p:nvPr/>
            </p:nvSpPr>
            <p:spPr bwMode="auto">
              <a:xfrm rot="5400000">
                <a:off x="2797" y="3458"/>
                <a:ext cx="130" cy="59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9" name="Text Box 354"/>
              <p:cNvSpPr txBox="1">
                <a:spLocks noChangeArrowheads="1"/>
              </p:cNvSpPr>
              <p:nvPr/>
            </p:nvSpPr>
            <p:spPr bwMode="auto">
              <a:xfrm>
                <a:off x="2845" y="3396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i="1" dirty="0"/>
                  <a:t>C</a:t>
                </a:r>
              </a:p>
            </p:txBody>
          </p:sp>
          <p:sp>
            <p:nvSpPr>
              <p:cNvPr id="34890" name="Oval 355"/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87" cy="8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1" name="Text Box 356"/>
              <p:cNvSpPr txBox="1">
                <a:spLocks noChangeArrowheads="1"/>
              </p:cNvSpPr>
              <p:nvPr/>
            </p:nvSpPr>
            <p:spPr bwMode="auto">
              <a:xfrm>
                <a:off x="2880" y="3724"/>
                <a:ext cx="31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i="1" dirty="0"/>
                  <a:t>CLR</a:t>
                </a:r>
              </a:p>
            </p:txBody>
          </p:sp>
          <p:sp>
            <p:nvSpPr>
              <p:cNvPr id="34892" name="Text Box 357"/>
              <p:cNvSpPr txBox="1">
                <a:spLocks noChangeArrowheads="1"/>
              </p:cNvSpPr>
              <p:nvPr/>
            </p:nvSpPr>
            <p:spPr bwMode="auto">
              <a:xfrm>
                <a:off x="3072" y="3153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Q</a:t>
                </a:r>
              </a:p>
            </p:txBody>
          </p:sp>
          <p:sp>
            <p:nvSpPr>
              <p:cNvPr id="34893" name="Oval 358"/>
              <p:cNvSpPr>
                <a:spLocks noChangeArrowheads="1"/>
              </p:cNvSpPr>
              <p:nvPr/>
            </p:nvSpPr>
            <p:spPr bwMode="auto">
              <a:xfrm>
                <a:off x="2998" y="3879"/>
                <a:ext cx="87" cy="8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65" name="Line 359"/>
            <p:cNvSpPr>
              <a:spLocks noChangeShapeType="1"/>
            </p:cNvSpPr>
            <p:nvPr/>
          </p:nvSpPr>
          <p:spPr bwMode="auto">
            <a:xfrm flipV="1">
              <a:off x="3761" y="2352"/>
              <a:ext cx="1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6" name="Line 360"/>
            <p:cNvSpPr>
              <a:spLocks noChangeShapeType="1"/>
            </p:cNvSpPr>
            <p:nvPr/>
          </p:nvSpPr>
          <p:spPr bwMode="auto">
            <a:xfrm>
              <a:off x="3888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7" name="Line 361"/>
            <p:cNvSpPr>
              <a:spLocks noChangeShapeType="1"/>
            </p:cNvSpPr>
            <p:nvPr/>
          </p:nvSpPr>
          <p:spPr bwMode="auto">
            <a:xfrm>
              <a:off x="3888" y="235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8" name="Line 362"/>
            <p:cNvSpPr>
              <a:spLocks noChangeShapeType="1"/>
            </p:cNvSpPr>
            <p:nvPr/>
          </p:nvSpPr>
          <p:spPr bwMode="auto">
            <a:xfrm>
              <a:off x="1793" y="3216"/>
              <a:ext cx="3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Oval 363"/>
            <p:cNvSpPr>
              <a:spLocks noChangeArrowheads="1"/>
            </p:cNvSpPr>
            <p:nvPr/>
          </p:nvSpPr>
          <p:spPr bwMode="auto">
            <a:xfrm>
              <a:off x="4362" y="3187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Oval 364"/>
            <p:cNvSpPr>
              <a:spLocks noChangeArrowheads="1"/>
            </p:cNvSpPr>
            <p:nvPr/>
          </p:nvSpPr>
          <p:spPr bwMode="auto">
            <a:xfrm>
              <a:off x="2640" y="319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Oval 365"/>
            <p:cNvSpPr>
              <a:spLocks noChangeArrowheads="1"/>
            </p:cNvSpPr>
            <p:nvPr/>
          </p:nvSpPr>
          <p:spPr bwMode="auto">
            <a:xfrm>
              <a:off x="3504" y="319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2" name="Line 366"/>
            <p:cNvSpPr>
              <a:spLocks noChangeShapeType="1"/>
            </p:cNvSpPr>
            <p:nvPr/>
          </p:nvSpPr>
          <p:spPr bwMode="auto">
            <a:xfrm>
              <a:off x="1793" y="30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3" name="Line 367"/>
            <p:cNvSpPr>
              <a:spLocks noChangeShapeType="1"/>
            </p:cNvSpPr>
            <p:nvPr/>
          </p:nvSpPr>
          <p:spPr bwMode="auto">
            <a:xfrm>
              <a:off x="2657" y="30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4" name="Line 368"/>
            <p:cNvSpPr>
              <a:spLocks noChangeShapeType="1"/>
            </p:cNvSpPr>
            <p:nvPr/>
          </p:nvSpPr>
          <p:spPr bwMode="auto">
            <a:xfrm>
              <a:off x="3521" y="30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5" name="Line 369"/>
            <p:cNvSpPr>
              <a:spLocks noChangeShapeType="1"/>
            </p:cNvSpPr>
            <p:nvPr/>
          </p:nvSpPr>
          <p:spPr bwMode="auto">
            <a:xfrm>
              <a:off x="4385" y="30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6" name="Text Box 370"/>
            <p:cNvSpPr txBox="1">
              <a:spLocks noChangeArrowheads="1"/>
            </p:cNvSpPr>
            <p:nvPr/>
          </p:nvSpPr>
          <p:spPr bwMode="auto">
            <a:xfrm>
              <a:off x="4608" y="2160"/>
              <a:ext cx="17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i="1" dirty="0"/>
                <a:t>A</a:t>
              </a:r>
            </a:p>
          </p:txBody>
        </p:sp>
        <p:sp>
          <p:nvSpPr>
            <p:cNvPr id="34877" name="Line 371"/>
            <p:cNvSpPr>
              <a:spLocks noChangeShapeType="1"/>
            </p:cNvSpPr>
            <p:nvPr/>
          </p:nvSpPr>
          <p:spPr bwMode="auto">
            <a:xfrm flipV="1">
              <a:off x="4625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8" name="Oval 372"/>
            <p:cNvSpPr>
              <a:spLocks noChangeArrowheads="1"/>
            </p:cNvSpPr>
            <p:nvPr/>
          </p:nvSpPr>
          <p:spPr bwMode="auto">
            <a:xfrm>
              <a:off x="3003" y="2337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9" name="Line 373"/>
            <p:cNvSpPr>
              <a:spLocks noChangeShapeType="1"/>
            </p:cNvSpPr>
            <p:nvPr/>
          </p:nvSpPr>
          <p:spPr bwMode="auto">
            <a:xfrm>
              <a:off x="4817" y="211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0" name="Line 374"/>
            <p:cNvSpPr>
              <a:spLocks noChangeShapeType="1"/>
            </p:cNvSpPr>
            <p:nvPr/>
          </p:nvSpPr>
          <p:spPr bwMode="auto">
            <a:xfrm>
              <a:off x="3024" y="1920"/>
              <a:ext cx="188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1" name="Line 375"/>
            <p:cNvSpPr>
              <a:spLocks noChangeShapeType="1"/>
            </p:cNvSpPr>
            <p:nvPr/>
          </p:nvSpPr>
          <p:spPr bwMode="auto">
            <a:xfrm>
              <a:off x="4817" y="211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2" name="Line 376"/>
            <p:cNvSpPr>
              <a:spLocks noChangeShapeType="1"/>
            </p:cNvSpPr>
            <p:nvPr/>
          </p:nvSpPr>
          <p:spPr bwMode="auto">
            <a:xfrm>
              <a:off x="5393" y="2016"/>
              <a:ext cx="0" cy="1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3" name="Line 377"/>
            <p:cNvSpPr>
              <a:spLocks noChangeShapeType="1"/>
            </p:cNvSpPr>
            <p:nvPr/>
          </p:nvSpPr>
          <p:spPr bwMode="auto">
            <a:xfrm>
              <a:off x="5297" y="201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4" name="Text Box 379"/>
            <p:cNvSpPr txBox="1">
              <a:spLocks noChangeArrowheads="1"/>
            </p:cNvSpPr>
            <p:nvPr/>
          </p:nvSpPr>
          <p:spPr bwMode="auto">
            <a:xfrm>
              <a:off x="5153" y="1776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(</a:t>
              </a:r>
              <a:r>
                <a:rPr lang="en-GB" sz="1800" b="1" i="1" dirty="0"/>
                <a:t>A.C</a:t>
              </a:r>
              <a:r>
                <a:rPr lang="en-GB" sz="1800" b="1" dirty="0"/>
                <a:t>)</a:t>
              </a:r>
              <a:r>
                <a:rPr lang="en-GB" sz="1800" b="1" i="1" dirty="0"/>
                <a:t>'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81200" y="7818437"/>
            <a:ext cx="6438900" cy="503238"/>
          </a:xfrm>
          <a:prstGeom prst="rect">
            <a:avLst/>
          </a:prstGeom>
          <a:noFill/>
        </p:spPr>
        <p:txBody>
          <a:bodyPr lIns="115470" tIns="57735" rIns="115470" bIns="57735"/>
          <a:lstStyle/>
          <a:p>
            <a:r>
              <a:rPr lang="en-US" dirty="0"/>
              <a:t>Asynchronous Down Counters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3CBDD8-D3CC-4C19-9A2E-9A54FF10DEAF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7"/>
            <a:ext cx="10699750" cy="9318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Asynchronous Down Counters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89037"/>
            <a:ext cx="10668000" cy="2362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3600" dirty="0" smtClean="0"/>
              <a:t>So far we are dealing with </a:t>
            </a:r>
            <a:r>
              <a:rPr lang="en-US" sz="3600" i="1" dirty="0" smtClean="0"/>
              <a:t>up counters</a:t>
            </a:r>
            <a:r>
              <a:rPr lang="en-US" sz="3600" dirty="0" smtClean="0"/>
              <a:t>.  </a:t>
            </a:r>
            <a:r>
              <a:rPr lang="en-US" sz="3600" i="1" dirty="0" smtClean="0">
                <a:solidFill>
                  <a:srgbClr val="0000CC"/>
                </a:solidFill>
              </a:rPr>
              <a:t>Down counters</a:t>
            </a:r>
            <a:r>
              <a:rPr lang="en-US" sz="3600" dirty="0" smtClean="0"/>
              <a:t>, on the other hand, count downward from a maximum value to zero, and repeat.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3600" dirty="0" smtClean="0"/>
              <a:t>Example: A 3-bit binary (MOD-2</a:t>
            </a:r>
            <a:r>
              <a:rPr lang="en-US" sz="3600" baseline="50000" dirty="0" smtClean="0"/>
              <a:t>3</a:t>
            </a:r>
            <a:r>
              <a:rPr lang="en-US" sz="3600" dirty="0" smtClean="0"/>
              <a:t>) down counter. </a:t>
            </a:r>
          </a:p>
        </p:txBody>
      </p:sp>
      <p:grpSp>
        <p:nvGrpSpPr>
          <p:cNvPr id="2" name="Group 445"/>
          <p:cNvGrpSpPr>
            <a:grpSpLocks/>
          </p:cNvGrpSpPr>
          <p:nvPr/>
        </p:nvGrpSpPr>
        <p:grpSpPr bwMode="auto">
          <a:xfrm>
            <a:off x="1882140" y="3883449"/>
            <a:ext cx="5378133" cy="1500599"/>
            <a:chOff x="912" y="2064"/>
            <a:chExt cx="2606" cy="779"/>
          </a:xfrm>
        </p:grpSpPr>
        <p:grpSp>
          <p:nvGrpSpPr>
            <p:cNvPr id="3" name="Group 440"/>
            <p:cNvGrpSpPr>
              <a:grpSpLocks/>
            </p:cNvGrpSpPr>
            <p:nvPr/>
          </p:nvGrpSpPr>
          <p:grpSpPr bwMode="auto">
            <a:xfrm>
              <a:off x="912" y="2064"/>
              <a:ext cx="2606" cy="779"/>
              <a:chOff x="912" y="2064"/>
              <a:chExt cx="2606" cy="779"/>
            </a:xfrm>
          </p:grpSpPr>
          <p:sp>
            <p:nvSpPr>
              <p:cNvPr id="36957" name="Line 289"/>
              <p:cNvSpPr>
                <a:spLocks noChangeShapeType="1"/>
              </p:cNvSpPr>
              <p:nvPr/>
            </p:nvSpPr>
            <p:spPr bwMode="auto">
              <a:xfrm>
                <a:off x="1344" y="2160"/>
                <a:ext cx="0" cy="57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8" name="Oval 290"/>
              <p:cNvSpPr>
                <a:spLocks noChangeArrowheads="1"/>
              </p:cNvSpPr>
              <p:nvPr/>
            </p:nvSpPr>
            <p:spPr bwMode="auto">
              <a:xfrm>
                <a:off x="1329" y="2396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91"/>
              <p:cNvGrpSpPr>
                <a:grpSpLocks/>
              </p:cNvGrpSpPr>
              <p:nvPr/>
            </p:nvGrpSpPr>
            <p:grpSpPr bwMode="auto">
              <a:xfrm>
                <a:off x="1438" y="2315"/>
                <a:ext cx="435" cy="528"/>
                <a:chOff x="3504" y="1536"/>
                <a:chExt cx="435" cy="528"/>
              </a:xfrm>
            </p:grpSpPr>
            <p:sp>
              <p:nvSpPr>
                <p:cNvPr id="37017" name="Text Box 292"/>
                <p:cNvSpPr txBox="1">
                  <a:spLocks noChangeArrowheads="1"/>
                </p:cNvSpPr>
                <p:nvPr/>
              </p:nvSpPr>
              <p:spPr bwMode="auto">
                <a:xfrm>
                  <a:off x="3504" y="1872"/>
                  <a:ext cx="17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800" b="1" i="1" dirty="0"/>
                    <a:t>K</a:t>
                  </a:r>
                </a:p>
              </p:txBody>
            </p:sp>
            <p:grpSp>
              <p:nvGrpSpPr>
                <p:cNvPr id="5" name="Group 293"/>
                <p:cNvGrpSpPr>
                  <a:grpSpLocks/>
                </p:cNvGrpSpPr>
                <p:nvPr/>
              </p:nvGrpSpPr>
              <p:grpSpPr bwMode="auto">
                <a:xfrm>
                  <a:off x="3504" y="1536"/>
                  <a:ext cx="435" cy="525"/>
                  <a:chOff x="5105" y="1242"/>
                  <a:chExt cx="435" cy="525"/>
                </a:xfrm>
              </p:grpSpPr>
              <p:sp>
                <p:nvSpPr>
                  <p:cNvPr id="37019" name="Rectangle 294"/>
                  <p:cNvSpPr>
                    <a:spLocks noChangeArrowheads="1"/>
                  </p:cNvSpPr>
                  <p:nvPr/>
                </p:nvSpPr>
                <p:spPr bwMode="auto">
                  <a:xfrm>
                    <a:off x="5153" y="1253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20" name="Text Box 2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05" y="1243"/>
                    <a:ext cx="15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800" b="1" i="1" dirty="0"/>
                      <a:t>J</a:t>
                    </a:r>
                  </a:p>
                </p:txBody>
              </p:sp>
              <p:sp>
                <p:nvSpPr>
                  <p:cNvPr id="37021" name="Text Box 2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09" y="1242"/>
                    <a:ext cx="90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endParaRPr lang="en-GB" sz="1800" b="1" dirty="0"/>
                  </a:p>
                </p:txBody>
              </p:sp>
              <p:sp>
                <p:nvSpPr>
                  <p:cNvPr id="37022" name="Text Box 2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7" y="1575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endParaRPr lang="en-GB" sz="1800" b="1" i="1" dirty="0"/>
                  </a:p>
                </p:txBody>
              </p:sp>
              <p:sp>
                <p:nvSpPr>
                  <p:cNvPr id="37023" name="AutoShape 29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5129" y="1507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299"/>
              <p:cNvGrpSpPr>
                <a:grpSpLocks/>
              </p:cNvGrpSpPr>
              <p:nvPr/>
            </p:nvGrpSpPr>
            <p:grpSpPr bwMode="auto">
              <a:xfrm>
                <a:off x="2160" y="2304"/>
                <a:ext cx="435" cy="528"/>
                <a:chOff x="3504" y="1536"/>
                <a:chExt cx="435" cy="528"/>
              </a:xfrm>
            </p:grpSpPr>
            <p:sp>
              <p:nvSpPr>
                <p:cNvPr id="37010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3504" y="1872"/>
                  <a:ext cx="17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800" b="1" i="1" dirty="0"/>
                    <a:t>K</a:t>
                  </a:r>
                </a:p>
              </p:txBody>
            </p:sp>
            <p:grpSp>
              <p:nvGrpSpPr>
                <p:cNvPr id="7" name="Group 301"/>
                <p:cNvGrpSpPr>
                  <a:grpSpLocks/>
                </p:cNvGrpSpPr>
                <p:nvPr/>
              </p:nvGrpSpPr>
              <p:grpSpPr bwMode="auto">
                <a:xfrm>
                  <a:off x="3504" y="1536"/>
                  <a:ext cx="435" cy="525"/>
                  <a:chOff x="5105" y="1242"/>
                  <a:chExt cx="435" cy="525"/>
                </a:xfrm>
              </p:grpSpPr>
              <p:sp>
                <p:nvSpPr>
                  <p:cNvPr id="37012" name="Rectangle 302"/>
                  <p:cNvSpPr>
                    <a:spLocks noChangeArrowheads="1"/>
                  </p:cNvSpPr>
                  <p:nvPr/>
                </p:nvSpPr>
                <p:spPr bwMode="auto">
                  <a:xfrm>
                    <a:off x="5153" y="1253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13" name="Text Box 3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05" y="1243"/>
                    <a:ext cx="15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800" b="1" i="1" dirty="0"/>
                      <a:t>J</a:t>
                    </a:r>
                  </a:p>
                </p:txBody>
              </p:sp>
              <p:sp>
                <p:nvSpPr>
                  <p:cNvPr id="37014" name="Text Box 3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09" y="1242"/>
                    <a:ext cx="90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endParaRPr lang="en-GB" sz="1800" b="1" dirty="0"/>
                  </a:p>
                </p:txBody>
              </p:sp>
              <p:sp>
                <p:nvSpPr>
                  <p:cNvPr id="37015" name="Text Box 3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7" y="1575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endParaRPr lang="en-GB" sz="1800" b="1" i="1" dirty="0"/>
                  </a:p>
                </p:txBody>
              </p:sp>
              <p:sp>
                <p:nvSpPr>
                  <p:cNvPr id="37016" name="AutoShape 30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5129" y="1507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6961" name="Line 307"/>
              <p:cNvSpPr>
                <a:spLocks noChangeShapeType="1"/>
              </p:cNvSpPr>
              <p:nvPr/>
            </p:nvSpPr>
            <p:spPr bwMode="auto">
              <a:xfrm flipH="1">
                <a:off x="2064" y="2160"/>
                <a:ext cx="0" cy="57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2" name="Line 308"/>
              <p:cNvSpPr>
                <a:spLocks noChangeShapeType="1"/>
              </p:cNvSpPr>
              <p:nvPr/>
            </p:nvSpPr>
            <p:spPr bwMode="auto">
              <a:xfrm>
                <a:off x="1824" y="244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3" name="Line 309"/>
              <p:cNvSpPr>
                <a:spLocks noChangeShapeType="1"/>
              </p:cNvSpPr>
              <p:nvPr/>
            </p:nvSpPr>
            <p:spPr bwMode="auto">
              <a:xfrm flipH="1">
                <a:off x="1920" y="244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4" name="Line 310"/>
              <p:cNvSpPr>
                <a:spLocks noChangeShapeType="1"/>
              </p:cNvSpPr>
              <p:nvPr/>
            </p:nvSpPr>
            <p:spPr bwMode="auto">
              <a:xfrm flipV="1">
                <a:off x="1920" y="259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5" name="Oval 311"/>
              <p:cNvSpPr>
                <a:spLocks noChangeArrowheads="1"/>
              </p:cNvSpPr>
              <p:nvPr/>
            </p:nvSpPr>
            <p:spPr bwMode="auto">
              <a:xfrm>
                <a:off x="2154" y="255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6" name="Line 312"/>
              <p:cNvSpPr>
                <a:spLocks noChangeShapeType="1"/>
              </p:cNvSpPr>
              <p:nvPr/>
            </p:nvSpPr>
            <p:spPr bwMode="auto">
              <a:xfrm flipV="1">
                <a:off x="2072" y="2389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7" name="Line 313"/>
              <p:cNvSpPr>
                <a:spLocks noChangeShapeType="1"/>
              </p:cNvSpPr>
              <p:nvPr/>
            </p:nvSpPr>
            <p:spPr bwMode="auto">
              <a:xfrm>
                <a:off x="1354" y="2423"/>
                <a:ext cx="1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8" name="Line 314"/>
              <p:cNvSpPr>
                <a:spLocks noChangeShapeType="1"/>
              </p:cNvSpPr>
              <p:nvPr/>
            </p:nvSpPr>
            <p:spPr bwMode="auto">
              <a:xfrm flipV="1">
                <a:off x="1344" y="273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9" name="Line 315"/>
              <p:cNvSpPr>
                <a:spLocks noChangeShapeType="1"/>
              </p:cNvSpPr>
              <p:nvPr/>
            </p:nvSpPr>
            <p:spPr bwMode="auto">
              <a:xfrm>
                <a:off x="2064" y="273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70" name="Line 316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15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71" name="Oval 317"/>
              <p:cNvSpPr>
                <a:spLocks noChangeArrowheads="1"/>
              </p:cNvSpPr>
              <p:nvPr/>
            </p:nvSpPr>
            <p:spPr bwMode="auto">
              <a:xfrm>
                <a:off x="1329" y="215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72" name="Oval 318"/>
              <p:cNvSpPr>
                <a:spLocks noChangeArrowheads="1"/>
              </p:cNvSpPr>
              <p:nvPr/>
            </p:nvSpPr>
            <p:spPr bwMode="auto">
              <a:xfrm>
                <a:off x="2048" y="2376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73" name="Line 319"/>
              <p:cNvSpPr>
                <a:spLocks noChangeShapeType="1"/>
              </p:cNvSpPr>
              <p:nvPr/>
            </p:nvSpPr>
            <p:spPr bwMode="auto">
              <a:xfrm flipV="1">
                <a:off x="1248" y="25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74" name="Text Box 320"/>
              <p:cNvSpPr txBox="1">
                <a:spLocks noChangeArrowheads="1"/>
              </p:cNvSpPr>
              <p:nvPr/>
            </p:nvSpPr>
            <p:spPr bwMode="auto">
              <a:xfrm>
                <a:off x="2544" y="2256"/>
                <a:ext cx="2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i="1" dirty="0"/>
                  <a:t>Q</a:t>
                </a:r>
                <a:r>
                  <a:rPr lang="en-GB" sz="1800" b="1" baseline="-25000" dirty="0"/>
                  <a:t>1</a:t>
                </a:r>
                <a:endParaRPr lang="en-GB" sz="1800" b="1" i="1" dirty="0"/>
              </a:p>
            </p:txBody>
          </p:sp>
          <p:sp>
            <p:nvSpPr>
              <p:cNvPr id="36975" name="Text Box 321"/>
              <p:cNvSpPr txBox="1">
                <a:spLocks noChangeArrowheads="1"/>
              </p:cNvSpPr>
              <p:nvPr/>
            </p:nvSpPr>
            <p:spPr bwMode="auto">
              <a:xfrm>
                <a:off x="1824" y="2256"/>
                <a:ext cx="2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i="1" dirty="0"/>
                  <a:t>Q</a:t>
                </a:r>
                <a:r>
                  <a:rPr lang="en-GB" sz="1800" b="1" baseline="-25000" dirty="0"/>
                  <a:t>0</a:t>
                </a:r>
                <a:endParaRPr lang="en-GB" sz="1800" b="1" i="1" dirty="0"/>
              </a:p>
            </p:txBody>
          </p:sp>
          <p:sp>
            <p:nvSpPr>
              <p:cNvPr id="36976" name="Text Box 324"/>
              <p:cNvSpPr txBox="1">
                <a:spLocks noChangeArrowheads="1"/>
              </p:cNvSpPr>
              <p:nvPr/>
            </p:nvSpPr>
            <p:spPr bwMode="auto">
              <a:xfrm>
                <a:off x="2216" y="2488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i="1" dirty="0"/>
                  <a:t>C</a:t>
                </a:r>
                <a:endParaRPr lang="en-GB" sz="1800" b="1" dirty="0"/>
              </a:p>
            </p:txBody>
          </p:sp>
          <p:sp>
            <p:nvSpPr>
              <p:cNvPr id="36977" name="Text Box 325"/>
              <p:cNvSpPr txBox="1">
                <a:spLocks noChangeArrowheads="1"/>
              </p:cNvSpPr>
              <p:nvPr/>
            </p:nvSpPr>
            <p:spPr bwMode="auto">
              <a:xfrm>
                <a:off x="1494" y="2499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i="1" dirty="0"/>
                  <a:t>C</a:t>
                </a:r>
              </a:p>
            </p:txBody>
          </p:sp>
          <p:grpSp>
            <p:nvGrpSpPr>
              <p:cNvPr id="8" name="Group 326"/>
              <p:cNvGrpSpPr>
                <a:grpSpLocks/>
              </p:cNvGrpSpPr>
              <p:nvPr/>
            </p:nvGrpSpPr>
            <p:grpSpPr bwMode="auto">
              <a:xfrm>
                <a:off x="2880" y="2304"/>
                <a:ext cx="435" cy="528"/>
                <a:chOff x="3504" y="1536"/>
                <a:chExt cx="435" cy="528"/>
              </a:xfrm>
            </p:grpSpPr>
            <p:sp>
              <p:nvSpPr>
                <p:cNvPr id="37003" name="Text Box 327"/>
                <p:cNvSpPr txBox="1">
                  <a:spLocks noChangeArrowheads="1"/>
                </p:cNvSpPr>
                <p:nvPr/>
              </p:nvSpPr>
              <p:spPr bwMode="auto">
                <a:xfrm>
                  <a:off x="3504" y="1872"/>
                  <a:ext cx="17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800" b="1" i="1" dirty="0"/>
                    <a:t>K</a:t>
                  </a:r>
                </a:p>
              </p:txBody>
            </p:sp>
            <p:grpSp>
              <p:nvGrpSpPr>
                <p:cNvPr id="9" name="Group 328"/>
                <p:cNvGrpSpPr>
                  <a:grpSpLocks/>
                </p:cNvGrpSpPr>
                <p:nvPr/>
              </p:nvGrpSpPr>
              <p:grpSpPr bwMode="auto">
                <a:xfrm>
                  <a:off x="3504" y="1536"/>
                  <a:ext cx="435" cy="525"/>
                  <a:chOff x="5105" y="1242"/>
                  <a:chExt cx="435" cy="525"/>
                </a:xfrm>
              </p:grpSpPr>
              <p:sp>
                <p:nvSpPr>
                  <p:cNvPr id="37005" name="Rectangle 329"/>
                  <p:cNvSpPr>
                    <a:spLocks noChangeArrowheads="1"/>
                  </p:cNvSpPr>
                  <p:nvPr/>
                </p:nvSpPr>
                <p:spPr bwMode="auto">
                  <a:xfrm>
                    <a:off x="5153" y="1253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06" name="Text Box 3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05" y="1243"/>
                    <a:ext cx="15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800" b="1" i="1" dirty="0"/>
                      <a:t>J</a:t>
                    </a:r>
                  </a:p>
                </p:txBody>
              </p:sp>
              <p:sp>
                <p:nvSpPr>
                  <p:cNvPr id="37007" name="Text Box 3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09" y="1242"/>
                    <a:ext cx="90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endParaRPr lang="en-GB" sz="1800" b="1" dirty="0"/>
                  </a:p>
                </p:txBody>
              </p:sp>
              <p:sp>
                <p:nvSpPr>
                  <p:cNvPr id="37008" name="Text Box 3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7" y="1575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endParaRPr lang="en-GB" sz="1800" b="1" i="1" dirty="0"/>
                  </a:p>
                </p:txBody>
              </p:sp>
              <p:sp>
                <p:nvSpPr>
                  <p:cNvPr id="37009" name="AutoShape 33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5129" y="1507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6979" name="Line 334"/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0" name="Line 335"/>
              <p:cNvSpPr>
                <a:spLocks noChangeShapeType="1"/>
              </p:cNvSpPr>
              <p:nvPr/>
            </p:nvSpPr>
            <p:spPr bwMode="auto">
              <a:xfrm flipH="1">
                <a:off x="2784" y="2160"/>
                <a:ext cx="0" cy="57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1" name="Line 336"/>
              <p:cNvSpPr>
                <a:spLocks noChangeShapeType="1"/>
              </p:cNvSpPr>
              <p:nvPr/>
            </p:nvSpPr>
            <p:spPr bwMode="auto">
              <a:xfrm>
                <a:off x="2778" y="2406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2" name="Oval 337"/>
              <p:cNvSpPr>
                <a:spLocks noChangeArrowheads="1"/>
              </p:cNvSpPr>
              <p:nvPr/>
            </p:nvSpPr>
            <p:spPr bwMode="auto">
              <a:xfrm>
                <a:off x="2762" y="2382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3" name="Text Box 338"/>
              <p:cNvSpPr txBox="1">
                <a:spLocks noChangeArrowheads="1"/>
              </p:cNvSpPr>
              <p:nvPr/>
            </p:nvSpPr>
            <p:spPr bwMode="auto">
              <a:xfrm>
                <a:off x="2936" y="2494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i="1" dirty="0"/>
                  <a:t>C</a:t>
                </a:r>
                <a:endParaRPr lang="en-GB" sz="1800" b="1" dirty="0"/>
              </a:p>
            </p:txBody>
          </p:sp>
          <p:sp>
            <p:nvSpPr>
              <p:cNvPr id="36984" name="Text Box 340"/>
              <p:cNvSpPr txBox="1">
                <a:spLocks noChangeArrowheads="1"/>
              </p:cNvSpPr>
              <p:nvPr/>
            </p:nvSpPr>
            <p:spPr bwMode="auto">
              <a:xfrm>
                <a:off x="3278" y="2245"/>
                <a:ext cx="2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i="1" dirty="0"/>
                  <a:t>Q</a:t>
                </a:r>
                <a:r>
                  <a:rPr lang="en-GB" sz="1800" b="1" baseline="-25000" dirty="0"/>
                  <a:t>2</a:t>
                </a:r>
                <a:endParaRPr lang="en-GB" sz="1800" b="1" i="1" dirty="0"/>
              </a:p>
            </p:txBody>
          </p:sp>
          <p:sp>
            <p:nvSpPr>
              <p:cNvPr id="36985" name="Text Box 341"/>
              <p:cNvSpPr txBox="1">
                <a:spLocks noChangeArrowheads="1"/>
              </p:cNvSpPr>
              <p:nvPr/>
            </p:nvSpPr>
            <p:spPr bwMode="auto">
              <a:xfrm>
                <a:off x="912" y="2496"/>
                <a:ext cx="31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dirty="0"/>
                  <a:t>CLK</a:t>
                </a:r>
              </a:p>
            </p:txBody>
          </p:sp>
          <p:sp>
            <p:nvSpPr>
              <p:cNvPr id="36986" name="Text Box 342"/>
              <p:cNvSpPr txBox="1">
                <a:spLocks noChangeArrowheads="1"/>
              </p:cNvSpPr>
              <p:nvPr/>
            </p:nvSpPr>
            <p:spPr bwMode="auto">
              <a:xfrm>
                <a:off x="1104" y="2064"/>
                <a:ext cx="1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dirty="0"/>
                  <a:t>1</a:t>
                </a:r>
              </a:p>
            </p:txBody>
          </p:sp>
          <p:sp>
            <p:nvSpPr>
              <p:cNvPr id="36987" name="Oval 360"/>
              <p:cNvSpPr>
                <a:spLocks noChangeArrowheads="1"/>
              </p:cNvSpPr>
              <p:nvPr/>
            </p:nvSpPr>
            <p:spPr bwMode="auto">
              <a:xfrm>
                <a:off x="2058" y="213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8" name="Line 361"/>
              <p:cNvSpPr>
                <a:spLocks noChangeShapeType="1"/>
              </p:cNvSpPr>
              <p:nvPr/>
            </p:nvSpPr>
            <p:spPr bwMode="auto">
              <a:xfrm>
                <a:off x="2544" y="244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9" name="Line 362"/>
              <p:cNvSpPr>
                <a:spLocks noChangeShapeType="1"/>
              </p:cNvSpPr>
              <p:nvPr/>
            </p:nvSpPr>
            <p:spPr bwMode="auto">
              <a:xfrm flipH="1">
                <a:off x="2640" y="244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0" name="Line 363"/>
              <p:cNvSpPr>
                <a:spLocks noChangeShapeType="1"/>
              </p:cNvSpPr>
              <p:nvPr/>
            </p:nvSpPr>
            <p:spPr bwMode="auto">
              <a:xfrm flipV="1">
                <a:off x="2640" y="259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1" name="Oval 364"/>
              <p:cNvSpPr>
                <a:spLocks noChangeArrowheads="1"/>
              </p:cNvSpPr>
              <p:nvPr/>
            </p:nvSpPr>
            <p:spPr bwMode="auto">
              <a:xfrm>
                <a:off x="2878" y="255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2" name="Line 365"/>
              <p:cNvSpPr>
                <a:spLocks noChangeShapeType="1"/>
              </p:cNvSpPr>
              <p:nvPr/>
            </p:nvSpPr>
            <p:spPr bwMode="auto">
              <a:xfrm>
                <a:off x="3278" y="2437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3" name="Oval 369"/>
              <p:cNvSpPr>
                <a:spLocks noChangeArrowheads="1"/>
              </p:cNvSpPr>
              <p:nvPr/>
            </p:nvSpPr>
            <p:spPr bwMode="auto">
              <a:xfrm>
                <a:off x="1431" y="256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433"/>
              <p:cNvGrpSpPr>
                <a:grpSpLocks/>
              </p:cNvGrpSpPr>
              <p:nvPr/>
            </p:nvGrpSpPr>
            <p:grpSpPr bwMode="auto">
              <a:xfrm>
                <a:off x="1632" y="2352"/>
                <a:ext cx="240" cy="432"/>
                <a:chOff x="1632" y="2352"/>
                <a:chExt cx="240" cy="432"/>
              </a:xfrm>
            </p:grpSpPr>
            <p:sp>
              <p:nvSpPr>
                <p:cNvPr id="37001" name="Text Box 430"/>
                <p:cNvSpPr txBox="1">
                  <a:spLocks noChangeArrowheads="1"/>
                </p:cNvSpPr>
                <p:nvPr/>
              </p:nvSpPr>
              <p:spPr bwMode="auto">
                <a:xfrm>
                  <a:off x="1632" y="2352"/>
                  <a:ext cx="176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GB" sz="1800" b="1" i="1" dirty="0"/>
                    <a:t>Q</a:t>
                  </a:r>
                  <a:endParaRPr lang="en-GB" sz="1800" b="1" dirty="0"/>
                </a:p>
              </p:txBody>
            </p:sp>
            <p:sp>
              <p:nvSpPr>
                <p:cNvPr id="37002" name="Rectangle 432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24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GB" sz="1800" b="1" i="1" dirty="0"/>
                    <a:t>Q'</a:t>
                  </a:r>
                  <a:endParaRPr lang="en-US" sz="1800" b="1" i="1" dirty="0"/>
                </a:p>
              </p:txBody>
            </p:sp>
          </p:grpSp>
          <p:grpSp>
            <p:nvGrpSpPr>
              <p:cNvPr id="11" name="Group 434"/>
              <p:cNvGrpSpPr>
                <a:grpSpLocks/>
              </p:cNvGrpSpPr>
              <p:nvPr/>
            </p:nvGrpSpPr>
            <p:grpSpPr bwMode="auto">
              <a:xfrm>
                <a:off x="2352" y="2352"/>
                <a:ext cx="240" cy="432"/>
                <a:chOff x="1632" y="2352"/>
                <a:chExt cx="240" cy="432"/>
              </a:xfrm>
            </p:grpSpPr>
            <p:sp>
              <p:nvSpPr>
                <p:cNvPr id="36999" name="Text Box 435"/>
                <p:cNvSpPr txBox="1">
                  <a:spLocks noChangeArrowheads="1"/>
                </p:cNvSpPr>
                <p:nvPr/>
              </p:nvSpPr>
              <p:spPr bwMode="auto">
                <a:xfrm>
                  <a:off x="1632" y="2352"/>
                  <a:ext cx="176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GB" sz="1800" b="1" i="1" dirty="0"/>
                    <a:t>Q</a:t>
                  </a:r>
                  <a:endParaRPr lang="en-GB" sz="1800" b="1" dirty="0"/>
                </a:p>
              </p:txBody>
            </p:sp>
            <p:sp>
              <p:nvSpPr>
                <p:cNvPr id="37000" name="Rectangle 436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24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GB" sz="1800" b="1" i="1" dirty="0"/>
                    <a:t>Q'</a:t>
                  </a:r>
                  <a:endParaRPr lang="en-US" sz="1800" b="1" i="1" dirty="0"/>
                </a:p>
              </p:txBody>
            </p:sp>
          </p:grpSp>
          <p:grpSp>
            <p:nvGrpSpPr>
              <p:cNvPr id="12" name="Group 437"/>
              <p:cNvGrpSpPr>
                <a:grpSpLocks/>
              </p:cNvGrpSpPr>
              <p:nvPr/>
            </p:nvGrpSpPr>
            <p:grpSpPr bwMode="auto">
              <a:xfrm>
                <a:off x="3072" y="2352"/>
                <a:ext cx="240" cy="432"/>
                <a:chOff x="1632" y="2352"/>
                <a:chExt cx="240" cy="432"/>
              </a:xfrm>
            </p:grpSpPr>
            <p:sp>
              <p:nvSpPr>
                <p:cNvPr id="36997" name="Text Box 438"/>
                <p:cNvSpPr txBox="1">
                  <a:spLocks noChangeArrowheads="1"/>
                </p:cNvSpPr>
                <p:nvPr/>
              </p:nvSpPr>
              <p:spPr bwMode="auto">
                <a:xfrm>
                  <a:off x="1632" y="2352"/>
                  <a:ext cx="176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GB" sz="1800" b="1" i="1" dirty="0"/>
                    <a:t>Q</a:t>
                  </a:r>
                  <a:endParaRPr lang="en-GB" sz="1800" b="1" dirty="0"/>
                </a:p>
              </p:txBody>
            </p:sp>
            <p:sp>
              <p:nvSpPr>
                <p:cNvPr id="36998" name="Rectangle 439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24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GB" sz="1800" b="1" i="1" dirty="0"/>
                    <a:t>Q'</a:t>
                  </a:r>
                  <a:endParaRPr lang="en-US" sz="1800" b="1" i="1" dirty="0"/>
                </a:p>
              </p:txBody>
            </p:sp>
          </p:grpSp>
        </p:grpSp>
        <p:grpSp>
          <p:nvGrpSpPr>
            <p:cNvPr id="13" name="Group 441"/>
            <p:cNvGrpSpPr>
              <a:grpSpLocks/>
            </p:cNvGrpSpPr>
            <p:nvPr/>
          </p:nvGrpSpPr>
          <p:grpSpPr bwMode="auto">
            <a:xfrm>
              <a:off x="1632" y="2352"/>
              <a:ext cx="240" cy="432"/>
              <a:chOff x="1632" y="2352"/>
              <a:chExt cx="240" cy="432"/>
            </a:xfrm>
          </p:grpSpPr>
          <p:sp>
            <p:nvSpPr>
              <p:cNvPr id="36955" name="Text Box 442"/>
              <p:cNvSpPr txBox="1">
                <a:spLocks noChangeArrowheads="1"/>
              </p:cNvSpPr>
              <p:nvPr/>
            </p:nvSpPr>
            <p:spPr bwMode="auto">
              <a:xfrm>
                <a:off x="1632" y="2352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GB" sz="1800" b="1" i="1" dirty="0"/>
                  <a:t>Q</a:t>
                </a:r>
                <a:endParaRPr lang="en-GB" sz="1800" b="1" dirty="0"/>
              </a:p>
            </p:txBody>
          </p:sp>
          <p:sp>
            <p:nvSpPr>
              <p:cNvPr id="36956" name="Rectangle 443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GB" sz="1800" b="1" i="1" dirty="0"/>
                  <a:t>Q'</a:t>
                </a:r>
                <a:endParaRPr lang="en-US" sz="1800" b="1" i="1" dirty="0"/>
              </a:p>
            </p:txBody>
          </p:sp>
        </p:grpSp>
      </p:grpSp>
      <p:sp>
        <p:nvSpPr>
          <p:cNvPr id="36872" name="Line 523"/>
          <p:cNvSpPr>
            <a:spLocks noChangeShapeType="1"/>
          </p:cNvSpPr>
          <p:nvPr/>
        </p:nvSpPr>
        <p:spPr bwMode="auto">
          <a:xfrm>
            <a:off x="1981200" y="5547783"/>
            <a:ext cx="82219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15470" tIns="57735" rIns="115470" bIns="57735" anchor="ctr"/>
          <a:lstStyle/>
          <a:p>
            <a:endParaRPr lang="en-US"/>
          </a:p>
        </p:txBody>
      </p:sp>
      <p:sp>
        <p:nvSpPr>
          <p:cNvPr id="36873" name="Text Box 524"/>
          <p:cNvSpPr txBox="1">
            <a:spLocks noChangeArrowheads="1"/>
          </p:cNvSpPr>
          <p:nvPr/>
        </p:nvSpPr>
        <p:spPr bwMode="auto">
          <a:xfrm>
            <a:off x="7924800" y="4253301"/>
            <a:ext cx="2179320" cy="88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5470" tIns="57735" rIns="115470" bIns="57735">
            <a:spAutoFit/>
          </a:bodyPr>
          <a:lstStyle/>
          <a:p>
            <a:pPr algn="l"/>
            <a:r>
              <a:rPr lang="en-US" sz="2500" dirty="0"/>
              <a:t>3-bit binary up counter</a:t>
            </a:r>
          </a:p>
        </p:txBody>
      </p:sp>
      <p:sp>
        <p:nvSpPr>
          <p:cNvPr id="36874" name="Text Box 525"/>
          <p:cNvSpPr txBox="1">
            <a:spLocks noChangeArrowheads="1"/>
          </p:cNvSpPr>
          <p:nvPr/>
        </p:nvSpPr>
        <p:spPr bwMode="auto">
          <a:xfrm>
            <a:off x="8023860" y="6102562"/>
            <a:ext cx="2476500" cy="88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5470" tIns="57735" rIns="115470" bIns="57735">
            <a:spAutoFit/>
          </a:bodyPr>
          <a:lstStyle/>
          <a:p>
            <a:pPr algn="l"/>
            <a:r>
              <a:rPr lang="en-US" sz="2500" dirty="0"/>
              <a:t>3-bit binary down counter</a:t>
            </a:r>
          </a:p>
        </p:txBody>
      </p:sp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5684837"/>
            <a:ext cx="55721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52600" y="7742237"/>
            <a:ext cx="8839200" cy="739704"/>
          </a:xfrm>
          <a:prstGeom prst="rect">
            <a:avLst/>
          </a:prstGeom>
          <a:noFill/>
        </p:spPr>
        <p:txBody>
          <a:bodyPr lIns="115470" tIns="57735" rIns="115470" bIns="57735"/>
          <a:lstStyle/>
          <a:p>
            <a:r>
              <a:rPr lang="en-US" dirty="0"/>
              <a:t>Asynchronous Counters with MOD number &lt; 2^n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7743825"/>
            <a:ext cx="2774950" cy="577850"/>
          </a:xfrm>
          <a:noFill/>
        </p:spPr>
        <p:txBody>
          <a:bodyPr/>
          <a:lstStyle/>
          <a:p>
            <a:fld id="{ECF581F8-76FA-45DB-BE57-2B93948C88DA}" type="slidenum">
              <a:rPr lang="en-US"/>
              <a:pPr/>
              <a:t>6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 smtClean="0">
                <a:solidFill>
                  <a:srgbClr val="FF0000"/>
                </a:solidFill>
              </a:rPr>
              <a:t>Asyn</a:t>
            </a:r>
            <a:r>
              <a:rPr lang="en-US" sz="4000" b="1" dirty="0" smtClean="0">
                <a:solidFill>
                  <a:srgbClr val="FF0000"/>
                </a:solidFill>
              </a:rPr>
              <a:t>. Counters with MOD no. &lt; 2</a:t>
            </a:r>
            <a:r>
              <a:rPr lang="en-US" sz="4000" b="1" baseline="50000" dirty="0" smtClean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571872"/>
            <a:ext cx="10005060" cy="1756798"/>
          </a:xfrm>
        </p:spPr>
        <p:txBody>
          <a:bodyPr/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 i="1" dirty="0" smtClean="0"/>
              <a:t>Exercise:</a:t>
            </a:r>
            <a:r>
              <a:rPr lang="en-US" sz="2800" dirty="0" smtClean="0"/>
              <a:t> How to construct an asynchronous MOD-5 counter?  MOD-7 counter?  MOD-12 counter?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800" i="1" dirty="0" smtClean="0"/>
              <a:t>Question:</a:t>
            </a:r>
            <a:r>
              <a:rPr lang="en-US" sz="2800" dirty="0" smtClean="0"/>
              <a:t> The following is a MOD-? </a:t>
            </a:r>
            <a:r>
              <a:rPr lang="en-US" dirty="0" smtClean="0"/>
              <a:t>counter?</a:t>
            </a:r>
          </a:p>
        </p:txBody>
      </p:sp>
      <p:grpSp>
        <p:nvGrpSpPr>
          <p:cNvPr id="2" name="Group 339"/>
          <p:cNvGrpSpPr>
            <a:grpSpLocks/>
          </p:cNvGrpSpPr>
          <p:nvPr/>
        </p:nvGrpSpPr>
        <p:grpSpPr bwMode="auto">
          <a:xfrm>
            <a:off x="1371600" y="3856037"/>
            <a:ext cx="10005060" cy="3134113"/>
            <a:chOff x="720" y="1872"/>
            <a:chExt cx="4848" cy="1627"/>
          </a:xfrm>
        </p:grpSpPr>
        <p:grpSp>
          <p:nvGrpSpPr>
            <p:cNvPr id="3" name="Group 167"/>
            <p:cNvGrpSpPr>
              <a:grpSpLocks/>
            </p:cNvGrpSpPr>
            <p:nvPr/>
          </p:nvGrpSpPr>
          <p:grpSpPr bwMode="auto">
            <a:xfrm>
              <a:off x="2304" y="2938"/>
              <a:ext cx="526" cy="361"/>
              <a:chOff x="2736" y="3504"/>
              <a:chExt cx="360" cy="240"/>
            </a:xfrm>
          </p:grpSpPr>
          <p:sp>
            <p:nvSpPr>
              <p:cNvPr id="33935" name="AutoShape 168"/>
              <p:cNvSpPr>
                <a:spLocks noChangeArrowheads="1"/>
              </p:cNvSpPr>
              <p:nvPr/>
            </p:nvSpPr>
            <p:spPr bwMode="auto">
              <a:xfrm>
                <a:off x="2736" y="3504"/>
                <a:ext cx="288" cy="240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36" name="Oval 169"/>
              <p:cNvSpPr>
                <a:spLocks noChangeArrowheads="1"/>
              </p:cNvSpPr>
              <p:nvPr/>
            </p:nvSpPr>
            <p:spPr bwMode="auto">
              <a:xfrm>
                <a:off x="3024" y="3600"/>
                <a:ext cx="72" cy="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05" name="Line 170"/>
            <p:cNvSpPr>
              <a:spLocks noChangeShapeType="1"/>
            </p:cNvSpPr>
            <p:nvPr/>
          </p:nvSpPr>
          <p:spPr bwMode="auto">
            <a:xfrm flipV="1">
              <a:off x="1152" y="2784"/>
              <a:ext cx="3600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172"/>
            <p:cNvSpPr>
              <a:spLocks noChangeShapeType="1"/>
            </p:cNvSpPr>
            <p:nvPr/>
          </p:nvSpPr>
          <p:spPr bwMode="auto">
            <a:xfrm flipV="1">
              <a:off x="2112" y="29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73"/>
            <p:cNvSpPr>
              <a:spLocks noChangeShapeType="1"/>
            </p:cNvSpPr>
            <p:nvPr/>
          </p:nvSpPr>
          <p:spPr bwMode="auto">
            <a:xfrm flipV="1">
              <a:off x="1152" y="25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Oval 176"/>
            <p:cNvSpPr>
              <a:spLocks noChangeArrowheads="1"/>
            </p:cNvSpPr>
            <p:nvPr/>
          </p:nvSpPr>
          <p:spPr bwMode="auto">
            <a:xfrm>
              <a:off x="2959" y="2767"/>
              <a:ext cx="48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09"/>
            <p:cNvGrpSpPr>
              <a:grpSpLocks/>
            </p:cNvGrpSpPr>
            <p:nvPr/>
          </p:nvGrpSpPr>
          <p:grpSpPr bwMode="auto">
            <a:xfrm>
              <a:off x="4320" y="2064"/>
              <a:ext cx="196" cy="144"/>
              <a:chOff x="4320" y="1968"/>
              <a:chExt cx="196" cy="144"/>
            </a:xfrm>
          </p:grpSpPr>
          <p:sp>
            <p:nvSpPr>
              <p:cNvPr id="33932" name="Line 178"/>
              <p:cNvSpPr>
                <a:spLocks noChangeShapeType="1"/>
              </p:cNvSpPr>
              <p:nvPr/>
            </p:nvSpPr>
            <p:spPr bwMode="auto">
              <a:xfrm flipH="1" flipV="1">
                <a:off x="4320" y="2112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33" name="Line 181"/>
              <p:cNvSpPr>
                <a:spLocks noChangeShapeType="1"/>
              </p:cNvSpPr>
              <p:nvPr/>
            </p:nvSpPr>
            <p:spPr bwMode="auto">
              <a:xfrm flipH="1" flipV="1">
                <a:off x="4416" y="1968"/>
                <a:ext cx="100" cy="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34" name="Line 182"/>
              <p:cNvSpPr>
                <a:spLocks noChangeShapeType="1"/>
              </p:cNvSpPr>
              <p:nvPr/>
            </p:nvSpPr>
            <p:spPr bwMode="auto">
              <a:xfrm flipH="1" flipV="1">
                <a:off x="4416" y="19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10" name="Line 183"/>
            <p:cNvSpPr>
              <a:spLocks noChangeShapeType="1"/>
            </p:cNvSpPr>
            <p:nvPr/>
          </p:nvSpPr>
          <p:spPr bwMode="auto">
            <a:xfrm flipH="1" flipV="1">
              <a:off x="5040" y="220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84"/>
            <p:cNvGrpSpPr>
              <a:grpSpLocks/>
            </p:cNvGrpSpPr>
            <p:nvPr/>
          </p:nvGrpSpPr>
          <p:grpSpPr bwMode="auto">
            <a:xfrm>
              <a:off x="5184" y="2160"/>
              <a:ext cx="384" cy="96"/>
              <a:chOff x="4848" y="2832"/>
              <a:chExt cx="672" cy="144"/>
            </a:xfrm>
          </p:grpSpPr>
          <p:sp>
            <p:nvSpPr>
              <p:cNvPr id="33919" name="Line 185"/>
              <p:cNvSpPr>
                <a:spLocks noChangeShapeType="1"/>
              </p:cNvSpPr>
              <p:nvPr/>
            </p:nvSpPr>
            <p:spPr bwMode="auto">
              <a:xfrm>
                <a:off x="4944" y="283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0" name="Line 186"/>
              <p:cNvSpPr>
                <a:spLocks noChangeShapeType="1"/>
              </p:cNvSpPr>
              <p:nvPr/>
            </p:nvSpPr>
            <p:spPr bwMode="auto">
              <a:xfrm>
                <a:off x="4944" y="2832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1" name="Line 187"/>
              <p:cNvSpPr>
                <a:spLocks noChangeShapeType="1"/>
              </p:cNvSpPr>
              <p:nvPr/>
            </p:nvSpPr>
            <p:spPr bwMode="auto">
              <a:xfrm flipH="1">
                <a:off x="5040" y="283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2" name="Line 188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3" name="Line 189"/>
              <p:cNvSpPr>
                <a:spLocks noChangeShapeType="1"/>
              </p:cNvSpPr>
              <p:nvPr/>
            </p:nvSpPr>
            <p:spPr bwMode="auto">
              <a:xfrm flipH="1">
                <a:off x="5136" y="283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4" name="Line 190"/>
              <p:cNvSpPr>
                <a:spLocks noChangeShapeType="1"/>
              </p:cNvSpPr>
              <p:nvPr/>
            </p:nvSpPr>
            <p:spPr bwMode="auto">
              <a:xfrm flipV="1">
                <a:off x="5136" y="2832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5" name="Line 191"/>
              <p:cNvSpPr>
                <a:spLocks noChangeShapeType="1"/>
              </p:cNvSpPr>
              <p:nvPr/>
            </p:nvSpPr>
            <p:spPr bwMode="auto">
              <a:xfrm>
                <a:off x="5232" y="283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6" name="Line 192"/>
              <p:cNvSpPr>
                <a:spLocks noChangeShapeType="1"/>
              </p:cNvSpPr>
              <p:nvPr/>
            </p:nvSpPr>
            <p:spPr bwMode="auto">
              <a:xfrm>
                <a:off x="5040" y="297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7" name="Line 193"/>
              <p:cNvSpPr>
                <a:spLocks noChangeShapeType="1"/>
              </p:cNvSpPr>
              <p:nvPr/>
            </p:nvSpPr>
            <p:spPr bwMode="auto">
              <a:xfrm flipH="1">
                <a:off x="5328" y="283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8" name="Line 194"/>
              <p:cNvSpPr>
                <a:spLocks noChangeShapeType="1"/>
              </p:cNvSpPr>
              <p:nvPr/>
            </p:nvSpPr>
            <p:spPr bwMode="auto">
              <a:xfrm>
                <a:off x="5328" y="2832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9" name="Line 195"/>
              <p:cNvSpPr>
                <a:spLocks noChangeShapeType="1"/>
              </p:cNvSpPr>
              <p:nvPr/>
            </p:nvSpPr>
            <p:spPr bwMode="auto">
              <a:xfrm flipH="1">
                <a:off x="5424" y="283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30" name="Line 196"/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31" name="Line 197"/>
              <p:cNvSpPr>
                <a:spLocks noChangeShapeType="1"/>
              </p:cNvSpPr>
              <p:nvPr/>
            </p:nvSpPr>
            <p:spPr bwMode="auto">
              <a:xfrm>
                <a:off x="5424" y="297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47"/>
            <p:cNvGrpSpPr>
              <a:grpSpLocks/>
            </p:cNvGrpSpPr>
            <p:nvPr/>
          </p:nvGrpSpPr>
          <p:grpSpPr bwMode="auto">
            <a:xfrm>
              <a:off x="4464" y="1968"/>
              <a:ext cx="556" cy="623"/>
              <a:chOff x="4028" y="2784"/>
              <a:chExt cx="556" cy="623"/>
            </a:xfrm>
          </p:grpSpPr>
          <p:sp>
            <p:nvSpPr>
              <p:cNvPr id="33908" name="Text Box 199"/>
              <p:cNvSpPr txBox="1">
                <a:spLocks noChangeArrowheads="1"/>
              </p:cNvSpPr>
              <p:nvPr/>
            </p:nvSpPr>
            <p:spPr bwMode="auto">
              <a:xfrm flipH="1">
                <a:off x="4368" y="3072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K</a:t>
                </a:r>
              </a:p>
            </p:txBody>
          </p:sp>
          <p:sp>
            <p:nvSpPr>
              <p:cNvPr id="33909" name="Rectangle 200"/>
              <p:cNvSpPr>
                <a:spLocks noChangeArrowheads="1"/>
              </p:cNvSpPr>
              <p:nvPr/>
            </p:nvSpPr>
            <p:spPr bwMode="auto">
              <a:xfrm flipH="1">
                <a:off x="4080" y="2784"/>
                <a:ext cx="432" cy="5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0" name="Text Box 201"/>
              <p:cNvSpPr txBox="1">
                <a:spLocks noChangeArrowheads="1"/>
              </p:cNvSpPr>
              <p:nvPr/>
            </p:nvSpPr>
            <p:spPr bwMode="auto">
              <a:xfrm flipH="1">
                <a:off x="4368" y="2784"/>
                <a:ext cx="1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J</a:t>
                </a:r>
              </a:p>
            </p:txBody>
          </p:sp>
          <p:sp>
            <p:nvSpPr>
              <p:cNvPr id="33911" name="Text Box 202"/>
              <p:cNvSpPr txBox="1">
                <a:spLocks noChangeArrowheads="1"/>
              </p:cNvSpPr>
              <p:nvPr/>
            </p:nvSpPr>
            <p:spPr bwMode="auto">
              <a:xfrm flipH="1">
                <a:off x="4028" y="3057"/>
                <a:ext cx="24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endParaRPr lang="en-GB" sz="1800" b="1" i="1" dirty="0"/>
              </a:p>
            </p:txBody>
          </p:sp>
          <p:sp>
            <p:nvSpPr>
              <p:cNvPr id="33912" name="AutoShape 203"/>
              <p:cNvSpPr>
                <a:spLocks noChangeArrowheads="1"/>
              </p:cNvSpPr>
              <p:nvPr/>
            </p:nvSpPr>
            <p:spPr bwMode="auto">
              <a:xfrm rot="16200000" flipH="1">
                <a:off x="4440" y="2991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3" name="Text Box 204"/>
              <p:cNvSpPr txBox="1">
                <a:spLocks noChangeArrowheads="1"/>
              </p:cNvSpPr>
              <p:nvPr/>
            </p:nvSpPr>
            <p:spPr bwMode="auto">
              <a:xfrm flipH="1">
                <a:off x="4032" y="2784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Q</a:t>
                </a:r>
              </a:p>
            </p:txBody>
          </p:sp>
          <p:sp>
            <p:nvSpPr>
              <p:cNvPr id="33914" name="Text Box 205"/>
              <p:cNvSpPr txBox="1">
                <a:spLocks noChangeArrowheads="1"/>
              </p:cNvSpPr>
              <p:nvPr/>
            </p:nvSpPr>
            <p:spPr bwMode="auto">
              <a:xfrm flipH="1">
                <a:off x="4032" y="3072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Q</a:t>
                </a:r>
              </a:p>
            </p:txBody>
          </p:sp>
          <p:sp>
            <p:nvSpPr>
              <p:cNvPr id="33915" name="Line 206"/>
              <p:cNvSpPr>
                <a:spLocks noChangeShapeType="1"/>
              </p:cNvSpPr>
              <p:nvPr/>
            </p:nvSpPr>
            <p:spPr bwMode="auto">
              <a:xfrm flipV="1">
                <a:off x="4090" y="3095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6" name="Text Box 208"/>
              <p:cNvSpPr txBox="1">
                <a:spLocks noChangeArrowheads="1"/>
              </p:cNvSpPr>
              <p:nvPr/>
            </p:nvSpPr>
            <p:spPr bwMode="auto">
              <a:xfrm flipH="1">
                <a:off x="4142" y="3191"/>
                <a:ext cx="31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CLR</a:t>
                </a:r>
              </a:p>
            </p:txBody>
          </p:sp>
          <p:sp>
            <p:nvSpPr>
              <p:cNvPr id="33917" name="Oval 209"/>
              <p:cNvSpPr>
                <a:spLocks noChangeArrowheads="1"/>
              </p:cNvSpPr>
              <p:nvPr/>
            </p:nvSpPr>
            <p:spPr bwMode="auto">
              <a:xfrm>
                <a:off x="4286" y="3335"/>
                <a:ext cx="72" cy="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8" name="Oval 210"/>
              <p:cNvSpPr>
                <a:spLocks noChangeArrowheads="1"/>
              </p:cNvSpPr>
              <p:nvPr/>
            </p:nvSpPr>
            <p:spPr bwMode="auto">
              <a:xfrm>
                <a:off x="4512" y="2976"/>
                <a:ext cx="72" cy="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13" name="Text Box 238"/>
            <p:cNvSpPr txBox="1">
              <a:spLocks noChangeArrowheads="1"/>
            </p:cNvSpPr>
            <p:nvPr/>
          </p:nvSpPr>
          <p:spPr bwMode="auto">
            <a:xfrm>
              <a:off x="2880" y="1872"/>
              <a:ext cx="19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b="1"/>
                <a:t>C</a:t>
              </a:r>
            </a:p>
          </p:txBody>
        </p:sp>
        <p:sp>
          <p:nvSpPr>
            <p:cNvPr id="33814" name="Text Box 239"/>
            <p:cNvSpPr txBox="1">
              <a:spLocks noChangeArrowheads="1"/>
            </p:cNvSpPr>
            <p:nvPr/>
          </p:nvSpPr>
          <p:spPr bwMode="auto">
            <a:xfrm>
              <a:off x="3600" y="1872"/>
              <a:ext cx="19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b="1"/>
                <a:t>B</a:t>
              </a:r>
            </a:p>
          </p:txBody>
        </p:sp>
        <p:sp>
          <p:nvSpPr>
            <p:cNvPr id="33815" name="Text Box 240"/>
            <p:cNvSpPr txBox="1">
              <a:spLocks noChangeArrowheads="1"/>
            </p:cNvSpPr>
            <p:nvPr/>
          </p:nvSpPr>
          <p:spPr bwMode="auto">
            <a:xfrm>
              <a:off x="4320" y="1872"/>
              <a:ext cx="19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b="1"/>
                <a:t>A</a:t>
              </a:r>
            </a:p>
          </p:txBody>
        </p:sp>
        <p:sp>
          <p:nvSpPr>
            <p:cNvPr id="33816" name="Line 241"/>
            <p:cNvSpPr>
              <a:spLocks noChangeShapeType="1"/>
            </p:cNvSpPr>
            <p:nvPr/>
          </p:nvSpPr>
          <p:spPr bwMode="auto">
            <a:xfrm flipH="1">
              <a:off x="768" y="2064"/>
              <a:ext cx="1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Text Box 242"/>
            <p:cNvSpPr txBox="1">
              <a:spLocks noChangeArrowheads="1"/>
            </p:cNvSpPr>
            <p:nvPr/>
          </p:nvSpPr>
          <p:spPr bwMode="auto">
            <a:xfrm>
              <a:off x="1937" y="2863"/>
              <a:ext cx="24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en-GB" b="1"/>
                <a:t>C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en-GB" b="1"/>
                <a:t>D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en-GB" b="1"/>
                <a:t>E</a:t>
              </a:r>
              <a:br>
                <a:rPr lang="en-GB" b="1"/>
              </a:br>
              <a:r>
                <a:rPr lang="en-GB" b="1"/>
                <a:t>F</a:t>
              </a:r>
            </a:p>
          </p:txBody>
        </p:sp>
        <p:sp>
          <p:nvSpPr>
            <p:cNvPr id="33818" name="Line 244"/>
            <p:cNvSpPr>
              <a:spLocks noChangeShapeType="1"/>
            </p:cNvSpPr>
            <p:nvPr/>
          </p:nvSpPr>
          <p:spPr bwMode="auto">
            <a:xfrm>
              <a:off x="2976" y="2784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Text Box 246"/>
            <p:cNvSpPr txBox="1">
              <a:spLocks noChangeArrowheads="1"/>
            </p:cNvSpPr>
            <p:nvPr/>
          </p:nvSpPr>
          <p:spPr bwMode="auto">
            <a:xfrm>
              <a:off x="3648" y="3120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dirty="0"/>
                <a:t>All </a:t>
              </a:r>
              <a:r>
                <a:rPr lang="en-GB" i="1" dirty="0"/>
                <a:t>J</a:t>
              </a:r>
              <a:r>
                <a:rPr lang="en-GB" dirty="0"/>
                <a:t> = </a:t>
              </a:r>
              <a:r>
                <a:rPr lang="en-GB" i="1" dirty="0"/>
                <a:t>K = </a:t>
              </a:r>
              <a:r>
                <a:rPr lang="en-GB" dirty="0"/>
                <a:t>1</a:t>
              </a:r>
              <a:r>
                <a:rPr lang="en-GB" i="1" dirty="0"/>
                <a:t>.</a:t>
              </a:r>
              <a:endParaRPr lang="en-GB" dirty="0"/>
            </a:p>
          </p:txBody>
        </p:sp>
        <p:grpSp>
          <p:nvGrpSpPr>
            <p:cNvPr id="7" name="Group 248"/>
            <p:cNvGrpSpPr>
              <a:grpSpLocks/>
            </p:cNvGrpSpPr>
            <p:nvPr/>
          </p:nvGrpSpPr>
          <p:grpSpPr bwMode="auto">
            <a:xfrm>
              <a:off x="3744" y="1968"/>
              <a:ext cx="556" cy="623"/>
              <a:chOff x="4028" y="2784"/>
              <a:chExt cx="556" cy="623"/>
            </a:xfrm>
          </p:grpSpPr>
          <p:sp>
            <p:nvSpPr>
              <p:cNvPr id="33897" name="Text Box 249"/>
              <p:cNvSpPr txBox="1">
                <a:spLocks noChangeArrowheads="1"/>
              </p:cNvSpPr>
              <p:nvPr/>
            </p:nvSpPr>
            <p:spPr bwMode="auto">
              <a:xfrm flipH="1">
                <a:off x="4368" y="3072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K</a:t>
                </a:r>
              </a:p>
            </p:txBody>
          </p:sp>
          <p:sp>
            <p:nvSpPr>
              <p:cNvPr id="33898" name="Rectangle 250"/>
              <p:cNvSpPr>
                <a:spLocks noChangeArrowheads="1"/>
              </p:cNvSpPr>
              <p:nvPr/>
            </p:nvSpPr>
            <p:spPr bwMode="auto">
              <a:xfrm flipH="1">
                <a:off x="4080" y="2784"/>
                <a:ext cx="432" cy="5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9" name="Text Box 251"/>
              <p:cNvSpPr txBox="1">
                <a:spLocks noChangeArrowheads="1"/>
              </p:cNvSpPr>
              <p:nvPr/>
            </p:nvSpPr>
            <p:spPr bwMode="auto">
              <a:xfrm flipH="1">
                <a:off x="4368" y="2784"/>
                <a:ext cx="1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J</a:t>
                </a:r>
              </a:p>
            </p:txBody>
          </p:sp>
          <p:sp>
            <p:nvSpPr>
              <p:cNvPr id="33900" name="Text Box 252"/>
              <p:cNvSpPr txBox="1">
                <a:spLocks noChangeArrowheads="1"/>
              </p:cNvSpPr>
              <p:nvPr/>
            </p:nvSpPr>
            <p:spPr bwMode="auto">
              <a:xfrm flipH="1">
                <a:off x="4028" y="3057"/>
                <a:ext cx="24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endParaRPr lang="en-GB" sz="1800" b="1" i="1" dirty="0"/>
              </a:p>
            </p:txBody>
          </p:sp>
          <p:sp>
            <p:nvSpPr>
              <p:cNvPr id="33901" name="AutoShape 253"/>
              <p:cNvSpPr>
                <a:spLocks noChangeArrowheads="1"/>
              </p:cNvSpPr>
              <p:nvPr/>
            </p:nvSpPr>
            <p:spPr bwMode="auto">
              <a:xfrm rot="16200000" flipH="1">
                <a:off x="4440" y="2991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2" name="Text Box 254"/>
              <p:cNvSpPr txBox="1">
                <a:spLocks noChangeArrowheads="1"/>
              </p:cNvSpPr>
              <p:nvPr/>
            </p:nvSpPr>
            <p:spPr bwMode="auto">
              <a:xfrm flipH="1">
                <a:off x="4032" y="2784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Q</a:t>
                </a:r>
              </a:p>
            </p:txBody>
          </p:sp>
          <p:sp>
            <p:nvSpPr>
              <p:cNvPr id="33903" name="Text Box 255"/>
              <p:cNvSpPr txBox="1">
                <a:spLocks noChangeArrowheads="1"/>
              </p:cNvSpPr>
              <p:nvPr/>
            </p:nvSpPr>
            <p:spPr bwMode="auto">
              <a:xfrm flipH="1">
                <a:off x="4032" y="3072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Q</a:t>
                </a:r>
              </a:p>
            </p:txBody>
          </p:sp>
          <p:sp>
            <p:nvSpPr>
              <p:cNvPr id="33904" name="Line 256"/>
              <p:cNvSpPr>
                <a:spLocks noChangeShapeType="1"/>
              </p:cNvSpPr>
              <p:nvPr/>
            </p:nvSpPr>
            <p:spPr bwMode="auto">
              <a:xfrm flipV="1">
                <a:off x="4090" y="3095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5" name="Text Box 257"/>
              <p:cNvSpPr txBox="1">
                <a:spLocks noChangeArrowheads="1"/>
              </p:cNvSpPr>
              <p:nvPr/>
            </p:nvSpPr>
            <p:spPr bwMode="auto">
              <a:xfrm flipH="1">
                <a:off x="4142" y="3191"/>
                <a:ext cx="31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CLR</a:t>
                </a:r>
              </a:p>
            </p:txBody>
          </p:sp>
          <p:sp>
            <p:nvSpPr>
              <p:cNvPr id="33906" name="Oval 258"/>
              <p:cNvSpPr>
                <a:spLocks noChangeArrowheads="1"/>
              </p:cNvSpPr>
              <p:nvPr/>
            </p:nvSpPr>
            <p:spPr bwMode="auto">
              <a:xfrm>
                <a:off x="4286" y="3335"/>
                <a:ext cx="72" cy="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7" name="Oval 259"/>
              <p:cNvSpPr>
                <a:spLocks noChangeArrowheads="1"/>
              </p:cNvSpPr>
              <p:nvPr/>
            </p:nvSpPr>
            <p:spPr bwMode="auto">
              <a:xfrm>
                <a:off x="4512" y="2976"/>
                <a:ext cx="72" cy="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60"/>
            <p:cNvGrpSpPr>
              <a:grpSpLocks/>
            </p:cNvGrpSpPr>
            <p:nvPr/>
          </p:nvGrpSpPr>
          <p:grpSpPr bwMode="auto">
            <a:xfrm>
              <a:off x="3024" y="1968"/>
              <a:ext cx="556" cy="623"/>
              <a:chOff x="4028" y="2784"/>
              <a:chExt cx="556" cy="623"/>
            </a:xfrm>
          </p:grpSpPr>
          <p:sp>
            <p:nvSpPr>
              <p:cNvPr id="33886" name="Text Box 261"/>
              <p:cNvSpPr txBox="1">
                <a:spLocks noChangeArrowheads="1"/>
              </p:cNvSpPr>
              <p:nvPr/>
            </p:nvSpPr>
            <p:spPr bwMode="auto">
              <a:xfrm flipH="1">
                <a:off x="4368" y="3072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K</a:t>
                </a:r>
              </a:p>
            </p:txBody>
          </p:sp>
          <p:sp>
            <p:nvSpPr>
              <p:cNvPr id="33887" name="Rectangle 262"/>
              <p:cNvSpPr>
                <a:spLocks noChangeArrowheads="1"/>
              </p:cNvSpPr>
              <p:nvPr/>
            </p:nvSpPr>
            <p:spPr bwMode="auto">
              <a:xfrm flipH="1">
                <a:off x="4080" y="2784"/>
                <a:ext cx="432" cy="5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8" name="Text Box 263"/>
              <p:cNvSpPr txBox="1">
                <a:spLocks noChangeArrowheads="1"/>
              </p:cNvSpPr>
              <p:nvPr/>
            </p:nvSpPr>
            <p:spPr bwMode="auto">
              <a:xfrm flipH="1">
                <a:off x="4368" y="2784"/>
                <a:ext cx="1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J</a:t>
                </a:r>
              </a:p>
            </p:txBody>
          </p:sp>
          <p:sp>
            <p:nvSpPr>
              <p:cNvPr id="33889" name="Text Box 264"/>
              <p:cNvSpPr txBox="1">
                <a:spLocks noChangeArrowheads="1"/>
              </p:cNvSpPr>
              <p:nvPr/>
            </p:nvSpPr>
            <p:spPr bwMode="auto">
              <a:xfrm flipH="1">
                <a:off x="4028" y="3057"/>
                <a:ext cx="24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endParaRPr lang="en-GB" sz="1800" b="1" i="1" dirty="0"/>
              </a:p>
            </p:txBody>
          </p:sp>
          <p:sp>
            <p:nvSpPr>
              <p:cNvPr id="33890" name="AutoShape 265"/>
              <p:cNvSpPr>
                <a:spLocks noChangeArrowheads="1"/>
              </p:cNvSpPr>
              <p:nvPr/>
            </p:nvSpPr>
            <p:spPr bwMode="auto">
              <a:xfrm rot="16200000" flipH="1">
                <a:off x="4440" y="2991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1" name="Text Box 266"/>
              <p:cNvSpPr txBox="1">
                <a:spLocks noChangeArrowheads="1"/>
              </p:cNvSpPr>
              <p:nvPr/>
            </p:nvSpPr>
            <p:spPr bwMode="auto">
              <a:xfrm flipH="1">
                <a:off x="4032" y="2784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Q</a:t>
                </a:r>
              </a:p>
            </p:txBody>
          </p:sp>
          <p:sp>
            <p:nvSpPr>
              <p:cNvPr id="33892" name="Text Box 267"/>
              <p:cNvSpPr txBox="1">
                <a:spLocks noChangeArrowheads="1"/>
              </p:cNvSpPr>
              <p:nvPr/>
            </p:nvSpPr>
            <p:spPr bwMode="auto">
              <a:xfrm flipH="1">
                <a:off x="4032" y="3072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Q</a:t>
                </a:r>
              </a:p>
            </p:txBody>
          </p:sp>
          <p:sp>
            <p:nvSpPr>
              <p:cNvPr id="33893" name="Line 268"/>
              <p:cNvSpPr>
                <a:spLocks noChangeShapeType="1"/>
              </p:cNvSpPr>
              <p:nvPr/>
            </p:nvSpPr>
            <p:spPr bwMode="auto">
              <a:xfrm flipV="1">
                <a:off x="4090" y="3095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4" name="Text Box 269"/>
              <p:cNvSpPr txBox="1">
                <a:spLocks noChangeArrowheads="1"/>
              </p:cNvSpPr>
              <p:nvPr/>
            </p:nvSpPr>
            <p:spPr bwMode="auto">
              <a:xfrm flipH="1">
                <a:off x="4142" y="3191"/>
                <a:ext cx="31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CLR</a:t>
                </a:r>
              </a:p>
            </p:txBody>
          </p:sp>
          <p:sp>
            <p:nvSpPr>
              <p:cNvPr id="33895" name="Oval 270"/>
              <p:cNvSpPr>
                <a:spLocks noChangeArrowheads="1"/>
              </p:cNvSpPr>
              <p:nvPr/>
            </p:nvSpPr>
            <p:spPr bwMode="auto">
              <a:xfrm>
                <a:off x="4286" y="3335"/>
                <a:ext cx="72" cy="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6" name="Oval 271"/>
              <p:cNvSpPr>
                <a:spLocks noChangeArrowheads="1"/>
              </p:cNvSpPr>
              <p:nvPr/>
            </p:nvSpPr>
            <p:spPr bwMode="auto">
              <a:xfrm>
                <a:off x="4512" y="2976"/>
                <a:ext cx="72" cy="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72"/>
            <p:cNvGrpSpPr>
              <a:grpSpLocks/>
            </p:cNvGrpSpPr>
            <p:nvPr/>
          </p:nvGrpSpPr>
          <p:grpSpPr bwMode="auto">
            <a:xfrm>
              <a:off x="2304" y="1968"/>
              <a:ext cx="556" cy="623"/>
              <a:chOff x="4028" y="2784"/>
              <a:chExt cx="556" cy="623"/>
            </a:xfrm>
          </p:grpSpPr>
          <p:sp>
            <p:nvSpPr>
              <p:cNvPr id="33875" name="Text Box 273"/>
              <p:cNvSpPr txBox="1">
                <a:spLocks noChangeArrowheads="1"/>
              </p:cNvSpPr>
              <p:nvPr/>
            </p:nvSpPr>
            <p:spPr bwMode="auto">
              <a:xfrm flipH="1">
                <a:off x="4368" y="3072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K</a:t>
                </a:r>
              </a:p>
            </p:txBody>
          </p:sp>
          <p:sp>
            <p:nvSpPr>
              <p:cNvPr id="33876" name="Rectangle 274"/>
              <p:cNvSpPr>
                <a:spLocks noChangeArrowheads="1"/>
              </p:cNvSpPr>
              <p:nvPr/>
            </p:nvSpPr>
            <p:spPr bwMode="auto">
              <a:xfrm flipH="1">
                <a:off x="4080" y="2784"/>
                <a:ext cx="432" cy="5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7" name="Text Box 275"/>
              <p:cNvSpPr txBox="1">
                <a:spLocks noChangeArrowheads="1"/>
              </p:cNvSpPr>
              <p:nvPr/>
            </p:nvSpPr>
            <p:spPr bwMode="auto">
              <a:xfrm flipH="1">
                <a:off x="4368" y="2784"/>
                <a:ext cx="1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J</a:t>
                </a:r>
              </a:p>
            </p:txBody>
          </p:sp>
          <p:sp>
            <p:nvSpPr>
              <p:cNvPr id="33878" name="Text Box 276"/>
              <p:cNvSpPr txBox="1">
                <a:spLocks noChangeArrowheads="1"/>
              </p:cNvSpPr>
              <p:nvPr/>
            </p:nvSpPr>
            <p:spPr bwMode="auto">
              <a:xfrm flipH="1">
                <a:off x="4028" y="3057"/>
                <a:ext cx="24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endParaRPr lang="en-GB" sz="1800" b="1" i="1" dirty="0"/>
              </a:p>
            </p:txBody>
          </p:sp>
          <p:sp>
            <p:nvSpPr>
              <p:cNvPr id="33879" name="AutoShape 277"/>
              <p:cNvSpPr>
                <a:spLocks noChangeArrowheads="1"/>
              </p:cNvSpPr>
              <p:nvPr/>
            </p:nvSpPr>
            <p:spPr bwMode="auto">
              <a:xfrm rot="16200000" flipH="1">
                <a:off x="4440" y="2991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0" name="Text Box 278"/>
              <p:cNvSpPr txBox="1">
                <a:spLocks noChangeArrowheads="1"/>
              </p:cNvSpPr>
              <p:nvPr/>
            </p:nvSpPr>
            <p:spPr bwMode="auto">
              <a:xfrm flipH="1">
                <a:off x="4032" y="2784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Q</a:t>
                </a:r>
              </a:p>
            </p:txBody>
          </p:sp>
          <p:sp>
            <p:nvSpPr>
              <p:cNvPr id="33881" name="Text Box 279"/>
              <p:cNvSpPr txBox="1">
                <a:spLocks noChangeArrowheads="1"/>
              </p:cNvSpPr>
              <p:nvPr/>
            </p:nvSpPr>
            <p:spPr bwMode="auto">
              <a:xfrm flipH="1">
                <a:off x="4032" y="3072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Q</a:t>
                </a:r>
              </a:p>
            </p:txBody>
          </p:sp>
          <p:sp>
            <p:nvSpPr>
              <p:cNvPr id="33882" name="Line 280"/>
              <p:cNvSpPr>
                <a:spLocks noChangeShapeType="1"/>
              </p:cNvSpPr>
              <p:nvPr/>
            </p:nvSpPr>
            <p:spPr bwMode="auto">
              <a:xfrm flipV="1">
                <a:off x="4090" y="3095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3" name="Text Box 281"/>
              <p:cNvSpPr txBox="1">
                <a:spLocks noChangeArrowheads="1"/>
              </p:cNvSpPr>
              <p:nvPr/>
            </p:nvSpPr>
            <p:spPr bwMode="auto">
              <a:xfrm flipH="1">
                <a:off x="4142" y="3191"/>
                <a:ext cx="31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CLR</a:t>
                </a:r>
              </a:p>
            </p:txBody>
          </p:sp>
          <p:sp>
            <p:nvSpPr>
              <p:cNvPr id="33884" name="Oval 282"/>
              <p:cNvSpPr>
                <a:spLocks noChangeArrowheads="1"/>
              </p:cNvSpPr>
              <p:nvPr/>
            </p:nvSpPr>
            <p:spPr bwMode="auto">
              <a:xfrm>
                <a:off x="4286" y="3335"/>
                <a:ext cx="72" cy="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5" name="Oval 283"/>
              <p:cNvSpPr>
                <a:spLocks noChangeArrowheads="1"/>
              </p:cNvSpPr>
              <p:nvPr/>
            </p:nvSpPr>
            <p:spPr bwMode="auto">
              <a:xfrm>
                <a:off x="4512" y="2976"/>
                <a:ext cx="72" cy="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84"/>
            <p:cNvGrpSpPr>
              <a:grpSpLocks/>
            </p:cNvGrpSpPr>
            <p:nvPr/>
          </p:nvGrpSpPr>
          <p:grpSpPr bwMode="auto">
            <a:xfrm>
              <a:off x="1584" y="1968"/>
              <a:ext cx="556" cy="623"/>
              <a:chOff x="4028" y="2784"/>
              <a:chExt cx="556" cy="623"/>
            </a:xfrm>
          </p:grpSpPr>
          <p:sp>
            <p:nvSpPr>
              <p:cNvPr id="33864" name="Text Box 285"/>
              <p:cNvSpPr txBox="1">
                <a:spLocks noChangeArrowheads="1"/>
              </p:cNvSpPr>
              <p:nvPr/>
            </p:nvSpPr>
            <p:spPr bwMode="auto">
              <a:xfrm flipH="1">
                <a:off x="4368" y="3072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K</a:t>
                </a:r>
              </a:p>
            </p:txBody>
          </p:sp>
          <p:sp>
            <p:nvSpPr>
              <p:cNvPr id="33865" name="Rectangle 286"/>
              <p:cNvSpPr>
                <a:spLocks noChangeArrowheads="1"/>
              </p:cNvSpPr>
              <p:nvPr/>
            </p:nvSpPr>
            <p:spPr bwMode="auto">
              <a:xfrm flipH="1">
                <a:off x="4080" y="2784"/>
                <a:ext cx="432" cy="5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6" name="Text Box 287"/>
              <p:cNvSpPr txBox="1">
                <a:spLocks noChangeArrowheads="1"/>
              </p:cNvSpPr>
              <p:nvPr/>
            </p:nvSpPr>
            <p:spPr bwMode="auto">
              <a:xfrm flipH="1">
                <a:off x="4368" y="2784"/>
                <a:ext cx="1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J</a:t>
                </a:r>
              </a:p>
            </p:txBody>
          </p:sp>
          <p:sp>
            <p:nvSpPr>
              <p:cNvPr id="33867" name="Text Box 288"/>
              <p:cNvSpPr txBox="1">
                <a:spLocks noChangeArrowheads="1"/>
              </p:cNvSpPr>
              <p:nvPr/>
            </p:nvSpPr>
            <p:spPr bwMode="auto">
              <a:xfrm flipH="1">
                <a:off x="4028" y="3057"/>
                <a:ext cx="24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endParaRPr lang="en-GB" sz="1800" b="1" i="1" dirty="0"/>
              </a:p>
            </p:txBody>
          </p:sp>
          <p:sp>
            <p:nvSpPr>
              <p:cNvPr id="33868" name="AutoShape 289"/>
              <p:cNvSpPr>
                <a:spLocks noChangeArrowheads="1"/>
              </p:cNvSpPr>
              <p:nvPr/>
            </p:nvSpPr>
            <p:spPr bwMode="auto">
              <a:xfrm rot="16200000" flipH="1">
                <a:off x="4440" y="2991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9" name="Text Box 290"/>
              <p:cNvSpPr txBox="1">
                <a:spLocks noChangeArrowheads="1"/>
              </p:cNvSpPr>
              <p:nvPr/>
            </p:nvSpPr>
            <p:spPr bwMode="auto">
              <a:xfrm flipH="1">
                <a:off x="4032" y="2784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Q</a:t>
                </a:r>
              </a:p>
            </p:txBody>
          </p:sp>
          <p:sp>
            <p:nvSpPr>
              <p:cNvPr id="33870" name="Text Box 291"/>
              <p:cNvSpPr txBox="1">
                <a:spLocks noChangeArrowheads="1"/>
              </p:cNvSpPr>
              <p:nvPr/>
            </p:nvSpPr>
            <p:spPr bwMode="auto">
              <a:xfrm flipH="1">
                <a:off x="4032" y="3072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Q</a:t>
                </a:r>
              </a:p>
            </p:txBody>
          </p:sp>
          <p:sp>
            <p:nvSpPr>
              <p:cNvPr id="33871" name="Line 292"/>
              <p:cNvSpPr>
                <a:spLocks noChangeShapeType="1"/>
              </p:cNvSpPr>
              <p:nvPr/>
            </p:nvSpPr>
            <p:spPr bwMode="auto">
              <a:xfrm flipV="1">
                <a:off x="4090" y="3095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2" name="Text Box 293"/>
              <p:cNvSpPr txBox="1">
                <a:spLocks noChangeArrowheads="1"/>
              </p:cNvSpPr>
              <p:nvPr/>
            </p:nvSpPr>
            <p:spPr bwMode="auto">
              <a:xfrm flipH="1">
                <a:off x="4142" y="3191"/>
                <a:ext cx="31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CLR</a:t>
                </a:r>
              </a:p>
            </p:txBody>
          </p:sp>
          <p:sp>
            <p:nvSpPr>
              <p:cNvPr id="33873" name="Oval 294"/>
              <p:cNvSpPr>
                <a:spLocks noChangeArrowheads="1"/>
              </p:cNvSpPr>
              <p:nvPr/>
            </p:nvSpPr>
            <p:spPr bwMode="auto">
              <a:xfrm>
                <a:off x="4286" y="3335"/>
                <a:ext cx="72" cy="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4" name="Oval 295"/>
              <p:cNvSpPr>
                <a:spLocks noChangeArrowheads="1"/>
              </p:cNvSpPr>
              <p:nvPr/>
            </p:nvSpPr>
            <p:spPr bwMode="auto">
              <a:xfrm>
                <a:off x="4512" y="2976"/>
                <a:ext cx="72" cy="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6"/>
            <p:cNvGrpSpPr>
              <a:grpSpLocks/>
            </p:cNvGrpSpPr>
            <p:nvPr/>
          </p:nvGrpSpPr>
          <p:grpSpPr bwMode="auto">
            <a:xfrm>
              <a:off x="864" y="1968"/>
              <a:ext cx="556" cy="623"/>
              <a:chOff x="4028" y="2784"/>
              <a:chExt cx="556" cy="623"/>
            </a:xfrm>
          </p:grpSpPr>
          <p:sp>
            <p:nvSpPr>
              <p:cNvPr id="33853" name="Text Box 297"/>
              <p:cNvSpPr txBox="1">
                <a:spLocks noChangeArrowheads="1"/>
              </p:cNvSpPr>
              <p:nvPr/>
            </p:nvSpPr>
            <p:spPr bwMode="auto">
              <a:xfrm flipH="1">
                <a:off x="4368" y="3072"/>
                <a:ext cx="1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K</a:t>
                </a:r>
              </a:p>
            </p:txBody>
          </p:sp>
          <p:sp>
            <p:nvSpPr>
              <p:cNvPr id="33854" name="Rectangle 298"/>
              <p:cNvSpPr>
                <a:spLocks noChangeArrowheads="1"/>
              </p:cNvSpPr>
              <p:nvPr/>
            </p:nvSpPr>
            <p:spPr bwMode="auto">
              <a:xfrm flipH="1">
                <a:off x="4080" y="2784"/>
                <a:ext cx="432" cy="5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5" name="Text Box 299"/>
              <p:cNvSpPr txBox="1">
                <a:spLocks noChangeArrowheads="1"/>
              </p:cNvSpPr>
              <p:nvPr/>
            </p:nvSpPr>
            <p:spPr bwMode="auto">
              <a:xfrm flipH="1">
                <a:off x="4368" y="2784"/>
                <a:ext cx="1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J</a:t>
                </a:r>
              </a:p>
            </p:txBody>
          </p:sp>
          <p:sp>
            <p:nvSpPr>
              <p:cNvPr id="33856" name="Text Box 300"/>
              <p:cNvSpPr txBox="1">
                <a:spLocks noChangeArrowheads="1"/>
              </p:cNvSpPr>
              <p:nvPr/>
            </p:nvSpPr>
            <p:spPr bwMode="auto">
              <a:xfrm flipH="1">
                <a:off x="4028" y="3057"/>
                <a:ext cx="24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endParaRPr lang="en-GB" sz="1800" b="1" i="1" dirty="0"/>
              </a:p>
            </p:txBody>
          </p:sp>
          <p:sp>
            <p:nvSpPr>
              <p:cNvPr id="33857" name="AutoShape 301"/>
              <p:cNvSpPr>
                <a:spLocks noChangeArrowheads="1"/>
              </p:cNvSpPr>
              <p:nvPr/>
            </p:nvSpPr>
            <p:spPr bwMode="auto">
              <a:xfrm rot="16200000" flipH="1">
                <a:off x="4440" y="2991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Text Box 302"/>
              <p:cNvSpPr txBox="1">
                <a:spLocks noChangeArrowheads="1"/>
              </p:cNvSpPr>
              <p:nvPr/>
            </p:nvSpPr>
            <p:spPr bwMode="auto">
              <a:xfrm flipH="1">
                <a:off x="4032" y="2784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Q</a:t>
                </a:r>
              </a:p>
            </p:txBody>
          </p:sp>
          <p:sp>
            <p:nvSpPr>
              <p:cNvPr id="33859" name="Text Box 303"/>
              <p:cNvSpPr txBox="1">
                <a:spLocks noChangeArrowheads="1"/>
              </p:cNvSpPr>
              <p:nvPr/>
            </p:nvSpPr>
            <p:spPr bwMode="auto">
              <a:xfrm flipH="1">
                <a:off x="4032" y="3072"/>
                <a:ext cx="1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Q</a:t>
                </a:r>
              </a:p>
            </p:txBody>
          </p:sp>
          <p:sp>
            <p:nvSpPr>
              <p:cNvPr id="33860" name="Line 304"/>
              <p:cNvSpPr>
                <a:spLocks noChangeShapeType="1"/>
              </p:cNvSpPr>
              <p:nvPr/>
            </p:nvSpPr>
            <p:spPr bwMode="auto">
              <a:xfrm flipV="1">
                <a:off x="4090" y="3095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1" name="Text Box 305"/>
              <p:cNvSpPr txBox="1">
                <a:spLocks noChangeArrowheads="1"/>
              </p:cNvSpPr>
              <p:nvPr/>
            </p:nvSpPr>
            <p:spPr bwMode="auto">
              <a:xfrm flipH="1">
                <a:off x="4142" y="3191"/>
                <a:ext cx="31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b="1" i="1" dirty="0"/>
                  <a:t>CLR</a:t>
                </a:r>
              </a:p>
            </p:txBody>
          </p:sp>
          <p:sp>
            <p:nvSpPr>
              <p:cNvPr id="33862" name="Oval 306"/>
              <p:cNvSpPr>
                <a:spLocks noChangeArrowheads="1"/>
              </p:cNvSpPr>
              <p:nvPr/>
            </p:nvSpPr>
            <p:spPr bwMode="auto">
              <a:xfrm>
                <a:off x="4286" y="3335"/>
                <a:ext cx="72" cy="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3" name="Oval 307"/>
              <p:cNvSpPr>
                <a:spLocks noChangeArrowheads="1"/>
              </p:cNvSpPr>
              <p:nvPr/>
            </p:nvSpPr>
            <p:spPr bwMode="auto">
              <a:xfrm>
                <a:off x="4512" y="2976"/>
                <a:ext cx="72" cy="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310"/>
            <p:cNvGrpSpPr>
              <a:grpSpLocks/>
            </p:cNvGrpSpPr>
            <p:nvPr/>
          </p:nvGrpSpPr>
          <p:grpSpPr bwMode="auto">
            <a:xfrm>
              <a:off x="3600" y="2064"/>
              <a:ext cx="196" cy="144"/>
              <a:chOff x="4320" y="1968"/>
              <a:chExt cx="196" cy="144"/>
            </a:xfrm>
          </p:grpSpPr>
          <p:sp>
            <p:nvSpPr>
              <p:cNvPr id="33850" name="Line 311"/>
              <p:cNvSpPr>
                <a:spLocks noChangeShapeType="1"/>
              </p:cNvSpPr>
              <p:nvPr/>
            </p:nvSpPr>
            <p:spPr bwMode="auto">
              <a:xfrm flipH="1" flipV="1">
                <a:off x="4320" y="2112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1" name="Line 312"/>
              <p:cNvSpPr>
                <a:spLocks noChangeShapeType="1"/>
              </p:cNvSpPr>
              <p:nvPr/>
            </p:nvSpPr>
            <p:spPr bwMode="auto">
              <a:xfrm flipH="1" flipV="1">
                <a:off x="4416" y="1968"/>
                <a:ext cx="100" cy="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2" name="Line 313"/>
              <p:cNvSpPr>
                <a:spLocks noChangeShapeType="1"/>
              </p:cNvSpPr>
              <p:nvPr/>
            </p:nvSpPr>
            <p:spPr bwMode="auto">
              <a:xfrm flipH="1" flipV="1">
                <a:off x="4416" y="19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314"/>
            <p:cNvGrpSpPr>
              <a:grpSpLocks/>
            </p:cNvGrpSpPr>
            <p:nvPr/>
          </p:nvGrpSpPr>
          <p:grpSpPr bwMode="auto">
            <a:xfrm>
              <a:off x="2880" y="2064"/>
              <a:ext cx="196" cy="144"/>
              <a:chOff x="4320" y="1968"/>
              <a:chExt cx="196" cy="144"/>
            </a:xfrm>
          </p:grpSpPr>
          <p:sp>
            <p:nvSpPr>
              <p:cNvPr id="33847" name="Line 315"/>
              <p:cNvSpPr>
                <a:spLocks noChangeShapeType="1"/>
              </p:cNvSpPr>
              <p:nvPr/>
            </p:nvSpPr>
            <p:spPr bwMode="auto">
              <a:xfrm flipH="1" flipV="1">
                <a:off x="4320" y="2112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8" name="Line 316"/>
              <p:cNvSpPr>
                <a:spLocks noChangeShapeType="1"/>
              </p:cNvSpPr>
              <p:nvPr/>
            </p:nvSpPr>
            <p:spPr bwMode="auto">
              <a:xfrm flipH="1" flipV="1">
                <a:off x="4416" y="1968"/>
                <a:ext cx="100" cy="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9" name="Line 317"/>
              <p:cNvSpPr>
                <a:spLocks noChangeShapeType="1"/>
              </p:cNvSpPr>
              <p:nvPr/>
            </p:nvSpPr>
            <p:spPr bwMode="auto">
              <a:xfrm flipH="1" flipV="1">
                <a:off x="4416" y="19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318"/>
            <p:cNvGrpSpPr>
              <a:grpSpLocks/>
            </p:cNvGrpSpPr>
            <p:nvPr/>
          </p:nvGrpSpPr>
          <p:grpSpPr bwMode="auto">
            <a:xfrm>
              <a:off x="2160" y="2064"/>
              <a:ext cx="196" cy="144"/>
              <a:chOff x="4320" y="1968"/>
              <a:chExt cx="196" cy="144"/>
            </a:xfrm>
          </p:grpSpPr>
          <p:sp>
            <p:nvSpPr>
              <p:cNvPr id="33844" name="Line 319"/>
              <p:cNvSpPr>
                <a:spLocks noChangeShapeType="1"/>
              </p:cNvSpPr>
              <p:nvPr/>
            </p:nvSpPr>
            <p:spPr bwMode="auto">
              <a:xfrm flipH="1" flipV="1">
                <a:off x="4320" y="2112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5" name="Line 320"/>
              <p:cNvSpPr>
                <a:spLocks noChangeShapeType="1"/>
              </p:cNvSpPr>
              <p:nvPr/>
            </p:nvSpPr>
            <p:spPr bwMode="auto">
              <a:xfrm flipH="1" flipV="1">
                <a:off x="4416" y="1968"/>
                <a:ext cx="100" cy="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6" name="Line 321"/>
              <p:cNvSpPr>
                <a:spLocks noChangeShapeType="1"/>
              </p:cNvSpPr>
              <p:nvPr/>
            </p:nvSpPr>
            <p:spPr bwMode="auto">
              <a:xfrm flipH="1" flipV="1">
                <a:off x="4416" y="19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322"/>
            <p:cNvGrpSpPr>
              <a:grpSpLocks/>
            </p:cNvGrpSpPr>
            <p:nvPr/>
          </p:nvGrpSpPr>
          <p:grpSpPr bwMode="auto">
            <a:xfrm>
              <a:off x="1440" y="2064"/>
              <a:ext cx="196" cy="144"/>
              <a:chOff x="4320" y="1968"/>
              <a:chExt cx="196" cy="144"/>
            </a:xfrm>
          </p:grpSpPr>
          <p:sp>
            <p:nvSpPr>
              <p:cNvPr id="33841" name="Line 323"/>
              <p:cNvSpPr>
                <a:spLocks noChangeShapeType="1"/>
              </p:cNvSpPr>
              <p:nvPr/>
            </p:nvSpPr>
            <p:spPr bwMode="auto">
              <a:xfrm flipH="1" flipV="1">
                <a:off x="4320" y="2112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2" name="Line 324"/>
              <p:cNvSpPr>
                <a:spLocks noChangeShapeType="1"/>
              </p:cNvSpPr>
              <p:nvPr/>
            </p:nvSpPr>
            <p:spPr bwMode="auto">
              <a:xfrm flipH="1" flipV="1">
                <a:off x="4416" y="1968"/>
                <a:ext cx="100" cy="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3" name="Line 325"/>
              <p:cNvSpPr>
                <a:spLocks noChangeShapeType="1"/>
              </p:cNvSpPr>
              <p:nvPr/>
            </p:nvSpPr>
            <p:spPr bwMode="auto">
              <a:xfrm flipH="1" flipV="1">
                <a:off x="4416" y="19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29" name="Text Box 326"/>
            <p:cNvSpPr txBox="1">
              <a:spLocks noChangeArrowheads="1"/>
            </p:cNvSpPr>
            <p:nvPr/>
          </p:nvSpPr>
          <p:spPr bwMode="auto">
            <a:xfrm>
              <a:off x="2112" y="1872"/>
              <a:ext cx="24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b="1"/>
                <a:t>D</a:t>
              </a:r>
            </a:p>
          </p:txBody>
        </p:sp>
        <p:sp>
          <p:nvSpPr>
            <p:cNvPr id="33830" name="Text Box 327"/>
            <p:cNvSpPr txBox="1">
              <a:spLocks noChangeArrowheads="1"/>
            </p:cNvSpPr>
            <p:nvPr/>
          </p:nvSpPr>
          <p:spPr bwMode="auto">
            <a:xfrm>
              <a:off x="1392" y="1872"/>
              <a:ext cx="24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b="1"/>
                <a:t>E</a:t>
              </a:r>
            </a:p>
          </p:txBody>
        </p:sp>
        <p:sp>
          <p:nvSpPr>
            <p:cNvPr id="33831" name="Text Box 328"/>
            <p:cNvSpPr txBox="1">
              <a:spLocks noChangeArrowheads="1"/>
            </p:cNvSpPr>
            <p:nvPr/>
          </p:nvSpPr>
          <p:spPr bwMode="auto">
            <a:xfrm>
              <a:off x="720" y="1872"/>
              <a:ext cx="24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b="1"/>
                <a:t>F</a:t>
              </a:r>
            </a:p>
          </p:txBody>
        </p:sp>
        <p:sp>
          <p:nvSpPr>
            <p:cNvPr id="33832" name="Line 329"/>
            <p:cNvSpPr>
              <a:spLocks noChangeShapeType="1"/>
            </p:cNvSpPr>
            <p:nvPr/>
          </p:nvSpPr>
          <p:spPr bwMode="auto">
            <a:xfrm flipV="1">
              <a:off x="1872" y="25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Line 330"/>
            <p:cNvSpPr>
              <a:spLocks noChangeShapeType="1"/>
            </p:cNvSpPr>
            <p:nvPr/>
          </p:nvSpPr>
          <p:spPr bwMode="auto">
            <a:xfrm flipV="1">
              <a:off x="2592" y="25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Line 331"/>
            <p:cNvSpPr>
              <a:spLocks noChangeShapeType="1"/>
            </p:cNvSpPr>
            <p:nvPr/>
          </p:nvSpPr>
          <p:spPr bwMode="auto">
            <a:xfrm flipV="1">
              <a:off x="3312" y="25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Line 332"/>
            <p:cNvSpPr>
              <a:spLocks noChangeShapeType="1"/>
            </p:cNvSpPr>
            <p:nvPr/>
          </p:nvSpPr>
          <p:spPr bwMode="auto">
            <a:xfrm flipV="1">
              <a:off x="4032" y="25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Line 333"/>
            <p:cNvSpPr>
              <a:spLocks noChangeShapeType="1"/>
            </p:cNvSpPr>
            <p:nvPr/>
          </p:nvSpPr>
          <p:spPr bwMode="auto">
            <a:xfrm flipV="1">
              <a:off x="4752" y="25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Line 334"/>
            <p:cNvSpPr>
              <a:spLocks noChangeShapeType="1"/>
            </p:cNvSpPr>
            <p:nvPr/>
          </p:nvSpPr>
          <p:spPr bwMode="auto">
            <a:xfrm flipV="1">
              <a:off x="2112" y="307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Line 335"/>
            <p:cNvSpPr>
              <a:spLocks noChangeShapeType="1"/>
            </p:cNvSpPr>
            <p:nvPr/>
          </p:nvSpPr>
          <p:spPr bwMode="auto">
            <a:xfrm flipV="1">
              <a:off x="2112" y="316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Line 336"/>
            <p:cNvSpPr>
              <a:spLocks noChangeShapeType="1"/>
            </p:cNvSpPr>
            <p:nvPr/>
          </p:nvSpPr>
          <p:spPr bwMode="auto">
            <a:xfrm flipV="1">
              <a:off x="2112" y="3264"/>
              <a:ext cx="192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Line 337"/>
            <p:cNvSpPr>
              <a:spLocks noChangeShapeType="1"/>
            </p:cNvSpPr>
            <p:nvPr/>
          </p:nvSpPr>
          <p:spPr bwMode="auto">
            <a:xfrm flipV="1">
              <a:off x="2832" y="3120"/>
              <a:ext cx="144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76600" y="7742237"/>
            <a:ext cx="5097780" cy="739704"/>
          </a:xfrm>
          <a:prstGeom prst="rect">
            <a:avLst/>
          </a:prstGeom>
          <a:noFill/>
        </p:spPr>
        <p:txBody>
          <a:bodyPr lIns="115470" tIns="57735" rIns="115470" bIns="57735"/>
          <a:lstStyle/>
          <a:p>
            <a:r>
              <a:rPr lang="en-US" dirty="0"/>
              <a:t>Asynchronous (Ripple) Counters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611C8B-0B62-4EAD-9F44-568E43FB13CE}" type="slidenum">
              <a:rPr lang="en-US"/>
              <a:pPr/>
              <a:t>7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(Ripple) Counters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571872"/>
            <a:ext cx="10104120" cy="20341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Propagation delays in an asynchronous (ripple-clocked) binary counter.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mtClean="0"/>
              <a:t>If the accumulated delay is greater than the clock pulse, some counter states may be misrepresented!</a:t>
            </a:r>
          </a:p>
        </p:txBody>
      </p:sp>
      <p:grpSp>
        <p:nvGrpSpPr>
          <p:cNvPr id="2" name="Group 297"/>
          <p:cNvGrpSpPr>
            <a:grpSpLocks/>
          </p:cNvGrpSpPr>
          <p:nvPr/>
        </p:nvGrpSpPr>
        <p:grpSpPr bwMode="auto">
          <a:xfrm>
            <a:off x="2819400" y="4618037"/>
            <a:ext cx="8684261" cy="2958818"/>
            <a:chOff x="960" y="2352"/>
            <a:chExt cx="4208" cy="1536"/>
          </a:xfrm>
        </p:grpSpPr>
        <p:sp>
          <p:nvSpPr>
            <p:cNvPr id="28684" name="Line 298"/>
            <p:cNvSpPr>
              <a:spLocks noChangeShapeType="1"/>
            </p:cNvSpPr>
            <p:nvPr/>
          </p:nvSpPr>
          <p:spPr bwMode="auto">
            <a:xfrm flipV="1">
              <a:off x="1584" y="235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Line 299"/>
            <p:cNvSpPr>
              <a:spLocks noChangeShapeType="1"/>
            </p:cNvSpPr>
            <p:nvPr/>
          </p:nvSpPr>
          <p:spPr bwMode="auto">
            <a:xfrm>
              <a:off x="1584" y="23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Line 300"/>
            <p:cNvSpPr>
              <a:spLocks noChangeShapeType="1"/>
            </p:cNvSpPr>
            <p:nvPr/>
          </p:nvSpPr>
          <p:spPr bwMode="auto">
            <a:xfrm flipV="1">
              <a:off x="1968" y="2496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Line 301"/>
            <p:cNvSpPr>
              <a:spLocks noChangeShapeType="1"/>
            </p:cNvSpPr>
            <p:nvPr/>
          </p:nvSpPr>
          <p:spPr bwMode="auto">
            <a:xfrm flipV="1">
              <a:off x="2352" y="235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Line 302"/>
            <p:cNvSpPr>
              <a:spLocks noChangeShapeType="1"/>
            </p:cNvSpPr>
            <p:nvPr/>
          </p:nvSpPr>
          <p:spPr bwMode="auto">
            <a:xfrm flipV="1">
              <a:off x="2736" y="2496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Line 303"/>
            <p:cNvSpPr>
              <a:spLocks noChangeShapeType="1"/>
            </p:cNvSpPr>
            <p:nvPr/>
          </p:nvSpPr>
          <p:spPr bwMode="auto">
            <a:xfrm>
              <a:off x="1392" y="24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Line 304"/>
            <p:cNvSpPr>
              <a:spLocks noChangeShapeType="1"/>
            </p:cNvSpPr>
            <p:nvPr/>
          </p:nvSpPr>
          <p:spPr bwMode="auto">
            <a:xfrm flipH="1">
              <a:off x="1968" y="23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305"/>
            <p:cNvSpPr>
              <a:spLocks noChangeShapeType="1"/>
            </p:cNvSpPr>
            <p:nvPr/>
          </p:nvSpPr>
          <p:spPr bwMode="auto">
            <a:xfrm flipH="1">
              <a:off x="2352" y="23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306"/>
            <p:cNvSpPr>
              <a:spLocks noChangeShapeType="1"/>
            </p:cNvSpPr>
            <p:nvPr/>
          </p:nvSpPr>
          <p:spPr bwMode="auto">
            <a:xfrm flipH="1">
              <a:off x="2736" y="2352"/>
              <a:ext cx="1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Line 307"/>
            <p:cNvSpPr>
              <a:spLocks noChangeShapeType="1"/>
            </p:cNvSpPr>
            <p:nvPr/>
          </p:nvSpPr>
          <p:spPr bwMode="auto">
            <a:xfrm flipH="1">
              <a:off x="1584" y="2496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Line 308"/>
            <p:cNvSpPr>
              <a:spLocks noChangeShapeType="1"/>
            </p:cNvSpPr>
            <p:nvPr/>
          </p:nvSpPr>
          <p:spPr bwMode="auto">
            <a:xfrm flipH="1">
              <a:off x="1680" y="264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Line 309"/>
            <p:cNvSpPr>
              <a:spLocks noChangeShapeType="1"/>
            </p:cNvSpPr>
            <p:nvPr/>
          </p:nvSpPr>
          <p:spPr bwMode="auto">
            <a:xfrm>
              <a:off x="1680" y="264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Line 310"/>
            <p:cNvSpPr>
              <a:spLocks noChangeShapeType="1"/>
            </p:cNvSpPr>
            <p:nvPr/>
          </p:nvSpPr>
          <p:spPr bwMode="auto">
            <a:xfrm flipV="1">
              <a:off x="2448" y="2784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Line 311"/>
            <p:cNvSpPr>
              <a:spLocks noChangeShapeType="1"/>
            </p:cNvSpPr>
            <p:nvPr/>
          </p:nvSpPr>
          <p:spPr bwMode="auto">
            <a:xfrm>
              <a:off x="13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312"/>
            <p:cNvSpPr>
              <a:spLocks noChangeShapeType="1"/>
            </p:cNvSpPr>
            <p:nvPr/>
          </p:nvSpPr>
          <p:spPr bwMode="auto">
            <a:xfrm flipH="1">
              <a:off x="2448" y="264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Line 313"/>
            <p:cNvSpPr>
              <a:spLocks noChangeShapeType="1"/>
            </p:cNvSpPr>
            <p:nvPr/>
          </p:nvSpPr>
          <p:spPr bwMode="auto">
            <a:xfrm flipH="1">
              <a:off x="2544" y="292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Line 314"/>
            <p:cNvSpPr>
              <a:spLocks noChangeShapeType="1"/>
            </p:cNvSpPr>
            <p:nvPr/>
          </p:nvSpPr>
          <p:spPr bwMode="auto">
            <a:xfrm>
              <a:off x="1392" y="3072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Line 315"/>
            <p:cNvSpPr>
              <a:spLocks noChangeShapeType="1"/>
            </p:cNvSpPr>
            <p:nvPr/>
          </p:nvSpPr>
          <p:spPr bwMode="auto">
            <a:xfrm flipH="1">
              <a:off x="1680" y="278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Text Box 316"/>
            <p:cNvSpPr txBox="1">
              <a:spLocks noChangeArrowheads="1"/>
            </p:cNvSpPr>
            <p:nvPr/>
          </p:nvSpPr>
          <p:spPr bwMode="auto">
            <a:xfrm>
              <a:off x="3936" y="2352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4</a:t>
              </a:r>
            </a:p>
          </p:txBody>
        </p:sp>
        <p:sp>
          <p:nvSpPr>
            <p:cNvPr id="28703" name="Text Box 317"/>
            <p:cNvSpPr txBox="1">
              <a:spLocks noChangeArrowheads="1"/>
            </p:cNvSpPr>
            <p:nvPr/>
          </p:nvSpPr>
          <p:spPr bwMode="auto">
            <a:xfrm>
              <a:off x="3168" y="2352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3</a:t>
              </a:r>
            </a:p>
          </p:txBody>
        </p:sp>
        <p:sp>
          <p:nvSpPr>
            <p:cNvPr id="28704" name="Text Box 318"/>
            <p:cNvSpPr txBox="1">
              <a:spLocks noChangeArrowheads="1"/>
            </p:cNvSpPr>
            <p:nvPr/>
          </p:nvSpPr>
          <p:spPr bwMode="auto">
            <a:xfrm>
              <a:off x="2448" y="2352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2</a:t>
              </a:r>
            </a:p>
          </p:txBody>
        </p:sp>
        <p:sp>
          <p:nvSpPr>
            <p:cNvPr id="28705" name="Text Box 319"/>
            <p:cNvSpPr txBox="1">
              <a:spLocks noChangeArrowheads="1"/>
            </p:cNvSpPr>
            <p:nvPr/>
          </p:nvSpPr>
          <p:spPr bwMode="auto">
            <a:xfrm>
              <a:off x="1680" y="2352"/>
              <a:ext cx="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1</a:t>
              </a:r>
            </a:p>
          </p:txBody>
        </p:sp>
        <p:sp>
          <p:nvSpPr>
            <p:cNvPr id="28706" name="Text Box 320"/>
            <p:cNvSpPr txBox="1">
              <a:spLocks noChangeArrowheads="1"/>
            </p:cNvSpPr>
            <p:nvPr/>
          </p:nvSpPr>
          <p:spPr bwMode="auto">
            <a:xfrm>
              <a:off x="960" y="2352"/>
              <a:ext cx="31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dirty="0"/>
                <a:t>CLK</a:t>
              </a:r>
            </a:p>
          </p:txBody>
        </p:sp>
        <p:sp>
          <p:nvSpPr>
            <p:cNvPr id="28707" name="Text Box 321"/>
            <p:cNvSpPr txBox="1">
              <a:spLocks noChangeArrowheads="1"/>
            </p:cNvSpPr>
            <p:nvPr/>
          </p:nvSpPr>
          <p:spPr bwMode="auto">
            <a:xfrm>
              <a:off x="1104" y="2640"/>
              <a:ext cx="2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1800" b="1" i="1" dirty="0"/>
                <a:t>Q</a:t>
              </a:r>
              <a:r>
                <a:rPr lang="en-GB" sz="1800" b="1" baseline="-25000" dirty="0"/>
                <a:t>0</a:t>
              </a:r>
              <a:endParaRPr lang="en-GB" sz="1800" b="1" dirty="0"/>
            </a:p>
          </p:txBody>
        </p:sp>
        <p:sp>
          <p:nvSpPr>
            <p:cNvPr id="28708" name="Text Box 322"/>
            <p:cNvSpPr txBox="1">
              <a:spLocks noChangeArrowheads="1"/>
            </p:cNvSpPr>
            <p:nvPr/>
          </p:nvSpPr>
          <p:spPr bwMode="auto">
            <a:xfrm>
              <a:off x="1104" y="2928"/>
              <a:ext cx="2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1800" b="1" i="1" dirty="0"/>
                <a:t>Q</a:t>
              </a:r>
              <a:r>
                <a:rPr lang="en-GB" sz="1800" b="1" baseline="-25000" dirty="0"/>
                <a:t>1</a:t>
              </a:r>
              <a:endParaRPr lang="en-GB" sz="1800" b="1" dirty="0"/>
            </a:p>
          </p:txBody>
        </p:sp>
        <p:sp>
          <p:nvSpPr>
            <p:cNvPr id="28709" name="Line 323"/>
            <p:cNvSpPr>
              <a:spLocks noChangeShapeType="1"/>
            </p:cNvSpPr>
            <p:nvPr/>
          </p:nvSpPr>
          <p:spPr bwMode="auto">
            <a:xfrm flipV="1">
              <a:off x="3072" y="235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Line 324"/>
            <p:cNvSpPr>
              <a:spLocks noChangeShapeType="1"/>
            </p:cNvSpPr>
            <p:nvPr/>
          </p:nvSpPr>
          <p:spPr bwMode="auto">
            <a:xfrm flipV="1">
              <a:off x="3456" y="2496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Line 325"/>
            <p:cNvSpPr>
              <a:spLocks noChangeShapeType="1"/>
            </p:cNvSpPr>
            <p:nvPr/>
          </p:nvSpPr>
          <p:spPr bwMode="auto">
            <a:xfrm flipV="1">
              <a:off x="3840" y="235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Line 326"/>
            <p:cNvSpPr>
              <a:spLocks noChangeShapeType="1"/>
            </p:cNvSpPr>
            <p:nvPr/>
          </p:nvSpPr>
          <p:spPr bwMode="auto">
            <a:xfrm flipV="1">
              <a:off x="4224" y="24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Line 327"/>
            <p:cNvSpPr>
              <a:spLocks noChangeShapeType="1"/>
            </p:cNvSpPr>
            <p:nvPr/>
          </p:nvSpPr>
          <p:spPr bwMode="auto">
            <a:xfrm flipH="1">
              <a:off x="3072" y="23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Line 328"/>
            <p:cNvSpPr>
              <a:spLocks noChangeShapeType="1"/>
            </p:cNvSpPr>
            <p:nvPr/>
          </p:nvSpPr>
          <p:spPr bwMode="auto">
            <a:xfrm flipH="1">
              <a:off x="3456" y="23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Line 329"/>
            <p:cNvSpPr>
              <a:spLocks noChangeShapeType="1"/>
            </p:cNvSpPr>
            <p:nvPr/>
          </p:nvSpPr>
          <p:spPr bwMode="auto">
            <a:xfrm flipH="1">
              <a:off x="3840" y="2352"/>
              <a:ext cx="1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6" name="Line 330"/>
            <p:cNvSpPr>
              <a:spLocks noChangeShapeType="1"/>
            </p:cNvSpPr>
            <p:nvPr/>
          </p:nvSpPr>
          <p:spPr bwMode="auto">
            <a:xfrm flipH="1">
              <a:off x="4224" y="2352"/>
              <a:ext cx="1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Line 331"/>
            <p:cNvSpPr>
              <a:spLocks noChangeShapeType="1"/>
            </p:cNvSpPr>
            <p:nvPr/>
          </p:nvSpPr>
          <p:spPr bwMode="auto">
            <a:xfrm flipH="1">
              <a:off x="3168" y="264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332"/>
            <p:cNvSpPr>
              <a:spLocks noChangeShapeType="1"/>
            </p:cNvSpPr>
            <p:nvPr/>
          </p:nvSpPr>
          <p:spPr bwMode="auto">
            <a:xfrm>
              <a:off x="3168" y="264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Line 333"/>
            <p:cNvSpPr>
              <a:spLocks noChangeShapeType="1"/>
            </p:cNvSpPr>
            <p:nvPr/>
          </p:nvSpPr>
          <p:spPr bwMode="auto">
            <a:xfrm flipV="1">
              <a:off x="3936" y="278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0" name="Line 334"/>
            <p:cNvSpPr>
              <a:spLocks noChangeShapeType="1"/>
            </p:cNvSpPr>
            <p:nvPr/>
          </p:nvSpPr>
          <p:spPr bwMode="auto">
            <a:xfrm flipH="1">
              <a:off x="3936" y="2640"/>
              <a:ext cx="1" cy="1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Line 335"/>
            <p:cNvSpPr>
              <a:spLocks noChangeShapeType="1"/>
            </p:cNvSpPr>
            <p:nvPr/>
          </p:nvSpPr>
          <p:spPr bwMode="auto">
            <a:xfrm flipH="1">
              <a:off x="4032" y="292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Line 336"/>
            <p:cNvSpPr>
              <a:spLocks noChangeShapeType="1"/>
            </p:cNvSpPr>
            <p:nvPr/>
          </p:nvSpPr>
          <p:spPr bwMode="auto">
            <a:xfrm flipV="1">
              <a:off x="2544" y="2928"/>
              <a:ext cx="1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3" name="Line 337"/>
            <p:cNvSpPr>
              <a:spLocks noChangeShapeType="1"/>
            </p:cNvSpPr>
            <p:nvPr/>
          </p:nvSpPr>
          <p:spPr bwMode="auto">
            <a:xfrm flipV="1">
              <a:off x="4032" y="307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Text Box 338"/>
            <p:cNvSpPr txBox="1">
              <a:spLocks noChangeArrowheads="1"/>
            </p:cNvSpPr>
            <p:nvPr/>
          </p:nvSpPr>
          <p:spPr bwMode="auto">
            <a:xfrm>
              <a:off x="1104" y="3168"/>
              <a:ext cx="2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1800" b="1" i="1" dirty="0"/>
                <a:t>Q</a:t>
              </a:r>
              <a:r>
                <a:rPr lang="en-GB" sz="1800" b="1" baseline="-25000" dirty="0"/>
                <a:t>2</a:t>
              </a:r>
              <a:endParaRPr lang="en-GB" sz="1800" b="1" dirty="0"/>
            </a:p>
          </p:txBody>
        </p:sp>
        <p:sp>
          <p:nvSpPr>
            <p:cNvPr id="28725" name="Line 339"/>
            <p:cNvSpPr>
              <a:spLocks noChangeShapeType="1"/>
            </p:cNvSpPr>
            <p:nvPr/>
          </p:nvSpPr>
          <p:spPr bwMode="auto">
            <a:xfrm>
              <a:off x="1392" y="3360"/>
              <a:ext cx="27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6" name="Line 340"/>
            <p:cNvSpPr>
              <a:spLocks noChangeShapeType="1"/>
            </p:cNvSpPr>
            <p:nvPr/>
          </p:nvSpPr>
          <p:spPr bwMode="auto">
            <a:xfrm flipH="1">
              <a:off x="4128" y="32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7" name="Line 341"/>
            <p:cNvSpPr>
              <a:spLocks noChangeShapeType="1"/>
            </p:cNvSpPr>
            <p:nvPr/>
          </p:nvSpPr>
          <p:spPr bwMode="auto">
            <a:xfrm flipV="1">
              <a:off x="4128" y="32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8" name="Line 342"/>
            <p:cNvSpPr>
              <a:spLocks noChangeShapeType="1"/>
            </p:cNvSpPr>
            <p:nvPr/>
          </p:nvSpPr>
          <p:spPr bwMode="auto">
            <a:xfrm flipH="1">
              <a:off x="2352" y="2496"/>
              <a:ext cx="1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9" name="Line 343"/>
            <p:cNvSpPr>
              <a:spLocks noChangeShapeType="1"/>
            </p:cNvSpPr>
            <p:nvPr/>
          </p:nvSpPr>
          <p:spPr bwMode="auto">
            <a:xfrm flipH="1">
              <a:off x="3840" y="2496"/>
              <a:ext cx="1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0" name="Text Box 344"/>
            <p:cNvSpPr txBox="1">
              <a:spLocks noChangeArrowheads="1"/>
            </p:cNvSpPr>
            <p:nvPr/>
          </p:nvSpPr>
          <p:spPr bwMode="auto">
            <a:xfrm>
              <a:off x="1320" y="3552"/>
              <a:ext cx="69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800" b="1" i="1" dirty="0" err="1"/>
                <a:t>t</a:t>
              </a:r>
              <a:r>
                <a:rPr lang="en-GB" sz="1800" b="1" i="1" baseline="-30000" dirty="0" err="1"/>
                <a:t>PLH</a:t>
              </a:r>
              <a:endParaRPr lang="en-GB" sz="1800" b="1" i="1" baseline="-30000" dirty="0"/>
            </a:p>
            <a:p>
              <a:pPr>
                <a:spcBef>
                  <a:spcPct val="0"/>
                </a:spcBef>
              </a:pPr>
              <a:r>
                <a:rPr lang="en-GB" sz="1800" b="1" dirty="0"/>
                <a:t>(CLK to </a:t>
              </a:r>
              <a:r>
                <a:rPr lang="en-GB" sz="1800" b="1" i="1" dirty="0"/>
                <a:t>Q</a:t>
              </a:r>
              <a:r>
                <a:rPr lang="en-GB" sz="1800" b="1" baseline="-25000" dirty="0"/>
                <a:t>0</a:t>
              </a:r>
              <a:r>
                <a:rPr lang="en-GB" sz="1800" b="1" dirty="0"/>
                <a:t>)</a:t>
              </a:r>
            </a:p>
          </p:txBody>
        </p:sp>
        <p:sp>
          <p:nvSpPr>
            <p:cNvPr id="28731" name="Text Box 345"/>
            <p:cNvSpPr txBox="1">
              <a:spLocks noChangeArrowheads="1"/>
            </p:cNvSpPr>
            <p:nvPr/>
          </p:nvSpPr>
          <p:spPr bwMode="auto">
            <a:xfrm>
              <a:off x="2688" y="3346"/>
              <a:ext cx="8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i="1" dirty="0" err="1"/>
                <a:t>t</a:t>
              </a:r>
              <a:r>
                <a:rPr lang="en-GB" sz="1800" b="1" i="1" baseline="-30000" dirty="0" err="1"/>
                <a:t>PHL</a:t>
              </a:r>
              <a:r>
                <a:rPr lang="en-GB" sz="1800" b="1" i="1" baseline="-30000" dirty="0"/>
                <a:t> </a:t>
              </a:r>
              <a:r>
                <a:rPr lang="en-GB" sz="1800" b="1" dirty="0"/>
                <a:t>(CLK to </a:t>
              </a:r>
              <a:r>
                <a:rPr lang="en-GB" sz="1800" b="1" i="1" dirty="0"/>
                <a:t>Q</a:t>
              </a:r>
              <a:r>
                <a:rPr lang="en-GB" sz="1800" b="1" baseline="-25000" dirty="0"/>
                <a:t>0</a:t>
              </a:r>
              <a:r>
                <a:rPr lang="en-GB" sz="1800" b="1" dirty="0"/>
                <a:t>)</a:t>
              </a:r>
            </a:p>
          </p:txBody>
        </p:sp>
        <p:sp>
          <p:nvSpPr>
            <p:cNvPr id="28732" name="Text Box 346"/>
            <p:cNvSpPr txBox="1">
              <a:spLocks noChangeArrowheads="1"/>
            </p:cNvSpPr>
            <p:nvPr/>
          </p:nvSpPr>
          <p:spPr bwMode="auto">
            <a:xfrm>
              <a:off x="2688" y="3504"/>
              <a:ext cx="7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i="1" dirty="0" err="1"/>
                <a:t>t</a:t>
              </a:r>
              <a:r>
                <a:rPr lang="en-GB" sz="1800" b="1" i="1" baseline="-30000" dirty="0" err="1"/>
                <a:t>PLH</a:t>
              </a:r>
              <a:r>
                <a:rPr lang="en-GB" sz="1800" b="1" i="1" baseline="-30000" dirty="0"/>
                <a:t> </a:t>
              </a:r>
              <a:r>
                <a:rPr lang="en-GB" sz="1800" b="1" dirty="0"/>
                <a:t>(</a:t>
              </a:r>
              <a:r>
                <a:rPr lang="en-GB" sz="1800" b="1" i="1" dirty="0"/>
                <a:t>Q</a:t>
              </a:r>
              <a:r>
                <a:rPr lang="en-GB" sz="1800" b="1" baseline="-25000" dirty="0"/>
                <a:t>0 </a:t>
              </a:r>
              <a:r>
                <a:rPr lang="en-GB" sz="1800" b="1" dirty="0"/>
                <a:t>to</a:t>
              </a:r>
              <a:r>
                <a:rPr lang="en-GB" sz="1800" b="1" baseline="-25000" dirty="0"/>
                <a:t> </a:t>
              </a:r>
              <a:r>
                <a:rPr lang="en-GB" sz="1800" b="1" i="1" dirty="0"/>
                <a:t>Q</a:t>
              </a:r>
              <a:r>
                <a:rPr lang="en-GB" sz="1800" b="1" baseline="-25000" dirty="0"/>
                <a:t>1</a:t>
              </a:r>
              <a:r>
                <a:rPr lang="en-GB" sz="1800" b="1" dirty="0"/>
                <a:t>)</a:t>
              </a:r>
            </a:p>
          </p:txBody>
        </p:sp>
        <p:sp>
          <p:nvSpPr>
            <p:cNvPr id="28733" name="Text Box 347"/>
            <p:cNvSpPr txBox="1">
              <a:spLocks noChangeArrowheads="1"/>
            </p:cNvSpPr>
            <p:nvPr/>
          </p:nvSpPr>
          <p:spPr bwMode="auto">
            <a:xfrm>
              <a:off x="4272" y="3346"/>
              <a:ext cx="8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i="1" dirty="0" err="1"/>
                <a:t>t</a:t>
              </a:r>
              <a:r>
                <a:rPr lang="en-GB" sz="1800" b="1" i="1" baseline="-30000" dirty="0" err="1"/>
                <a:t>PHL</a:t>
              </a:r>
              <a:r>
                <a:rPr lang="en-GB" sz="1800" b="1" i="1" baseline="-30000" dirty="0"/>
                <a:t> </a:t>
              </a:r>
              <a:r>
                <a:rPr lang="en-GB" sz="1800" b="1" dirty="0"/>
                <a:t>(CLK to </a:t>
              </a:r>
              <a:r>
                <a:rPr lang="en-GB" sz="1800" b="1" i="1" dirty="0"/>
                <a:t>Q</a:t>
              </a:r>
              <a:r>
                <a:rPr lang="en-GB" sz="1800" b="1" baseline="-25000" dirty="0"/>
                <a:t>0</a:t>
              </a:r>
              <a:r>
                <a:rPr lang="en-GB" sz="1800" b="1" dirty="0"/>
                <a:t>)</a:t>
              </a:r>
            </a:p>
          </p:txBody>
        </p:sp>
        <p:sp>
          <p:nvSpPr>
            <p:cNvPr id="28734" name="Text Box 348"/>
            <p:cNvSpPr txBox="1">
              <a:spLocks noChangeArrowheads="1"/>
            </p:cNvSpPr>
            <p:nvPr/>
          </p:nvSpPr>
          <p:spPr bwMode="auto">
            <a:xfrm>
              <a:off x="4272" y="3490"/>
              <a:ext cx="7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i="1" dirty="0" err="1"/>
                <a:t>t</a:t>
              </a:r>
              <a:r>
                <a:rPr lang="en-GB" sz="1800" b="1" i="1" baseline="-30000" dirty="0" err="1"/>
                <a:t>PHL</a:t>
              </a:r>
              <a:r>
                <a:rPr lang="en-GB" sz="1800" b="1" i="1" baseline="-30000" dirty="0"/>
                <a:t> </a:t>
              </a:r>
              <a:r>
                <a:rPr lang="en-GB" sz="1800" b="1" dirty="0"/>
                <a:t>(</a:t>
              </a:r>
              <a:r>
                <a:rPr lang="en-GB" sz="1800" b="1" i="1" dirty="0"/>
                <a:t>Q</a:t>
              </a:r>
              <a:r>
                <a:rPr lang="en-GB" sz="1800" b="1" baseline="-25000" dirty="0"/>
                <a:t>0 </a:t>
              </a:r>
              <a:r>
                <a:rPr lang="en-GB" sz="1800" b="1" dirty="0"/>
                <a:t>to</a:t>
              </a:r>
              <a:r>
                <a:rPr lang="en-GB" sz="1800" b="1" baseline="-25000" dirty="0"/>
                <a:t> </a:t>
              </a:r>
              <a:r>
                <a:rPr lang="en-GB" sz="1800" b="1" i="1" dirty="0"/>
                <a:t>Q</a:t>
              </a:r>
              <a:r>
                <a:rPr lang="en-GB" sz="1800" b="1" baseline="-25000" dirty="0"/>
                <a:t>1</a:t>
              </a:r>
              <a:r>
                <a:rPr lang="en-GB" sz="1800" b="1" dirty="0"/>
                <a:t>)</a:t>
              </a:r>
            </a:p>
          </p:txBody>
        </p:sp>
        <p:sp>
          <p:nvSpPr>
            <p:cNvPr id="28735" name="Text Box 349"/>
            <p:cNvSpPr txBox="1">
              <a:spLocks noChangeArrowheads="1"/>
            </p:cNvSpPr>
            <p:nvPr/>
          </p:nvSpPr>
          <p:spPr bwMode="auto">
            <a:xfrm>
              <a:off x="4272" y="3634"/>
              <a:ext cx="7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b="1" i="1" dirty="0" err="1"/>
                <a:t>t</a:t>
              </a:r>
              <a:r>
                <a:rPr lang="en-GB" sz="1800" b="1" i="1" baseline="-30000" dirty="0" err="1"/>
                <a:t>PLH</a:t>
              </a:r>
              <a:r>
                <a:rPr lang="en-GB" sz="1800" b="1" i="1" baseline="-30000" dirty="0"/>
                <a:t> </a:t>
              </a:r>
              <a:r>
                <a:rPr lang="en-GB" sz="1800" b="1" dirty="0"/>
                <a:t>(</a:t>
              </a:r>
              <a:r>
                <a:rPr lang="en-GB" sz="1800" b="1" i="1" dirty="0"/>
                <a:t>Q</a:t>
              </a:r>
              <a:r>
                <a:rPr lang="en-GB" sz="1800" b="1" baseline="-25000" dirty="0"/>
                <a:t>1 </a:t>
              </a:r>
              <a:r>
                <a:rPr lang="en-GB" sz="1800" b="1" dirty="0"/>
                <a:t>to</a:t>
              </a:r>
              <a:r>
                <a:rPr lang="en-GB" sz="1800" b="1" baseline="-25000" dirty="0"/>
                <a:t> </a:t>
              </a:r>
              <a:r>
                <a:rPr lang="en-GB" sz="1800" b="1" i="1" dirty="0"/>
                <a:t>Q</a:t>
              </a:r>
              <a:r>
                <a:rPr lang="en-GB" sz="1800" b="1" baseline="-25000" dirty="0"/>
                <a:t>2</a:t>
              </a:r>
              <a:r>
                <a:rPr lang="en-GB" sz="1800" b="1" dirty="0"/>
                <a:t>)</a:t>
              </a:r>
            </a:p>
          </p:txBody>
        </p:sp>
        <p:sp>
          <p:nvSpPr>
            <p:cNvPr id="28736" name="Line 350"/>
            <p:cNvSpPr>
              <a:spLocks noChangeShapeType="1"/>
            </p:cNvSpPr>
            <p:nvPr/>
          </p:nvSpPr>
          <p:spPr bwMode="auto">
            <a:xfrm flipV="1">
              <a:off x="4464" y="24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7" name="Line 351"/>
            <p:cNvSpPr>
              <a:spLocks noChangeShapeType="1"/>
            </p:cNvSpPr>
            <p:nvPr/>
          </p:nvSpPr>
          <p:spPr bwMode="auto">
            <a:xfrm flipV="1">
              <a:off x="4464" y="278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8" name="Line 352"/>
            <p:cNvSpPr>
              <a:spLocks noChangeShapeType="1"/>
            </p:cNvSpPr>
            <p:nvPr/>
          </p:nvSpPr>
          <p:spPr bwMode="auto">
            <a:xfrm flipV="1">
              <a:off x="4464" y="307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9" name="Line 353"/>
            <p:cNvSpPr>
              <a:spLocks noChangeShapeType="1"/>
            </p:cNvSpPr>
            <p:nvPr/>
          </p:nvSpPr>
          <p:spPr bwMode="auto">
            <a:xfrm flipV="1">
              <a:off x="4464" y="321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0" name="Line 354"/>
            <p:cNvSpPr>
              <a:spLocks noChangeShapeType="1"/>
            </p:cNvSpPr>
            <p:nvPr/>
          </p:nvSpPr>
          <p:spPr bwMode="auto">
            <a:xfrm>
              <a:off x="1440" y="34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1" name="Line 355"/>
            <p:cNvSpPr>
              <a:spLocks noChangeShapeType="1"/>
            </p:cNvSpPr>
            <p:nvPr/>
          </p:nvSpPr>
          <p:spPr bwMode="auto">
            <a:xfrm flipH="1">
              <a:off x="1680" y="34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2" name="Line 356"/>
            <p:cNvSpPr>
              <a:spLocks noChangeShapeType="1"/>
            </p:cNvSpPr>
            <p:nvPr/>
          </p:nvSpPr>
          <p:spPr bwMode="auto">
            <a:xfrm flipH="1">
              <a:off x="2448" y="2784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3" name="Line 357"/>
            <p:cNvSpPr>
              <a:spLocks noChangeShapeType="1"/>
            </p:cNvSpPr>
            <p:nvPr/>
          </p:nvSpPr>
          <p:spPr bwMode="auto">
            <a:xfrm flipH="1">
              <a:off x="2544" y="307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4" name="Line 358"/>
            <p:cNvSpPr>
              <a:spLocks noChangeShapeType="1"/>
            </p:cNvSpPr>
            <p:nvPr/>
          </p:nvSpPr>
          <p:spPr bwMode="auto">
            <a:xfrm flipH="1">
              <a:off x="3936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5" name="Line 359"/>
            <p:cNvSpPr>
              <a:spLocks noChangeShapeType="1"/>
            </p:cNvSpPr>
            <p:nvPr/>
          </p:nvSpPr>
          <p:spPr bwMode="auto">
            <a:xfrm flipH="1">
              <a:off x="4032" y="3072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6" name="Line 360"/>
            <p:cNvSpPr>
              <a:spLocks noChangeShapeType="1"/>
            </p:cNvSpPr>
            <p:nvPr/>
          </p:nvSpPr>
          <p:spPr bwMode="auto">
            <a:xfrm flipH="1">
              <a:off x="4128" y="336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7" name="Line 361"/>
            <p:cNvSpPr>
              <a:spLocks noChangeShapeType="1"/>
            </p:cNvSpPr>
            <p:nvPr/>
          </p:nvSpPr>
          <p:spPr bwMode="auto">
            <a:xfrm>
              <a:off x="2208" y="34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8" name="Line 362"/>
            <p:cNvSpPr>
              <a:spLocks noChangeShapeType="1"/>
            </p:cNvSpPr>
            <p:nvPr/>
          </p:nvSpPr>
          <p:spPr bwMode="auto">
            <a:xfrm flipH="1">
              <a:off x="2448" y="34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9" name="Line 363"/>
            <p:cNvSpPr>
              <a:spLocks noChangeShapeType="1"/>
            </p:cNvSpPr>
            <p:nvPr/>
          </p:nvSpPr>
          <p:spPr bwMode="auto">
            <a:xfrm>
              <a:off x="2208" y="36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0" name="Line 364"/>
            <p:cNvSpPr>
              <a:spLocks noChangeShapeType="1"/>
            </p:cNvSpPr>
            <p:nvPr/>
          </p:nvSpPr>
          <p:spPr bwMode="auto">
            <a:xfrm flipH="1">
              <a:off x="2544" y="36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1" name="Line 365"/>
            <p:cNvSpPr>
              <a:spLocks noChangeShapeType="1"/>
            </p:cNvSpPr>
            <p:nvPr/>
          </p:nvSpPr>
          <p:spPr bwMode="auto">
            <a:xfrm>
              <a:off x="3696" y="34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2" name="Line 366"/>
            <p:cNvSpPr>
              <a:spLocks noChangeShapeType="1"/>
            </p:cNvSpPr>
            <p:nvPr/>
          </p:nvSpPr>
          <p:spPr bwMode="auto">
            <a:xfrm flipH="1">
              <a:off x="3936" y="34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3" name="Line 367"/>
            <p:cNvSpPr>
              <a:spLocks noChangeShapeType="1"/>
            </p:cNvSpPr>
            <p:nvPr/>
          </p:nvSpPr>
          <p:spPr bwMode="auto">
            <a:xfrm>
              <a:off x="3696" y="36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4" name="Line 368"/>
            <p:cNvSpPr>
              <a:spLocks noChangeShapeType="1"/>
            </p:cNvSpPr>
            <p:nvPr/>
          </p:nvSpPr>
          <p:spPr bwMode="auto">
            <a:xfrm flipH="1">
              <a:off x="4032" y="36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5" name="Line 369"/>
            <p:cNvSpPr>
              <a:spLocks noChangeShapeType="1"/>
            </p:cNvSpPr>
            <p:nvPr/>
          </p:nvSpPr>
          <p:spPr bwMode="auto">
            <a:xfrm>
              <a:off x="3696" y="37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6" name="Line 370"/>
            <p:cNvSpPr>
              <a:spLocks noChangeShapeType="1"/>
            </p:cNvSpPr>
            <p:nvPr/>
          </p:nvSpPr>
          <p:spPr bwMode="auto">
            <a:xfrm flipH="1">
              <a:off x="4128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7" name="Line 371"/>
            <p:cNvSpPr>
              <a:spLocks noChangeShapeType="1"/>
            </p:cNvSpPr>
            <p:nvPr/>
          </p:nvSpPr>
          <p:spPr bwMode="auto">
            <a:xfrm>
              <a:off x="2984" y="353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8" name="Line 372"/>
            <p:cNvSpPr>
              <a:spLocks noChangeShapeType="1"/>
            </p:cNvSpPr>
            <p:nvPr/>
          </p:nvSpPr>
          <p:spPr bwMode="auto">
            <a:xfrm>
              <a:off x="4568" y="352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9" name="Line 373"/>
            <p:cNvSpPr>
              <a:spLocks noChangeShapeType="1"/>
            </p:cNvSpPr>
            <p:nvPr/>
          </p:nvSpPr>
          <p:spPr bwMode="auto">
            <a:xfrm>
              <a:off x="4560" y="3671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7"/>
            <a:ext cx="10699750" cy="931862"/>
          </a:xfrm>
        </p:spPr>
        <p:txBody>
          <a:bodyPr/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4-bit Ring Counter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FF049-8952-4192-AEFE-2BE65A05E02E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6294437"/>
            <a:ext cx="4571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81000" y="5684837"/>
            <a:ext cx="11506200" cy="2362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So on each successive clock pulse, the counter circulates the same data bit between the four flip-flops over and over again around the “ring” every fourth clock cycle. But in order to cycle the data correctly around the counter we must first “load” the counter with a suitable data pattern as all logic “0’s” or all logic “1’s” outputted at each clock cycle would make the ring counter invalid.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9156" name="Picture 4" descr="basic ring coun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5078" y="1189037"/>
            <a:ext cx="6837322" cy="3810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600" y="1036637"/>
            <a:ext cx="4495800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/>
            <a:r>
              <a:rPr lang="en-US" sz="2400" dirty="0" smtClean="0">
                <a:latin typeface="Times New Roman" pitchFamily="18" charset="0"/>
                <a:ea typeface="Arial" pitchFamily="34" charset="0"/>
              </a:rPr>
              <a:t>A “CLEAR” signal is firstly applied to all the flip-flops together in order to “RESET” their outputs to a logic “0” level and then a “PRESET” pulse is applied to the input of the first flip-flop ( FFA ) before the clock pulses are applied. This then places a single logic “1” value into the circuit of the ring counter.</a:t>
            </a:r>
          </a:p>
          <a:p>
            <a:pPr algn="l" rtl="0"/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33376"/>
            <a:ext cx="10699750" cy="7794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Johnson Ring Counter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FF049-8952-4192-AEFE-2BE65A05E02E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341437"/>
            <a:ext cx="11277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The </a:t>
            </a:r>
            <a:r>
              <a:rPr lang="en-US" b="1" dirty="0" smtClean="0"/>
              <a:t>Johnson Ring Counter</a:t>
            </a:r>
            <a:r>
              <a:rPr lang="en-US" dirty="0" smtClean="0"/>
              <a:t> or “Twisted Ring Counters”, is another shift register with feedback exactly the same as the standard </a:t>
            </a:r>
            <a:r>
              <a:rPr lang="en-US" i="1" dirty="0" smtClean="0"/>
              <a:t>Ring Counter</a:t>
            </a:r>
            <a:r>
              <a:rPr lang="en-US" dirty="0" smtClean="0"/>
              <a:t> above, except that this time the inverted output Q of the last flip-flop is now connected back to the input D of the first flip-flop as shown below.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789237"/>
            <a:ext cx="8001000" cy="537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154113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154113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713</Words>
  <Application>Microsoft Office PowerPoint</Application>
  <PresentationFormat>Custom</PresentationFormat>
  <Paragraphs>226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Unit 8 Counters, RAM</vt:lpstr>
      <vt:lpstr>Asynchronous (Ripple) Counters</vt:lpstr>
      <vt:lpstr>Asynchronous (Ripple) Counters</vt:lpstr>
      <vt:lpstr>Asyn. Counters with MOD no. &lt; 2n</vt:lpstr>
      <vt:lpstr>Asynchronous Down Counters</vt:lpstr>
      <vt:lpstr>Asyn. Counters with MOD no. &lt; 2n</vt:lpstr>
      <vt:lpstr>Asynchronous (Ripple) Counters</vt:lpstr>
      <vt:lpstr>4-bit Ring Counter</vt:lpstr>
      <vt:lpstr>Johnson Ring Counter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Qatar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 Services</dc:creator>
  <cp:lastModifiedBy>Md Saiful Islam, PhD</cp:lastModifiedBy>
  <cp:revision>75</cp:revision>
  <dcterms:created xsi:type="dcterms:W3CDTF">2006-10-11T22:47:01Z</dcterms:created>
  <dcterms:modified xsi:type="dcterms:W3CDTF">2016-09-20T10:03:08Z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902E8FCA-2A21-4597-8313-6EF4E37E34E8</vt:lpwstr>
  </property>
  <property fmtid="{D5CDD505-2E9C-101B-9397-08002B2CF9AE}" pid="3" name="ArticulatePath">
    <vt:lpwstr>Chapter2CSC220</vt:lpwstr>
  </property>
</Properties>
</file>