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6E43-6493-40AF-9572-A39CB949A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95E7BC-FDD4-4BD5-B59C-01A298D364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1A203D-8C9A-45D0-A441-7E2AAD6E4BC0}"/>
              </a:ext>
            </a:extLst>
          </p:cNvPr>
          <p:cNvSpPr>
            <a:spLocks noGrp="1"/>
          </p:cNvSpPr>
          <p:nvPr>
            <p:ph type="dt" sz="half" idx="10"/>
          </p:nvPr>
        </p:nvSpPr>
        <p:spPr/>
        <p:txBody>
          <a:bodyPr/>
          <a:lstStyle/>
          <a:p>
            <a:fld id="{CC13C2C2-E908-4146-AAA9-A5C010FE5F12}" type="datetimeFigureOut">
              <a:rPr lang="en-US" smtClean="0"/>
              <a:t>9/19/2023</a:t>
            </a:fld>
            <a:endParaRPr lang="en-US"/>
          </a:p>
        </p:txBody>
      </p:sp>
      <p:sp>
        <p:nvSpPr>
          <p:cNvPr id="5" name="Footer Placeholder 4">
            <a:extLst>
              <a:ext uri="{FF2B5EF4-FFF2-40B4-BE49-F238E27FC236}">
                <a16:creationId xmlns:a16="http://schemas.microsoft.com/office/drawing/2014/main" id="{692082E3-222D-4F60-A6F7-70F52DD44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D2DE8-14C2-4322-A2B4-1FA241D3BA74}"/>
              </a:ext>
            </a:extLst>
          </p:cNvPr>
          <p:cNvSpPr>
            <a:spLocks noGrp="1"/>
          </p:cNvSpPr>
          <p:nvPr>
            <p:ph type="sldNum" sz="quarter" idx="12"/>
          </p:nvPr>
        </p:nvSpPr>
        <p:spPr/>
        <p:txBody>
          <a:bodyPr/>
          <a:lstStyle/>
          <a:p>
            <a:fld id="{B70B2A7F-4E30-4FA0-A702-2A19CC24E3BD}" type="slidenum">
              <a:rPr lang="en-US" smtClean="0"/>
              <a:t>‹#›</a:t>
            </a:fld>
            <a:endParaRPr lang="en-US"/>
          </a:p>
        </p:txBody>
      </p:sp>
    </p:spTree>
    <p:extLst>
      <p:ext uri="{BB962C8B-B14F-4D97-AF65-F5344CB8AC3E}">
        <p14:creationId xmlns:p14="http://schemas.microsoft.com/office/powerpoint/2010/main" val="85328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6C8C-CFFF-481C-9C1E-3617C7FE7C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083A8C-94D1-4DA8-B054-E515768DDC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E9096-465C-4965-A2E4-BFF990EC95E4}"/>
              </a:ext>
            </a:extLst>
          </p:cNvPr>
          <p:cNvSpPr>
            <a:spLocks noGrp="1"/>
          </p:cNvSpPr>
          <p:nvPr>
            <p:ph type="dt" sz="half" idx="10"/>
          </p:nvPr>
        </p:nvSpPr>
        <p:spPr/>
        <p:txBody>
          <a:bodyPr/>
          <a:lstStyle/>
          <a:p>
            <a:fld id="{CC13C2C2-E908-4146-AAA9-A5C010FE5F12}" type="datetimeFigureOut">
              <a:rPr lang="en-US" smtClean="0"/>
              <a:t>9/19/2023</a:t>
            </a:fld>
            <a:endParaRPr lang="en-US"/>
          </a:p>
        </p:txBody>
      </p:sp>
      <p:sp>
        <p:nvSpPr>
          <p:cNvPr id="5" name="Footer Placeholder 4">
            <a:extLst>
              <a:ext uri="{FF2B5EF4-FFF2-40B4-BE49-F238E27FC236}">
                <a16:creationId xmlns:a16="http://schemas.microsoft.com/office/drawing/2014/main" id="{A8CC237B-89E7-47EE-A6F7-4D7EA2BD9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DDB27-0CBE-469B-AC33-9DEC9915E1DD}"/>
              </a:ext>
            </a:extLst>
          </p:cNvPr>
          <p:cNvSpPr>
            <a:spLocks noGrp="1"/>
          </p:cNvSpPr>
          <p:nvPr>
            <p:ph type="sldNum" sz="quarter" idx="12"/>
          </p:nvPr>
        </p:nvSpPr>
        <p:spPr/>
        <p:txBody>
          <a:bodyPr/>
          <a:lstStyle/>
          <a:p>
            <a:fld id="{B70B2A7F-4E30-4FA0-A702-2A19CC24E3BD}" type="slidenum">
              <a:rPr lang="en-US" smtClean="0"/>
              <a:t>‹#›</a:t>
            </a:fld>
            <a:endParaRPr lang="en-US"/>
          </a:p>
        </p:txBody>
      </p:sp>
    </p:spTree>
    <p:extLst>
      <p:ext uri="{BB962C8B-B14F-4D97-AF65-F5344CB8AC3E}">
        <p14:creationId xmlns:p14="http://schemas.microsoft.com/office/powerpoint/2010/main" val="915646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D0DB8C-2396-47BD-B122-B4578298B4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D16EFD-C276-4FA1-ADA9-DF52262EB1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4F6D8-32DB-4D9D-9BCC-9FBF23E30222}"/>
              </a:ext>
            </a:extLst>
          </p:cNvPr>
          <p:cNvSpPr>
            <a:spLocks noGrp="1"/>
          </p:cNvSpPr>
          <p:nvPr>
            <p:ph type="dt" sz="half" idx="10"/>
          </p:nvPr>
        </p:nvSpPr>
        <p:spPr/>
        <p:txBody>
          <a:bodyPr/>
          <a:lstStyle/>
          <a:p>
            <a:fld id="{CC13C2C2-E908-4146-AAA9-A5C010FE5F12}" type="datetimeFigureOut">
              <a:rPr lang="en-US" smtClean="0"/>
              <a:t>9/19/2023</a:t>
            </a:fld>
            <a:endParaRPr lang="en-US"/>
          </a:p>
        </p:txBody>
      </p:sp>
      <p:sp>
        <p:nvSpPr>
          <p:cNvPr id="5" name="Footer Placeholder 4">
            <a:extLst>
              <a:ext uri="{FF2B5EF4-FFF2-40B4-BE49-F238E27FC236}">
                <a16:creationId xmlns:a16="http://schemas.microsoft.com/office/drawing/2014/main" id="{6CB82BBE-B1A8-410B-A18F-A9721D3723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44FA0-9EEE-4B36-A401-E4993DC1D8CD}"/>
              </a:ext>
            </a:extLst>
          </p:cNvPr>
          <p:cNvSpPr>
            <a:spLocks noGrp="1"/>
          </p:cNvSpPr>
          <p:nvPr>
            <p:ph type="sldNum" sz="quarter" idx="12"/>
          </p:nvPr>
        </p:nvSpPr>
        <p:spPr/>
        <p:txBody>
          <a:bodyPr/>
          <a:lstStyle/>
          <a:p>
            <a:fld id="{B70B2A7F-4E30-4FA0-A702-2A19CC24E3BD}" type="slidenum">
              <a:rPr lang="en-US" smtClean="0"/>
              <a:t>‹#›</a:t>
            </a:fld>
            <a:endParaRPr lang="en-US"/>
          </a:p>
        </p:txBody>
      </p:sp>
    </p:spTree>
    <p:extLst>
      <p:ext uri="{BB962C8B-B14F-4D97-AF65-F5344CB8AC3E}">
        <p14:creationId xmlns:p14="http://schemas.microsoft.com/office/powerpoint/2010/main" val="2140111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3BE9-701C-422E-B773-37EDE2F3E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FAC91-95CC-481F-9E60-B2C4B5CFFD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AE6D1-D693-495B-A81A-DAC95A0E0074}"/>
              </a:ext>
            </a:extLst>
          </p:cNvPr>
          <p:cNvSpPr>
            <a:spLocks noGrp="1"/>
          </p:cNvSpPr>
          <p:nvPr>
            <p:ph type="dt" sz="half" idx="10"/>
          </p:nvPr>
        </p:nvSpPr>
        <p:spPr/>
        <p:txBody>
          <a:bodyPr/>
          <a:lstStyle/>
          <a:p>
            <a:fld id="{CC13C2C2-E908-4146-AAA9-A5C010FE5F12}" type="datetimeFigureOut">
              <a:rPr lang="en-US" smtClean="0"/>
              <a:t>9/19/2023</a:t>
            </a:fld>
            <a:endParaRPr lang="en-US"/>
          </a:p>
        </p:txBody>
      </p:sp>
      <p:sp>
        <p:nvSpPr>
          <p:cNvPr id="5" name="Footer Placeholder 4">
            <a:extLst>
              <a:ext uri="{FF2B5EF4-FFF2-40B4-BE49-F238E27FC236}">
                <a16:creationId xmlns:a16="http://schemas.microsoft.com/office/drawing/2014/main" id="{F37344BF-B31F-442F-A46A-01D66B7CC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E0C7D-5C3F-4C60-AF15-2F28A50DE944}"/>
              </a:ext>
            </a:extLst>
          </p:cNvPr>
          <p:cNvSpPr>
            <a:spLocks noGrp="1"/>
          </p:cNvSpPr>
          <p:nvPr>
            <p:ph type="sldNum" sz="quarter" idx="12"/>
          </p:nvPr>
        </p:nvSpPr>
        <p:spPr/>
        <p:txBody>
          <a:bodyPr/>
          <a:lstStyle/>
          <a:p>
            <a:fld id="{B70B2A7F-4E30-4FA0-A702-2A19CC24E3BD}" type="slidenum">
              <a:rPr lang="en-US" smtClean="0"/>
              <a:t>‹#›</a:t>
            </a:fld>
            <a:endParaRPr lang="en-US"/>
          </a:p>
        </p:txBody>
      </p:sp>
    </p:spTree>
    <p:extLst>
      <p:ext uri="{BB962C8B-B14F-4D97-AF65-F5344CB8AC3E}">
        <p14:creationId xmlns:p14="http://schemas.microsoft.com/office/powerpoint/2010/main" val="23698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A693A-1676-45E7-9596-859549D9ED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380128-D3EC-4C02-8774-CB267C87CF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437CD92-46B5-443F-8ACB-19520DD0FEB9}"/>
              </a:ext>
            </a:extLst>
          </p:cNvPr>
          <p:cNvSpPr>
            <a:spLocks noGrp="1"/>
          </p:cNvSpPr>
          <p:nvPr>
            <p:ph type="dt" sz="half" idx="10"/>
          </p:nvPr>
        </p:nvSpPr>
        <p:spPr/>
        <p:txBody>
          <a:bodyPr/>
          <a:lstStyle/>
          <a:p>
            <a:fld id="{CC13C2C2-E908-4146-AAA9-A5C010FE5F12}" type="datetimeFigureOut">
              <a:rPr lang="en-US" smtClean="0"/>
              <a:t>9/19/2023</a:t>
            </a:fld>
            <a:endParaRPr lang="en-US"/>
          </a:p>
        </p:txBody>
      </p:sp>
      <p:sp>
        <p:nvSpPr>
          <p:cNvPr id="5" name="Footer Placeholder 4">
            <a:extLst>
              <a:ext uri="{FF2B5EF4-FFF2-40B4-BE49-F238E27FC236}">
                <a16:creationId xmlns:a16="http://schemas.microsoft.com/office/drawing/2014/main" id="{48AA7344-D593-4D9B-BB62-42D8CA624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0D2D2-F88E-429F-A09C-CDCFA0423713}"/>
              </a:ext>
            </a:extLst>
          </p:cNvPr>
          <p:cNvSpPr>
            <a:spLocks noGrp="1"/>
          </p:cNvSpPr>
          <p:nvPr>
            <p:ph type="sldNum" sz="quarter" idx="12"/>
          </p:nvPr>
        </p:nvSpPr>
        <p:spPr/>
        <p:txBody>
          <a:bodyPr/>
          <a:lstStyle/>
          <a:p>
            <a:fld id="{B70B2A7F-4E30-4FA0-A702-2A19CC24E3BD}" type="slidenum">
              <a:rPr lang="en-US" smtClean="0"/>
              <a:t>‹#›</a:t>
            </a:fld>
            <a:endParaRPr lang="en-US"/>
          </a:p>
        </p:txBody>
      </p:sp>
    </p:spTree>
    <p:extLst>
      <p:ext uri="{BB962C8B-B14F-4D97-AF65-F5344CB8AC3E}">
        <p14:creationId xmlns:p14="http://schemas.microsoft.com/office/powerpoint/2010/main" val="144908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C773-E39C-4E62-B705-364DB6FD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4A0DC2-590F-4CB9-AED5-496E84E164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CEECC1-FC14-422C-8B8D-115A91FD56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22685A-EEC8-483C-B774-7DDB2AF154D3}"/>
              </a:ext>
            </a:extLst>
          </p:cNvPr>
          <p:cNvSpPr>
            <a:spLocks noGrp="1"/>
          </p:cNvSpPr>
          <p:nvPr>
            <p:ph type="dt" sz="half" idx="10"/>
          </p:nvPr>
        </p:nvSpPr>
        <p:spPr/>
        <p:txBody>
          <a:bodyPr/>
          <a:lstStyle/>
          <a:p>
            <a:fld id="{CC13C2C2-E908-4146-AAA9-A5C010FE5F12}" type="datetimeFigureOut">
              <a:rPr lang="en-US" smtClean="0"/>
              <a:t>9/19/2023</a:t>
            </a:fld>
            <a:endParaRPr lang="en-US"/>
          </a:p>
        </p:txBody>
      </p:sp>
      <p:sp>
        <p:nvSpPr>
          <p:cNvPr id="6" name="Footer Placeholder 5">
            <a:extLst>
              <a:ext uri="{FF2B5EF4-FFF2-40B4-BE49-F238E27FC236}">
                <a16:creationId xmlns:a16="http://schemas.microsoft.com/office/drawing/2014/main" id="{397A7DE6-31A0-4764-9846-A13E5EA67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66E335-241A-41FE-8B2E-85103E04AE33}"/>
              </a:ext>
            </a:extLst>
          </p:cNvPr>
          <p:cNvSpPr>
            <a:spLocks noGrp="1"/>
          </p:cNvSpPr>
          <p:nvPr>
            <p:ph type="sldNum" sz="quarter" idx="12"/>
          </p:nvPr>
        </p:nvSpPr>
        <p:spPr/>
        <p:txBody>
          <a:bodyPr/>
          <a:lstStyle/>
          <a:p>
            <a:fld id="{B70B2A7F-4E30-4FA0-A702-2A19CC24E3BD}" type="slidenum">
              <a:rPr lang="en-US" smtClean="0"/>
              <a:t>‹#›</a:t>
            </a:fld>
            <a:endParaRPr lang="en-US"/>
          </a:p>
        </p:txBody>
      </p:sp>
    </p:spTree>
    <p:extLst>
      <p:ext uri="{BB962C8B-B14F-4D97-AF65-F5344CB8AC3E}">
        <p14:creationId xmlns:p14="http://schemas.microsoft.com/office/powerpoint/2010/main" val="658918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4D54-5024-4A32-9A33-4158C6B689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BA01E4-2157-412C-8DD4-2C187AFFB4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64F582-72B9-48F5-95B1-BF3DC406D5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5A23D3-FDF7-4F6A-9767-6DAD72A204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57F42D-A699-45FF-86EE-DA9D5BF1C8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9BE9EB-CB0E-4B57-A784-980D628B698D}"/>
              </a:ext>
            </a:extLst>
          </p:cNvPr>
          <p:cNvSpPr>
            <a:spLocks noGrp="1"/>
          </p:cNvSpPr>
          <p:nvPr>
            <p:ph type="dt" sz="half" idx="10"/>
          </p:nvPr>
        </p:nvSpPr>
        <p:spPr/>
        <p:txBody>
          <a:bodyPr/>
          <a:lstStyle/>
          <a:p>
            <a:fld id="{CC13C2C2-E908-4146-AAA9-A5C010FE5F12}" type="datetimeFigureOut">
              <a:rPr lang="en-US" smtClean="0"/>
              <a:t>9/19/2023</a:t>
            </a:fld>
            <a:endParaRPr lang="en-US"/>
          </a:p>
        </p:txBody>
      </p:sp>
      <p:sp>
        <p:nvSpPr>
          <p:cNvPr id="8" name="Footer Placeholder 7">
            <a:extLst>
              <a:ext uri="{FF2B5EF4-FFF2-40B4-BE49-F238E27FC236}">
                <a16:creationId xmlns:a16="http://schemas.microsoft.com/office/drawing/2014/main" id="{E50EEBF2-B5C9-44DF-841C-906A145796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5BFCAB-DDFD-4032-9315-79C090A5426D}"/>
              </a:ext>
            </a:extLst>
          </p:cNvPr>
          <p:cNvSpPr>
            <a:spLocks noGrp="1"/>
          </p:cNvSpPr>
          <p:nvPr>
            <p:ph type="sldNum" sz="quarter" idx="12"/>
          </p:nvPr>
        </p:nvSpPr>
        <p:spPr/>
        <p:txBody>
          <a:bodyPr/>
          <a:lstStyle/>
          <a:p>
            <a:fld id="{B70B2A7F-4E30-4FA0-A702-2A19CC24E3BD}" type="slidenum">
              <a:rPr lang="en-US" smtClean="0"/>
              <a:t>‹#›</a:t>
            </a:fld>
            <a:endParaRPr lang="en-US"/>
          </a:p>
        </p:txBody>
      </p:sp>
    </p:spTree>
    <p:extLst>
      <p:ext uri="{BB962C8B-B14F-4D97-AF65-F5344CB8AC3E}">
        <p14:creationId xmlns:p14="http://schemas.microsoft.com/office/powerpoint/2010/main" val="2247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F23B-8D78-4B2E-91E5-C2489876F0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79900B-3B57-4264-BC79-7997C53B03F1}"/>
              </a:ext>
            </a:extLst>
          </p:cNvPr>
          <p:cNvSpPr>
            <a:spLocks noGrp="1"/>
          </p:cNvSpPr>
          <p:nvPr>
            <p:ph type="dt" sz="half" idx="10"/>
          </p:nvPr>
        </p:nvSpPr>
        <p:spPr/>
        <p:txBody>
          <a:bodyPr/>
          <a:lstStyle/>
          <a:p>
            <a:fld id="{CC13C2C2-E908-4146-AAA9-A5C010FE5F12}" type="datetimeFigureOut">
              <a:rPr lang="en-US" smtClean="0"/>
              <a:t>9/19/2023</a:t>
            </a:fld>
            <a:endParaRPr lang="en-US"/>
          </a:p>
        </p:txBody>
      </p:sp>
      <p:sp>
        <p:nvSpPr>
          <p:cNvPr id="4" name="Footer Placeholder 3">
            <a:extLst>
              <a:ext uri="{FF2B5EF4-FFF2-40B4-BE49-F238E27FC236}">
                <a16:creationId xmlns:a16="http://schemas.microsoft.com/office/drawing/2014/main" id="{15AEA0AF-BE9E-4264-AE5F-789DD9AB8C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A6618B-AAEC-4E77-A2BF-9291D55974A4}"/>
              </a:ext>
            </a:extLst>
          </p:cNvPr>
          <p:cNvSpPr>
            <a:spLocks noGrp="1"/>
          </p:cNvSpPr>
          <p:nvPr>
            <p:ph type="sldNum" sz="quarter" idx="12"/>
          </p:nvPr>
        </p:nvSpPr>
        <p:spPr/>
        <p:txBody>
          <a:bodyPr/>
          <a:lstStyle/>
          <a:p>
            <a:fld id="{B70B2A7F-4E30-4FA0-A702-2A19CC24E3BD}" type="slidenum">
              <a:rPr lang="en-US" smtClean="0"/>
              <a:t>‹#›</a:t>
            </a:fld>
            <a:endParaRPr lang="en-US"/>
          </a:p>
        </p:txBody>
      </p:sp>
    </p:spTree>
    <p:extLst>
      <p:ext uri="{BB962C8B-B14F-4D97-AF65-F5344CB8AC3E}">
        <p14:creationId xmlns:p14="http://schemas.microsoft.com/office/powerpoint/2010/main" val="25778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90B6C1-4A4E-4219-A25B-B3A2D0CAB11B}"/>
              </a:ext>
            </a:extLst>
          </p:cNvPr>
          <p:cNvSpPr>
            <a:spLocks noGrp="1"/>
          </p:cNvSpPr>
          <p:nvPr>
            <p:ph type="dt" sz="half" idx="10"/>
          </p:nvPr>
        </p:nvSpPr>
        <p:spPr/>
        <p:txBody>
          <a:bodyPr/>
          <a:lstStyle/>
          <a:p>
            <a:fld id="{CC13C2C2-E908-4146-AAA9-A5C010FE5F12}" type="datetimeFigureOut">
              <a:rPr lang="en-US" smtClean="0"/>
              <a:t>9/19/2023</a:t>
            </a:fld>
            <a:endParaRPr lang="en-US"/>
          </a:p>
        </p:txBody>
      </p:sp>
      <p:sp>
        <p:nvSpPr>
          <p:cNvPr id="3" name="Footer Placeholder 2">
            <a:extLst>
              <a:ext uri="{FF2B5EF4-FFF2-40B4-BE49-F238E27FC236}">
                <a16:creationId xmlns:a16="http://schemas.microsoft.com/office/drawing/2014/main" id="{BD746078-95FD-4817-B443-DE340F7DC2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EE3D9C-EA57-48B5-89C8-7707499FE543}"/>
              </a:ext>
            </a:extLst>
          </p:cNvPr>
          <p:cNvSpPr>
            <a:spLocks noGrp="1"/>
          </p:cNvSpPr>
          <p:nvPr>
            <p:ph type="sldNum" sz="quarter" idx="12"/>
          </p:nvPr>
        </p:nvSpPr>
        <p:spPr/>
        <p:txBody>
          <a:bodyPr/>
          <a:lstStyle/>
          <a:p>
            <a:fld id="{B70B2A7F-4E30-4FA0-A702-2A19CC24E3BD}" type="slidenum">
              <a:rPr lang="en-US" smtClean="0"/>
              <a:t>‹#›</a:t>
            </a:fld>
            <a:endParaRPr lang="en-US"/>
          </a:p>
        </p:txBody>
      </p:sp>
    </p:spTree>
    <p:extLst>
      <p:ext uri="{BB962C8B-B14F-4D97-AF65-F5344CB8AC3E}">
        <p14:creationId xmlns:p14="http://schemas.microsoft.com/office/powerpoint/2010/main" val="240888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FAFF-A8A8-4F16-92C1-609E581E4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7628EF-8762-4BD2-9718-9CD574B84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7835BB-E65D-4426-8C2A-BF688E811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E8A207-5D7B-4C77-A0D4-CDAA4C87CA48}"/>
              </a:ext>
            </a:extLst>
          </p:cNvPr>
          <p:cNvSpPr>
            <a:spLocks noGrp="1"/>
          </p:cNvSpPr>
          <p:nvPr>
            <p:ph type="dt" sz="half" idx="10"/>
          </p:nvPr>
        </p:nvSpPr>
        <p:spPr/>
        <p:txBody>
          <a:bodyPr/>
          <a:lstStyle/>
          <a:p>
            <a:fld id="{CC13C2C2-E908-4146-AAA9-A5C010FE5F12}" type="datetimeFigureOut">
              <a:rPr lang="en-US" smtClean="0"/>
              <a:t>9/19/2023</a:t>
            </a:fld>
            <a:endParaRPr lang="en-US"/>
          </a:p>
        </p:txBody>
      </p:sp>
      <p:sp>
        <p:nvSpPr>
          <p:cNvPr id="6" name="Footer Placeholder 5">
            <a:extLst>
              <a:ext uri="{FF2B5EF4-FFF2-40B4-BE49-F238E27FC236}">
                <a16:creationId xmlns:a16="http://schemas.microsoft.com/office/drawing/2014/main" id="{6BCA070B-BE65-44C4-B1FF-0FFA9E7DA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E71C98-7773-439B-AA7C-7AB387CCB5E3}"/>
              </a:ext>
            </a:extLst>
          </p:cNvPr>
          <p:cNvSpPr>
            <a:spLocks noGrp="1"/>
          </p:cNvSpPr>
          <p:nvPr>
            <p:ph type="sldNum" sz="quarter" idx="12"/>
          </p:nvPr>
        </p:nvSpPr>
        <p:spPr/>
        <p:txBody>
          <a:bodyPr/>
          <a:lstStyle/>
          <a:p>
            <a:fld id="{B70B2A7F-4E30-4FA0-A702-2A19CC24E3BD}" type="slidenum">
              <a:rPr lang="en-US" smtClean="0"/>
              <a:t>‹#›</a:t>
            </a:fld>
            <a:endParaRPr lang="en-US"/>
          </a:p>
        </p:txBody>
      </p:sp>
    </p:spTree>
    <p:extLst>
      <p:ext uri="{BB962C8B-B14F-4D97-AF65-F5344CB8AC3E}">
        <p14:creationId xmlns:p14="http://schemas.microsoft.com/office/powerpoint/2010/main" val="350459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C764-F011-4666-AADB-9EBD73341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9C4F9B-F4EC-458F-A835-C3FADF80D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4BBFF0-3265-497C-840C-F5769FC47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5B95CD-A5CB-473B-B9C2-EEA0AAE51B5F}"/>
              </a:ext>
            </a:extLst>
          </p:cNvPr>
          <p:cNvSpPr>
            <a:spLocks noGrp="1"/>
          </p:cNvSpPr>
          <p:nvPr>
            <p:ph type="dt" sz="half" idx="10"/>
          </p:nvPr>
        </p:nvSpPr>
        <p:spPr/>
        <p:txBody>
          <a:bodyPr/>
          <a:lstStyle/>
          <a:p>
            <a:fld id="{CC13C2C2-E908-4146-AAA9-A5C010FE5F12}" type="datetimeFigureOut">
              <a:rPr lang="en-US" smtClean="0"/>
              <a:t>9/19/2023</a:t>
            </a:fld>
            <a:endParaRPr lang="en-US"/>
          </a:p>
        </p:txBody>
      </p:sp>
      <p:sp>
        <p:nvSpPr>
          <p:cNvPr id="6" name="Footer Placeholder 5">
            <a:extLst>
              <a:ext uri="{FF2B5EF4-FFF2-40B4-BE49-F238E27FC236}">
                <a16:creationId xmlns:a16="http://schemas.microsoft.com/office/drawing/2014/main" id="{9612D822-3839-4EB7-9ED0-4983CCB24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EA642-5AAC-419F-A7E4-01A2A9F5F89C}"/>
              </a:ext>
            </a:extLst>
          </p:cNvPr>
          <p:cNvSpPr>
            <a:spLocks noGrp="1"/>
          </p:cNvSpPr>
          <p:nvPr>
            <p:ph type="sldNum" sz="quarter" idx="12"/>
          </p:nvPr>
        </p:nvSpPr>
        <p:spPr/>
        <p:txBody>
          <a:bodyPr/>
          <a:lstStyle/>
          <a:p>
            <a:fld id="{B70B2A7F-4E30-4FA0-A702-2A19CC24E3BD}" type="slidenum">
              <a:rPr lang="en-US" smtClean="0"/>
              <a:t>‹#›</a:t>
            </a:fld>
            <a:endParaRPr lang="en-US"/>
          </a:p>
        </p:txBody>
      </p:sp>
    </p:spTree>
    <p:extLst>
      <p:ext uri="{BB962C8B-B14F-4D97-AF65-F5344CB8AC3E}">
        <p14:creationId xmlns:p14="http://schemas.microsoft.com/office/powerpoint/2010/main" val="2983576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CFF53D-92A9-412F-9341-238164DEE9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1B6A09-CBB6-4F1C-8ABC-10492E86B9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B7C909-24F1-4155-A326-13D812AFF7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3C2C2-E908-4146-AAA9-A5C010FE5F12}" type="datetimeFigureOut">
              <a:rPr lang="en-US" smtClean="0"/>
              <a:t>9/19/2023</a:t>
            </a:fld>
            <a:endParaRPr lang="en-US"/>
          </a:p>
        </p:txBody>
      </p:sp>
      <p:sp>
        <p:nvSpPr>
          <p:cNvPr id="5" name="Footer Placeholder 4">
            <a:extLst>
              <a:ext uri="{FF2B5EF4-FFF2-40B4-BE49-F238E27FC236}">
                <a16:creationId xmlns:a16="http://schemas.microsoft.com/office/drawing/2014/main" id="{71A76D30-7FA4-4521-9489-89EDCBA36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F39847-6E93-4AE2-9364-AAB634EE70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B2A7F-4E30-4FA0-A702-2A19CC24E3BD}" type="slidenum">
              <a:rPr lang="en-US" smtClean="0"/>
              <a:t>‹#›</a:t>
            </a:fld>
            <a:endParaRPr lang="en-US"/>
          </a:p>
        </p:txBody>
      </p:sp>
    </p:spTree>
    <p:extLst>
      <p:ext uri="{BB962C8B-B14F-4D97-AF65-F5344CB8AC3E}">
        <p14:creationId xmlns:p14="http://schemas.microsoft.com/office/powerpoint/2010/main" val="1637339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AE969-27E8-46AE-80FA-3D939AF6C21B}"/>
              </a:ext>
            </a:extLst>
          </p:cNvPr>
          <p:cNvSpPr>
            <a:spLocks noGrp="1"/>
          </p:cNvSpPr>
          <p:nvPr>
            <p:ph type="ctrTitle"/>
          </p:nvPr>
        </p:nvSpPr>
        <p:spPr/>
        <p:txBody>
          <a:bodyPr/>
          <a:lstStyle/>
          <a:p>
            <a:r>
              <a:rPr lang="en-US" dirty="0"/>
              <a:t>Modeling complex systems</a:t>
            </a:r>
          </a:p>
        </p:txBody>
      </p:sp>
      <p:sp>
        <p:nvSpPr>
          <p:cNvPr id="3" name="Subtitle 2">
            <a:extLst>
              <a:ext uri="{FF2B5EF4-FFF2-40B4-BE49-F238E27FC236}">
                <a16:creationId xmlns:a16="http://schemas.microsoft.com/office/drawing/2014/main" id="{7621E522-2B9C-4CF8-BA84-783C3ADADA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5550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5C42-BA2B-414E-A62D-C152F6846CCF}"/>
              </a:ext>
            </a:extLst>
          </p:cNvPr>
          <p:cNvSpPr>
            <a:spLocks noGrp="1"/>
          </p:cNvSpPr>
          <p:nvPr>
            <p:ph type="title"/>
          </p:nvPr>
        </p:nvSpPr>
        <p:spPr/>
        <p:txBody>
          <a:bodyPr/>
          <a:lstStyle/>
          <a:p>
            <a:r>
              <a:rPr lang="en-US" dirty="0"/>
              <a:t>More complex systems</a:t>
            </a:r>
          </a:p>
        </p:txBody>
      </p:sp>
      <p:sp>
        <p:nvSpPr>
          <p:cNvPr id="3" name="Content Placeholder 2">
            <a:extLst>
              <a:ext uri="{FF2B5EF4-FFF2-40B4-BE49-F238E27FC236}">
                <a16:creationId xmlns:a16="http://schemas.microsoft.com/office/drawing/2014/main" id="{0D06AE19-7DCB-4BC0-A964-6FDA19BFB887}"/>
              </a:ext>
            </a:extLst>
          </p:cNvPr>
          <p:cNvSpPr>
            <a:spLocks noGrp="1"/>
          </p:cNvSpPr>
          <p:nvPr>
            <p:ph idx="1"/>
          </p:nvPr>
        </p:nvSpPr>
        <p:spPr/>
        <p:txBody>
          <a:bodyPr/>
          <a:lstStyle/>
          <a:p>
            <a:r>
              <a:rPr lang="en-US" dirty="0"/>
              <a:t>Discrete Dynamical Systems</a:t>
            </a:r>
          </a:p>
          <a:p>
            <a:pPr lvl="1"/>
            <a:r>
              <a:rPr lang="en-US" dirty="0"/>
              <a:t>State changes at discrete time intervals</a:t>
            </a:r>
          </a:p>
          <a:p>
            <a:pPr lvl="2"/>
            <a:r>
              <a:rPr lang="en-US" dirty="0"/>
              <a:t>Recurrence relations</a:t>
            </a:r>
          </a:p>
          <a:p>
            <a:pPr lvl="2"/>
            <a:r>
              <a:rPr lang="en-US" dirty="0"/>
              <a:t>Difference equations</a:t>
            </a:r>
          </a:p>
          <a:p>
            <a:pPr lvl="2"/>
            <a:r>
              <a:rPr lang="en-US" dirty="0">
                <a:sym typeface="Wingdings" panose="05000000000000000000" pitchFamily="2" charset="2"/>
              </a:rPr>
              <a:t></a:t>
            </a:r>
            <a:r>
              <a:rPr lang="en-US" dirty="0"/>
              <a:t>Population models</a:t>
            </a:r>
          </a:p>
          <a:p>
            <a:pPr lvl="2"/>
            <a:r>
              <a:rPr lang="en-US" dirty="0"/>
              <a:t>Interacting simple models have emergent complex phenomena </a:t>
            </a:r>
            <a:r>
              <a:rPr lang="en-US" dirty="0">
                <a:sym typeface="Wingdings" panose="05000000000000000000" pitchFamily="2" charset="2"/>
              </a:rPr>
              <a:t> chaos</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309413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7239-46BA-409B-8E52-03E9A2705926}"/>
              </a:ext>
            </a:extLst>
          </p:cNvPr>
          <p:cNvSpPr>
            <a:spLocks noGrp="1"/>
          </p:cNvSpPr>
          <p:nvPr>
            <p:ph type="title"/>
          </p:nvPr>
        </p:nvSpPr>
        <p:spPr/>
        <p:txBody>
          <a:bodyPr/>
          <a:lstStyle/>
          <a:p>
            <a:r>
              <a:rPr lang="en-US" dirty="0"/>
              <a:t>Linear Birth model</a:t>
            </a:r>
          </a:p>
        </p:txBody>
      </p:sp>
      <p:sp>
        <p:nvSpPr>
          <p:cNvPr id="3" name="Content Placeholder 2">
            <a:extLst>
              <a:ext uri="{FF2B5EF4-FFF2-40B4-BE49-F238E27FC236}">
                <a16:creationId xmlns:a16="http://schemas.microsoft.com/office/drawing/2014/main" id="{6BF9F5B8-DB01-47ED-A56C-C18788FC7344}"/>
              </a:ext>
            </a:extLst>
          </p:cNvPr>
          <p:cNvSpPr>
            <a:spLocks noGrp="1"/>
          </p:cNvSpPr>
          <p:nvPr>
            <p:ph idx="1"/>
          </p:nvPr>
        </p:nvSpPr>
        <p:spPr/>
        <p:txBody>
          <a:bodyPr>
            <a:normAutofit fontScale="92500"/>
          </a:bodyPr>
          <a:lstStyle/>
          <a:p>
            <a:pPr marL="0" indent="0">
              <a:buNone/>
            </a:pPr>
            <a:r>
              <a:rPr lang="en-US" dirty="0"/>
              <a:t>Let N(t) denote the density of some population at time t.</a:t>
            </a:r>
          </a:p>
          <a:p>
            <a:pPr marL="0" indent="0">
              <a:buNone/>
            </a:pPr>
            <a:r>
              <a:rPr lang="en-US" dirty="0"/>
              <a:t>We want to construct a mathematical model able to predict the density of</a:t>
            </a:r>
          </a:p>
          <a:p>
            <a:pPr marL="0" indent="0">
              <a:buNone/>
            </a:pPr>
            <a:r>
              <a:rPr lang="en-US" dirty="0"/>
              <a:t>the same population at time t + t, that is N(t + t).</a:t>
            </a:r>
          </a:p>
          <a:p>
            <a:pPr marL="0" indent="0">
              <a:buNone/>
            </a:pPr>
            <a:r>
              <a:rPr lang="en-US" dirty="0"/>
              <a:t>Assume that:</a:t>
            </a:r>
          </a:p>
          <a:p>
            <a:r>
              <a:rPr lang="en-US" dirty="0"/>
              <a:t>all individuals are the same  </a:t>
            </a:r>
          </a:p>
          <a:p>
            <a:r>
              <a:rPr lang="en-US" dirty="0"/>
              <a:t>there is enough food and space for every individual</a:t>
            </a:r>
          </a:p>
          <a:p>
            <a:r>
              <a:rPr lang="en-US" dirty="0"/>
              <a:t>each individual has </a:t>
            </a:r>
            <a:r>
              <a:rPr lang="en-US" dirty="0">
                <a:latin typeface="Symbol" panose="05050102010706020507" pitchFamily="18" charset="2"/>
              </a:rPr>
              <a:t>l</a:t>
            </a:r>
            <a:r>
              <a:rPr lang="en-US" dirty="0"/>
              <a:t> children every </a:t>
            </a:r>
            <a:r>
              <a:rPr lang="en-US" dirty="0">
                <a:latin typeface="Symbol" panose="05050102010706020507" pitchFamily="18" charset="2"/>
              </a:rPr>
              <a:t>s</a:t>
            </a:r>
            <a:r>
              <a:rPr lang="en-US" dirty="0"/>
              <a:t> time units</a:t>
            </a:r>
          </a:p>
          <a:p>
            <a:r>
              <a:rPr lang="en-US" dirty="0"/>
              <a:t>there is no death in the interval [t; t + </a:t>
            </a:r>
            <a:r>
              <a:rPr lang="en-US" dirty="0">
                <a:latin typeface="Symbol" panose="05050102010706020507" pitchFamily="18" charset="2"/>
              </a:rPr>
              <a:t>D</a:t>
            </a:r>
            <a:r>
              <a:rPr lang="en-US" dirty="0"/>
              <a:t>t)</a:t>
            </a:r>
          </a:p>
          <a:p>
            <a:r>
              <a:rPr lang="en-US" dirty="0"/>
              <a:t>children do not start reproducing in the interval [t; t + </a:t>
            </a:r>
            <a:r>
              <a:rPr lang="en-US" dirty="0">
                <a:latin typeface="Symbol" panose="05050102010706020507" pitchFamily="18" charset="2"/>
              </a:rPr>
              <a:t>D</a:t>
            </a:r>
            <a:r>
              <a:rPr lang="en-US" dirty="0"/>
              <a:t>t)</a:t>
            </a:r>
          </a:p>
          <a:p>
            <a:pPr marL="0" indent="0">
              <a:buNone/>
            </a:pPr>
            <a:endParaRPr lang="en-US" dirty="0"/>
          </a:p>
        </p:txBody>
      </p:sp>
    </p:spTree>
    <p:extLst>
      <p:ext uri="{BB962C8B-B14F-4D97-AF65-F5344CB8AC3E}">
        <p14:creationId xmlns:p14="http://schemas.microsoft.com/office/powerpoint/2010/main" val="1546750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44B2-C73E-4885-B2C0-58A7F6A079CE}"/>
              </a:ext>
            </a:extLst>
          </p:cNvPr>
          <p:cNvSpPr>
            <a:spLocks noGrp="1"/>
          </p:cNvSpPr>
          <p:nvPr>
            <p:ph type="title"/>
          </p:nvPr>
        </p:nvSpPr>
        <p:spPr/>
        <p:txBody>
          <a:bodyPr/>
          <a:lstStyle/>
          <a:p>
            <a:r>
              <a:rPr lang="en-US" dirty="0"/>
              <a:t>Exponential growth and phase portrait</a:t>
            </a:r>
          </a:p>
        </p:txBody>
      </p:sp>
      <p:pic>
        <p:nvPicPr>
          <p:cNvPr id="4" name="Content Placeholder 3">
            <a:extLst>
              <a:ext uri="{FF2B5EF4-FFF2-40B4-BE49-F238E27FC236}">
                <a16:creationId xmlns:a16="http://schemas.microsoft.com/office/drawing/2014/main" id="{F6099760-057E-428D-A06B-361DBE4132BC}"/>
              </a:ext>
            </a:extLst>
          </p:cNvPr>
          <p:cNvPicPr>
            <a:picLocks noGrp="1" noChangeAspect="1"/>
          </p:cNvPicPr>
          <p:nvPr>
            <p:ph idx="1"/>
          </p:nvPr>
        </p:nvPicPr>
        <p:blipFill>
          <a:blip r:embed="rId2"/>
          <a:stretch>
            <a:fillRect/>
          </a:stretch>
        </p:blipFill>
        <p:spPr>
          <a:xfrm>
            <a:off x="1158339" y="1860949"/>
            <a:ext cx="3749221" cy="2574465"/>
          </a:xfrm>
          <a:prstGeom prst="rect">
            <a:avLst/>
          </a:prstGeom>
        </p:spPr>
      </p:pic>
      <p:sp>
        <p:nvSpPr>
          <p:cNvPr id="5" name="Rectangle 4">
            <a:extLst>
              <a:ext uri="{FF2B5EF4-FFF2-40B4-BE49-F238E27FC236}">
                <a16:creationId xmlns:a16="http://schemas.microsoft.com/office/drawing/2014/main" id="{B993E768-C13C-4448-8527-3AFF2F6EB9EB}"/>
              </a:ext>
            </a:extLst>
          </p:cNvPr>
          <p:cNvSpPr/>
          <p:nvPr/>
        </p:nvSpPr>
        <p:spPr>
          <a:xfrm>
            <a:off x="5254304" y="1152079"/>
            <a:ext cx="6733563" cy="1077218"/>
          </a:xfrm>
          <a:prstGeom prst="rect">
            <a:avLst/>
          </a:prstGeom>
        </p:spPr>
        <p:txBody>
          <a:bodyPr wrap="square">
            <a:spAutoFit/>
          </a:bodyPr>
          <a:lstStyle/>
          <a:p>
            <a:r>
              <a:rPr lang="en-US" sz="3200" b="0" i="0" u="none" strike="noStrike" baseline="0" dirty="0">
                <a:solidFill>
                  <a:srgbClr val="FF0000"/>
                </a:solidFill>
                <a:latin typeface="CMSSI10"/>
              </a:rPr>
              <a:t> </a:t>
            </a:r>
            <a:endParaRPr lang="en-US" dirty="0">
              <a:solidFill>
                <a:srgbClr val="FF0000"/>
              </a:solidFill>
              <a:latin typeface="CMSSI8"/>
            </a:endParaRPr>
          </a:p>
          <a:p>
            <a:r>
              <a:rPr lang="en-US" sz="3200" b="0" i="0" u="none" strike="noStrike" baseline="0" dirty="0">
                <a:solidFill>
                  <a:srgbClr val="FF0000"/>
                </a:solidFill>
                <a:latin typeface="CMSSI10"/>
              </a:rPr>
              <a:t> </a:t>
            </a:r>
            <a:endParaRPr lang="en-US" dirty="0"/>
          </a:p>
        </p:txBody>
      </p:sp>
      <p:pic>
        <p:nvPicPr>
          <p:cNvPr id="6" name="Picture 5">
            <a:extLst>
              <a:ext uri="{FF2B5EF4-FFF2-40B4-BE49-F238E27FC236}">
                <a16:creationId xmlns:a16="http://schemas.microsoft.com/office/drawing/2014/main" id="{0FC85171-3BCD-40FA-8BC2-FC42AD8C0A50}"/>
              </a:ext>
            </a:extLst>
          </p:cNvPr>
          <p:cNvPicPr>
            <a:picLocks noChangeAspect="1"/>
          </p:cNvPicPr>
          <p:nvPr/>
        </p:nvPicPr>
        <p:blipFill>
          <a:blip r:embed="rId3"/>
          <a:stretch>
            <a:fillRect/>
          </a:stretch>
        </p:blipFill>
        <p:spPr>
          <a:xfrm>
            <a:off x="5617857" y="1510018"/>
            <a:ext cx="4557989" cy="4414913"/>
          </a:xfrm>
          <a:prstGeom prst="rect">
            <a:avLst/>
          </a:prstGeom>
        </p:spPr>
      </p:pic>
    </p:spTree>
    <p:extLst>
      <p:ext uri="{BB962C8B-B14F-4D97-AF65-F5344CB8AC3E}">
        <p14:creationId xmlns:p14="http://schemas.microsoft.com/office/powerpoint/2010/main" val="236387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78C2-A66F-488B-8BEC-898C82116813}"/>
              </a:ext>
            </a:extLst>
          </p:cNvPr>
          <p:cNvSpPr>
            <a:spLocks noGrp="1"/>
          </p:cNvSpPr>
          <p:nvPr>
            <p:ph type="title"/>
          </p:nvPr>
        </p:nvSpPr>
        <p:spPr/>
        <p:txBody>
          <a:bodyPr/>
          <a:lstStyle/>
          <a:p>
            <a:r>
              <a:rPr lang="en-US" dirty="0"/>
              <a:t>Add More complexity</a:t>
            </a:r>
          </a:p>
        </p:txBody>
      </p:sp>
      <p:sp>
        <p:nvSpPr>
          <p:cNvPr id="3" name="Content Placeholder 2">
            <a:extLst>
              <a:ext uri="{FF2B5EF4-FFF2-40B4-BE49-F238E27FC236}">
                <a16:creationId xmlns:a16="http://schemas.microsoft.com/office/drawing/2014/main" id="{C389E32B-9A87-43CB-857E-1F1084F58768}"/>
              </a:ext>
            </a:extLst>
          </p:cNvPr>
          <p:cNvSpPr>
            <a:spLocks noGrp="1"/>
          </p:cNvSpPr>
          <p:nvPr>
            <p:ph idx="1"/>
          </p:nvPr>
        </p:nvSpPr>
        <p:spPr/>
        <p:txBody>
          <a:bodyPr/>
          <a:lstStyle/>
          <a:p>
            <a:r>
              <a:rPr lang="en-US" dirty="0"/>
              <a:t>Death </a:t>
            </a:r>
          </a:p>
          <a:p>
            <a:pPr lvl="1"/>
            <a:r>
              <a:rPr lang="en-US" dirty="0"/>
              <a:t> N</a:t>
            </a:r>
            <a:r>
              <a:rPr lang="en-US" baseline="-25000" dirty="0"/>
              <a:t>t+1</a:t>
            </a:r>
            <a:r>
              <a:rPr lang="en-US" dirty="0"/>
              <a:t> = </a:t>
            </a:r>
            <a:r>
              <a:rPr lang="en-US" dirty="0" err="1"/>
              <a:t>r</a:t>
            </a:r>
            <a:r>
              <a:rPr lang="en-US" baseline="-25000" dirty="0" err="1"/>
              <a:t>d</a:t>
            </a:r>
            <a:r>
              <a:rPr lang="en-US" dirty="0" err="1"/>
              <a:t>N</a:t>
            </a:r>
            <a:r>
              <a:rPr lang="en-US" baseline="-25000" dirty="0" err="1"/>
              <a:t>t</a:t>
            </a:r>
            <a:r>
              <a:rPr lang="en-US" dirty="0"/>
              <a:t> – </a:t>
            </a:r>
            <a:r>
              <a:rPr lang="en-US" dirty="0" err="1"/>
              <a:t>s</a:t>
            </a:r>
            <a:r>
              <a:rPr lang="en-US" baseline="-25000" dirty="0" err="1"/>
              <a:t>d</a:t>
            </a:r>
            <a:r>
              <a:rPr lang="en-US" dirty="0" err="1"/>
              <a:t>N</a:t>
            </a:r>
            <a:r>
              <a:rPr lang="en-US" baseline="-25000" dirty="0" err="1"/>
              <a:t>t</a:t>
            </a:r>
            <a:endParaRPr lang="en-US" baseline="-25000" dirty="0"/>
          </a:p>
          <a:p>
            <a:pPr marL="914400" lvl="2" indent="0">
              <a:buNone/>
            </a:pPr>
            <a:r>
              <a:rPr lang="en-US" dirty="0"/>
              <a:t>= (</a:t>
            </a:r>
            <a:r>
              <a:rPr lang="en-US" dirty="0" err="1"/>
              <a:t>r</a:t>
            </a:r>
            <a:r>
              <a:rPr lang="en-US" baseline="-25000" dirty="0" err="1"/>
              <a:t>d</a:t>
            </a:r>
            <a:r>
              <a:rPr lang="en-US" dirty="0"/>
              <a:t> –</a:t>
            </a:r>
            <a:r>
              <a:rPr lang="en-US" dirty="0" err="1"/>
              <a:t>s</a:t>
            </a:r>
            <a:r>
              <a:rPr lang="en-US" baseline="-25000" dirty="0" err="1"/>
              <a:t>d</a:t>
            </a:r>
            <a:r>
              <a:rPr lang="en-US" dirty="0"/>
              <a:t>)</a:t>
            </a:r>
            <a:r>
              <a:rPr lang="en-US" dirty="0" err="1"/>
              <a:t>N</a:t>
            </a:r>
            <a:r>
              <a:rPr lang="en-US" baseline="-25000" dirty="0" err="1"/>
              <a:t>t</a:t>
            </a:r>
            <a:endParaRPr lang="en-US" baseline="-25000" dirty="0"/>
          </a:p>
          <a:p>
            <a:pPr marL="914400" lvl="2" indent="0">
              <a:buNone/>
            </a:pPr>
            <a:r>
              <a:rPr lang="en-US" dirty="0"/>
              <a:t>= </a:t>
            </a:r>
            <a:r>
              <a:rPr lang="en-US" dirty="0">
                <a:latin typeface="Symbol" panose="05050102010706020507" pitchFamily="18" charset="2"/>
              </a:rPr>
              <a:t>a</a:t>
            </a:r>
            <a:r>
              <a:rPr lang="en-US" dirty="0"/>
              <a:t> </a:t>
            </a:r>
            <a:r>
              <a:rPr lang="en-US" dirty="0" err="1"/>
              <a:t>Nt</a:t>
            </a:r>
            <a:endParaRPr lang="en-US" dirty="0"/>
          </a:p>
          <a:p>
            <a:pPr marL="914400" lvl="2" indent="0">
              <a:buNone/>
            </a:pPr>
            <a:endParaRPr lang="en-US" dirty="0"/>
          </a:p>
          <a:p>
            <a:pPr marL="914400" lvl="2" indent="0">
              <a:buNone/>
            </a:pPr>
            <a:r>
              <a:rPr lang="en-US" dirty="0"/>
              <a:t>e.g.  Rd =2, </a:t>
            </a:r>
            <a:r>
              <a:rPr lang="en-US" dirty="0" err="1"/>
              <a:t>sd</a:t>
            </a:r>
            <a:r>
              <a:rPr lang="en-US" dirty="0"/>
              <a:t>= 0.5,</a:t>
            </a:r>
          </a:p>
          <a:p>
            <a:pPr marL="914400" lvl="2" indent="0">
              <a:buNone/>
            </a:pPr>
            <a:r>
              <a:rPr lang="en-US" dirty="0">
                <a:latin typeface="Symbol" panose="05050102010706020507" pitchFamily="18" charset="2"/>
              </a:rPr>
              <a:t>a</a:t>
            </a:r>
            <a:r>
              <a:rPr lang="en-US" dirty="0"/>
              <a:t>=1.5</a:t>
            </a:r>
          </a:p>
          <a:p>
            <a:pPr lvl="1"/>
            <a:r>
              <a:rPr lang="en-US" dirty="0"/>
              <a:t>Migration</a:t>
            </a:r>
          </a:p>
          <a:p>
            <a:pPr lvl="1"/>
            <a:endParaRPr lang="en-US" dirty="0"/>
          </a:p>
        </p:txBody>
      </p:sp>
      <p:pic>
        <p:nvPicPr>
          <p:cNvPr id="4" name="Picture 3">
            <a:extLst>
              <a:ext uri="{FF2B5EF4-FFF2-40B4-BE49-F238E27FC236}">
                <a16:creationId xmlns:a16="http://schemas.microsoft.com/office/drawing/2014/main" id="{637568CF-1B95-4CC8-A615-11173CC5FBEE}"/>
              </a:ext>
            </a:extLst>
          </p:cNvPr>
          <p:cNvPicPr>
            <a:picLocks noChangeAspect="1"/>
          </p:cNvPicPr>
          <p:nvPr/>
        </p:nvPicPr>
        <p:blipFill>
          <a:blip r:embed="rId2"/>
          <a:stretch>
            <a:fillRect/>
          </a:stretch>
        </p:blipFill>
        <p:spPr>
          <a:xfrm>
            <a:off x="3867983" y="2618441"/>
            <a:ext cx="5378824" cy="3693459"/>
          </a:xfrm>
          <a:prstGeom prst="rect">
            <a:avLst/>
          </a:prstGeom>
        </p:spPr>
      </p:pic>
    </p:spTree>
    <p:extLst>
      <p:ext uri="{BB962C8B-B14F-4D97-AF65-F5344CB8AC3E}">
        <p14:creationId xmlns:p14="http://schemas.microsoft.com/office/powerpoint/2010/main" val="342840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D21A-C89F-4FFF-A330-B4F63EC49158}"/>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7A52CF95-31B9-4755-8434-C71CF004B15F}"/>
              </a:ext>
            </a:extLst>
          </p:cNvPr>
          <p:cNvSpPr>
            <a:spLocks noGrp="1"/>
          </p:cNvSpPr>
          <p:nvPr>
            <p:ph idx="1"/>
          </p:nvPr>
        </p:nvSpPr>
        <p:spPr/>
        <p:txBody>
          <a:bodyPr/>
          <a:lstStyle/>
          <a:p>
            <a:r>
              <a:rPr lang="en-US" dirty="0"/>
              <a:t>How to model complex systems</a:t>
            </a:r>
          </a:p>
          <a:p>
            <a:r>
              <a:rPr lang="en-US" dirty="0"/>
              <a:t>Introducing list processing via </a:t>
            </a:r>
            <a:r>
              <a:rPr lang="en-US" dirty="0" err="1"/>
              <a:t>simlib</a:t>
            </a:r>
            <a:endParaRPr lang="en-US" dirty="0"/>
          </a:p>
          <a:p>
            <a:r>
              <a:rPr lang="en-US" dirty="0"/>
              <a:t>Examples</a:t>
            </a:r>
          </a:p>
          <a:p>
            <a:pPr lvl="1"/>
            <a:endParaRPr lang="en-US" dirty="0"/>
          </a:p>
        </p:txBody>
      </p:sp>
    </p:spTree>
    <p:extLst>
      <p:ext uri="{BB962C8B-B14F-4D97-AF65-F5344CB8AC3E}">
        <p14:creationId xmlns:p14="http://schemas.microsoft.com/office/powerpoint/2010/main" val="405039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325D-8CA6-4921-9DB5-CABB7D36ED95}"/>
              </a:ext>
            </a:extLst>
          </p:cNvPr>
          <p:cNvSpPr>
            <a:spLocks noGrp="1"/>
          </p:cNvSpPr>
          <p:nvPr>
            <p:ph type="title"/>
          </p:nvPr>
        </p:nvSpPr>
        <p:spPr/>
        <p:txBody>
          <a:bodyPr/>
          <a:lstStyle/>
          <a:p>
            <a:r>
              <a:rPr lang="en-US" dirty="0"/>
              <a:t>Bouncing ball -snapshot</a:t>
            </a:r>
          </a:p>
        </p:txBody>
      </p:sp>
      <p:pic>
        <p:nvPicPr>
          <p:cNvPr id="5" name="Content Placeholder 4">
            <a:extLst>
              <a:ext uri="{FF2B5EF4-FFF2-40B4-BE49-F238E27FC236}">
                <a16:creationId xmlns:a16="http://schemas.microsoft.com/office/drawing/2014/main" id="{33E29D90-2519-46AD-AD0B-63100E9F3D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0217" y="1548788"/>
            <a:ext cx="5801784" cy="4351338"/>
          </a:xfrm>
        </p:spPr>
      </p:pic>
    </p:spTree>
    <p:extLst>
      <p:ext uri="{BB962C8B-B14F-4D97-AF65-F5344CB8AC3E}">
        <p14:creationId xmlns:p14="http://schemas.microsoft.com/office/powerpoint/2010/main" val="189390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7C98-AD12-41CB-8C29-44ED631B11C1}"/>
              </a:ext>
            </a:extLst>
          </p:cNvPr>
          <p:cNvSpPr>
            <a:spLocks noGrp="1"/>
          </p:cNvSpPr>
          <p:nvPr>
            <p:ph type="title"/>
          </p:nvPr>
        </p:nvSpPr>
        <p:spPr/>
        <p:txBody>
          <a:bodyPr/>
          <a:lstStyle/>
          <a:p>
            <a:r>
              <a:rPr lang="en-US" dirty="0"/>
              <a:t>String vibration</a:t>
            </a:r>
          </a:p>
        </p:txBody>
      </p:sp>
      <p:pic>
        <p:nvPicPr>
          <p:cNvPr id="5" name="Content Placeholder 4">
            <a:extLst>
              <a:ext uri="{FF2B5EF4-FFF2-40B4-BE49-F238E27FC236}">
                <a16:creationId xmlns:a16="http://schemas.microsoft.com/office/drawing/2014/main" id="{E72EE91A-4885-4E06-B25D-61CE487F4F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921" y="1817236"/>
            <a:ext cx="5801784" cy="4351338"/>
          </a:xfrm>
        </p:spPr>
      </p:pic>
    </p:spTree>
    <p:extLst>
      <p:ext uri="{BB962C8B-B14F-4D97-AF65-F5344CB8AC3E}">
        <p14:creationId xmlns:p14="http://schemas.microsoft.com/office/powerpoint/2010/main" val="174186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559A-B238-4C23-80B0-298514CF4D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7006B41-7B8D-4247-9AFF-94BB2591009D}"/>
              </a:ext>
            </a:extLst>
          </p:cNvPr>
          <p:cNvSpPr>
            <a:spLocks noGrp="1"/>
          </p:cNvSpPr>
          <p:nvPr>
            <p:ph idx="1"/>
          </p:nvPr>
        </p:nvSpPr>
        <p:spPr>
          <a:xfrm>
            <a:off x="838200" y="1825625"/>
            <a:ext cx="6342776" cy="4351338"/>
          </a:xfrm>
        </p:spPr>
        <p:txBody>
          <a:bodyPr/>
          <a:lstStyle/>
          <a:p>
            <a:r>
              <a:rPr lang="en-US" dirty="0"/>
              <a:t>Simple systems</a:t>
            </a:r>
          </a:p>
          <a:p>
            <a:pPr lvl="1"/>
            <a:r>
              <a:rPr lang="en-US" dirty="0"/>
              <a:t>No or one single list of records (event list), </a:t>
            </a:r>
            <a:r>
              <a:rPr lang="en-US" dirty="0" err="1"/>
              <a:t>e.g</a:t>
            </a:r>
            <a:r>
              <a:rPr lang="en-US" dirty="0"/>
              <a:t> Customers</a:t>
            </a:r>
          </a:p>
          <a:p>
            <a:pPr lvl="1"/>
            <a:r>
              <a:rPr lang="en-US" dirty="0"/>
              <a:t>Single attribute (e.g. arrival time)</a:t>
            </a:r>
          </a:p>
          <a:p>
            <a:pPr lvl="1"/>
            <a:r>
              <a:rPr lang="en-US" dirty="0"/>
              <a:t>FIFO processed</a:t>
            </a:r>
          </a:p>
          <a:p>
            <a:r>
              <a:rPr lang="en-US" dirty="0"/>
              <a:t>Complex systems</a:t>
            </a:r>
          </a:p>
          <a:p>
            <a:pPr lvl="1"/>
            <a:r>
              <a:rPr lang="en-US" dirty="0"/>
              <a:t>Multiple lists</a:t>
            </a:r>
          </a:p>
          <a:p>
            <a:pPr lvl="1"/>
            <a:r>
              <a:rPr lang="en-US" dirty="0"/>
              <a:t>Large # of records and attributes</a:t>
            </a:r>
          </a:p>
          <a:p>
            <a:pPr lvl="1"/>
            <a:r>
              <a:rPr lang="en-US" dirty="0"/>
              <a:t>Non-FIFO</a:t>
            </a:r>
          </a:p>
          <a:p>
            <a:pPr lvl="1"/>
            <a:endParaRPr lang="en-US" dirty="0"/>
          </a:p>
        </p:txBody>
      </p:sp>
    </p:spTree>
    <p:extLst>
      <p:ext uri="{BB962C8B-B14F-4D97-AF65-F5344CB8AC3E}">
        <p14:creationId xmlns:p14="http://schemas.microsoft.com/office/powerpoint/2010/main" val="201728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01FB4-B137-4B37-8E07-EE870CBB4041}"/>
              </a:ext>
            </a:extLst>
          </p:cNvPr>
          <p:cNvSpPr>
            <a:spLocks noGrp="1"/>
          </p:cNvSpPr>
          <p:nvPr>
            <p:ph type="title"/>
          </p:nvPr>
        </p:nvSpPr>
        <p:spPr/>
        <p:txBody>
          <a:bodyPr/>
          <a:lstStyle/>
          <a:p>
            <a:r>
              <a:rPr lang="en-US" dirty="0"/>
              <a:t>storing lists of records</a:t>
            </a:r>
          </a:p>
        </p:txBody>
      </p:sp>
      <p:sp>
        <p:nvSpPr>
          <p:cNvPr id="3" name="Content Placeholder 2">
            <a:extLst>
              <a:ext uri="{FF2B5EF4-FFF2-40B4-BE49-F238E27FC236}">
                <a16:creationId xmlns:a16="http://schemas.microsoft.com/office/drawing/2014/main" id="{873F95AA-023C-4958-8D8D-576431065755}"/>
              </a:ext>
            </a:extLst>
          </p:cNvPr>
          <p:cNvSpPr>
            <a:spLocks noGrp="1"/>
          </p:cNvSpPr>
          <p:nvPr>
            <p:ph idx="1"/>
          </p:nvPr>
        </p:nvSpPr>
        <p:spPr/>
        <p:txBody>
          <a:bodyPr>
            <a:normAutofit lnSpcReduction="10000"/>
          </a:bodyPr>
          <a:lstStyle/>
          <a:p>
            <a:r>
              <a:rPr lang="en-US" dirty="0"/>
              <a:t>Sequential allocation</a:t>
            </a:r>
          </a:p>
          <a:p>
            <a:pPr lvl="1"/>
            <a:r>
              <a:rPr lang="en-US" dirty="0"/>
              <a:t>records in a list are put into physically adjacent storage locations, one record after another.</a:t>
            </a:r>
          </a:p>
          <a:p>
            <a:r>
              <a:rPr lang="en-US" dirty="0"/>
              <a:t>linked-allocation</a:t>
            </a:r>
          </a:p>
          <a:p>
            <a:pPr lvl="1"/>
            <a:r>
              <a:rPr lang="en-US" dirty="0"/>
              <a:t>each record in a list contains its usual attributes and </a:t>
            </a:r>
            <a:r>
              <a:rPr lang="en-US" i="1" dirty="0"/>
              <a:t>pointers </a:t>
            </a:r>
            <a:r>
              <a:rPr lang="en-US" dirty="0"/>
              <a:t>(or </a:t>
            </a:r>
            <a:r>
              <a:rPr lang="en-US" i="1" dirty="0"/>
              <a:t>links</a:t>
            </a:r>
            <a:r>
              <a:rPr lang="en-US" dirty="0"/>
              <a:t>) giving the </a:t>
            </a:r>
            <a:r>
              <a:rPr lang="en-US" i="1" dirty="0"/>
              <a:t>logical </a:t>
            </a:r>
            <a:r>
              <a:rPr lang="en-US" dirty="0"/>
              <a:t>relationship of the record to other records in the list. </a:t>
            </a:r>
          </a:p>
          <a:p>
            <a:pPr lvl="2"/>
            <a:r>
              <a:rPr lang="en-US" dirty="0"/>
              <a:t>Records in a list that follow each other logically need not be stored in physically adjacent locations.</a:t>
            </a:r>
          </a:p>
          <a:p>
            <a:pPr lvl="2"/>
            <a:r>
              <a:rPr lang="en-US" dirty="0"/>
              <a:t>Reduces processing time</a:t>
            </a:r>
          </a:p>
          <a:p>
            <a:pPr lvl="3"/>
            <a:r>
              <a:rPr lang="en-US" dirty="0"/>
              <a:t>No need to move each entry.</a:t>
            </a:r>
          </a:p>
          <a:p>
            <a:pPr lvl="2"/>
            <a:r>
              <a:rPr lang="en-US" dirty="0"/>
              <a:t>speed up event-list processing</a:t>
            </a:r>
          </a:p>
          <a:p>
            <a:pPr lvl="2"/>
            <a:r>
              <a:rPr lang="en-US" dirty="0"/>
              <a:t>Reduce amount of required memory.</a:t>
            </a:r>
          </a:p>
          <a:p>
            <a:pPr lvl="2"/>
            <a:r>
              <a:rPr lang="en-US" dirty="0"/>
              <a:t>Simultaneous storing and manipulation of lists.</a:t>
            </a:r>
          </a:p>
        </p:txBody>
      </p:sp>
    </p:spTree>
    <p:extLst>
      <p:ext uri="{BB962C8B-B14F-4D97-AF65-F5344CB8AC3E}">
        <p14:creationId xmlns:p14="http://schemas.microsoft.com/office/powerpoint/2010/main" val="96574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E40029-F39B-4FA0-B41B-E8E8F4F80C20}"/>
              </a:ext>
            </a:extLst>
          </p:cNvPr>
          <p:cNvPicPr>
            <a:picLocks noChangeAspect="1"/>
          </p:cNvPicPr>
          <p:nvPr/>
        </p:nvPicPr>
        <p:blipFill>
          <a:blip r:embed="rId2"/>
          <a:stretch>
            <a:fillRect/>
          </a:stretch>
        </p:blipFill>
        <p:spPr>
          <a:xfrm>
            <a:off x="7147333" y="740051"/>
            <a:ext cx="4314825" cy="4514850"/>
          </a:xfrm>
          <a:prstGeom prst="rect">
            <a:avLst/>
          </a:prstGeom>
        </p:spPr>
      </p:pic>
      <p:sp>
        <p:nvSpPr>
          <p:cNvPr id="2" name="Title 1">
            <a:extLst>
              <a:ext uri="{FF2B5EF4-FFF2-40B4-BE49-F238E27FC236}">
                <a16:creationId xmlns:a16="http://schemas.microsoft.com/office/drawing/2014/main" id="{743AC5F3-18A5-461E-B9CE-7E3D2765596E}"/>
              </a:ext>
            </a:extLst>
          </p:cNvPr>
          <p:cNvSpPr>
            <a:spLocks noGrp="1"/>
          </p:cNvSpPr>
          <p:nvPr>
            <p:ph type="title"/>
          </p:nvPr>
        </p:nvSpPr>
        <p:spPr/>
        <p:txBody>
          <a:bodyPr/>
          <a:lstStyle/>
          <a:p>
            <a:r>
              <a:rPr lang="en-US" dirty="0"/>
              <a:t>Example: Queuing simulation</a:t>
            </a:r>
          </a:p>
        </p:txBody>
      </p:sp>
      <p:sp>
        <p:nvSpPr>
          <p:cNvPr id="3" name="Content Placeholder 2">
            <a:extLst>
              <a:ext uri="{FF2B5EF4-FFF2-40B4-BE49-F238E27FC236}">
                <a16:creationId xmlns:a16="http://schemas.microsoft.com/office/drawing/2014/main" id="{24F5C423-B54D-4526-85B9-C3BA0393C7D5}"/>
              </a:ext>
            </a:extLst>
          </p:cNvPr>
          <p:cNvSpPr>
            <a:spLocks noGrp="1"/>
          </p:cNvSpPr>
          <p:nvPr>
            <p:ph idx="1"/>
          </p:nvPr>
        </p:nvSpPr>
        <p:spPr>
          <a:xfrm>
            <a:off x="729842" y="1532008"/>
            <a:ext cx="8389690" cy="4514849"/>
          </a:xfrm>
        </p:spPr>
        <p:txBody>
          <a:bodyPr>
            <a:normAutofit/>
          </a:bodyPr>
          <a:lstStyle/>
          <a:p>
            <a:pPr marL="0" indent="0">
              <a:buNone/>
            </a:pPr>
            <a:r>
              <a:rPr lang="en-US" sz="800" b="1" dirty="0"/>
              <a:t> </a:t>
            </a:r>
            <a:endParaRPr lang="en-US" sz="800" dirty="0"/>
          </a:p>
          <a:p>
            <a:r>
              <a:rPr lang="en-US" sz="1200" dirty="0"/>
              <a:t>list containing the customers waiting in </a:t>
            </a:r>
            <a:r>
              <a:rPr lang="en-US" sz="1200" i="1" dirty="0"/>
              <a:t>queue </a:t>
            </a:r>
            <a:r>
              <a:rPr lang="en-US" sz="1200" dirty="0"/>
              <a:t>to be served. </a:t>
            </a:r>
          </a:p>
          <a:p>
            <a:r>
              <a:rPr lang="en-US" sz="1200" dirty="0"/>
              <a:t>Each record in this list has the single attribute, “time of arrival.”</a:t>
            </a:r>
          </a:p>
          <a:p>
            <a:r>
              <a:rPr lang="en-US" sz="1200" dirty="0"/>
              <a:t> Suppose that at time 25 in the simulation there are three customers in queue, </a:t>
            </a:r>
          </a:p>
          <a:p>
            <a:r>
              <a:rPr lang="en-US" sz="1200" dirty="0"/>
              <a:t>times of arrival 10, 15, and 25, and that these records are stored in (physical) rows 2, 3, and 1 of an array with 5 rows and 1 column.  </a:t>
            </a:r>
          </a:p>
          <a:p>
            <a:r>
              <a:rPr lang="en-US" sz="1200" dirty="0"/>
              <a:t>we assume that there will never be more than five customers (for e.g.)</a:t>
            </a:r>
          </a:p>
          <a:p>
            <a:r>
              <a:rPr lang="en-US" sz="1200" dirty="0"/>
              <a:t>Rows 4 and 5 are members of the LAS. </a:t>
            </a:r>
          </a:p>
          <a:p>
            <a:r>
              <a:rPr lang="en-US" sz="1200" dirty="0"/>
              <a:t>Note that the head pointer of the list is equal to 2,</a:t>
            </a:r>
          </a:p>
          <a:p>
            <a:r>
              <a:rPr lang="en-US" sz="1200" dirty="0"/>
              <a:t>the successor link for the record in row 2 is equal to 3, the predecessor link for the record in row 3 is equal</a:t>
            </a:r>
          </a:p>
          <a:p>
            <a:pPr marL="0" indent="0">
              <a:buNone/>
            </a:pPr>
            <a:r>
              <a:rPr lang="en-US" sz="1200" dirty="0"/>
              <a:t>to 2, etc.</a:t>
            </a:r>
          </a:p>
          <a:p>
            <a:r>
              <a:rPr lang="en-US" sz="1200" dirty="0"/>
              <a:t> next event in the simulation (after time 25) is the arrival of a customer at time 40</a:t>
            </a:r>
          </a:p>
          <a:p>
            <a:r>
              <a:rPr lang="en-US" sz="1200" dirty="0"/>
              <a:t>we would like to add an appropriate record to the list, which</a:t>
            </a:r>
          </a:p>
          <a:p>
            <a:r>
              <a:rPr lang="en-US" sz="1200" dirty="0"/>
              <a:t>is to be processed in a FIFO manner.</a:t>
            </a:r>
          </a:p>
          <a:p>
            <a:r>
              <a:rPr lang="en-US" sz="1200" dirty="0"/>
              <a:t> Since the head pointer for the LAS is equal to 4,</a:t>
            </a:r>
          </a:p>
          <a:p>
            <a:pPr lvl="1"/>
            <a:r>
              <a:rPr lang="en-US" sz="800" dirty="0"/>
              <a:t> the record for the arriving customer will be placed in physical row 4 of the array and</a:t>
            </a:r>
          </a:p>
          <a:p>
            <a:pPr lvl="1"/>
            <a:r>
              <a:rPr lang="en-US" sz="800" dirty="0"/>
              <a:t>the head pointer of the LAS is now set to 5,  </a:t>
            </a:r>
          </a:p>
        </p:txBody>
      </p:sp>
    </p:spTree>
    <p:extLst>
      <p:ext uri="{BB962C8B-B14F-4D97-AF65-F5344CB8AC3E}">
        <p14:creationId xmlns:p14="http://schemas.microsoft.com/office/powerpoint/2010/main" val="1077076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AC08-214E-46DA-AEC4-E3C2253337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670A11-7D69-4991-96CB-062B3F75AFF5}"/>
              </a:ext>
            </a:extLst>
          </p:cNvPr>
          <p:cNvSpPr>
            <a:spLocks noGrp="1"/>
          </p:cNvSpPr>
          <p:nvPr>
            <p:ph idx="1"/>
          </p:nvPr>
        </p:nvSpPr>
        <p:spPr/>
        <p:txBody>
          <a:bodyPr/>
          <a:lstStyle/>
          <a:p>
            <a:r>
              <a:rPr lang="en-US" dirty="0"/>
              <a:t>Since the new record will be added to the tail of the list and the tail pointer for the list is now equal to 1,</a:t>
            </a:r>
          </a:p>
          <a:p>
            <a:pPr lvl="1"/>
            <a:r>
              <a:rPr lang="en-US" dirty="0"/>
              <a:t> the successor link for the record in row 1 is set to 4,</a:t>
            </a:r>
          </a:p>
          <a:p>
            <a:pPr lvl="1"/>
            <a:r>
              <a:rPr lang="en-US" dirty="0"/>
              <a:t> the predecessor link for the new record, i.e.,</a:t>
            </a:r>
          </a:p>
          <a:p>
            <a:pPr lvl="1"/>
            <a:r>
              <a:rPr lang="en-US" dirty="0"/>
              <a:t> the one in (physical) row 4, is set to 1, the successor link for the new record is set to 0, and the tail pointer for the list is set to 4.</a:t>
            </a:r>
          </a:p>
        </p:txBody>
      </p:sp>
    </p:spTree>
    <p:extLst>
      <p:ext uri="{BB962C8B-B14F-4D97-AF65-F5344CB8AC3E}">
        <p14:creationId xmlns:p14="http://schemas.microsoft.com/office/powerpoint/2010/main" val="17796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3BB654-5B21-420A-8DA3-1B4A286A4DFC}"/>
              </a:ext>
            </a:extLst>
          </p:cNvPr>
          <p:cNvPicPr>
            <a:picLocks noGrp="1" noChangeAspect="1"/>
          </p:cNvPicPr>
          <p:nvPr>
            <p:ph idx="1"/>
          </p:nvPr>
        </p:nvPicPr>
        <p:blipFill>
          <a:blip r:embed="rId2"/>
          <a:stretch>
            <a:fillRect/>
          </a:stretch>
        </p:blipFill>
        <p:spPr>
          <a:xfrm>
            <a:off x="6006545" y="417570"/>
            <a:ext cx="4306293" cy="4351338"/>
          </a:xfrm>
          <a:prstGeom prst="rect">
            <a:avLst/>
          </a:prstGeom>
        </p:spPr>
      </p:pic>
      <p:pic>
        <p:nvPicPr>
          <p:cNvPr id="5" name="Picture 4">
            <a:extLst>
              <a:ext uri="{FF2B5EF4-FFF2-40B4-BE49-F238E27FC236}">
                <a16:creationId xmlns:a16="http://schemas.microsoft.com/office/drawing/2014/main" id="{87B66777-725D-4F0B-8B77-B55A237736BF}"/>
              </a:ext>
            </a:extLst>
          </p:cNvPr>
          <p:cNvPicPr>
            <a:picLocks noChangeAspect="1"/>
          </p:cNvPicPr>
          <p:nvPr/>
        </p:nvPicPr>
        <p:blipFill>
          <a:blip r:embed="rId3"/>
          <a:stretch>
            <a:fillRect/>
          </a:stretch>
        </p:blipFill>
        <p:spPr>
          <a:xfrm>
            <a:off x="1547724" y="625286"/>
            <a:ext cx="4314825" cy="4514850"/>
          </a:xfrm>
          <a:prstGeom prst="rect">
            <a:avLst/>
          </a:prstGeom>
        </p:spPr>
      </p:pic>
      <p:sp>
        <p:nvSpPr>
          <p:cNvPr id="6" name="Rectangle 5">
            <a:extLst>
              <a:ext uri="{FF2B5EF4-FFF2-40B4-BE49-F238E27FC236}">
                <a16:creationId xmlns:a16="http://schemas.microsoft.com/office/drawing/2014/main" id="{D8DA6C57-F46B-4279-A1C9-02E2D0FF41BB}"/>
              </a:ext>
            </a:extLst>
          </p:cNvPr>
          <p:cNvSpPr/>
          <p:nvPr/>
        </p:nvSpPr>
        <p:spPr>
          <a:xfrm>
            <a:off x="657137" y="4963102"/>
            <a:ext cx="6096000" cy="1477328"/>
          </a:xfrm>
          <a:prstGeom prst="rect">
            <a:avLst/>
          </a:prstGeom>
        </p:spPr>
        <p:txBody>
          <a:bodyPr>
            <a:spAutoFit/>
          </a:bodyPr>
          <a:lstStyle/>
          <a:p>
            <a:pPr marL="285750" indent="-285750">
              <a:buFont typeface="Arial" panose="020B0604020202020204" pitchFamily="34" charset="0"/>
              <a:buChar char="•"/>
            </a:pPr>
            <a:r>
              <a:rPr lang="en-US" dirty="0"/>
              <a:t>Thus, removing a record from the head of the list always requires setting only four links or pointers. </a:t>
            </a:r>
          </a:p>
          <a:p>
            <a:pPr marL="285750" indent="-285750">
              <a:buFont typeface="Arial" panose="020B0604020202020204" pitchFamily="34" charset="0"/>
              <a:buChar char="•"/>
            </a:pPr>
            <a:r>
              <a:rPr lang="en-US" dirty="0"/>
              <a:t>Contrast this with the brute-force approach of Chap. 1, which requires moving each record in the (sequential) list up by one location.</a:t>
            </a:r>
          </a:p>
        </p:txBody>
      </p:sp>
    </p:spTree>
    <p:extLst>
      <p:ext uri="{BB962C8B-B14F-4D97-AF65-F5344CB8AC3E}">
        <p14:creationId xmlns:p14="http://schemas.microsoft.com/office/powerpoint/2010/main" val="1815529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714</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CMSSI10</vt:lpstr>
      <vt:lpstr>CMSSI8</vt:lpstr>
      <vt:lpstr>Symbol</vt:lpstr>
      <vt:lpstr>Wingdings</vt:lpstr>
      <vt:lpstr>Office Theme</vt:lpstr>
      <vt:lpstr>Modeling complex systems</vt:lpstr>
      <vt:lpstr>Goal</vt:lpstr>
      <vt:lpstr>Bouncing ball -snapshot</vt:lpstr>
      <vt:lpstr>String vibration</vt:lpstr>
      <vt:lpstr>PowerPoint Presentation</vt:lpstr>
      <vt:lpstr>storing lists of records</vt:lpstr>
      <vt:lpstr>Example: Queuing simulation</vt:lpstr>
      <vt:lpstr>PowerPoint Presentation</vt:lpstr>
      <vt:lpstr>PowerPoint Presentation</vt:lpstr>
      <vt:lpstr>More complex systems</vt:lpstr>
      <vt:lpstr>Linear Birth model</vt:lpstr>
      <vt:lpstr>Exponential growth and phase portrait</vt:lpstr>
      <vt:lpstr>Add More 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complex systems</dc:title>
  <dc:creator>Abdelmonim Mohamed Artoli</dc:creator>
  <cp:lastModifiedBy>Abdelmonim Mohamed Artoli</cp:lastModifiedBy>
  <cp:revision>10</cp:revision>
  <dcterms:created xsi:type="dcterms:W3CDTF">2023-09-19T07:18:00Z</dcterms:created>
  <dcterms:modified xsi:type="dcterms:W3CDTF">2023-09-19T09:32:12Z</dcterms:modified>
</cp:coreProperties>
</file>