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8" r:id="rId3"/>
    <p:sldId id="267" r:id="rId4"/>
    <p:sldId id="272" r:id="rId5"/>
    <p:sldId id="257" r:id="rId6"/>
    <p:sldId id="258" r:id="rId7"/>
    <p:sldId id="259" r:id="rId8"/>
    <p:sldId id="262" r:id="rId9"/>
    <p:sldId id="263" r:id="rId10"/>
    <p:sldId id="265" r:id="rId11"/>
    <p:sldId id="266" r:id="rId12"/>
    <p:sldId id="269" r:id="rId13"/>
    <p:sldId id="270" r:id="rId14"/>
    <p:sldId id="264" r:id="rId15"/>
    <p:sldId id="277" r:id="rId16"/>
    <p:sldId id="273" r:id="rId17"/>
    <p:sldId id="278" r:id="rId18"/>
    <p:sldId id="274" r:id="rId19"/>
    <p:sldId id="279" r:id="rId20"/>
    <p:sldId id="275" r:id="rId21"/>
    <p:sldId id="276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B8FD25-F996-BF5E-A91B-C03FB01108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59901F-5EBB-0129-174D-0DE51CD2F9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650AC-51FC-074C-93BC-41377F9B5251}" type="datetimeFigureOut">
              <a:rPr lang="en-SA" smtClean="0"/>
              <a:t>04/11/2023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24600-223C-BFE8-06CE-286120E242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FD26D-CCC8-CD76-D3C4-AD62F36695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44DA5-F707-654C-9BD6-E74D548BF7D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123901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545E0-9380-BE4D-A38F-6C54AB6867E9}" type="datetimeFigureOut">
              <a:rPr lang="en-SA" smtClean="0"/>
              <a:t>04/11/2023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CC09C-AEC8-C24A-ACA0-526106113FBB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5865188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084A669-3789-084E-9B86-9021E2695897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3517-3DAA-3146-AFB7-9DDA242D00B7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4357D-C311-C040-9AE7-E25EA907126E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091D-A51A-364B-952F-ED3D5A8895C4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2571E0-9AE4-0542-830B-0FA201490392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075-4860-134F-8826-EC79B616005E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3EAF-4482-7F4A-A31A-7FB54D3DAAAD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9980-EC46-6B44-BB9F-7BB7996AD3E1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5A97-77AF-0F45-8B6F-2DC82A6819EC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AFA8AE-80D3-494D-9DEE-E03C8B4CD697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A07781-373A-7E4E-BD0B-B67A09301F88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BA39DB-8026-844E-804A-13A4F7E2B6C8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1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r" defTabSz="914400" rtl="1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lynomial_greatest_common_divisor" TargetMode="External"/><Relationship Id="rId2" Type="http://schemas.openxmlformats.org/officeDocument/2006/relationships/hyperlink" Target="https://en.wikipedia.org/wiki/Characteristic_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ormal_derivativ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30D9244-D02B-8B4D-4BE5-84760AFE2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3840960"/>
            <a:ext cx="8361229" cy="106608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Helvetica Neue"/>
              </a:rPr>
              <a:t>ChatSonic</a:t>
            </a:r>
            <a:r>
              <a:rPr lang="en-US" b="0" i="0" dirty="0">
                <a:solidFill>
                  <a:srgbClr val="BDC1C6"/>
                </a:solidFill>
                <a:effectLst/>
                <a:latin typeface="Helvetica Neue"/>
              </a:rPr>
              <a:t> </a:t>
            </a:r>
            <a:r>
              <a:rPr lang="en-US" dirty="0"/>
              <a:t> </a:t>
            </a:r>
            <a:endParaRPr lang="ar-SA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DEF12837-D932-FBCC-B931-A19FA1358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417" y="5322092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Group 9:</a:t>
            </a:r>
          </a:p>
          <a:p>
            <a:r>
              <a:rPr lang="en-US" dirty="0"/>
              <a:t>Abdulrahman </a:t>
            </a:r>
            <a:r>
              <a:rPr lang="en-US" dirty="0" err="1"/>
              <a:t>Almyman</a:t>
            </a:r>
            <a:r>
              <a:rPr lang="en-US" dirty="0"/>
              <a:t>– </a:t>
            </a:r>
            <a:endParaRPr lang="ar-SA" dirty="0"/>
          </a:p>
          <a:p>
            <a:r>
              <a:rPr lang="en-US" dirty="0"/>
              <a:t>Hisham bin </a:t>
            </a:r>
            <a:r>
              <a:rPr lang="en-US" dirty="0" err="1"/>
              <a:t>Huwaimel</a:t>
            </a:r>
            <a:r>
              <a:rPr lang="en-US" dirty="0"/>
              <a:t>    – </a:t>
            </a:r>
            <a:endParaRPr lang="ar-S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781EA-9D7B-C148-F068-E4453D5C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571E817-4199-D61F-9623-5020CF64C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981" y="880940"/>
            <a:ext cx="3088036" cy="30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11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B355-EB0A-FF0D-BD6F-DEFA715C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607A4-52A5-AB03-8F25-C0D345133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chemeClr val="tx1"/>
                </a:solidFill>
              </a:rPr>
              <a:t>Over a field of characteristic 0, the quotient of </a:t>
            </a:r>
            <a:r>
              <a:rPr lang="en-US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sz="2400" dirty="0">
                <a:solidFill>
                  <a:schemeClr val="tx1"/>
                </a:solidFill>
              </a:rPr>
              <a:t> by its GCD with its derivative is the product of the a</a:t>
            </a:r>
            <a:r>
              <a:rPr lang="en-US" sz="1400" dirty="0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in the above square-free decomposition. Over a perfect field of non-zero characteristic p, this quotient is the product of the a</a:t>
            </a:r>
            <a:r>
              <a:rPr lang="en-US" sz="1400" dirty="0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such that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is not a multiple of 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3AA33-AB2B-7421-290A-C055941F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84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B355-EB0A-FF0D-BD6F-DEFA715C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Century Gothic" panose="020B0502020202020204" pitchFamily="34" charset="0"/>
              </a:rPr>
              <a:t>Paragraph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607A4-52A5-AB03-8F25-C0D345133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Further GCD computations and exact divisions allow computing the square-free factorization In characteristic zero, a better algorithm is known, Yun's algorithm, Its </a:t>
            </a:r>
            <a:r>
              <a:rPr lang="en-US" sz="20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computational complexity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is, at most, twice that of the GCD computation of the input polynomial and its derivative.</a:t>
            </a:r>
            <a:endParaRPr lang="ar-SA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ar-SA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ar-SA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if T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 the time needed to compute the GCD of two polynomials of degree</a:t>
            </a:r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 n 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and the quotient of these polynomial by the GCD, then</a:t>
            </a:r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02122"/>
                </a:solidFill>
                <a:latin typeface="Arial" panose="020B0604020202020204" pitchFamily="34" charset="0"/>
              </a:rPr>
              <a:t>2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</a:t>
            </a:r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n 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 an upper bound for the time needed to compute the square free decomposition.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55922-C869-E7C8-79D8-7A9D9ACA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8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B355-EB0A-FF0D-BD6F-DEFA715C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Linux Libertine"/>
              </a:rPr>
              <a:t>Yun's algorithm</a:t>
            </a:r>
            <a:br>
              <a:rPr lang="en-GB" b="0" i="0" u="none" strike="noStrike" dirty="0">
                <a:solidFill>
                  <a:srgbClr val="000000"/>
                </a:solidFill>
                <a:effectLst/>
                <a:latin typeface="Linux Liberti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607A4-52A5-AB03-8F25-C0D345133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GB" sz="2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Yun's algorithm </a:t>
            </a:r>
            <a:r>
              <a:rPr lang="en-GB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described</a:t>
            </a:r>
            <a:r>
              <a:rPr lang="en-GB" sz="2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for the square-free decomposition of univariate polynomials over a field of </a:t>
            </a:r>
            <a:r>
              <a:rPr lang="en-GB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Characteristic 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characteristic</a:t>
            </a:r>
            <a:r>
              <a:rPr lang="en-GB" sz="2000" b="0" i="0" u="none" strike="noStrike" dirty="0">
                <a:solidFill>
                  <a:srgbClr val="77A2BB"/>
                </a:solidFill>
                <a:effectLst/>
                <a:latin typeface="Arial" panose="020B0604020202020204" pitchFamily="34" charset="0"/>
                <a:hlinkClick r:id="rId2" tooltip="Characteristic 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Characteristic 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GB" sz="2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GB" baseline="30000" dirty="0">
              <a:solidFill>
                <a:srgbClr val="0B0080"/>
              </a:solidFill>
              <a:latin typeface="Arial" panose="020B0604020202020204" pitchFamily="34" charset="0"/>
            </a:endParaRPr>
          </a:p>
          <a:p>
            <a: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GB" sz="2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It proceeds by a succession of </a:t>
            </a:r>
            <a:r>
              <a:rPr lang="en-GB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Polynomial greatest common diviso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GCD</a:t>
            </a:r>
            <a:r>
              <a:rPr lang="en-GB" sz="2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computations and exact divisions.</a:t>
            </a:r>
          </a:p>
          <a:p>
            <a: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endParaRPr lang="en-GB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GB" sz="2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input is thus a non-zero polynomial </a:t>
            </a:r>
            <a:r>
              <a:rPr lang="en-GB" sz="2000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</a:t>
            </a:r>
            <a:r>
              <a:rPr lang="en-GB" sz="2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 the first step of the algorithm consists of computing the GCD </a:t>
            </a:r>
            <a:r>
              <a:rPr lang="en-GB" sz="2000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GB" sz="2000" b="0" i="0" u="none" strike="noStrike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en-GB" sz="2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GB" sz="2000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</a:t>
            </a:r>
            <a:r>
              <a:rPr lang="en-GB" sz="2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its </a:t>
            </a:r>
            <a:r>
              <a:rPr lang="en-GB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 tooltip="Formal derivativ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formal derivative</a:t>
            </a:r>
            <a:r>
              <a:rPr lang="en-GB" sz="2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2000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f'</a:t>
            </a:r>
            <a:r>
              <a:rPr lang="en-GB" sz="2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31EE1-3492-2FD6-D596-8F7AEA7C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97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B355-EB0A-FF0D-BD6F-DEFA715C8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274" y="387927"/>
            <a:ext cx="10293927" cy="1395845"/>
          </a:xfrm>
        </p:spPr>
        <p:txBody>
          <a:bodyPr/>
          <a:lstStyle/>
          <a:p>
            <a:pPr algn="l"/>
            <a:r>
              <a:rPr lang="en-GB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Yun square-free factorization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DFE892-B135-2556-3DF8-8332DCD06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9238" y="1428750"/>
            <a:ext cx="4419809" cy="50413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0637D3-28E3-1ACF-9676-567D02B3761B}"/>
              </a:ext>
            </a:extLst>
          </p:cNvPr>
          <p:cNvSpPr txBox="1"/>
          <p:nvPr/>
        </p:nvSpPr>
        <p:spPr>
          <a:xfrm>
            <a:off x="803563" y="2551837"/>
            <a:ext cx="502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univariate square-free polynomial p(x) has no square factors: q</a:t>
            </a:r>
            <a:r>
              <a:rPr lang="en-GB" b="0" i="0" u="none" strike="noStrike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(x), where q(x) - positive degree polynomial.</a:t>
            </a:r>
          </a:p>
          <a:p>
            <a:b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code calculator factorizes an input polynomial into square factors if any.</a:t>
            </a:r>
            <a:endParaRPr lang="en-S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6A844F-DEFF-C04B-51F7-B9002C14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1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B355-EB0A-FF0D-BD6F-DEFA715C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6222938F-6355-7BAE-A450-059872613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218" y="2605548"/>
            <a:ext cx="7778178" cy="1345467"/>
          </a:xfrm>
          <a:prstGeom prst="rect">
            <a:avLst/>
          </a:prstGeom>
        </p:spPr>
      </p:pic>
      <p:sp>
        <p:nvSpPr>
          <p:cNvPr id="6" name="مستطيل 5">
            <a:extLst>
              <a:ext uri="{FF2B5EF4-FFF2-40B4-BE49-F238E27FC236}">
                <a16:creationId xmlns:a16="http://schemas.microsoft.com/office/drawing/2014/main" id="{1B0AA45C-7DF7-CDE6-F456-1BA779F02B96}"/>
              </a:ext>
            </a:extLst>
          </p:cNvPr>
          <p:cNvSpPr/>
          <p:nvPr/>
        </p:nvSpPr>
        <p:spPr>
          <a:xfrm>
            <a:off x="8386271" y="2835829"/>
            <a:ext cx="2172929" cy="884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46A647-E3D9-CC5C-A1C9-C7672BCC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37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B355-EB0A-FF0D-BD6F-DEFA715C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6222938F-6355-7BAE-A450-059872613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218" y="2605548"/>
            <a:ext cx="7778178" cy="13454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076BE6-9E05-9322-4B36-128438F6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4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B355-EB0A-FF0D-BD6F-DEFA715C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F745F81B-4A26-4FEB-3C3B-1CD6A8F3C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067" y="2815080"/>
            <a:ext cx="9275769" cy="1227840"/>
          </a:xfrm>
          <a:prstGeom prst="rect">
            <a:avLst/>
          </a:prstGeom>
        </p:spPr>
      </p:pic>
      <p:sp>
        <p:nvSpPr>
          <p:cNvPr id="6" name="مستطيل 5">
            <a:extLst>
              <a:ext uri="{FF2B5EF4-FFF2-40B4-BE49-F238E27FC236}">
                <a16:creationId xmlns:a16="http://schemas.microsoft.com/office/drawing/2014/main" id="{A28D043F-E9E8-B077-F90E-0ACA8863268A}"/>
              </a:ext>
            </a:extLst>
          </p:cNvPr>
          <p:cNvSpPr/>
          <p:nvPr/>
        </p:nvSpPr>
        <p:spPr>
          <a:xfrm>
            <a:off x="8563897" y="3057832"/>
            <a:ext cx="2261419" cy="766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8FFEF8-60B0-9FEC-2053-D63085AB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725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B355-EB0A-FF0D-BD6F-DEFA715C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F745F81B-4A26-4FEB-3C3B-1CD6A8F3C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067" y="2815080"/>
            <a:ext cx="9275769" cy="12278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8BEFE5-0EFD-C535-4D6B-23D18E5D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B355-EB0A-FF0D-BD6F-DEFA715C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D477DE7A-6156-C3DB-1026-34A896CB5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479" y="2839474"/>
            <a:ext cx="8301295" cy="1179052"/>
          </a:xfrm>
          <a:prstGeom prst="rect">
            <a:avLst/>
          </a:prstGeom>
        </p:spPr>
      </p:pic>
      <p:sp>
        <p:nvSpPr>
          <p:cNvPr id="8" name="مستطيل 7">
            <a:extLst>
              <a:ext uri="{FF2B5EF4-FFF2-40B4-BE49-F238E27FC236}">
                <a16:creationId xmlns:a16="http://schemas.microsoft.com/office/drawing/2014/main" id="{206CF8CE-02A0-2A9E-DEB6-B0F0EC538957}"/>
              </a:ext>
            </a:extLst>
          </p:cNvPr>
          <p:cNvSpPr/>
          <p:nvPr/>
        </p:nvSpPr>
        <p:spPr>
          <a:xfrm>
            <a:off x="8416031" y="3098307"/>
            <a:ext cx="2041864" cy="772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902E9B-6A8C-DC67-6457-7CF378F2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349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B355-EB0A-FF0D-BD6F-DEFA715C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Examples:</a:t>
            </a:r>
            <a:endParaRPr lang="en-US" dirty="0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D477DE7A-6156-C3DB-1026-34A896CB5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479" y="2839474"/>
            <a:ext cx="8301295" cy="11790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88BDBE-6CD0-65F3-FA95-6B3AAB42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3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B355-EB0A-FF0D-BD6F-DEFA715C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Century Gothic" panose="020B0502020202020204" pitchFamily="34" charset="0"/>
              </a:rPr>
              <a:t>Preface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607A4-52A5-AB03-8F25-C0D345133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polynomials ?</a:t>
            </a:r>
          </a:p>
          <a:p>
            <a: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expression which is the sum of terms of the form            where n is a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nonegative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integer is a polynomial.</a:t>
            </a:r>
          </a:p>
          <a:p>
            <a: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38607-DE83-59B6-289C-CE8392B1B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994" y="3311975"/>
            <a:ext cx="712191" cy="420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6B5808-3B8A-E5FE-6C51-ED5180DEA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671" y="4541852"/>
            <a:ext cx="7665058" cy="89824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E8DB8-8881-BF2F-9484-481CDFFE1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2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B355-EB0A-FF0D-BD6F-DEFA715C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7B185D1C-405C-C4D1-1954-A4C40F711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563" y="2926036"/>
            <a:ext cx="5928874" cy="1005927"/>
          </a:xfrm>
          <a:prstGeom prst="rect">
            <a:avLst/>
          </a:prstGeom>
        </p:spPr>
      </p:pic>
      <p:sp>
        <p:nvSpPr>
          <p:cNvPr id="6" name="مستطيل 5">
            <a:extLst>
              <a:ext uri="{FF2B5EF4-FFF2-40B4-BE49-F238E27FC236}">
                <a16:creationId xmlns:a16="http://schemas.microsoft.com/office/drawing/2014/main" id="{DAA0F696-DE97-B1EA-1302-49EF444C1800}"/>
              </a:ext>
            </a:extLst>
          </p:cNvPr>
          <p:cNvSpPr/>
          <p:nvPr/>
        </p:nvSpPr>
        <p:spPr>
          <a:xfrm>
            <a:off x="7111014" y="3124940"/>
            <a:ext cx="1491448" cy="639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B2D74C-2EBE-AC9E-B12C-A5D15DA4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38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B355-EB0A-FF0D-BD6F-DEFA715C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7B185D1C-405C-C4D1-1954-A4C40F711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563" y="2926036"/>
            <a:ext cx="5928874" cy="100592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640368-E940-A4F0-DA60-42D9A1A7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4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E3FB-2A64-D0A4-6012-FE8CBE7D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438" y="2545580"/>
            <a:ext cx="9959546" cy="2133085"/>
          </a:xfrm>
        </p:spPr>
        <p:txBody>
          <a:bodyPr>
            <a:normAutofit/>
          </a:bodyPr>
          <a:lstStyle/>
          <a:p>
            <a:pPr algn="ctr"/>
            <a:r>
              <a:rPr lang="en-GB" sz="6000" b="1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SA" sz="6000" b="1" i="1" dirty="0">
                <a:latin typeface="Calibri" panose="020F0502020204030204" pitchFamily="34" charset="0"/>
                <a:cs typeface="Calibri" panose="020F0502020204030204" pitchFamily="34" charset="0"/>
              </a:rPr>
              <a:t>hank you for listening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CE096-F749-C653-F745-1419DC7B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عنوان فرعي 2">
            <a:extLst>
              <a:ext uri="{FF2B5EF4-FFF2-40B4-BE49-F238E27FC236}">
                <a16:creationId xmlns:a16="http://schemas.microsoft.com/office/drawing/2014/main" id="{12DCBA75-738F-8DF2-C2A9-C3E1B1197618}"/>
              </a:ext>
            </a:extLst>
          </p:cNvPr>
          <p:cNvSpPr txBox="1">
            <a:spLocks/>
          </p:cNvSpPr>
          <p:nvPr/>
        </p:nvSpPr>
        <p:spPr>
          <a:xfrm>
            <a:off x="-1092767" y="5771763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Muaid</a:t>
            </a:r>
            <a:r>
              <a:rPr lang="en-US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Shunaif</a:t>
            </a:r>
            <a:r>
              <a:rPr lang="en-US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 Almutairi – </a:t>
            </a:r>
            <a:endParaRPr lang="ar-SA" b="1" i="1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entury Gothic" panose="020B0502020202020204" pitchFamily="34" charset="0"/>
              </a:rPr>
              <a:t>Hisham bin </a:t>
            </a:r>
            <a:r>
              <a:rPr lang="en-US" b="1" dirty="0" err="1">
                <a:latin typeface="Century Gothic" panose="020B0502020202020204" pitchFamily="34" charset="0"/>
              </a:rPr>
              <a:t>Huwaimel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>
                <a:latin typeface="Century Gothic" panose="020B0502020202020204" pitchFamily="34" charset="0"/>
              </a:rPr>
              <a:t>– </a:t>
            </a:r>
            <a:endParaRPr lang="ar-SA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826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B355-EB0A-FF0D-BD6F-DEFA715C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Century Gothic" panose="020B0502020202020204" pitchFamily="34" charset="0"/>
              </a:rPr>
              <a:t>Types of polynomials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2916F0-2D51-CD20-31C3-CA63A9A30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950" y="2489200"/>
            <a:ext cx="6032500" cy="3175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0ABCE8-1DB2-7E05-872A-7095A637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25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0784-5712-A253-6AC7-532DEE89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 b="1" i="1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Squaring a Polynomial</a:t>
            </a:r>
            <a:br>
              <a:rPr lang="en-GB" b="1" i="1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SA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441F86-4AE8-986E-B510-151A455F5E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</a:pPr>
                <a:r>
                  <a:rPr lang="en-GB" dirty="0"/>
                  <a:t>W</a:t>
                </a:r>
                <a:r>
                  <a:rPr lang="en-SA" dirty="0"/>
                  <a:t>e solve the squaring polynomial by some algebra </a:t>
                </a:r>
                <a:r>
                  <a:rPr lang="en-US" dirty="0"/>
                  <a:t>formula</a:t>
                </a:r>
              </a:p>
              <a:p>
                <a: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</a:pPr>
                <a:endParaRPr lang="en-SA" dirty="0"/>
              </a:p>
              <a:p>
                <a: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</a:pPr>
                <a:endParaRPr lang="en-SA" dirty="0"/>
              </a:p>
              <a:p>
                <a:pPr algn="l" rtl="0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A" dirty="0"/>
                  <a:t>  =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40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</a:pPr>
                <a:r>
                  <a:rPr lang="en-US" dirty="0"/>
                  <a:t>                               =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40</m:t>
                    </m:r>
                    <m:sSup>
                      <m:sSupPr>
                        <m:ctrlP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endParaRPr lang="en-US" b="0" dirty="0"/>
              </a:p>
              <a:p>
                <a: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</a:pPr>
                <a:r>
                  <a:rPr lang="en-US" b="0" dirty="0"/>
                  <a:t>                               =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endParaRPr lang="en-US" b="0" dirty="0"/>
              </a:p>
              <a:p>
                <a: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</a:pPr>
                <a:endParaRPr lang="en-SA" u="sn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441F86-4AE8-986E-B510-151A455F5E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1" t="-1413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A378888-1A6B-A14C-800C-B3A6CA45F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861186"/>
            <a:ext cx="3708606" cy="28206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31054-4C7B-6F23-2083-598A8CC3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9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DBB4D0E-01E0-25CA-2F4C-F7927EE0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Paragraph:</a:t>
            </a:r>
            <a:endParaRPr lang="ar-SA" dirty="0"/>
          </a:p>
        </p:txBody>
      </p:sp>
      <p:sp>
        <p:nvSpPr>
          <p:cNvPr id="57" name="مربع نص 56">
            <a:extLst>
              <a:ext uri="{FF2B5EF4-FFF2-40B4-BE49-F238E27FC236}">
                <a16:creationId xmlns:a16="http://schemas.microsoft.com/office/drawing/2014/main" id="{1A399F90-02F9-4A11-C820-91E928E59E45}"/>
              </a:ext>
            </a:extLst>
          </p:cNvPr>
          <p:cNvSpPr txBox="1"/>
          <p:nvPr/>
        </p:nvSpPr>
        <p:spPr>
          <a:xfrm>
            <a:off x="826388" y="1835529"/>
            <a:ext cx="11365612" cy="34163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0" i="0" dirty="0">
                <a:effectLst/>
                <a:latin typeface="Arial" panose="020B0604020202020204" pitchFamily="34" charset="0"/>
              </a:rPr>
              <a:t>In 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mathematics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, a 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square-free polynomial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 is a 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polynomial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 defined</a:t>
            </a:r>
          </a:p>
          <a:p>
            <a:r>
              <a:rPr lang="en-US" sz="2400" b="0" i="0" dirty="0">
                <a:effectLst/>
                <a:latin typeface="Arial" panose="020B0604020202020204" pitchFamily="34" charset="0"/>
              </a:rPr>
              <a:t>over a 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field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 (or more generally, an 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integral domain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) that does not have </a:t>
            </a:r>
          </a:p>
          <a:p>
            <a:r>
              <a:rPr lang="en-US" sz="2400" b="0" i="0" dirty="0">
                <a:effectLst/>
                <a:latin typeface="Arial" panose="020B0604020202020204" pitchFamily="34" charset="0"/>
              </a:rPr>
              <a:t>as a 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divisor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 any square of a 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non-constant polynomial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.</a:t>
            </a:r>
          </a:p>
          <a:p>
            <a:endParaRPr lang="en-US" sz="2400" b="0" i="0" dirty="0">
              <a:effectLst/>
              <a:latin typeface="Arial" panose="020B0604020202020204" pitchFamily="34" charset="0"/>
            </a:endParaRPr>
          </a:p>
          <a:p>
            <a:r>
              <a:rPr lang="en-US" sz="2400" b="0" i="0" dirty="0">
                <a:effectLst/>
                <a:latin typeface="Arial" panose="020B0604020202020204" pitchFamily="34" charset="0"/>
              </a:rPr>
              <a:t>A 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univariate polynomial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 is square free if and only if it has no 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multiple root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 in </a:t>
            </a:r>
          </a:p>
          <a:p>
            <a:r>
              <a:rPr lang="en-US" sz="2400" b="0" i="0" dirty="0">
                <a:effectLst/>
                <a:latin typeface="Arial" panose="020B0604020202020204" pitchFamily="34" charset="0"/>
              </a:rPr>
              <a:t>an 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algebraically closed field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 containing its coefficients. </a:t>
            </a:r>
          </a:p>
          <a:p>
            <a:endParaRPr lang="en-US" sz="2400" b="0" i="0" dirty="0">
              <a:effectLst/>
              <a:latin typeface="Arial" panose="020B0604020202020204" pitchFamily="34" charset="0"/>
            </a:endParaRPr>
          </a:p>
          <a:p>
            <a:r>
              <a:rPr lang="en-US" sz="2400" b="0" i="0" dirty="0">
                <a:effectLst/>
                <a:latin typeface="Arial" panose="020B0604020202020204" pitchFamily="34" charset="0"/>
              </a:rPr>
              <a:t>This motivates that, in applications in physics and engineering,</a:t>
            </a:r>
          </a:p>
          <a:p>
            <a:r>
              <a:rPr lang="en-US" sz="2400" b="0" i="0" dirty="0">
                <a:effectLst/>
                <a:latin typeface="Arial" panose="020B0604020202020204" pitchFamily="34" charset="0"/>
              </a:rPr>
              <a:t>a square-free polynomial is commonly called 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polynomial with no </a:t>
            </a:r>
            <a:r>
              <a:rPr 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repeated roots</a:t>
            </a:r>
            <a:endParaRPr lang="ar-SA" sz="24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C6CE65-AF5F-FD24-0786-8989ED52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80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2523A50-08EA-ABAF-330F-00893C60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Paragraph:</a:t>
            </a:r>
            <a:endParaRPr lang="ar-SA" dirty="0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6BA729F2-6F71-7C45-FAC5-93E82C6154A5}"/>
              </a:ext>
            </a:extLst>
          </p:cNvPr>
          <p:cNvSpPr txBox="1"/>
          <p:nvPr/>
        </p:nvSpPr>
        <p:spPr>
          <a:xfrm>
            <a:off x="1161825" y="2211794"/>
            <a:ext cx="10173149" cy="27392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In the case of univariate polynomials, the product rule implies that, if p2 divides f, then p divides the formal derivative f ' of f.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converse is also true and hence,</a:t>
            </a:r>
          </a:p>
          <a:p>
            <a:r>
              <a:rPr lang="en-US" sz="2800" b="1" i="1" dirty="0"/>
              <a:t>f</a:t>
            </a:r>
            <a:r>
              <a:rPr lang="en-US" sz="2400" dirty="0"/>
              <a:t> is square-free if and only if </a:t>
            </a:r>
            <a:r>
              <a:rPr lang="en-US" sz="2400" b="1" dirty="0"/>
              <a:t>1</a:t>
            </a:r>
            <a:r>
              <a:rPr lang="en-US" sz="2400" dirty="0"/>
              <a:t> is a greatest common divisor of the polynomial</a:t>
            </a:r>
          </a:p>
          <a:p>
            <a:r>
              <a:rPr lang="en-US" sz="2400" dirty="0"/>
              <a:t> and its derivative.</a:t>
            </a:r>
            <a:endParaRPr lang="ar-SA" sz="2400" dirty="0"/>
          </a:p>
        </p:txBody>
      </p:sp>
      <p:sp>
        <p:nvSpPr>
          <p:cNvPr id="17" name="AutoShape 15" descr="f">
            <a:extLst>
              <a:ext uri="{FF2B5EF4-FFF2-40B4-BE49-F238E27FC236}">
                <a16:creationId xmlns:a16="http://schemas.microsoft.com/office/drawing/2014/main" id="{C278CA86-3F9C-1674-C03C-B6E22120C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19B7E4-666D-7D42-FD75-04D0E75E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60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9D4470F-0C47-1CD7-0EA1-12C91CF0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Paragraph:</a:t>
            </a:r>
            <a:br>
              <a:rPr lang="en-US" dirty="0"/>
            </a:b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6F80C9C-1414-85F1-698C-ADA405E97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3291"/>
            <a:ext cx="10504025" cy="4628909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square-free decomposition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square-free factorization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a polynomial is a factorization into powers of square-free polynomials</a:t>
            </a:r>
            <a:endParaRPr lang="en-US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63D51830-2D21-A2B1-2606-3EDBBED47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319" y="2745128"/>
            <a:ext cx="8321761" cy="22252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C8CDA-F37A-61AF-1322-B611E602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6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B355-EB0A-FF0D-BD6F-DEFA715C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607A4-52A5-AB03-8F25-C0D34513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1818640"/>
            <a:ext cx="108204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where those of the </a:t>
            </a:r>
            <a:r>
              <a:rPr lang="en-US" sz="2400" b="0" i="1" dirty="0" err="1">
                <a:solidFill>
                  <a:schemeClr val="tx1"/>
                </a:solidFill>
                <a:effectLst/>
                <a:latin typeface="Nimbus Roman No9 L"/>
              </a:rPr>
              <a:t>a</a:t>
            </a:r>
            <a:r>
              <a:rPr lang="en-US" sz="2400" b="0" i="1" baseline="-25000" dirty="0" err="1">
                <a:solidFill>
                  <a:schemeClr val="tx1"/>
                </a:solidFill>
                <a:effectLst/>
                <a:latin typeface="Nimbus Roman No9 L"/>
              </a:rPr>
              <a:t>k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that are non-constant are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pairwise coprime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square-free polynomials (here, two polynomials are said 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coprime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is their greatest common divisor is a constant; in other words that is the coprimality over the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field of fractions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of the coefficients that is considered).</a:t>
            </a:r>
          </a:p>
          <a:p>
            <a:pPr marL="0" indent="0" algn="l">
              <a:buNone/>
            </a:pPr>
            <a:endParaRPr lang="en-US" sz="2400" baseline="30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400" b="0" i="0" baseline="30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 non-zero polynomial admits a square-free factorization, which is unique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 to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the multiplication and division of the factors by non-zero constants.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00705-1A2C-2FD7-F429-1ECAB567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15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B355-EB0A-FF0D-BD6F-DEFA715C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607A4-52A5-AB03-8F25-C0D34513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680" y="1838960"/>
            <a:ext cx="108204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square-free factorization is much easier to compute than the complete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factorization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into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irreducible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factors, and is thus often preferred when the complete factorization is not really needed, as for the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partial fraction decomposition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symbolic integration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rational fractions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ar-SA" sz="24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sz="24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Square-free factorization is the first step of the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polynomial factorization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algorithms that are implemented in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computer algebra systems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Therefore, the algorithm of square-free factorization is basic in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computer algebra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86568-5E8A-645A-9F3F-BF1C57F9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3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قص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TM10001105[[fn=قص]]</Template>
  <TotalTime>775</TotalTime>
  <Words>734</Words>
  <Application>Microsoft Office PowerPoint</Application>
  <PresentationFormat>Widescreen</PresentationFormat>
  <Paragraphs>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Century Gothic</vt:lpstr>
      <vt:lpstr>Franklin Gothic Book</vt:lpstr>
      <vt:lpstr>Helvetica Neue</vt:lpstr>
      <vt:lpstr>Linux Libertine</vt:lpstr>
      <vt:lpstr>Nimbus Roman No9 L</vt:lpstr>
      <vt:lpstr>قص</vt:lpstr>
      <vt:lpstr> ChatSonic  </vt:lpstr>
      <vt:lpstr>Preface</vt:lpstr>
      <vt:lpstr>Types of polynomials</vt:lpstr>
      <vt:lpstr>Squaring a Polynomial </vt:lpstr>
      <vt:lpstr>Paragraph:</vt:lpstr>
      <vt:lpstr>Paragraph:</vt:lpstr>
      <vt:lpstr>Paragraph: </vt:lpstr>
      <vt:lpstr>Paragraph:</vt:lpstr>
      <vt:lpstr>Paragraph:</vt:lpstr>
      <vt:lpstr>Paragraph:</vt:lpstr>
      <vt:lpstr>Paragraph:</vt:lpstr>
      <vt:lpstr>Yun's algorithm </vt:lpstr>
      <vt:lpstr>Yun square-free factorization algorithm</vt:lpstr>
      <vt:lpstr>Examples:</vt:lpstr>
      <vt:lpstr>Examples:</vt:lpstr>
      <vt:lpstr>Examples:</vt:lpstr>
      <vt:lpstr>Examples:</vt:lpstr>
      <vt:lpstr>Examples:</vt:lpstr>
      <vt:lpstr>Examples:</vt:lpstr>
      <vt:lpstr>Examples:</vt:lpstr>
      <vt:lpstr>Examples: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CSC212 Project</dc:title>
  <dc:creator>مؤيد الشنيف</dc:creator>
  <cp:lastModifiedBy>عبد الرحمن الميمان</cp:lastModifiedBy>
  <cp:revision>14</cp:revision>
  <dcterms:created xsi:type="dcterms:W3CDTF">2022-10-07T13:35:41Z</dcterms:created>
  <dcterms:modified xsi:type="dcterms:W3CDTF">2023-04-11T13:44:46Z</dcterms:modified>
</cp:coreProperties>
</file>