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68" r:id="rId3"/>
    <p:sldId id="267" r:id="rId4"/>
    <p:sldId id="259" r:id="rId5"/>
    <p:sldId id="272" r:id="rId6"/>
    <p:sldId id="257" r:id="rId7"/>
    <p:sldId id="258" r:id="rId8"/>
    <p:sldId id="262" r:id="rId9"/>
    <p:sldId id="281" r:id="rId10"/>
    <p:sldId id="263" r:id="rId11"/>
    <p:sldId id="265" r:id="rId12"/>
    <p:sldId id="266"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94" autoAdjust="0"/>
    <p:restoredTop sz="94660"/>
  </p:normalViewPr>
  <p:slideViewPr>
    <p:cSldViewPr snapToGrid="0">
      <p:cViewPr>
        <p:scale>
          <a:sx n="67" d="100"/>
          <a:sy n="67" d="100"/>
        </p:scale>
        <p:origin x="804"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B8FD25-F996-BF5E-A91B-C03FB01108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7F59901F-5EBB-0129-174D-0DE51CD2F9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650AC-51FC-074C-93BC-41377F9B5251}" type="datetimeFigureOut">
              <a:rPr lang="en-SA" smtClean="0"/>
              <a:t>04/11/2023</a:t>
            </a:fld>
            <a:endParaRPr lang="en-SA"/>
          </a:p>
        </p:txBody>
      </p:sp>
      <p:sp>
        <p:nvSpPr>
          <p:cNvPr id="4" name="Footer Placeholder 3">
            <a:extLst>
              <a:ext uri="{FF2B5EF4-FFF2-40B4-BE49-F238E27FC236}">
                <a16:creationId xmlns:a16="http://schemas.microsoft.com/office/drawing/2014/main" id="{1B924600-223C-BFE8-06CE-286120E242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5A7FD26D-CCC8-CD76-D3C4-AD62F3669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944DA5-F707-654C-9BD6-E74D548BF7D2}" type="slidenum">
              <a:rPr lang="en-SA" smtClean="0"/>
              <a:t>‹#›</a:t>
            </a:fld>
            <a:endParaRPr lang="en-SA"/>
          </a:p>
        </p:txBody>
      </p:sp>
    </p:spTree>
    <p:extLst>
      <p:ext uri="{BB962C8B-B14F-4D97-AF65-F5344CB8AC3E}">
        <p14:creationId xmlns:p14="http://schemas.microsoft.com/office/powerpoint/2010/main" val="25123901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545E0-9380-BE4D-A38F-6C54AB6867E9}" type="datetimeFigureOut">
              <a:rPr lang="en-SA" smtClean="0"/>
              <a:t>04/11/2023</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CC09C-AEC8-C24A-ACA0-526106113FBB}" type="slidenum">
              <a:rPr lang="en-SA" smtClean="0"/>
              <a:t>‹#›</a:t>
            </a:fld>
            <a:endParaRPr lang="en-SA"/>
          </a:p>
        </p:txBody>
      </p:sp>
    </p:spTree>
    <p:extLst>
      <p:ext uri="{BB962C8B-B14F-4D97-AF65-F5344CB8AC3E}">
        <p14:creationId xmlns:p14="http://schemas.microsoft.com/office/powerpoint/2010/main" val="35865188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084A669-3789-084E-9B86-9021E2695897}" type="datetime1">
              <a:rPr lang="en-US" smtClean="0"/>
              <a:t>4/11/2023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8263517-3DAA-3146-AFB7-9DDA242D00B7}"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774357D-C311-C040-9AE7-E25EA907126E}"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854091D-A51A-364B-952F-ED3D5A8895C4}"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2571E0-9AE4-0542-830B-0FA201490392}" type="datetime1">
              <a:rPr lang="en-US" smtClean="0"/>
              <a:t>4/11/2023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87BEF075-4860-134F-8826-EC79B616005E}" type="datetime1">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6E3EAF-4482-7F4A-A31A-7FB54D3DAAAD}" type="datetime1">
              <a:rPr lang="en-US" smtClean="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6BF79980-EC46-6B44-BB9F-7BB7996AD3E1}" type="datetime1">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25A97-77AF-0F45-8B6F-2DC82A6819EC}" type="datetime1">
              <a:rPr lang="en-US" smtClean="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3AFA8AE-80D3-494D-9DEE-E03C8B4CD697}" type="datetime1">
              <a:rPr lang="en-US" smtClean="0"/>
              <a:t>4/11/2023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2A07781-373A-7E4E-BD0B-B67A09301F88}" type="datetime1">
              <a:rPr lang="en-US" smtClean="0"/>
              <a:t>4/11/2023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A39DB-8026-844E-804A-13A4F7E2B6C8}" type="datetime1">
              <a:rPr lang="en-US" smtClean="0"/>
              <a:t>4/11/2023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30D9244-D02B-8B4D-4BE5-84760AFE217F}"/>
              </a:ext>
            </a:extLst>
          </p:cNvPr>
          <p:cNvSpPr>
            <a:spLocks noGrp="1"/>
          </p:cNvSpPr>
          <p:nvPr>
            <p:ph type="ctrTitle"/>
          </p:nvPr>
        </p:nvSpPr>
        <p:spPr>
          <a:xfrm>
            <a:off x="1915385" y="3840960"/>
            <a:ext cx="8361229" cy="1066080"/>
          </a:xfrm>
        </p:spPr>
        <p:txBody>
          <a:bodyPr/>
          <a:lstStyle/>
          <a:p>
            <a:r>
              <a:rPr lang="en-US" dirty="0"/>
              <a:t> </a:t>
            </a:r>
            <a:r>
              <a:rPr lang="en-US" b="1" i="0" dirty="0" err="1">
                <a:solidFill>
                  <a:schemeClr val="tx1"/>
                </a:solidFill>
                <a:effectLst/>
                <a:latin typeface="Helvetica Neue"/>
              </a:rPr>
              <a:t>ChatSonic</a:t>
            </a:r>
            <a:r>
              <a:rPr lang="en-US" b="0" i="0" dirty="0">
                <a:solidFill>
                  <a:srgbClr val="BDC1C6"/>
                </a:solidFill>
                <a:effectLst/>
                <a:latin typeface="Helvetica Neue"/>
              </a:rPr>
              <a:t> </a:t>
            </a:r>
            <a:r>
              <a:rPr lang="en-US" dirty="0"/>
              <a:t> </a:t>
            </a:r>
            <a:endParaRPr lang="ar-SA" dirty="0"/>
          </a:p>
        </p:txBody>
      </p:sp>
      <p:sp>
        <p:nvSpPr>
          <p:cNvPr id="3" name="عنوان فرعي 2">
            <a:extLst>
              <a:ext uri="{FF2B5EF4-FFF2-40B4-BE49-F238E27FC236}">
                <a16:creationId xmlns:a16="http://schemas.microsoft.com/office/drawing/2014/main" id="{DEF12837-D932-FBCC-B931-A19FA13580AE}"/>
              </a:ext>
            </a:extLst>
          </p:cNvPr>
          <p:cNvSpPr>
            <a:spLocks noGrp="1"/>
          </p:cNvSpPr>
          <p:nvPr>
            <p:ph type="subTitle" idx="1"/>
          </p:nvPr>
        </p:nvSpPr>
        <p:spPr>
          <a:xfrm>
            <a:off x="434417" y="5322092"/>
            <a:ext cx="6831673" cy="1086237"/>
          </a:xfrm>
        </p:spPr>
        <p:txBody>
          <a:bodyPr>
            <a:normAutofit fontScale="92500" lnSpcReduction="10000"/>
          </a:bodyPr>
          <a:lstStyle/>
          <a:p>
            <a:r>
              <a:rPr lang="en-US" dirty="0"/>
              <a:t>Group 9:</a:t>
            </a:r>
          </a:p>
          <a:p>
            <a:r>
              <a:rPr lang="en-US" dirty="0"/>
              <a:t>Abdulrahman </a:t>
            </a:r>
            <a:r>
              <a:rPr lang="en-US" dirty="0" err="1"/>
              <a:t>Almyman</a:t>
            </a:r>
            <a:r>
              <a:rPr lang="en-US" dirty="0"/>
              <a:t>– </a:t>
            </a:r>
            <a:endParaRPr lang="ar-SA" dirty="0"/>
          </a:p>
          <a:p>
            <a:r>
              <a:rPr lang="en-US" dirty="0"/>
              <a:t>Waleed </a:t>
            </a:r>
            <a:r>
              <a:rPr lang="en-US" dirty="0" err="1"/>
              <a:t>Alnajashi</a:t>
            </a:r>
            <a:r>
              <a:rPr lang="en-US" dirty="0"/>
              <a:t>– </a:t>
            </a:r>
            <a:endParaRPr lang="ar-SA" dirty="0"/>
          </a:p>
        </p:txBody>
      </p:sp>
      <p:sp>
        <p:nvSpPr>
          <p:cNvPr id="5" name="Slide Number Placeholder 4">
            <a:extLst>
              <a:ext uri="{FF2B5EF4-FFF2-40B4-BE49-F238E27FC236}">
                <a16:creationId xmlns:a16="http://schemas.microsoft.com/office/drawing/2014/main" id="{7A2781EA-9D7B-C148-F068-E4453D5C16CC}"/>
              </a:ext>
            </a:extLst>
          </p:cNvPr>
          <p:cNvSpPr>
            <a:spLocks noGrp="1"/>
          </p:cNvSpPr>
          <p:nvPr>
            <p:ph type="sldNum" sz="quarter" idx="12"/>
          </p:nvPr>
        </p:nvSpPr>
        <p:spPr/>
        <p:txBody>
          <a:bodyPr/>
          <a:lstStyle/>
          <a:p>
            <a:fld id="{69E57DC2-970A-4B3E-BB1C-7A09969E49DF}" type="slidenum">
              <a:rPr lang="en-US" smtClean="0"/>
              <a:pPr/>
              <a:t>1</a:t>
            </a:fld>
            <a:endParaRPr lang="en-US" dirty="0"/>
          </a:p>
        </p:txBody>
      </p:sp>
      <p:pic>
        <p:nvPicPr>
          <p:cNvPr id="7" name="Picture 6" descr="Icon&#10;&#10;Description automatically generated">
            <a:extLst>
              <a:ext uri="{FF2B5EF4-FFF2-40B4-BE49-F238E27FC236}">
                <a16:creationId xmlns:a16="http://schemas.microsoft.com/office/drawing/2014/main" id="{2571E817-4199-D61F-9623-5020CF64C834}"/>
              </a:ext>
            </a:extLst>
          </p:cNvPr>
          <p:cNvPicPr>
            <a:picLocks noChangeAspect="1"/>
          </p:cNvPicPr>
          <p:nvPr/>
        </p:nvPicPr>
        <p:blipFill>
          <a:blip r:embed="rId2"/>
          <a:stretch>
            <a:fillRect/>
          </a:stretch>
        </p:blipFill>
        <p:spPr>
          <a:xfrm>
            <a:off x="4551981" y="880940"/>
            <a:ext cx="3088036" cy="3088036"/>
          </a:xfrm>
          <a:prstGeom prst="rect">
            <a:avLst/>
          </a:prstGeom>
        </p:spPr>
      </p:pic>
    </p:spTree>
    <p:extLst>
      <p:ext uri="{BB962C8B-B14F-4D97-AF65-F5344CB8AC3E}">
        <p14:creationId xmlns:p14="http://schemas.microsoft.com/office/powerpoint/2010/main" val="2180011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dirty="0"/>
              <a:t>The technical principle of </a:t>
            </a:r>
            <a:r>
              <a:rPr lang="en-US" dirty="0" err="1"/>
              <a:t>Chatsonic</a:t>
            </a:r>
            <a:r>
              <a:rPr lang="en-US" dirty="0"/>
              <a:t>:</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995680" y="1838960"/>
            <a:ext cx="10820400" cy="3581400"/>
          </a:xfrm>
        </p:spPr>
        <p:txBody>
          <a:bodyPr vert="horz" lIns="91440" tIns="45720" rIns="91440" bIns="45720" rtlCol="0" anchor="t">
            <a:normAutofit/>
          </a:bodyPr>
          <a:lstStyle/>
          <a:p>
            <a:pPr marL="0" indent="0" algn="l">
              <a:buNone/>
            </a:pPr>
            <a:r>
              <a:rPr lang="en-US" sz="2400" dirty="0">
                <a:solidFill>
                  <a:schemeClr val="tx1"/>
                </a:solidFill>
              </a:rPr>
              <a:t>The Technical Principle of </a:t>
            </a:r>
            <a:r>
              <a:rPr lang="en-US" sz="2400" dirty="0" err="1">
                <a:solidFill>
                  <a:schemeClr val="tx1"/>
                </a:solidFill>
              </a:rPr>
              <a:t>Chatsonic</a:t>
            </a:r>
            <a:r>
              <a:rPr lang="en-US" sz="2400" dirty="0">
                <a:solidFill>
                  <a:schemeClr val="tx1"/>
                </a:solidFill>
              </a:rPr>
              <a:t>: is powered by a sophisticated machine learning model based on neural networks which enables it to simulate human speech. It has integration with Stable Diffusion and DALL-E for image generation, and a powerful connection with Google search that helps to come up with hyper-relevant content. </a:t>
            </a:r>
            <a:r>
              <a:rPr lang="en-US" sz="2400" dirty="0" err="1">
                <a:solidFill>
                  <a:schemeClr val="tx1"/>
                </a:solidFill>
              </a:rPr>
              <a:t>ChatSonic</a:t>
            </a:r>
            <a:r>
              <a:rPr lang="en-US" sz="2400" dirty="0">
                <a:solidFill>
                  <a:schemeClr val="tx1"/>
                </a:solidFill>
              </a:rPr>
              <a:t> uses natural language processing technology to answer your questions accurately and informatively.</a:t>
            </a:r>
          </a:p>
        </p:txBody>
      </p:sp>
      <p:sp>
        <p:nvSpPr>
          <p:cNvPr id="4" name="Slide Number Placeholder 3">
            <a:extLst>
              <a:ext uri="{FF2B5EF4-FFF2-40B4-BE49-F238E27FC236}">
                <a16:creationId xmlns:a16="http://schemas.microsoft.com/office/drawing/2014/main" id="{89686568-5E8A-645A-9F3F-BF1C57F98AA2}"/>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6" name="Picture 5">
            <a:extLst>
              <a:ext uri="{FF2B5EF4-FFF2-40B4-BE49-F238E27FC236}">
                <a16:creationId xmlns:a16="http://schemas.microsoft.com/office/drawing/2014/main" id="{954BDF6A-723F-A68A-892E-696A3728A0C1}"/>
              </a:ext>
            </a:extLst>
          </p:cNvPr>
          <p:cNvPicPr>
            <a:picLocks noChangeAspect="1"/>
          </p:cNvPicPr>
          <p:nvPr/>
        </p:nvPicPr>
        <p:blipFill>
          <a:blip r:embed="rId2"/>
          <a:stretch>
            <a:fillRect/>
          </a:stretch>
        </p:blipFill>
        <p:spPr>
          <a:xfrm>
            <a:off x="10081895" y="-18415"/>
            <a:ext cx="2143125" cy="1857375"/>
          </a:xfrm>
          <a:prstGeom prst="rect">
            <a:avLst/>
          </a:prstGeom>
        </p:spPr>
      </p:pic>
    </p:spTree>
    <p:extLst>
      <p:ext uri="{BB962C8B-B14F-4D97-AF65-F5344CB8AC3E}">
        <p14:creationId xmlns:p14="http://schemas.microsoft.com/office/powerpoint/2010/main" val="248443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dirty="0"/>
              <a:t>Competing products:</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p:txBody>
          <a:bodyPr vert="horz" lIns="91440" tIns="45720" rIns="91440" bIns="45720" rtlCol="0" anchor="t">
            <a:normAutofit/>
          </a:bodyPr>
          <a:lstStyle/>
          <a:p>
            <a:pPr algn="l" rtl="0"/>
            <a:r>
              <a:rPr lang="en-US" sz="2400" dirty="0" err="1">
                <a:solidFill>
                  <a:schemeClr val="tx1"/>
                </a:solidFill>
              </a:rPr>
              <a:t>ChatGPT</a:t>
            </a:r>
            <a:r>
              <a:rPr lang="en-US" sz="2400" dirty="0">
                <a:solidFill>
                  <a:schemeClr val="tx1"/>
                </a:solidFill>
              </a:rPr>
              <a:t>: </a:t>
            </a:r>
            <a:r>
              <a:rPr lang="en-US" sz="2400" dirty="0" err="1">
                <a:solidFill>
                  <a:schemeClr val="tx1"/>
                </a:solidFill>
              </a:rPr>
              <a:t>ChatGPT</a:t>
            </a:r>
            <a:r>
              <a:rPr lang="en-US" sz="2400" dirty="0">
                <a:solidFill>
                  <a:schemeClr val="tx1"/>
                </a:solidFill>
              </a:rPr>
              <a:t> is a popular AI writing tool that uses deep learning to generate natural language text .</a:t>
            </a:r>
          </a:p>
          <a:p>
            <a:pPr algn="l" rtl="0"/>
            <a:r>
              <a:rPr lang="en-US" sz="2400" dirty="0" err="1">
                <a:solidFill>
                  <a:schemeClr val="tx1"/>
                </a:solidFill>
              </a:rPr>
              <a:t>OpenAI</a:t>
            </a:r>
            <a:r>
              <a:rPr lang="en-US" sz="2400" dirty="0">
                <a:solidFill>
                  <a:schemeClr val="tx1"/>
                </a:solidFill>
              </a:rPr>
              <a:t> Playground: </a:t>
            </a:r>
            <a:r>
              <a:rPr lang="en-US" sz="2400" dirty="0" err="1">
                <a:solidFill>
                  <a:schemeClr val="tx1"/>
                </a:solidFill>
              </a:rPr>
              <a:t>OpenAI</a:t>
            </a:r>
            <a:r>
              <a:rPr lang="en-US" sz="2400" dirty="0">
                <a:solidFill>
                  <a:schemeClr val="tx1"/>
                </a:solidFill>
              </a:rPr>
              <a:t> Playground is an open-source platform that allows developers to build and train AI models.</a:t>
            </a:r>
          </a:p>
          <a:p>
            <a:pPr algn="l" rtl="0"/>
            <a:r>
              <a:rPr lang="en-US" sz="2400" dirty="0">
                <a:solidFill>
                  <a:schemeClr val="tx1"/>
                </a:solidFill>
              </a:rPr>
              <a:t>Google's Bard: Google's Bard is an AI language model that can write poetry. </a:t>
            </a:r>
          </a:p>
          <a:p>
            <a:pPr algn="l"/>
            <a:endParaRPr lang="en-US" sz="2400" dirty="0">
              <a:solidFill>
                <a:schemeClr val="tx1"/>
              </a:solidFill>
            </a:endParaRPr>
          </a:p>
          <a:p>
            <a:pPr marL="457200" indent="-457200" algn="l">
              <a:buFont typeface="+mj-lt"/>
              <a:buAutoNum type="arabicPeriod"/>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22D3AA33-AB2B-7421-290A-C055941FE391}"/>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6" name="Picture 5">
            <a:extLst>
              <a:ext uri="{FF2B5EF4-FFF2-40B4-BE49-F238E27FC236}">
                <a16:creationId xmlns:a16="http://schemas.microsoft.com/office/drawing/2014/main" id="{5A3F5C3A-84DE-B2F7-691A-75C7BA19FC89}"/>
              </a:ext>
            </a:extLst>
          </p:cNvPr>
          <p:cNvPicPr>
            <a:picLocks noChangeAspect="1"/>
          </p:cNvPicPr>
          <p:nvPr/>
        </p:nvPicPr>
        <p:blipFill>
          <a:blip r:embed="rId2"/>
          <a:stretch>
            <a:fillRect/>
          </a:stretch>
        </p:blipFill>
        <p:spPr>
          <a:xfrm>
            <a:off x="7867650" y="366712"/>
            <a:ext cx="3105150" cy="1476375"/>
          </a:xfrm>
          <a:prstGeom prst="rect">
            <a:avLst/>
          </a:prstGeom>
        </p:spPr>
      </p:pic>
    </p:spTree>
    <p:extLst>
      <p:ext uri="{BB962C8B-B14F-4D97-AF65-F5344CB8AC3E}">
        <p14:creationId xmlns:p14="http://schemas.microsoft.com/office/powerpoint/2010/main" val="1127384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1171575" y="504825"/>
            <a:ext cx="9601200" cy="3581400"/>
          </a:xfrm>
        </p:spPr>
        <p:txBody>
          <a:bodyPr vert="horz" lIns="91440" tIns="45720" rIns="91440" bIns="45720" rtlCol="0" anchor="t">
            <a:normAutofit/>
          </a:bodyPr>
          <a:lstStyle/>
          <a:p>
            <a:pPr marL="0" indent="0" algn="l">
              <a:buNone/>
            </a:pPr>
            <a:r>
              <a:rPr lang="en-US" sz="2400" dirty="0">
                <a:solidFill>
                  <a:schemeClr val="tx1"/>
                </a:solidFill>
              </a:rPr>
              <a:t>References:</a:t>
            </a:r>
          </a:p>
          <a:p>
            <a:pPr algn="l" rtl="0"/>
            <a:r>
              <a:rPr lang="en-US" sz="2400" dirty="0" err="1">
                <a:solidFill>
                  <a:schemeClr val="tx1"/>
                </a:solidFill>
              </a:rPr>
              <a:t>Samanyou</a:t>
            </a:r>
            <a:r>
              <a:rPr lang="en-US" sz="2400" dirty="0">
                <a:solidFill>
                  <a:schemeClr val="tx1"/>
                </a:solidFill>
              </a:rPr>
              <a:t> Garg - Founder and CEO - </a:t>
            </a:r>
            <a:r>
              <a:rPr lang="en-US" sz="2400" dirty="0" err="1">
                <a:solidFill>
                  <a:schemeClr val="tx1"/>
                </a:solidFill>
              </a:rPr>
              <a:t>Writesonic</a:t>
            </a:r>
            <a:r>
              <a:rPr lang="en-US" sz="2400" dirty="0">
                <a:solidFill>
                  <a:schemeClr val="tx1"/>
                </a:solidFill>
              </a:rPr>
              <a:t> (YC S21)</a:t>
            </a:r>
          </a:p>
          <a:p>
            <a:pPr algn="l" rtl="0"/>
            <a:r>
              <a:rPr lang="en-US" sz="2400" dirty="0" err="1">
                <a:solidFill>
                  <a:schemeClr val="tx1"/>
                </a:solidFill>
              </a:rPr>
              <a:t>Samanyou</a:t>
            </a:r>
            <a:r>
              <a:rPr lang="en-US" sz="2400" dirty="0">
                <a:solidFill>
                  <a:schemeClr val="tx1"/>
                </a:solidFill>
              </a:rPr>
              <a:t> Garg - Founder and CEO @ </a:t>
            </a:r>
            <a:r>
              <a:rPr lang="en-US" sz="2400" dirty="0" err="1">
                <a:solidFill>
                  <a:schemeClr val="tx1"/>
                </a:solidFill>
              </a:rPr>
              <a:t>Writesonic</a:t>
            </a:r>
            <a:endParaRPr lang="en-US" sz="2400" dirty="0">
              <a:solidFill>
                <a:schemeClr val="tx1"/>
              </a:solidFill>
            </a:endParaRPr>
          </a:p>
          <a:p>
            <a:pPr algn="l" rtl="0"/>
            <a:r>
              <a:rPr lang="en-US" sz="2400" dirty="0">
                <a:solidFill>
                  <a:schemeClr val="tx1"/>
                </a:solidFill>
              </a:rPr>
              <a:t>About </a:t>
            </a:r>
            <a:r>
              <a:rPr lang="en-US" sz="2400" dirty="0" err="1">
                <a:solidFill>
                  <a:schemeClr val="tx1"/>
                </a:solidFill>
              </a:rPr>
              <a:t>Writesonic</a:t>
            </a:r>
            <a:r>
              <a:rPr lang="en-US" sz="2400" dirty="0">
                <a:solidFill>
                  <a:schemeClr val="tx1"/>
                </a:solidFill>
              </a:rPr>
              <a:t> | We Help You Scale Content Production</a:t>
            </a:r>
          </a:p>
          <a:p>
            <a:pPr algn="l" rtl="0"/>
            <a:r>
              <a:rPr lang="en-US" sz="2400" dirty="0">
                <a:solidFill>
                  <a:schemeClr val="tx1"/>
                </a:solidFill>
              </a:rPr>
              <a:t>https://writesonic.com/compare/chatsonic-vs-chatgpt</a:t>
            </a:r>
          </a:p>
          <a:p>
            <a:pPr algn="l" rtl="0"/>
            <a:endParaRPr lang="en-US" sz="2400" dirty="0">
              <a:solidFill>
                <a:schemeClr val="tx1"/>
              </a:solidFill>
            </a:endParaRPr>
          </a:p>
          <a:p>
            <a:pPr marL="0" indent="0" algn="l">
              <a:buNone/>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85955922-C869-E7C8-79D8-7A9D9ACA5E25}"/>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70078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E3FB-2A64-D0A4-6012-FE8CBE7D1177}"/>
              </a:ext>
            </a:extLst>
          </p:cNvPr>
          <p:cNvSpPr>
            <a:spLocks noGrp="1"/>
          </p:cNvSpPr>
          <p:nvPr>
            <p:ph type="title"/>
          </p:nvPr>
        </p:nvSpPr>
        <p:spPr>
          <a:xfrm>
            <a:off x="1227438" y="2545580"/>
            <a:ext cx="9959546" cy="2133085"/>
          </a:xfrm>
        </p:spPr>
        <p:txBody>
          <a:bodyPr>
            <a:normAutofit/>
          </a:bodyPr>
          <a:lstStyle/>
          <a:p>
            <a:pPr algn="ctr"/>
            <a:r>
              <a:rPr lang="en-GB" sz="6000" b="1" i="1" dirty="0">
                <a:latin typeface="Calibri" panose="020F0502020204030204" pitchFamily="34" charset="0"/>
                <a:cs typeface="Calibri" panose="020F0502020204030204" pitchFamily="34" charset="0"/>
              </a:rPr>
              <a:t>T</a:t>
            </a:r>
            <a:r>
              <a:rPr lang="en-SA" sz="6000" b="1" i="1" dirty="0">
                <a:latin typeface="Calibri" panose="020F0502020204030204" pitchFamily="34" charset="0"/>
                <a:cs typeface="Calibri" panose="020F0502020204030204" pitchFamily="34" charset="0"/>
              </a:rPr>
              <a:t>hank you for listening</a:t>
            </a:r>
          </a:p>
        </p:txBody>
      </p:sp>
      <p:sp>
        <p:nvSpPr>
          <p:cNvPr id="4" name="Slide Number Placeholder 3">
            <a:extLst>
              <a:ext uri="{FF2B5EF4-FFF2-40B4-BE49-F238E27FC236}">
                <a16:creationId xmlns:a16="http://schemas.microsoft.com/office/drawing/2014/main" id="{710CE096-F749-C653-F745-1419DC7B28C4}"/>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5" name="عنوان فرعي 2">
            <a:extLst>
              <a:ext uri="{FF2B5EF4-FFF2-40B4-BE49-F238E27FC236}">
                <a16:creationId xmlns:a16="http://schemas.microsoft.com/office/drawing/2014/main" id="{12DCBA75-738F-8DF2-C2A9-C3E1B1197618}"/>
              </a:ext>
            </a:extLst>
          </p:cNvPr>
          <p:cNvSpPr txBox="1">
            <a:spLocks/>
          </p:cNvSpPr>
          <p:nvPr/>
        </p:nvSpPr>
        <p:spPr>
          <a:xfrm>
            <a:off x="-1092767" y="5771763"/>
            <a:ext cx="6831673" cy="1086237"/>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i="1" dirty="0">
                <a:latin typeface="Century Gothic" panose="020B0502020202020204" pitchFamily="34" charset="0"/>
                <a:cs typeface="Calibri" panose="020F0502020204030204" pitchFamily="34" charset="0"/>
              </a:rPr>
              <a:t>Abdulrahman </a:t>
            </a:r>
            <a:r>
              <a:rPr lang="en-US" b="1" i="1" dirty="0" err="1">
                <a:latin typeface="Century Gothic" panose="020B0502020202020204" pitchFamily="34" charset="0"/>
                <a:cs typeface="Calibri" panose="020F0502020204030204" pitchFamily="34" charset="0"/>
              </a:rPr>
              <a:t>Almyman</a:t>
            </a:r>
            <a:endParaRPr lang="ar-SA" b="1" i="1" dirty="0">
              <a:latin typeface="Century Gothic" panose="020B0502020202020204" pitchFamily="34" charset="0"/>
              <a:cs typeface="Calibri" panose="020F0502020204030204" pitchFamily="34" charset="0"/>
            </a:endParaRPr>
          </a:p>
          <a:p>
            <a:r>
              <a:rPr lang="en-US" b="1" dirty="0">
                <a:latin typeface="Century Gothic" panose="020B0502020202020204" pitchFamily="34" charset="0"/>
              </a:rPr>
              <a:t>Waleed </a:t>
            </a:r>
            <a:r>
              <a:rPr lang="en-US" b="1" dirty="0" err="1">
                <a:latin typeface="Century Gothic" panose="020B0502020202020204" pitchFamily="34" charset="0"/>
              </a:rPr>
              <a:t>Alnajashi</a:t>
            </a:r>
            <a:endParaRPr lang="ar-SA" b="1" dirty="0">
              <a:latin typeface="Century Gothic" panose="020B0502020202020204" pitchFamily="34" charset="0"/>
            </a:endParaRPr>
          </a:p>
        </p:txBody>
      </p:sp>
    </p:spTree>
    <p:extLst>
      <p:ext uri="{BB962C8B-B14F-4D97-AF65-F5344CB8AC3E}">
        <p14:creationId xmlns:p14="http://schemas.microsoft.com/office/powerpoint/2010/main" val="2824826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b="1" i="1" dirty="0">
                <a:latin typeface="Century Gothic" panose="020B0502020202020204" pitchFamily="34" charset="0"/>
              </a:rPr>
              <a:t>Introduction</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p:txBody>
          <a:bodyPr vert="horz" lIns="91440" tIns="45720" rIns="91440" bIns="45720" rtlCol="0" anchor="t">
            <a:normAutofit/>
          </a:bodyPr>
          <a:lstStyle/>
          <a:p>
            <a:pPr marL="0" indent="0" algn="l" defTabSz="914400" rtl="0" eaLnBrk="1" latinLnBrk="0" hangingPunct="1">
              <a:lnSpc>
                <a:spcPct val="94000"/>
              </a:lnSpc>
              <a:spcBef>
                <a:spcPts val="1000"/>
              </a:spcBef>
              <a:spcAft>
                <a:spcPts val="200"/>
              </a:spcAft>
              <a:buFont typeface="Franklin Gothic Book" panose="020B0503020102020204" pitchFamily="34" charset="0"/>
              <a:buNone/>
            </a:pPr>
            <a:r>
              <a:rPr lang="en-US" sz="2400" b="1" dirty="0">
                <a:solidFill>
                  <a:schemeClr val="tx1"/>
                </a:solidFill>
                <a:latin typeface="Calibri" panose="020F0502020204030204" pitchFamily="34" charset="0"/>
                <a:cs typeface="Calibri" panose="020F0502020204030204" pitchFamily="34" charset="0"/>
              </a:rPr>
              <a:t>What is </a:t>
            </a:r>
            <a:r>
              <a:rPr lang="en-US" sz="2400" b="1" dirty="0" err="1">
                <a:solidFill>
                  <a:schemeClr val="tx1"/>
                </a:solidFill>
                <a:latin typeface="Calibri" panose="020F0502020204030204" pitchFamily="34" charset="0"/>
                <a:cs typeface="Calibri" panose="020F0502020204030204" pitchFamily="34" charset="0"/>
              </a:rPr>
              <a:t>ChatSonic</a:t>
            </a:r>
            <a:r>
              <a:rPr lang="en-US" sz="2400" b="1" dirty="0">
                <a:solidFill>
                  <a:schemeClr val="tx1"/>
                </a:solidFill>
                <a:latin typeface="Calibri" panose="020F0502020204030204" pitchFamily="34" charset="0"/>
                <a:cs typeface="Calibri" panose="020F0502020204030204" pitchFamily="34" charset="0"/>
              </a:rPr>
              <a:t> ?</a:t>
            </a:r>
          </a:p>
          <a:p>
            <a:pPr marL="0" indent="0" algn="l" defTabSz="914400" rtl="0" eaLnBrk="1" latinLnBrk="0" hangingPunct="1">
              <a:lnSpc>
                <a:spcPct val="94000"/>
              </a:lnSpc>
              <a:spcBef>
                <a:spcPts val="1000"/>
              </a:spcBef>
              <a:spcAft>
                <a:spcPts val="200"/>
              </a:spcAft>
              <a:buFont typeface="Franklin Gothic Book" panose="020B0503020102020204" pitchFamily="34" charset="0"/>
              <a:buNone/>
            </a:pPr>
            <a:endParaRPr lang="en-US" sz="2400" b="1" dirty="0">
              <a:solidFill>
                <a:schemeClr val="tx1"/>
              </a:solidFill>
              <a:latin typeface="Calibri" panose="020F0502020204030204" pitchFamily="34" charset="0"/>
              <a:cs typeface="Calibri" panose="020F0502020204030204" pitchFamily="34" charset="0"/>
            </a:endParaRPr>
          </a:p>
          <a:p>
            <a:pPr marL="0" indent="0" algn="l" rtl="0">
              <a:buNone/>
            </a:pPr>
            <a:r>
              <a:rPr lang="en-US" sz="2400" dirty="0" err="1">
                <a:solidFill>
                  <a:schemeClr val="tx1"/>
                </a:solidFill>
              </a:rPr>
              <a:t>ChatSonic</a:t>
            </a:r>
            <a:r>
              <a:rPr lang="en-US" sz="2400" dirty="0">
                <a:solidFill>
                  <a:schemeClr val="tx1"/>
                </a:solidFill>
              </a:rPr>
              <a:t> is an AI-powered chatbot platform from </a:t>
            </a:r>
            <a:r>
              <a:rPr lang="en-US" sz="2400" dirty="0" err="1">
                <a:solidFill>
                  <a:schemeClr val="tx1"/>
                </a:solidFill>
              </a:rPr>
              <a:t>Writesonic</a:t>
            </a:r>
            <a:r>
              <a:rPr lang="en-US" sz="2400" dirty="0">
                <a:solidFill>
                  <a:schemeClr val="tx1"/>
                </a:solidFill>
              </a:rPr>
              <a:t> that simplifies communication boosts productivity and helps you stay organized like </a:t>
            </a:r>
            <a:r>
              <a:rPr lang="en-US" sz="2400" dirty="0" err="1">
                <a:solidFill>
                  <a:schemeClr val="tx1"/>
                </a:solidFill>
              </a:rPr>
              <a:t>ChatGPT</a:t>
            </a:r>
            <a:r>
              <a:rPr lang="en-US" sz="2400" dirty="0">
                <a:solidFill>
                  <a:schemeClr val="tx1"/>
                </a:solidFill>
              </a:rPr>
              <a:t>, it was founded in </a:t>
            </a:r>
            <a:r>
              <a:rPr lang="en-US" sz="2400" dirty="0" err="1">
                <a:solidFill>
                  <a:schemeClr val="tx1"/>
                </a:solidFill>
              </a:rPr>
              <a:t>october</a:t>
            </a:r>
            <a:r>
              <a:rPr lang="en-US" sz="2400" dirty="0">
                <a:solidFill>
                  <a:schemeClr val="tx1"/>
                </a:solidFill>
              </a:rPr>
              <a:t> 2020 by </a:t>
            </a:r>
            <a:r>
              <a:rPr lang="en-US" sz="2400" dirty="0" err="1">
                <a:solidFill>
                  <a:schemeClr val="tx1"/>
                </a:solidFill>
              </a:rPr>
              <a:t>Samanyou</a:t>
            </a:r>
            <a:r>
              <a:rPr lang="en-US" sz="2400" dirty="0">
                <a:solidFill>
                  <a:schemeClr val="tx1"/>
                </a:solidFill>
              </a:rPr>
              <a:t> Garg and it has its headquarters in San Francisco, USA .</a:t>
            </a:r>
          </a:p>
        </p:txBody>
      </p:sp>
      <p:sp>
        <p:nvSpPr>
          <p:cNvPr id="6" name="Slide Number Placeholder 5">
            <a:extLst>
              <a:ext uri="{FF2B5EF4-FFF2-40B4-BE49-F238E27FC236}">
                <a16:creationId xmlns:a16="http://schemas.microsoft.com/office/drawing/2014/main" id="{71BE8DB8-8881-BF2F-9484-481CDFFE111E}"/>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8" name="Picture 7">
            <a:extLst>
              <a:ext uri="{FF2B5EF4-FFF2-40B4-BE49-F238E27FC236}">
                <a16:creationId xmlns:a16="http://schemas.microsoft.com/office/drawing/2014/main" id="{E488C80D-BE66-929D-423D-0E6D6705AECB}"/>
              </a:ext>
            </a:extLst>
          </p:cNvPr>
          <p:cNvPicPr>
            <a:picLocks noChangeAspect="1"/>
          </p:cNvPicPr>
          <p:nvPr/>
        </p:nvPicPr>
        <p:blipFill>
          <a:blip r:embed="rId2"/>
          <a:stretch>
            <a:fillRect/>
          </a:stretch>
        </p:blipFill>
        <p:spPr>
          <a:xfrm>
            <a:off x="6715125" y="428625"/>
            <a:ext cx="3748087" cy="2371725"/>
          </a:xfrm>
          <a:prstGeom prst="rect">
            <a:avLst/>
          </a:prstGeom>
        </p:spPr>
      </p:pic>
    </p:spTree>
    <p:extLst>
      <p:ext uri="{BB962C8B-B14F-4D97-AF65-F5344CB8AC3E}">
        <p14:creationId xmlns:p14="http://schemas.microsoft.com/office/powerpoint/2010/main" val="271262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r>
              <a:rPr lang="en-US" b="1" i="1" dirty="0">
                <a:latin typeface="Century Gothic" panose="020B0502020202020204" pitchFamily="34" charset="0"/>
              </a:rPr>
              <a:t>Company and founders</a:t>
            </a:r>
          </a:p>
        </p:txBody>
      </p:sp>
      <p:sp>
        <p:nvSpPr>
          <p:cNvPr id="3" name="Slide Number Placeholder 2">
            <a:extLst>
              <a:ext uri="{FF2B5EF4-FFF2-40B4-BE49-F238E27FC236}">
                <a16:creationId xmlns:a16="http://schemas.microsoft.com/office/drawing/2014/main" id="{8F0ABCE8-1DB2-7E05-872A-7095A637C745}"/>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6" name="Content Placeholder 5">
            <a:extLst>
              <a:ext uri="{FF2B5EF4-FFF2-40B4-BE49-F238E27FC236}">
                <a16:creationId xmlns:a16="http://schemas.microsoft.com/office/drawing/2014/main" id="{714A99B9-F6DB-ACD4-28C4-0F43FF5B8FBE}"/>
              </a:ext>
            </a:extLst>
          </p:cNvPr>
          <p:cNvSpPr>
            <a:spLocks noGrp="1"/>
          </p:cNvSpPr>
          <p:nvPr>
            <p:ph idx="1"/>
          </p:nvPr>
        </p:nvSpPr>
        <p:spPr/>
        <p:txBody>
          <a:bodyPr/>
          <a:lstStyle/>
          <a:p>
            <a:pPr marL="0" indent="0" algn="l">
              <a:buNone/>
            </a:pPr>
            <a:r>
              <a:rPr lang="en-US" dirty="0" err="1"/>
              <a:t>Writesonic</a:t>
            </a:r>
            <a:r>
              <a:rPr lang="en-US" dirty="0"/>
              <a:t> is an AI-powered writing assistant platform founded by </a:t>
            </a:r>
            <a:r>
              <a:rPr lang="en-US" dirty="0" err="1"/>
              <a:t>Samanyou</a:t>
            </a:r>
            <a:r>
              <a:rPr lang="en-US" dirty="0"/>
              <a:t> Garg in 2020 [2]. </a:t>
            </a:r>
            <a:r>
              <a:rPr lang="en-US" dirty="0" err="1"/>
              <a:t>Samanyou</a:t>
            </a:r>
            <a:r>
              <a:rPr lang="en-US" dirty="0"/>
              <a:t> is an entrepreneur with a passion for solving complex real-world problems using AI. He is also the CEO of </a:t>
            </a:r>
            <a:r>
              <a:rPr lang="en-US" dirty="0" err="1"/>
              <a:t>Writesonic</a:t>
            </a:r>
            <a:r>
              <a:rPr lang="en-US" dirty="0"/>
              <a:t>. In October 2020, Sam created an AI-powered landing page generator to help create great copy for his digital products. In January 2021, </a:t>
            </a:r>
            <a:r>
              <a:rPr lang="en-US" dirty="0" err="1"/>
              <a:t>Writesonic</a:t>
            </a:r>
            <a:r>
              <a:rPr lang="en-US" dirty="0"/>
              <a:t> launched its AI Article/Blog Writer, which generated a full-length article with the input of a few words. This feature became the most popular and was named "Best AI writer of 2021" by TechRadar. The award has since been extended to "Best AI writer of 2022." The company plans to continue building a comprehensive platform to help people write with confidence and achieve their goals.</a:t>
            </a:r>
          </a:p>
        </p:txBody>
      </p:sp>
      <p:pic>
        <p:nvPicPr>
          <p:cNvPr id="9" name="Picture 8">
            <a:extLst>
              <a:ext uri="{FF2B5EF4-FFF2-40B4-BE49-F238E27FC236}">
                <a16:creationId xmlns:a16="http://schemas.microsoft.com/office/drawing/2014/main" id="{33878B23-6FC2-147E-4615-3064356E8DB4}"/>
              </a:ext>
            </a:extLst>
          </p:cNvPr>
          <p:cNvPicPr>
            <a:picLocks noChangeAspect="1"/>
          </p:cNvPicPr>
          <p:nvPr/>
        </p:nvPicPr>
        <p:blipFill>
          <a:blip r:embed="rId2"/>
          <a:stretch>
            <a:fillRect/>
          </a:stretch>
        </p:blipFill>
        <p:spPr>
          <a:xfrm>
            <a:off x="8925903" y="0"/>
            <a:ext cx="2143125" cy="2143125"/>
          </a:xfrm>
          <a:prstGeom prst="rect">
            <a:avLst/>
          </a:prstGeom>
        </p:spPr>
      </p:pic>
    </p:spTree>
    <p:extLst>
      <p:ext uri="{BB962C8B-B14F-4D97-AF65-F5344CB8AC3E}">
        <p14:creationId xmlns:p14="http://schemas.microsoft.com/office/powerpoint/2010/main" val="7884256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9D4470F-0C47-1CD7-0EA1-12C91CF0564D}"/>
              </a:ext>
            </a:extLst>
          </p:cNvPr>
          <p:cNvSpPr>
            <a:spLocks noGrp="1"/>
          </p:cNvSpPr>
          <p:nvPr>
            <p:ph type="title"/>
          </p:nvPr>
        </p:nvSpPr>
        <p:spPr/>
        <p:txBody>
          <a:bodyPr/>
          <a:lstStyle/>
          <a:p>
            <a:r>
              <a:rPr lang="en-US" dirty="0" err="1"/>
              <a:t>ChatSonic</a:t>
            </a:r>
            <a:r>
              <a:rPr lang="en-US" dirty="0"/>
              <a:t> vs </a:t>
            </a:r>
            <a:r>
              <a:rPr lang="en-US" dirty="0" err="1"/>
              <a:t>ChatGpt</a:t>
            </a:r>
            <a:r>
              <a:rPr lang="en-US" dirty="0"/>
              <a:t> :</a:t>
            </a:r>
            <a:br>
              <a:rPr lang="en-US" dirty="0"/>
            </a:br>
            <a:endParaRPr lang="ar-SA" dirty="0"/>
          </a:p>
        </p:txBody>
      </p:sp>
      <p:sp>
        <p:nvSpPr>
          <p:cNvPr id="3" name="عنصر نائب للمحتوى 2">
            <a:extLst>
              <a:ext uri="{FF2B5EF4-FFF2-40B4-BE49-F238E27FC236}">
                <a16:creationId xmlns:a16="http://schemas.microsoft.com/office/drawing/2014/main" id="{36F80C9C-1414-85F1-698C-ADA405E97609}"/>
              </a:ext>
            </a:extLst>
          </p:cNvPr>
          <p:cNvSpPr>
            <a:spLocks noGrp="1"/>
          </p:cNvSpPr>
          <p:nvPr>
            <p:ph idx="1"/>
          </p:nvPr>
        </p:nvSpPr>
        <p:spPr>
          <a:xfrm>
            <a:off x="1371600" y="1543291"/>
            <a:ext cx="10504025" cy="4628909"/>
          </a:xfrm>
        </p:spPr>
        <p:txBody>
          <a:bodyPr>
            <a:normAutofit/>
          </a:bodyPr>
          <a:lstStyle/>
          <a:p>
            <a:pPr marL="0" indent="0" algn="l" rtl="0">
              <a:buNone/>
            </a:pPr>
            <a:r>
              <a:rPr lang="en-US" dirty="0" err="1"/>
              <a:t>ChatGPT</a:t>
            </a:r>
            <a:r>
              <a:rPr lang="en-US" dirty="0"/>
              <a:t> is restricted by the inputs or training data (up till 2021) that cannot be updated as regularly. On the other hand, </a:t>
            </a:r>
            <a:r>
              <a:rPr lang="en-US" dirty="0" err="1"/>
              <a:t>Chatsonic</a:t>
            </a:r>
            <a:r>
              <a:rPr lang="en-US" dirty="0"/>
              <a:t> is a more advanced and powerful version that can keep up with current news and events, granting it an advantage in terms of precision and dependability.[1]</a:t>
            </a:r>
          </a:p>
          <a:p>
            <a:pPr marL="0" indent="0" algn="l" rtl="0">
              <a:buNone/>
            </a:pPr>
            <a:endParaRPr lang="en-US" dirty="0"/>
          </a:p>
          <a:p>
            <a:pPr marL="0" indent="0" algn="l" rtl="0">
              <a:buNone/>
            </a:pPr>
            <a:endParaRPr lang="en-US" dirty="0"/>
          </a:p>
          <a:p>
            <a:pPr marL="0" indent="0" algn="l" rtl="0">
              <a:buNone/>
            </a:pPr>
            <a:endParaRPr lang="en-US" dirty="0"/>
          </a:p>
          <a:p>
            <a:pPr marL="0" indent="0" algn="l" rtl="0">
              <a:buNone/>
            </a:pPr>
            <a:endParaRPr lang="en-US" dirty="0"/>
          </a:p>
          <a:p>
            <a:pPr marL="0" indent="0" algn="l" rtl="0">
              <a:buNone/>
            </a:pPr>
            <a:endParaRPr lang="en-US" dirty="0"/>
          </a:p>
          <a:p>
            <a:pPr marL="0" indent="0" algn="l" rtl="0">
              <a:buNone/>
            </a:pPr>
            <a:endParaRPr lang="en-US" dirty="0"/>
          </a:p>
        </p:txBody>
      </p:sp>
      <p:sp>
        <p:nvSpPr>
          <p:cNvPr id="4" name="Slide Number Placeholder 3">
            <a:extLst>
              <a:ext uri="{FF2B5EF4-FFF2-40B4-BE49-F238E27FC236}">
                <a16:creationId xmlns:a16="http://schemas.microsoft.com/office/drawing/2014/main" id="{AA5C8CDA-F37A-61AF-1322-B611E602FAAC}"/>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8" name="Picture 7">
            <a:extLst>
              <a:ext uri="{FF2B5EF4-FFF2-40B4-BE49-F238E27FC236}">
                <a16:creationId xmlns:a16="http://schemas.microsoft.com/office/drawing/2014/main" id="{36BF44B4-7F30-5B9B-4297-8223ECAE25F6}"/>
              </a:ext>
            </a:extLst>
          </p:cNvPr>
          <p:cNvPicPr>
            <a:picLocks noChangeAspect="1"/>
          </p:cNvPicPr>
          <p:nvPr/>
        </p:nvPicPr>
        <p:blipFill>
          <a:blip r:embed="rId2"/>
          <a:stretch>
            <a:fillRect/>
          </a:stretch>
        </p:blipFill>
        <p:spPr>
          <a:xfrm>
            <a:off x="7467599" y="-11523"/>
            <a:ext cx="3956613" cy="1554814"/>
          </a:xfrm>
          <a:prstGeom prst="rect">
            <a:avLst/>
          </a:prstGeom>
        </p:spPr>
      </p:pic>
    </p:spTree>
    <p:extLst>
      <p:ext uri="{BB962C8B-B14F-4D97-AF65-F5344CB8AC3E}">
        <p14:creationId xmlns:p14="http://schemas.microsoft.com/office/powerpoint/2010/main" val="6153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0784-5712-A253-6AC7-532DEE897D1A}"/>
              </a:ext>
            </a:extLst>
          </p:cNvPr>
          <p:cNvSpPr>
            <a:spLocks noGrp="1"/>
          </p:cNvSpPr>
          <p:nvPr>
            <p:ph type="title"/>
          </p:nvPr>
        </p:nvSpPr>
        <p:spPr/>
        <p:txBody>
          <a:bodyPr/>
          <a:lstStyle/>
          <a:p>
            <a:pPr rtl="0"/>
            <a:r>
              <a:rPr lang="en-GB" b="1" i="1" u="none" strike="noStrike" dirty="0">
                <a:solidFill>
                  <a:schemeClr val="tx1"/>
                </a:solidFill>
                <a:effectLst/>
                <a:latin typeface="Calibri" panose="020F0502020204030204" pitchFamily="34" charset="0"/>
                <a:cs typeface="Calibri" panose="020F0502020204030204" pitchFamily="34" charset="0"/>
              </a:rPr>
              <a:t>Testing the product</a:t>
            </a:r>
            <a:br>
              <a:rPr lang="en-GB" b="1" i="1" u="none" strike="noStrike" dirty="0">
                <a:solidFill>
                  <a:schemeClr val="tx1"/>
                </a:solidFill>
                <a:effectLst/>
                <a:latin typeface="Calibri" panose="020F0502020204030204" pitchFamily="34" charset="0"/>
                <a:cs typeface="Calibri" panose="020F0502020204030204" pitchFamily="34" charset="0"/>
              </a:rPr>
            </a:br>
            <a:endParaRPr lang="en-SA" b="1" i="1"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2441F86-4AE8-986E-B510-151A455F5EC8}"/>
              </a:ext>
            </a:extLst>
          </p:cNvPr>
          <p:cNvSpPr>
            <a:spLocks noGrp="1"/>
          </p:cNvSpPr>
          <p:nvPr>
            <p:ph idx="1"/>
          </p:nvPr>
        </p:nvSpPr>
        <p:spPr/>
        <p:txBody>
          <a:bodyPr/>
          <a:lstStyle/>
          <a:p>
            <a:pPr marL="0" indent="0" algn="l" defTabSz="914400" rtl="0" eaLnBrk="1" latinLnBrk="0" hangingPunct="1">
              <a:lnSpc>
                <a:spcPct val="94000"/>
              </a:lnSpc>
              <a:spcBef>
                <a:spcPts val="1000"/>
              </a:spcBef>
              <a:spcAft>
                <a:spcPts val="200"/>
              </a:spcAft>
              <a:buNone/>
            </a:pPr>
            <a:endParaRPr lang="en-SA" dirty="0"/>
          </a:p>
          <a:p>
            <a: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pPr>
            <a:endParaRPr lang="en-SA" dirty="0"/>
          </a:p>
          <a:p>
            <a:pPr marL="0" indent="0" algn="l" defTabSz="914400" rtl="0" eaLnBrk="1" latinLnBrk="0" hangingPunct="1">
              <a:lnSpc>
                <a:spcPct val="94000"/>
              </a:lnSpc>
              <a:spcBef>
                <a:spcPts val="1000"/>
              </a:spcBef>
              <a:spcAft>
                <a:spcPts val="200"/>
              </a:spcAft>
              <a:buNone/>
            </a:pPr>
            <a:endParaRPr lang="en-SA" u="sng" dirty="0"/>
          </a:p>
        </p:txBody>
      </p:sp>
      <p:sp>
        <p:nvSpPr>
          <p:cNvPr id="5" name="Slide Number Placeholder 4">
            <a:extLst>
              <a:ext uri="{FF2B5EF4-FFF2-40B4-BE49-F238E27FC236}">
                <a16:creationId xmlns:a16="http://schemas.microsoft.com/office/drawing/2014/main" id="{CD531054-4C7B-6F23-2083-598A8CC3EA5A}"/>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7" name="Picture 6">
            <a:extLst>
              <a:ext uri="{FF2B5EF4-FFF2-40B4-BE49-F238E27FC236}">
                <a16:creationId xmlns:a16="http://schemas.microsoft.com/office/drawing/2014/main" id="{BBC936DF-B2FE-9E7B-D00A-EB503F262D3A}"/>
              </a:ext>
            </a:extLst>
          </p:cNvPr>
          <p:cNvPicPr>
            <a:picLocks noChangeAspect="1"/>
          </p:cNvPicPr>
          <p:nvPr/>
        </p:nvPicPr>
        <p:blipFill>
          <a:blip r:embed="rId2"/>
          <a:stretch>
            <a:fillRect/>
          </a:stretch>
        </p:blipFill>
        <p:spPr>
          <a:xfrm>
            <a:off x="1761902" y="2609808"/>
            <a:ext cx="8668195" cy="2582678"/>
          </a:xfrm>
          <a:prstGeom prst="rect">
            <a:avLst/>
          </a:prstGeom>
        </p:spPr>
      </p:pic>
    </p:spTree>
    <p:extLst>
      <p:ext uri="{BB962C8B-B14F-4D97-AF65-F5344CB8AC3E}">
        <p14:creationId xmlns:p14="http://schemas.microsoft.com/office/powerpoint/2010/main" val="38155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DBB4D0E-01E0-25CA-2F4C-F7927EE0E03A}"/>
              </a:ext>
            </a:extLst>
          </p:cNvPr>
          <p:cNvSpPr>
            <a:spLocks noGrp="1"/>
          </p:cNvSpPr>
          <p:nvPr>
            <p:ph type="title"/>
          </p:nvPr>
        </p:nvSpPr>
        <p:spPr/>
        <p:txBody>
          <a:bodyPr/>
          <a:lstStyle/>
          <a:p>
            <a:r>
              <a:rPr lang="en-US" b="1" dirty="0"/>
              <a:t>Testing the product:</a:t>
            </a:r>
            <a:endParaRPr lang="ar-SA" b="1" dirty="0"/>
          </a:p>
        </p:txBody>
      </p:sp>
      <p:sp>
        <p:nvSpPr>
          <p:cNvPr id="3" name="Slide Number Placeholder 2">
            <a:extLst>
              <a:ext uri="{FF2B5EF4-FFF2-40B4-BE49-F238E27FC236}">
                <a16:creationId xmlns:a16="http://schemas.microsoft.com/office/drawing/2014/main" id="{1FC6CE65-AF5F-FD24-0786-8989ED526EC9}"/>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5" name="Picture 4">
            <a:extLst>
              <a:ext uri="{FF2B5EF4-FFF2-40B4-BE49-F238E27FC236}">
                <a16:creationId xmlns:a16="http://schemas.microsoft.com/office/drawing/2014/main" id="{31B65F45-5C99-2B3A-A0D4-7B1C701C1D74}"/>
              </a:ext>
            </a:extLst>
          </p:cNvPr>
          <p:cNvPicPr>
            <a:picLocks noChangeAspect="1"/>
          </p:cNvPicPr>
          <p:nvPr/>
        </p:nvPicPr>
        <p:blipFill>
          <a:blip r:embed="rId2"/>
          <a:stretch>
            <a:fillRect/>
          </a:stretch>
        </p:blipFill>
        <p:spPr>
          <a:xfrm>
            <a:off x="1534886" y="1749338"/>
            <a:ext cx="9122227" cy="4704048"/>
          </a:xfrm>
          <a:prstGeom prst="rect">
            <a:avLst/>
          </a:prstGeom>
        </p:spPr>
      </p:pic>
    </p:spTree>
    <p:extLst>
      <p:ext uri="{BB962C8B-B14F-4D97-AF65-F5344CB8AC3E}">
        <p14:creationId xmlns:p14="http://schemas.microsoft.com/office/powerpoint/2010/main" val="10612801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2523A50-08EA-ABAF-330F-00893C60933D}"/>
              </a:ext>
            </a:extLst>
          </p:cNvPr>
          <p:cNvSpPr>
            <a:spLocks noGrp="1"/>
          </p:cNvSpPr>
          <p:nvPr>
            <p:ph type="title"/>
          </p:nvPr>
        </p:nvSpPr>
        <p:spPr/>
        <p:txBody>
          <a:bodyPr/>
          <a:lstStyle/>
          <a:p>
            <a:r>
              <a:rPr lang="en-US" b="1" dirty="0"/>
              <a:t>Testing the product:</a:t>
            </a:r>
            <a:endParaRPr lang="ar-SA" b="1" dirty="0"/>
          </a:p>
        </p:txBody>
      </p:sp>
      <p:sp>
        <p:nvSpPr>
          <p:cNvPr id="17" name="AutoShape 15" descr="f">
            <a:extLst>
              <a:ext uri="{FF2B5EF4-FFF2-40B4-BE49-F238E27FC236}">
                <a16:creationId xmlns:a16="http://schemas.microsoft.com/office/drawing/2014/main" id="{C278CA86-3F9C-1674-C03C-B6E22120CC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sp>
        <p:nvSpPr>
          <p:cNvPr id="3" name="Slide Number Placeholder 2">
            <a:extLst>
              <a:ext uri="{FF2B5EF4-FFF2-40B4-BE49-F238E27FC236}">
                <a16:creationId xmlns:a16="http://schemas.microsoft.com/office/drawing/2014/main" id="{4119B7E4-666D-7D42-FD75-04D0E75E68D7}"/>
              </a:ext>
            </a:extLst>
          </p:cNvPr>
          <p:cNvSpPr>
            <a:spLocks noGrp="1"/>
          </p:cNvSpPr>
          <p:nvPr>
            <p:ph type="sldNum" sz="quarter" idx="12"/>
          </p:nvPr>
        </p:nvSpPr>
        <p:spPr/>
        <p:txBody>
          <a:bodyPr/>
          <a:lstStyle/>
          <a:p>
            <a:fld id="{69E57DC2-970A-4B3E-BB1C-7A09969E49DF}" type="slidenum">
              <a:rPr lang="en-US" smtClean="0"/>
              <a:t>7</a:t>
            </a:fld>
            <a:endParaRPr lang="en-US" dirty="0"/>
          </a:p>
        </p:txBody>
      </p:sp>
      <p:pic>
        <p:nvPicPr>
          <p:cNvPr id="7" name="Picture 6">
            <a:extLst>
              <a:ext uri="{FF2B5EF4-FFF2-40B4-BE49-F238E27FC236}">
                <a16:creationId xmlns:a16="http://schemas.microsoft.com/office/drawing/2014/main" id="{FB7ABF22-7438-84A8-4A83-3CA076F978A9}"/>
              </a:ext>
            </a:extLst>
          </p:cNvPr>
          <p:cNvPicPr>
            <a:picLocks noChangeAspect="1"/>
          </p:cNvPicPr>
          <p:nvPr/>
        </p:nvPicPr>
        <p:blipFill>
          <a:blip r:embed="rId2"/>
          <a:stretch>
            <a:fillRect/>
          </a:stretch>
        </p:blipFill>
        <p:spPr>
          <a:xfrm>
            <a:off x="1796829" y="2584406"/>
            <a:ext cx="8598342" cy="2335937"/>
          </a:xfrm>
          <a:prstGeom prst="rect">
            <a:avLst/>
          </a:prstGeom>
        </p:spPr>
      </p:pic>
    </p:spTree>
    <p:extLst>
      <p:ext uri="{BB962C8B-B14F-4D97-AF65-F5344CB8AC3E}">
        <p14:creationId xmlns:p14="http://schemas.microsoft.com/office/powerpoint/2010/main" val="19511609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pPr algn="ctr"/>
            <a:r>
              <a:rPr lang="en-US" dirty="0"/>
              <a:t>Revenue (2021):</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5617028" y="1818640"/>
            <a:ext cx="6168571" cy="3581400"/>
          </a:xfrm>
        </p:spPr>
        <p:txBody>
          <a:bodyPr vert="horz" lIns="91440" tIns="45720" rIns="91440" bIns="45720" rtlCol="0" anchor="t">
            <a:normAutofit/>
          </a:bodyPr>
          <a:lstStyle/>
          <a:p>
            <a:pPr marL="0" indent="0" algn="l">
              <a:buNone/>
            </a:pPr>
            <a:r>
              <a:rPr lang="en-US" sz="2400" dirty="0">
                <a:solidFill>
                  <a:schemeClr val="tx1"/>
                </a:solidFill>
              </a:rPr>
              <a:t>In 2021 </a:t>
            </a:r>
            <a:r>
              <a:rPr lang="en-US" sz="2400" dirty="0" err="1">
                <a:solidFill>
                  <a:schemeClr val="tx1"/>
                </a:solidFill>
              </a:rPr>
              <a:t>Chatsonic</a:t>
            </a:r>
            <a:r>
              <a:rPr lang="en-US" sz="2400" dirty="0">
                <a:solidFill>
                  <a:schemeClr val="tx1"/>
                </a:solidFill>
              </a:rPr>
              <a:t> generated $1M in revenue.</a:t>
            </a:r>
          </a:p>
          <a:p>
            <a:pPr marL="0" indent="0" algn="l">
              <a:buNone/>
            </a:pPr>
            <a:endParaRPr lang="en-US" sz="2400" dirty="0">
              <a:solidFill>
                <a:schemeClr val="tx1"/>
              </a:solidFill>
            </a:endParaRPr>
          </a:p>
          <a:p>
            <a:pPr marL="0" indent="0" algn="l">
              <a:buNone/>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4D000705-1A2C-2FD7-F429-1ECAB567723B}"/>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6" name="Picture 5">
            <a:extLst>
              <a:ext uri="{FF2B5EF4-FFF2-40B4-BE49-F238E27FC236}">
                <a16:creationId xmlns:a16="http://schemas.microsoft.com/office/drawing/2014/main" id="{4ECA5C15-CEF6-DB79-10A8-733EEC0EE692}"/>
              </a:ext>
            </a:extLst>
          </p:cNvPr>
          <p:cNvPicPr>
            <a:picLocks noChangeAspect="1"/>
          </p:cNvPicPr>
          <p:nvPr/>
        </p:nvPicPr>
        <p:blipFill>
          <a:blip r:embed="rId2"/>
          <a:stretch>
            <a:fillRect/>
          </a:stretch>
        </p:blipFill>
        <p:spPr>
          <a:xfrm>
            <a:off x="1034143" y="1946910"/>
            <a:ext cx="3770086" cy="3324860"/>
          </a:xfrm>
          <a:prstGeom prst="rect">
            <a:avLst/>
          </a:prstGeom>
        </p:spPr>
      </p:pic>
    </p:spTree>
    <p:extLst>
      <p:ext uri="{BB962C8B-B14F-4D97-AF65-F5344CB8AC3E}">
        <p14:creationId xmlns:p14="http://schemas.microsoft.com/office/powerpoint/2010/main" val="2545215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355-EB0A-FF0D-BD6F-DEFA715C863E}"/>
              </a:ext>
            </a:extLst>
          </p:cNvPr>
          <p:cNvSpPr>
            <a:spLocks noGrp="1"/>
          </p:cNvSpPr>
          <p:nvPr>
            <p:ph type="title"/>
          </p:nvPr>
        </p:nvSpPr>
        <p:spPr/>
        <p:txBody>
          <a:bodyPr/>
          <a:lstStyle/>
          <a:p>
            <a:pPr algn="ctr"/>
            <a:r>
              <a:rPr lang="en-US" dirty="0"/>
              <a:t>Revenue (2022-2025):</a:t>
            </a:r>
          </a:p>
        </p:txBody>
      </p:sp>
      <p:sp>
        <p:nvSpPr>
          <p:cNvPr id="3" name="Content Placeholder 2">
            <a:extLst>
              <a:ext uri="{FF2B5EF4-FFF2-40B4-BE49-F238E27FC236}">
                <a16:creationId xmlns:a16="http://schemas.microsoft.com/office/drawing/2014/main" id="{047607A4-52A5-AB03-8F25-C0D3451331D1}"/>
              </a:ext>
            </a:extLst>
          </p:cNvPr>
          <p:cNvSpPr>
            <a:spLocks noGrp="1"/>
          </p:cNvSpPr>
          <p:nvPr>
            <p:ph idx="1"/>
          </p:nvPr>
        </p:nvSpPr>
        <p:spPr>
          <a:xfrm>
            <a:off x="5617028" y="1818640"/>
            <a:ext cx="6168571" cy="3581400"/>
          </a:xfrm>
        </p:spPr>
        <p:txBody>
          <a:bodyPr vert="horz" lIns="91440" tIns="45720" rIns="91440" bIns="45720" rtlCol="0" anchor="t">
            <a:normAutofit/>
          </a:bodyPr>
          <a:lstStyle/>
          <a:p>
            <a:pPr marL="0" indent="0" algn="l">
              <a:buNone/>
            </a:pPr>
            <a:r>
              <a:rPr lang="en-US" sz="2400" dirty="0" err="1">
                <a:solidFill>
                  <a:schemeClr val="tx1"/>
                </a:solidFill>
              </a:rPr>
              <a:t>Chatsonic</a:t>
            </a:r>
            <a:r>
              <a:rPr lang="en-US" sz="2400" dirty="0">
                <a:solidFill>
                  <a:schemeClr val="tx1"/>
                </a:solidFill>
              </a:rPr>
              <a:t> is expected to generate $1M – $2M in 2025</a:t>
            </a:r>
          </a:p>
          <a:p>
            <a:pPr marL="0" indent="0" algn="l">
              <a:buNone/>
            </a:pPr>
            <a:endParaRPr lang="en-US" sz="2400" dirty="0">
              <a:solidFill>
                <a:schemeClr val="tx1"/>
              </a:solidFill>
            </a:endParaRPr>
          </a:p>
          <a:p>
            <a:pPr marL="0" indent="0" algn="l">
              <a:buNone/>
            </a:pPr>
            <a:endParaRPr lang="en-US" sz="2400" dirty="0">
              <a:solidFill>
                <a:schemeClr val="tx1"/>
              </a:solidFill>
            </a:endParaRPr>
          </a:p>
        </p:txBody>
      </p:sp>
      <p:sp>
        <p:nvSpPr>
          <p:cNvPr id="4" name="Slide Number Placeholder 3">
            <a:extLst>
              <a:ext uri="{FF2B5EF4-FFF2-40B4-BE49-F238E27FC236}">
                <a16:creationId xmlns:a16="http://schemas.microsoft.com/office/drawing/2014/main" id="{4D000705-1A2C-2FD7-F429-1ECAB567723B}"/>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6" name="Picture 5">
            <a:extLst>
              <a:ext uri="{FF2B5EF4-FFF2-40B4-BE49-F238E27FC236}">
                <a16:creationId xmlns:a16="http://schemas.microsoft.com/office/drawing/2014/main" id="{4ECA5C15-CEF6-DB79-10A8-733EEC0EE692}"/>
              </a:ext>
            </a:extLst>
          </p:cNvPr>
          <p:cNvPicPr>
            <a:picLocks noChangeAspect="1"/>
          </p:cNvPicPr>
          <p:nvPr/>
        </p:nvPicPr>
        <p:blipFill>
          <a:blip r:embed="rId2"/>
          <a:stretch>
            <a:fillRect/>
          </a:stretch>
        </p:blipFill>
        <p:spPr>
          <a:xfrm>
            <a:off x="1034143" y="1946910"/>
            <a:ext cx="3770086" cy="3324860"/>
          </a:xfrm>
          <a:prstGeom prst="rect">
            <a:avLst/>
          </a:prstGeom>
        </p:spPr>
      </p:pic>
    </p:spTree>
    <p:extLst>
      <p:ext uri="{BB962C8B-B14F-4D97-AF65-F5344CB8AC3E}">
        <p14:creationId xmlns:p14="http://schemas.microsoft.com/office/powerpoint/2010/main" val="3809041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قص">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TM10001105[[fn=قص]]</Template>
  <TotalTime>1466</TotalTime>
  <Words>494</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Franklin Gothic Book</vt:lpstr>
      <vt:lpstr>Helvetica Neue</vt:lpstr>
      <vt:lpstr>قص</vt:lpstr>
      <vt:lpstr> ChatSonic  </vt:lpstr>
      <vt:lpstr>Introduction</vt:lpstr>
      <vt:lpstr>Company and founders</vt:lpstr>
      <vt:lpstr>ChatSonic vs ChatGpt : </vt:lpstr>
      <vt:lpstr>Testing the product </vt:lpstr>
      <vt:lpstr>Testing the product:</vt:lpstr>
      <vt:lpstr>Testing the product:</vt:lpstr>
      <vt:lpstr>Revenue (2021):</vt:lpstr>
      <vt:lpstr>Revenue (2022-2025):</vt:lpstr>
      <vt:lpstr>The technical principle of Chatsonic:</vt:lpstr>
      <vt:lpstr>Competing products:</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CSC212 Project</dc:title>
  <dc:creator>مؤيد الشنيف</dc:creator>
  <cp:lastModifiedBy>waleed ali</cp:lastModifiedBy>
  <cp:revision>19</cp:revision>
  <dcterms:created xsi:type="dcterms:W3CDTF">2022-10-07T13:35:41Z</dcterms:created>
  <dcterms:modified xsi:type="dcterms:W3CDTF">2023-04-12T02:09:04Z</dcterms:modified>
</cp:coreProperties>
</file>