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58" r:id="rId3"/>
    <p:sldId id="259" r:id="rId4"/>
    <p:sldId id="262" r:id="rId5"/>
    <p:sldId id="263" r:id="rId6"/>
    <p:sldId id="261"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161" d="100"/>
          <a:sy n="161"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89E6E-486F-0A4C-9758-23068A90F395}"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1AD97-730A-884C-A892-A4E838959EFC}" type="slidenum">
              <a:rPr lang="en-US" smtClean="0"/>
              <a:t>‹#›</a:t>
            </a:fld>
            <a:endParaRPr lang="en-US"/>
          </a:p>
        </p:txBody>
      </p:sp>
    </p:spTree>
    <p:extLst>
      <p:ext uri="{BB962C8B-B14F-4D97-AF65-F5344CB8AC3E}">
        <p14:creationId xmlns:p14="http://schemas.microsoft.com/office/powerpoint/2010/main" val="24256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defRPr>
            </a:lvl9pPr>
          </a:lstStyle>
          <a:p>
            <a:pPr>
              <a:spcBef>
                <a:spcPct val="0"/>
              </a:spcBef>
              <a:buClrTx/>
              <a:buFontTx/>
              <a:buNone/>
            </a:pPr>
            <a:fld id="{8C4A24A8-F8C8-1D43-9833-A5FA8C6711CC}" type="slidenum">
              <a:rPr lang="en-GB" altLang="en-US">
                <a:latin typeface="Arial" charset="0"/>
              </a:rPr>
              <a:pPr>
                <a:spcBef>
                  <a:spcPct val="0"/>
                </a:spcBef>
                <a:buClrTx/>
                <a:buFontTx/>
                <a:buNone/>
              </a:pPr>
              <a:t>1</a:t>
            </a:fld>
            <a:endParaRPr lang="en-GB" altLang="en-US">
              <a:latin typeface="Arial" charset="0"/>
            </a:endParaRPr>
          </a:p>
        </p:txBody>
      </p:sp>
      <p:sp>
        <p:nvSpPr>
          <p:cNvPr id="337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755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B2C171-92AC-B748-9787-6949C54F5482}"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FA79-D85D-A945-BFF3-C41DDFFB6F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2C171-92AC-B748-9787-6949C54F5482}"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77911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2C171-92AC-B748-9787-6949C54F5482}"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142180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2C171-92AC-B748-9787-6949C54F5482}"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9482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2C171-92AC-B748-9787-6949C54F5482}"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FA79-D85D-A945-BFF3-C41DDFFB6F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42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2C171-92AC-B748-9787-6949C54F5482}"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164392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2C171-92AC-B748-9787-6949C54F5482}"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21414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2C171-92AC-B748-9787-6949C54F5482}"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138847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B2C171-92AC-B748-9787-6949C54F5482}"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159853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B2C171-92AC-B748-9787-6949C54F5482}"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7FFA79-D85D-A945-BFF3-C41DDFFB6F69}" type="slidenum">
              <a:rPr lang="en-US" smtClean="0"/>
              <a:t>‹#›</a:t>
            </a:fld>
            <a:endParaRPr lang="en-US"/>
          </a:p>
        </p:txBody>
      </p:sp>
    </p:spTree>
    <p:extLst>
      <p:ext uri="{BB962C8B-B14F-4D97-AF65-F5344CB8AC3E}">
        <p14:creationId xmlns:p14="http://schemas.microsoft.com/office/powerpoint/2010/main" val="16184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2C171-92AC-B748-9787-6949C54F5482}"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FFA79-D85D-A945-BFF3-C41DDFFB6F69}" type="slidenum">
              <a:rPr lang="en-US" smtClean="0"/>
              <a:t>‹#›</a:t>
            </a:fld>
            <a:endParaRPr lang="en-US"/>
          </a:p>
        </p:txBody>
      </p:sp>
    </p:spTree>
    <p:extLst>
      <p:ext uri="{BB962C8B-B14F-4D97-AF65-F5344CB8AC3E}">
        <p14:creationId xmlns:p14="http://schemas.microsoft.com/office/powerpoint/2010/main" val="179410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B2C171-92AC-B748-9787-6949C54F5482}"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7FFA79-D85D-A945-BFF3-C41DDFFB6F6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97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209800" y="1371601"/>
            <a:ext cx="7848600" cy="192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charset="-128"/>
              </a:defRPr>
            </a:lvl1pPr>
            <a:lvl2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ＭＳ Ｐゴシック" charset="-128"/>
              </a:defRPr>
            </a:lvl2pPr>
            <a:lvl3pPr>
              <a:spcBef>
                <a:spcPts val="4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charset="-128"/>
              </a:defRPr>
            </a:lvl3pPr>
            <a:lvl4pPr>
              <a:spcBef>
                <a:spcPts val="4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ＭＳ Ｐゴシック" charset="-128"/>
              </a:defRPr>
            </a:lvl4pPr>
            <a:lvl5pPr>
              <a:spcBef>
                <a:spcPts val="3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5pPr>
            <a:lvl6pPr marL="25146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6pPr>
            <a:lvl7pPr marL="29718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7pPr>
            <a:lvl8pPr marL="34290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8pPr>
            <a:lvl9pPr marL="38862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9pPr>
          </a:lstStyle>
          <a:p>
            <a:pPr algn="ctr" eaLnBrk="1" hangingPunct="1">
              <a:spcBef>
                <a:spcPct val="0"/>
              </a:spcBef>
              <a:buClrTx/>
              <a:buFontTx/>
              <a:buNone/>
            </a:pPr>
            <a:r>
              <a:rPr lang="en-US" altLang="en-US" sz="4000">
                <a:solidFill>
                  <a:srgbClr val="D16349"/>
                </a:solidFill>
              </a:rPr>
              <a:t>Artificial Intelligence</a:t>
            </a:r>
            <a:br>
              <a:rPr lang="en-US" altLang="en-US" sz="4000">
                <a:solidFill>
                  <a:srgbClr val="D16349"/>
                </a:solidFill>
              </a:rPr>
            </a:br>
            <a:r>
              <a:rPr lang="en-US" altLang="en-US" sz="4000">
                <a:solidFill>
                  <a:srgbClr val="D16349"/>
                </a:solidFill>
              </a:rPr>
              <a:t>CSC 361</a:t>
            </a:r>
          </a:p>
        </p:txBody>
      </p:sp>
      <p:sp>
        <p:nvSpPr>
          <p:cNvPr id="3075" name="Text Box 2"/>
          <p:cNvSpPr txBox="1">
            <a:spLocks noChangeArrowheads="1"/>
          </p:cNvSpPr>
          <p:nvPr/>
        </p:nvSpPr>
        <p:spPr bwMode="auto">
          <a:xfrm>
            <a:off x="2895600" y="3886200"/>
            <a:ext cx="6400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charset="-128"/>
              </a:defRPr>
            </a:lvl1pPr>
            <a:lvl2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ＭＳ Ｐゴシック" charset="-128"/>
              </a:defRPr>
            </a:lvl2pPr>
            <a:lvl3pPr>
              <a:spcBef>
                <a:spcPts val="4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charset="-128"/>
              </a:defRPr>
            </a:lvl3pPr>
            <a:lvl4pPr>
              <a:spcBef>
                <a:spcPts val="4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ＭＳ Ｐゴシック" charset="-128"/>
              </a:defRPr>
            </a:lvl4pPr>
            <a:lvl5pPr>
              <a:spcBef>
                <a:spcPts val="35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5pPr>
            <a:lvl6pPr marL="25146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6pPr>
            <a:lvl7pPr marL="29718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7pPr>
            <a:lvl8pPr marL="34290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8pPr>
            <a:lvl9pPr marL="3886200" indent="-228600" defTabSz="449263" eaLnBrk="0" fontAlgn="base" hangingPunct="0">
              <a:spcBef>
                <a:spcPts val="35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ＭＳ Ｐゴシック" charset="-128"/>
              </a:defRPr>
            </a:lvl9pPr>
          </a:lstStyle>
          <a:p>
            <a:pPr algn="ctr">
              <a:lnSpc>
                <a:spcPct val="80000"/>
              </a:lnSpc>
              <a:spcBef>
                <a:spcPts val="700"/>
              </a:spcBef>
              <a:buClrTx/>
              <a:buSzPct val="85000"/>
            </a:pPr>
            <a:r>
              <a:rPr lang="en-US" altLang="en-US" sz="2800">
                <a:solidFill>
                  <a:srgbClr val="404040"/>
                </a:solidFill>
              </a:rPr>
              <a:t>Tutorial#7</a:t>
            </a:r>
            <a:endParaRPr lang="en-US" altLang="en-US" sz="2800" dirty="0">
              <a:solidFill>
                <a:srgbClr val="404040"/>
              </a:solidFill>
            </a:endParaRPr>
          </a:p>
        </p:txBody>
      </p:sp>
    </p:spTree>
    <p:extLst>
      <p:ext uri="{BB962C8B-B14F-4D97-AF65-F5344CB8AC3E}">
        <p14:creationId xmlns:p14="http://schemas.microsoft.com/office/powerpoint/2010/main" val="9310865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74009"/>
          </a:xfrm>
        </p:spPr>
        <p:txBody>
          <a:bodyPr>
            <a:normAutofit fontScale="90000"/>
          </a:bodyPr>
          <a:lstStyle/>
          <a:p>
            <a:endParaRPr lang="en-US"/>
          </a:p>
        </p:txBody>
      </p:sp>
      <p:sp>
        <p:nvSpPr>
          <p:cNvPr id="3" name="Content Placeholder 2"/>
          <p:cNvSpPr>
            <a:spLocks noGrp="1"/>
          </p:cNvSpPr>
          <p:nvPr>
            <p:ph idx="1"/>
          </p:nvPr>
        </p:nvSpPr>
        <p:spPr>
          <a:xfrm>
            <a:off x="1097280" y="1845734"/>
            <a:ext cx="10058400" cy="4407148"/>
          </a:xfrm>
        </p:spPr>
        <p:txBody>
          <a:bodyPr>
            <a:normAutofit/>
          </a:bodyPr>
          <a:lstStyle/>
          <a:p>
            <a:r>
              <a:rPr lang="en-US" dirty="0"/>
              <a:t>Now KB ∧ ¬α looks like: </a:t>
            </a:r>
          </a:p>
          <a:p>
            <a:r>
              <a:rPr lang="en-US" dirty="0"/>
              <a:t>• B1: ¬S</a:t>
            </a:r>
            <a:r>
              <a:rPr lang="en-US" baseline="-25000" dirty="0"/>
              <a:t>1,1</a:t>
            </a:r>
            <a:r>
              <a:rPr lang="en-US" dirty="0"/>
              <a:t> ∨ W</a:t>
            </a:r>
            <a:r>
              <a:rPr lang="en-US" baseline="-25000" dirty="0"/>
              <a:t>1,2</a:t>
            </a:r>
            <a:r>
              <a:rPr lang="en-US" dirty="0"/>
              <a:t> ∨ W</a:t>
            </a:r>
            <a:r>
              <a:rPr lang="en-US" baseline="-25000" dirty="0"/>
              <a:t>2,1</a:t>
            </a:r>
            <a:r>
              <a:rPr lang="en-US" dirty="0"/>
              <a:t> </a:t>
            </a:r>
          </a:p>
          <a:p>
            <a:r>
              <a:rPr lang="en-US" dirty="0"/>
              <a:t>• B2: ¬W</a:t>
            </a:r>
            <a:r>
              <a:rPr lang="en-US" baseline="-25000" dirty="0"/>
              <a:t>1,2</a:t>
            </a:r>
            <a:r>
              <a:rPr lang="en-US" dirty="0"/>
              <a:t> ∨ S</a:t>
            </a:r>
            <a:r>
              <a:rPr lang="en-US" baseline="-25000" dirty="0"/>
              <a:t>1,1</a:t>
            </a:r>
            <a:br>
              <a:rPr lang="en-US" dirty="0"/>
            </a:br>
            <a:r>
              <a:rPr lang="en-US" dirty="0"/>
              <a:t>• B3: ¬W</a:t>
            </a:r>
            <a:r>
              <a:rPr lang="en-US" baseline="-25000" dirty="0"/>
              <a:t>2,1</a:t>
            </a:r>
            <a:r>
              <a:rPr lang="en-US" dirty="0"/>
              <a:t> ∨ S</a:t>
            </a:r>
            <a:r>
              <a:rPr lang="en-US" baseline="-25000" dirty="0"/>
              <a:t>1,1</a:t>
            </a:r>
            <a:br>
              <a:rPr lang="en-US" dirty="0"/>
            </a:br>
            <a:r>
              <a:rPr lang="en-US" dirty="0"/>
              <a:t>• B4: ¬S</a:t>
            </a:r>
            <a:r>
              <a:rPr lang="en-US" baseline="-25000" dirty="0"/>
              <a:t>1,2</a:t>
            </a:r>
            <a:br>
              <a:rPr lang="en-US" dirty="0"/>
            </a:br>
            <a:r>
              <a:rPr lang="en-US" dirty="0"/>
              <a:t>• B5: S</a:t>
            </a:r>
            <a:r>
              <a:rPr lang="en-US" baseline="-25000" dirty="0"/>
              <a:t>1,1</a:t>
            </a:r>
            <a:br>
              <a:rPr lang="en-US" dirty="0"/>
            </a:br>
            <a:r>
              <a:rPr lang="en-US" dirty="0"/>
              <a:t>• B6: ¬W</a:t>
            </a:r>
            <a:r>
              <a:rPr lang="en-US" baseline="-25000" dirty="0"/>
              <a:t>2,2</a:t>
            </a:r>
            <a:br>
              <a:rPr lang="en-US" dirty="0"/>
            </a:br>
            <a:r>
              <a:rPr lang="en-US" dirty="0"/>
              <a:t>• B7: ¬W</a:t>
            </a:r>
            <a:r>
              <a:rPr lang="en-US" baseline="-25000" dirty="0"/>
              <a:t>1,2</a:t>
            </a:r>
            <a:br>
              <a:rPr lang="en-US" dirty="0"/>
            </a:br>
            <a:r>
              <a:rPr lang="en-US" dirty="0"/>
              <a:t>• B8: ¬W</a:t>
            </a:r>
            <a:r>
              <a:rPr lang="en-US" baseline="-25000" dirty="0"/>
              <a:t>2,1</a:t>
            </a:r>
            <a:r>
              <a:rPr lang="en-US" dirty="0"/>
              <a:t> </a:t>
            </a:r>
            <a:r>
              <a:rPr lang="en-US" dirty="0">
                <a:solidFill>
                  <a:srgbClr val="FF0000"/>
                </a:solidFill>
              </a:rPr>
              <a:t>(this is ¬α) </a:t>
            </a:r>
          </a:p>
          <a:p>
            <a:endParaRPr lang="en-US" dirty="0"/>
          </a:p>
        </p:txBody>
      </p:sp>
      <p:sp>
        <p:nvSpPr>
          <p:cNvPr id="4" name="Content Placeholder 2"/>
          <p:cNvSpPr txBox="1">
            <a:spLocks/>
          </p:cNvSpPr>
          <p:nvPr/>
        </p:nvSpPr>
        <p:spPr>
          <a:xfrm>
            <a:off x="6252882" y="1845734"/>
            <a:ext cx="490279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Now, we can apply resolution:</a:t>
            </a:r>
            <a:br>
              <a:rPr lang="en-US" dirty="0"/>
            </a:br>
            <a:r>
              <a:rPr lang="en-US" dirty="0"/>
              <a:t>• B9: W</a:t>
            </a:r>
            <a:r>
              <a:rPr lang="en-US" baseline="-25000" dirty="0"/>
              <a:t>1,2</a:t>
            </a:r>
            <a:r>
              <a:rPr lang="en-US" dirty="0"/>
              <a:t> ∨ W</a:t>
            </a:r>
            <a:r>
              <a:rPr lang="en-US" baseline="-25000" dirty="0"/>
              <a:t>2,1</a:t>
            </a:r>
            <a:r>
              <a:rPr lang="en-US" dirty="0"/>
              <a:t>,            B1 &amp; B5</a:t>
            </a:r>
            <a:br>
              <a:rPr lang="en-US" dirty="0"/>
            </a:br>
            <a:r>
              <a:rPr lang="en-US" dirty="0"/>
              <a:t>• B10: W</a:t>
            </a:r>
            <a:r>
              <a:rPr lang="en-US" baseline="-25000" dirty="0"/>
              <a:t>2,1</a:t>
            </a:r>
            <a:r>
              <a:rPr lang="en-US" dirty="0"/>
              <a:t>,                        B9 &amp; B7</a:t>
            </a:r>
            <a:br>
              <a:rPr lang="en-US" dirty="0"/>
            </a:br>
            <a:r>
              <a:rPr lang="en-US" dirty="0"/>
              <a:t>• B11: Empty clause,        B10 &amp; B8 </a:t>
            </a:r>
          </a:p>
          <a:p>
            <a:r>
              <a:rPr lang="en-US" dirty="0"/>
              <a:t>Since we derived the empty clause (which means a contradiction), </a:t>
            </a:r>
          </a:p>
          <a:p>
            <a:r>
              <a:rPr lang="en-US" dirty="0"/>
              <a:t>we deduce that KB |= α. </a:t>
            </a:r>
          </a:p>
          <a:p>
            <a:r>
              <a:rPr lang="en-US" dirty="0"/>
              <a:t> </a:t>
            </a:r>
          </a:p>
          <a:p>
            <a:r>
              <a:rPr lang="en-US" dirty="0"/>
              <a:t>W</a:t>
            </a:r>
            <a:r>
              <a:rPr lang="en-US" baseline="-25000" dirty="0"/>
              <a:t>2,1 </a:t>
            </a:r>
            <a:endParaRPr lang="en-US" dirty="0"/>
          </a:p>
        </p:txBody>
      </p:sp>
    </p:spTree>
    <p:extLst>
      <p:ext uri="{BB962C8B-B14F-4D97-AF65-F5344CB8AC3E}">
        <p14:creationId xmlns:p14="http://schemas.microsoft.com/office/powerpoint/2010/main" val="93411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 Consider the following KB: </a:t>
            </a:r>
          </a:p>
        </p:txBody>
      </p:sp>
      <p:sp>
        <p:nvSpPr>
          <p:cNvPr id="4" name="Content Placeholder 3"/>
          <p:cNvSpPr>
            <a:spLocks noGrp="1"/>
          </p:cNvSpPr>
          <p:nvPr>
            <p:ph idx="1"/>
          </p:nvPr>
        </p:nvSpPr>
        <p:spPr/>
        <p:txBody>
          <a:bodyPr>
            <a:normAutofit lnSpcReduction="10000"/>
          </a:bodyPr>
          <a:lstStyle/>
          <a:p>
            <a:pPr marL="0" indent="0">
              <a:buNone/>
            </a:pPr>
            <a:r>
              <a:rPr lang="bg-BG" sz="2800" dirty="0"/>
              <a:t>• </a:t>
            </a:r>
            <a:r>
              <a:rPr lang="bg-BG" sz="2800" dirty="0" err="1"/>
              <a:t>A</a:t>
            </a:r>
            <a:r>
              <a:rPr lang="bg-BG" sz="2800" dirty="0"/>
              <a:t> ∧ </a:t>
            </a:r>
            <a:r>
              <a:rPr lang="bg-BG" sz="2800" dirty="0" err="1"/>
              <a:t>B</a:t>
            </a:r>
            <a:r>
              <a:rPr lang="bg-BG" sz="2800" dirty="0"/>
              <a:t> ⇒ </a:t>
            </a:r>
            <a:r>
              <a:rPr lang="bg-BG" sz="2800" dirty="0" err="1"/>
              <a:t>E</a:t>
            </a:r>
            <a:r>
              <a:rPr lang="bg-BG" sz="2800" dirty="0"/>
              <a:t> </a:t>
            </a:r>
            <a:endParaRPr lang="en-US" sz="2800" dirty="0"/>
          </a:p>
          <a:p>
            <a:pPr marL="0" indent="0">
              <a:buNone/>
            </a:pPr>
            <a:r>
              <a:rPr lang="bg-BG" sz="2800" dirty="0"/>
              <a:t>• </a:t>
            </a:r>
            <a:r>
              <a:rPr lang="bg-BG" sz="2800" dirty="0" err="1"/>
              <a:t>A</a:t>
            </a:r>
            <a:r>
              <a:rPr lang="bg-BG" sz="2800" dirty="0"/>
              <a:t> ∧ D ⇒ C </a:t>
            </a:r>
            <a:endParaRPr lang="en-US" sz="2800" dirty="0"/>
          </a:p>
          <a:p>
            <a:pPr marL="0" indent="0">
              <a:buNone/>
            </a:pPr>
            <a:r>
              <a:rPr lang="bg-BG" sz="2800" dirty="0"/>
              <a:t>• </a:t>
            </a:r>
            <a:r>
              <a:rPr lang="bg-BG" sz="2800" dirty="0" err="1"/>
              <a:t>E</a:t>
            </a:r>
            <a:r>
              <a:rPr lang="bg-BG" sz="2800" dirty="0"/>
              <a:t> ⇒ </a:t>
            </a:r>
            <a:r>
              <a:rPr lang="bg-BG" sz="2800" dirty="0" err="1"/>
              <a:t>F</a:t>
            </a:r>
            <a:br>
              <a:rPr lang="bg-BG" sz="2800" dirty="0"/>
            </a:br>
            <a:r>
              <a:rPr lang="bg-BG" sz="2800" dirty="0"/>
              <a:t>• </a:t>
            </a:r>
            <a:r>
              <a:rPr lang="bg-BG" sz="2800" dirty="0" err="1"/>
              <a:t>B</a:t>
            </a:r>
            <a:r>
              <a:rPr lang="bg-BG" sz="2800" dirty="0"/>
              <a:t> ∧ </a:t>
            </a:r>
            <a:r>
              <a:rPr lang="bg-BG" sz="2800" dirty="0" err="1"/>
              <a:t>E</a:t>
            </a:r>
            <a:r>
              <a:rPr lang="bg-BG" sz="2800" dirty="0"/>
              <a:t> ⇒ D </a:t>
            </a:r>
            <a:endParaRPr lang="en-US" sz="2800" dirty="0"/>
          </a:p>
          <a:p>
            <a:pPr marL="0" indent="0">
              <a:buNone/>
            </a:pPr>
            <a:r>
              <a:rPr lang="bg-BG" sz="2800" dirty="0"/>
              <a:t>• C ⇒ </a:t>
            </a:r>
            <a:r>
              <a:rPr lang="bg-BG" sz="2800" dirty="0" err="1"/>
              <a:t>F</a:t>
            </a:r>
            <a:r>
              <a:rPr lang="bg-BG" sz="2800" dirty="0"/>
              <a:t> </a:t>
            </a:r>
          </a:p>
          <a:p>
            <a:pPr marL="0" indent="0">
              <a:buNone/>
            </a:pPr>
            <a:r>
              <a:rPr lang="bg-BG" sz="2800" dirty="0"/>
              <a:t>• D ∧ </a:t>
            </a:r>
            <a:r>
              <a:rPr lang="bg-BG" sz="2800" dirty="0" err="1"/>
              <a:t>F</a:t>
            </a:r>
            <a:r>
              <a:rPr lang="bg-BG" sz="2800" dirty="0"/>
              <a:t> ⇒ </a:t>
            </a:r>
            <a:r>
              <a:rPr lang="bg-BG" sz="2800" dirty="0" err="1"/>
              <a:t>G</a:t>
            </a:r>
            <a:endParaRPr lang="en-US" sz="2800" dirty="0"/>
          </a:p>
          <a:p>
            <a:pPr marL="0" indent="0">
              <a:buNone/>
            </a:pPr>
            <a:r>
              <a:rPr lang="bg-BG" sz="2800" dirty="0"/>
              <a:t>•</a:t>
            </a:r>
            <a:r>
              <a:rPr lang="bg-BG" sz="2800" dirty="0" err="1"/>
              <a:t>A</a:t>
            </a:r>
            <a:br>
              <a:rPr lang="bg-BG" sz="2800" dirty="0"/>
            </a:br>
            <a:r>
              <a:rPr lang="bg-BG" sz="2800" dirty="0"/>
              <a:t>•</a:t>
            </a:r>
            <a:r>
              <a:rPr lang="bg-BG" sz="2800" dirty="0" err="1"/>
              <a:t>B</a:t>
            </a:r>
            <a:r>
              <a:rPr lang="bg-BG" sz="2800" dirty="0"/>
              <a:t> </a:t>
            </a:r>
          </a:p>
          <a:p>
            <a:endParaRPr lang="en-US" dirty="0"/>
          </a:p>
        </p:txBody>
      </p:sp>
    </p:spTree>
    <p:extLst>
      <p:ext uri="{BB962C8B-B14F-4D97-AF65-F5344CB8AC3E}">
        <p14:creationId xmlns:p14="http://schemas.microsoft.com/office/powerpoint/2010/main" val="102317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t>1. What is the standard form in which the KB is written?</a:t>
            </a:r>
          </a:p>
          <a:p>
            <a:r>
              <a:rPr lang="en-US" sz="3600" dirty="0"/>
              <a:t>The KB is in Horn form. </a:t>
            </a:r>
          </a:p>
          <a:p>
            <a:endParaRPr lang="en-US" dirty="0"/>
          </a:p>
        </p:txBody>
      </p:sp>
    </p:spTree>
    <p:extLst>
      <p:ext uri="{BB962C8B-B14F-4D97-AF65-F5344CB8AC3E}">
        <p14:creationId xmlns:p14="http://schemas.microsoft.com/office/powerpoint/2010/main" val="107328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2. Draw the And-Or graph that represents the KB.</a:t>
            </a:r>
          </a:p>
        </p:txBody>
      </p:sp>
      <p:sp>
        <p:nvSpPr>
          <p:cNvPr id="6" name="Rectangle 5"/>
          <p:cNvSpPr/>
          <p:nvPr/>
        </p:nvSpPr>
        <p:spPr>
          <a:xfrm>
            <a:off x="1609164" y="2417367"/>
            <a:ext cx="6096000" cy="2677656"/>
          </a:xfrm>
          <a:prstGeom prst="rect">
            <a:avLst/>
          </a:prstGeom>
        </p:spPr>
        <p:txBody>
          <a:bodyPr>
            <a:spAutoFit/>
          </a:bodyPr>
          <a:lstStyle/>
          <a:p>
            <a:r>
              <a:rPr lang="bg-BG" sz="2800" dirty="0"/>
              <a:t>• </a:t>
            </a:r>
            <a:r>
              <a:rPr lang="bg-BG" sz="2800" dirty="0" err="1"/>
              <a:t>A</a:t>
            </a:r>
            <a:r>
              <a:rPr lang="bg-BG" sz="2800" dirty="0"/>
              <a:t> ∧ </a:t>
            </a:r>
            <a:r>
              <a:rPr lang="bg-BG" sz="2800" dirty="0" err="1"/>
              <a:t>B</a:t>
            </a:r>
            <a:r>
              <a:rPr lang="bg-BG" sz="2800" dirty="0"/>
              <a:t> ⇒ </a:t>
            </a:r>
            <a:r>
              <a:rPr lang="bg-BG" sz="2800" dirty="0" err="1"/>
              <a:t>E</a:t>
            </a:r>
            <a:r>
              <a:rPr lang="bg-BG" sz="2800" dirty="0"/>
              <a:t> </a:t>
            </a:r>
            <a:endParaRPr lang="en-US" sz="2800" dirty="0"/>
          </a:p>
          <a:p>
            <a:r>
              <a:rPr lang="bg-BG" sz="2800" dirty="0"/>
              <a:t>• </a:t>
            </a:r>
            <a:r>
              <a:rPr lang="bg-BG" sz="2800" dirty="0" err="1"/>
              <a:t>A</a:t>
            </a:r>
            <a:r>
              <a:rPr lang="bg-BG" sz="2800" dirty="0"/>
              <a:t> ∧ D ⇒ C </a:t>
            </a:r>
            <a:endParaRPr lang="en-US" sz="2800" dirty="0"/>
          </a:p>
          <a:p>
            <a:r>
              <a:rPr lang="bg-BG" sz="2800" dirty="0"/>
              <a:t>• </a:t>
            </a:r>
            <a:r>
              <a:rPr lang="bg-BG" sz="2800" dirty="0" err="1"/>
              <a:t>E</a:t>
            </a:r>
            <a:r>
              <a:rPr lang="bg-BG" sz="2800" dirty="0"/>
              <a:t> ⇒ </a:t>
            </a:r>
            <a:r>
              <a:rPr lang="bg-BG" sz="2800" dirty="0" err="1"/>
              <a:t>F</a:t>
            </a:r>
            <a:br>
              <a:rPr lang="bg-BG" sz="2800" dirty="0"/>
            </a:br>
            <a:r>
              <a:rPr lang="bg-BG" sz="2800" dirty="0"/>
              <a:t>• </a:t>
            </a:r>
            <a:r>
              <a:rPr lang="bg-BG" sz="2800" dirty="0" err="1"/>
              <a:t>B</a:t>
            </a:r>
            <a:r>
              <a:rPr lang="bg-BG" sz="2800" dirty="0"/>
              <a:t> ∧ </a:t>
            </a:r>
            <a:r>
              <a:rPr lang="bg-BG" sz="2800" dirty="0" err="1"/>
              <a:t>E</a:t>
            </a:r>
            <a:r>
              <a:rPr lang="bg-BG" sz="2800" dirty="0"/>
              <a:t> ⇒ D </a:t>
            </a:r>
            <a:endParaRPr lang="en-US" sz="2800" dirty="0"/>
          </a:p>
          <a:p>
            <a:r>
              <a:rPr lang="bg-BG" sz="2800" dirty="0"/>
              <a:t>• C ⇒ </a:t>
            </a:r>
            <a:r>
              <a:rPr lang="bg-BG" sz="2800" dirty="0" err="1"/>
              <a:t>F</a:t>
            </a:r>
            <a:r>
              <a:rPr lang="bg-BG" sz="2800" dirty="0"/>
              <a:t> </a:t>
            </a:r>
          </a:p>
          <a:p>
            <a:r>
              <a:rPr lang="bg-BG" sz="2800" dirty="0"/>
              <a:t>• D ∧ </a:t>
            </a:r>
            <a:r>
              <a:rPr lang="bg-BG" sz="2800" dirty="0" err="1"/>
              <a:t>F</a:t>
            </a:r>
            <a:r>
              <a:rPr lang="bg-BG" sz="2800" dirty="0"/>
              <a:t> ⇒ </a:t>
            </a:r>
            <a:r>
              <a:rPr lang="bg-BG" sz="2800" dirty="0" err="1"/>
              <a:t>G</a:t>
            </a:r>
            <a:endParaRPr lang="en-US" sz="2800" dirty="0"/>
          </a:p>
        </p:txBody>
      </p:sp>
      <p:grpSp>
        <p:nvGrpSpPr>
          <p:cNvPr id="88" name="Group 87"/>
          <p:cNvGrpSpPr/>
          <p:nvPr/>
        </p:nvGrpSpPr>
        <p:grpSpPr>
          <a:xfrm>
            <a:off x="7363610" y="1855649"/>
            <a:ext cx="2288516" cy="4066435"/>
            <a:chOff x="4657164" y="1294424"/>
            <a:chExt cx="2288516" cy="4923541"/>
          </a:xfrm>
          <a:noFill/>
        </p:grpSpPr>
        <p:cxnSp>
          <p:nvCxnSpPr>
            <p:cNvPr id="79" name="Straight Connector 78"/>
            <p:cNvCxnSpPr/>
            <p:nvPr/>
          </p:nvCxnSpPr>
          <p:spPr>
            <a:xfrm>
              <a:off x="5329461" y="2176458"/>
              <a:ext cx="235348" cy="499341"/>
            </a:xfrm>
            <a:prstGeom prst="line">
              <a:avLst/>
            </a:prstGeom>
            <a:grpFill/>
          </p:spPr>
          <p:style>
            <a:lnRef idx="2">
              <a:schemeClr val="dk1"/>
            </a:lnRef>
            <a:fillRef idx="1">
              <a:schemeClr val="lt1"/>
            </a:fillRef>
            <a:effectRef idx="0">
              <a:schemeClr val="dk1"/>
            </a:effectRef>
            <a:fontRef idx="minor">
              <a:schemeClr val="dk1"/>
            </a:fontRef>
          </p:style>
        </p:cxnSp>
        <p:grpSp>
          <p:nvGrpSpPr>
            <p:cNvPr id="87" name="Group 86"/>
            <p:cNvGrpSpPr/>
            <p:nvPr/>
          </p:nvGrpSpPr>
          <p:grpSpPr>
            <a:xfrm>
              <a:off x="4657164" y="1294424"/>
              <a:ext cx="2288516" cy="4923541"/>
              <a:chOff x="4657164" y="1329341"/>
              <a:chExt cx="2288516" cy="4923541"/>
            </a:xfrm>
            <a:grpFill/>
          </p:grpSpPr>
          <p:grpSp>
            <p:nvGrpSpPr>
              <p:cNvPr id="56" name="Group 55"/>
              <p:cNvGrpSpPr/>
              <p:nvPr/>
            </p:nvGrpSpPr>
            <p:grpSpPr>
              <a:xfrm>
                <a:off x="4657164" y="3557453"/>
                <a:ext cx="2288516" cy="2695429"/>
                <a:chOff x="3213228" y="2517292"/>
                <a:chExt cx="3679294" cy="3670812"/>
              </a:xfrm>
              <a:grpFill/>
            </p:grpSpPr>
            <p:sp>
              <p:nvSpPr>
                <p:cNvPr id="7" name="Oval 6"/>
                <p:cNvSpPr/>
                <p:nvPr/>
              </p:nvSpPr>
              <p:spPr>
                <a:xfrm>
                  <a:off x="3931023" y="5466878"/>
                  <a:ext cx="726141" cy="65644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5190565" y="5466878"/>
                  <a:ext cx="779929" cy="721226"/>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10" name="Straight Connector 9"/>
                <p:cNvCxnSpPr>
                  <a:stCxn id="7" idx="0"/>
                </p:cNvCxnSpPr>
                <p:nvPr/>
              </p:nvCxnSpPr>
              <p:spPr>
                <a:xfrm flipV="1">
                  <a:off x="4294094" y="4867835"/>
                  <a:ext cx="640977" cy="599043"/>
                </a:xfrm>
                <a:prstGeom prst="line">
                  <a:avLst/>
                </a:prstGeom>
                <a:grpFill/>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4935071" y="4867835"/>
                  <a:ext cx="726141" cy="663821"/>
                </a:xfrm>
                <a:prstGeom prst="line">
                  <a:avLst/>
                </a:prstGeom>
                <a:grpFill/>
              </p:spPr>
              <p:style>
                <a:lnRef idx="2">
                  <a:schemeClr val="dk1"/>
                </a:lnRef>
                <a:fillRef idx="1">
                  <a:schemeClr val="lt1"/>
                </a:fillRef>
                <a:effectRef idx="0">
                  <a:schemeClr val="dk1"/>
                </a:effectRef>
                <a:fontRef idx="minor">
                  <a:schemeClr val="dk1"/>
                </a:fontRef>
              </p:style>
            </p:cxnSp>
            <p:sp>
              <p:nvSpPr>
                <p:cNvPr id="15" name="Arc 14"/>
                <p:cNvSpPr/>
                <p:nvPr/>
              </p:nvSpPr>
              <p:spPr>
                <a:xfrm rot="10603063">
                  <a:off x="4702516" y="4861794"/>
                  <a:ext cx="533401" cy="436633"/>
                </a:xfrm>
                <a:prstGeom prst="arc">
                  <a:avLst>
                    <a:gd name="adj1" fmla="val 11875747"/>
                    <a:gd name="adj2" fmla="val 0"/>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p:nvPr/>
              </p:nvCxnSpPr>
              <p:spPr>
                <a:xfrm flipV="1">
                  <a:off x="4935070" y="4543019"/>
                  <a:ext cx="17072" cy="38471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19" name="Oval 18"/>
                <p:cNvSpPr/>
                <p:nvPr/>
              </p:nvSpPr>
              <p:spPr>
                <a:xfrm>
                  <a:off x="4545106" y="3901518"/>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cxnSp>
              <p:nvCxnSpPr>
                <p:cNvPr id="24" name="Straight Connector 23"/>
                <p:cNvCxnSpPr>
                  <a:endCxn id="19" idx="2"/>
                </p:cNvCxnSpPr>
                <p:nvPr/>
              </p:nvCxnSpPr>
              <p:spPr>
                <a:xfrm>
                  <a:off x="3711388" y="4187828"/>
                  <a:ext cx="833718" cy="40969"/>
                </a:xfrm>
                <a:prstGeom prst="line">
                  <a:avLst/>
                </a:prstGeom>
                <a:grpFill/>
              </p:spPr>
              <p:style>
                <a:lnRef idx="2">
                  <a:schemeClr val="dk1"/>
                </a:lnRef>
                <a:fillRef idx="1">
                  <a:schemeClr val="lt1"/>
                </a:fillRef>
                <a:effectRef idx="0">
                  <a:schemeClr val="dk1"/>
                </a:effectRef>
                <a:fontRef idx="minor">
                  <a:schemeClr val="dk1"/>
                </a:fontRef>
              </p:style>
            </p:cxnSp>
            <p:cxnSp>
              <p:nvCxnSpPr>
                <p:cNvPr id="26" name="Straight Arrow Connector 25"/>
                <p:cNvCxnSpPr>
                  <a:stCxn id="7" idx="1"/>
                  <a:endCxn id="27" idx="4"/>
                </p:cNvCxnSpPr>
                <p:nvPr/>
              </p:nvCxnSpPr>
              <p:spPr>
                <a:xfrm flipH="1" flipV="1">
                  <a:off x="3603193" y="3662768"/>
                  <a:ext cx="434171" cy="190024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27" name="Oval 26"/>
                <p:cNvSpPr/>
                <p:nvPr/>
              </p:nvSpPr>
              <p:spPr>
                <a:xfrm>
                  <a:off x="3213228" y="3008210"/>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7" name="Arc 46"/>
                <p:cNvSpPr/>
                <p:nvPr/>
              </p:nvSpPr>
              <p:spPr>
                <a:xfrm rot="5400000">
                  <a:off x="3312466" y="3929127"/>
                  <a:ext cx="1094967" cy="562251"/>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Arrow Connector 48"/>
                <p:cNvCxnSpPr>
                  <a:stCxn id="27" idx="6"/>
                  <a:endCxn id="55" idx="3"/>
                </p:cNvCxnSpPr>
                <p:nvPr/>
              </p:nvCxnSpPr>
              <p:spPr>
                <a:xfrm flipV="1">
                  <a:off x="3993157" y="3075992"/>
                  <a:ext cx="2233653" cy="259498"/>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51" name="Straight Connector 50"/>
                <p:cNvCxnSpPr>
                  <a:stCxn id="8" idx="0"/>
                </p:cNvCxnSpPr>
                <p:nvPr/>
              </p:nvCxnSpPr>
              <p:spPr>
                <a:xfrm flipV="1">
                  <a:off x="5580530" y="3075992"/>
                  <a:ext cx="148534" cy="2390886"/>
                </a:xfrm>
                <a:prstGeom prst="line">
                  <a:avLst/>
                </a:prstGeom>
                <a:grpFill/>
              </p:spPr>
              <p:style>
                <a:lnRef idx="2">
                  <a:schemeClr val="dk1"/>
                </a:lnRef>
                <a:fillRef idx="1">
                  <a:schemeClr val="lt1"/>
                </a:fillRef>
                <a:effectRef idx="0">
                  <a:schemeClr val="dk1"/>
                </a:effectRef>
                <a:fontRef idx="minor">
                  <a:schemeClr val="dk1"/>
                </a:fontRef>
              </p:style>
            </p:cxnSp>
            <p:sp>
              <p:nvSpPr>
                <p:cNvPr id="53" name="Arc 52"/>
                <p:cNvSpPr/>
                <p:nvPr/>
              </p:nvSpPr>
              <p:spPr>
                <a:xfrm rot="8862307">
                  <a:off x="5164147" y="2540453"/>
                  <a:ext cx="554335" cy="986066"/>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6112593" y="2517292"/>
                  <a:ext cx="779929" cy="65455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grpSp>
          <p:sp>
            <p:nvSpPr>
              <p:cNvPr id="60" name="Oval 59"/>
              <p:cNvSpPr/>
              <p:nvPr/>
            </p:nvSpPr>
            <p:spPr>
              <a:xfrm>
                <a:off x="5485589" y="2617089"/>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cxnSp>
            <p:nvCxnSpPr>
              <p:cNvPr id="64" name="Straight Arrow Connector 63"/>
              <p:cNvCxnSpPr>
                <a:stCxn id="19" idx="0"/>
                <a:endCxn id="60" idx="4"/>
              </p:cNvCxnSpPr>
              <p:nvPr/>
            </p:nvCxnSpPr>
            <p:spPr>
              <a:xfrm flipH="1" flipV="1">
                <a:off x="5728147" y="3097722"/>
                <a:ext cx="1" cy="1476150"/>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72" name="Straight Arrow Connector 71"/>
              <p:cNvCxnSpPr>
                <a:stCxn id="55" idx="1"/>
                <a:endCxn id="60" idx="5"/>
              </p:cNvCxnSpPr>
              <p:nvPr/>
            </p:nvCxnSpPr>
            <p:spPr>
              <a:xfrm flipH="1" flipV="1">
                <a:off x="5899661" y="3027335"/>
                <a:ext cx="631947" cy="60050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p:cNvCxnSpPr>
                <a:stCxn id="27" idx="0"/>
              </p:cNvCxnSpPr>
              <p:nvPr/>
            </p:nvCxnSpPr>
            <p:spPr>
              <a:xfrm flipV="1">
                <a:off x="4899722" y="1787131"/>
                <a:ext cx="561599" cy="2130797"/>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80" name="Arc 79"/>
              <p:cNvSpPr/>
              <p:nvPr/>
            </p:nvSpPr>
            <p:spPr>
              <a:xfrm rot="7345125">
                <a:off x="5135886" y="2260541"/>
                <a:ext cx="431693" cy="313652"/>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5400692" y="1329341"/>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grpSp>
      </p:grpSp>
      <p:sp>
        <p:nvSpPr>
          <p:cNvPr id="90" name="Content Placeholder 89"/>
          <p:cNvSpPr>
            <a:spLocks noGrp="1"/>
          </p:cNvSpPr>
          <p:nvPr>
            <p:ph idx="1"/>
          </p:nvPr>
        </p:nvSpPr>
        <p:spPr>
          <a:xfrm>
            <a:off x="1191409" y="1737360"/>
            <a:ext cx="3675138" cy="4023360"/>
          </a:xfrm>
        </p:spPr>
        <p:txBody>
          <a:bodyPr/>
          <a:lstStyle/>
          <a:p>
            <a:endParaRPr lang="en-US" dirty="0"/>
          </a:p>
        </p:txBody>
      </p:sp>
      <p:sp>
        <p:nvSpPr>
          <p:cNvPr id="91" name="Content Placeholder 89"/>
          <p:cNvSpPr txBox="1">
            <a:spLocks/>
          </p:cNvSpPr>
          <p:nvPr/>
        </p:nvSpPr>
        <p:spPr>
          <a:xfrm>
            <a:off x="1191409" y="1752728"/>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00598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Use forward and backward chaining to show that KB |= 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9735926"/>
              </p:ext>
            </p:extLst>
          </p:nvPr>
        </p:nvGraphicFramePr>
        <p:xfrm>
          <a:off x="1096963" y="3126105"/>
          <a:ext cx="3811214" cy="1463040"/>
        </p:xfrm>
        <a:graphic>
          <a:graphicData uri="http://schemas.openxmlformats.org/drawingml/2006/table">
            <a:tbl>
              <a:tblPr/>
              <a:tblGrid>
                <a:gridCol w="1905607">
                  <a:extLst>
                    <a:ext uri="{9D8B030D-6E8A-4147-A177-3AD203B41FA5}">
                      <a16:colId xmlns:a16="http://schemas.microsoft.com/office/drawing/2014/main" val="20000"/>
                    </a:ext>
                  </a:extLst>
                </a:gridCol>
                <a:gridCol w="1905607">
                  <a:extLst>
                    <a:ext uri="{9D8B030D-6E8A-4147-A177-3AD203B41FA5}">
                      <a16:colId xmlns:a16="http://schemas.microsoft.com/office/drawing/2014/main" val="20001"/>
                    </a:ext>
                  </a:extLst>
                </a:gridCol>
              </a:tblGrid>
              <a:tr h="0">
                <a:tc>
                  <a:txBody>
                    <a:bodyPr/>
                    <a:lstStyle/>
                    <a:p>
                      <a:r>
                        <a:rPr lang="en-US" sz="1200">
                          <a:effectLst/>
                          <a:latin typeface="CMR12" charset="0"/>
                        </a:rPr>
                        <a:t>Facts </a:t>
                      </a:r>
                      <a:endParaRPr lang="en-US">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200">
                          <a:effectLst/>
                          <a:latin typeface="CMR12" charset="0"/>
                        </a:rPr>
                        <a:t>Clauses </a:t>
                      </a:r>
                      <a:endParaRPr lang="en-US">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de-DE" sz="1200" dirty="0">
                          <a:effectLst/>
                          <a:latin typeface="CMR12" charset="0"/>
                        </a:rPr>
                        <a:t>A, B</a:t>
                      </a:r>
                      <a:br>
                        <a:rPr lang="de-DE" sz="1200" dirty="0">
                          <a:effectLst/>
                          <a:latin typeface="CMR12" charset="0"/>
                        </a:rPr>
                      </a:br>
                      <a:r>
                        <a:rPr lang="de-DE" sz="1200" dirty="0">
                          <a:effectLst/>
                          <a:latin typeface="CMR12" charset="0"/>
                        </a:rPr>
                        <a:t>A, B , E</a:t>
                      </a:r>
                      <a:br>
                        <a:rPr lang="de-DE" sz="1200" dirty="0">
                          <a:effectLst/>
                          <a:latin typeface="CMR12" charset="0"/>
                        </a:rPr>
                      </a:br>
                      <a:r>
                        <a:rPr lang="de-DE" sz="1200" dirty="0">
                          <a:effectLst/>
                          <a:latin typeface="CMR12" charset="0"/>
                        </a:rPr>
                        <a:t>A, B, E, F</a:t>
                      </a:r>
                      <a:br>
                        <a:rPr lang="de-DE" sz="1200" dirty="0">
                          <a:effectLst/>
                          <a:latin typeface="CMR12" charset="0"/>
                        </a:rPr>
                      </a:br>
                      <a:r>
                        <a:rPr lang="de-DE" sz="1200" dirty="0">
                          <a:effectLst/>
                          <a:latin typeface="CMR12" charset="0"/>
                        </a:rPr>
                        <a:t>A, B, E, F, D</a:t>
                      </a:r>
                      <a:br>
                        <a:rPr lang="de-DE" sz="1200" dirty="0">
                          <a:effectLst/>
                          <a:latin typeface="CMR12" charset="0"/>
                        </a:rPr>
                      </a:br>
                      <a:r>
                        <a:rPr lang="de-DE" sz="1200" dirty="0">
                          <a:effectLst/>
                          <a:latin typeface="CMR12" charset="0"/>
                        </a:rPr>
                        <a:t>A, B, E, F, D, C</a:t>
                      </a:r>
                      <a:br>
                        <a:rPr lang="de-DE" sz="1200" dirty="0">
                          <a:effectLst/>
                          <a:latin typeface="CMR12" charset="0"/>
                        </a:rPr>
                      </a:br>
                      <a:r>
                        <a:rPr lang="de-DE" sz="1200" dirty="0">
                          <a:effectLst/>
                          <a:latin typeface="CMR12" charset="0"/>
                        </a:rPr>
                        <a:t>A, B, E, F, D, C, G </a:t>
                      </a:r>
                      <a:endParaRPr lang="de-DE" dirty="0">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mr-IN" sz="1200" dirty="0" err="1">
                          <a:effectLst/>
                          <a:latin typeface="CMMI12" charset="0"/>
                        </a:rPr>
                        <a:t>A</a:t>
                      </a:r>
                      <a:r>
                        <a:rPr lang="mr-IN" sz="1200" dirty="0">
                          <a:effectLst/>
                          <a:latin typeface="CMMI12" charset="0"/>
                        </a:rPr>
                        <a:t> </a:t>
                      </a:r>
                      <a:r>
                        <a:rPr lang="mr-IN" sz="1200" dirty="0">
                          <a:effectLst/>
                          <a:latin typeface="CMSY10" charset="0"/>
                        </a:rPr>
                        <a:t>∧ </a:t>
                      </a:r>
                      <a:r>
                        <a:rPr lang="mr-IN" sz="1200" dirty="0" err="1">
                          <a:effectLst/>
                          <a:latin typeface="CMMI12" charset="0"/>
                        </a:rPr>
                        <a:t>B</a:t>
                      </a:r>
                      <a:r>
                        <a:rPr lang="mr-IN" sz="1200" dirty="0">
                          <a:effectLst/>
                          <a:latin typeface="CMMI12" charset="0"/>
                        </a:rPr>
                        <a:t> </a:t>
                      </a:r>
                      <a:r>
                        <a:rPr lang="mr-IN" sz="1200" dirty="0">
                          <a:effectLst/>
                          <a:latin typeface="CMSY10" charset="0"/>
                        </a:rPr>
                        <a:t>⇒ </a:t>
                      </a:r>
                      <a:r>
                        <a:rPr lang="mr-IN" sz="1200" dirty="0" err="1">
                          <a:effectLst/>
                          <a:latin typeface="CMMI12" charset="0"/>
                        </a:rPr>
                        <a:t>E</a:t>
                      </a:r>
                      <a:r>
                        <a:rPr lang="mr-IN" sz="1200" dirty="0">
                          <a:effectLst/>
                          <a:latin typeface="CMMI12" charset="0"/>
                        </a:rPr>
                        <a:t> </a:t>
                      </a:r>
                      <a:endParaRPr lang="en-US" sz="1200" dirty="0">
                        <a:effectLst/>
                        <a:latin typeface="CMMI12" charset="0"/>
                      </a:endParaRPr>
                    </a:p>
                    <a:p>
                      <a:r>
                        <a:rPr lang="mr-IN" sz="1200" dirty="0" err="1">
                          <a:effectLst/>
                          <a:latin typeface="CMMI12" charset="0"/>
                        </a:rPr>
                        <a:t>E</a:t>
                      </a:r>
                      <a:r>
                        <a:rPr lang="mr-IN" sz="1200" dirty="0">
                          <a:effectLst/>
                          <a:latin typeface="CMMI12" charset="0"/>
                        </a:rPr>
                        <a:t> </a:t>
                      </a:r>
                      <a:r>
                        <a:rPr lang="mr-IN" sz="1200" dirty="0">
                          <a:effectLst/>
                          <a:latin typeface="CMSY10" charset="0"/>
                        </a:rPr>
                        <a:t>⇒ </a:t>
                      </a:r>
                      <a:r>
                        <a:rPr lang="mr-IN" sz="1200" dirty="0" err="1">
                          <a:effectLst/>
                          <a:latin typeface="CMMI12" charset="0"/>
                        </a:rPr>
                        <a:t>F</a:t>
                      </a:r>
                      <a:br>
                        <a:rPr lang="mr-IN" sz="1200" dirty="0">
                          <a:effectLst/>
                          <a:latin typeface="CMMI12" charset="0"/>
                        </a:rPr>
                      </a:br>
                      <a:r>
                        <a:rPr lang="mr-IN" sz="1200" dirty="0" err="1">
                          <a:effectLst/>
                          <a:latin typeface="CMMI12" charset="0"/>
                        </a:rPr>
                        <a:t>B</a:t>
                      </a:r>
                      <a:r>
                        <a:rPr lang="mr-IN" sz="1200" dirty="0">
                          <a:effectLst/>
                          <a:latin typeface="CMMI12" charset="0"/>
                        </a:rPr>
                        <a:t> </a:t>
                      </a:r>
                      <a:r>
                        <a:rPr lang="mr-IN" sz="1200" dirty="0">
                          <a:effectLst/>
                          <a:latin typeface="CMSY10" charset="0"/>
                        </a:rPr>
                        <a:t>∧ </a:t>
                      </a:r>
                      <a:r>
                        <a:rPr lang="mr-IN" sz="1200" dirty="0" err="1">
                          <a:effectLst/>
                          <a:latin typeface="CMMI12" charset="0"/>
                        </a:rPr>
                        <a:t>E</a:t>
                      </a:r>
                      <a:r>
                        <a:rPr lang="mr-IN" sz="1200" dirty="0">
                          <a:effectLst/>
                          <a:latin typeface="CMMI12" charset="0"/>
                        </a:rPr>
                        <a:t> </a:t>
                      </a:r>
                      <a:r>
                        <a:rPr lang="mr-IN" sz="1200" dirty="0">
                          <a:effectLst/>
                          <a:latin typeface="CMSY10" charset="0"/>
                        </a:rPr>
                        <a:t>⇒ </a:t>
                      </a:r>
                      <a:r>
                        <a:rPr lang="mr-IN" sz="1200" dirty="0">
                          <a:effectLst/>
                          <a:latin typeface="CMMI12" charset="0"/>
                        </a:rPr>
                        <a:t>D </a:t>
                      </a:r>
                      <a:endParaRPr lang="en-US" sz="1200" dirty="0">
                        <a:effectLst/>
                        <a:latin typeface="CMMI12" charset="0"/>
                      </a:endParaRPr>
                    </a:p>
                    <a:p>
                      <a:r>
                        <a:rPr lang="mr-IN" sz="1200" dirty="0" err="1">
                          <a:effectLst/>
                          <a:latin typeface="CMMI12" charset="0"/>
                        </a:rPr>
                        <a:t>A</a:t>
                      </a:r>
                      <a:r>
                        <a:rPr lang="mr-IN" sz="1200" dirty="0">
                          <a:effectLst/>
                          <a:latin typeface="CMMI12" charset="0"/>
                        </a:rPr>
                        <a:t> </a:t>
                      </a:r>
                      <a:r>
                        <a:rPr lang="mr-IN" sz="1200" dirty="0">
                          <a:effectLst/>
                          <a:latin typeface="CMSY10" charset="0"/>
                        </a:rPr>
                        <a:t>∧ </a:t>
                      </a:r>
                      <a:r>
                        <a:rPr lang="mr-IN" sz="1200" dirty="0">
                          <a:effectLst/>
                          <a:latin typeface="CMMI12" charset="0"/>
                        </a:rPr>
                        <a:t>D </a:t>
                      </a:r>
                      <a:r>
                        <a:rPr lang="mr-IN" sz="1200" dirty="0">
                          <a:effectLst/>
                          <a:latin typeface="CMSY10" charset="0"/>
                        </a:rPr>
                        <a:t>⇒ </a:t>
                      </a:r>
                      <a:r>
                        <a:rPr lang="mr-IN" sz="1200" dirty="0">
                          <a:effectLst/>
                          <a:latin typeface="CMMI12" charset="0"/>
                        </a:rPr>
                        <a:t>C </a:t>
                      </a:r>
                      <a:endParaRPr lang="en-US" sz="1200" dirty="0">
                        <a:effectLst/>
                        <a:latin typeface="CMMI12" charset="0"/>
                      </a:endParaRPr>
                    </a:p>
                    <a:p>
                      <a:r>
                        <a:rPr lang="mr-IN" sz="1200" dirty="0">
                          <a:effectLst/>
                          <a:latin typeface="CMMI12" charset="0"/>
                        </a:rPr>
                        <a:t>D </a:t>
                      </a:r>
                      <a:r>
                        <a:rPr lang="mr-IN" sz="1200" dirty="0">
                          <a:effectLst/>
                          <a:latin typeface="CMSY10" charset="0"/>
                        </a:rPr>
                        <a:t>∧ </a:t>
                      </a:r>
                      <a:r>
                        <a:rPr lang="mr-IN" sz="1200" dirty="0" err="1">
                          <a:effectLst/>
                          <a:latin typeface="CMMI12" charset="0"/>
                        </a:rPr>
                        <a:t>F</a:t>
                      </a:r>
                      <a:r>
                        <a:rPr lang="mr-IN" sz="1200" dirty="0">
                          <a:effectLst/>
                          <a:latin typeface="CMMI12" charset="0"/>
                        </a:rPr>
                        <a:t> </a:t>
                      </a:r>
                      <a:r>
                        <a:rPr lang="mr-IN" sz="1200" dirty="0">
                          <a:effectLst/>
                          <a:latin typeface="CMSY10" charset="0"/>
                        </a:rPr>
                        <a:t>⇒ </a:t>
                      </a:r>
                      <a:r>
                        <a:rPr lang="mr-IN" sz="1200" dirty="0" err="1">
                          <a:effectLst/>
                          <a:latin typeface="CMMI12" charset="0"/>
                        </a:rPr>
                        <a:t>G</a:t>
                      </a:r>
                      <a:r>
                        <a:rPr lang="mr-IN" sz="1200" dirty="0">
                          <a:effectLst/>
                          <a:latin typeface="CMMI12" charset="0"/>
                        </a:rPr>
                        <a:t> </a:t>
                      </a:r>
                      <a:endParaRPr lang="mr-IN" dirty="0">
                        <a:effectLst/>
                      </a:endParaRPr>
                    </a:p>
                  </a:txBody>
                  <a:tcP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7363610" y="1855649"/>
            <a:ext cx="2288516" cy="4066435"/>
            <a:chOff x="4657164" y="1294424"/>
            <a:chExt cx="2288516" cy="4923541"/>
          </a:xfrm>
          <a:noFill/>
        </p:grpSpPr>
        <p:cxnSp>
          <p:nvCxnSpPr>
            <p:cNvPr id="6" name="Straight Connector 5"/>
            <p:cNvCxnSpPr/>
            <p:nvPr/>
          </p:nvCxnSpPr>
          <p:spPr>
            <a:xfrm>
              <a:off x="5329461" y="2176458"/>
              <a:ext cx="235348" cy="499341"/>
            </a:xfrm>
            <a:prstGeom prst="line">
              <a:avLst/>
            </a:prstGeom>
            <a:grpFill/>
          </p:spPr>
          <p:style>
            <a:lnRef idx="2">
              <a:schemeClr val="dk1"/>
            </a:lnRef>
            <a:fillRef idx="1">
              <a:schemeClr val="lt1"/>
            </a:fillRef>
            <a:effectRef idx="0">
              <a:schemeClr val="dk1"/>
            </a:effectRef>
            <a:fontRef idx="minor">
              <a:schemeClr val="dk1"/>
            </a:fontRef>
          </p:style>
        </p:cxnSp>
        <p:grpSp>
          <p:nvGrpSpPr>
            <p:cNvPr id="7" name="Group 6"/>
            <p:cNvGrpSpPr/>
            <p:nvPr/>
          </p:nvGrpSpPr>
          <p:grpSpPr>
            <a:xfrm>
              <a:off x="4657164" y="1294424"/>
              <a:ext cx="2288516" cy="4923541"/>
              <a:chOff x="4657164" y="1329341"/>
              <a:chExt cx="2288516" cy="4923541"/>
            </a:xfrm>
            <a:grpFill/>
          </p:grpSpPr>
          <p:grpSp>
            <p:nvGrpSpPr>
              <p:cNvPr id="8" name="Group 7"/>
              <p:cNvGrpSpPr/>
              <p:nvPr/>
            </p:nvGrpSpPr>
            <p:grpSpPr>
              <a:xfrm>
                <a:off x="4657164" y="3557453"/>
                <a:ext cx="2288516" cy="2695429"/>
                <a:chOff x="3213228" y="2517292"/>
                <a:chExt cx="3679294" cy="3670812"/>
              </a:xfrm>
              <a:grpFill/>
            </p:grpSpPr>
            <p:sp>
              <p:nvSpPr>
                <p:cNvPr id="15" name="Oval 14"/>
                <p:cNvSpPr/>
                <p:nvPr/>
              </p:nvSpPr>
              <p:spPr>
                <a:xfrm>
                  <a:off x="3931023" y="5466878"/>
                  <a:ext cx="726141" cy="65644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6" name="Oval 15"/>
                <p:cNvSpPr/>
                <p:nvPr/>
              </p:nvSpPr>
              <p:spPr>
                <a:xfrm>
                  <a:off x="5190565" y="5466878"/>
                  <a:ext cx="779929" cy="721226"/>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17" name="Straight Connector 16"/>
                <p:cNvCxnSpPr>
                  <a:stCxn id="10" idx="0"/>
                </p:cNvCxnSpPr>
                <p:nvPr/>
              </p:nvCxnSpPr>
              <p:spPr>
                <a:xfrm flipV="1">
                  <a:off x="4294094" y="4867835"/>
                  <a:ext cx="640977" cy="599043"/>
                </a:xfrm>
                <a:prstGeom prst="line">
                  <a:avLst/>
                </a:prstGeom>
                <a:grpFill/>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4935071" y="4867835"/>
                  <a:ext cx="726141" cy="663821"/>
                </a:xfrm>
                <a:prstGeom prst="line">
                  <a:avLst/>
                </a:prstGeom>
                <a:grpFill/>
              </p:spPr>
              <p:style>
                <a:lnRef idx="2">
                  <a:schemeClr val="dk1"/>
                </a:lnRef>
                <a:fillRef idx="1">
                  <a:schemeClr val="lt1"/>
                </a:fillRef>
                <a:effectRef idx="0">
                  <a:schemeClr val="dk1"/>
                </a:effectRef>
                <a:fontRef idx="minor">
                  <a:schemeClr val="dk1"/>
                </a:fontRef>
              </p:style>
            </p:cxnSp>
            <p:sp>
              <p:nvSpPr>
                <p:cNvPr id="19" name="Arc 18"/>
                <p:cNvSpPr/>
                <p:nvPr/>
              </p:nvSpPr>
              <p:spPr>
                <a:xfrm rot="10603063">
                  <a:off x="4702516" y="4861794"/>
                  <a:ext cx="533401" cy="436633"/>
                </a:xfrm>
                <a:prstGeom prst="arc">
                  <a:avLst>
                    <a:gd name="adj1" fmla="val 11875747"/>
                    <a:gd name="adj2" fmla="val 0"/>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Arrow Connector 19"/>
                <p:cNvCxnSpPr/>
                <p:nvPr/>
              </p:nvCxnSpPr>
              <p:spPr>
                <a:xfrm flipV="1">
                  <a:off x="4935070" y="4543019"/>
                  <a:ext cx="17072" cy="38471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21" name="Oval 20"/>
                <p:cNvSpPr/>
                <p:nvPr/>
              </p:nvSpPr>
              <p:spPr>
                <a:xfrm>
                  <a:off x="4545106" y="3901518"/>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cxnSp>
              <p:nvCxnSpPr>
                <p:cNvPr id="22" name="Straight Connector 21"/>
                <p:cNvCxnSpPr>
                  <a:endCxn id="22" idx="2"/>
                </p:cNvCxnSpPr>
                <p:nvPr/>
              </p:nvCxnSpPr>
              <p:spPr>
                <a:xfrm>
                  <a:off x="3711388" y="4187828"/>
                  <a:ext cx="833718" cy="40969"/>
                </a:xfrm>
                <a:prstGeom prst="line">
                  <a:avLst/>
                </a:prstGeom>
                <a:grpFill/>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0" idx="1"/>
                </p:cNvCxnSpPr>
                <p:nvPr/>
              </p:nvCxnSpPr>
              <p:spPr>
                <a:xfrm flipH="1" flipV="1">
                  <a:off x="3603193" y="3662768"/>
                  <a:ext cx="434171" cy="190024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24" name="Oval 23"/>
                <p:cNvSpPr/>
                <p:nvPr/>
              </p:nvSpPr>
              <p:spPr>
                <a:xfrm>
                  <a:off x="3213228" y="3008210"/>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25" name="Arc 24"/>
                <p:cNvSpPr/>
                <p:nvPr/>
              </p:nvSpPr>
              <p:spPr>
                <a:xfrm rot="5400000">
                  <a:off x="3312466" y="3929127"/>
                  <a:ext cx="1094967" cy="562251"/>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Arrow Connector 25"/>
                <p:cNvCxnSpPr/>
                <p:nvPr/>
              </p:nvCxnSpPr>
              <p:spPr>
                <a:xfrm flipV="1">
                  <a:off x="3993157" y="3075992"/>
                  <a:ext cx="2233653" cy="259498"/>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27" name="Straight Connector 26"/>
                <p:cNvCxnSpPr>
                  <a:stCxn id="11" idx="0"/>
                </p:cNvCxnSpPr>
                <p:nvPr/>
              </p:nvCxnSpPr>
              <p:spPr>
                <a:xfrm flipV="1">
                  <a:off x="5580530" y="3075992"/>
                  <a:ext cx="148534" cy="2390886"/>
                </a:xfrm>
                <a:prstGeom prst="line">
                  <a:avLst/>
                </a:prstGeom>
                <a:grpFill/>
              </p:spPr>
              <p:style>
                <a:lnRef idx="2">
                  <a:schemeClr val="dk1"/>
                </a:lnRef>
                <a:fillRef idx="1">
                  <a:schemeClr val="lt1"/>
                </a:fillRef>
                <a:effectRef idx="0">
                  <a:schemeClr val="dk1"/>
                </a:effectRef>
                <a:fontRef idx="minor">
                  <a:schemeClr val="dk1"/>
                </a:fontRef>
              </p:style>
            </p:cxnSp>
            <p:sp>
              <p:nvSpPr>
                <p:cNvPr id="28" name="Arc 27"/>
                <p:cNvSpPr/>
                <p:nvPr/>
              </p:nvSpPr>
              <p:spPr>
                <a:xfrm rot="8862307">
                  <a:off x="5164147" y="2540453"/>
                  <a:ext cx="554335" cy="986066"/>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6112593" y="2517292"/>
                  <a:ext cx="779929" cy="65455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grpSp>
          <p:sp>
            <p:nvSpPr>
              <p:cNvPr id="9" name="Oval 8"/>
              <p:cNvSpPr/>
              <p:nvPr/>
            </p:nvSpPr>
            <p:spPr>
              <a:xfrm>
                <a:off x="5485589" y="2617089"/>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cxnSp>
            <p:nvCxnSpPr>
              <p:cNvPr id="10" name="Straight Arrow Connector 9"/>
              <p:cNvCxnSpPr>
                <a:stCxn id="22" idx="0"/>
              </p:cNvCxnSpPr>
              <p:nvPr/>
            </p:nvCxnSpPr>
            <p:spPr>
              <a:xfrm flipH="1" flipV="1">
                <a:off x="5728147" y="3097722"/>
                <a:ext cx="1" cy="1476150"/>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11" name="Straight Arrow Connector 10"/>
              <p:cNvCxnSpPr/>
              <p:nvPr/>
            </p:nvCxnSpPr>
            <p:spPr>
              <a:xfrm flipH="1" flipV="1">
                <a:off x="5899661" y="3027335"/>
                <a:ext cx="631947" cy="60050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12" name="Straight Arrow Connector 11"/>
              <p:cNvCxnSpPr/>
              <p:nvPr/>
            </p:nvCxnSpPr>
            <p:spPr>
              <a:xfrm flipV="1">
                <a:off x="4899722" y="1787131"/>
                <a:ext cx="561599" cy="2130797"/>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13" name="Arc 12"/>
              <p:cNvSpPr/>
              <p:nvPr/>
            </p:nvSpPr>
            <p:spPr>
              <a:xfrm rot="7345125">
                <a:off x="5135886" y="2260541"/>
                <a:ext cx="431693" cy="313652"/>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5400692" y="1329341"/>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grpSp>
      </p:grpSp>
    </p:spTree>
    <p:extLst>
      <p:ext uri="{BB962C8B-B14F-4D97-AF65-F5344CB8AC3E}">
        <p14:creationId xmlns:p14="http://schemas.microsoft.com/office/powerpoint/2010/main" val="50270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0511376"/>
              </p:ext>
            </p:extLst>
          </p:nvPr>
        </p:nvGraphicFramePr>
        <p:xfrm>
          <a:off x="1096963" y="3034663"/>
          <a:ext cx="4873530" cy="1674334"/>
        </p:xfrm>
        <a:graphic>
          <a:graphicData uri="http://schemas.openxmlformats.org/drawingml/2006/table">
            <a:tbl>
              <a:tblPr/>
              <a:tblGrid>
                <a:gridCol w="1624510">
                  <a:extLst>
                    <a:ext uri="{9D8B030D-6E8A-4147-A177-3AD203B41FA5}">
                      <a16:colId xmlns:a16="http://schemas.microsoft.com/office/drawing/2014/main" val="20000"/>
                    </a:ext>
                  </a:extLst>
                </a:gridCol>
                <a:gridCol w="1624510">
                  <a:extLst>
                    <a:ext uri="{9D8B030D-6E8A-4147-A177-3AD203B41FA5}">
                      <a16:colId xmlns:a16="http://schemas.microsoft.com/office/drawing/2014/main" val="20001"/>
                    </a:ext>
                  </a:extLst>
                </a:gridCol>
                <a:gridCol w="1624510">
                  <a:extLst>
                    <a:ext uri="{9D8B030D-6E8A-4147-A177-3AD203B41FA5}">
                      <a16:colId xmlns:a16="http://schemas.microsoft.com/office/drawing/2014/main" val="20002"/>
                    </a:ext>
                  </a:extLst>
                </a:gridCol>
              </a:tblGrid>
              <a:tr h="279056">
                <a:tc>
                  <a:txBody>
                    <a:bodyPr/>
                    <a:lstStyle/>
                    <a:p>
                      <a:r>
                        <a:rPr lang="en-US" sz="1200">
                          <a:effectLst/>
                          <a:latin typeface="CMR12" charset="0"/>
                        </a:rPr>
                        <a:t>Facts </a:t>
                      </a:r>
                      <a:endParaRPr lang="en-US">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200">
                          <a:effectLst/>
                          <a:latin typeface="CMR12" charset="0"/>
                        </a:rPr>
                        <a:t>Goals </a:t>
                      </a:r>
                      <a:endParaRPr lang="en-US">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200">
                          <a:effectLst/>
                          <a:latin typeface="CMR12" charset="0"/>
                        </a:rPr>
                        <a:t>Clauses </a:t>
                      </a:r>
                      <a:endParaRPr lang="en-US">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95278">
                <a:tc>
                  <a:txBody>
                    <a:bodyPr/>
                    <a:lstStyle/>
                    <a:p>
                      <a:r>
                        <a:rPr lang="de-DE" sz="1200" dirty="0">
                          <a:effectLst/>
                          <a:latin typeface="CMR12" charset="0"/>
                        </a:rPr>
                        <a:t>A, B</a:t>
                      </a:r>
                      <a:br>
                        <a:rPr lang="de-DE" sz="1200" dirty="0">
                          <a:effectLst/>
                          <a:latin typeface="CMR12" charset="0"/>
                        </a:rPr>
                      </a:br>
                      <a:r>
                        <a:rPr lang="de-DE" sz="1200" dirty="0">
                          <a:effectLst/>
                          <a:latin typeface="CMR12" charset="0"/>
                        </a:rPr>
                        <a:t>A, B</a:t>
                      </a:r>
                      <a:br>
                        <a:rPr lang="de-DE" sz="1200" dirty="0">
                          <a:effectLst/>
                          <a:latin typeface="CMR12" charset="0"/>
                        </a:rPr>
                      </a:br>
                      <a:r>
                        <a:rPr lang="de-DE" sz="1200" dirty="0">
                          <a:effectLst/>
                          <a:latin typeface="CMR12" charset="0"/>
                        </a:rPr>
                        <a:t>A, B</a:t>
                      </a:r>
                      <a:br>
                        <a:rPr lang="de-DE" sz="1200" dirty="0">
                          <a:effectLst/>
                          <a:latin typeface="CMR12" charset="0"/>
                        </a:rPr>
                      </a:br>
                      <a:r>
                        <a:rPr lang="de-DE" sz="1200" dirty="0">
                          <a:effectLst/>
                          <a:latin typeface="CMR12" charset="0"/>
                        </a:rPr>
                        <a:t>A, B, E</a:t>
                      </a:r>
                      <a:br>
                        <a:rPr lang="de-DE" sz="1200" dirty="0">
                          <a:effectLst/>
                          <a:latin typeface="CMR12" charset="0"/>
                        </a:rPr>
                      </a:br>
                      <a:r>
                        <a:rPr lang="de-DE" sz="1200" dirty="0">
                          <a:effectLst/>
                          <a:latin typeface="CMR12" charset="0"/>
                        </a:rPr>
                        <a:t>A, B, E, D</a:t>
                      </a:r>
                      <a:br>
                        <a:rPr lang="de-DE" sz="1200" dirty="0">
                          <a:effectLst/>
                          <a:latin typeface="CMR12" charset="0"/>
                        </a:rPr>
                      </a:br>
                      <a:r>
                        <a:rPr lang="de-DE" sz="1200" dirty="0">
                          <a:effectLst/>
                          <a:latin typeface="CMR12" charset="0"/>
                        </a:rPr>
                        <a:t>A, B, E, D, F</a:t>
                      </a:r>
                      <a:br>
                        <a:rPr lang="de-DE" sz="1200" dirty="0">
                          <a:effectLst/>
                          <a:latin typeface="CMR12" charset="0"/>
                        </a:rPr>
                      </a:br>
                      <a:r>
                        <a:rPr lang="de-DE" sz="1200" dirty="0">
                          <a:effectLst/>
                          <a:latin typeface="CMR12" charset="0"/>
                        </a:rPr>
                        <a:t>A, B, E, D, F, G </a:t>
                      </a:r>
                      <a:endParaRPr lang="de-DE" dirty="0">
                        <a:effectLst/>
                      </a:endParaRPr>
                    </a:p>
                  </a:txBody>
                  <a:tcP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en-US" sz="1200" dirty="0">
                          <a:effectLst/>
                          <a:latin typeface="CMR12" charset="0"/>
                        </a:rPr>
                        <a:t>G</a:t>
                      </a:r>
                      <a:br>
                        <a:rPr lang="en-US" sz="1200" dirty="0">
                          <a:effectLst/>
                          <a:latin typeface="CMR12" charset="0"/>
                        </a:rPr>
                      </a:br>
                      <a:r>
                        <a:rPr lang="en-US" sz="1200" dirty="0">
                          <a:effectLst/>
                          <a:latin typeface="CMR12" charset="0"/>
                        </a:rPr>
                        <a:t>G, F, D </a:t>
                      </a:r>
                    </a:p>
                    <a:p>
                      <a:r>
                        <a:rPr lang="en-US" sz="1200" dirty="0">
                          <a:effectLst/>
                          <a:latin typeface="CMR12" charset="0"/>
                        </a:rPr>
                        <a:t>G, F, D, E </a:t>
                      </a:r>
                    </a:p>
                    <a:p>
                      <a:r>
                        <a:rPr lang="en-US" sz="1200" dirty="0">
                          <a:effectLst/>
                          <a:latin typeface="CMR12" charset="0"/>
                        </a:rPr>
                        <a:t>G, F, D </a:t>
                      </a:r>
                    </a:p>
                    <a:p>
                      <a:r>
                        <a:rPr lang="en-US" sz="1200" dirty="0">
                          <a:effectLst/>
                          <a:latin typeface="CMR12" charset="0"/>
                        </a:rPr>
                        <a:t>G, F</a:t>
                      </a:r>
                      <a:br>
                        <a:rPr lang="en-US" sz="1200" dirty="0">
                          <a:effectLst/>
                          <a:latin typeface="CMR12" charset="0"/>
                        </a:rPr>
                      </a:br>
                      <a:r>
                        <a:rPr lang="en-US" sz="1200" dirty="0">
                          <a:effectLst/>
                          <a:latin typeface="CMR12" charset="0"/>
                        </a:rPr>
                        <a:t>G </a:t>
                      </a:r>
                      <a:endParaRPr lang="en-US" dirty="0">
                        <a:effectLst/>
                      </a:endParaRPr>
                    </a:p>
                  </a:txBody>
                  <a:tcP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tc>
                  <a:txBody>
                    <a:bodyPr/>
                    <a:lstStyle/>
                    <a:p>
                      <a:r>
                        <a:rPr lang="mr-IN" sz="1200" dirty="0">
                          <a:effectLst/>
                          <a:latin typeface="CMMI12" charset="0"/>
                        </a:rPr>
                        <a:t>D </a:t>
                      </a:r>
                      <a:r>
                        <a:rPr lang="mr-IN" sz="1200" dirty="0">
                          <a:effectLst/>
                          <a:latin typeface="CMSY10" charset="0"/>
                        </a:rPr>
                        <a:t>∧ </a:t>
                      </a:r>
                      <a:r>
                        <a:rPr lang="mr-IN" sz="1200" dirty="0" err="1">
                          <a:effectLst/>
                          <a:latin typeface="CMMI12" charset="0"/>
                        </a:rPr>
                        <a:t>F</a:t>
                      </a:r>
                      <a:r>
                        <a:rPr lang="mr-IN" sz="1200" dirty="0">
                          <a:effectLst/>
                          <a:latin typeface="CMMI12" charset="0"/>
                        </a:rPr>
                        <a:t> </a:t>
                      </a:r>
                      <a:r>
                        <a:rPr lang="mr-IN" sz="1200" dirty="0">
                          <a:effectLst/>
                          <a:latin typeface="CMSY10" charset="0"/>
                        </a:rPr>
                        <a:t>⇒ </a:t>
                      </a:r>
                      <a:r>
                        <a:rPr lang="mr-IN" sz="1200" dirty="0" err="1">
                          <a:effectLst/>
                          <a:latin typeface="CMMI12" charset="0"/>
                        </a:rPr>
                        <a:t>G</a:t>
                      </a:r>
                      <a:r>
                        <a:rPr lang="mr-IN" sz="1200" dirty="0">
                          <a:effectLst/>
                          <a:latin typeface="CMMI12" charset="0"/>
                        </a:rPr>
                        <a:t> </a:t>
                      </a:r>
                      <a:endParaRPr lang="en-US" sz="1200" dirty="0">
                        <a:effectLst/>
                        <a:latin typeface="CMMI12" charset="0"/>
                      </a:endParaRPr>
                    </a:p>
                    <a:p>
                      <a:r>
                        <a:rPr lang="mr-IN" sz="1200" dirty="0" err="1">
                          <a:effectLst/>
                          <a:latin typeface="CMMI12" charset="0"/>
                        </a:rPr>
                        <a:t>B</a:t>
                      </a:r>
                      <a:r>
                        <a:rPr lang="mr-IN" sz="1200" dirty="0">
                          <a:effectLst/>
                          <a:latin typeface="CMMI12" charset="0"/>
                        </a:rPr>
                        <a:t> </a:t>
                      </a:r>
                      <a:r>
                        <a:rPr lang="mr-IN" sz="1200" dirty="0">
                          <a:effectLst/>
                          <a:latin typeface="CMSY10" charset="0"/>
                        </a:rPr>
                        <a:t>∧ </a:t>
                      </a:r>
                      <a:r>
                        <a:rPr lang="mr-IN" sz="1200" dirty="0" err="1">
                          <a:effectLst/>
                          <a:latin typeface="CMMI12" charset="0"/>
                        </a:rPr>
                        <a:t>E</a:t>
                      </a:r>
                      <a:r>
                        <a:rPr lang="mr-IN" sz="1200" dirty="0">
                          <a:effectLst/>
                          <a:latin typeface="CMMI12" charset="0"/>
                        </a:rPr>
                        <a:t> </a:t>
                      </a:r>
                      <a:r>
                        <a:rPr lang="mr-IN" sz="1200" dirty="0">
                          <a:effectLst/>
                          <a:latin typeface="CMSY10" charset="0"/>
                        </a:rPr>
                        <a:t>⇒ </a:t>
                      </a:r>
                      <a:r>
                        <a:rPr lang="mr-IN" sz="1200" dirty="0">
                          <a:effectLst/>
                          <a:latin typeface="CMMI12" charset="0"/>
                        </a:rPr>
                        <a:t>D </a:t>
                      </a:r>
                      <a:endParaRPr lang="en-US" sz="1200" dirty="0">
                        <a:effectLst/>
                        <a:latin typeface="CMMI12" charset="0"/>
                      </a:endParaRPr>
                    </a:p>
                    <a:p>
                      <a:r>
                        <a:rPr lang="mr-IN" sz="1200" dirty="0" err="1">
                          <a:effectLst/>
                          <a:latin typeface="CMMI12" charset="0"/>
                        </a:rPr>
                        <a:t>A</a:t>
                      </a:r>
                      <a:r>
                        <a:rPr lang="mr-IN" sz="1200" dirty="0">
                          <a:effectLst/>
                          <a:latin typeface="CMMI12" charset="0"/>
                        </a:rPr>
                        <a:t> </a:t>
                      </a:r>
                      <a:r>
                        <a:rPr lang="mr-IN" sz="1200" dirty="0">
                          <a:effectLst/>
                          <a:latin typeface="CMSY10" charset="0"/>
                        </a:rPr>
                        <a:t>∧ </a:t>
                      </a:r>
                      <a:r>
                        <a:rPr lang="mr-IN" sz="1200" dirty="0" err="1">
                          <a:effectLst/>
                          <a:latin typeface="CMMI12" charset="0"/>
                        </a:rPr>
                        <a:t>B</a:t>
                      </a:r>
                      <a:r>
                        <a:rPr lang="mr-IN" sz="1200" dirty="0">
                          <a:effectLst/>
                          <a:latin typeface="CMMI12" charset="0"/>
                        </a:rPr>
                        <a:t> </a:t>
                      </a:r>
                      <a:r>
                        <a:rPr lang="mr-IN" sz="1200" dirty="0">
                          <a:effectLst/>
                          <a:latin typeface="CMSY10" charset="0"/>
                        </a:rPr>
                        <a:t>⇒ </a:t>
                      </a:r>
                      <a:r>
                        <a:rPr lang="mr-IN" sz="1200" dirty="0" err="1">
                          <a:effectLst/>
                          <a:latin typeface="CMMI12" charset="0"/>
                        </a:rPr>
                        <a:t>E</a:t>
                      </a:r>
                      <a:r>
                        <a:rPr lang="mr-IN" sz="1200" dirty="0">
                          <a:effectLst/>
                          <a:latin typeface="CMMI12" charset="0"/>
                        </a:rPr>
                        <a:t> </a:t>
                      </a:r>
                      <a:endParaRPr lang="en-US" sz="1200" dirty="0">
                        <a:effectLst/>
                        <a:latin typeface="CMMI12" charset="0"/>
                      </a:endParaRPr>
                    </a:p>
                    <a:p>
                      <a:r>
                        <a:rPr lang="mr-IN" sz="1200" dirty="0" err="1">
                          <a:effectLst/>
                          <a:latin typeface="CMMI12" charset="0"/>
                        </a:rPr>
                        <a:t>B</a:t>
                      </a:r>
                      <a:r>
                        <a:rPr lang="mr-IN" sz="1200" dirty="0">
                          <a:effectLst/>
                          <a:latin typeface="CMMI12" charset="0"/>
                        </a:rPr>
                        <a:t> </a:t>
                      </a:r>
                      <a:r>
                        <a:rPr lang="mr-IN" sz="1200" dirty="0">
                          <a:effectLst/>
                          <a:latin typeface="CMSY10" charset="0"/>
                        </a:rPr>
                        <a:t>∧ </a:t>
                      </a:r>
                      <a:r>
                        <a:rPr lang="mr-IN" sz="1200" dirty="0" err="1">
                          <a:effectLst/>
                          <a:latin typeface="CMMI12" charset="0"/>
                        </a:rPr>
                        <a:t>E</a:t>
                      </a:r>
                      <a:r>
                        <a:rPr lang="mr-IN" sz="1200" dirty="0">
                          <a:effectLst/>
                          <a:latin typeface="CMMI12" charset="0"/>
                        </a:rPr>
                        <a:t> </a:t>
                      </a:r>
                      <a:r>
                        <a:rPr lang="mr-IN" sz="1200" dirty="0">
                          <a:effectLst/>
                          <a:latin typeface="CMSY10" charset="0"/>
                        </a:rPr>
                        <a:t>⇒ </a:t>
                      </a:r>
                      <a:r>
                        <a:rPr lang="mr-IN" sz="1200" dirty="0">
                          <a:effectLst/>
                          <a:latin typeface="CMMI12" charset="0"/>
                        </a:rPr>
                        <a:t>D </a:t>
                      </a:r>
                      <a:endParaRPr lang="en-US" sz="1200" dirty="0">
                        <a:effectLst/>
                        <a:latin typeface="CMMI12" charset="0"/>
                      </a:endParaRPr>
                    </a:p>
                    <a:p>
                      <a:r>
                        <a:rPr lang="mr-IN" sz="1200" dirty="0" err="1">
                          <a:effectLst/>
                          <a:latin typeface="CMMI12" charset="0"/>
                        </a:rPr>
                        <a:t>E</a:t>
                      </a:r>
                      <a:r>
                        <a:rPr lang="mr-IN" sz="1200" dirty="0">
                          <a:effectLst/>
                          <a:latin typeface="CMMI12" charset="0"/>
                        </a:rPr>
                        <a:t> </a:t>
                      </a:r>
                      <a:r>
                        <a:rPr lang="mr-IN" sz="1200" dirty="0">
                          <a:effectLst/>
                          <a:latin typeface="CMSY10" charset="0"/>
                        </a:rPr>
                        <a:t>⇒ </a:t>
                      </a:r>
                      <a:r>
                        <a:rPr lang="mr-IN" sz="1200" dirty="0" err="1">
                          <a:effectLst/>
                          <a:latin typeface="CMMI12" charset="0"/>
                        </a:rPr>
                        <a:t>F</a:t>
                      </a:r>
                      <a:r>
                        <a:rPr lang="mr-IN" sz="1200" dirty="0">
                          <a:effectLst/>
                          <a:latin typeface="CMMI12" charset="0"/>
                        </a:rPr>
                        <a:t> </a:t>
                      </a:r>
                      <a:endParaRPr lang="mr-IN" dirty="0">
                        <a:effectLst/>
                      </a:endParaRPr>
                    </a:p>
                    <a:p>
                      <a:r>
                        <a:rPr lang="mr-IN" sz="1200" dirty="0">
                          <a:effectLst/>
                          <a:latin typeface="CMMI12" charset="0"/>
                        </a:rPr>
                        <a:t>D </a:t>
                      </a:r>
                      <a:r>
                        <a:rPr lang="mr-IN" sz="1200" dirty="0">
                          <a:effectLst/>
                          <a:latin typeface="CMSY10" charset="0"/>
                        </a:rPr>
                        <a:t>∧ </a:t>
                      </a:r>
                      <a:r>
                        <a:rPr lang="mr-IN" sz="1200" dirty="0" err="1">
                          <a:effectLst/>
                          <a:latin typeface="CMMI12" charset="0"/>
                        </a:rPr>
                        <a:t>F</a:t>
                      </a:r>
                      <a:r>
                        <a:rPr lang="mr-IN" sz="1200" dirty="0">
                          <a:effectLst/>
                          <a:latin typeface="CMMI12" charset="0"/>
                        </a:rPr>
                        <a:t> </a:t>
                      </a:r>
                      <a:r>
                        <a:rPr lang="mr-IN" sz="1200" dirty="0">
                          <a:effectLst/>
                          <a:latin typeface="CMSY10" charset="0"/>
                        </a:rPr>
                        <a:t>⇒ </a:t>
                      </a:r>
                      <a:r>
                        <a:rPr lang="mr-IN" sz="1200" dirty="0" err="1">
                          <a:effectLst/>
                          <a:latin typeface="CMMI12" charset="0"/>
                        </a:rPr>
                        <a:t>G</a:t>
                      </a:r>
                      <a:r>
                        <a:rPr lang="mr-IN" sz="1200" dirty="0">
                          <a:effectLst/>
                          <a:latin typeface="CMMI12" charset="0"/>
                        </a:rPr>
                        <a:t> </a:t>
                      </a:r>
                      <a:endParaRPr lang="mr-IN" dirty="0">
                        <a:effectLst/>
                      </a:endParaRPr>
                    </a:p>
                  </a:txBody>
                  <a:tcP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6" name="Group 5"/>
          <p:cNvGrpSpPr/>
          <p:nvPr/>
        </p:nvGrpSpPr>
        <p:grpSpPr>
          <a:xfrm>
            <a:off x="7363610" y="1855649"/>
            <a:ext cx="2288516" cy="4066435"/>
            <a:chOff x="4657164" y="1294424"/>
            <a:chExt cx="2288516" cy="4923541"/>
          </a:xfrm>
          <a:noFill/>
        </p:grpSpPr>
        <p:cxnSp>
          <p:nvCxnSpPr>
            <p:cNvPr id="7" name="Straight Connector 6"/>
            <p:cNvCxnSpPr/>
            <p:nvPr/>
          </p:nvCxnSpPr>
          <p:spPr>
            <a:xfrm>
              <a:off x="5329461" y="2176458"/>
              <a:ext cx="235348" cy="499341"/>
            </a:xfrm>
            <a:prstGeom prst="line">
              <a:avLst/>
            </a:prstGeom>
            <a:grpFill/>
          </p:spPr>
          <p:style>
            <a:lnRef idx="2">
              <a:schemeClr val="dk1"/>
            </a:lnRef>
            <a:fillRef idx="1">
              <a:schemeClr val="lt1"/>
            </a:fillRef>
            <a:effectRef idx="0">
              <a:schemeClr val="dk1"/>
            </a:effectRef>
            <a:fontRef idx="minor">
              <a:schemeClr val="dk1"/>
            </a:fontRef>
          </p:style>
        </p:cxnSp>
        <p:grpSp>
          <p:nvGrpSpPr>
            <p:cNvPr id="8" name="Group 7"/>
            <p:cNvGrpSpPr/>
            <p:nvPr/>
          </p:nvGrpSpPr>
          <p:grpSpPr>
            <a:xfrm>
              <a:off x="4657164" y="1294424"/>
              <a:ext cx="2288516" cy="4923541"/>
              <a:chOff x="4657164" y="1329341"/>
              <a:chExt cx="2288516" cy="4923541"/>
            </a:xfrm>
            <a:grpFill/>
          </p:grpSpPr>
          <p:grpSp>
            <p:nvGrpSpPr>
              <p:cNvPr id="9" name="Group 8"/>
              <p:cNvGrpSpPr/>
              <p:nvPr/>
            </p:nvGrpSpPr>
            <p:grpSpPr>
              <a:xfrm>
                <a:off x="4657164" y="3557453"/>
                <a:ext cx="2288516" cy="2695429"/>
                <a:chOff x="3213228" y="2517292"/>
                <a:chExt cx="3679294" cy="3670812"/>
              </a:xfrm>
              <a:grpFill/>
            </p:grpSpPr>
            <p:sp>
              <p:nvSpPr>
                <p:cNvPr id="16" name="Oval 15"/>
                <p:cNvSpPr/>
                <p:nvPr/>
              </p:nvSpPr>
              <p:spPr>
                <a:xfrm>
                  <a:off x="3931023" y="5466878"/>
                  <a:ext cx="726141" cy="65644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7" name="Oval 16"/>
                <p:cNvSpPr/>
                <p:nvPr/>
              </p:nvSpPr>
              <p:spPr>
                <a:xfrm>
                  <a:off x="5190565" y="5466878"/>
                  <a:ext cx="779929" cy="721226"/>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18" name="Straight Connector 17"/>
                <p:cNvCxnSpPr>
                  <a:stCxn id="11" idx="0"/>
                </p:cNvCxnSpPr>
                <p:nvPr/>
              </p:nvCxnSpPr>
              <p:spPr>
                <a:xfrm flipV="1">
                  <a:off x="4294094" y="4867835"/>
                  <a:ext cx="640977" cy="599043"/>
                </a:xfrm>
                <a:prstGeom prst="line">
                  <a:avLst/>
                </a:prstGeom>
                <a:grpFill/>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a:off x="4935071" y="4867835"/>
                  <a:ext cx="726141" cy="663821"/>
                </a:xfrm>
                <a:prstGeom prst="line">
                  <a:avLst/>
                </a:prstGeom>
                <a:grpFill/>
              </p:spPr>
              <p:style>
                <a:lnRef idx="2">
                  <a:schemeClr val="dk1"/>
                </a:lnRef>
                <a:fillRef idx="1">
                  <a:schemeClr val="lt1"/>
                </a:fillRef>
                <a:effectRef idx="0">
                  <a:schemeClr val="dk1"/>
                </a:effectRef>
                <a:fontRef idx="minor">
                  <a:schemeClr val="dk1"/>
                </a:fontRef>
              </p:style>
            </p:cxnSp>
            <p:sp>
              <p:nvSpPr>
                <p:cNvPr id="20" name="Arc 19"/>
                <p:cNvSpPr/>
                <p:nvPr/>
              </p:nvSpPr>
              <p:spPr>
                <a:xfrm rot="10603063">
                  <a:off x="4702516" y="4861794"/>
                  <a:ext cx="533401" cy="436633"/>
                </a:xfrm>
                <a:prstGeom prst="arc">
                  <a:avLst>
                    <a:gd name="adj1" fmla="val 11875747"/>
                    <a:gd name="adj2" fmla="val 0"/>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Straight Arrow Connector 20"/>
                <p:cNvCxnSpPr/>
                <p:nvPr/>
              </p:nvCxnSpPr>
              <p:spPr>
                <a:xfrm flipV="1">
                  <a:off x="4935070" y="4543019"/>
                  <a:ext cx="17072" cy="38471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22" name="Oval 21"/>
                <p:cNvSpPr/>
                <p:nvPr/>
              </p:nvSpPr>
              <p:spPr>
                <a:xfrm>
                  <a:off x="4545106" y="3901518"/>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cxnSp>
              <p:nvCxnSpPr>
                <p:cNvPr id="23" name="Straight Connector 22"/>
                <p:cNvCxnSpPr>
                  <a:endCxn id="23" idx="2"/>
                </p:cNvCxnSpPr>
                <p:nvPr/>
              </p:nvCxnSpPr>
              <p:spPr>
                <a:xfrm>
                  <a:off x="3711388" y="4187828"/>
                  <a:ext cx="833718" cy="40969"/>
                </a:xfrm>
                <a:prstGeom prst="line">
                  <a:avLst/>
                </a:prstGeom>
                <a:grpFill/>
              </p:spPr>
              <p:style>
                <a:lnRef idx="2">
                  <a:schemeClr val="dk1"/>
                </a:lnRef>
                <a:fillRef idx="1">
                  <a:schemeClr val="lt1"/>
                </a:fillRef>
                <a:effectRef idx="0">
                  <a:schemeClr val="dk1"/>
                </a:effectRef>
                <a:fontRef idx="minor">
                  <a:schemeClr val="dk1"/>
                </a:fontRef>
              </p:style>
            </p:cxnSp>
            <p:cxnSp>
              <p:nvCxnSpPr>
                <p:cNvPr id="24" name="Straight Arrow Connector 23"/>
                <p:cNvCxnSpPr>
                  <a:stCxn id="11" idx="1"/>
                </p:cNvCxnSpPr>
                <p:nvPr/>
              </p:nvCxnSpPr>
              <p:spPr>
                <a:xfrm flipH="1" flipV="1">
                  <a:off x="3603193" y="3662768"/>
                  <a:ext cx="434171" cy="190024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25" name="Oval 24"/>
                <p:cNvSpPr/>
                <p:nvPr/>
              </p:nvSpPr>
              <p:spPr>
                <a:xfrm>
                  <a:off x="3213228" y="3008210"/>
                  <a:ext cx="779929" cy="65455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26" name="Arc 25"/>
                <p:cNvSpPr/>
                <p:nvPr/>
              </p:nvSpPr>
              <p:spPr>
                <a:xfrm rot="5400000">
                  <a:off x="3312466" y="3929127"/>
                  <a:ext cx="1094967" cy="562251"/>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p:nvPr/>
              </p:nvCxnSpPr>
              <p:spPr>
                <a:xfrm flipV="1">
                  <a:off x="3993157" y="3075992"/>
                  <a:ext cx="2233653" cy="259498"/>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28" name="Straight Connector 27"/>
                <p:cNvCxnSpPr>
                  <a:stCxn id="12" idx="0"/>
                </p:cNvCxnSpPr>
                <p:nvPr/>
              </p:nvCxnSpPr>
              <p:spPr>
                <a:xfrm flipV="1">
                  <a:off x="5580530" y="3075992"/>
                  <a:ext cx="148534" cy="2390886"/>
                </a:xfrm>
                <a:prstGeom prst="line">
                  <a:avLst/>
                </a:prstGeom>
                <a:grpFill/>
              </p:spPr>
              <p:style>
                <a:lnRef idx="2">
                  <a:schemeClr val="dk1"/>
                </a:lnRef>
                <a:fillRef idx="1">
                  <a:schemeClr val="lt1"/>
                </a:fillRef>
                <a:effectRef idx="0">
                  <a:schemeClr val="dk1"/>
                </a:effectRef>
                <a:fontRef idx="minor">
                  <a:schemeClr val="dk1"/>
                </a:fontRef>
              </p:style>
            </p:cxnSp>
            <p:sp>
              <p:nvSpPr>
                <p:cNvPr id="29" name="Arc 28"/>
                <p:cNvSpPr/>
                <p:nvPr/>
              </p:nvSpPr>
              <p:spPr>
                <a:xfrm rot="8862307">
                  <a:off x="5164147" y="2540453"/>
                  <a:ext cx="554335" cy="986066"/>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6112593" y="2517292"/>
                  <a:ext cx="779929" cy="654558"/>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grpSp>
          <p:sp>
            <p:nvSpPr>
              <p:cNvPr id="10" name="Oval 9"/>
              <p:cNvSpPr/>
              <p:nvPr/>
            </p:nvSpPr>
            <p:spPr>
              <a:xfrm>
                <a:off x="5485589" y="2617089"/>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cxnSp>
            <p:nvCxnSpPr>
              <p:cNvPr id="11" name="Straight Arrow Connector 10"/>
              <p:cNvCxnSpPr>
                <a:stCxn id="23" idx="0"/>
              </p:cNvCxnSpPr>
              <p:nvPr/>
            </p:nvCxnSpPr>
            <p:spPr>
              <a:xfrm flipH="1" flipV="1">
                <a:off x="5728147" y="3097722"/>
                <a:ext cx="1" cy="1476150"/>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12" name="Straight Arrow Connector 11"/>
              <p:cNvCxnSpPr/>
              <p:nvPr/>
            </p:nvCxnSpPr>
            <p:spPr>
              <a:xfrm flipH="1" flipV="1">
                <a:off x="5899661" y="3027335"/>
                <a:ext cx="631947" cy="600505"/>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cxnSp>
            <p:nvCxnSpPr>
              <p:cNvPr id="13" name="Straight Arrow Connector 12"/>
              <p:cNvCxnSpPr/>
              <p:nvPr/>
            </p:nvCxnSpPr>
            <p:spPr>
              <a:xfrm flipV="1">
                <a:off x="4899722" y="1787131"/>
                <a:ext cx="561599" cy="2130797"/>
              </a:xfrm>
              <a:prstGeom prst="straightConnector1">
                <a:avLst/>
              </a:prstGeom>
              <a:grpFill/>
              <a:ln>
                <a:tailEnd type="triangle"/>
              </a:ln>
            </p:spPr>
            <p:style>
              <a:lnRef idx="2">
                <a:schemeClr val="dk1"/>
              </a:lnRef>
              <a:fillRef idx="1">
                <a:schemeClr val="lt1"/>
              </a:fillRef>
              <a:effectRef idx="0">
                <a:schemeClr val="dk1"/>
              </a:effectRef>
              <a:fontRef idx="minor">
                <a:schemeClr val="dk1"/>
              </a:fontRef>
            </p:style>
          </p:cxnSp>
          <p:sp>
            <p:nvSpPr>
              <p:cNvPr id="14" name="Arc 13"/>
              <p:cNvSpPr/>
              <p:nvPr/>
            </p:nvSpPr>
            <p:spPr>
              <a:xfrm rot="7345125">
                <a:off x="5135886" y="2260541"/>
                <a:ext cx="431693" cy="313652"/>
              </a:xfrm>
              <a:prstGeom prst="arc">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400692" y="1329341"/>
                <a:ext cx="485115" cy="480633"/>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grpSp>
      </p:grpSp>
    </p:spTree>
    <p:extLst>
      <p:ext uri="{BB962C8B-B14F-4D97-AF65-F5344CB8AC3E}">
        <p14:creationId xmlns:p14="http://schemas.microsoft.com/office/powerpoint/2010/main" val="8616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a:t>
            </a:r>
          </a:p>
        </p:txBody>
      </p:sp>
      <p:sp>
        <p:nvSpPr>
          <p:cNvPr id="3" name="Content Placeholder 2"/>
          <p:cNvSpPr>
            <a:spLocks noGrp="1"/>
          </p:cNvSpPr>
          <p:nvPr>
            <p:ph idx="1"/>
          </p:nvPr>
        </p:nvSpPr>
        <p:spPr/>
        <p:txBody>
          <a:bodyPr/>
          <a:lstStyle/>
          <a:p>
            <a:r>
              <a:rPr lang="en-US" dirty="0"/>
              <a:t>Consider a world composed of three objects A, B and C. The rules of this world are the following: </a:t>
            </a:r>
          </a:p>
          <a:p>
            <a:r>
              <a:rPr lang="en-US" dirty="0"/>
              <a:t>1. If A is on the right of B, then B is on the left of A</a:t>
            </a:r>
            <a:br>
              <a:rPr lang="en-US" dirty="0"/>
            </a:br>
            <a:r>
              <a:rPr lang="en-US" dirty="0"/>
              <a:t>2. If C is on the top of B which is on the left of A, then it is not on the top of A. </a:t>
            </a:r>
          </a:p>
          <a:p>
            <a:pPr>
              <a:buFont typeface="Wingdings" charset="2"/>
              <a:buChar char="Ø"/>
            </a:pPr>
            <a:r>
              <a:rPr lang="en-US" dirty="0"/>
              <a:t>Translate these rules into propositional logic. </a:t>
            </a:r>
          </a:p>
          <a:p>
            <a:pPr>
              <a:buFont typeface="Wingdings" charset="2"/>
              <a:buChar char="Ø"/>
            </a:pPr>
            <a:r>
              <a:rPr lang="en-US" dirty="0"/>
              <a:t>If you know that in such world, A is on the right of B and C on the top of B, Can you deduce from the previous facts that C is not on the top of A. </a:t>
            </a:r>
          </a:p>
          <a:p>
            <a:endParaRPr lang="en-US" dirty="0"/>
          </a:p>
        </p:txBody>
      </p:sp>
    </p:spTree>
    <p:extLst>
      <p:ext uri="{BB962C8B-B14F-4D97-AF65-F5344CB8AC3E}">
        <p14:creationId xmlns:p14="http://schemas.microsoft.com/office/powerpoint/2010/main" val="34500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1097280" y="1737360"/>
            <a:ext cx="10058400" cy="4594860"/>
          </a:xfrm>
        </p:spPr>
        <p:txBody>
          <a:bodyPr>
            <a:normAutofit lnSpcReduction="10000"/>
          </a:bodyPr>
          <a:lstStyle/>
          <a:p>
            <a:r>
              <a:rPr lang="en-US" sz="2400" dirty="0"/>
              <a:t>Rules</a:t>
            </a:r>
          </a:p>
          <a:p>
            <a:r>
              <a:rPr lang="mr-IN" sz="2400" dirty="0"/>
              <a:t>R1:</a:t>
            </a:r>
            <a:r>
              <a:rPr lang="en-US" sz="2400" dirty="0"/>
              <a:t> </a:t>
            </a:r>
            <a:r>
              <a:rPr lang="mr-IN" sz="2400" dirty="0"/>
              <a:t>R</a:t>
            </a:r>
            <a:r>
              <a:rPr lang="en-US" sz="2400" dirty="0" err="1"/>
              <a:t>ight</a:t>
            </a:r>
            <a:r>
              <a:rPr lang="mr-IN" sz="2400" baseline="-25000" dirty="0"/>
              <a:t>AB</a:t>
            </a:r>
            <a:r>
              <a:rPr lang="mr-IN" sz="2400" dirty="0"/>
              <a:t> ⇒</a:t>
            </a:r>
            <a:r>
              <a:rPr lang="en-US" sz="2400" dirty="0"/>
              <a:t> </a:t>
            </a:r>
            <a:r>
              <a:rPr lang="mr-IN" sz="2400" dirty="0"/>
              <a:t>L</a:t>
            </a:r>
            <a:r>
              <a:rPr lang="en-US" sz="2400" dirty="0"/>
              <a:t>eft</a:t>
            </a:r>
            <a:r>
              <a:rPr lang="mr-IN" sz="2400" baseline="-25000" dirty="0"/>
              <a:t>BA</a:t>
            </a:r>
            <a:r>
              <a:rPr lang="mr-IN" sz="2400" dirty="0"/>
              <a:t> </a:t>
            </a:r>
          </a:p>
          <a:p>
            <a:r>
              <a:rPr lang="mr-IN" sz="2400" dirty="0"/>
              <a:t>R2:</a:t>
            </a:r>
            <a:r>
              <a:rPr lang="en-US" sz="2400" dirty="0"/>
              <a:t> </a:t>
            </a:r>
            <a:r>
              <a:rPr lang="mr-IN" sz="2400" dirty="0"/>
              <a:t>T</a:t>
            </a:r>
            <a:r>
              <a:rPr lang="en-US" sz="2400" dirty="0"/>
              <a:t>op</a:t>
            </a:r>
            <a:r>
              <a:rPr lang="mr-IN" sz="2400" baseline="-25000" dirty="0"/>
              <a:t>CB</a:t>
            </a:r>
            <a:r>
              <a:rPr lang="en-US" sz="2400" baseline="-25000" dirty="0"/>
              <a:t> </a:t>
            </a:r>
            <a:r>
              <a:rPr lang="mr-IN" sz="2400" dirty="0"/>
              <a:t>∧</a:t>
            </a:r>
            <a:r>
              <a:rPr lang="en-US" sz="2400" dirty="0"/>
              <a:t> </a:t>
            </a:r>
            <a:r>
              <a:rPr lang="mr-IN" sz="2400" dirty="0"/>
              <a:t>L</a:t>
            </a:r>
            <a:r>
              <a:rPr lang="en-US" sz="2400" dirty="0"/>
              <a:t>left</a:t>
            </a:r>
            <a:r>
              <a:rPr lang="mr-IN" sz="2400" baseline="-25000" dirty="0"/>
              <a:t>BA </a:t>
            </a:r>
            <a:r>
              <a:rPr lang="mr-IN" sz="2400" dirty="0"/>
              <a:t>⇒</a:t>
            </a:r>
            <a:r>
              <a:rPr lang="en-US" sz="2400" dirty="0"/>
              <a:t> </a:t>
            </a:r>
            <a:r>
              <a:rPr lang="mr-IN" sz="2400" dirty="0"/>
              <a:t>¬T</a:t>
            </a:r>
            <a:r>
              <a:rPr lang="en-US" sz="2400" dirty="0"/>
              <a:t>op</a:t>
            </a:r>
            <a:r>
              <a:rPr lang="mr-IN" sz="2400" baseline="-25000" dirty="0"/>
              <a:t>CA</a:t>
            </a:r>
            <a:r>
              <a:rPr lang="mr-IN" sz="2400" dirty="0"/>
              <a:t> </a:t>
            </a:r>
            <a:endParaRPr lang="en-US" sz="2400" dirty="0"/>
          </a:p>
          <a:p>
            <a:r>
              <a:rPr lang="en-US" sz="2400" dirty="0"/>
              <a:t>The facts are: </a:t>
            </a:r>
          </a:p>
          <a:p>
            <a:r>
              <a:rPr lang="en-US" sz="2400" dirty="0"/>
              <a:t>– F1: </a:t>
            </a:r>
            <a:r>
              <a:rPr lang="en-US" sz="2400" dirty="0" err="1"/>
              <a:t>Right</a:t>
            </a:r>
            <a:r>
              <a:rPr lang="en-US" sz="2400" baseline="-25000" dirty="0" err="1"/>
              <a:t>AB</a:t>
            </a:r>
            <a:r>
              <a:rPr lang="en-US" sz="2400" dirty="0"/>
              <a:t> </a:t>
            </a:r>
          </a:p>
          <a:p>
            <a:r>
              <a:rPr lang="en-US" sz="2400" dirty="0"/>
              <a:t>– F2: </a:t>
            </a:r>
            <a:r>
              <a:rPr lang="en-US" sz="2400" dirty="0" err="1"/>
              <a:t>Top</a:t>
            </a:r>
            <a:r>
              <a:rPr lang="en-US" sz="2400" baseline="-25000" dirty="0" err="1"/>
              <a:t>CB</a:t>
            </a:r>
            <a:r>
              <a:rPr lang="en-US" sz="2400" dirty="0"/>
              <a:t>. </a:t>
            </a:r>
          </a:p>
          <a:p>
            <a:r>
              <a:rPr lang="en-US" sz="2400" dirty="0"/>
              <a:t>• Prove ¬</a:t>
            </a:r>
            <a:r>
              <a:rPr lang="en-US" sz="2400" dirty="0" err="1"/>
              <a:t>Top</a:t>
            </a:r>
            <a:r>
              <a:rPr lang="en-US" sz="2400" baseline="-25000" dirty="0" err="1"/>
              <a:t>CA</a:t>
            </a:r>
            <a:r>
              <a:rPr lang="en-US" sz="2400" dirty="0"/>
              <a:t>: </a:t>
            </a:r>
          </a:p>
          <a:p>
            <a:r>
              <a:rPr lang="en-US" sz="2400" dirty="0"/>
              <a:t>– F3: </a:t>
            </a:r>
            <a:r>
              <a:rPr lang="en-US" sz="2400" dirty="0" err="1"/>
              <a:t>Left</a:t>
            </a:r>
            <a:r>
              <a:rPr lang="en-US" sz="2400" baseline="-25000" dirty="0" err="1"/>
              <a:t>BA</a:t>
            </a:r>
            <a:r>
              <a:rPr lang="en-US" sz="2400" dirty="0"/>
              <a:t>,               F1 &amp; R1 Modus Ponens</a:t>
            </a:r>
            <a:br>
              <a:rPr lang="en-US" sz="2400" dirty="0"/>
            </a:br>
            <a:r>
              <a:rPr lang="en-US" sz="2400" dirty="0"/>
              <a:t>– F4: </a:t>
            </a:r>
            <a:r>
              <a:rPr lang="en-US" sz="2400" dirty="0" err="1"/>
              <a:t>Top</a:t>
            </a:r>
            <a:r>
              <a:rPr lang="en-US" sz="2400" baseline="-25000" dirty="0" err="1"/>
              <a:t>CB</a:t>
            </a:r>
            <a:r>
              <a:rPr lang="en-US" sz="2400" dirty="0"/>
              <a:t> ∧ </a:t>
            </a:r>
            <a:r>
              <a:rPr lang="en-US" sz="2400" dirty="0" err="1"/>
              <a:t>Left</a:t>
            </a:r>
            <a:r>
              <a:rPr lang="en-US" sz="2400" baseline="-25000" dirty="0" err="1"/>
              <a:t>BA</a:t>
            </a:r>
            <a:r>
              <a:rPr lang="en-US" sz="2400" dirty="0"/>
              <a:t> , F2 &amp; F3 And-introduction</a:t>
            </a:r>
          </a:p>
          <a:p>
            <a:r>
              <a:rPr lang="en-US" sz="2400" dirty="0"/>
              <a:t>– F5: ¬</a:t>
            </a:r>
            <a:r>
              <a:rPr lang="en-US" sz="2400" dirty="0" err="1"/>
              <a:t>Top</a:t>
            </a:r>
            <a:r>
              <a:rPr lang="en-US" sz="2400" baseline="-25000" dirty="0" err="1"/>
              <a:t>CA</a:t>
            </a:r>
            <a:r>
              <a:rPr lang="en-US" sz="2400" dirty="0"/>
              <a:t>             R2 &amp; F4 Modus Ponens </a:t>
            </a:r>
          </a:p>
          <a:p>
            <a:endParaRPr lang="en-US" dirty="0"/>
          </a:p>
        </p:txBody>
      </p:sp>
    </p:spTree>
    <p:extLst>
      <p:ext uri="{BB962C8B-B14F-4D97-AF65-F5344CB8AC3E}">
        <p14:creationId xmlns:p14="http://schemas.microsoft.com/office/powerpoint/2010/main" val="28529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propositional logic inference rule to show that </a:t>
            </a:r>
          </a:p>
        </p:txBody>
      </p:sp>
      <p:sp>
        <p:nvSpPr>
          <p:cNvPr id="3" name="Content Placeholder 2"/>
          <p:cNvSpPr>
            <a:spLocks noGrp="1"/>
          </p:cNvSpPr>
          <p:nvPr>
            <p:ph idx="1"/>
          </p:nvPr>
        </p:nvSpPr>
        <p:spPr/>
        <p:txBody>
          <a:bodyPr>
            <a:normAutofit fontScale="92500" lnSpcReduction="10000"/>
          </a:bodyPr>
          <a:lstStyle/>
          <a:p>
            <a:r>
              <a:rPr lang="en-US" dirty="0"/>
              <a:t>An inference rule: Modus Ponens</a:t>
            </a:r>
          </a:p>
          <a:p>
            <a:pPr lvl="2">
              <a:lnSpc>
                <a:spcPct val="80000"/>
              </a:lnSpc>
              <a:buNone/>
            </a:pPr>
            <a:r>
              <a:rPr lang="en-US" dirty="0">
                <a:sym typeface="Symbol" pitchFamily="18" charset="2"/>
              </a:rPr>
              <a:t>    	Premise</a:t>
            </a:r>
          </a:p>
          <a:p>
            <a:pPr lvl="2">
              <a:lnSpc>
                <a:spcPct val="75000"/>
              </a:lnSpc>
              <a:spcBef>
                <a:spcPct val="0"/>
              </a:spcBef>
              <a:buNone/>
            </a:pPr>
            <a:r>
              <a:rPr lang="en-US" dirty="0">
                <a:sym typeface="Symbol" pitchFamily="18" charset="2"/>
              </a:rPr>
              <a:t>___________</a:t>
            </a:r>
          </a:p>
          <a:p>
            <a:pPr lvl="2">
              <a:lnSpc>
                <a:spcPct val="80000"/>
              </a:lnSpc>
              <a:buNone/>
            </a:pPr>
            <a:r>
              <a:rPr lang="en-US" dirty="0">
                <a:sym typeface="Symbol" pitchFamily="18" charset="2"/>
              </a:rPr>
              <a:t>           	Conclusion</a:t>
            </a:r>
          </a:p>
          <a:p>
            <a:pPr lvl="2">
              <a:lnSpc>
                <a:spcPct val="80000"/>
              </a:lnSpc>
              <a:buNone/>
            </a:pPr>
            <a:endParaRPr lang="en-US" dirty="0">
              <a:sym typeface="Symbol" pitchFamily="18" charset="2"/>
            </a:endParaRPr>
          </a:p>
          <a:p>
            <a:pPr lvl="2">
              <a:lnSpc>
                <a:spcPct val="80000"/>
              </a:lnSpc>
              <a:buNone/>
            </a:pPr>
            <a:endParaRPr lang="en-US" dirty="0">
              <a:sym typeface="Symbol" pitchFamily="18" charset="2"/>
            </a:endParaRPr>
          </a:p>
          <a:p>
            <a:pPr lvl="2">
              <a:lnSpc>
                <a:spcPct val="80000"/>
              </a:lnSpc>
              <a:buNone/>
            </a:pPr>
            <a:endParaRPr lang="en-US" dirty="0">
              <a:sym typeface="Symbol" pitchFamily="18" charset="2"/>
            </a:endParaRPr>
          </a:p>
          <a:p>
            <a:pPr lvl="2">
              <a:lnSpc>
                <a:spcPct val="80000"/>
              </a:lnSpc>
              <a:buNone/>
            </a:pPr>
            <a:r>
              <a:rPr lang="en-US" dirty="0"/>
              <a:t>An inference rule: AND elimination</a:t>
            </a:r>
          </a:p>
          <a:p>
            <a:pPr lvl="2">
              <a:lnSpc>
                <a:spcPct val="80000"/>
              </a:lnSpc>
              <a:buNone/>
            </a:pPr>
            <a:endParaRPr lang="en-US" dirty="0"/>
          </a:p>
          <a:p>
            <a:pPr lvl="2">
              <a:lnSpc>
                <a:spcPct val="80000"/>
              </a:lnSpc>
              <a:buNone/>
            </a:pPr>
            <a:r>
              <a:rPr lang="en-US" dirty="0">
                <a:sym typeface="Symbol" pitchFamily="18" charset="2"/>
              </a:rPr>
              <a:t>1 2 … n        Premise</a:t>
            </a:r>
          </a:p>
          <a:p>
            <a:pPr lvl="2">
              <a:lnSpc>
                <a:spcPct val="80000"/>
              </a:lnSpc>
              <a:buNone/>
            </a:pPr>
            <a:r>
              <a:rPr lang="en-US" dirty="0">
                <a:sym typeface="Symbol" pitchFamily="18" charset="2"/>
              </a:rPr>
              <a:t>_______________</a:t>
            </a:r>
          </a:p>
          <a:p>
            <a:pPr lvl="2">
              <a:lnSpc>
                <a:spcPct val="80000"/>
              </a:lnSpc>
              <a:buNone/>
            </a:pPr>
            <a:r>
              <a:rPr lang="en-US" dirty="0">
                <a:sym typeface="Symbol" pitchFamily="18" charset="2"/>
              </a:rPr>
              <a:t>		 </a:t>
            </a:r>
            <a:r>
              <a:rPr lang="en-US" dirty="0" err="1">
                <a:sym typeface="Symbol" pitchFamily="18" charset="2"/>
              </a:rPr>
              <a:t>i</a:t>
            </a:r>
            <a:r>
              <a:rPr lang="en-US" dirty="0">
                <a:sym typeface="Symbol" pitchFamily="18" charset="2"/>
              </a:rPr>
              <a:t> 	        Conclusion</a:t>
            </a:r>
          </a:p>
          <a:p>
            <a:pPr lvl="2">
              <a:lnSpc>
                <a:spcPct val="80000"/>
              </a:lnSpc>
              <a:buNone/>
            </a:pPr>
            <a:endParaRPr lang="en-US" dirty="0"/>
          </a:p>
          <a:p>
            <a:pPr lvl="2">
              <a:lnSpc>
                <a:spcPct val="80000"/>
              </a:lnSpc>
              <a:buNone/>
            </a:pPr>
            <a:r>
              <a:rPr lang="en-US" dirty="0"/>
              <a:t>An inference rule: Resolution</a:t>
            </a:r>
          </a:p>
          <a:p>
            <a:pPr lvl="2">
              <a:lnSpc>
                <a:spcPct val="80000"/>
              </a:lnSpc>
              <a:buNone/>
            </a:pPr>
            <a:r>
              <a:rPr lang="fi-FI" dirty="0"/>
              <a:t>l1 V l2, ¬l2 V l3</a:t>
            </a:r>
          </a:p>
          <a:p>
            <a:pPr lvl="2">
              <a:lnSpc>
                <a:spcPct val="80000"/>
              </a:lnSpc>
              <a:buNone/>
            </a:pPr>
            <a:endParaRPr lang="fi-FI" dirty="0"/>
          </a:p>
          <a:p>
            <a:pPr lvl="2">
              <a:lnSpc>
                <a:spcPct val="80000"/>
              </a:lnSpc>
              <a:buNone/>
            </a:pPr>
            <a:r>
              <a:rPr lang="fi-FI" dirty="0"/>
              <a:t>l1 V l3</a:t>
            </a:r>
          </a:p>
          <a:p>
            <a:pPr lvl="2">
              <a:lnSpc>
                <a:spcPct val="80000"/>
              </a:lnSpc>
              <a:buNone/>
            </a:pPr>
            <a:endParaRPr lang="en-US" dirty="0"/>
          </a:p>
        </p:txBody>
      </p:sp>
      <p:pic>
        <p:nvPicPr>
          <p:cNvPr id="4" name="Picture 4"/>
          <p:cNvPicPr>
            <a:picLocks noChangeAspect="1" noChangeArrowheads="1"/>
          </p:cNvPicPr>
          <p:nvPr/>
        </p:nvPicPr>
        <p:blipFill>
          <a:blip r:embed="rId2" cstate="print"/>
          <a:srcRect l="33594" t="39583" r="3125" b="15625"/>
          <a:stretch>
            <a:fillRect/>
          </a:stretch>
        </p:blipFill>
        <p:spPr bwMode="auto">
          <a:xfrm>
            <a:off x="5314950" y="2067031"/>
            <a:ext cx="6351270" cy="3802063"/>
          </a:xfrm>
          <a:prstGeom prst="rect">
            <a:avLst/>
          </a:prstGeom>
          <a:noFill/>
          <a:ln w="9525">
            <a:noFill/>
            <a:miter lim="800000"/>
            <a:headEnd/>
            <a:tailEnd/>
          </a:ln>
          <a:effectLst/>
        </p:spPr>
      </p:pic>
    </p:spTree>
    <p:extLst>
      <p:ext uri="{BB962C8B-B14F-4D97-AF65-F5344CB8AC3E}">
        <p14:creationId xmlns:p14="http://schemas.microsoft.com/office/powerpoint/2010/main" val="1559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propositional logic inference rule to show that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2164315"/>
              </p:ext>
            </p:extLst>
          </p:nvPr>
        </p:nvGraphicFramePr>
        <p:xfrm>
          <a:off x="1096962" y="1846262"/>
          <a:ext cx="3657917" cy="4085908"/>
        </p:xfrm>
        <a:graphic>
          <a:graphicData uri="http://schemas.openxmlformats.org/drawingml/2006/table">
            <a:tbl>
              <a:tblPr firstRow="1" bandRow="1">
                <a:tableStyleId>{5C22544A-7EE6-4342-B048-85BDC9FD1C3A}</a:tableStyleId>
              </a:tblPr>
              <a:tblGrid>
                <a:gridCol w="3657917">
                  <a:extLst>
                    <a:ext uri="{9D8B030D-6E8A-4147-A177-3AD203B41FA5}">
                      <a16:colId xmlns:a16="http://schemas.microsoft.com/office/drawing/2014/main" val="20000"/>
                    </a:ext>
                  </a:extLst>
                </a:gridCol>
              </a:tblGrid>
              <a:tr h="1026985">
                <a:tc>
                  <a:txBody>
                    <a:bodyPr/>
                    <a:lstStyle/>
                    <a:p>
                      <a:r>
                        <a:rPr lang="en-US" dirty="0"/>
                        <a:t>1</a:t>
                      </a:r>
                    </a:p>
                  </a:txBody>
                  <a:tcPr/>
                </a:tc>
                <a:extLst>
                  <a:ext uri="{0D108BD9-81ED-4DB2-BD59-A6C34878D82A}">
                    <a16:rowId xmlns:a16="http://schemas.microsoft.com/office/drawing/2014/main" val="10000"/>
                  </a:ext>
                </a:extLst>
              </a:tr>
              <a:tr h="2031938">
                <a:tc>
                  <a:txBody>
                    <a:bodyPr/>
                    <a:lstStyle/>
                    <a:p>
                      <a:r>
                        <a:rPr lang="mr-IN" sz="1800" kern="1200" dirty="0">
                          <a:solidFill>
                            <a:schemeClr val="dk1"/>
                          </a:solidFill>
                          <a:effectLst/>
                          <a:latin typeface="+mn-lt"/>
                          <a:ea typeface="+mn-ea"/>
                          <a:cs typeface="+mn-cs"/>
                        </a:rPr>
                        <a:t>KB:</a:t>
                      </a:r>
                      <a:br>
                        <a:rPr lang="mr-IN" sz="1800" kern="1200" dirty="0">
                          <a:solidFill>
                            <a:schemeClr val="dk1"/>
                          </a:solidFill>
                          <a:effectLst/>
                          <a:latin typeface="+mn-lt"/>
                          <a:ea typeface="+mn-ea"/>
                          <a:cs typeface="+mn-cs"/>
                        </a:rPr>
                      </a:br>
                      <a:r>
                        <a:rPr lang="mr-IN" sz="1800" kern="1200" dirty="0">
                          <a:solidFill>
                            <a:schemeClr val="dk1"/>
                          </a:solidFill>
                          <a:effectLst/>
                          <a:latin typeface="+mn-lt"/>
                          <a:ea typeface="+mn-ea"/>
                          <a:cs typeface="+mn-cs"/>
                        </a:rPr>
                        <a:t>•A1:(</a:t>
                      </a:r>
                      <a:r>
                        <a:rPr lang="mr-IN" sz="1800" kern="1200" dirty="0" err="1">
                          <a:solidFill>
                            <a:schemeClr val="dk1"/>
                          </a:solidFill>
                          <a:effectLst/>
                          <a:latin typeface="+mn-lt"/>
                          <a:ea typeface="+mn-ea"/>
                          <a:cs typeface="+mn-cs"/>
                        </a:rPr>
                        <a:t>R</a:t>
                      </a:r>
                      <a:r>
                        <a:rPr lang="mr-IN" sz="1800" kern="1200" dirty="0">
                          <a:solidFill>
                            <a:schemeClr val="dk1"/>
                          </a:solidFill>
                          <a:effectLst/>
                          <a:latin typeface="+mn-lt"/>
                          <a:ea typeface="+mn-ea"/>
                          <a:cs typeface="+mn-cs"/>
                        </a:rPr>
                        <a:t> ⇒ ¬</a:t>
                      </a:r>
                      <a:r>
                        <a:rPr lang="mr-IN" sz="1800" kern="1200" dirty="0" err="1">
                          <a:solidFill>
                            <a:schemeClr val="dk1"/>
                          </a:solidFill>
                          <a:effectLst/>
                          <a:latin typeface="+mn-lt"/>
                          <a:ea typeface="+mn-ea"/>
                          <a:cs typeface="+mn-cs"/>
                        </a:rPr>
                        <a:t>S</a:t>
                      </a:r>
                      <a:r>
                        <a:rPr lang="mr-IN" sz="1800" kern="1200" dirty="0">
                          <a:solidFill>
                            <a:schemeClr val="dk1"/>
                          </a:solidFill>
                          <a:effectLst/>
                          <a:latin typeface="+mn-lt"/>
                          <a:ea typeface="+mn-ea"/>
                          <a:cs typeface="+mn-cs"/>
                        </a:rPr>
                        <a:t>)∧(</a:t>
                      </a:r>
                      <a:r>
                        <a:rPr lang="mr-IN" sz="1800" kern="1200" dirty="0" err="1">
                          <a:solidFill>
                            <a:schemeClr val="dk1"/>
                          </a:solidFill>
                          <a:effectLst/>
                          <a:latin typeface="+mn-lt"/>
                          <a:ea typeface="+mn-ea"/>
                          <a:cs typeface="+mn-cs"/>
                        </a:rPr>
                        <a:t>T</a:t>
                      </a:r>
                      <a:r>
                        <a:rPr lang="mr-IN" sz="1800" kern="1200" dirty="0">
                          <a:solidFill>
                            <a:schemeClr val="dk1"/>
                          </a:solidFill>
                          <a:effectLst/>
                          <a:latin typeface="+mn-lt"/>
                          <a:ea typeface="+mn-ea"/>
                          <a:cs typeface="+mn-cs"/>
                        </a:rPr>
                        <a:t> ⇒ ¬</a:t>
                      </a:r>
                      <a:r>
                        <a:rPr lang="mr-IN" sz="1800" kern="1200" dirty="0" err="1">
                          <a:solidFill>
                            <a:schemeClr val="dk1"/>
                          </a:solidFill>
                          <a:effectLst/>
                          <a:latin typeface="+mn-lt"/>
                          <a:ea typeface="+mn-ea"/>
                          <a:cs typeface="+mn-cs"/>
                        </a:rPr>
                        <a:t>U</a:t>
                      </a:r>
                      <a:r>
                        <a:rPr lang="mr-IN" sz="1800" kern="1200" dirty="0">
                          <a:solidFill>
                            <a:schemeClr val="dk1"/>
                          </a:solidFill>
                          <a:effectLst/>
                          <a:latin typeface="+mn-lt"/>
                          <a:ea typeface="+mn-ea"/>
                          <a:cs typeface="+mn-cs"/>
                        </a:rPr>
                        <a:t>) </a:t>
                      </a:r>
                    </a:p>
                    <a:p>
                      <a:r>
                        <a:rPr lang="mr-IN" sz="1800" kern="1200" dirty="0">
                          <a:solidFill>
                            <a:schemeClr val="dk1"/>
                          </a:solidFill>
                          <a:effectLst/>
                          <a:latin typeface="+mn-lt"/>
                          <a:ea typeface="+mn-ea"/>
                          <a:cs typeface="+mn-cs"/>
                        </a:rPr>
                        <a:t>•A2:(V ⇒ ¬</a:t>
                      </a:r>
                      <a:r>
                        <a:rPr lang="mr-IN" sz="1800" kern="1200" dirty="0" err="1">
                          <a:solidFill>
                            <a:schemeClr val="dk1"/>
                          </a:solidFill>
                          <a:effectLst/>
                          <a:latin typeface="+mn-lt"/>
                          <a:ea typeface="+mn-ea"/>
                          <a:cs typeface="+mn-cs"/>
                        </a:rPr>
                        <a:t>W</a:t>
                      </a:r>
                      <a:r>
                        <a:rPr lang="mr-IN" sz="1800" kern="1200" dirty="0">
                          <a:solidFill>
                            <a:schemeClr val="dk1"/>
                          </a:solidFill>
                          <a:effectLst/>
                          <a:latin typeface="+mn-lt"/>
                          <a:ea typeface="+mn-ea"/>
                          <a:cs typeface="+mn-cs"/>
                        </a:rPr>
                        <a:t>)∧(X ⇒ ¬</a:t>
                      </a:r>
                      <a:r>
                        <a:rPr lang="mr-IN" sz="1800" kern="1200" dirty="0" err="1">
                          <a:solidFill>
                            <a:schemeClr val="dk1"/>
                          </a:solidFill>
                          <a:effectLst/>
                          <a:latin typeface="+mn-lt"/>
                          <a:ea typeface="+mn-ea"/>
                          <a:cs typeface="+mn-cs"/>
                        </a:rPr>
                        <a:t>Y</a:t>
                      </a:r>
                      <a:r>
                        <a:rPr lang="mr-IN" sz="1800" kern="1200" dirty="0">
                          <a:solidFill>
                            <a:schemeClr val="dk1"/>
                          </a:solidFill>
                          <a:effectLst/>
                          <a:latin typeface="+mn-lt"/>
                          <a:ea typeface="+mn-ea"/>
                          <a:cs typeface="+mn-cs"/>
                        </a:rPr>
                        <a:t>)</a:t>
                      </a:r>
                      <a:endParaRPr lang="en-US" sz="1800" kern="1200" dirty="0">
                        <a:solidFill>
                          <a:schemeClr val="dk1"/>
                        </a:solidFill>
                        <a:effectLst/>
                        <a:latin typeface="+mn-lt"/>
                        <a:ea typeface="+mn-ea"/>
                        <a:cs typeface="+mn-cs"/>
                      </a:endParaRPr>
                    </a:p>
                    <a:p>
                      <a:r>
                        <a:rPr lang="mr-IN" sz="1800" kern="1200" dirty="0">
                          <a:solidFill>
                            <a:schemeClr val="dk1"/>
                          </a:solidFill>
                          <a:effectLst/>
                          <a:latin typeface="+mn-lt"/>
                          <a:ea typeface="+mn-ea"/>
                          <a:cs typeface="+mn-cs"/>
                        </a:rPr>
                        <a:t>•A3:(T</a:t>
                      </a:r>
                      <a:r>
                        <a:rPr lang="en-US" sz="1800" kern="1200" dirty="0">
                          <a:solidFill>
                            <a:schemeClr val="dk1"/>
                          </a:solidFill>
                          <a:effectLst/>
                          <a:latin typeface="+mn-lt"/>
                          <a:ea typeface="+mn-ea"/>
                          <a:cs typeface="+mn-cs"/>
                        </a:rPr>
                        <a:t> </a:t>
                      </a:r>
                      <a:r>
                        <a:rPr lang="mr-IN" sz="1800" kern="1200" dirty="0">
                          <a:solidFill>
                            <a:schemeClr val="dk1"/>
                          </a:solidFill>
                          <a:effectLst/>
                          <a:latin typeface="+mn-lt"/>
                          <a:ea typeface="+mn-ea"/>
                          <a:cs typeface="+mn-cs"/>
                        </a:rPr>
                        <a:t>⇒ W)∧(U</a:t>
                      </a:r>
                      <a:r>
                        <a:rPr lang="en-US" sz="1800" kern="1200" dirty="0">
                          <a:solidFill>
                            <a:schemeClr val="dk1"/>
                          </a:solidFill>
                          <a:effectLst/>
                          <a:latin typeface="+mn-lt"/>
                          <a:ea typeface="+mn-ea"/>
                          <a:cs typeface="+mn-cs"/>
                        </a:rPr>
                        <a:t> </a:t>
                      </a:r>
                      <a:r>
                        <a:rPr lang="mr-IN" sz="1800" kern="1200" dirty="0">
                          <a:solidFill>
                            <a:schemeClr val="dk1"/>
                          </a:solidFill>
                          <a:effectLst/>
                          <a:latin typeface="+mn-lt"/>
                          <a:ea typeface="+mn-ea"/>
                          <a:cs typeface="+mn-cs"/>
                        </a:rPr>
                        <a:t>⇒ ¬Y)</a:t>
                      </a:r>
                      <a:endParaRPr lang="en-US" sz="1800" kern="1200" dirty="0">
                        <a:solidFill>
                          <a:schemeClr val="dk1"/>
                        </a:solidFill>
                        <a:effectLst/>
                        <a:latin typeface="+mn-lt"/>
                        <a:ea typeface="+mn-ea"/>
                        <a:cs typeface="+mn-cs"/>
                      </a:endParaRPr>
                    </a:p>
                    <a:p>
                      <a:r>
                        <a:rPr lang="mr-IN" sz="1800" kern="1200" dirty="0">
                          <a:solidFill>
                            <a:schemeClr val="dk1"/>
                          </a:solidFill>
                          <a:effectLst/>
                          <a:latin typeface="+mn-lt"/>
                          <a:ea typeface="+mn-ea"/>
                          <a:cs typeface="+mn-cs"/>
                        </a:rPr>
                        <a:t>•A4:(V ∨</a:t>
                      </a:r>
                      <a:r>
                        <a:rPr lang="mr-IN" sz="1800" kern="1200" dirty="0" err="1">
                          <a:solidFill>
                            <a:schemeClr val="dk1"/>
                          </a:solidFill>
                          <a:effectLst/>
                          <a:latin typeface="+mn-lt"/>
                          <a:ea typeface="+mn-ea"/>
                          <a:cs typeface="+mn-cs"/>
                        </a:rPr>
                        <a:t>R</a:t>
                      </a:r>
                      <a:r>
                        <a:rPr lang="mr-IN" sz="1800" kern="1200" dirty="0">
                          <a:solidFill>
                            <a:schemeClr val="dk1"/>
                          </a:solidFill>
                          <a:effectLst/>
                          <a:latin typeface="+mn-lt"/>
                          <a:ea typeface="+mn-ea"/>
                          <a:cs typeface="+mn-cs"/>
                        </a:rPr>
                        <a:t>) </a:t>
                      </a:r>
                    </a:p>
                    <a:p>
                      <a:endParaRPr lang="en-US" dirty="0"/>
                    </a:p>
                  </a:txBody>
                  <a:tcPr/>
                </a:tc>
                <a:extLst>
                  <a:ext uri="{0D108BD9-81ED-4DB2-BD59-A6C34878D82A}">
                    <a16:rowId xmlns:a16="http://schemas.microsoft.com/office/drawing/2014/main" val="10001"/>
                  </a:ext>
                </a:extLst>
              </a:tr>
              <a:tr h="1026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entails (¬T ∨ ¬U ). </a:t>
                      </a:r>
                      <a:endParaRPr lang="en-US" dirty="0">
                        <a:effectLs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726429" y="2731770"/>
            <a:ext cx="5918723" cy="738664"/>
          </a:xfrm>
          <a:prstGeom prst="rect">
            <a:avLst/>
          </a:prstGeom>
          <a:noFill/>
        </p:spPr>
        <p:txBody>
          <a:bodyPr wrap="square" rtlCol="0">
            <a:spAutoFit/>
          </a:bodyPr>
          <a:lstStyle/>
          <a:p>
            <a:r>
              <a:rPr lang="en-US" sz="2400" dirty="0"/>
              <a:t>A5: T ⇒ ¬U,            A1, And elimination</a:t>
            </a:r>
          </a:p>
          <a:p>
            <a:r>
              <a:rPr lang="en-US" dirty="0"/>
              <a:t> </a:t>
            </a:r>
          </a:p>
        </p:txBody>
      </p:sp>
      <p:sp>
        <p:nvSpPr>
          <p:cNvPr id="6" name="TextBox 5"/>
          <p:cNvSpPr txBox="1"/>
          <p:nvPr/>
        </p:nvSpPr>
        <p:spPr>
          <a:xfrm>
            <a:off x="5726428" y="3726180"/>
            <a:ext cx="5918723" cy="738664"/>
          </a:xfrm>
          <a:prstGeom prst="rect">
            <a:avLst/>
          </a:prstGeom>
          <a:noFill/>
        </p:spPr>
        <p:txBody>
          <a:bodyPr wrap="square" rtlCol="0">
            <a:spAutoFit/>
          </a:bodyPr>
          <a:lstStyle/>
          <a:p>
            <a:r>
              <a:rPr lang="en-US" sz="2400" dirty="0"/>
              <a:t>A6: </a:t>
            </a:r>
            <a:r>
              <a:rPr lang="en-US" sz="2400" dirty="0">
                <a:solidFill>
                  <a:schemeClr val="dk1"/>
                </a:solidFill>
              </a:rPr>
              <a:t>¬T ∨ ¬U </a:t>
            </a:r>
            <a:r>
              <a:rPr lang="en-US" sz="2400" dirty="0"/>
              <a:t>,         A5, implication elimination</a:t>
            </a:r>
          </a:p>
          <a:p>
            <a:r>
              <a:rPr lang="en-US" dirty="0"/>
              <a:t> </a:t>
            </a:r>
          </a:p>
        </p:txBody>
      </p:sp>
    </p:spTree>
    <p:extLst>
      <p:ext uri="{BB962C8B-B14F-4D97-AF65-F5344CB8AC3E}">
        <p14:creationId xmlns:p14="http://schemas.microsoft.com/office/powerpoint/2010/main" val="1529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propositional logic inference rule to show that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6176060"/>
              </p:ext>
            </p:extLst>
          </p:nvPr>
        </p:nvGraphicFramePr>
        <p:xfrm>
          <a:off x="1096962" y="1846262"/>
          <a:ext cx="3657917" cy="4085908"/>
        </p:xfrm>
        <a:graphic>
          <a:graphicData uri="http://schemas.openxmlformats.org/drawingml/2006/table">
            <a:tbl>
              <a:tblPr firstRow="1" bandRow="1">
                <a:tableStyleId>{5C22544A-7EE6-4342-B048-85BDC9FD1C3A}</a:tableStyleId>
              </a:tblPr>
              <a:tblGrid>
                <a:gridCol w="3657917">
                  <a:extLst>
                    <a:ext uri="{9D8B030D-6E8A-4147-A177-3AD203B41FA5}">
                      <a16:colId xmlns:a16="http://schemas.microsoft.com/office/drawing/2014/main" val="20000"/>
                    </a:ext>
                  </a:extLst>
                </a:gridCol>
              </a:tblGrid>
              <a:tr h="1026985">
                <a:tc>
                  <a:txBody>
                    <a:bodyPr/>
                    <a:lstStyle/>
                    <a:p>
                      <a:r>
                        <a:rPr lang="en-US" dirty="0"/>
                        <a:t>2</a:t>
                      </a:r>
                    </a:p>
                  </a:txBody>
                  <a:tcPr/>
                </a:tc>
                <a:extLst>
                  <a:ext uri="{0D108BD9-81ED-4DB2-BD59-A6C34878D82A}">
                    <a16:rowId xmlns:a16="http://schemas.microsoft.com/office/drawing/2014/main" val="10000"/>
                  </a:ext>
                </a:extLst>
              </a:tr>
              <a:tr h="2031938">
                <a:tc>
                  <a:txBody>
                    <a:bodyPr/>
                    <a:lstStyle/>
                    <a:p>
                      <a:r>
                        <a:rPr lang="mr-IN" sz="1800" kern="1200" dirty="0">
                          <a:solidFill>
                            <a:schemeClr val="dk1"/>
                          </a:solidFill>
                          <a:effectLst/>
                          <a:latin typeface="+mn-lt"/>
                          <a:ea typeface="+mn-ea"/>
                          <a:cs typeface="+mn-cs"/>
                        </a:rPr>
                        <a:t>KB: </a:t>
                      </a:r>
                      <a:endParaRPr lang="mr-IN" dirty="0"/>
                    </a:p>
                    <a:p>
                      <a:r>
                        <a:rPr lang="mr-IN" sz="1800" kern="1200" dirty="0">
                          <a:solidFill>
                            <a:schemeClr val="dk1"/>
                          </a:solidFill>
                          <a:effectLst/>
                          <a:latin typeface="+mn-lt"/>
                          <a:ea typeface="+mn-ea"/>
                          <a:cs typeface="+mn-cs"/>
                        </a:rPr>
                        <a:t>• A1: R∨T</a:t>
                      </a:r>
                      <a:br>
                        <a:rPr lang="mr-IN" sz="1800" kern="1200" dirty="0">
                          <a:solidFill>
                            <a:schemeClr val="dk1"/>
                          </a:solidFill>
                          <a:effectLst/>
                          <a:latin typeface="+mn-lt"/>
                          <a:ea typeface="+mn-ea"/>
                          <a:cs typeface="+mn-cs"/>
                        </a:rPr>
                      </a:br>
                      <a:r>
                        <a:rPr lang="mr-IN" sz="1800" kern="1200" dirty="0">
                          <a:solidFill>
                            <a:schemeClr val="dk1"/>
                          </a:solidFill>
                          <a:effectLst/>
                          <a:latin typeface="+mn-lt"/>
                          <a:ea typeface="+mn-ea"/>
                          <a:cs typeface="+mn-cs"/>
                        </a:rPr>
                        <a:t>• A2: Q∧U</a:t>
                      </a:r>
                      <a:br>
                        <a:rPr lang="mr-IN" sz="1800" kern="1200" dirty="0">
                          <a:solidFill>
                            <a:schemeClr val="dk1"/>
                          </a:solidFill>
                          <a:effectLst/>
                          <a:latin typeface="+mn-lt"/>
                          <a:ea typeface="+mn-ea"/>
                          <a:cs typeface="+mn-cs"/>
                        </a:rPr>
                      </a:br>
                      <a:r>
                        <a:rPr lang="mr-IN" sz="1800" kern="1200" dirty="0">
                          <a:solidFill>
                            <a:schemeClr val="dk1"/>
                          </a:solidFill>
                          <a:effectLst/>
                          <a:latin typeface="+mn-lt"/>
                          <a:ea typeface="+mn-ea"/>
                          <a:cs typeface="+mn-cs"/>
                        </a:rPr>
                        <a:t>• A3: (S∨T) ⇒ (</a:t>
                      </a:r>
                      <a:r>
                        <a:rPr lang="mr-IN" sz="1800" kern="1200" dirty="0" err="1">
                          <a:solidFill>
                            <a:schemeClr val="dk1"/>
                          </a:solidFill>
                          <a:effectLst/>
                          <a:latin typeface="+mn-lt"/>
                          <a:ea typeface="+mn-ea"/>
                          <a:cs typeface="+mn-cs"/>
                        </a:rPr>
                        <a:t>Q</a:t>
                      </a:r>
                      <a:r>
                        <a:rPr lang="mr-IN" sz="1800" kern="1200" dirty="0">
                          <a:solidFill>
                            <a:schemeClr val="dk1"/>
                          </a:solidFill>
                          <a:effectLst/>
                          <a:latin typeface="+mn-lt"/>
                          <a:ea typeface="+mn-ea"/>
                          <a:cs typeface="+mn-cs"/>
                        </a:rPr>
                        <a:t> ⇒ </a:t>
                      </a:r>
                      <a:r>
                        <a:rPr lang="mr-IN" sz="1800" kern="1200" dirty="0" err="1">
                          <a:solidFill>
                            <a:schemeClr val="dk1"/>
                          </a:solidFill>
                          <a:effectLst/>
                          <a:latin typeface="+mn-lt"/>
                          <a:ea typeface="+mn-ea"/>
                          <a:cs typeface="+mn-cs"/>
                        </a:rPr>
                        <a:t>P</a:t>
                      </a:r>
                      <a:r>
                        <a:rPr lang="mr-IN" sz="1800"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mr-IN" sz="1800" kern="1200" dirty="0">
                          <a:solidFill>
                            <a:schemeClr val="dk1"/>
                          </a:solidFill>
                          <a:effectLst/>
                          <a:latin typeface="+mn-lt"/>
                          <a:ea typeface="+mn-ea"/>
                          <a:cs typeface="+mn-cs"/>
                        </a:rPr>
                        <a:t>• A4: ¬R∨S </a:t>
                      </a:r>
                      <a:endParaRPr lang="mr-IN" dirty="0"/>
                    </a:p>
                    <a:p>
                      <a:endParaRPr lang="en-US" dirty="0"/>
                    </a:p>
                  </a:txBody>
                  <a:tcPr/>
                </a:tc>
                <a:extLst>
                  <a:ext uri="{0D108BD9-81ED-4DB2-BD59-A6C34878D82A}">
                    <a16:rowId xmlns:a16="http://schemas.microsoft.com/office/drawing/2014/main" val="10001"/>
                  </a:ext>
                </a:extLst>
              </a:tr>
              <a:tr h="1026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sz="1800" kern="1200" dirty="0" err="1">
                          <a:solidFill>
                            <a:schemeClr val="dk1"/>
                          </a:solidFill>
                          <a:effectLst/>
                          <a:latin typeface="+mn-lt"/>
                          <a:ea typeface="+mn-ea"/>
                          <a:cs typeface="+mn-cs"/>
                        </a:rPr>
                        <a:t>entails</a:t>
                      </a:r>
                      <a:r>
                        <a:rPr lang="mr-IN" sz="1800" kern="1200" dirty="0">
                          <a:solidFill>
                            <a:schemeClr val="dk1"/>
                          </a:solidFill>
                          <a:effectLst/>
                          <a:latin typeface="+mn-lt"/>
                          <a:ea typeface="+mn-ea"/>
                          <a:cs typeface="+mn-cs"/>
                        </a:rPr>
                        <a:t> </a:t>
                      </a:r>
                      <a:r>
                        <a:rPr lang="mr-IN" sz="1800" kern="1200" dirty="0" err="1">
                          <a:solidFill>
                            <a:schemeClr val="dk1"/>
                          </a:solidFill>
                          <a:effectLst/>
                          <a:latin typeface="+mn-lt"/>
                          <a:ea typeface="+mn-ea"/>
                          <a:cs typeface="+mn-cs"/>
                        </a:rPr>
                        <a:t>P</a:t>
                      </a:r>
                      <a:r>
                        <a:rPr lang="mr-IN" sz="1800" kern="1200" dirty="0">
                          <a:solidFill>
                            <a:schemeClr val="dk1"/>
                          </a:solidFill>
                          <a:effectLst/>
                          <a:latin typeface="+mn-lt"/>
                          <a:ea typeface="+mn-ea"/>
                          <a:cs typeface="+mn-cs"/>
                        </a:rPr>
                        <a:t>. </a:t>
                      </a:r>
                      <a:endParaRPr lang="mr-I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726429" y="2731770"/>
            <a:ext cx="5918723" cy="738664"/>
          </a:xfrm>
          <a:prstGeom prst="rect">
            <a:avLst/>
          </a:prstGeom>
          <a:noFill/>
        </p:spPr>
        <p:txBody>
          <a:bodyPr wrap="square" rtlCol="0">
            <a:spAutoFit/>
          </a:bodyPr>
          <a:lstStyle/>
          <a:p>
            <a:r>
              <a:rPr lang="en-US" sz="2400" dirty="0"/>
              <a:t>A6:</a:t>
            </a:r>
            <a:r>
              <a:rPr lang="mr-IN" sz="2400" dirty="0">
                <a:solidFill>
                  <a:schemeClr val="dk1"/>
                </a:solidFill>
              </a:rPr>
              <a:t> (</a:t>
            </a:r>
            <a:r>
              <a:rPr lang="mr-IN" sz="2400" dirty="0" err="1">
                <a:solidFill>
                  <a:schemeClr val="dk1"/>
                </a:solidFill>
              </a:rPr>
              <a:t>Q</a:t>
            </a:r>
            <a:r>
              <a:rPr lang="mr-IN" sz="2400" dirty="0">
                <a:solidFill>
                  <a:schemeClr val="dk1"/>
                </a:solidFill>
              </a:rPr>
              <a:t> ⇒ </a:t>
            </a:r>
            <a:r>
              <a:rPr lang="mr-IN" sz="2400" dirty="0" err="1">
                <a:solidFill>
                  <a:schemeClr val="dk1"/>
                </a:solidFill>
              </a:rPr>
              <a:t>P</a:t>
            </a:r>
            <a:r>
              <a:rPr lang="mr-IN" sz="2400" dirty="0">
                <a:solidFill>
                  <a:schemeClr val="dk1"/>
                </a:solidFill>
              </a:rPr>
              <a:t>) </a:t>
            </a:r>
            <a:r>
              <a:rPr lang="en-US" sz="2400" dirty="0"/>
              <a:t>     A3,A5, Modus Ponens</a:t>
            </a:r>
          </a:p>
          <a:p>
            <a:r>
              <a:rPr lang="en-US" dirty="0"/>
              <a:t> </a:t>
            </a:r>
          </a:p>
        </p:txBody>
      </p:sp>
      <p:sp>
        <p:nvSpPr>
          <p:cNvPr id="6" name="TextBox 5"/>
          <p:cNvSpPr txBox="1"/>
          <p:nvPr/>
        </p:nvSpPr>
        <p:spPr>
          <a:xfrm>
            <a:off x="5726428" y="3726180"/>
            <a:ext cx="5918723" cy="738664"/>
          </a:xfrm>
          <a:prstGeom prst="rect">
            <a:avLst/>
          </a:prstGeom>
          <a:noFill/>
        </p:spPr>
        <p:txBody>
          <a:bodyPr wrap="square" rtlCol="0">
            <a:spAutoFit/>
          </a:bodyPr>
          <a:lstStyle/>
          <a:p>
            <a:r>
              <a:rPr lang="en-US" sz="2400" dirty="0"/>
              <a:t>A7: </a:t>
            </a:r>
            <a:r>
              <a:rPr lang="en-US" sz="2400" dirty="0">
                <a:solidFill>
                  <a:schemeClr val="dk1"/>
                </a:solidFill>
              </a:rPr>
              <a:t>Q</a:t>
            </a:r>
            <a:r>
              <a:rPr lang="en-US" sz="2400" dirty="0"/>
              <a:t>,         A2, and elimination </a:t>
            </a:r>
          </a:p>
          <a:p>
            <a:r>
              <a:rPr lang="en-US" dirty="0"/>
              <a:t> </a:t>
            </a:r>
          </a:p>
        </p:txBody>
      </p:sp>
      <p:sp>
        <p:nvSpPr>
          <p:cNvPr id="7" name="TextBox 6"/>
          <p:cNvSpPr txBox="1"/>
          <p:nvPr/>
        </p:nvSpPr>
        <p:spPr>
          <a:xfrm>
            <a:off x="5726428" y="1846262"/>
            <a:ext cx="5918723" cy="738664"/>
          </a:xfrm>
          <a:prstGeom prst="rect">
            <a:avLst/>
          </a:prstGeom>
          <a:noFill/>
        </p:spPr>
        <p:txBody>
          <a:bodyPr wrap="square" rtlCol="0">
            <a:spAutoFit/>
          </a:bodyPr>
          <a:lstStyle/>
          <a:p>
            <a:r>
              <a:rPr lang="en-US" sz="2400" dirty="0"/>
              <a:t>A5:S</a:t>
            </a:r>
            <a:r>
              <a:rPr lang="en-US" sz="2400" dirty="0">
                <a:solidFill>
                  <a:schemeClr val="dk1"/>
                </a:solidFill>
              </a:rPr>
              <a:t> ∨T</a:t>
            </a:r>
            <a:r>
              <a:rPr lang="en-US" sz="2400" dirty="0"/>
              <a:t>            A1,A4, Resolution</a:t>
            </a:r>
          </a:p>
          <a:p>
            <a:r>
              <a:rPr lang="en-US" dirty="0"/>
              <a:t> </a:t>
            </a:r>
          </a:p>
        </p:txBody>
      </p:sp>
      <p:sp>
        <p:nvSpPr>
          <p:cNvPr id="9" name="TextBox 8"/>
          <p:cNvSpPr txBox="1"/>
          <p:nvPr/>
        </p:nvSpPr>
        <p:spPr>
          <a:xfrm>
            <a:off x="5726427" y="4796354"/>
            <a:ext cx="5918723" cy="738664"/>
          </a:xfrm>
          <a:prstGeom prst="rect">
            <a:avLst/>
          </a:prstGeom>
          <a:noFill/>
        </p:spPr>
        <p:txBody>
          <a:bodyPr wrap="square" rtlCol="0">
            <a:spAutoFit/>
          </a:bodyPr>
          <a:lstStyle/>
          <a:p>
            <a:r>
              <a:rPr lang="nb-NO" sz="2400" dirty="0"/>
              <a:t>A8: P,          A7 &amp; A6, Modus </a:t>
            </a:r>
            <a:r>
              <a:rPr lang="nb-NO" sz="2400" dirty="0" err="1"/>
              <a:t>Ponens</a:t>
            </a:r>
            <a:r>
              <a:rPr lang="nb-NO" sz="2400" dirty="0"/>
              <a:t> </a:t>
            </a:r>
          </a:p>
          <a:p>
            <a:r>
              <a:rPr lang="en-US" dirty="0"/>
              <a:t> </a:t>
            </a:r>
          </a:p>
        </p:txBody>
      </p:sp>
    </p:spTree>
    <p:extLst>
      <p:ext uri="{BB962C8B-B14F-4D97-AF65-F5344CB8AC3E}">
        <p14:creationId xmlns:p14="http://schemas.microsoft.com/office/powerpoint/2010/main" val="41450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propositional logic inference rule to show that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2941037"/>
              </p:ext>
            </p:extLst>
          </p:nvPr>
        </p:nvGraphicFramePr>
        <p:xfrm>
          <a:off x="1096962" y="1846262"/>
          <a:ext cx="3657917" cy="4085908"/>
        </p:xfrm>
        <a:graphic>
          <a:graphicData uri="http://schemas.openxmlformats.org/drawingml/2006/table">
            <a:tbl>
              <a:tblPr firstRow="1" bandRow="1">
                <a:tableStyleId>{5C22544A-7EE6-4342-B048-85BDC9FD1C3A}</a:tableStyleId>
              </a:tblPr>
              <a:tblGrid>
                <a:gridCol w="3657917">
                  <a:extLst>
                    <a:ext uri="{9D8B030D-6E8A-4147-A177-3AD203B41FA5}">
                      <a16:colId xmlns:a16="http://schemas.microsoft.com/office/drawing/2014/main" val="20000"/>
                    </a:ext>
                  </a:extLst>
                </a:gridCol>
              </a:tblGrid>
              <a:tr h="1026985">
                <a:tc>
                  <a:txBody>
                    <a:bodyPr/>
                    <a:lstStyle/>
                    <a:p>
                      <a:r>
                        <a:rPr lang="en-US" dirty="0"/>
                        <a:t>3</a:t>
                      </a:r>
                    </a:p>
                  </a:txBody>
                  <a:tcPr/>
                </a:tc>
                <a:extLst>
                  <a:ext uri="{0D108BD9-81ED-4DB2-BD59-A6C34878D82A}">
                    <a16:rowId xmlns:a16="http://schemas.microsoft.com/office/drawing/2014/main" val="10000"/>
                  </a:ext>
                </a:extLst>
              </a:tr>
              <a:tr h="2031938">
                <a:tc>
                  <a:txBody>
                    <a:bodyPr/>
                    <a:lstStyle/>
                    <a:p>
                      <a:r>
                        <a:rPr lang="en-US" sz="1800" kern="1200" dirty="0">
                          <a:solidFill>
                            <a:schemeClr val="dk1"/>
                          </a:solidFill>
                          <a:effectLst/>
                          <a:latin typeface="+mn-lt"/>
                          <a:ea typeface="+mn-ea"/>
                          <a:cs typeface="+mn-cs"/>
                        </a:rPr>
                        <a:t>KB: </a:t>
                      </a:r>
                      <a:endParaRPr lang="en-US" dirty="0"/>
                    </a:p>
                    <a:p>
                      <a:r>
                        <a:rPr lang="en-US" sz="1800" kern="1200" dirty="0">
                          <a:solidFill>
                            <a:schemeClr val="dk1"/>
                          </a:solidFill>
                          <a:effectLst/>
                          <a:latin typeface="+mn-lt"/>
                          <a:ea typeface="+mn-ea"/>
                          <a:cs typeface="+mn-cs"/>
                        </a:rPr>
                        <a:t>• A1: S</a:t>
                      </a:r>
                      <a:r>
                        <a:rPr lang="en-US" sz="1800" kern="1200" baseline="-25000" dirty="0">
                          <a:solidFill>
                            <a:schemeClr val="dk1"/>
                          </a:solidFill>
                          <a:effectLst/>
                          <a:latin typeface="+mn-lt"/>
                          <a:ea typeface="+mn-ea"/>
                          <a:cs typeface="+mn-cs"/>
                        </a:rPr>
                        <a:t>1,1</a:t>
                      </a:r>
                      <a:r>
                        <a:rPr lang="en-US" sz="1800" kern="1200" dirty="0">
                          <a:solidFill>
                            <a:schemeClr val="dk1"/>
                          </a:solidFill>
                          <a:effectLst/>
                          <a:latin typeface="+mn-lt"/>
                          <a:ea typeface="+mn-ea"/>
                          <a:cs typeface="+mn-cs"/>
                        </a:rPr>
                        <a:t> ⇔ W</a:t>
                      </a:r>
                      <a:r>
                        <a:rPr lang="en-US" sz="1800" kern="1200" baseline="-25000" dirty="0">
                          <a:solidFill>
                            <a:schemeClr val="dk1"/>
                          </a:solidFill>
                          <a:effectLst/>
                          <a:latin typeface="+mn-lt"/>
                          <a:ea typeface="+mn-ea"/>
                          <a:cs typeface="+mn-cs"/>
                        </a:rPr>
                        <a:t>1,2</a:t>
                      </a:r>
                      <a:r>
                        <a:rPr lang="en-US" sz="1800" kern="1200" dirty="0">
                          <a:solidFill>
                            <a:schemeClr val="dk1"/>
                          </a:solidFill>
                          <a:effectLst/>
                          <a:latin typeface="+mn-lt"/>
                          <a:ea typeface="+mn-ea"/>
                          <a:cs typeface="+mn-cs"/>
                        </a:rPr>
                        <a:t> ∨ W</a:t>
                      </a:r>
                      <a:r>
                        <a:rPr lang="en-US" sz="1800" kern="1200" baseline="-25000" dirty="0">
                          <a:solidFill>
                            <a:schemeClr val="dk1"/>
                          </a:solidFill>
                          <a:effectLst/>
                          <a:latin typeface="+mn-lt"/>
                          <a:ea typeface="+mn-ea"/>
                          <a:cs typeface="+mn-cs"/>
                        </a:rPr>
                        <a:t>2,1</a:t>
                      </a:r>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A2: ¬S</a:t>
                      </a:r>
                      <a:r>
                        <a:rPr lang="en-US" sz="1800" kern="1200" baseline="-25000" dirty="0">
                          <a:solidFill>
                            <a:schemeClr val="dk1"/>
                          </a:solidFill>
                          <a:effectLst/>
                          <a:latin typeface="+mn-lt"/>
                          <a:ea typeface="+mn-ea"/>
                          <a:cs typeface="+mn-cs"/>
                        </a:rPr>
                        <a:t>1,2</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 A3: S</a:t>
                      </a:r>
                      <a:r>
                        <a:rPr lang="en-US" sz="1800" kern="1200" baseline="-25000" dirty="0">
                          <a:solidFill>
                            <a:schemeClr val="dk1"/>
                          </a:solidFill>
                          <a:effectLst/>
                          <a:latin typeface="+mn-lt"/>
                          <a:ea typeface="+mn-ea"/>
                          <a:cs typeface="+mn-cs"/>
                        </a:rPr>
                        <a:t>1,1</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 A4: ¬W</a:t>
                      </a:r>
                      <a:r>
                        <a:rPr lang="en-US" sz="1800" kern="1200" baseline="-25000" dirty="0">
                          <a:solidFill>
                            <a:schemeClr val="dk1"/>
                          </a:solidFill>
                          <a:effectLst/>
                          <a:latin typeface="+mn-lt"/>
                          <a:ea typeface="+mn-ea"/>
                          <a:cs typeface="+mn-cs"/>
                        </a:rPr>
                        <a:t>2,2</a:t>
                      </a:r>
                      <a:r>
                        <a:rPr lang="en-US" sz="1800" kern="1200" dirty="0">
                          <a:solidFill>
                            <a:schemeClr val="dk1"/>
                          </a:solidFill>
                          <a:effectLst/>
                          <a:latin typeface="+mn-lt"/>
                          <a:ea typeface="+mn-ea"/>
                          <a:cs typeface="+mn-cs"/>
                        </a:rPr>
                        <a:t> </a:t>
                      </a:r>
                      <a:endParaRPr lang="en-US" dirty="0"/>
                    </a:p>
                    <a:p>
                      <a:r>
                        <a:rPr lang="en-US" sz="1800" kern="1200" dirty="0">
                          <a:solidFill>
                            <a:schemeClr val="dk1"/>
                          </a:solidFill>
                          <a:effectLst/>
                          <a:latin typeface="+mn-lt"/>
                          <a:ea typeface="+mn-ea"/>
                          <a:cs typeface="+mn-cs"/>
                        </a:rPr>
                        <a:t>• A5: ¬W</a:t>
                      </a:r>
                      <a:r>
                        <a:rPr lang="en-US" sz="1800" kern="1200" baseline="-25000" dirty="0">
                          <a:solidFill>
                            <a:schemeClr val="dk1"/>
                          </a:solidFill>
                          <a:effectLst/>
                          <a:latin typeface="+mn-lt"/>
                          <a:ea typeface="+mn-ea"/>
                          <a:cs typeface="+mn-cs"/>
                        </a:rPr>
                        <a:t>1,2</a:t>
                      </a:r>
                      <a:endParaRPr lang="en-US" baseline="-25000" dirty="0"/>
                    </a:p>
                  </a:txBody>
                  <a:tcPr/>
                </a:tc>
                <a:extLst>
                  <a:ext uri="{0D108BD9-81ED-4DB2-BD59-A6C34878D82A}">
                    <a16:rowId xmlns:a16="http://schemas.microsoft.com/office/drawing/2014/main" val="10001"/>
                  </a:ext>
                </a:extLst>
              </a:tr>
              <a:tr h="1026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entails W</a:t>
                      </a:r>
                      <a:r>
                        <a:rPr lang="en-US" sz="1800" kern="1200" baseline="-25000" dirty="0">
                          <a:solidFill>
                            <a:schemeClr val="dk1"/>
                          </a:solidFill>
                          <a:effectLst/>
                          <a:latin typeface="+mn-lt"/>
                          <a:ea typeface="+mn-ea"/>
                          <a:cs typeface="+mn-cs"/>
                        </a:rPr>
                        <a:t>2,1</a:t>
                      </a:r>
                      <a:r>
                        <a:rPr lang="en-US" sz="1800" kern="1200" dirty="0">
                          <a:solidFill>
                            <a:schemeClr val="dk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4948518" y="2731770"/>
            <a:ext cx="7342094" cy="369332"/>
          </a:xfrm>
          <a:prstGeom prst="rect">
            <a:avLst/>
          </a:prstGeom>
          <a:noFill/>
        </p:spPr>
        <p:txBody>
          <a:bodyPr wrap="square" rtlCol="0">
            <a:spAutoFit/>
          </a:bodyPr>
          <a:lstStyle/>
          <a:p>
            <a:r>
              <a:rPr lang="en-US" dirty="0"/>
              <a:t>A6: (S</a:t>
            </a:r>
            <a:r>
              <a:rPr lang="en-US" baseline="-25000" dirty="0"/>
              <a:t>1,1</a:t>
            </a:r>
            <a:r>
              <a:rPr lang="en-US" dirty="0"/>
              <a:t> ⇒ W</a:t>
            </a:r>
            <a:r>
              <a:rPr lang="en-US" baseline="-25000" dirty="0"/>
              <a:t>1,2</a:t>
            </a:r>
            <a:r>
              <a:rPr lang="en-US" dirty="0"/>
              <a:t> ∨ W</a:t>
            </a:r>
            <a:r>
              <a:rPr lang="en-US" baseline="-25000" dirty="0"/>
              <a:t>2,1</a:t>
            </a:r>
            <a:r>
              <a:rPr lang="en-US" dirty="0"/>
              <a:t>) ∧ (W</a:t>
            </a:r>
            <a:r>
              <a:rPr lang="en-US" baseline="-25000" dirty="0"/>
              <a:t>1,2</a:t>
            </a:r>
            <a:r>
              <a:rPr lang="en-US" dirty="0"/>
              <a:t> ∨ W</a:t>
            </a:r>
            <a:r>
              <a:rPr lang="en-US" baseline="-25000" dirty="0"/>
              <a:t>2,1</a:t>
            </a:r>
            <a:r>
              <a:rPr lang="en-US" dirty="0"/>
              <a:t> ⇒ S</a:t>
            </a:r>
            <a:r>
              <a:rPr lang="en-US" baseline="-25000" dirty="0"/>
              <a:t>1,1</a:t>
            </a:r>
            <a:r>
              <a:rPr lang="en-US" dirty="0"/>
              <a:t>), </a:t>
            </a:r>
            <a:r>
              <a:rPr lang="en-US" dirty="0" err="1"/>
              <a:t>Biconditional</a:t>
            </a:r>
            <a:r>
              <a:rPr lang="en-US" dirty="0"/>
              <a:t> elimination </a:t>
            </a:r>
          </a:p>
        </p:txBody>
      </p:sp>
      <p:sp>
        <p:nvSpPr>
          <p:cNvPr id="7" name="TextBox 6"/>
          <p:cNvSpPr txBox="1"/>
          <p:nvPr/>
        </p:nvSpPr>
        <p:spPr>
          <a:xfrm>
            <a:off x="4948518" y="3321424"/>
            <a:ext cx="5849022" cy="646331"/>
          </a:xfrm>
          <a:prstGeom prst="rect">
            <a:avLst/>
          </a:prstGeom>
          <a:noFill/>
        </p:spPr>
        <p:txBody>
          <a:bodyPr wrap="square" rtlCol="0">
            <a:spAutoFit/>
          </a:bodyPr>
          <a:lstStyle/>
          <a:p>
            <a:r>
              <a:rPr lang="en-US" dirty="0"/>
              <a:t>A7: S</a:t>
            </a:r>
            <a:r>
              <a:rPr lang="en-US" baseline="-25000" dirty="0"/>
              <a:t>1,1 </a:t>
            </a:r>
            <a:r>
              <a:rPr lang="en-US" dirty="0"/>
              <a:t>⇒ W</a:t>
            </a:r>
            <a:r>
              <a:rPr lang="en-US" baseline="-25000" dirty="0"/>
              <a:t>1,2</a:t>
            </a:r>
            <a:r>
              <a:rPr lang="en-US" dirty="0"/>
              <a:t> ∨ W</a:t>
            </a:r>
            <a:r>
              <a:rPr lang="en-US" baseline="-25000" dirty="0"/>
              <a:t>2,1</a:t>
            </a:r>
            <a:r>
              <a:rPr lang="en-US" dirty="0"/>
              <a:t>,                      A6, And elimination </a:t>
            </a:r>
          </a:p>
          <a:p>
            <a:endParaRPr lang="en-US" dirty="0"/>
          </a:p>
        </p:txBody>
      </p:sp>
      <p:sp>
        <p:nvSpPr>
          <p:cNvPr id="9" name="TextBox 8"/>
          <p:cNvSpPr txBox="1"/>
          <p:nvPr/>
        </p:nvSpPr>
        <p:spPr>
          <a:xfrm>
            <a:off x="4948518" y="3937740"/>
            <a:ext cx="5896358" cy="646331"/>
          </a:xfrm>
          <a:prstGeom prst="rect">
            <a:avLst/>
          </a:prstGeom>
          <a:noFill/>
        </p:spPr>
        <p:txBody>
          <a:bodyPr wrap="none" rtlCol="0">
            <a:spAutoFit/>
          </a:bodyPr>
          <a:lstStyle/>
          <a:p>
            <a:r>
              <a:rPr lang="nb-NO" dirty="0"/>
              <a:t>A8: W</a:t>
            </a:r>
            <a:r>
              <a:rPr lang="nb-NO" baseline="-25000" dirty="0"/>
              <a:t>1,2 </a:t>
            </a:r>
            <a:r>
              <a:rPr lang="nb-NO" dirty="0"/>
              <a:t>∨ W</a:t>
            </a:r>
            <a:r>
              <a:rPr lang="nb-NO" baseline="-25000" dirty="0"/>
              <a:t>2,1</a:t>
            </a:r>
            <a:r>
              <a:rPr lang="nb-NO" dirty="0"/>
              <a:t>,                                  A7 &amp; A3, Modus </a:t>
            </a:r>
            <a:r>
              <a:rPr lang="nb-NO" dirty="0" err="1"/>
              <a:t>Ponens</a:t>
            </a:r>
            <a:r>
              <a:rPr lang="nb-NO" dirty="0"/>
              <a:t> </a:t>
            </a:r>
          </a:p>
          <a:p>
            <a:endParaRPr lang="en-US" dirty="0"/>
          </a:p>
        </p:txBody>
      </p:sp>
      <p:sp>
        <p:nvSpPr>
          <p:cNvPr id="10" name="Rectangle 9"/>
          <p:cNvSpPr/>
          <p:nvPr/>
        </p:nvSpPr>
        <p:spPr>
          <a:xfrm>
            <a:off x="4948518" y="4552680"/>
            <a:ext cx="4598894" cy="369332"/>
          </a:xfrm>
          <a:prstGeom prst="rect">
            <a:avLst/>
          </a:prstGeom>
        </p:spPr>
        <p:txBody>
          <a:bodyPr wrap="square">
            <a:spAutoFit/>
          </a:bodyPr>
          <a:lstStyle/>
          <a:p>
            <a:r>
              <a:rPr lang="en-US" dirty="0"/>
              <a:t>A9: W2,1,                               A8 &amp; A5, Resolution </a:t>
            </a:r>
          </a:p>
        </p:txBody>
      </p:sp>
    </p:spTree>
    <p:extLst>
      <p:ext uri="{BB962C8B-B14F-4D97-AF65-F5344CB8AC3E}">
        <p14:creationId xmlns:p14="http://schemas.microsoft.com/office/powerpoint/2010/main" val="7171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Q3. Use the resolution rule to show that KB |= α, KB : </a:t>
            </a:r>
          </a:p>
        </p:txBody>
      </p:sp>
      <p:sp>
        <p:nvSpPr>
          <p:cNvPr id="3" name="Content Placeholder 2"/>
          <p:cNvSpPr>
            <a:spLocks noGrp="1"/>
          </p:cNvSpPr>
          <p:nvPr>
            <p:ph idx="1"/>
          </p:nvPr>
        </p:nvSpPr>
        <p:spPr>
          <a:xfrm>
            <a:off x="5284694" y="1845734"/>
            <a:ext cx="5870986" cy="4023360"/>
          </a:xfrm>
        </p:spPr>
        <p:txBody>
          <a:bodyPr/>
          <a:lstStyle/>
          <a:p>
            <a:r>
              <a:rPr lang="en-US" dirty="0"/>
              <a:t>To prove KB |= α, we need to show that KB ∧ ¬α is not </a:t>
            </a:r>
            <a:r>
              <a:rPr lang="en-US" dirty="0" err="1"/>
              <a:t>satisfiable</a:t>
            </a:r>
            <a:r>
              <a:rPr lang="en-US" dirty="0"/>
              <a:t>. </a:t>
            </a:r>
          </a:p>
          <a:p>
            <a:r>
              <a:rPr lang="en-US" dirty="0"/>
              <a:t>First we convert KB ∧ ¬α to CNF (conjunctive normal form). </a:t>
            </a:r>
          </a:p>
          <a:p>
            <a:r>
              <a:rPr lang="en-US" b="1" dirty="0">
                <a:solidFill>
                  <a:srgbClr val="FF0000"/>
                </a:solidFill>
              </a:rPr>
              <a:t>Very important</a:t>
            </a:r>
            <a:r>
              <a:rPr lang="en-US" dirty="0"/>
              <a:t>: When you convert to CNF, use only logical equivalences. Do not use and elimination, Modus Ponens or resolution, because the new sentence will not be equivalent to the original (you loose information). </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098808260"/>
              </p:ext>
            </p:extLst>
          </p:nvPr>
        </p:nvGraphicFramePr>
        <p:xfrm>
          <a:off x="1271774" y="2327952"/>
          <a:ext cx="3657917" cy="3010530"/>
        </p:xfrm>
        <a:graphic>
          <a:graphicData uri="http://schemas.openxmlformats.org/drawingml/2006/table">
            <a:tbl>
              <a:tblPr firstRow="1" bandRow="1">
                <a:tableStyleId>{5C22544A-7EE6-4342-B048-85BDC9FD1C3A}</a:tableStyleId>
              </a:tblPr>
              <a:tblGrid>
                <a:gridCol w="3657917">
                  <a:extLst>
                    <a:ext uri="{9D8B030D-6E8A-4147-A177-3AD203B41FA5}">
                      <a16:colId xmlns:a16="http://schemas.microsoft.com/office/drawing/2014/main" val="20000"/>
                    </a:ext>
                  </a:extLst>
                </a:gridCol>
              </a:tblGrid>
              <a:tr h="1999792">
                <a:tc>
                  <a:txBody>
                    <a:bodyPr/>
                    <a:lstStyle/>
                    <a:p>
                      <a:r>
                        <a:rPr lang="en-US" sz="1800" kern="1200" dirty="0">
                          <a:solidFill>
                            <a:schemeClr val="dk1"/>
                          </a:solidFill>
                          <a:effectLst/>
                          <a:latin typeface="+mn-lt"/>
                          <a:ea typeface="+mn-ea"/>
                          <a:cs typeface="+mn-cs"/>
                        </a:rPr>
                        <a:t>KB: </a:t>
                      </a:r>
                      <a:endParaRPr lang="en-US" dirty="0"/>
                    </a:p>
                    <a:p>
                      <a:r>
                        <a:rPr lang="en-US" sz="1800" kern="1200" dirty="0">
                          <a:solidFill>
                            <a:schemeClr val="dk1"/>
                          </a:solidFill>
                          <a:effectLst/>
                          <a:latin typeface="+mn-lt"/>
                          <a:ea typeface="+mn-ea"/>
                          <a:cs typeface="+mn-cs"/>
                        </a:rPr>
                        <a:t>• A1: S</a:t>
                      </a:r>
                      <a:r>
                        <a:rPr lang="en-US" sz="1800" kern="1200" baseline="-25000" dirty="0">
                          <a:solidFill>
                            <a:schemeClr val="dk1"/>
                          </a:solidFill>
                          <a:effectLst/>
                          <a:latin typeface="+mn-lt"/>
                          <a:ea typeface="+mn-ea"/>
                          <a:cs typeface="+mn-cs"/>
                        </a:rPr>
                        <a:t>1,1</a:t>
                      </a:r>
                      <a:r>
                        <a:rPr lang="en-US" sz="1800" kern="1200" dirty="0">
                          <a:solidFill>
                            <a:schemeClr val="dk1"/>
                          </a:solidFill>
                          <a:effectLst/>
                          <a:latin typeface="+mn-lt"/>
                          <a:ea typeface="+mn-ea"/>
                          <a:cs typeface="+mn-cs"/>
                        </a:rPr>
                        <a:t> ⇔ W</a:t>
                      </a:r>
                      <a:r>
                        <a:rPr lang="en-US" sz="1800" kern="1200" baseline="-25000" dirty="0">
                          <a:solidFill>
                            <a:schemeClr val="dk1"/>
                          </a:solidFill>
                          <a:effectLst/>
                          <a:latin typeface="+mn-lt"/>
                          <a:ea typeface="+mn-ea"/>
                          <a:cs typeface="+mn-cs"/>
                        </a:rPr>
                        <a:t>1,2</a:t>
                      </a:r>
                      <a:r>
                        <a:rPr lang="en-US" sz="1800" kern="1200" dirty="0">
                          <a:solidFill>
                            <a:schemeClr val="dk1"/>
                          </a:solidFill>
                          <a:effectLst/>
                          <a:latin typeface="+mn-lt"/>
                          <a:ea typeface="+mn-ea"/>
                          <a:cs typeface="+mn-cs"/>
                        </a:rPr>
                        <a:t> ∨ W</a:t>
                      </a:r>
                      <a:r>
                        <a:rPr lang="en-US" sz="1800" kern="1200" baseline="-25000" dirty="0">
                          <a:solidFill>
                            <a:schemeClr val="dk1"/>
                          </a:solidFill>
                          <a:effectLst/>
                          <a:latin typeface="+mn-lt"/>
                          <a:ea typeface="+mn-ea"/>
                          <a:cs typeface="+mn-cs"/>
                        </a:rPr>
                        <a:t>2,1</a:t>
                      </a:r>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A2: ¬S</a:t>
                      </a:r>
                      <a:r>
                        <a:rPr lang="en-US" sz="1800" kern="1200" baseline="-25000" dirty="0">
                          <a:solidFill>
                            <a:schemeClr val="dk1"/>
                          </a:solidFill>
                          <a:effectLst/>
                          <a:latin typeface="+mn-lt"/>
                          <a:ea typeface="+mn-ea"/>
                          <a:cs typeface="+mn-cs"/>
                        </a:rPr>
                        <a:t>1,2</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 A3: S</a:t>
                      </a:r>
                      <a:r>
                        <a:rPr lang="en-US" sz="1800" kern="1200" baseline="-25000" dirty="0">
                          <a:solidFill>
                            <a:schemeClr val="dk1"/>
                          </a:solidFill>
                          <a:effectLst/>
                          <a:latin typeface="+mn-lt"/>
                          <a:ea typeface="+mn-ea"/>
                          <a:cs typeface="+mn-cs"/>
                        </a:rPr>
                        <a:t>1,1</a:t>
                      </a:r>
                      <a:br>
                        <a:rPr lang="en-US" sz="1800" kern="1200" dirty="0">
                          <a:solidFill>
                            <a:schemeClr val="dk1"/>
                          </a:solidFill>
                          <a:effectLst/>
                          <a:latin typeface="+mn-lt"/>
                          <a:ea typeface="+mn-ea"/>
                          <a:cs typeface="+mn-cs"/>
                        </a:rPr>
                      </a:br>
                      <a:r>
                        <a:rPr lang="en-US" sz="1800" kern="1200" dirty="0">
                          <a:solidFill>
                            <a:schemeClr val="dk1"/>
                          </a:solidFill>
                          <a:effectLst/>
                          <a:latin typeface="+mn-lt"/>
                          <a:ea typeface="+mn-ea"/>
                          <a:cs typeface="+mn-cs"/>
                        </a:rPr>
                        <a:t>• A4: ¬W</a:t>
                      </a:r>
                      <a:r>
                        <a:rPr lang="en-US" sz="1800" kern="1200" baseline="-25000" dirty="0">
                          <a:solidFill>
                            <a:schemeClr val="dk1"/>
                          </a:solidFill>
                          <a:effectLst/>
                          <a:latin typeface="+mn-lt"/>
                          <a:ea typeface="+mn-ea"/>
                          <a:cs typeface="+mn-cs"/>
                        </a:rPr>
                        <a:t>2,2</a:t>
                      </a:r>
                      <a:r>
                        <a:rPr lang="en-US" sz="1800" kern="1200" dirty="0">
                          <a:solidFill>
                            <a:schemeClr val="dk1"/>
                          </a:solidFill>
                          <a:effectLst/>
                          <a:latin typeface="+mn-lt"/>
                          <a:ea typeface="+mn-ea"/>
                          <a:cs typeface="+mn-cs"/>
                        </a:rPr>
                        <a:t> </a:t>
                      </a:r>
                      <a:endParaRPr lang="en-US" dirty="0"/>
                    </a:p>
                    <a:p>
                      <a:r>
                        <a:rPr lang="en-US" sz="1800" kern="1200" dirty="0">
                          <a:solidFill>
                            <a:schemeClr val="dk1"/>
                          </a:solidFill>
                          <a:effectLst/>
                          <a:latin typeface="+mn-lt"/>
                          <a:ea typeface="+mn-ea"/>
                          <a:cs typeface="+mn-cs"/>
                        </a:rPr>
                        <a:t>• A5: ¬W</a:t>
                      </a:r>
                      <a:r>
                        <a:rPr lang="en-US" sz="1800" kern="1200" baseline="-25000" dirty="0">
                          <a:solidFill>
                            <a:schemeClr val="dk1"/>
                          </a:solidFill>
                          <a:effectLst/>
                          <a:latin typeface="+mn-lt"/>
                          <a:ea typeface="+mn-ea"/>
                          <a:cs typeface="+mn-cs"/>
                        </a:rPr>
                        <a:t>1,2</a:t>
                      </a:r>
                      <a:endParaRPr lang="en-US" baseline="-25000" dirty="0"/>
                    </a:p>
                  </a:txBody>
                  <a:tcPr/>
                </a:tc>
                <a:extLst>
                  <a:ext uri="{0D108BD9-81ED-4DB2-BD59-A6C34878D82A}">
                    <a16:rowId xmlns:a16="http://schemas.microsoft.com/office/drawing/2014/main" val="10000"/>
                  </a:ext>
                </a:extLst>
              </a:tr>
              <a:tr h="10107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α=</a:t>
                      </a:r>
                      <a:r>
                        <a:rPr lang="en-US" sz="1800" kern="1200" dirty="0">
                          <a:solidFill>
                            <a:schemeClr val="dk1"/>
                          </a:solidFill>
                          <a:effectLst/>
                          <a:latin typeface="+mn-lt"/>
                          <a:ea typeface="+mn-ea"/>
                          <a:cs typeface="+mn-cs"/>
                        </a:rPr>
                        <a:t> W</a:t>
                      </a:r>
                      <a:r>
                        <a:rPr lang="en-US" sz="1800" kern="1200" baseline="-25000" dirty="0">
                          <a:solidFill>
                            <a:schemeClr val="dk1"/>
                          </a:solidFill>
                          <a:effectLst/>
                          <a:latin typeface="+mn-lt"/>
                          <a:ea typeface="+mn-ea"/>
                          <a:cs typeface="+mn-cs"/>
                        </a:rPr>
                        <a:t>2,1</a:t>
                      </a:r>
                      <a:r>
                        <a:rPr lang="en-US" sz="180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589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79" y="1845734"/>
            <a:ext cx="10924391" cy="4023360"/>
          </a:xfrm>
        </p:spPr>
        <p:txBody>
          <a:bodyPr/>
          <a:lstStyle/>
          <a:p>
            <a:r>
              <a:rPr lang="en-US" dirty="0"/>
              <a:t>A6: (S</a:t>
            </a:r>
            <a:r>
              <a:rPr lang="en-US" baseline="-25000" dirty="0"/>
              <a:t>1,1 </a:t>
            </a:r>
            <a:r>
              <a:rPr lang="en-US" dirty="0"/>
              <a:t>⇒ W</a:t>
            </a:r>
            <a:r>
              <a:rPr lang="en-US" baseline="-25000" dirty="0"/>
              <a:t>1,2</a:t>
            </a:r>
            <a:r>
              <a:rPr lang="en-US" dirty="0"/>
              <a:t> ∨ W</a:t>
            </a:r>
            <a:r>
              <a:rPr lang="en-US" baseline="-25000" dirty="0"/>
              <a:t>2,1</a:t>
            </a:r>
            <a:r>
              <a:rPr lang="en-US" dirty="0"/>
              <a:t>) ∧ (W</a:t>
            </a:r>
            <a:r>
              <a:rPr lang="en-US" baseline="-25000" dirty="0"/>
              <a:t>1,2</a:t>
            </a:r>
            <a:r>
              <a:rPr lang="en-US" dirty="0"/>
              <a:t> ∨ W</a:t>
            </a:r>
            <a:r>
              <a:rPr lang="en-US" baseline="-25000" dirty="0"/>
              <a:t>2,1</a:t>
            </a:r>
            <a:r>
              <a:rPr lang="en-US" dirty="0"/>
              <a:t> ⇒ S</a:t>
            </a:r>
            <a:r>
              <a:rPr lang="en-US" baseline="-25000" dirty="0"/>
              <a:t>1,1</a:t>
            </a:r>
            <a:r>
              <a:rPr lang="en-US" dirty="0"/>
              <a:t>),         A1, </a:t>
            </a:r>
            <a:r>
              <a:rPr lang="en-US" dirty="0" err="1"/>
              <a:t>Biconditional</a:t>
            </a:r>
            <a:r>
              <a:rPr lang="en-US" dirty="0"/>
              <a:t> elimination </a:t>
            </a:r>
          </a:p>
          <a:p>
            <a:r>
              <a:rPr lang="en-US" dirty="0"/>
              <a:t>A7:(¬S</a:t>
            </a:r>
            <a:r>
              <a:rPr lang="en-US" baseline="-25000" dirty="0"/>
              <a:t>1,1</a:t>
            </a:r>
            <a:r>
              <a:rPr lang="en-US" dirty="0"/>
              <a:t> ∨ W</a:t>
            </a:r>
            <a:r>
              <a:rPr lang="en-US" baseline="-25000" dirty="0"/>
              <a:t>1,2 </a:t>
            </a:r>
            <a:r>
              <a:rPr lang="en-US" dirty="0"/>
              <a:t>∨ W</a:t>
            </a:r>
            <a:r>
              <a:rPr lang="en-US" baseline="-25000" dirty="0"/>
              <a:t>2,1</a:t>
            </a:r>
            <a:r>
              <a:rPr lang="en-US" dirty="0"/>
              <a:t>) ∧ (¬ (W</a:t>
            </a:r>
            <a:r>
              <a:rPr lang="en-US" baseline="-25000" dirty="0"/>
              <a:t>1,2</a:t>
            </a:r>
            <a:r>
              <a:rPr lang="en-US" dirty="0"/>
              <a:t> ∨ W</a:t>
            </a:r>
            <a:r>
              <a:rPr lang="en-US" baseline="-25000" dirty="0"/>
              <a:t>2,1</a:t>
            </a:r>
            <a:r>
              <a:rPr lang="en-US" dirty="0"/>
              <a:t>) ∨ S</a:t>
            </a:r>
            <a:r>
              <a:rPr lang="en-US" baseline="-25000" dirty="0"/>
              <a:t>1,1</a:t>
            </a:r>
            <a:r>
              <a:rPr lang="en-US" dirty="0"/>
              <a:t>),     A6, Implication elimination </a:t>
            </a:r>
          </a:p>
          <a:p>
            <a:r>
              <a:rPr lang="en-US" dirty="0"/>
              <a:t>A8:</a:t>
            </a:r>
            <a:r>
              <a:rPr lang="is-IS" dirty="0"/>
              <a:t> (¬S</a:t>
            </a:r>
            <a:r>
              <a:rPr lang="is-IS" baseline="-25000" dirty="0"/>
              <a:t>1,1</a:t>
            </a:r>
            <a:r>
              <a:rPr lang="is-IS" dirty="0"/>
              <a:t> ∨ W</a:t>
            </a:r>
            <a:r>
              <a:rPr lang="is-IS" baseline="-25000" dirty="0"/>
              <a:t>1,2</a:t>
            </a:r>
            <a:r>
              <a:rPr lang="is-IS" dirty="0"/>
              <a:t> ∨ W</a:t>
            </a:r>
            <a:r>
              <a:rPr lang="is-IS" baseline="-25000" dirty="0"/>
              <a:t>2,1</a:t>
            </a:r>
            <a:r>
              <a:rPr lang="is-IS" dirty="0"/>
              <a:t>) ∧ ((¬W1,2 ∧ ¬W2,1) ∨ S1,1), </a:t>
            </a:r>
            <a:r>
              <a:rPr lang="en-US" dirty="0"/>
              <a:t>A7, De Morgan </a:t>
            </a:r>
          </a:p>
          <a:p>
            <a:r>
              <a:rPr lang="is-IS" dirty="0"/>
              <a:t>A9: (¬S1,1 ∨ W1,2 ∨ W2,1) ∧ (¬W1,2 ∨ S1,1) ∧ (¬W2,1 ∨ S1,1)    A8,</a:t>
            </a:r>
            <a:r>
              <a:rPr lang="en-US" dirty="0"/>
              <a:t> </a:t>
            </a:r>
            <a:r>
              <a:rPr lang="en-US" dirty="0" err="1"/>
              <a:t>Distribuitivity</a:t>
            </a:r>
            <a:r>
              <a:rPr lang="en-US" dirty="0"/>
              <a:t> of ∨ over ∧.</a:t>
            </a:r>
            <a:br>
              <a:rPr lang="en-US" dirty="0"/>
            </a:br>
            <a:endParaRPr lang="en-US" dirty="0"/>
          </a:p>
          <a:p>
            <a:endParaRPr lang="is-IS" dirty="0"/>
          </a:p>
          <a:p>
            <a:endParaRPr lang="en-US" dirty="0"/>
          </a:p>
          <a:p>
            <a:endParaRPr lang="en-US" dirty="0"/>
          </a:p>
        </p:txBody>
      </p:sp>
    </p:spTree>
    <p:extLst>
      <p:ext uri="{BB962C8B-B14F-4D97-AF65-F5344CB8AC3E}">
        <p14:creationId xmlns:p14="http://schemas.microsoft.com/office/powerpoint/2010/main" val="3384589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1225</Words>
  <Application>Microsoft Office PowerPoint</Application>
  <PresentationFormat>Widescreen</PresentationFormat>
  <Paragraphs>152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CMMI12</vt:lpstr>
      <vt:lpstr>CMR12</vt:lpstr>
      <vt:lpstr>CMSY10</vt:lpstr>
      <vt:lpstr>Times New Roman</vt:lpstr>
      <vt:lpstr>Wingdings</vt:lpstr>
      <vt:lpstr>Retrospect</vt:lpstr>
      <vt:lpstr>PowerPoint Presentation</vt:lpstr>
      <vt:lpstr>Q1</vt:lpstr>
      <vt:lpstr>Answer</vt:lpstr>
      <vt:lpstr>Use propositional logic inference rule to show that </vt:lpstr>
      <vt:lpstr>Use propositional logic inference rule to show that </vt:lpstr>
      <vt:lpstr>Use propositional logic inference rule to show that </vt:lpstr>
      <vt:lpstr>Use propositional logic inference rule to show that </vt:lpstr>
      <vt:lpstr>Q3. Use the resolution rule to show that KB |= α, KB : </vt:lpstr>
      <vt:lpstr>PowerPoint Presentation</vt:lpstr>
      <vt:lpstr>PowerPoint Presentation</vt:lpstr>
      <vt:lpstr>Q4: Consider the following KB: </vt:lpstr>
      <vt:lpstr>PowerPoint Presentation</vt:lpstr>
      <vt:lpstr> 2. Draw the And-Or graph that represents the KB.</vt:lpstr>
      <vt:lpstr>3. Use forward and backward chaining to show that KB |= 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Dr.Yousef Al-Ohali</cp:lastModifiedBy>
  <cp:revision>41</cp:revision>
  <dcterms:created xsi:type="dcterms:W3CDTF">2019-09-09T08:41:29Z</dcterms:created>
  <dcterms:modified xsi:type="dcterms:W3CDTF">2023-05-15T19:57:05Z</dcterms:modified>
</cp:coreProperties>
</file>