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61" d="100"/>
          <a:sy n="161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9E6E-486F-0A4C-9758-23068A90F39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1AD97-730A-884C-A892-A4E838959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4A24A8-F8C8-1D43-9833-A5FA8C6711CC}" type="slidenum">
              <a:rPr lang="en-GB" altLang="en-US">
                <a:latin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2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0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B2C171-92AC-B748-9787-6949C54F548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7FFA79-D85D-A945-BFF3-C41DDFFB6F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7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209800" y="1371601"/>
            <a:ext cx="7848600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rgbClr val="D16349"/>
                </a:solidFill>
              </a:rPr>
              <a:t>Artificial Intelligence</a:t>
            </a:r>
            <a:br>
              <a:rPr lang="en-US" altLang="en-US" sz="4000">
                <a:solidFill>
                  <a:srgbClr val="D16349"/>
                </a:solidFill>
              </a:rPr>
            </a:br>
            <a:r>
              <a:rPr lang="en-US" altLang="en-US" sz="4000">
                <a:solidFill>
                  <a:srgbClr val="D16349"/>
                </a:solidFill>
              </a:rPr>
              <a:t>CSC 361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895600" y="38862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0000"/>
              </a:lnSpc>
              <a:spcBef>
                <a:spcPts val="700"/>
              </a:spcBef>
              <a:buClrTx/>
              <a:buSzPct val="85000"/>
            </a:pPr>
            <a:r>
              <a:rPr lang="en-US" altLang="en-US" sz="2800" dirty="0">
                <a:solidFill>
                  <a:srgbClr val="404040"/>
                </a:solidFill>
              </a:rPr>
              <a:t>Tutorial</a:t>
            </a:r>
          </a:p>
          <a:p>
            <a:pPr algn="ctr">
              <a:lnSpc>
                <a:spcPct val="80000"/>
              </a:lnSpc>
              <a:spcBef>
                <a:spcPts val="700"/>
              </a:spcBef>
              <a:buClrTx/>
              <a:buSzPct val="85000"/>
            </a:pPr>
            <a:r>
              <a:rPr lang="en-US" altLang="en-US" sz="2800" dirty="0">
                <a:solidFill>
                  <a:srgbClr val="404040"/>
                </a:solidFill>
              </a:rPr>
              <a:t>FOL</a:t>
            </a:r>
          </a:p>
        </p:txBody>
      </p:sp>
    </p:spTree>
    <p:extLst>
      <p:ext uri="{BB962C8B-B14F-4D97-AF65-F5344CB8AC3E}">
        <p14:creationId xmlns:p14="http://schemas.microsoft.com/office/powerpoint/2010/main" val="931086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Given the following: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16" y="1304366"/>
            <a:ext cx="10892566" cy="392192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1.A1:∀x,y,On(</a:t>
            </a:r>
            <a:r>
              <a:rPr lang="en-US" dirty="0" err="1"/>
              <a:t>x,y</a:t>
            </a:r>
            <a:r>
              <a:rPr lang="en-US" dirty="0"/>
              <a:t>) ⇒ Above(</a:t>
            </a:r>
            <a:r>
              <a:rPr lang="en-US" dirty="0" err="1"/>
              <a:t>x,y</a:t>
            </a:r>
            <a:r>
              <a:rPr lang="en-US" dirty="0"/>
              <a:t>). </a:t>
            </a:r>
          </a:p>
          <a:p>
            <a:r>
              <a:rPr lang="en-US" dirty="0"/>
              <a:t>2.A2:∀x,y,z,On(</a:t>
            </a:r>
            <a:r>
              <a:rPr lang="en-US" dirty="0" err="1"/>
              <a:t>x,y</a:t>
            </a:r>
            <a:r>
              <a:rPr lang="en-US" dirty="0"/>
              <a:t>)∧Above(</a:t>
            </a:r>
            <a:r>
              <a:rPr lang="en-US" dirty="0" err="1"/>
              <a:t>y,z</a:t>
            </a:r>
            <a:r>
              <a:rPr lang="en-US" dirty="0"/>
              <a:t>)⇒ Above(</a:t>
            </a:r>
            <a:r>
              <a:rPr lang="en-US" dirty="0" err="1"/>
              <a:t>x,z</a:t>
            </a:r>
            <a:r>
              <a:rPr lang="en-US" dirty="0"/>
              <a:t>). </a:t>
            </a:r>
          </a:p>
          <a:p>
            <a:r>
              <a:rPr lang="en-US" dirty="0"/>
              <a:t>3. A3:∀x, On(A, x).</a:t>
            </a:r>
            <a:br>
              <a:rPr lang="en-US" dirty="0"/>
            </a:br>
            <a:r>
              <a:rPr lang="en-US" dirty="0"/>
              <a:t>4. A4:∀x, On(x, C). </a:t>
            </a:r>
          </a:p>
          <a:p>
            <a:r>
              <a:rPr lang="en-US" dirty="0"/>
              <a:t>Prove: Above(A,C).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6716" y="3424739"/>
            <a:ext cx="99055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use inference rules of FOL. 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A5: Above (x, c),  A1 &amp; A4, Generalized Modus Ponens,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θ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= {y/C}. 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A6: On (A, x) ∧ Above (x, c), A3 &amp; A5, And introduction,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θ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= {} 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A7: Above (A, C),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A2 &amp; A6, Generalized Modus Ponens, first rename x by w in A6, then apply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θ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= {x/A, y/w, z/C} </a:t>
            </a:r>
            <a:endParaRPr lang="en-US" sz="24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American law says that it is a crime for an American to sell weapons to hostile nations. The country </a:t>
            </a:r>
            <a:r>
              <a:rPr lang="en-US" sz="2800" dirty="0" err="1"/>
              <a:t>Nano</a:t>
            </a:r>
            <a:r>
              <a:rPr lang="en-US" sz="2800" dirty="0"/>
              <a:t>, an enemy of America, has some missiles, and all of its missiles were sold to it by Colonel West, who is American. Prove using forward and backward chaining that West is a criminal.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7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A1: American(x)∧Weapon(y)∧Sells(</a:t>
            </a:r>
            <a:r>
              <a:rPr lang="en-US" dirty="0" err="1"/>
              <a:t>x,y,z</a:t>
            </a:r>
            <a:r>
              <a:rPr lang="en-US" dirty="0"/>
              <a:t>)∧Hostile(z) ⇒ Criminal(x) </a:t>
            </a:r>
          </a:p>
          <a:p>
            <a:r>
              <a:rPr lang="en-US" dirty="0"/>
              <a:t>A2:Owns(Nano,M1)</a:t>
            </a:r>
            <a:br>
              <a:rPr lang="en-US" dirty="0"/>
            </a:br>
            <a:r>
              <a:rPr lang="en-US" dirty="0"/>
              <a:t>A3:Missile(M1)</a:t>
            </a:r>
            <a:br>
              <a:rPr lang="en-US" dirty="0"/>
            </a:br>
            <a:r>
              <a:rPr lang="en-US" dirty="0"/>
              <a:t>A4: Missile(x)∧Owns(</a:t>
            </a:r>
            <a:r>
              <a:rPr lang="en-US" dirty="0" err="1"/>
              <a:t>Nano,x</a:t>
            </a:r>
            <a:r>
              <a:rPr lang="en-US" dirty="0"/>
              <a:t>) ⇒ Sells(</a:t>
            </a:r>
            <a:r>
              <a:rPr lang="en-US" dirty="0" err="1"/>
              <a:t>West,x,Nano</a:t>
            </a:r>
            <a:r>
              <a:rPr lang="en-US" dirty="0"/>
              <a:t>)</a:t>
            </a:r>
          </a:p>
          <a:p>
            <a:r>
              <a:rPr lang="en-US" dirty="0"/>
              <a:t>A5:Missile(x) ⇒ Weapon(x)</a:t>
            </a:r>
          </a:p>
          <a:p>
            <a:r>
              <a:rPr lang="en-US" dirty="0"/>
              <a:t> A6: Enemy(</a:t>
            </a:r>
            <a:r>
              <a:rPr lang="en-US" dirty="0" err="1"/>
              <a:t>x,America</a:t>
            </a:r>
            <a:r>
              <a:rPr lang="en-US" dirty="0"/>
              <a:t>) ⇒ Hostile(x) </a:t>
            </a:r>
          </a:p>
          <a:p>
            <a:r>
              <a:rPr lang="en-US" dirty="0"/>
              <a:t>A7:American(West) </a:t>
            </a:r>
          </a:p>
          <a:p>
            <a:r>
              <a:rPr lang="en-US" dirty="0"/>
              <a:t>A8: Enemy(</a:t>
            </a:r>
            <a:r>
              <a:rPr lang="en-US" dirty="0" err="1"/>
              <a:t>Nano,America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5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847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/>
              <a:t>forward that </a:t>
            </a:r>
            <a:r>
              <a:rPr lang="en-US" dirty="0"/>
              <a:t>West is a criminal.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2" y="3107951"/>
            <a:ext cx="82296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02" y="1464655"/>
            <a:ext cx="8420100" cy="2532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"/>
          <a:stretch/>
        </p:blipFill>
        <p:spPr>
          <a:xfrm>
            <a:off x="1521759" y="1694329"/>
            <a:ext cx="8597900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Backward chaining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45" y="2241363"/>
            <a:ext cx="2546070" cy="927638"/>
          </a:xfrm>
        </p:spPr>
      </p:pic>
    </p:spTree>
    <p:extLst>
      <p:ext uri="{BB962C8B-B14F-4D97-AF65-F5344CB8AC3E}">
        <p14:creationId xmlns:p14="http://schemas.microsoft.com/office/powerpoint/2010/main" val="152395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51" y="2256305"/>
            <a:ext cx="7543800" cy="2476500"/>
          </a:xfrm>
        </p:spPr>
      </p:pic>
    </p:spTree>
    <p:extLst>
      <p:ext uri="{BB962C8B-B14F-4D97-AF65-F5344CB8AC3E}">
        <p14:creationId xmlns:p14="http://schemas.microsoft.com/office/powerpoint/2010/main" val="199883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63" y="1939925"/>
            <a:ext cx="7467600" cy="3835400"/>
          </a:xfrm>
        </p:spPr>
      </p:pic>
    </p:spTree>
    <p:extLst>
      <p:ext uri="{BB962C8B-B14F-4D97-AF65-F5344CB8AC3E}">
        <p14:creationId xmlns:p14="http://schemas.microsoft.com/office/powerpoint/2010/main" val="10105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/>
          <a:stretch/>
        </p:blipFill>
        <p:spPr>
          <a:xfrm>
            <a:off x="1919941" y="2017059"/>
            <a:ext cx="7975600" cy="41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8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40" y="2047968"/>
            <a:ext cx="7022506" cy="4022725"/>
          </a:xfrm>
        </p:spPr>
      </p:pic>
    </p:spTree>
    <p:extLst>
      <p:ext uri="{BB962C8B-B14F-4D97-AF65-F5344CB8AC3E}">
        <p14:creationId xmlns:p14="http://schemas.microsoft.com/office/powerpoint/2010/main" val="21205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946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Q1:Translate the following first-order sentences into English: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1.∀x,bird(x) ⇒ flies(x) </a:t>
            </a:r>
          </a:p>
          <a:p>
            <a:r>
              <a:rPr lang="en-US" dirty="0"/>
              <a:t>2.∀x,∃y,person(x) ⇒ mother(</a:t>
            </a:r>
            <a:r>
              <a:rPr lang="en-US" dirty="0" err="1"/>
              <a:t>y,x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3. ∃x, ∀y, person(x) ∧ mother(x, y) </a:t>
            </a:r>
          </a:p>
          <a:p>
            <a:r>
              <a:rPr lang="en-US" dirty="0"/>
              <a:t>4.∀x,y,mother(</a:t>
            </a:r>
            <a:r>
              <a:rPr lang="en-US" dirty="0" err="1"/>
              <a:t>x,y</a:t>
            </a:r>
            <a:r>
              <a:rPr lang="en-US" dirty="0"/>
              <a:t>) =⇒ ¬mother(</a:t>
            </a:r>
            <a:r>
              <a:rPr lang="en-US" dirty="0" err="1"/>
              <a:t>y,x</a:t>
            </a:r>
            <a:r>
              <a:rPr lang="en-US" dirty="0"/>
              <a:t>) </a:t>
            </a:r>
          </a:p>
          <a:p>
            <a:r>
              <a:rPr lang="en-US" dirty="0"/>
              <a:t>where: </a:t>
            </a:r>
          </a:p>
          <a:p>
            <a:r>
              <a:rPr lang="en-US" dirty="0"/>
              <a:t>• bird(x) means x is a bird,</a:t>
            </a:r>
            <a:br>
              <a:rPr lang="en-US" dirty="0"/>
            </a:br>
            <a:r>
              <a:rPr lang="en-US" dirty="0"/>
              <a:t>• flies(x) means x flies,</a:t>
            </a:r>
            <a:br>
              <a:rPr lang="en-US" dirty="0"/>
            </a:br>
            <a:r>
              <a:rPr lang="en-US" dirty="0"/>
              <a:t>• person(x) means x is a person,</a:t>
            </a:r>
            <a:br>
              <a:rPr lang="en-US" dirty="0"/>
            </a:br>
            <a:r>
              <a:rPr lang="en-US" dirty="0"/>
              <a:t>• mother(x, y) means x is the mother of 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1.∀x,bird(x) ⇒ flies(x) </a:t>
            </a:r>
          </a:p>
          <a:p>
            <a:r>
              <a:rPr lang="en-US" sz="3200" dirty="0"/>
              <a:t>        All birds fly.</a:t>
            </a:r>
          </a:p>
          <a:p>
            <a:br>
              <a:rPr lang="en-US" sz="3200" dirty="0"/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2.∀x,∃y,person(x) ⇒ mother(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y,x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  <a:p>
            <a:r>
              <a:rPr lang="en-US" sz="3200" dirty="0"/>
              <a:t>       Every person has a mother.</a:t>
            </a:r>
          </a:p>
          <a:p>
            <a:br>
              <a:rPr lang="en-US" sz="3200" dirty="0"/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3. ∃x, ∀y, person(x) ∧ mother(x, y) </a:t>
            </a:r>
          </a:p>
          <a:p>
            <a:r>
              <a:rPr lang="en-US" sz="3200" dirty="0"/>
              <a:t>    All persons have at least one common mother. 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4.∀x,y,mother(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 =⇒ ¬mother(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y,x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  <a:p>
            <a:r>
              <a:rPr lang="en-US" sz="3200" dirty="0"/>
              <a:t>    A person is not the mother of his/her mother.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Q2:Translate the following natural language statements into first order logic: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1. There is exactly one student that received a grade A in CSC </a:t>
            </a:r>
            <a:r>
              <a:rPr lang="cs-CZ" sz="3200" dirty="0"/>
              <a:t>411</a:t>
            </a:r>
            <a:r>
              <a:rPr lang="en-US" sz="3200" dirty="0"/>
              <a:t>. </a:t>
            </a:r>
          </a:p>
          <a:p>
            <a:r>
              <a:rPr lang="en-US" sz="3200" dirty="0"/>
              <a:t>2. Only one CS class is named ”Artificial Intelligence”.</a:t>
            </a:r>
            <a:br>
              <a:rPr lang="en-US" sz="3200" dirty="0"/>
            </a:br>
            <a:r>
              <a:rPr lang="en-US" sz="3200" dirty="0"/>
              <a:t>3. All red apples are delicious. </a:t>
            </a:r>
          </a:p>
          <a:p>
            <a:r>
              <a:rPr lang="en-US" sz="3200" dirty="0"/>
              <a:t>4. Some apples are not red, yet they are delicious.</a:t>
            </a:r>
          </a:p>
          <a:p>
            <a:r>
              <a:rPr lang="en-US" sz="3200" dirty="0"/>
              <a:t> 5. The enemy of the enemy of a person is his friend.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1851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38" y="954741"/>
            <a:ext cx="11739283" cy="5459505"/>
          </a:xfrm>
        </p:spPr>
        <p:txBody>
          <a:bodyPr>
            <a:normAutofit/>
          </a:bodyPr>
          <a:lstStyle/>
          <a:p>
            <a:r>
              <a:rPr lang="en-US" dirty="0"/>
              <a:t>1. There is exactly </a:t>
            </a:r>
            <a:r>
              <a:rPr lang="en-US" b="1" dirty="0"/>
              <a:t>one</a:t>
            </a:r>
            <a:r>
              <a:rPr lang="en-US" dirty="0"/>
              <a:t> student that received a grade A in CSC </a:t>
            </a:r>
            <a:r>
              <a:rPr lang="cs-CZ" dirty="0"/>
              <a:t>411</a:t>
            </a:r>
            <a:r>
              <a:rPr lang="en-US" dirty="0"/>
              <a:t>. </a:t>
            </a:r>
          </a:p>
          <a:p>
            <a:r>
              <a:rPr lang="mr-IN" sz="2400" dirty="0"/>
              <a:t>∃</a:t>
            </a:r>
            <a:r>
              <a:rPr lang="mr-IN" sz="2400" dirty="0" err="1"/>
              <a:t>x</a:t>
            </a:r>
            <a:r>
              <a:rPr lang="mr-IN" sz="2400" dirty="0"/>
              <a:t>, </a:t>
            </a:r>
            <a:r>
              <a:rPr lang="mr-IN" sz="2400" dirty="0" err="1"/>
              <a:t>Student</a:t>
            </a:r>
            <a:r>
              <a:rPr lang="mr-IN" sz="2400" dirty="0"/>
              <a:t> (</a:t>
            </a:r>
            <a:r>
              <a:rPr lang="mr-IN" sz="2400" dirty="0" err="1"/>
              <a:t>x</a:t>
            </a:r>
            <a:r>
              <a:rPr lang="mr-IN" sz="2400" dirty="0"/>
              <a:t>) ∧ [</a:t>
            </a:r>
            <a:r>
              <a:rPr lang="mr-IN" sz="2400" dirty="0" err="1"/>
              <a:t>Grade</a:t>
            </a:r>
            <a:r>
              <a:rPr lang="mr-IN" sz="2400" dirty="0"/>
              <a:t> (</a:t>
            </a:r>
            <a:r>
              <a:rPr lang="mr-IN" sz="2400" dirty="0" err="1"/>
              <a:t>x</a:t>
            </a:r>
            <a:r>
              <a:rPr lang="mr-IN" sz="2400" dirty="0"/>
              <a:t>, CS</a:t>
            </a:r>
            <a:r>
              <a:rPr lang="en-US" sz="2400" dirty="0"/>
              <a:t>C411</a:t>
            </a:r>
            <a:r>
              <a:rPr lang="mr-IN" sz="2400" dirty="0"/>
              <a:t>) = </a:t>
            </a:r>
            <a:r>
              <a:rPr lang="mr-IN" sz="2400" dirty="0" err="1"/>
              <a:t>A</a:t>
            </a:r>
            <a:r>
              <a:rPr lang="mr-IN" sz="2400" dirty="0"/>
              <a:t>] ∧</a:t>
            </a:r>
            <a:r>
              <a:rPr lang="en-US" sz="2400" dirty="0"/>
              <a:t>(</a:t>
            </a:r>
            <a:r>
              <a:rPr lang="mr-IN" sz="2400" dirty="0"/>
              <a:t>∀</a:t>
            </a:r>
            <a:r>
              <a:rPr lang="mr-IN" sz="2400" dirty="0" err="1"/>
              <a:t>y,Student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)∧[</a:t>
            </a:r>
            <a:r>
              <a:rPr lang="mr-IN" sz="2400" dirty="0" err="1"/>
              <a:t>Grade</a:t>
            </a:r>
            <a:r>
              <a:rPr lang="mr-IN" sz="2400" dirty="0"/>
              <a:t>(</a:t>
            </a:r>
            <a:r>
              <a:rPr lang="mr-IN" sz="2400" dirty="0" err="1"/>
              <a:t>y,C</a:t>
            </a:r>
            <a:r>
              <a:rPr lang="en-US" sz="2400" dirty="0"/>
              <a:t>411</a:t>
            </a:r>
            <a:r>
              <a:rPr lang="mr-IN" sz="2400" dirty="0"/>
              <a:t>)=</a:t>
            </a:r>
            <a:r>
              <a:rPr lang="mr-IN" sz="2400" dirty="0" err="1"/>
              <a:t>A</a:t>
            </a:r>
            <a:r>
              <a:rPr lang="mr-IN" sz="2400" dirty="0"/>
              <a:t>] </a:t>
            </a:r>
            <a:r>
              <a:rPr lang="en-US" sz="2400" dirty="0"/>
              <a:t>)</a:t>
            </a:r>
            <a:r>
              <a:rPr lang="mr-IN" sz="2400" dirty="0"/>
              <a:t>⇒ </a:t>
            </a:r>
            <a:r>
              <a:rPr lang="mr-IN" sz="2400" dirty="0" err="1"/>
              <a:t>y</a:t>
            </a:r>
            <a:r>
              <a:rPr lang="mr-IN" sz="2400" dirty="0"/>
              <a:t>=</a:t>
            </a:r>
            <a:r>
              <a:rPr lang="mr-IN" sz="2400" dirty="0" err="1"/>
              <a:t>x</a:t>
            </a:r>
            <a:r>
              <a:rPr lang="mr-IN" sz="2400" dirty="0"/>
              <a:t> </a:t>
            </a:r>
          </a:p>
          <a:p>
            <a:r>
              <a:rPr lang="en-US" dirty="0"/>
              <a:t>2.Only one CS class is named ”Artificial Intelligence”.</a:t>
            </a:r>
          </a:p>
          <a:p>
            <a:r>
              <a:rPr lang="mr-IN" sz="2400" dirty="0"/>
              <a:t>∃</a:t>
            </a:r>
            <a:r>
              <a:rPr lang="mr-IN" sz="2400" dirty="0" err="1"/>
              <a:t>x,Course</a:t>
            </a:r>
            <a:r>
              <a:rPr lang="mr-IN" sz="2400" dirty="0"/>
              <a:t>(</a:t>
            </a:r>
            <a:r>
              <a:rPr lang="mr-IN" sz="2400" dirty="0" err="1"/>
              <a:t>x,CS</a:t>
            </a:r>
            <a:r>
              <a:rPr lang="mr-IN" sz="2400" dirty="0"/>
              <a:t>)∧[</a:t>
            </a:r>
            <a:r>
              <a:rPr lang="mr-IN" sz="2400" dirty="0" err="1"/>
              <a:t>Name</a:t>
            </a:r>
            <a:r>
              <a:rPr lang="mr-IN" sz="2400" dirty="0"/>
              <a:t>(</a:t>
            </a:r>
            <a:r>
              <a:rPr lang="mr-IN" sz="2400" dirty="0" err="1"/>
              <a:t>x</a:t>
            </a:r>
            <a:r>
              <a:rPr lang="mr-IN" sz="2400" dirty="0"/>
              <a:t>) = ”AI”] ∧∀</a:t>
            </a:r>
            <a:r>
              <a:rPr lang="mr-IN" sz="2400" dirty="0" err="1"/>
              <a:t>y,Course</a:t>
            </a:r>
            <a:r>
              <a:rPr lang="mr-IN" sz="2400" dirty="0"/>
              <a:t>(</a:t>
            </a:r>
            <a:r>
              <a:rPr lang="mr-IN" sz="2400" dirty="0" err="1"/>
              <a:t>y,CS</a:t>
            </a:r>
            <a:r>
              <a:rPr lang="mr-IN" sz="2400" dirty="0"/>
              <a:t>)∧[</a:t>
            </a:r>
            <a:r>
              <a:rPr lang="mr-IN" sz="2400" dirty="0" err="1"/>
              <a:t>Name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)=”AI”] ⇒ </a:t>
            </a:r>
            <a:r>
              <a:rPr lang="mr-IN" sz="2400" dirty="0" err="1"/>
              <a:t>y</a:t>
            </a:r>
            <a:r>
              <a:rPr lang="mr-IN" sz="2400" dirty="0"/>
              <a:t>=</a:t>
            </a:r>
            <a:r>
              <a:rPr lang="mr-IN" sz="2400" dirty="0" err="1"/>
              <a:t>x</a:t>
            </a:r>
            <a:r>
              <a:rPr lang="mr-IN" sz="2400" dirty="0"/>
              <a:t> </a:t>
            </a:r>
          </a:p>
          <a:p>
            <a:r>
              <a:rPr lang="en-US" dirty="0"/>
              <a:t>3. All red apples are delicious.</a:t>
            </a:r>
          </a:p>
          <a:p>
            <a:r>
              <a:rPr lang="en-US" sz="2800" dirty="0"/>
              <a:t>∀</a:t>
            </a:r>
            <a:r>
              <a:rPr lang="en-US" sz="2800" dirty="0" err="1"/>
              <a:t>x,Apple</a:t>
            </a:r>
            <a:r>
              <a:rPr lang="en-US" sz="2800" dirty="0"/>
              <a:t>(x)∧Red(x) ⇒ Delicious(x) </a:t>
            </a:r>
          </a:p>
          <a:p>
            <a:r>
              <a:rPr lang="en-US" dirty="0"/>
              <a:t>4.Some apples are not red, yet they are delicious.</a:t>
            </a:r>
          </a:p>
          <a:p>
            <a:r>
              <a:rPr lang="en-US" sz="2400" dirty="0"/>
              <a:t>∃</a:t>
            </a:r>
            <a:r>
              <a:rPr lang="en-US" sz="2400" dirty="0" err="1"/>
              <a:t>x,Apple</a:t>
            </a:r>
            <a:r>
              <a:rPr lang="en-US" sz="2400" dirty="0"/>
              <a:t>(x)∧¬Red(x)∧Delicious(x) </a:t>
            </a:r>
          </a:p>
          <a:p>
            <a:r>
              <a:rPr lang="en-US" dirty="0"/>
              <a:t>5. The enemy of the enemy of a person is his friend. </a:t>
            </a:r>
          </a:p>
          <a:p>
            <a:r>
              <a:rPr lang="en-US" sz="2400" dirty="0"/>
              <a:t>∀</a:t>
            </a:r>
            <a:r>
              <a:rPr lang="en-US" sz="2400" dirty="0" err="1"/>
              <a:t>x,y,z,Person</a:t>
            </a:r>
            <a:r>
              <a:rPr lang="en-US" sz="2400" dirty="0"/>
              <a:t>(x)∧Enemy(</a:t>
            </a:r>
            <a:r>
              <a:rPr lang="en-US" sz="2400" dirty="0" err="1"/>
              <a:t>y,x</a:t>
            </a:r>
            <a:r>
              <a:rPr lang="en-US" sz="2400" dirty="0"/>
              <a:t>)∧Enemy(</a:t>
            </a:r>
            <a:r>
              <a:rPr lang="en-US" sz="2400" dirty="0" err="1"/>
              <a:t>z,y</a:t>
            </a:r>
            <a:r>
              <a:rPr lang="en-US" sz="2400" dirty="0"/>
              <a:t>) ⇒ Friend(</a:t>
            </a:r>
            <a:r>
              <a:rPr lang="en-US" sz="2400" dirty="0" err="1"/>
              <a:t>z,x</a:t>
            </a:r>
            <a:r>
              <a:rPr lang="en-US" sz="2400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664570"/>
              </p:ext>
            </p:extLst>
          </p:nvPr>
        </p:nvGraphicFramePr>
        <p:xfrm>
          <a:off x="1097280" y="2286000"/>
          <a:ext cx="10784224" cy="2218765"/>
        </p:xfrm>
        <a:graphic>
          <a:graphicData uri="http://schemas.openxmlformats.org/drawingml/2006/table">
            <a:tbl>
              <a:tblPr/>
              <a:tblGrid>
                <a:gridCol w="3299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876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MR12" charset="0"/>
                        </a:rPr>
                        <a:t>At least one 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x </a:t>
                      </a:r>
                      <a:r>
                        <a:rPr lang="en-US" sz="2000" dirty="0">
                          <a:effectLst/>
                          <a:latin typeface="CMR12" charset="0"/>
                        </a:rPr>
                        <a:t>verifies 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P </a:t>
                      </a:r>
                      <a:r>
                        <a:rPr lang="en-US" sz="20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x</a:t>
                      </a:r>
                      <a:r>
                        <a:rPr lang="en-US" sz="2000" dirty="0">
                          <a:effectLst/>
                          <a:latin typeface="MnSymbol12" charset="0"/>
                        </a:rPr>
                        <a:t>) </a:t>
                      </a:r>
                    </a:p>
                    <a:p>
                      <a:r>
                        <a:rPr lang="en-US" sz="2000" dirty="0">
                          <a:effectLst/>
                          <a:latin typeface="CMR12" charset="0"/>
                        </a:rPr>
                        <a:t>At most one 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x </a:t>
                      </a:r>
                      <a:r>
                        <a:rPr lang="en-US" sz="2000" dirty="0">
                          <a:effectLst/>
                          <a:latin typeface="CMR12" charset="0"/>
                        </a:rPr>
                        <a:t>verifies 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P </a:t>
                      </a:r>
                      <a:r>
                        <a:rPr lang="en-US" sz="20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x</a:t>
                      </a:r>
                      <a:r>
                        <a:rPr lang="en-US" sz="2000" dirty="0">
                          <a:effectLst/>
                          <a:latin typeface="MnSymbol12" charset="0"/>
                        </a:rPr>
                        <a:t>) </a:t>
                      </a:r>
                    </a:p>
                    <a:p>
                      <a:r>
                        <a:rPr lang="en-US" sz="2000" dirty="0">
                          <a:effectLst/>
                          <a:latin typeface="CMR12" charset="0"/>
                        </a:rPr>
                        <a:t>Exactly one 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x </a:t>
                      </a:r>
                      <a:r>
                        <a:rPr lang="en-US" sz="2000" dirty="0">
                          <a:effectLst/>
                          <a:latin typeface="CMR12" charset="0"/>
                        </a:rPr>
                        <a:t>verifies 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P </a:t>
                      </a:r>
                      <a:r>
                        <a:rPr lang="en-US" sz="20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CMMI12" charset="0"/>
                        </a:rPr>
                        <a:t>x</a:t>
                      </a:r>
                      <a:r>
                        <a:rPr lang="en-US" sz="2000" dirty="0">
                          <a:effectLst/>
                          <a:latin typeface="MnSymbol12" charset="0"/>
                        </a:rPr>
                        <a:t>) </a:t>
                      </a: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3200" dirty="0">
                          <a:effectLst/>
                          <a:latin typeface="MnSymbol12" charset="0"/>
                        </a:rPr>
                        <a:t>∃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CMMI12" charset="0"/>
                        </a:rPr>
                        <a:t>, 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P</a:t>
                      </a:r>
                      <a:r>
                        <a:rPr lang="mr-IN" sz="3200" dirty="0">
                          <a:effectLst/>
                          <a:latin typeface="CMMI12" charset="0"/>
                        </a:rPr>
                        <a:t> 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)</a:t>
                      </a:r>
                      <a:br>
                        <a:rPr lang="mr-IN" sz="3200" dirty="0">
                          <a:effectLst/>
                          <a:latin typeface="MnSymbol12" charset="0"/>
                        </a:rPr>
                      </a:br>
                      <a:r>
                        <a:rPr lang="mr-IN" sz="3200" dirty="0">
                          <a:effectLst/>
                          <a:latin typeface="MnSymbol12" charset="0"/>
                        </a:rPr>
                        <a:t>∀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x,y</a:t>
                      </a:r>
                      <a:r>
                        <a:rPr lang="mr-IN" sz="3200" dirty="0">
                          <a:effectLst/>
                          <a:latin typeface="CMMI12" charset="0"/>
                        </a:rPr>
                        <a:t>,</a:t>
                      </a:r>
                      <a:r>
                        <a:rPr lang="en-US" sz="3200" dirty="0">
                          <a:effectLst/>
                          <a:latin typeface="CMMI12" charset="0"/>
                        </a:rPr>
                        <a:t> 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P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)∧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P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y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) ⇒ 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=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y</a:t>
                      </a:r>
                      <a:br>
                        <a:rPr lang="mr-IN" sz="3200" dirty="0">
                          <a:effectLst/>
                          <a:latin typeface="CMMI12" charset="0"/>
                        </a:rPr>
                      </a:br>
                      <a:r>
                        <a:rPr lang="mr-IN" sz="3200" dirty="0">
                          <a:effectLst/>
                          <a:latin typeface="MnSymbol12" charset="0"/>
                        </a:rPr>
                        <a:t>∃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CMMI12" charset="0"/>
                        </a:rPr>
                        <a:t>,</a:t>
                      </a:r>
                      <a:r>
                        <a:rPr lang="en-US" sz="3200" dirty="0">
                          <a:effectLst/>
                          <a:latin typeface="CMMI12" charset="0"/>
                        </a:rPr>
                        <a:t> 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P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)∧∀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y</a:t>
                      </a:r>
                      <a:r>
                        <a:rPr lang="mr-IN" sz="3200" dirty="0">
                          <a:effectLst/>
                          <a:latin typeface="CMMI12" charset="0"/>
                        </a:rPr>
                        <a:t>,</a:t>
                      </a:r>
                      <a:r>
                        <a:rPr lang="en-US" sz="3200" dirty="0">
                          <a:effectLst/>
                          <a:latin typeface="CMMI12" charset="0"/>
                        </a:rPr>
                        <a:t> 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P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(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y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) ⇒ 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x</a:t>
                      </a:r>
                      <a:r>
                        <a:rPr lang="mr-IN" sz="3200" dirty="0">
                          <a:effectLst/>
                          <a:latin typeface="MnSymbol12" charset="0"/>
                        </a:rPr>
                        <a:t>=</a:t>
                      </a:r>
                      <a:r>
                        <a:rPr lang="mr-IN" sz="3200" dirty="0" err="1">
                          <a:effectLst/>
                          <a:latin typeface="CMMI12" charset="0"/>
                        </a:rPr>
                        <a:t>y</a:t>
                      </a:r>
                      <a:endParaRPr lang="mr-IN" sz="4400" dirty="0">
                        <a:effectLst/>
                      </a:endParaRPr>
                    </a:p>
                  </a:txBody>
                  <a:tcPr anchor="ctr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1635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1: Some tips for translating into FOL. P (x) can be any predicate. </a:t>
            </a:r>
          </a:p>
        </p:txBody>
      </p:sp>
    </p:spTree>
    <p:extLst>
      <p:ext uri="{BB962C8B-B14F-4D97-AF65-F5344CB8AC3E}">
        <p14:creationId xmlns:p14="http://schemas.microsoft.com/office/powerpoint/2010/main" val="4436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Q3:Convert the following KB into propositional logic: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 ∀</a:t>
            </a:r>
            <a:r>
              <a:rPr lang="en-US" dirty="0" err="1"/>
              <a:t>x,WonPrize</a:t>
            </a:r>
            <a:r>
              <a:rPr lang="en-US" dirty="0"/>
              <a:t>(x) ⇒ Happy(x).</a:t>
            </a:r>
          </a:p>
          <a:p>
            <a:pPr>
              <a:buFont typeface="Wingdings" charset="2"/>
              <a:buChar char="§"/>
            </a:pPr>
            <a:r>
              <a:rPr lang="en-US" dirty="0"/>
              <a:t>∀</a:t>
            </a:r>
            <a:r>
              <a:rPr lang="en-US" dirty="0" err="1"/>
              <a:t>y,PlayGame</a:t>
            </a:r>
            <a:r>
              <a:rPr lang="en-US" dirty="0"/>
              <a:t>(y)∧Lucky(y) ⇒ </a:t>
            </a:r>
            <a:r>
              <a:rPr lang="en-US" dirty="0" err="1"/>
              <a:t>WonPrize</a:t>
            </a:r>
            <a:r>
              <a:rPr lang="en-US" dirty="0"/>
              <a:t>(y).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PlayGame</a:t>
            </a:r>
            <a:r>
              <a:rPr lang="en-US" dirty="0"/>
              <a:t>(Ali).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PlayGame</a:t>
            </a:r>
            <a:r>
              <a:rPr lang="en-US" dirty="0"/>
              <a:t>(Mona).</a:t>
            </a:r>
          </a:p>
          <a:p>
            <a:pPr>
              <a:buFont typeface="Wingdings" charset="2"/>
              <a:buChar char="§"/>
            </a:pPr>
            <a:r>
              <a:rPr lang="en-US" dirty="0"/>
              <a:t>Lucky(Ali).</a:t>
            </a:r>
          </a:p>
          <a:p>
            <a:pPr>
              <a:buFont typeface="Wingdings" charset="2"/>
              <a:buChar char="§"/>
            </a:pPr>
            <a:r>
              <a:rPr lang="en-US" dirty="0"/>
              <a:t>Happy(Mona). </a:t>
            </a:r>
          </a:p>
          <a:p>
            <a:r>
              <a:rPr lang="en-US" dirty="0"/>
              <a:t>Can you deduce who won the prize and whether (s)he is happy?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9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First we apply universal instantiation to the first and second rules. We have two values in our domain: Ali and Mona. </a:t>
            </a:r>
          </a:p>
          <a:p>
            <a:r>
              <a:rPr lang="en-US" sz="2800" dirty="0"/>
              <a:t>A1:WonPrize (Ali) ⇒ Happy (Ali), Replace x with Ali </a:t>
            </a:r>
          </a:p>
          <a:p>
            <a:r>
              <a:rPr lang="en-US" sz="2800" dirty="0"/>
              <a:t>A2: </a:t>
            </a:r>
            <a:r>
              <a:rPr lang="en-US" sz="2800" dirty="0" err="1"/>
              <a:t>WonPrize</a:t>
            </a:r>
            <a:r>
              <a:rPr lang="en-US" sz="2800" dirty="0"/>
              <a:t>(Mona) ⇒ Happy(Mona), Replace x with Mona</a:t>
            </a:r>
          </a:p>
          <a:p>
            <a:r>
              <a:rPr lang="en-US" sz="2800" dirty="0"/>
              <a:t>A3: </a:t>
            </a:r>
            <a:r>
              <a:rPr lang="en-US" sz="2800" dirty="0" err="1"/>
              <a:t>PlayGame</a:t>
            </a:r>
            <a:r>
              <a:rPr lang="en-US" sz="2800" dirty="0"/>
              <a:t> (Ali) ∧ Lucky (Ali) ⇒ </a:t>
            </a:r>
            <a:r>
              <a:rPr lang="en-US" sz="2800" dirty="0" err="1"/>
              <a:t>WonPrize</a:t>
            </a:r>
            <a:r>
              <a:rPr lang="en-US" sz="2800" dirty="0"/>
              <a:t> (Ali), Replace y with Ali</a:t>
            </a:r>
          </a:p>
          <a:p>
            <a:r>
              <a:rPr lang="en-US" sz="2800" dirty="0"/>
              <a:t>A4:PlayGame (Mona) ∧ Lucky (Mona) ⇒ </a:t>
            </a:r>
            <a:r>
              <a:rPr lang="en-US" sz="2800" dirty="0" err="1"/>
              <a:t>WonPrize</a:t>
            </a:r>
            <a:r>
              <a:rPr lang="en-US" sz="2800" dirty="0"/>
              <a:t> (Mona)</a:t>
            </a:r>
          </a:p>
          <a:p>
            <a:r>
              <a:rPr lang="en-US" sz="2800" dirty="0"/>
              <a:t>A5:PlayGame(Ali).</a:t>
            </a:r>
          </a:p>
          <a:p>
            <a:r>
              <a:rPr lang="en-US" sz="2800" dirty="0"/>
              <a:t>A6:PlayGame(Mona).</a:t>
            </a:r>
          </a:p>
          <a:p>
            <a:r>
              <a:rPr lang="en-US" sz="2800" dirty="0"/>
              <a:t>A7:Lucky(Ali).</a:t>
            </a:r>
          </a:p>
          <a:p>
            <a:r>
              <a:rPr lang="en-US" sz="2800" dirty="0"/>
              <a:t>A8:Happy(Mona)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3953"/>
            <a:ext cx="10058400" cy="3825141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Now we apply the inference rules of propositional logic.</a:t>
            </a:r>
          </a:p>
          <a:p>
            <a:br>
              <a:rPr lang="en-US" sz="2400" dirty="0"/>
            </a:br>
            <a:r>
              <a:rPr lang="en-US" sz="2400" dirty="0"/>
              <a:t> A9: </a:t>
            </a:r>
            <a:r>
              <a:rPr lang="en-US" sz="2400" dirty="0" err="1"/>
              <a:t>PlayGame</a:t>
            </a:r>
            <a:r>
              <a:rPr lang="en-US" sz="2400" dirty="0"/>
              <a:t> (Ali) ∧ Lucky (Ali),   A5 &amp; A7, And introduction </a:t>
            </a:r>
          </a:p>
          <a:p>
            <a:r>
              <a:rPr lang="en-US" sz="2400" dirty="0"/>
              <a:t>A10: </a:t>
            </a:r>
            <a:r>
              <a:rPr lang="en-US" sz="2400" dirty="0" err="1"/>
              <a:t>WonPrize</a:t>
            </a:r>
            <a:r>
              <a:rPr lang="en-US" sz="2400" dirty="0"/>
              <a:t>(Ali), A3 &amp; A9, Modus Ponens</a:t>
            </a:r>
            <a:br>
              <a:rPr lang="en-US" sz="2400" dirty="0"/>
            </a:br>
            <a:r>
              <a:rPr lang="en-US" sz="2400" dirty="0"/>
              <a:t>A11: Happy (Ali), A1 &amp; A10, Modus Ponens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 Ali won the prize and he is happy. Note that we can not know whether Mona won the prize or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1278</Words>
  <Application>Microsoft Office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CMMI12</vt:lpstr>
      <vt:lpstr>CMR12</vt:lpstr>
      <vt:lpstr>MnSymbol12</vt:lpstr>
      <vt:lpstr>Times New Roman</vt:lpstr>
      <vt:lpstr>Wingdings</vt:lpstr>
      <vt:lpstr>Retrospect</vt:lpstr>
      <vt:lpstr>PowerPoint Presentation</vt:lpstr>
      <vt:lpstr>Q1:Translate the following first-order sentences into English: </vt:lpstr>
      <vt:lpstr>PowerPoint Presentation</vt:lpstr>
      <vt:lpstr>Q2:Translate the following natural language statements into first order logic: </vt:lpstr>
      <vt:lpstr>PowerPoint Presentation</vt:lpstr>
      <vt:lpstr>PowerPoint Presentation</vt:lpstr>
      <vt:lpstr>Q3:Convert the following KB into propositional logic:</vt:lpstr>
      <vt:lpstr>PowerPoint Presentation</vt:lpstr>
      <vt:lpstr>PowerPoint Presentation</vt:lpstr>
      <vt:lpstr>Q4: Given the following:  </vt:lpstr>
      <vt:lpstr>Q5</vt:lpstr>
      <vt:lpstr>FOL</vt:lpstr>
      <vt:lpstr>using forward that West is a criminal. </vt:lpstr>
      <vt:lpstr>Using Backward chaining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Dr.Yousef Al-Ohali</cp:lastModifiedBy>
  <cp:revision>48</cp:revision>
  <dcterms:created xsi:type="dcterms:W3CDTF">2019-09-09T08:41:29Z</dcterms:created>
  <dcterms:modified xsi:type="dcterms:W3CDTF">2022-10-30T06:50:55Z</dcterms:modified>
</cp:coreProperties>
</file>