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0287000" cy="6858000" type="35mm"/>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5400"/>
    <a:srgbClr val="CC6600"/>
    <a:srgbClr val="FFFF99"/>
    <a:srgbClr val="FFCC00"/>
    <a:srgbClr val="000099"/>
    <a:srgbClr val="003296"/>
    <a:srgbClr val="000066"/>
    <a:srgbClr val="B26B02"/>
    <a:srgbClr val="EAB2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snapToGrid="0">
      <p:cViewPr>
        <p:scale>
          <a:sx n="73" d="100"/>
          <a:sy n="73" d="100"/>
        </p:scale>
        <p:origin x="-78" y="-72"/>
      </p:cViewPr>
      <p:guideLst>
        <p:guide orient="horz" pos="2160"/>
        <p:guide pos="32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4DD75D-2EC0-4DC2-962A-2DF17346674D}" type="datetimeFigureOut">
              <a:rPr lang="en-US" smtClean="0"/>
              <a:t>7/18/2014</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D1B8DF-4F78-456D-AAA8-7ECC0AB04B59}" type="slidenum">
              <a:rPr lang="en-US" smtClean="0"/>
              <a:t>‹#›</a:t>
            </a:fld>
            <a:endParaRPr lang="en-US"/>
          </a:p>
        </p:txBody>
      </p:sp>
    </p:spTree>
    <p:extLst>
      <p:ext uri="{BB962C8B-B14F-4D97-AF65-F5344CB8AC3E}">
        <p14:creationId xmlns:p14="http://schemas.microsoft.com/office/powerpoint/2010/main" val="96931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E2A9C667-D41D-4DB5-9123-8E3079424E8A}" type="slidenum">
              <a:rPr lang="en-US" altLang="en-US" smtClean="0"/>
              <a:pPr/>
              <a:t>2</a:t>
            </a:fld>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B5452C9E-6DD4-4CD1-83C8-4FD24E8D4163}" type="slidenum">
              <a:rPr lang="en-US" altLang="en-US" smtClean="0"/>
              <a:pPr/>
              <a:t>11</a:t>
            </a:fld>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F8A3FD01-4C12-4644-8EC3-32D2E8968B8B}" type="slidenum">
              <a:rPr lang="en-US" altLang="en-US" smtClean="0"/>
              <a:pPr/>
              <a:t>12</a:t>
            </a:fld>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41D1A0CD-CA0D-412A-974B-C4FAB769E57B}" type="slidenum">
              <a:rPr lang="en-US" altLang="en-US" smtClean="0"/>
              <a:pPr/>
              <a:t>13</a:t>
            </a:fld>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79BEB47F-7ADD-4967-9C47-B9E81149E23A}" type="slidenum">
              <a:rPr lang="en-US" altLang="en-US" smtClean="0"/>
              <a:pPr/>
              <a:t>14</a:t>
            </a:fld>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5A7CBC13-04B9-4134-B5F4-5653D3A9552E}" type="slidenum">
              <a:rPr lang="en-US" altLang="en-US" smtClean="0"/>
              <a:pPr/>
              <a:t>3</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7F5EF666-B7E4-452E-94C7-8AECD7451E5C}" type="slidenum">
              <a:rPr lang="en-US" altLang="en-US" smtClean="0"/>
              <a:pPr/>
              <a:t>4</a:t>
            </a:fld>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9A93ECE5-F26D-4581-8298-571E7A0AA8E1}" type="slidenum">
              <a:rPr lang="en-US" altLang="en-US" smtClean="0"/>
              <a:pPr/>
              <a:t>5</a:t>
            </a:fld>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20CA5222-BD66-42BF-8C36-B3CB0C98CB52}" type="slidenum">
              <a:rPr lang="en-US" altLang="en-US" smtClean="0"/>
              <a:pPr/>
              <a:t>6</a:t>
            </a:fld>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09873465-B504-467F-BEE9-88A20A8B943A}" type="slidenum">
              <a:rPr lang="en-US" altLang="en-US" smtClean="0"/>
              <a:pPr/>
              <a:t>7</a:t>
            </a:fld>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99431607-3594-45B8-9A41-5E03661DC242}" type="slidenum">
              <a:rPr lang="en-US" altLang="en-US" smtClean="0"/>
              <a:pPr/>
              <a:t>8</a:t>
            </a:fld>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9"/>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6EEA2EE8-85D4-4489-A284-AE7C6295D9D9}" type="slidenum">
              <a:rPr lang="en-GB" altLang="en-US" smtClean="0"/>
              <a:pPr/>
              <a:t>9</a:t>
            </a:fld>
            <a:endParaRPr lang="en-GB" altLang="en-US" smtClean="0"/>
          </a:p>
        </p:txBody>
      </p:sp>
      <p:sp>
        <p:nvSpPr>
          <p:cNvPr id="25603" name="Text Box 1"/>
          <p:cNvSpPr txBox="1">
            <a:spLocks noChangeArrowheads="1"/>
          </p:cNvSpPr>
          <p:nvPr/>
        </p:nvSpPr>
        <p:spPr bwMode="auto">
          <a:xfrm>
            <a:off x="1143000" y="685488"/>
            <a:ext cx="4572000" cy="3429000"/>
          </a:xfrm>
          <a:prstGeom prst="rect">
            <a:avLst/>
          </a:prstGeom>
          <a:solidFill>
            <a:srgbClr val="FFFFFF"/>
          </a:solidFill>
          <a:ln w="9360">
            <a:solidFill>
              <a:srgbClr val="000000"/>
            </a:solidFill>
            <a:miter lim="800000"/>
            <a:headEnd/>
            <a:tailEnd/>
          </a:ln>
        </p:spPr>
        <p:txBody>
          <a:bodyPr wrap="none" lIns="90439" tIns="45219" rIns="90439" bIns="45219" anchor="ct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endParaRPr lang="en-US" altLang="en-US"/>
          </a:p>
        </p:txBody>
      </p:sp>
      <p:sp>
        <p:nvSpPr>
          <p:cNvPr id="25604" name="Rectangle 2"/>
          <p:cNvSpPr>
            <a:spLocks noGrp="1" noChangeArrowheads="1"/>
          </p:cNvSpPr>
          <p:nvPr>
            <p:ph type="body"/>
          </p:nvPr>
        </p:nvSpPr>
        <p:spPr bwMode="auto">
          <a:xfrm>
            <a:off x="686421" y="4344025"/>
            <a:ext cx="5480499" cy="41129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857250" y="685800"/>
            <a:ext cx="51435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defRPr>
            </a:lvl1pPr>
            <a:lvl2pPr marL="729057" indent="-280406">
              <a:defRPr>
                <a:solidFill>
                  <a:schemeClr val="tx1"/>
                </a:solidFill>
                <a:latin typeface="Verdana" pitchFamily="34" charset="0"/>
              </a:defRPr>
            </a:lvl2pPr>
            <a:lvl3pPr marL="1121626" indent="-224325">
              <a:defRPr>
                <a:solidFill>
                  <a:schemeClr val="tx1"/>
                </a:solidFill>
                <a:latin typeface="Verdana" pitchFamily="34" charset="0"/>
              </a:defRPr>
            </a:lvl3pPr>
            <a:lvl4pPr marL="1570276" indent="-224325">
              <a:defRPr>
                <a:solidFill>
                  <a:schemeClr val="tx1"/>
                </a:solidFill>
                <a:latin typeface="Verdana" pitchFamily="34" charset="0"/>
              </a:defRPr>
            </a:lvl4pPr>
            <a:lvl5pPr marL="2018927" indent="-224325">
              <a:defRPr>
                <a:solidFill>
                  <a:schemeClr val="tx1"/>
                </a:solidFill>
                <a:latin typeface="Verdana" pitchFamily="34" charset="0"/>
              </a:defRPr>
            </a:lvl5pPr>
            <a:lvl6pPr marL="2467577" indent="-224325" eaLnBrk="0" fontAlgn="base" hangingPunct="0">
              <a:spcBef>
                <a:spcPct val="0"/>
              </a:spcBef>
              <a:spcAft>
                <a:spcPct val="0"/>
              </a:spcAft>
              <a:defRPr>
                <a:solidFill>
                  <a:schemeClr val="tx1"/>
                </a:solidFill>
                <a:latin typeface="Verdana" pitchFamily="34" charset="0"/>
              </a:defRPr>
            </a:lvl6pPr>
            <a:lvl7pPr marL="2916227" indent="-224325" eaLnBrk="0" fontAlgn="base" hangingPunct="0">
              <a:spcBef>
                <a:spcPct val="0"/>
              </a:spcBef>
              <a:spcAft>
                <a:spcPct val="0"/>
              </a:spcAft>
              <a:defRPr>
                <a:solidFill>
                  <a:schemeClr val="tx1"/>
                </a:solidFill>
                <a:latin typeface="Verdana" pitchFamily="34" charset="0"/>
              </a:defRPr>
            </a:lvl7pPr>
            <a:lvl8pPr marL="3364878" indent="-224325" eaLnBrk="0" fontAlgn="base" hangingPunct="0">
              <a:spcBef>
                <a:spcPct val="0"/>
              </a:spcBef>
              <a:spcAft>
                <a:spcPct val="0"/>
              </a:spcAft>
              <a:defRPr>
                <a:solidFill>
                  <a:schemeClr val="tx1"/>
                </a:solidFill>
                <a:latin typeface="Verdana" pitchFamily="34" charset="0"/>
              </a:defRPr>
            </a:lvl8pPr>
            <a:lvl9pPr marL="3813528" indent="-224325" eaLnBrk="0" fontAlgn="base" hangingPunct="0">
              <a:spcBef>
                <a:spcPct val="0"/>
              </a:spcBef>
              <a:spcAft>
                <a:spcPct val="0"/>
              </a:spcAft>
              <a:defRPr>
                <a:solidFill>
                  <a:schemeClr val="tx1"/>
                </a:solidFill>
                <a:latin typeface="Verdana" pitchFamily="34" charset="0"/>
              </a:defRPr>
            </a:lvl9pPr>
          </a:lstStyle>
          <a:p>
            <a:fld id="{187C9D73-4EC4-427A-B851-082196CF31D8}" type="slidenum">
              <a:rPr lang="en-US" altLang="en-US" smtClean="0"/>
              <a:pPr/>
              <a:t>10</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1525" y="2130426"/>
            <a:ext cx="874395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43050" y="3886200"/>
            <a:ext cx="72009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10E5DA-471A-4991-BE32-A87D329829E8}" type="datetime1">
              <a:rPr lang="en-US" smtClean="0"/>
              <a:t>7/18/2014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4029228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1EB77A-AB0E-457D-B283-70A02B78964D}" type="datetime1">
              <a:rPr lang="en-US" smtClean="0"/>
              <a:t>7/18/2014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657610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58075" y="274639"/>
            <a:ext cx="2314575"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14350" y="274639"/>
            <a:ext cx="67722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1EC125-0667-4699-8894-7FD93258363E}" type="datetime1">
              <a:rPr lang="en-US" smtClean="0"/>
              <a:t>7/18/2014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87552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8278" y="103188"/>
            <a:ext cx="9274373" cy="13144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14350" y="1600201"/>
            <a:ext cx="9258300" cy="4456113"/>
          </a:xfrm>
        </p:spPr>
        <p:txBody>
          <a:bodyPr/>
          <a:lstStyle/>
          <a:p>
            <a:pPr lvl="0"/>
            <a:endParaRPr lang="en-US" noProof="0" smtClean="0"/>
          </a:p>
        </p:txBody>
      </p:sp>
      <p:sp>
        <p:nvSpPr>
          <p:cNvPr id="4" name="Rectangle 47"/>
          <p:cNvSpPr>
            <a:spLocks noGrp="1" noChangeArrowheads="1"/>
          </p:cNvSpPr>
          <p:nvPr>
            <p:ph type="dt" sz="half" idx="10"/>
          </p:nvPr>
        </p:nvSpPr>
        <p:spPr>
          <a:ln/>
        </p:spPr>
        <p:txBody>
          <a:bodyPr/>
          <a:lstStyle>
            <a:lvl1pPr>
              <a:defRPr/>
            </a:lvl1pPr>
          </a:lstStyle>
          <a:p>
            <a:pPr>
              <a:defRPr/>
            </a:pPr>
            <a:endParaRPr lang="en-US"/>
          </a:p>
        </p:txBody>
      </p:sp>
      <p:sp>
        <p:nvSpPr>
          <p:cNvPr id="5" name="Rectangle 48"/>
          <p:cNvSpPr>
            <a:spLocks noGrp="1" noChangeArrowheads="1"/>
          </p:cNvSpPr>
          <p:nvPr>
            <p:ph type="ftr" sz="quarter" idx="11"/>
          </p:nvPr>
        </p:nvSpPr>
        <p:spPr>
          <a:ln/>
        </p:spPr>
        <p:txBody>
          <a:bodyPr/>
          <a:lstStyle>
            <a:lvl1pPr>
              <a:defRPr/>
            </a:lvl1pPr>
          </a:lstStyle>
          <a:p>
            <a:pPr>
              <a:defRPr/>
            </a:pPr>
            <a:endParaRPr lang="en-US"/>
          </a:p>
        </p:txBody>
      </p:sp>
      <p:sp>
        <p:nvSpPr>
          <p:cNvPr id="6" name="Rectangle 49"/>
          <p:cNvSpPr>
            <a:spLocks noGrp="1" noChangeArrowheads="1"/>
          </p:cNvSpPr>
          <p:nvPr>
            <p:ph type="sldNum" sz="quarter" idx="12"/>
          </p:nvPr>
        </p:nvSpPr>
        <p:spPr>
          <a:ln/>
        </p:spPr>
        <p:txBody>
          <a:bodyPr/>
          <a:lstStyle>
            <a:lvl1pPr>
              <a:defRPr/>
            </a:lvl1pPr>
          </a:lstStyle>
          <a:p>
            <a:pPr>
              <a:defRPr/>
            </a:pPr>
            <a:fld id="{5B94C16D-27C7-460D-8F0B-3BB706CC56BF}" type="slidenum">
              <a:rPr lang="en-US"/>
              <a:pPr>
                <a:defRPr/>
              </a:pPr>
              <a:t>‹#›</a:t>
            </a:fld>
            <a:endParaRPr lang="en-US"/>
          </a:p>
        </p:txBody>
      </p:sp>
    </p:spTree>
    <p:extLst>
      <p:ext uri="{BB962C8B-B14F-4D97-AF65-F5344CB8AC3E}">
        <p14:creationId xmlns:p14="http://schemas.microsoft.com/office/powerpoint/2010/main" val="3023366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98278" y="103188"/>
            <a:ext cx="9274373" cy="13144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14350" y="1600201"/>
            <a:ext cx="4543425" cy="4456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5229225" y="1600201"/>
            <a:ext cx="4543425" cy="4456113"/>
          </a:xfrm>
        </p:spPr>
        <p:txBody>
          <a:bodyPr/>
          <a:lstStyle/>
          <a:p>
            <a:pPr lvl="0"/>
            <a:endParaRPr lang="en-US" noProof="0" smtClean="0"/>
          </a:p>
        </p:txBody>
      </p:sp>
      <p:sp>
        <p:nvSpPr>
          <p:cNvPr id="5" name="Rectangle 47"/>
          <p:cNvSpPr>
            <a:spLocks noGrp="1" noChangeArrowheads="1"/>
          </p:cNvSpPr>
          <p:nvPr>
            <p:ph type="dt" sz="half" idx="10"/>
          </p:nvPr>
        </p:nvSpPr>
        <p:spPr>
          <a:ln/>
        </p:spPr>
        <p:txBody>
          <a:bodyPr/>
          <a:lstStyle>
            <a:lvl1pPr>
              <a:defRPr/>
            </a:lvl1pPr>
          </a:lstStyle>
          <a:p>
            <a:pPr>
              <a:defRPr/>
            </a:pPr>
            <a:endParaRPr lang="en-US"/>
          </a:p>
        </p:txBody>
      </p:sp>
      <p:sp>
        <p:nvSpPr>
          <p:cNvPr id="6" name="Rectangle 48"/>
          <p:cNvSpPr>
            <a:spLocks noGrp="1" noChangeArrowheads="1"/>
          </p:cNvSpPr>
          <p:nvPr>
            <p:ph type="ftr" sz="quarter" idx="11"/>
          </p:nvPr>
        </p:nvSpPr>
        <p:spPr>
          <a:ln/>
        </p:spPr>
        <p:txBody>
          <a:bodyPr/>
          <a:lstStyle>
            <a:lvl1pPr>
              <a:defRPr/>
            </a:lvl1pPr>
          </a:lstStyle>
          <a:p>
            <a:pPr>
              <a:defRPr/>
            </a:pPr>
            <a:endParaRPr lang="en-US"/>
          </a:p>
        </p:txBody>
      </p:sp>
      <p:sp>
        <p:nvSpPr>
          <p:cNvPr id="7" name="Rectangle 49"/>
          <p:cNvSpPr>
            <a:spLocks noGrp="1" noChangeArrowheads="1"/>
          </p:cNvSpPr>
          <p:nvPr>
            <p:ph type="sldNum" sz="quarter" idx="12"/>
          </p:nvPr>
        </p:nvSpPr>
        <p:spPr>
          <a:ln/>
        </p:spPr>
        <p:txBody>
          <a:bodyPr/>
          <a:lstStyle>
            <a:lvl1pPr>
              <a:defRPr/>
            </a:lvl1pPr>
          </a:lstStyle>
          <a:p>
            <a:pPr>
              <a:defRPr/>
            </a:pPr>
            <a:fld id="{D265C43F-49B1-4D37-91AA-C8FF3F5F42F4}" type="slidenum">
              <a:rPr lang="en-US"/>
              <a:pPr>
                <a:defRPr/>
              </a:pPr>
              <a:t>‹#›</a:t>
            </a:fld>
            <a:endParaRPr lang="en-US"/>
          </a:p>
        </p:txBody>
      </p:sp>
    </p:spTree>
    <p:extLst>
      <p:ext uri="{BB962C8B-B14F-4D97-AF65-F5344CB8AC3E}">
        <p14:creationId xmlns:p14="http://schemas.microsoft.com/office/powerpoint/2010/main" val="395764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7506" y="274638"/>
            <a:ext cx="8885144"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887506" y="1600201"/>
            <a:ext cx="8885144"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AD8B35BC-4B3A-42D3-919F-C3AA5BE8190A}" type="datetime1">
              <a:rPr lang="en-US" smtClean="0"/>
              <a:t>7/18/2014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381226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602" y="4406901"/>
            <a:ext cx="874395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12602" y="2906713"/>
            <a:ext cx="87439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CB750A-0233-4851-8DA9-D5E1A289F676}" type="datetime1">
              <a:rPr lang="en-US" smtClean="0"/>
              <a:t>7/18/2014</a:t>
            </a:fld>
            <a:endParaRPr lang="en-US"/>
          </a:p>
        </p:txBody>
      </p:sp>
      <p:sp>
        <p:nvSpPr>
          <p:cNvPr id="5" name="Footer Placeholder 4"/>
          <p:cNvSpPr>
            <a:spLocks noGrp="1"/>
          </p:cNvSpPr>
          <p:nvPr>
            <p:ph type="ftr" sz="quarter" idx="11"/>
          </p:nvPr>
        </p:nvSpPr>
        <p:spPr/>
        <p:txBody>
          <a:bodyPr/>
          <a:lstStyle/>
          <a:p>
            <a:r>
              <a:rPr lang="en-US" smtClean="0"/>
              <a:t>Department of Humanities &amp; Management</a:t>
            </a:r>
            <a:endParaRPr lang="en-US"/>
          </a:p>
        </p:txBody>
      </p:sp>
      <p:sp>
        <p:nvSpPr>
          <p:cNvPr id="6" name="Slide Number Placeholder 5"/>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76269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14350"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229225" y="1600201"/>
            <a:ext cx="45434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A4D74B-5A8C-4DC9-AD6B-74C369755C41}" type="datetime1">
              <a:rPr lang="en-US" smtClean="0"/>
              <a:t>7/18/2014</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032182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14350" y="1535113"/>
            <a:ext cx="45452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4350" y="2174875"/>
            <a:ext cx="45452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225654" y="1535113"/>
            <a:ext cx="454699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225654" y="2174875"/>
            <a:ext cx="454699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2FE1A1-26C9-4D26-AE20-97FE126EBE3B}" type="datetime1">
              <a:rPr lang="en-US" smtClean="0"/>
              <a:t>7/18/2014</a:t>
            </a:fld>
            <a:endParaRPr lang="en-US"/>
          </a:p>
        </p:txBody>
      </p:sp>
      <p:sp>
        <p:nvSpPr>
          <p:cNvPr id="8" name="Footer Placeholder 7"/>
          <p:cNvSpPr>
            <a:spLocks noGrp="1"/>
          </p:cNvSpPr>
          <p:nvPr>
            <p:ph type="ftr" sz="quarter" idx="11"/>
          </p:nvPr>
        </p:nvSpPr>
        <p:spPr/>
        <p:txBody>
          <a:bodyPr/>
          <a:lstStyle/>
          <a:p>
            <a:r>
              <a:rPr lang="en-US" smtClean="0"/>
              <a:t>Department of Humanities &amp; Management</a:t>
            </a:r>
            <a:endParaRPr lang="en-US"/>
          </a:p>
        </p:txBody>
      </p:sp>
      <p:sp>
        <p:nvSpPr>
          <p:cNvPr id="9" name="Slide Number Placeholder 8"/>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2472868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40B322-31F3-4764-8966-32EF7A39F1F3}" type="datetime1">
              <a:rPr lang="en-US" smtClean="0"/>
              <a:t>7/18/2014</a:t>
            </a:fld>
            <a:endParaRPr lang="en-US"/>
          </a:p>
        </p:txBody>
      </p:sp>
      <p:sp>
        <p:nvSpPr>
          <p:cNvPr id="4" name="Footer Placeholder 3"/>
          <p:cNvSpPr>
            <a:spLocks noGrp="1"/>
          </p:cNvSpPr>
          <p:nvPr>
            <p:ph type="ftr" sz="quarter" idx="11"/>
          </p:nvPr>
        </p:nvSpPr>
        <p:spPr/>
        <p:txBody>
          <a:bodyPr/>
          <a:lstStyle/>
          <a:p>
            <a:r>
              <a:rPr lang="en-US" smtClean="0"/>
              <a:t>Department of Humanities &amp; Management</a:t>
            </a:r>
            <a:endParaRPr lang="en-US"/>
          </a:p>
        </p:txBody>
      </p:sp>
      <p:sp>
        <p:nvSpPr>
          <p:cNvPr id="5" name="Slide Number Placeholder 4"/>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3093324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2B7A5-0032-407E-B4A7-CF7781501286}" type="datetime1">
              <a:rPr lang="en-US" smtClean="0"/>
              <a:t>7/18/2014</a:t>
            </a:fld>
            <a:endParaRPr lang="en-US"/>
          </a:p>
        </p:txBody>
      </p:sp>
      <p:sp>
        <p:nvSpPr>
          <p:cNvPr id="3" name="Footer Placeholder 2"/>
          <p:cNvSpPr>
            <a:spLocks noGrp="1"/>
          </p:cNvSpPr>
          <p:nvPr>
            <p:ph type="ftr" sz="quarter" idx="11"/>
          </p:nvPr>
        </p:nvSpPr>
        <p:spPr/>
        <p:txBody>
          <a:bodyPr/>
          <a:lstStyle/>
          <a:p>
            <a:r>
              <a:rPr lang="en-US" smtClean="0"/>
              <a:t>Department of Humanities &amp; Management</a:t>
            </a:r>
            <a:endParaRPr lang="en-US"/>
          </a:p>
        </p:txBody>
      </p:sp>
      <p:sp>
        <p:nvSpPr>
          <p:cNvPr id="4" name="Slide Number Placeholder 3"/>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269457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4351" y="273050"/>
            <a:ext cx="3384352"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021931" y="273051"/>
            <a:ext cx="575071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14351" y="1435101"/>
            <a:ext cx="338435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429301-8E54-4DCA-83C4-0F4EA0EC1E1B}" type="datetime1">
              <a:rPr lang="en-US" smtClean="0"/>
              <a:t>7/18/2014</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22505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6324" y="4800600"/>
            <a:ext cx="6172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16324" y="612775"/>
            <a:ext cx="6172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16324" y="5367338"/>
            <a:ext cx="6172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CC3F0-0357-4365-ACAE-C52DCD29629D}" type="datetime1">
              <a:rPr lang="en-US" smtClean="0"/>
              <a:t>7/18/2014</a:t>
            </a:fld>
            <a:endParaRPr lang="en-US"/>
          </a:p>
        </p:txBody>
      </p:sp>
      <p:sp>
        <p:nvSpPr>
          <p:cNvPr id="6" name="Footer Placeholder 5"/>
          <p:cNvSpPr>
            <a:spLocks noGrp="1"/>
          </p:cNvSpPr>
          <p:nvPr>
            <p:ph type="ftr" sz="quarter" idx="11"/>
          </p:nvPr>
        </p:nvSpPr>
        <p:spPr/>
        <p:txBody>
          <a:bodyPr/>
          <a:lstStyle/>
          <a:p>
            <a:r>
              <a:rPr lang="en-US" smtClean="0"/>
              <a:t>Department of Humanities &amp; Management</a:t>
            </a:r>
            <a:endParaRPr lang="en-US"/>
          </a:p>
        </p:txBody>
      </p:sp>
      <p:sp>
        <p:nvSpPr>
          <p:cNvPr id="7" name="Slide Number Placeholder 6"/>
          <p:cNvSpPr>
            <a:spLocks noGrp="1"/>
          </p:cNvSpPr>
          <p:nvPr>
            <p:ph type="sldNum" sz="quarter" idx="12"/>
          </p:nvPr>
        </p:nvSpPr>
        <p:spPr/>
        <p:txBody>
          <a:bodyPr/>
          <a:lstStyle/>
          <a:p>
            <a:fld id="{E5525B69-1C61-484F-9218-1D4D9B4753EE}" type="slidenum">
              <a:rPr lang="en-US" smtClean="0"/>
              <a:t>‹#›</a:t>
            </a:fld>
            <a:endParaRPr lang="en-US"/>
          </a:p>
        </p:txBody>
      </p:sp>
    </p:spTree>
    <p:extLst>
      <p:ext uri="{BB962C8B-B14F-4D97-AF65-F5344CB8AC3E}">
        <p14:creationId xmlns:p14="http://schemas.microsoft.com/office/powerpoint/2010/main" val="1409749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11206" y="0"/>
            <a:ext cx="838200" cy="6858000"/>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6994" y="59486"/>
            <a:ext cx="8945656"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26994" y="1344708"/>
            <a:ext cx="9422018"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 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50525" y="6356351"/>
            <a:ext cx="24003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C4BE7-98F3-48A7-BBC6-102D4AC6AA22}" type="datetime1">
              <a:rPr lang="en-US" smtClean="0"/>
              <a:t>7/18/2014</a:t>
            </a:fld>
            <a:endParaRPr lang="en-US"/>
          </a:p>
        </p:txBody>
      </p:sp>
      <p:sp>
        <p:nvSpPr>
          <p:cNvPr id="5" name="Footer Placeholder 4"/>
          <p:cNvSpPr>
            <a:spLocks noGrp="1"/>
          </p:cNvSpPr>
          <p:nvPr>
            <p:ph type="ftr" sz="quarter" idx="3"/>
          </p:nvPr>
        </p:nvSpPr>
        <p:spPr>
          <a:xfrm>
            <a:off x="3193675" y="6400800"/>
            <a:ext cx="4648200" cy="365125"/>
          </a:xfrm>
          <a:prstGeom prst="rect">
            <a:avLst/>
          </a:prstGeom>
        </p:spPr>
        <p:txBody>
          <a:bodyPr vert="horz" lIns="91440" tIns="45720" rIns="91440" bIns="45720" rtlCol="0" anchor="ctr"/>
          <a:lstStyle>
            <a:lvl1pPr algn="ctr">
              <a:defRPr sz="1400">
                <a:solidFill>
                  <a:schemeClr val="tx1">
                    <a:lumMod val="75000"/>
                    <a:lumOff val="25000"/>
                  </a:schemeClr>
                </a:solidFill>
                <a:latin typeface="+mj-lt"/>
              </a:defRPr>
            </a:lvl1pPr>
          </a:lstStyle>
          <a:p>
            <a:r>
              <a:rPr lang="en-US" smtClean="0"/>
              <a:t>Department of Humanities &amp; Management</a:t>
            </a:r>
            <a:endParaRPr lang="en-US" dirty="0"/>
          </a:p>
        </p:txBody>
      </p:sp>
      <p:sp>
        <p:nvSpPr>
          <p:cNvPr id="6" name="Slide Number Placeholder 5"/>
          <p:cNvSpPr>
            <a:spLocks noGrp="1"/>
          </p:cNvSpPr>
          <p:nvPr>
            <p:ph type="sldNum" sz="quarter" idx="4"/>
          </p:nvPr>
        </p:nvSpPr>
        <p:spPr>
          <a:xfrm>
            <a:off x="7708525" y="6356351"/>
            <a:ext cx="24003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525B69-1C61-484F-9218-1D4D9B4753EE}" type="slidenum">
              <a:rPr lang="en-US" smtClean="0"/>
              <a:t>‹#›</a:t>
            </a:fld>
            <a:endParaRPr lang="en-US"/>
          </a:p>
        </p:txBody>
      </p:sp>
      <p:sp>
        <p:nvSpPr>
          <p:cNvPr id="7" name="TextBox 6"/>
          <p:cNvSpPr txBox="1"/>
          <p:nvPr userDrawn="1"/>
        </p:nvSpPr>
        <p:spPr>
          <a:xfrm>
            <a:off x="0" y="0"/>
            <a:ext cx="10287000" cy="369332"/>
          </a:xfrm>
          <a:prstGeom prst="rect">
            <a:avLst/>
          </a:prstGeom>
          <a:noFill/>
        </p:spPr>
        <p:txBody>
          <a:bodyPr wrap="square" rtlCol="0">
            <a:spAutoFit/>
          </a:bodyPr>
          <a:lstStyle/>
          <a:p>
            <a:pPr algn="ctr"/>
            <a:r>
              <a:rPr lang="en-US" b="1" dirty="0" smtClean="0">
                <a:solidFill>
                  <a:schemeClr val="bg1">
                    <a:lumMod val="50000"/>
                  </a:schemeClr>
                </a:solidFill>
              </a:rPr>
              <a:t>ECE 1001   Basic Electronics</a:t>
            </a:r>
            <a:endParaRPr lang="en-US" b="1" dirty="0">
              <a:solidFill>
                <a:schemeClr val="bg1">
                  <a:lumMod val="50000"/>
                </a:schemeClr>
              </a:solidFill>
            </a:endParaRPr>
          </a:p>
        </p:txBody>
      </p:sp>
      <p:grpSp>
        <p:nvGrpSpPr>
          <p:cNvPr id="13" name="Group 12"/>
          <p:cNvGrpSpPr/>
          <p:nvPr userDrawn="1"/>
        </p:nvGrpSpPr>
        <p:grpSpPr>
          <a:xfrm>
            <a:off x="40341" y="53788"/>
            <a:ext cx="739588" cy="1116106"/>
            <a:chOff x="5298141" y="3052482"/>
            <a:chExt cx="739588" cy="1116106"/>
          </a:xfrm>
        </p:grpSpPr>
        <p:sp>
          <p:nvSpPr>
            <p:cNvPr id="12" name="Rectangle 11"/>
            <p:cNvSpPr/>
            <p:nvPr userDrawn="1"/>
          </p:nvSpPr>
          <p:spPr>
            <a:xfrm>
              <a:off x="5298141" y="3052482"/>
              <a:ext cx="739588" cy="1116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7" descr="Mahe-Logo-emb"/>
            <p:cNvPicPr>
              <a:picLocks noChangeAspect="1" noChangeArrowheads="1"/>
            </p:cNvPicPr>
            <p:nvPr userDrawn="1"/>
          </p:nvPicPr>
          <p:blipFill>
            <a:blip r:embed="rId15">
              <a:extLst>
                <a:ext uri="{28A0092B-C50C-407E-A947-70E740481C1C}">
                  <a14:useLocalDpi xmlns:a14="http://schemas.microsoft.com/office/drawing/2010/main" val="0"/>
                </a:ext>
              </a:extLst>
            </a:blip>
            <a:srcRect t="-551"/>
            <a:stretch>
              <a:fillRect/>
            </a:stretch>
          </p:blipFill>
          <p:spPr bwMode="auto">
            <a:xfrm>
              <a:off x="5430744" y="3213457"/>
              <a:ext cx="482600" cy="84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3440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3200" b="1" i="1" kern="1200">
          <a:solidFill>
            <a:srgbClr val="000099"/>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rgbClr val="000099"/>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400" kern="1200">
          <a:solidFill>
            <a:srgbClr val="4D4D4D"/>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SzPct val="85000"/>
        <a:buFont typeface="Wingdings" panose="05000000000000000000" pitchFamily="2" charset="2"/>
        <a:buChar char="Ø"/>
        <a:defRPr sz="2400" kern="1200">
          <a:solidFill>
            <a:srgbClr val="B26B02"/>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0075" y="2895601"/>
            <a:ext cx="8338543" cy="2041525"/>
          </a:xfrm>
        </p:spPr>
        <p:txBody>
          <a:bodyPr/>
          <a:lstStyle/>
          <a:p>
            <a:pPr eaLnBrk="1" hangingPunct="1">
              <a:defRPr/>
            </a:pPr>
            <a:r>
              <a:rPr lang="en-US" b="0" dirty="0" smtClean="0">
                <a:latin typeface="Trebuchet MS" pitchFamily="34" charset="0"/>
              </a:rPr>
              <a:t/>
            </a:r>
            <a:br>
              <a:rPr lang="en-US" b="0" dirty="0" smtClean="0">
                <a:latin typeface="Trebuchet MS" pitchFamily="34" charset="0"/>
              </a:rPr>
            </a:br>
            <a:r>
              <a:rPr lang="en-US" dirty="0" smtClean="0"/>
              <a:t>The Power of Listening</a:t>
            </a:r>
            <a:br>
              <a:rPr lang="en-US" dirty="0" smtClean="0"/>
            </a:br>
            <a:endParaRPr lang="en-US" dirty="0" smtClean="0"/>
          </a:p>
        </p:txBody>
      </p:sp>
      <p:grpSp>
        <p:nvGrpSpPr>
          <p:cNvPr id="3075" name="Group 9"/>
          <p:cNvGrpSpPr>
            <a:grpSpLocks/>
          </p:cNvGrpSpPr>
          <p:nvPr/>
        </p:nvGrpSpPr>
        <p:grpSpPr bwMode="auto">
          <a:xfrm>
            <a:off x="-14288" y="2868613"/>
            <a:ext cx="10315575" cy="1122362"/>
            <a:chOff x="-8" y="-8"/>
            <a:chExt cx="5776" cy="707"/>
          </a:xfrm>
        </p:grpSpPr>
        <p:grpSp>
          <p:nvGrpSpPr>
            <p:cNvPr id="3077" name="Group 7"/>
            <p:cNvGrpSpPr>
              <a:grpSpLocks/>
            </p:cNvGrpSpPr>
            <p:nvPr/>
          </p:nvGrpSpPr>
          <p:grpSpPr bwMode="auto">
            <a:xfrm>
              <a:off x="0" y="0"/>
              <a:ext cx="5760" cy="691"/>
              <a:chOff x="0" y="0"/>
              <a:chExt cx="5760" cy="691"/>
            </a:xfrm>
          </p:grpSpPr>
          <p:sp>
            <p:nvSpPr>
              <p:cNvPr id="3079" name="Rectangle 4"/>
              <p:cNvSpPr>
                <a:spLocks noChangeArrowheads="1"/>
              </p:cNvSpPr>
              <p:nvPr/>
            </p:nvSpPr>
            <p:spPr bwMode="auto">
              <a:xfrm>
                <a:off x="0" y="0"/>
                <a:ext cx="5760"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har char="•"/>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har char="»"/>
                  <a:defRPr sz="2000">
                    <a:solidFill>
                      <a:schemeClr val="tx1"/>
                    </a:solidFill>
                    <a:latin typeface="Verdana" pitchFamily="34" charset="0"/>
                  </a:defRPr>
                </a:lvl5pPr>
                <a:lvl6pPr marL="2514600" indent="-228600" eaLnBrk="0" fontAlgn="base" hangingPunct="0">
                  <a:spcBef>
                    <a:spcPct val="20000"/>
                  </a:spcBef>
                  <a:spcAft>
                    <a:spcPct val="0"/>
                  </a:spcAft>
                  <a:buChar char="»"/>
                  <a:defRPr sz="2000">
                    <a:solidFill>
                      <a:schemeClr val="tx1"/>
                    </a:solidFill>
                    <a:latin typeface="Verdana" pitchFamily="34" charset="0"/>
                  </a:defRPr>
                </a:lvl6pPr>
                <a:lvl7pPr marL="2971800" indent="-228600" eaLnBrk="0" fontAlgn="base" hangingPunct="0">
                  <a:spcBef>
                    <a:spcPct val="20000"/>
                  </a:spcBef>
                  <a:spcAft>
                    <a:spcPct val="0"/>
                  </a:spcAft>
                  <a:buChar char="»"/>
                  <a:defRPr sz="2000">
                    <a:solidFill>
                      <a:schemeClr val="tx1"/>
                    </a:solidFill>
                    <a:latin typeface="Verdana" pitchFamily="34" charset="0"/>
                  </a:defRPr>
                </a:lvl7pPr>
                <a:lvl8pPr marL="3429000" indent="-228600" eaLnBrk="0" fontAlgn="base" hangingPunct="0">
                  <a:spcBef>
                    <a:spcPct val="20000"/>
                  </a:spcBef>
                  <a:spcAft>
                    <a:spcPct val="0"/>
                  </a:spcAft>
                  <a:buChar char="»"/>
                  <a:defRPr sz="2000">
                    <a:solidFill>
                      <a:schemeClr val="tx1"/>
                    </a:solidFill>
                    <a:latin typeface="Verdana" pitchFamily="34" charset="0"/>
                  </a:defRPr>
                </a:lvl8pPr>
                <a:lvl9pPr marL="3886200" indent="-228600" eaLnBrk="0" fontAlgn="base" hangingPunct="0">
                  <a:spcBef>
                    <a:spcPct val="20000"/>
                  </a:spcBef>
                  <a:spcAft>
                    <a:spcPct val="0"/>
                  </a:spcAft>
                  <a:buChar char="»"/>
                  <a:defRPr sz="2000">
                    <a:solidFill>
                      <a:schemeClr val="tx1"/>
                    </a:solidFill>
                    <a:latin typeface="Verdana" pitchFamily="34" charset="0"/>
                  </a:defRPr>
                </a:lvl9pPr>
              </a:lstStyle>
              <a:p>
                <a:pPr eaLnBrk="1" hangingPunct="1">
                  <a:spcBef>
                    <a:spcPct val="0"/>
                  </a:spcBef>
                  <a:buFontTx/>
                  <a:buNone/>
                </a:pPr>
                <a:r>
                  <a:rPr lang="en-US" altLang="en-US" sz="1400" b="1">
                    <a:solidFill>
                      <a:srgbClr val="330099"/>
                    </a:solidFill>
                    <a:latin typeface="Times New Roman" pitchFamily="16" charset="0"/>
                    <a:cs typeface="Times New Roman" pitchFamily="16" charset="0"/>
                  </a:rPr>
                  <a:t>  </a:t>
                </a:r>
                <a:r>
                  <a:rPr lang="en-US" altLang="en-US" sz="5200" b="1">
                    <a:solidFill>
                      <a:srgbClr val="330099"/>
                    </a:solidFill>
                    <a:latin typeface="Times New Roman" pitchFamily="16" charset="0"/>
                    <a:cs typeface="Times New Roman" pitchFamily="16" charset="0"/>
                  </a:rPr>
                  <a:t> </a:t>
                </a:r>
                <a:r>
                  <a:rPr lang="en-US" altLang="en-US" sz="1400" b="1">
                    <a:solidFill>
                      <a:srgbClr val="330099"/>
                    </a:solidFill>
                    <a:latin typeface="Times New Roman" pitchFamily="16" charset="0"/>
                    <a:cs typeface="Times New Roman" pitchFamily="16" charset="0"/>
                  </a:rPr>
                  <a:t>                       </a:t>
                </a:r>
                <a:r>
                  <a:rPr lang="en-US" altLang="en-US" sz="2600" b="1">
                    <a:solidFill>
                      <a:srgbClr val="330099"/>
                    </a:solidFill>
                    <a:latin typeface="Trebuchet MS" pitchFamily="34" charset="0"/>
                  </a:rPr>
                  <a:t> </a:t>
                </a:r>
                <a:endParaRPr lang="en-US" altLang="en-US" sz="2600" b="1">
                  <a:latin typeface="Trebuchet MS" pitchFamily="34" charset="0"/>
                  <a:cs typeface="Times New Roman" pitchFamily="16" charset="0"/>
                </a:endParaRPr>
              </a:p>
              <a:p>
                <a:pPr>
                  <a:spcBef>
                    <a:spcPct val="0"/>
                  </a:spcBef>
                  <a:buFontTx/>
                  <a:buNone/>
                </a:pPr>
                <a:endParaRPr lang="en-US" altLang="en-US" sz="1400" b="1">
                  <a:solidFill>
                    <a:srgbClr val="330099"/>
                  </a:solidFill>
                  <a:latin typeface="Times New Roman" pitchFamily="16" charset="0"/>
                  <a:cs typeface="Times New Roman" pitchFamily="16" charset="0"/>
                </a:endParaRPr>
              </a:p>
            </p:txBody>
          </p:sp>
          <p:sp>
            <p:nvSpPr>
              <p:cNvPr id="3080" name="Rectangle 6"/>
              <p:cNvSpPr>
                <a:spLocks noChangeArrowheads="1"/>
              </p:cNvSpPr>
              <p:nvPr/>
            </p:nvSpPr>
            <p:spPr bwMode="auto">
              <a:xfrm>
                <a:off x="0" y="0"/>
                <a:ext cx="5760"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lstStyle>
                <a:lvl1pPr>
                  <a:spcBef>
                    <a:spcPct val="20000"/>
                  </a:spcBef>
                  <a:buChar char="•"/>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har char="•"/>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har char="»"/>
                  <a:defRPr sz="2000">
                    <a:solidFill>
                      <a:schemeClr val="tx1"/>
                    </a:solidFill>
                    <a:latin typeface="Verdana" pitchFamily="34" charset="0"/>
                  </a:defRPr>
                </a:lvl5pPr>
                <a:lvl6pPr marL="2514600" indent="-228600" eaLnBrk="0" fontAlgn="base" hangingPunct="0">
                  <a:spcBef>
                    <a:spcPct val="20000"/>
                  </a:spcBef>
                  <a:spcAft>
                    <a:spcPct val="0"/>
                  </a:spcAft>
                  <a:buChar char="»"/>
                  <a:defRPr sz="2000">
                    <a:solidFill>
                      <a:schemeClr val="tx1"/>
                    </a:solidFill>
                    <a:latin typeface="Verdana" pitchFamily="34" charset="0"/>
                  </a:defRPr>
                </a:lvl6pPr>
                <a:lvl7pPr marL="2971800" indent="-228600" eaLnBrk="0" fontAlgn="base" hangingPunct="0">
                  <a:spcBef>
                    <a:spcPct val="20000"/>
                  </a:spcBef>
                  <a:spcAft>
                    <a:spcPct val="0"/>
                  </a:spcAft>
                  <a:buChar char="»"/>
                  <a:defRPr sz="2000">
                    <a:solidFill>
                      <a:schemeClr val="tx1"/>
                    </a:solidFill>
                    <a:latin typeface="Verdana" pitchFamily="34" charset="0"/>
                  </a:defRPr>
                </a:lvl7pPr>
                <a:lvl8pPr marL="3429000" indent="-228600" eaLnBrk="0" fontAlgn="base" hangingPunct="0">
                  <a:spcBef>
                    <a:spcPct val="20000"/>
                  </a:spcBef>
                  <a:spcAft>
                    <a:spcPct val="0"/>
                  </a:spcAft>
                  <a:buChar char="»"/>
                  <a:defRPr sz="2000">
                    <a:solidFill>
                      <a:schemeClr val="tx1"/>
                    </a:solidFill>
                    <a:latin typeface="Verdana" pitchFamily="34" charset="0"/>
                  </a:defRPr>
                </a:lvl8pPr>
                <a:lvl9pPr marL="3886200" indent="-228600" eaLnBrk="0" fontAlgn="base" hangingPunct="0">
                  <a:spcBef>
                    <a:spcPct val="20000"/>
                  </a:spcBef>
                  <a:spcAft>
                    <a:spcPct val="0"/>
                  </a:spcAft>
                  <a:buChar char="»"/>
                  <a:defRPr sz="2000">
                    <a:solidFill>
                      <a:schemeClr val="tx1"/>
                    </a:solidFill>
                    <a:latin typeface="Verdana" pitchFamily="34" charset="0"/>
                  </a:defRPr>
                </a:lvl9pPr>
              </a:lstStyle>
              <a:p>
                <a:pPr>
                  <a:spcBef>
                    <a:spcPct val="0"/>
                  </a:spcBef>
                  <a:buFontTx/>
                  <a:buNone/>
                </a:pPr>
                <a:endParaRPr lang="en-US" altLang="en-US" sz="1800"/>
              </a:p>
            </p:txBody>
          </p:sp>
        </p:grpSp>
        <p:sp>
          <p:nvSpPr>
            <p:cNvPr id="3078" name="Rectangle 8"/>
            <p:cNvSpPr>
              <a:spLocks noChangeArrowheads="1"/>
            </p:cNvSpPr>
            <p:nvPr/>
          </p:nvSpPr>
          <p:spPr bwMode="auto">
            <a:xfrm>
              <a:off x="-8" y="-8"/>
              <a:ext cx="5776" cy="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6987">
                  <a:solidFill>
                    <a:srgbClr val="000000"/>
                  </a:solidFill>
                  <a:miter lim="800000"/>
                  <a:headEnd/>
                  <a:tailEnd/>
                </a14:hiddenLine>
              </a:ext>
            </a:extLst>
          </p:spPr>
          <p:txBody>
            <a:bodyPr/>
            <a:lstStyle>
              <a:lvl1pPr>
                <a:spcBef>
                  <a:spcPct val="20000"/>
                </a:spcBef>
                <a:buChar char="•"/>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har char="•"/>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har char="»"/>
                <a:defRPr sz="2000">
                  <a:solidFill>
                    <a:schemeClr val="tx1"/>
                  </a:solidFill>
                  <a:latin typeface="Verdana" pitchFamily="34" charset="0"/>
                </a:defRPr>
              </a:lvl5pPr>
              <a:lvl6pPr marL="2514600" indent="-228600" eaLnBrk="0" fontAlgn="base" hangingPunct="0">
                <a:spcBef>
                  <a:spcPct val="20000"/>
                </a:spcBef>
                <a:spcAft>
                  <a:spcPct val="0"/>
                </a:spcAft>
                <a:buChar char="»"/>
                <a:defRPr sz="2000">
                  <a:solidFill>
                    <a:schemeClr val="tx1"/>
                  </a:solidFill>
                  <a:latin typeface="Verdana" pitchFamily="34" charset="0"/>
                </a:defRPr>
              </a:lvl6pPr>
              <a:lvl7pPr marL="2971800" indent="-228600" eaLnBrk="0" fontAlgn="base" hangingPunct="0">
                <a:spcBef>
                  <a:spcPct val="20000"/>
                </a:spcBef>
                <a:spcAft>
                  <a:spcPct val="0"/>
                </a:spcAft>
                <a:buChar char="»"/>
                <a:defRPr sz="2000">
                  <a:solidFill>
                    <a:schemeClr val="tx1"/>
                  </a:solidFill>
                  <a:latin typeface="Verdana" pitchFamily="34" charset="0"/>
                </a:defRPr>
              </a:lvl7pPr>
              <a:lvl8pPr marL="3429000" indent="-228600" eaLnBrk="0" fontAlgn="base" hangingPunct="0">
                <a:spcBef>
                  <a:spcPct val="20000"/>
                </a:spcBef>
                <a:spcAft>
                  <a:spcPct val="0"/>
                </a:spcAft>
                <a:buChar char="»"/>
                <a:defRPr sz="2000">
                  <a:solidFill>
                    <a:schemeClr val="tx1"/>
                  </a:solidFill>
                  <a:latin typeface="Verdana" pitchFamily="34" charset="0"/>
                </a:defRPr>
              </a:lvl8pPr>
              <a:lvl9pPr marL="3886200" indent="-228600" eaLnBrk="0" fontAlgn="base" hangingPunct="0">
                <a:spcBef>
                  <a:spcPct val="20000"/>
                </a:spcBef>
                <a:spcAft>
                  <a:spcPct val="0"/>
                </a:spcAft>
                <a:buChar char="»"/>
                <a:defRPr sz="2000">
                  <a:solidFill>
                    <a:schemeClr val="tx1"/>
                  </a:solidFill>
                  <a:latin typeface="Verdana" pitchFamily="34" charset="0"/>
                </a:defRPr>
              </a:lvl9pPr>
            </a:lstStyle>
            <a:p>
              <a:pPr>
                <a:spcBef>
                  <a:spcPct val="0"/>
                </a:spcBef>
                <a:buFontTx/>
                <a:buNone/>
              </a:pPr>
              <a:endParaRPr lang="en-US" altLang="en-US" sz="1800"/>
            </a:p>
          </p:txBody>
        </p:sp>
      </p:grpSp>
      <p:pic>
        <p:nvPicPr>
          <p:cNvPr id="3076" name="Picture 5" descr="Listening%20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5" y="1143000"/>
            <a:ext cx="3514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469710" y="87682"/>
            <a:ext cx="3382027" cy="2379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0"/>
            <a:ext cx="5049066" cy="508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5678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dirty="0" smtClean="0"/>
              <a:t>Active Listening Requires…</a:t>
            </a:r>
          </a:p>
        </p:txBody>
      </p:sp>
      <p:sp>
        <p:nvSpPr>
          <p:cNvPr id="33795" name="Rectangle 3"/>
          <p:cNvSpPr>
            <a:spLocks noGrp="1" noChangeArrowheads="1"/>
          </p:cNvSpPr>
          <p:nvPr>
            <p:ph type="body" idx="1"/>
          </p:nvPr>
        </p:nvSpPr>
        <p:spPr>
          <a:xfrm>
            <a:off x="1214846" y="1600201"/>
            <a:ext cx="8557804" cy="4525963"/>
          </a:xfrm>
        </p:spPr>
        <p:txBody>
          <a:bodyPr/>
          <a:lstStyle/>
          <a:p>
            <a:pPr eaLnBrk="1" hangingPunct="1"/>
            <a:r>
              <a:rPr lang="en-US" altLang="en-US" dirty="0" smtClean="0"/>
              <a:t>Definite Intent to Listen</a:t>
            </a:r>
          </a:p>
          <a:p>
            <a:pPr eaLnBrk="1" hangingPunct="1"/>
            <a:r>
              <a:rPr lang="en-US" altLang="en-US" dirty="0" smtClean="0"/>
              <a:t>Focus on the Speaker</a:t>
            </a:r>
          </a:p>
          <a:p>
            <a:pPr eaLnBrk="1" hangingPunct="1"/>
            <a:r>
              <a:rPr lang="en-US" altLang="en-US" dirty="0" smtClean="0"/>
              <a:t>Verbal and Non-Verbal Encouragers</a:t>
            </a:r>
          </a:p>
          <a:p>
            <a:pPr eaLnBrk="1" hangingPunct="1"/>
            <a:r>
              <a:rPr lang="en-US" altLang="en-US" dirty="0" smtClean="0"/>
              <a:t>Feedback Loop to </a:t>
            </a:r>
            <a:r>
              <a:rPr lang="en-US" altLang="en-US" dirty="0" smtClean="0"/>
              <a:t>ensure </a:t>
            </a:r>
            <a:r>
              <a:rPr lang="en-US" altLang="en-US" dirty="0" smtClean="0"/>
              <a:t>Accuracy</a:t>
            </a:r>
          </a:p>
          <a:p>
            <a:pPr eaLnBrk="1" hangingPunct="1">
              <a:buFontTx/>
              <a:buNone/>
            </a:pPr>
            <a:endParaRPr lang="en-US" altLang="en-US" dirty="0" smtClean="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9028" y="110717"/>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9715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arn(outVertic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arn(outVertical)">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barn(outVertical)">
                                      <p:cBhvr>
                                        <p:cTn id="17" dur="500"/>
                                        <p:tgtEl>
                                          <p:spTgt spid="33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barn(outVertical)">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dirty="0" smtClean="0"/>
              <a:t>Active Listening (3 Steps)</a:t>
            </a:r>
          </a:p>
        </p:txBody>
      </p:sp>
      <p:sp>
        <p:nvSpPr>
          <p:cNvPr id="13315" name="Rectangle 3"/>
          <p:cNvSpPr>
            <a:spLocks noGrp="1" noChangeArrowheads="1"/>
          </p:cNvSpPr>
          <p:nvPr>
            <p:ph type="body" sz="half" idx="1"/>
          </p:nvPr>
        </p:nvSpPr>
        <p:spPr>
          <a:xfrm>
            <a:off x="514350" y="1600201"/>
            <a:ext cx="4536281" cy="4456113"/>
          </a:xfrm>
        </p:spPr>
        <p:txBody>
          <a:bodyPr/>
          <a:lstStyle/>
          <a:p>
            <a:pPr marL="533400" indent="-533400" eaLnBrk="1" hangingPunct="1">
              <a:buFontTx/>
              <a:buAutoNum type="arabicPeriod"/>
            </a:pPr>
            <a:r>
              <a:rPr lang="en-US" altLang="en-US" smtClean="0"/>
              <a:t>Listen</a:t>
            </a:r>
          </a:p>
          <a:p>
            <a:pPr marL="533400" indent="-533400" eaLnBrk="1" hangingPunct="1">
              <a:buFontTx/>
              <a:buAutoNum type="arabicPeriod"/>
            </a:pPr>
            <a:r>
              <a:rPr lang="en-US" altLang="en-US" smtClean="0"/>
              <a:t>Question</a:t>
            </a:r>
          </a:p>
          <a:p>
            <a:pPr marL="533400" indent="-533400" eaLnBrk="1" hangingPunct="1">
              <a:buFontTx/>
              <a:buAutoNum type="arabicPeriod"/>
            </a:pPr>
            <a:r>
              <a:rPr lang="en-US" altLang="en-US" smtClean="0"/>
              <a:t>Reflect-Paraphrase</a:t>
            </a:r>
          </a:p>
        </p:txBody>
      </p:sp>
      <p:pic>
        <p:nvPicPr>
          <p:cNvPr id="13316" name="Picture 9" descr="j0158315"/>
          <p:cNvPicPr>
            <a:picLocks noGrp="1" noChangeAspect="1" noChangeArrowheads="1"/>
          </p:cNvPicPr>
          <p:nvPr>
            <p:ph type="clipArt" sz="half" idx="2"/>
          </p:nvPr>
        </p:nvPicPr>
        <p:blipFill>
          <a:blip r:embed="rId3" cstate="print">
            <a:extLst>
              <a:ext uri="{28A0092B-C50C-407E-A947-70E740481C1C}">
                <a14:useLocalDpi xmlns:a14="http://schemas.microsoft.com/office/drawing/2010/main" val="0"/>
              </a:ext>
            </a:extLst>
          </a:blip>
          <a:srcRect/>
          <a:stretch>
            <a:fillRect/>
          </a:stretch>
        </p:blipFill>
        <p:spPr>
          <a:xfrm>
            <a:off x="5300663" y="1600201"/>
            <a:ext cx="4405908" cy="4456113"/>
          </a:xfrm>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897" y="45403"/>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43053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smtClean="0"/>
              <a:t>Step 1: Listen</a:t>
            </a:r>
          </a:p>
        </p:txBody>
      </p:sp>
      <p:sp>
        <p:nvSpPr>
          <p:cNvPr id="34819" name="Rectangle 3"/>
          <p:cNvSpPr>
            <a:spLocks noGrp="1" noChangeArrowheads="1"/>
          </p:cNvSpPr>
          <p:nvPr>
            <p:ph type="body" idx="1"/>
          </p:nvPr>
        </p:nvSpPr>
        <p:spPr>
          <a:xfrm>
            <a:off x="1005840" y="1600201"/>
            <a:ext cx="8766810" cy="4525963"/>
          </a:xfrm>
        </p:spPr>
        <p:txBody>
          <a:bodyPr/>
          <a:lstStyle/>
          <a:p>
            <a:pPr eaLnBrk="1" hangingPunct="1"/>
            <a:r>
              <a:rPr lang="en-US" altLang="en-US" sz="2800" dirty="0" smtClean="0"/>
              <a:t>To Feelings As Well As Words</a:t>
            </a:r>
          </a:p>
          <a:p>
            <a:pPr lvl="1" eaLnBrk="1" hangingPunct="1"/>
            <a:r>
              <a:rPr lang="en-US" altLang="en-US" sz="2400" dirty="0" smtClean="0"/>
              <a:t>Words – Emotions -- Implications</a:t>
            </a:r>
          </a:p>
          <a:p>
            <a:pPr eaLnBrk="1" hangingPunct="1"/>
            <a:r>
              <a:rPr lang="en-US" altLang="en-US" sz="2800" dirty="0" smtClean="0"/>
              <a:t>Focus on Speaker</a:t>
            </a:r>
          </a:p>
          <a:p>
            <a:pPr lvl="1" eaLnBrk="1" hangingPunct="1"/>
            <a:r>
              <a:rPr lang="en-US" altLang="en-US" sz="2400" dirty="0" smtClean="0"/>
              <a:t>Don’t plan, speak, or get distracted</a:t>
            </a:r>
          </a:p>
          <a:p>
            <a:pPr eaLnBrk="1" hangingPunct="1"/>
            <a:r>
              <a:rPr lang="en-US" altLang="en-US" sz="2800" dirty="0" smtClean="0"/>
              <a:t>What Is Speaker Talking About?</a:t>
            </a:r>
          </a:p>
          <a:p>
            <a:pPr lvl="1" eaLnBrk="1" hangingPunct="1"/>
            <a:r>
              <a:rPr lang="en-US" altLang="en-US" sz="2400" dirty="0" smtClean="0"/>
              <a:t>Topic? Speaker? Listener? Others?</a:t>
            </a:r>
          </a:p>
          <a:p>
            <a:pPr eaLnBrk="1" hangingPunct="1"/>
            <a:r>
              <a:rPr lang="en-US" altLang="en-US" sz="2800" dirty="0" smtClean="0"/>
              <a:t>Look At Speaker</a:t>
            </a:r>
          </a:p>
          <a:p>
            <a:pPr eaLnBrk="1" hangingPunct="1"/>
            <a:r>
              <a:rPr lang="en-US" altLang="en-US" sz="2800" dirty="0" smtClean="0"/>
              <a:t>Use Verbal &amp; Non-Verbal Encouragers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7143" y="0"/>
            <a:ext cx="360085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0501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arn(outVertical)">
                                      <p:cBhvr>
                                        <p:cTn id="7" dur="500"/>
                                        <p:tgtEl>
                                          <p:spTgt spid="34819">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barn(outVertical)">
                                      <p:cBhvr>
                                        <p:cTn id="10" dur="500"/>
                                        <p:tgtEl>
                                          <p:spTgt spid="348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barn(outVertical)">
                                      <p:cBhvr>
                                        <p:cTn id="15" dur="500"/>
                                        <p:tgtEl>
                                          <p:spTgt spid="34819">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barn(outVertical)">
                                      <p:cBhvr>
                                        <p:cTn id="18" dur="500"/>
                                        <p:tgtEl>
                                          <p:spTgt spid="3481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animEffect transition="in" filter="barn(outVertical)">
                                      <p:cBhvr>
                                        <p:cTn id="23" dur="500"/>
                                        <p:tgtEl>
                                          <p:spTgt spid="34819">
                                            <p:txEl>
                                              <p:pRg st="4" end="4"/>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barn(outVertical)">
                                      <p:cBhvr>
                                        <p:cTn id="26" dur="500"/>
                                        <p:tgtEl>
                                          <p:spTgt spid="3481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34819">
                                            <p:txEl>
                                              <p:pRg st="6" end="6"/>
                                            </p:txEl>
                                          </p:spTgt>
                                        </p:tgtEl>
                                        <p:attrNameLst>
                                          <p:attrName>style.visibility</p:attrName>
                                        </p:attrNameLst>
                                      </p:cBhvr>
                                      <p:to>
                                        <p:strVal val="visible"/>
                                      </p:to>
                                    </p:set>
                                    <p:animEffect transition="in" filter="barn(outVertical)">
                                      <p:cBhvr>
                                        <p:cTn id="31" dur="500"/>
                                        <p:tgtEl>
                                          <p:spTgt spid="34819">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34819">
                                            <p:txEl>
                                              <p:pRg st="7" end="7"/>
                                            </p:txEl>
                                          </p:spTgt>
                                        </p:tgtEl>
                                        <p:attrNameLst>
                                          <p:attrName>style.visibility</p:attrName>
                                        </p:attrNameLst>
                                      </p:cBhvr>
                                      <p:to>
                                        <p:strVal val="visible"/>
                                      </p:to>
                                    </p:set>
                                    <p:animEffect transition="in" filter="barn(outVertical)">
                                      <p:cBhvr>
                                        <p:cTn id="36"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smtClean="0"/>
              <a:t>Step 2:  Question</a:t>
            </a:r>
          </a:p>
        </p:txBody>
      </p:sp>
      <p:sp>
        <p:nvSpPr>
          <p:cNvPr id="35843" name="Rectangle 3"/>
          <p:cNvSpPr>
            <a:spLocks noGrp="1" noChangeArrowheads="1"/>
          </p:cNvSpPr>
          <p:nvPr>
            <p:ph type="body" idx="1"/>
          </p:nvPr>
        </p:nvSpPr>
        <p:spPr/>
        <p:txBody>
          <a:bodyPr/>
          <a:lstStyle/>
          <a:p>
            <a:pPr eaLnBrk="1" hangingPunct="1"/>
            <a:r>
              <a:rPr lang="en-US" altLang="en-US" dirty="0" smtClean="0"/>
              <a:t>3 Purposes</a:t>
            </a:r>
          </a:p>
          <a:p>
            <a:pPr lvl="1" eaLnBrk="1" hangingPunct="1"/>
            <a:r>
              <a:rPr lang="en-US" altLang="en-US" dirty="0" smtClean="0"/>
              <a:t>Demonstrates you are listening</a:t>
            </a:r>
          </a:p>
          <a:p>
            <a:pPr lvl="1" eaLnBrk="1" hangingPunct="1"/>
            <a:r>
              <a:rPr lang="en-US" altLang="en-US" dirty="0" smtClean="0"/>
              <a:t>Gather information</a:t>
            </a:r>
          </a:p>
          <a:p>
            <a:pPr lvl="1" eaLnBrk="1" hangingPunct="1"/>
            <a:r>
              <a:rPr lang="en-US" altLang="en-US" dirty="0" smtClean="0"/>
              <a:t>Clarification</a:t>
            </a:r>
          </a:p>
          <a:p>
            <a:pPr eaLnBrk="1" hangingPunct="1"/>
            <a:r>
              <a:rPr lang="en-US" altLang="en-US" dirty="0" smtClean="0"/>
              <a:t>Open-ended</a:t>
            </a:r>
          </a:p>
          <a:p>
            <a:pPr lvl="1" eaLnBrk="1" hangingPunct="1"/>
            <a:r>
              <a:rPr lang="en-US" altLang="en-US" dirty="0" smtClean="0"/>
              <a:t>Tell me more?</a:t>
            </a:r>
          </a:p>
          <a:p>
            <a:pPr lvl="1" eaLnBrk="1" hangingPunct="1"/>
            <a:r>
              <a:rPr lang="en-US" altLang="en-US" dirty="0" smtClean="0"/>
              <a:t>How did you feel?</a:t>
            </a:r>
          </a:p>
          <a:p>
            <a:pPr lvl="1" eaLnBrk="1" hangingPunct="1"/>
            <a:r>
              <a:rPr lang="en-US" altLang="en-US" dirty="0" smtClean="0"/>
              <a:t>Then what happened?</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331"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6731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584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5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58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58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58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mtClean="0"/>
              <a:t>Step 3: Reflect-Paraphrase</a:t>
            </a:r>
          </a:p>
        </p:txBody>
      </p:sp>
      <p:sp>
        <p:nvSpPr>
          <p:cNvPr id="36867" name="Rectangle 3"/>
          <p:cNvSpPr>
            <a:spLocks noGrp="1" noChangeArrowheads="1"/>
          </p:cNvSpPr>
          <p:nvPr>
            <p:ph type="body" idx="1"/>
          </p:nvPr>
        </p:nvSpPr>
        <p:spPr/>
        <p:txBody>
          <a:bodyPr/>
          <a:lstStyle/>
          <a:p>
            <a:pPr eaLnBrk="1" hangingPunct="1"/>
            <a:r>
              <a:rPr lang="en-US" altLang="en-US" smtClean="0"/>
              <a:t>Reflect What Is Said (In your words)</a:t>
            </a:r>
          </a:p>
          <a:p>
            <a:pPr eaLnBrk="1" hangingPunct="1"/>
            <a:r>
              <a:rPr lang="en-US" altLang="en-US" smtClean="0"/>
              <a:t>Reflect Feelings</a:t>
            </a:r>
          </a:p>
          <a:p>
            <a:pPr eaLnBrk="1" hangingPunct="1"/>
            <a:r>
              <a:rPr lang="en-US" altLang="en-US" smtClean="0"/>
              <a:t>Reframe</a:t>
            </a:r>
          </a:p>
          <a:p>
            <a:pPr lvl="1" eaLnBrk="1" hangingPunct="1"/>
            <a:r>
              <a:rPr lang="en-US" altLang="en-US" smtClean="0"/>
              <a:t>Capture the essence of the communication</a:t>
            </a:r>
          </a:p>
          <a:p>
            <a:pPr lvl="1" eaLnBrk="1" hangingPunct="1"/>
            <a:r>
              <a:rPr lang="en-US" altLang="en-US" smtClean="0"/>
              <a:t>Remove negative framing</a:t>
            </a:r>
          </a:p>
          <a:p>
            <a:pPr lvl="1" eaLnBrk="1" hangingPunct="1"/>
            <a:r>
              <a:rPr lang="en-US" altLang="en-US" smtClean="0"/>
              <a:t>Move toward problem solving</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532" y="6215"/>
            <a:ext cx="3403146"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1100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barn(outVertical)">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barn(outVertical)">
                                      <p:cBhvr>
                                        <p:cTn id="12" dur="500"/>
                                        <p:tgtEl>
                                          <p:spTgt spid="368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Effect transition="in" filter="barn(outVertical)">
                                      <p:cBhvr>
                                        <p:cTn id="17" dur="500"/>
                                        <p:tgtEl>
                                          <p:spTgt spid="36867">
                                            <p:txEl>
                                              <p:pRg st="2" end="2"/>
                                            </p:txEl>
                                          </p:spTgt>
                                        </p:tgtEl>
                                      </p:cBhvr>
                                    </p:animEffect>
                                  </p:childTnLst>
                                </p:cTn>
                              </p:par>
                              <p:par>
                                <p:cTn id="18" presetID="16" presetClass="entr" presetSubtype="37" fill="hold" grpId="0" nodeType="withEffect">
                                  <p:stCondLst>
                                    <p:cond delay="0"/>
                                  </p:stCondLst>
                                  <p:childTnLst>
                                    <p:set>
                                      <p:cBhvr>
                                        <p:cTn id="19" dur="1" fill="hold">
                                          <p:stCondLst>
                                            <p:cond delay="0"/>
                                          </p:stCondLst>
                                        </p:cTn>
                                        <p:tgtEl>
                                          <p:spTgt spid="36867">
                                            <p:txEl>
                                              <p:pRg st="3" end="3"/>
                                            </p:txEl>
                                          </p:spTgt>
                                        </p:tgtEl>
                                        <p:attrNameLst>
                                          <p:attrName>style.visibility</p:attrName>
                                        </p:attrNameLst>
                                      </p:cBhvr>
                                      <p:to>
                                        <p:strVal val="visible"/>
                                      </p:to>
                                    </p:set>
                                    <p:animEffect transition="in" filter="barn(outVertical)">
                                      <p:cBhvr>
                                        <p:cTn id="20" dur="500"/>
                                        <p:tgtEl>
                                          <p:spTgt spid="36867">
                                            <p:txEl>
                                              <p:pRg st="3" end="3"/>
                                            </p:txEl>
                                          </p:spTgt>
                                        </p:tgtEl>
                                      </p:cBhvr>
                                    </p:animEffect>
                                  </p:childTnLst>
                                </p:cTn>
                              </p:par>
                              <p:par>
                                <p:cTn id="21" presetID="16" presetClass="entr" presetSubtype="37" fill="hold" grpId="0" nodeType="with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animEffect transition="in" filter="barn(outVertical)">
                                      <p:cBhvr>
                                        <p:cTn id="23" dur="500"/>
                                        <p:tgtEl>
                                          <p:spTgt spid="36867">
                                            <p:txEl>
                                              <p:pRg st="4" end="4"/>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36867">
                                            <p:txEl>
                                              <p:pRg st="5" end="5"/>
                                            </p:txEl>
                                          </p:spTgt>
                                        </p:tgtEl>
                                        <p:attrNameLst>
                                          <p:attrName>style.visibility</p:attrName>
                                        </p:attrNameLst>
                                      </p:cBhvr>
                                      <p:to>
                                        <p:strVal val="visible"/>
                                      </p:to>
                                    </p:set>
                                    <p:animEffect transition="in" filter="barn(outVertical)">
                                      <p:cBhvr>
                                        <p:cTn id="26" dur="500"/>
                                        <p:tgtEl>
                                          <p:spTgt spid="368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173362" y="368300"/>
            <a:ext cx="8595717" cy="1049338"/>
          </a:xfrm>
        </p:spPr>
        <p:txBody>
          <a:bodyPr/>
          <a:lstStyle/>
          <a:p>
            <a:pPr algn="l" eaLnBrk="1" hangingPunct="1">
              <a:defRPr/>
            </a:pPr>
            <a:r>
              <a:rPr lang="en-US" smtClean="0"/>
              <a:t>What is Listening? </a:t>
            </a:r>
          </a:p>
        </p:txBody>
      </p:sp>
      <p:sp>
        <p:nvSpPr>
          <p:cNvPr id="3075" name="Rectangle 3"/>
          <p:cNvSpPr>
            <a:spLocks noGrp="1" noChangeArrowheads="1"/>
          </p:cNvSpPr>
          <p:nvPr>
            <p:ph type="body" idx="1"/>
          </p:nvPr>
        </p:nvSpPr>
        <p:spPr>
          <a:xfrm>
            <a:off x="514350" y="1600200"/>
            <a:ext cx="9258300" cy="4876800"/>
          </a:xfrm>
        </p:spPr>
        <p:txBody>
          <a:bodyPr/>
          <a:lstStyle/>
          <a:p>
            <a:pPr algn="just" eaLnBrk="1" hangingPunct="1">
              <a:lnSpc>
                <a:spcPct val="150000"/>
              </a:lnSpc>
              <a:defRPr/>
            </a:pPr>
            <a:r>
              <a:rPr lang="en-US" altLang="en-US" sz="2400" b="1" u="sng" dirty="0" smtClean="0">
                <a:cs typeface="Arial Unicode MS" pitchFamily="32" charset="0"/>
              </a:rPr>
              <a:t>Listening</a:t>
            </a:r>
            <a:r>
              <a:rPr lang="en-US" altLang="en-US" sz="2400" dirty="0" smtClean="0">
                <a:cs typeface="Arial Unicode MS" pitchFamily="32" charset="0"/>
              </a:rPr>
              <a:t> (ILA, 1996): the process of receiving, constructing meaning from, and responding to spoken and/or nonverbal messages; to hear something with thoughtful attention</a:t>
            </a:r>
            <a:endParaRPr lang="en-US" altLang="en-US" sz="2400" dirty="0">
              <a:cs typeface="Arial Unicode MS" pitchFamily="32" charset="0"/>
            </a:endParaRPr>
          </a:p>
          <a:p>
            <a:pPr marL="0" indent="0" algn="just" eaLnBrk="1" hangingPunct="1">
              <a:lnSpc>
                <a:spcPct val="150000"/>
              </a:lnSpc>
              <a:buFontTx/>
              <a:buNone/>
              <a:defRPr/>
            </a:pPr>
            <a:endParaRPr lang="en-US" altLang="en-US" sz="2400" dirty="0" smtClean="0">
              <a:cs typeface="Arial Unicode MS" pitchFamily="32" charset="0"/>
            </a:endParaRPr>
          </a:p>
          <a:p>
            <a:pPr algn="just" eaLnBrk="1" hangingPunct="1">
              <a:lnSpc>
                <a:spcPct val="150000"/>
              </a:lnSpc>
              <a:defRPr/>
            </a:pPr>
            <a:r>
              <a:rPr lang="en-US" altLang="en-US" sz="2400" dirty="0" smtClean="0">
                <a:cs typeface="Arial Unicode MS" pitchFamily="32" charset="0"/>
              </a:rPr>
              <a:t>Effective communication is 2-way</a:t>
            </a:r>
          </a:p>
          <a:p>
            <a:pPr lvl="1" algn="just" eaLnBrk="1" hangingPunct="1">
              <a:lnSpc>
                <a:spcPct val="150000"/>
              </a:lnSpc>
              <a:defRPr/>
            </a:pPr>
            <a:r>
              <a:rPr lang="en-US" altLang="en-US" sz="2400" dirty="0" smtClean="0">
                <a:cs typeface="Arial Unicode MS" pitchFamily="32" charset="0"/>
              </a:rPr>
              <a:t>depends on speaking </a:t>
            </a:r>
            <a:r>
              <a:rPr lang="en-US" altLang="en-US" sz="2400" u="sng" dirty="0" smtClean="0">
                <a:cs typeface="Arial Unicode MS" pitchFamily="32" charset="0"/>
              </a:rPr>
              <a:t>and</a:t>
            </a:r>
            <a:r>
              <a:rPr lang="en-US" altLang="en-US" sz="2400" dirty="0" smtClean="0">
                <a:cs typeface="Arial Unicode MS" pitchFamily="32" charset="0"/>
              </a:rPr>
              <a:t> listening</a:t>
            </a:r>
          </a:p>
        </p:txBody>
      </p:sp>
      <p:pic>
        <p:nvPicPr>
          <p:cNvPr id="4100" name="Picture 4" descr="j01749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8075" y="228600"/>
            <a:ext cx="214312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6331" y="51707"/>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6355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012627" y="403634"/>
            <a:ext cx="9274373" cy="887412"/>
          </a:xfrm>
        </p:spPr>
        <p:txBody>
          <a:bodyPr/>
          <a:lstStyle/>
          <a:p>
            <a:pPr eaLnBrk="1" hangingPunct="1">
              <a:defRPr/>
            </a:pPr>
            <a:r>
              <a:rPr lang="en-US" dirty="0" smtClean="0"/>
              <a:t>Listening vs. Hearing</a:t>
            </a:r>
          </a:p>
        </p:txBody>
      </p:sp>
      <p:sp>
        <p:nvSpPr>
          <p:cNvPr id="4099" name="Rectangle 3"/>
          <p:cNvSpPr>
            <a:spLocks noGrp="1" noChangeArrowheads="1"/>
          </p:cNvSpPr>
          <p:nvPr>
            <p:ph type="body" idx="1"/>
          </p:nvPr>
        </p:nvSpPr>
        <p:spPr>
          <a:xfrm>
            <a:off x="900113" y="1219200"/>
            <a:ext cx="7629525" cy="4114800"/>
          </a:xfrm>
        </p:spPr>
        <p:txBody>
          <a:bodyPr>
            <a:normAutofit fontScale="92500"/>
          </a:bodyPr>
          <a:lstStyle/>
          <a:p>
            <a:pPr algn="just" eaLnBrk="1" hangingPunct="1">
              <a:lnSpc>
                <a:spcPct val="150000"/>
              </a:lnSpc>
            </a:pPr>
            <a:r>
              <a:rPr lang="en-US" altLang="en-US" sz="2400" u="sng" smtClean="0"/>
              <a:t>Hearing</a:t>
            </a:r>
            <a:r>
              <a:rPr lang="en-US" altLang="en-US" sz="2400" smtClean="0"/>
              <a:t>- physical process; natural; passive</a:t>
            </a:r>
          </a:p>
          <a:p>
            <a:pPr algn="just" eaLnBrk="1" hangingPunct="1">
              <a:lnSpc>
                <a:spcPct val="150000"/>
              </a:lnSpc>
            </a:pPr>
            <a:endParaRPr lang="en-US" altLang="en-US" sz="2400" smtClean="0"/>
          </a:p>
          <a:p>
            <a:pPr algn="just" eaLnBrk="1" hangingPunct="1">
              <a:lnSpc>
                <a:spcPct val="150000"/>
              </a:lnSpc>
            </a:pPr>
            <a:r>
              <a:rPr lang="en-US" altLang="en-US" sz="2400" u="sng" smtClean="0"/>
              <a:t>Listening</a:t>
            </a:r>
            <a:r>
              <a:rPr lang="en-US" altLang="en-US" sz="2400" smtClean="0"/>
              <a:t>- physical &amp; mental process; active; learned process; a skill</a:t>
            </a:r>
          </a:p>
          <a:p>
            <a:pPr algn="just" eaLnBrk="1" hangingPunct="1">
              <a:lnSpc>
                <a:spcPct val="150000"/>
              </a:lnSpc>
            </a:pPr>
            <a:endParaRPr lang="en-US" altLang="en-US" sz="2400" smtClean="0"/>
          </a:p>
          <a:p>
            <a:pPr algn="just" eaLnBrk="1" hangingPunct="1">
              <a:lnSpc>
                <a:spcPct val="150000"/>
              </a:lnSpc>
            </a:pPr>
            <a:r>
              <a:rPr lang="en-US" altLang="en-US" sz="2400" smtClean="0"/>
              <a:t>Listening is hard!</a:t>
            </a:r>
          </a:p>
          <a:p>
            <a:pPr algn="just" eaLnBrk="1" hangingPunct="1">
              <a:lnSpc>
                <a:spcPct val="150000"/>
              </a:lnSpc>
              <a:buFontTx/>
              <a:buNone/>
            </a:pPr>
            <a:r>
              <a:rPr lang="en-US" altLang="en-US" sz="2400" i="1" smtClean="0">
                <a:solidFill>
                  <a:srgbClr val="3333CC"/>
                </a:solidFill>
              </a:rPr>
              <a:t>You must choose to participate in the process of listening.  </a:t>
            </a:r>
          </a:p>
        </p:txBody>
      </p:sp>
      <p:pic>
        <p:nvPicPr>
          <p:cNvPr id="5124" name="Picture 4" descr="PE0332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6700" y="1752601"/>
            <a:ext cx="1285875"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descr="j0234755"/>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4267200"/>
            <a:ext cx="1735931"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0833"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4894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arn(outVertical)">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barn(outVertical)">
                                      <p:cBhvr>
                                        <p:cTn id="12" dur="500"/>
                                        <p:tgtEl>
                                          <p:spTgt spid="4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animEffect transition="in" filter="barn(outVertical)">
                                      <p:cBhvr>
                                        <p:cTn id="17" dur="500"/>
                                        <p:tgtEl>
                                          <p:spTgt spid="409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barn(outVertical)">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98278" y="103188"/>
            <a:ext cx="9274373" cy="1242286"/>
          </a:xfrm>
        </p:spPr>
        <p:txBody>
          <a:bodyPr/>
          <a:lstStyle/>
          <a:p>
            <a:pPr eaLnBrk="1" hangingPunct="1">
              <a:defRPr/>
            </a:pPr>
            <a:r>
              <a:rPr lang="en-US" dirty="0" smtClean="0"/>
              <a:t>Fast Facts</a:t>
            </a:r>
          </a:p>
        </p:txBody>
      </p:sp>
      <p:sp>
        <p:nvSpPr>
          <p:cNvPr id="5123" name="Rectangle 3"/>
          <p:cNvSpPr>
            <a:spLocks noGrp="1" noChangeArrowheads="1"/>
          </p:cNvSpPr>
          <p:nvPr>
            <p:ph type="body" idx="1"/>
          </p:nvPr>
        </p:nvSpPr>
        <p:spPr>
          <a:xfrm>
            <a:off x="600075" y="2057400"/>
            <a:ext cx="8743950" cy="4114800"/>
          </a:xfrm>
        </p:spPr>
        <p:txBody>
          <a:bodyPr/>
          <a:lstStyle/>
          <a:p>
            <a:pPr algn="just" eaLnBrk="1" hangingPunct="1">
              <a:lnSpc>
                <a:spcPct val="150000"/>
              </a:lnSpc>
            </a:pPr>
            <a:r>
              <a:rPr lang="en-US" altLang="en-US" sz="2400" smtClean="0"/>
              <a:t>We listen at 125-250 wpm, think at 1000-3000 wpm.</a:t>
            </a:r>
          </a:p>
          <a:p>
            <a:pPr algn="just" eaLnBrk="1" hangingPunct="1">
              <a:lnSpc>
                <a:spcPct val="150000"/>
              </a:lnSpc>
            </a:pPr>
            <a:r>
              <a:rPr lang="en-US" altLang="en-US" sz="2400" smtClean="0"/>
              <a:t>75% of the time we are distracted, preoccupied or forgetful.</a:t>
            </a:r>
          </a:p>
          <a:p>
            <a:pPr algn="just" eaLnBrk="1" hangingPunct="1">
              <a:lnSpc>
                <a:spcPct val="150000"/>
              </a:lnSpc>
            </a:pPr>
            <a:r>
              <a:rPr lang="en-US" altLang="en-US" sz="2400" smtClean="0"/>
              <a:t>20% of the time, we remember what we hear.</a:t>
            </a:r>
          </a:p>
          <a:p>
            <a:pPr algn="just" eaLnBrk="1" hangingPunct="1">
              <a:lnSpc>
                <a:spcPct val="150000"/>
              </a:lnSpc>
            </a:pPr>
            <a:r>
              <a:rPr lang="en-US" altLang="en-US" sz="2400" smtClean="0"/>
              <a:t>More than 35% of businesses think listening is a top skill for success.</a:t>
            </a:r>
          </a:p>
        </p:txBody>
      </p:sp>
      <p:pic>
        <p:nvPicPr>
          <p:cNvPr id="6148" name="Picture 4" descr="j014127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8225" y="228601"/>
            <a:ext cx="1823443"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BD19860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8100"/>
            <a:ext cx="1721644"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5977" y="46038"/>
            <a:ext cx="3324769"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1208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dissolve">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dissolve">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dissolve">
                                      <p:cBhvr>
                                        <p:cTn id="17" dur="500"/>
                                        <p:tgtEl>
                                          <p:spTgt spid="5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dissolve">
                                      <p:cBhvr>
                                        <p:cTn id="22"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01336" y="228600"/>
            <a:ext cx="8356963" cy="1143000"/>
          </a:xfrm>
        </p:spPr>
        <p:txBody>
          <a:bodyPr>
            <a:normAutofit/>
          </a:bodyPr>
          <a:lstStyle/>
          <a:p>
            <a:pPr eaLnBrk="1" hangingPunct="1">
              <a:defRPr/>
            </a:pPr>
            <a:r>
              <a:rPr lang="en-US" sz="2400" dirty="0" smtClean="0"/>
              <a:t>Percentage of Time We Spend on Each Type of Communication</a:t>
            </a:r>
          </a:p>
        </p:txBody>
      </p:sp>
      <p:graphicFrame>
        <p:nvGraphicFramePr>
          <p:cNvPr id="18468" name="Group 36"/>
          <p:cNvGraphicFramePr>
            <a:graphicFrameLocks noGrp="1"/>
          </p:cNvGraphicFramePr>
          <p:nvPr>
            <p:ph type="tbl" idx="1"/>
          </p:nvPr>
        </p:nvGraphicFramePr>
        <p:xfrm>
          <a:off x="428625" y="1524001"/>
          <a:ext cx="9086850" cy="5003801"/>
        </p:xfrm>
        <a:graphic>
          <a:graphicData uri="http://schemas.openxmlformats.org/drawingml/2006/table">
            <a:tbl>
              <a:tblPr/>
              <a:tblGrid>
                <a:gridCol w="3514725"/>
                <a:gridCol w="2543175"/>
                <a:gridCol w="3028950"/>
              </a:tblGrid>
              <a:tr h="14569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dirty="0" smtClean="0">
                          <a:ln>
                            <a:noFill/>
                          </a:ln>
                          <a:solidFill>
                            <a:srgbClr val="000000"/>
                          </a:solidFill>
                          <a:effectLst/>
                          <a:latin typeface="Verdana" pitchFamily="34" charset="0"/>
                        </a:rPr>
                        <a:t>Mode of Communication</a:t>
                      </a:r>
                    </a:p>
                  </a:txBody>
                  <a:tcPr marL="102870" marR="102870"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smtClean="0">
                          <a:ln>
                            <a:noFill/>
                          </a:ln>
                          <a:solidFill>
                            <a:srgbClr val="000000"/>
                          </a:solidFill>
                          <a:effectLst/>
                          <a:latin typeface="Verdana" pitchFamily="34" charset="0"/>
                        </a:rPr>
                        <a:t>Formal Years</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smtClean="0">
                          <a:ln>
                            <a:noFill/>
                          </a:ln>
                          <a:solidFill>
                            <a:srgbClr val="000000"/>
                          </a:solidFill>
                          <a:effectLst/>
                          <a:latin typeface="Verdana" pitchFamily="34" charset="0"/>
                        </a:rPr>
                        <a:t>of Training</a:t>
                      </a:r>
                    </a:p>
                  </a:txBody>
                  <a:tcPr marL="102870" marR="102870"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sng" strike="noStrike" cap="none" normalizeH="0" baseline="0" smtClean="0">
                          <a:ln>
                            <a:noFill/>
                          </a:ln>
                          <a:solidFill>
                            <a:srgbClr val="000000"/>
                          </a:solidFill>
                          <a:effectLst/>
                          <a:latin typeface="Verdana" pitchFamily="34" charset="0"/>
                        </a:rPr>
                        <a:t>Percentage of Time Used</a:t>
                      </a:r>
                    </a:p>
                  </a:txBody>
                  <a:tcPr marL="102870" marR="102870"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3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Verdana" pitchFamily="34" charset="0"/>
                        </a:rPr>
                        <a:t>Writing</a:t>
                      </a:r>
                    </a:p>
                  </a:txBody>
                  <a:tcPr marL="102870" marR="102870"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Verdana" pitchFamily="34" charset="0"/>
                        </a:rPr>
                        <a:t>12 years</a:t>
                      </a:r>
                    </a:p>
                  </a:txBody>
                  <a:tcPr marL="102870" marR="102870"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Verdana" pitchFamily="34" charset="0"/>
                        </a:rPr>
                        <a:t>9%</a:t>
                      </a:r>
                    </a:p>
                  </a:txBody>
                  <a:tcPr marL="102870" marR="102870"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519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Verdana" pitchFamily="34" charset="0"/>
                        </a:rPr>
                        <a:t>Reading</a:t>
                      </a:r>
                    </a:p>
                  </a:txBody>
                  <a:tcPr marL="102870" marR="102870"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Verdana" pitchFamily="34" charset="0"/>
                        </a:rPr>
                        <a:t>6-8 years</a:t>
                      </a:r>
                    </a:p>
                  </a:txBody>
                  <a:tcPr marL="102870" marR="102870"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Verdana" pitchFamily="34" charset="0"/>
                        </a:rPr>
                        <a:t>16 %</a:t>
                      </a:r>
                    </a:p>
                  </a:txBody>
                  <a:tcPr marL="102870" marR="102870"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837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Verdana" pitchFamily="34" charset="0"/>
                        </a:rPr>
                        <a:t>Speaking</a:t>
                      </a:r>
                    </a:p>
                  </a:txBody>
                  <a:tcPr marL="102870" marR="102870"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Verdana" pitchFamily="34" charset="0"/>
                        </a:rPr>
                        <a:t>1-2 years</a:t>
                      </a:r>
                    </a:p>
                  </a:txBody>
                  <a:tcPr marL="102870" marR="102870"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Verdana" pitchFamily="34" charset="0"/>
                        </a:rPr>
                        <a:t>30%</a:t>
                      </a:r>
                    </a:p>
                  </a:txBody>
                  <a:tcPr marL="102870" marR="102870"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48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Verdana" pitchFamily="34" charset="0"/>
                        </a:rPr>
                        <a:t>Listening</a:t>
                      </a:r>
                    </a:p>
                  </a:txBody>
                  <a:tcPr marL="102870" marR="102870" marT="45721" marB="4572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Verdana" pitchFamily="34" charset="0"/>
                        </a:rPr>
                        <a:t>0-few hours</a:t>
                      </a:r>
                    </a:p>
                  </a:txBody>
                  <a:tcPr marL="102870" marR="102870"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Verdana" pitchFamily="34" charset="0"/>
                        </a:rPr>
                        <a:t>45%</a:t>
                      </a:r>
                    </a:p>
                  </a:txBody>
                  <a:tcPr marL="102870" marR="102870" marT="45721" marB="4572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587" y="5139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6111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901337" y="1704702"/>
            <a:ext cx="9385663"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itchFamily="34" charset="0"/>
              </a:defRPr>
            </a:lvl1pPr>
            <a:lvl2pPr marL="742950" indent="-285750">
              <a:spcBef>
                <a:spcPct val="20000"/>
              </a:spcBef>
              <a:buChar char="–"/>
              <a:defRPr sz="2800">
                <a:solidFill>
                  <a:schemeClr val="tx1"/>
                </a:solidFill>
                <a:latin typeface="Verdana" pitchFamily="34" charset="0"/>
              </a:defRPr>
            </a:lvl2pPr>
            <a:lvl3pPr marL="1143000" indent="-228600">
              <a:spcBef>
                <a:spcPct val="20000"/>
              </a:spcBef>
              <a:buChar char="•"/>
              <a:defRPr sz="2400">
                <a:solidFill>
                  <a:schemeClr val="tx1"/>
                </a:solidFill>
                <a:latin typeface="Verdana" pitchFamily="34" charset="0"/>
              </a:defRPr>
            </a:lvl3pPr>
            <a:lvl4pPr marL="1600200" indent="-228600">
              <a:spcBef>
                <a:spcPct val="20000"/>
              </a:spcBef>
              <a:buChar char="–"/>
              <a:defRPr sz="2000">
                <a:solidFill>
                  <a:schemeClr val="tx1"/>
                </a:solidFill>
                <a:latin typeface="Verdana" pitchFamily="34" charset="0"/>
              </a:defRPr>
            </a:lvl4pPr>
            <a:lvl5pPr marL="2057400" indent="-228600">
              <a:spcBef>
                <a:spcPct val="20000"/>
              </a:spcBef>
              <a:buChar char="»"/>
              <a:defRPr sz="2000">
                <a:solidFill>
                  <a:schemeClr val="tx1"/>
                </a:solidFill>
                <a:latin typeface="Verdana" pitchFamily="34" charset="0"/>
              </a:defRPr>
            </a:lvl5pPr>
            <a:lvl6pPr marL="2514600" indent="-228600" eaLnBrk="0" fontAlgn="base" hangingPunct="0">
              <a:spcBef>
                <a:spcPct val="20000"/>
              </a:spcBef>
              <a:spcAft>
                <a:spcPct val="0"/>
              </a:spcAft>
              <a:buChar char="»"/>
              <a:defRPr sz="2000">
                <a:solidFill>
                  <a:schemeClr val="tx1"/>
                </a:solidFill>
                <a:latin typeface="Verdana" pitchFamily="34" charset="0"/>
              </a:defRPr>
            </a:lvl6pPr>
            <a:lvl7pPr marL="2971800" indent="-228600" eaLnBrk="0" fontAlgn="base" hangingPunct="0">
              <a:spcBef>
                <a:spcPct val="20000"/>
              </a:spcBef>
              <a:spcAft>
                <a:spcPct val="0"/>
              </a:spcAft>
              <a:buChar char="»"/>
              <a:defRPr sz="2000">
                <a:solidFill>
                  <a:schemeClr val="tx1"/>
                </a:solidFill>
                <a:latin typeface="Verdana" pitchFamily="34" charset="0"/>
              </a:defRPr>
            </a:lvl7pPr>
            <a:lvl8pPr marL="3429000" indent="-228600" eaLnBrk="0" fontAlgn="base" hangingPunct="0">
              <a:spcBef>
                <a:spcPct val="20000"/>
              </a:spcBef>
              <a:spcAft>
                <a:spcPct val="0"/>
              </a:spcAft>
              <a:buChar char="»"/>
              <a:defRPr sz="2000">
                <a:solidFill>
                  <a:schemeClr val="tx1"/>
                </a:solidFill>
                <a:latin typeface="Verdana" pitchFamily="34" charset="0"/>
              </a:defRPr>
            </a:lvl8pPr>
            <a:lvl9pPr marL="3886200" indent="-228600" eaLnBrk="0" fontAlgn="base" hangingPunct="0">
              <a:spcBef>
                <a:spcPct val="20000"/>
              </a:spcBef>
              <a:spcAft>
                <a:spcPct val="0"/>
              </a:spcAft>
              <a:buChar char="»"/>
              <a:defRPr sz="2000">
                <a:solidFill>
                  <a:schemeClr val="tx1"/>
                </a:solidFill>
                <a:latin typeface="Verdana" pitchFamily="34" charset="0"/>
              </a:defRPr>
            </a:lvl9pPr>
          </a:lstStyle>
          <a:p>
            <a:pPr eaLnBrk="1" hangingPunct="1">
              <a:spcBef>
                <a:spcPct val="0"/>
              </a:spcBef>
              <a:buFontTx/>
              <a:buNone/>
            </a:pPr>
            <a:r>
              <a:rPr lang="en-US" altLang="en-US" sz="4000" dirty="0">
                <a:solidFill>
                  <a:srgbClr val="000099"/>
                </a:solidFill>
                <a:latin typeface="Times New Roman" pitchFamily="16" charset="0"/>
              </a:rPr>
              <a:t>Listening is the most powerful form of acknowledgment</a:t>
            </a:r>
            <a:r>
              <a:rPr lang="en-US" altLang="en-US" sz="4000" dirty="0">
                <a:solidFill>
                  <a:schemeClr val="tx2"/>
                </a:solidFill>
                <a:latin typeface="Times New Roman" pitchFamily="16" charset="0"/>
              </a:rPr>
              <a:t/>
            </a:r>
            <a:br>
              <a:rPr lang="en-US" altLang="en-US" sz="4000" dirty="0">
                <a:solidFill>
                  <a:schemeClr val="tx2"/>
                </a:solidFill>
                <a:latin typeface="Times New Roman" pitchFamily="16" charset="0"/>
              </a:rPr>
            </a:br>
            <a:r>
              <a:rPr lang="en-US" altLang="en-US" sz="4000" dirty="0">
                <a:solidFill>
                  <a:schemeClr val="tx2"/>
                </a:solidFill>
                <a:latin typeface="Times New Roman" pitchFamily="16" charset="0"/>
              </a:rPr>
              <a:t/>
            </a:r>
            <a:br>
              <a:rPr lang="en-US" altLang="en-US" sz="4000" dirty="0">
                <a:solidFill>
                  <a:schemeClr val="tx2"/>
                </a:solidFill>
                <a:latin typeface="Times New Roman" pitchFamily="16" charset="0"/>
              </a:rPr>
            </a:br>
            <a:r>
              <a:rPr lang="en-US" altLang="en-US" sz="4000" dirty="0">
                <a:solidFill>
                  <a:schemeClr val="tx2"/>
                </a:solidFill>
                <a:latin typeface="Times New Roman" pitchFamily="16" charset="0"/>
              </a:rPr>
              <a:t>	</a:t>
            </a:r>
            <a:r>
              <a:rPr lang="en-US" altLang="en-US" sz="4000" dirty="0">
                <a:solidFill>
                  <a:srgbClr val="CC6600"/>
                </a:solidFill>
                <a:latin typeface="Times New Roman" pitchFamily="16" charset="0"/>
              </a:rPr>
              <a:t>…a way of saying to the other person ,  “You are important.”</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7587" y="0"/>
            <a:ext cx="3404916" cy="494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4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dissolve">
                                      <p:cBhvr>
                                        <p:cTn id="7" dur="500"/>
                                        <p:tgtEl>
                                          <p:spTgt spid="2560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857250" y="0"/>
            <a:ext cx="8743950" cy="1143000"/>
          </a:xfrm>
        </p:spPr>
        <p:txBody>
          <a:bodyPr/>
          <a:lstStyle/>
          <a:p>
            <a:pPr eaLnBrk="1" hangingPunct="1">
              <a:defRPr/>
            </a:pPr>
            <a:r>
              <a:rPr lang="en-US" smtClean="0"/>
              <a:t>Why Be A Good Listener?</a:t>
            </a:r>
          </a:p>
        </p:txBody>
      </p:sp>
      <p:sp>
        <p:nvSpPr>
          <p:cNvPr id="19459" name="Rectangle 3"/>
          <p:cNvSpPr>
            <a:spLocks noGrp="1" noChangeArrowheads="1"/>
          </p:cNvSpPr>
          <p:nvPr>
            <p:ph type="body" idx="1"/>
          </p:nvPr>
        </p:nvSpPr>
        <p:spPr>
          <a:xfrm>
            <a:off x="901337" y="1828800"/>
            <a:ext cx="8442688" cy="4724400"/>
          </a:xfrm>
        </p:spPr>
        <p:txBody>
          <a:bodyPr/>
          <a:lstStyle/>
          <a:p>
            <a:pPr eaLnBrk="1" hangingPunct="1">
              <a:lnSpc>
                <a:spcPct val="80000"/>
              </a:lnSpc>
              <a:buFontTx/>
              <a:buNone/>
            </a:pPr>
            <a:r>
              <a:rPr lang="en-US" altLang="en-US" sz="2400" u="sng" dirty="0" smtClean="0"/>
              <a:t>The Needs of the people</a:t>
            </a:r>
          </a:p>
          <a:p>
            <a:pPr eaLnBrk="1" hangingPunct="1">
              <a:lnSpc>
                <a:spcPct val="80000"/>
              </a:lnSpc>
              <a:buFontTx/>
              <a:buNone/>
            </a:pPr>
            <a:endParaRPr lang="en-US" altLang="en-US" sz="2400" u="sng" dirty="0" smtClean="0"/>
          </a:p>
          <a:p>
            <a:pPr eaLnBrk="1" hangingPunct="1">
              <a:lnSpc>
                <a:spcPct val="80000"/>
              </a:lnSpc>
            </a:pPr>
            <a:r>
              <a:rPr lang="en-US" altLang="en-US" sz="2400" dirty="0" smtClean="0">
                <a:solidFill>
                  <a:srgbClr val="882432"/>
                </a:solidFill>
              </a:rPr>
              <a:t>To be </a:t>
            </a:r>
            <a:r>
              <a:rPr lang="en-US" altLang="en-US" sz="2400" b="1" dirty="0" smtClean="0">
                <a:solidFill>
                  <a:srgbClr val="000099"/>
                </a:solidFill>
              </a:rPr>
              <a:t>recognized</a:t>
            </a:r>
            <a:r>
              <a:rPr lang="en-US" altLang="en-US" sz="2400" dirty="0" smtClean="0">
                <a:solidFill>
                  <a:srgbClr val="FF3300"/>
                </a:solidFill>
              </a:rPr>
              <a:t> </a:t>
            </a:r>
            <a:r>
              <a:rPr lang="en-US" altLang="en-US" sz="2400" dirty="0" smtClean="0">
                <a:solidFill>
                  <a:srgbClr val="882432"/>
                </a:solidFill>
              </a:rPr>
              <a:t>and</a:t>
            </a:r>
            <a:r>
              <a:rPr lang="en-US" altLang="en-US" sz="2400" dirty="0" smtClean="0">
                <a:solidFill>
                  <a:srgbClr val="FF3300"/>
                </a:solidFill>
              </a:rPr>
              <a:t> </a:t>
            </a:r>
            <a:r>
              <a:rPr lang="en-US" altLang="en-US" sz="2400" b="1" dirty="0" smtClean="0">
                <a:solidFill>
                  <a:srgbClr val="000099"/>
                </a:solidFill>
              </a:rPr>
              <a:t>remembered</a:t>
            </a:r>
          </a:p>
          <a:p>
            <a:pPr eaLnBrk="1" hangingPunct="1"/>
            <a:r>
              <a:rPr lang="en-US" altLang="en-US" sz="2400" dirty="0" smtClean="0">
                <a:solidFill>
                  <a:srgbClr val="882432"/>
                </a:solidFill>
              </a:rPr>
              <a:t>To feel </a:t>
            </a:r>
            <a:r>
              <a:rPr lang="en-US" altLang="en-US" sz="2400" b="1" dirty="0" smtClean="0">
                <a:solidFill>
                  <a:srgbClr val="000099"/>
                </a:solidFill>
              </a:rPr>
              <a:t>valued</a:t>
            </a:r>
          </a:p>
          <a:p>
            <a:pPr eaLnBrk="1" hangingPunct="1"/>
            <a:r>
              <a:rPr lang="en-US" altLang="en-US" sz="2400" dirty="0" smtClean="0">
                <a:solidFill>
                  <a:srgbClr val="882432"/>
                </a:solidFill>
              </a:rPr>
              <a:t>To feel </a:t>
            </a:r>
            <a:r>
              <a:rPr lang="en-US" altLang="en-US" sz="2400" b="1" dirty="0" smtClean="0">
                <a:solidFill>
                  <a:srgbClr val="000099"/>
                </a:solidFill>
              </a:rPr>
              <a:t>appreciated</a:t>
            </a:r>
          </a:p>
          <a:p>
            <a:pPr eaLnBrk="1" hangingPunct="1"/>
            <a:r>
              <a:rPr lang="en-US" altLang="en-US" sz="2400" dirty="0" smtClean="0">
                <a:solidFill>
                  <a:srgbClr val="882432"/>
                </a:solidFill>
              </a:rPr>
              <a:t>To feel </a:t>
            </a:r>
            <a:r>
              <a:rPr lang="en-US" altLang="en-US" sz="2400" b="1" dirty="0" smtClean="0">
                <a:solidFill>
                  <a:srgbClr val="000099"/>
                </a:solidFill>
              </a:rPr>
              <a:t>respected</a:t>
            </a:r>
          </a:p>
          <a:p>
            <a:pPr eaLnBrk="1" hangingPunct="1"/>
            <a:r>
              <a:rPr lang="en-US" altLang="en-US" sz="2400" dirty="0" smtClean="0">
                <a:solidFill>
                  <a:srgbClr val="882432"/>
                </a:solidFill>
              </a:rPr>
              <a:t>To feel </a:t>
            </a:r>
            <a:r>
              <a:rPr lang="en-US" altLang="en-US" sz="2400" b="1" dirty="0" smtClean="0">
                <a:solidFill>
                  <a:srgbClr val="000099"/>
                </a:solidFill>
              </a:rPr>
              <a:t>understood</a:t>
            </a:r>
          </a:p>
          <a:p>
            <a:pPr eaLnBrk="1" hangingPunct="1"/>
            <a:r>
              <a:rPr lang="en-US" altLang="en-US" sz="2400" dirty="0" smtClean="0">
                <a:solidFill>
                  <a:srgbClr val="882432"/>
                </a:solidFill>
              </a:rPr>
              <a:t>To feel </a:t>
            </a:r>
            <a:r>
              <a:rPr lang="en-US" altLang="en-US" sz="2400" b="1" dirty="0" smtClean="0">
                <a:solidFill>
                  <a:srgbClr val="000099"/>
                </a:solidFill>
              </a:rPr>
              <a:t>comfortable</a:t>
            </a:r>
            <a:r>
              <a:rPr lang="en-US" altLang="en-US" sz="2400" dirty="0" smtClean="0">
                <a:solidFill>
                  <a:srgbClr val="FF3300"/>
                </a:solidFill>
              </a:rPr>
              <a:t> </a:t>
            </a:r>
            <a:r>
              <a:rPr lang="en-US" altLang="en-US" sz="2400" dirty="0" smtClean="0">
                <a:solidFill>
                  <a:srgbClr val="882432"/>
                </a:solidFill>
              </a:rPr>
              <a:t>about a want or need</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896"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0966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arn(outVertical)">
                                      <p:cBhvr>
                                        <p:cTn id="7" dur="500"/>
                                        <p:tgtEl>
                                          <p:spTgt spid="19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arn(outVertical)">
                                      <p:cBhvr>
                                        <p:cTn id="12" dur="500"/>
                                        <p:tgtEl>
                                          <p:spTgt spid="194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arn(outVertical)">
                                      <p:cBhvr>
                                        <p:cTn id="17" dur="500"/>
                                        <p:tgtEl>
                                          <p:spTgt spid="1945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arn(outVertical)">
                                      <p:cBhvr>
                                        <p:cTn id="22" dur="500"/>
                                        <p:tgtEl>
                                          <p:spTgt spid="1945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Effect transition="in" filter="barn(outVertical)">
                                      <p:cBhvr>
                                        <p:cTn id="27" dur="500"/>
                                        <p:tgtEl>
                                          <p:spTgt spid="1945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19459">
                                            <p:txEl>
                                              <p:pRg st="6" end="6"/>
                                            </p:txEl>
                                          </p:spTgt>
                                        </p:tgtEl>
                                        <p:attrNameLst>
                                          <p:attrName>style.visibility</p:attrName>
                                        </p:attrNameLst>
                                      </p:cBhvr>
                                      <p:to>
                                        <p:strVal val="visible"/>
                                      </p:to>
                                    </p:set>
                                    <p:animEffect transition="in" filter="barn(outVertical)">
                                      <p:cBhvr>
                                        <p:cTn id="32" dur="500"/>
                                        <p:tgtEl>
                                          <p:spTgt spid="19459">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9459">
                                            <p:txEl>
                                              <p:pRg st="7" end="7"/>
                                            </p:txEl>
                                          </p:spTgt>
                                        </p:tgtEl>
                                        <p:attrNameLst>
                                          <p:attrName>style.visibility</p:attrName>
                                        </p:attrNameLst>
                                      </p:cBhvr>
                                      <p:to>
                                        <p:strVal val="visible"/>
                                      </p:to>
                                    </p:set>
                                    <p:animEffect transition="in" filter="barn(outVertical)">
                                      <p:cBhvr>
                                        <p:cTn id="37"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smtClean="0"/>
              <a:t>Bad Listening Habits</a:t>
            </a:r>
          </a:p>
        </p:txBody>
      </p:sp>
      <p:sp>
        <p:nvSpPr>
          <p:cNvPr id="32771" name="Rectangle 3"/>
          <p:cNvSpPr>
            <a:spLocks noGrp="1" noChangeArrowheads="1"/>
          </p:cNvSpPr>
          <p:nvPr>
            <p:ph type="body" idx="1"/>
          </p:nvPr>
        </p:nvSpPr>
        <p:spPr>
          <a:xfrm>
            <a:off x="1005840" y="1600201"/>
            <a:ext cx="9281160" cy="4456113"/>
          </a:xfrm>
        </p:spPr>
        <p:txBody>
          <a:bodyPr/>
          <a:lstStyle/>
          <a:p>
            <a:pPr eaLnBrk="1" hangingPunct="1">
              <a:lnSpc>
                <a:spcPct val="150000"/>
              </a:lnSpc>
            </a:pPr>
            <a:r>
              <a:rPr lang="en-US" altLang="en-US" sz="2800" dirty="0" smtClean="0"/>
              <a:t>Criticizing the subject or the speaker</a:t>
            </a:r>
          </a:p>
          <a:p>
            <a:pPr eaLnBrk="1" hangingPunct="1">
              <a:lnSpc>
                <a:spcPct val="150000"/>
              </a:lnSpc>
            </a:pPr>
            <a:r>
              <a:rPr lang="en-US" altLang="en-US" sz="2800" dirty="0" smtClean="0"/>
              <a:t>Getting over-stimulated</a:t>
            </a:r>
          </a:p>
          <a:p>
            <a:pPr eaLnBrk="1" hangingPunct="1">
              <a:lnSpc>
                <a:spcPct val="150000"/>
              </a:lnSpc>
            </a:pPr>
            <a:r>
              <a:rPr lang="en-US" altLang="en-US" sz="2800" dirty="0" smtClean="0"/>
              <a:t>Listening only for facts</a:t>
            </a:r>
          </a:p>
          <a:p>
            <a:pPr eaLnBrk="1" hangingPunct="1">
              <a:lnSpc>
                <a:spcPct val="150000"/>
              </a:lnSpc>
            </a:pPr>
            <a:r>
              <a:rPr lang="en-US" altLang="en-US" sz="2800" dirty="0" smtClean="0"/>
              <a:t>Not taking notes OR outlining everything</a:t>
            </a:r>
          </a:p>
          <a:p>
            <a:pPr eaLnBrk="1" hangingPunct="1">
              <a:lnSpc>
                <a:spcPct val="150000"/>
              </a:lnSpc>
            </a:pPr>
            <a:r>
              <a:rPr lang="en-US" altLang="en-US" sz="2800" dirty="0" smtClean="0"/>
              <a:t>Interrupting the speaker</a:t>
            </a:r>
          </a:p>
          <a:p>
            <a:pPr eaLnBrk="1" hangingPunct="1">
              <a:lnSpc>
                <a:spcPct val="150000"/>
              </a:lnSpc>
            </a:pPr>
            <a:r>
              <a:rPr lang="en-US" altLang="en-US" sz="2800" dirty="0" smtClean="0"/>
              <a:t>Letting emotional words block message</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287" y="0"/>
            <a:ext cx="346846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3153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wipe(left)">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wipe(left)">
                                      <p:cBhvr>
                                        <p:cTn id="12" dur="500"/>
                                        <p:tgtEl>
                                          <p:spTgt spid="32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wipe(left)">
                                      <p:cBhvr>
                                        <p:cTn id="17" dur="500"/>
                                        <p:tgtEl>
                                          <p:spTgt spid="32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wipe(left)">
                                      <p:cBhvr>
                                        <p:cTn id="22" dur="500"/>
                                        <p:tgtEl>
                                          <p:spTgt spid="32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wipe(left)">
                                      <p:cBhvr>
                                        <p:cTn id="27" dur="500"/>
                                        <p:tgtEl>
                                          <p:spTgt spid="327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wipe(left)">
                                      <p:cBhvr>
                                        <p:cTn id="32"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idx="4294967295"/>
          </p:nvPr>
        </p:nvSpPr>
        <p:spPr>
          <a:xfrm>
            <a:off x="428625" y="533400"/>
            <a:ext cx="9258300" cy="13716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4000" b="1" dirty="0" smtClean="0"/>
              <a:t>Active Listening </a:t>
            </a:r>
            <a:r>
              <a:rPr lang="en-US" sz="4000" b="1" dirty="0"/>
              <a:t>Skills</a:t>
            </a:r>
            <a:br>
              <a:rPr lang="en-US" sz="4000" b="1" dirty="0"/>
            </a:br>
            <a:endParaRPr lang="en-US" sz="4000" b="1" dirty="0"/>
          </a:p>
        </p:txBody>
      </p:sp>
      <p:sp>
        <p:nvSpPr>
          <p:cNvPr id="26626" name="Rectangle 2"/>
          <p:cNvSpPr>
            <a:spLocks noGrp="1" noChangeArrowheads="1"/>
          </p:cNvSpPr>
          <p:nvPr>
            <p:ph type="body" idx="4294967295"/>
          </p:nvPr>
        </p:nvSpPr>
        <p:spPr>
          <a:xfrm>
            <a:off x="679268" y="1524000"/>
            <a:ext cx="8750481" cy="4641850"/>
          </a:xfrm>
        </p:spPr>
        <p:txBody>
          <a:bodyPr/>
          <a:lstStyle/>
          <a:p>
            <a:pPr marL="182563" indent="-182563" algn="just">
              <a:lnSpc>
                <a:spcPct val="150000"/>
              </a:lnSpc>
              <a:spcBef>
                <a:spcPts val="600"/>
              </a:spcBef>
              <a:buClr>
                <a:srgbClr val="00CCFF"/>
              </a:buClr>
              <a:buSzPct val="6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smtClean="0"/>
              <a:t>Effective listening is active participation in a conversation.  </a:t>
            </a:r>
          </a:p>
          <a:p>
            <a:pPr marL="182563" indent="-182563" algn="just">
              <a:lnSpc>
                <a:spcPct val="150000"/>
              </a:lnSpc>
              <a:spcBef>
                <a:spcPts val="600"/>
              </a:spcBef>
              <a:buClr>
                <a:srgbClr val="00CCFF"/>
              </a:buClr>
              <a:buSzPct val="6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smtClean="0"/>
              <a:t>The listener must actually </a:t>
            </a:r>
            <a:r>
              <a:rPr lang="en-US" altLang="en-US" sz="2400" i="1" dirty="0" smtClean="0"/>
              <a:t>hear</a:t>
            </a:r>
            <a:r>
              <a:rPr lang="en-US" altLang="en-US" sz="2400" dirty="0" smtClean="0"/>
              <a:t> and not </a:t>
            </a:r>
            <a:r>
              <a:rPr lang="en-US" altLang="en-US" sz="2400" i="1" dirty="0" smtClean="0"/>
              <a:t>assume</a:t>
            </a:r>
            <a:r>
              <a:rPr lang="en-US" altLang="en-US" sz="2400" dirty="0" smtClean="0"/>
              <a:t> what is said.  </a:t>
            </a:r>
          </a:p>
          <a:p>
            <a:pPr marL="182563" indent="-182563" algn="just">
              <a:lnSpc>
                <a:spcPct val="150000"/>
              </a:lnSpc>
              <a:spcBef>
                <a:spcPts val="600"/>
              </a:spcBef>
              <a:buClr>
                <a:srgbClr val="00CCFF"/>
              </a:buClr>
              <a:buSzPct val="65000"/>
              <a:buFont typeface="Wingdings" pitchFamily="2"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tLang="en-US" sz="2400" dirty="0" smtClean="0"/>
              <a:t>Active listeners sit or stand alertly, maintain eye contact with the speaker, concentrate on the speaker’s words, make verbal responses, and summarize parts of what has been said when clarity is needed.</a:t>
            </a:r>
          </a:p>
          <a:p>
            <a:pPr marL="182563" indent="-182563" algn="just">
              <a:lnSpc>
                <a:spcPct val="150000"/>
              </a:lnSpc>
              <a:spcBef>
                <a:spcPts val="60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smtClean="0"/>
          </a:p>
          <a:p>
            <a:pPr marL="182563" indent="-182563" algn="just">
              <a:lnSpc>
                <a:spcPct val="150000"/>
              </a:lnSpc>
              <a:spcBef>
                <a:spcPts val="600"/>
              </a:spcBef>
              <a:buFontTx/>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US" altLang="en-US" sz="2400" dirty="0" smtClean="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8216" y="0"/>
            <a:ext cx="3176587"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139479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457</Words>
  <Application>Microsoft Office PowerPoint</Application>
  <PresentationFormat>35mm Slides</PresentationFormat>
  <Paragraphs>104</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The Power of Listening </vt:lpstr>
      <vt:lpstr>What is Listening? </vt:lpstr>
      <vt:lpstr>Listening vs. Hearing</vt:lpstr>
      <vt:lpstr>Fast Facts</vt:lpstr>
      <vt:lpstr>Percentage of Time We Spend on Each Type of Communication</vt:lpstr>
      <vt:lpstr>PowerPoint Presentation</vt:lpstr>
      <vt:lpstr>Why Be A Good Listener?</vt:lpstr>
      <vt:lpstr>Bad Listening Habits</vt:lpstr>
      <vt:lpstr>Active Listening Skills </vt:lpstr>
      <vt:lpstr>Active Listening Requires…</vt:lpstr>
      <vt:lpstr>Active Listening (3 Steps)</vt:lpstr>
      <vt:lpstr>Step 1: Listen</vt:lpstr>
      <vt:lpstr>Step 2:  Question</vt:lpstr>
      <vt:lpstr>Step 3: Reflect-Paraphrase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ACER</cp:lastModifiedBy>
  <cp:revision>46</cp:revision>
  <dcterms:created xsi:type="dcterms:W3CDTF">2014-06-27T05:40:24Z</dcterms:created>
  <dcterms:modified xsi:type="dcterms:W3CDTF">2014-07-18T09:35:41Z</dcterms:modified>
</cp:coreProperties>
</file>