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0287000" cy="6858000" type="35mm"/>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00"/>
    <a:srgbClr val="CC6600"/>
    <a:srgbClr val="FFFF99"/>
    <a:srgbClr val="FFCC00"/>
    <a:srgbClr val="000099"/>
    <a:srgbClr val="003296"/>
    <a:srgbClr val="000066"/>
    <a:srgbClr val="B26B02"/>
    <a:srgbClr val="EAB2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snapToGrid="0">
      <p:cViewPr>
        <p:scale>
          <a:sx n="73" d="100"/>
          <a:sy n="73" d="100"/>
        </p:scale>
        <p:origin x="-708" y="222"/>
      </p:cViewPr>
      <p:guideLst>
        <p:guide orient="horz" pos="2160"/>
        <p:guide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4DD75D-2EC0-4DC2-962A-2DF17346674D}" type="datetimeFigureOut">
              <a:rPr lang="en-US" smtClean="0"/>
              <a:t>9/6/2014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D1B8DF-4F78-456D-AAA8-7ECC0AB04B59}" type="slidenum">
              <a:rPr lang="en-US" smtClean="0"/>
              <a:t>‹#›</a:t>
            </a:fld>
            <a:endParaRPr lang="en-US"/>
          </a:p>
        </p:txBody>
      </p:sp>
    </p:spTree>
    <p:extLst>
      <p:ext uri="{BB962C8B-B14F-4D97-AF65-F5344CB8AC3E}">
        <p14:creationId xmlns:p14="http://schemas.microsoft.com/office/powerpoint/2010/main" val="9693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11C381A3-50F6-4E3F-A13F-04F9AC6E1A6F}" type="slidenum">
              <a:rPr lang="en-US" altLang="en-US" smtClean="0"/>
              <a:pPr eaLnBrk="1" fontAlgn="base" hangingPunct="1">
                <a:spcBef>
                  <a:spcPct val="0"/>
                </a:spcBef>
                <a:spcAft>
                  <a:spcPct val="0"/>
                </a:spcAft>
              </a:pPr>
              <a:t>2</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6"/>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10E5DA-471A-4991-BE32-A87D329829E8}" type="datetime1">
              <a:rPr lang="en-US" smtClean="0"/>
              <a:t>9/6/2014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402922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EB77A-AB0E-457D-B283-70A02B78964D}" type="datetime1">
              <a:rPr lang="en-US" smtClean="0"/>
              <a:t>9/6/2014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65761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9"/>
            <a:ext cx="231457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274639"/>
            <a:ext cx="67722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EC125-0667-4699-8894-7FD93258363E}" type="datetime1">
              <a:rPr lang="en-US" smtClean="0"/>
              <a:t>9/6/2014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87552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14350" y="274639"/>
            <a:ext cx="9258300" cy="5856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514350" y="6248400"/>
            <a:ext cx="2400300" cy="457200"/>
          </a:xfrm>
        </p:spPr>
        <p:txBody>
          <a:bodyPr/>
          <a:lstStyle>
            <a:lvl1pPr>
              <a:defRPr/>
            </a:lvl1pPr>
          </a:lstStyle>
          <a:p>
            <a:pPr>
              <a:defRPr/>
            </a:pPr>
            <a:endParaRPr lang="en-US" altLang="en-US"/>
          </a:p>
        </p:txBody>
      </p:sp>
      <p:sp>
        <p:nvSpPr>
          <p:cNvPr id="4" name="Footer Placeholder 3"/>
          <p:cNvSpPr>
            <a:spLocks noGrp="1"/>
          </p:cNvSpPr>
          <p:nvPr>
            <p:ph type="ftr" sz="quarter" idx="11"/>
          </p:nvPr>
        </p:nvSpPr>
        <p:spPr>
          <a:xfrm>
            <a:off x="3514725" y="6248400"/>
            <a:ext cx="3257550" cy="457200"/>
          </a:xfrm>
        </p:spPr>
        <p:txBody>
          <a:bodyPr/>
          <a:lstStyle>
            <a:lvl1pPr>
              <a:defRPr/>
            </a:lvl1pPr>
          </a:lstStyle>
          <a:p>
            <a:pPr>
              <a:defRPr/>
            </a:pPr>
            <a:endParaRPr lang="en-US" altLang="en-US"/>
          </a:p>
        </p:txBody>
      </p:sp>
      <p:sp>
        <p:nvSpPr>
          <p:cNvPr id="5" name="Slide Number Placeholder 4"/>
          <p:cNvSpPr>
            <a:spLocks noGrp="1"/>
          </p:cNvSpPr>
          <p:nvPr>
            <p:ph type="sldNum" sz="quarter" idx="12"/>
          </p:nvPr>
        </p:nvSpPr>
        <p:spPr>
          <a:xfrm>
            <a:off x="7372350" y="6248400"/>
            <a:ext cx="2400300" cy="457200"/>
          </a:xfrm>
        </p:spPr>
        <p:txBody>
          <a:bodyPr/>
          <a:lstStyle>
            <a:lvl1pPr>
              <a:defRPr/>
            </a:lvl1pPr>
          </a:lstStyle>
          <a:p>
            <a:pPr>
              <a:defRPr/>
            </a:pPr>
            <a:fld id="{3B2598DC-48B9-4604-B146-7FD3B43584EA}" type="slidenum">
              <a:rPr lang="en-US" altLang="en-US"/>
              <a:pPr>
                <a:defRPr/>
              </a:pPr>
              <a:t>‹#›</a:t>
            </a:fld>
            <a:endParaRPr lang="en-US" altLang="en-US"/>
          </a:p>
        </p:txBody>
      </p:sp>
    </p:spTree>
    <p:extLst>
      <p:ext uri="{BB962C8B-B14F-4D97-AF65-F5344CB8AC3E}">
        <p14:creationId xmlns:p14="http://schemas.microsoft.com/office/powerpoint/2010/main" val="19334092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7506" y="274638"/>
            <a:ext cx="8885144"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887506" y="1600201"/>
            <a:ext cx="8885144"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D8B35BC-4B3A-42D3-919F-C3AA5BE8190A}" type="datetime1">
              <a:rPr lang="en-US" smtClean="0"/>
              <a:t>9/6/2014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381226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CB750A-0233-4851-8DA9-D5E1A289F676}" type="datetime1">
              <a:rPr lang="en-US" smtClean="0"/>
              <a:t>9/6/2014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76269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0"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29225"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A4D74B-5A8C-4DC9-AD6B-74C369755C41}" type="datetime1">
              <a:rPr lang="en-US" smtClean="0"/>
              <a:t>9/6/2014</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03218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2FE1A1-26C9-4D26-AE20-97FE126EBE3B}" type="datetime1">
              <a:rPr lang="en-US" smtClean="0"/>
              <a:t>9/6/2014</a:t>
            </a:fld>
            <a:endParaRPr lang="en-US"/>
          </a:p>
        </p:txBody>
      </p:sp>
      <p:sp>
        <p:nvSpPr>
          <p:cNvPr id="8" name="Footer Placeholder 7"/>
          <p:cNvSpPr>
            <a:spLocks noGrp="1"/>
          </p:cNvSpPr>
          <p:nvPr>
            <p:ph type="ftr" sz="quarter" idx="11"/>
          </p:nvPr>
        </p:nvSpPr>
        <p:spPr/>
        <p:txBody>
          <a:bodyPr/>
          <a:lstStyle/>
          <a:p>
            <a:r>
              <a:rPr lang="en-US" smtClean="0"/>
              <a:t>Department of Humanities &amp; Management</a:t>
            </a:r>
            <a:endParaRPr lang="en-US"/>
          </a:p>
        </p:txBody>
      </p:sp>
      <p:sp>
        <p:nvSpPr>
          <p:cNvPr id="9" name="Slide Number Placeholder 8"/>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247286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40B322-31F3-4764-8966-32EF7A39F1F3}" type="datetime1">
              <a:rPr lang="en-US" smtClean="0"/>
              <a:t>9/6/2014</a:t>
            </a:fld>
            <a:endParaRPr lang="en-US"/>
          </a:p>
        </p:txBody>
      </p:sp>
      <p:sp>
        <p:nvSpPr>
          <p:cNvPr id="4" name="Footer Placeholder 3"/>
          <p:cNvSpPr>
            <a:spLocks noGrp="1"/>
          </p:cNvSpPr>
          <p:nvPr>
            <p:ph type="ftr" sz="quarter" idx="11"/>
          </p:nvPr>
        </p:nvSpPr>
        <p:spPr/>
        <p:txBody>
          <a:bodyPr/>
          <a:lstStyle/>
          <a:p>
            <a:r>
              <a:rPr lang="en-US" smtClean="0"/>
              <a:t>Department of Humanities &amp; Management</a:t>
            </a:r>
            <a:endParaRPr lang="en-US"/>
          </a:p>
        </p:txBody>
      </p:sp>
      <p:sp>
        <p:nvSpPr>
          <p:cNvPr id="5" name="Slide Number Placeholder 4"/>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309332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2B7A5-0032-407E-B4A7-CF7781501286}" type="datetime1">
              <a:rPr lang="en-US" smtClean="0"/>
              <a:t>9/6/2014</a:t>
            </a:fld>
            <a:endParaRPr lang="en-US"/>
          </a:p>
        </p:txBody>
      </p:sp>
      <p:sp>
        <p:nvSpPr>
          <p:cNvPr id="3" name="Footer Placeholder 2"/>
          <p:cNvSpPr>
            <a:spLocks noGrp="1"/>
          </p:cNvSpPr>
          <p:nvPr>
            <p:ph type="ftr" sz="quarter" idx="11"/>
          </p:nvPr>
        </p:nvSpPr>
        <p:spPr/>
        <p:txBody>
          <a:bodyPr/>
          <a:lstStyle/>
          <a:p>
            <a:r>
              <a:rPr lang="en-US" smtClean="0"/>
              <a:t>Department of Humanities &amp; Management</a:t>
            </a:r>
            <a:endParaRPr lang="en-US"/>
          </a:p>
        </p:txBody>
      </p:sp>
      <p:sp>
        <p:nvSpPr>
          <p:cNvPr id="4" name="Slide Number Placeholder 3"/>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269457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29301-8E54-4DCA-83C4-0F4EA0EC1E1B}" type="datetime1">
              <a:rPr lang="en-US" smtClean="0"/>
              <a:t>9/6/2014</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22505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C3F0-0357-4365-ACAE-C52DCD29629D}" type="datetime1">
              <a:rPr lang="en-US" smtClean="0"/>
              <a:t>9/6/2014</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40974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1206" y="0"/>
            <a:ext cx="838200"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6994" y="59486"/>
            <a:ext cx="8945656"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6994" y="1344708"/>
            <a:ext cx="942201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50525" y="6356351"/>
            <a:ext cx="24003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C4BE7-98F3-48A7-BBC6-102D4AC6AA22}" type="datetime1">
              <a:rPr lang="en-US" smtClean="0"/>
              <a:t>9/6/2014</a:t>
            </a:fld>
            <a:endParaRPr lang="en-US"/>
          </a:p>
        </p:txBody>
      </p:sp>
      <p:sp>
        <p:nvSpPr>
          <p:cNvPr id="5" name="Footer Placeholder 4"/>
          <p:cNvSpPr>
            <a:spLocks noGrp="1"/>
          </p:cNvSpPr>
          <p:nvPr>
            <p:ph type="ftr" sz="quarter" idx="3"/>
          </p:nvPr>
        </p:nvSpPr>
        <p:spPr>
          <a:xfrm>
            <a:off x="3193675" y="6400800"/>
            <a:ext cx="4648200" cy="365125"/>
          </a:xfrm>
          <a:prstGeom prst="rect">
            <a:avLst/>
          </a:prstGeom>
        </p:spPr>
        <p:txBody>
          <a:bodyPr vert="horz" lIns="91440" tIns="45720" rIns="91440" bIns="45720" rtlCol="0" anchor="ctr"/>
          <a:lstStyle>
            <a:lvl1pPr algn="ctr">
              <a:defRPr sz="1400">
                <a:solidFill>
                  <a:schemeClr val="tx1">
                    <a:lumMod val="75000"/>
                    <a:lumOff val="25000"/>
                  </a:schemeClr>
                </a:solidFill>
                <a:latin typeface="+mj-lt"/>
              </a:defRPr>
            </a:lvl1pPr>
          </a:lstStyle>
          <a:p>
            <a:r>
              <a:rPr lang="en-US" smtClean="0"/>
              <a:t>Department of Humanities &amp; Management</a:t>
            </a:r>
            <a:endParaRPr lang="en-US" dirty="0"/>
          </a:p>
        </p:txBody>
      </p:sp>
      <p:sp>
        <p:nvSpPr>
          <p:cNvPr id="6" name="Slide Number Placeholder 5"/>
          <p:cNvSpPr>
            <a:spLocks noGrp="1"/>
          </p:cNvSpPr>
          <p:nvPr>
            <p:ph type="sldNum" sz="quarter" idx="4"/>
          </p:nvPr>
        </p:nvSpPr>
        <p:spPr>
          <a:xfrm>
            <a:off x="7708525" y="6356351"/>
            <a:ext cx="2400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25B69-1C61-484F-9218-1D4D9B4753EE}" type="slidenum">
              <a:rPr lang="en-US" smtClean="0"/>
              <a:t>‹#›</a:t>
            </a:fld>
            <a:endParaRPr lang="en-US"/>
          </a:p>
        </p:txBody>
      </p:sp>
      <p:sp>
        <p:nvSpPr>
          <p:cNvPr id="7" name="TextBox 6"/>
          <p:cNvSpPr txBox="1"/>
          <p:nvPr userDrawn="1"/>
        </p:nvSpPr>
        <p:spPr>
          <a:xfrm>
            <a:off x="0" y="0"/>
            <a:ext cx="10287000" cy="369332"/>
          </a:xfrm>
          <a:prstGeom prst="rect">
            <a:avLst/>
          </a:prstGeom>
          <a:noFill/>
        </p:spPr>
        <p:txBody>
          <a:bodyPr wrap="square" rtlCol="0">
            <a:spAutoFit/>
          </a:bodyPr>
          <a:lstStyle/>
          <a:p>
            <a:pPr algn="ctr"/>
            <a:r>
              <a:rPr lang="en-US" b="1" dirty="0" smtClean="0">
                <a:solidFill>
                  <a:schemeClr val="bg1">
                    <a:lumMod val="50000"/>
                  </a:schemeClr>
                </a:solidFill>
              </a:rPr>
              <a:t>ECE 1001   Basic Electronics</a:t>
            </a:r>
            <a:endParaRPr lang="en-US" b="1" dirty="0">
              <a:solidFill>
                <a:schemeClr val="bg1">
                  <a:lumMod val="50000"/>
                </a:schemeClr>
              </a:solidFill>
            </a:endParaRPr>
          </a:p>
        </p:txBody>
      </p:sp>
      <p:grpSp>
        <p:nvGrpSpPr>
          <p:cNvPr id="13" name="Group 12"/>
          <p:cNvGrpSpPr/>
          <p:nvPr userDrawn="1"/>
        </p:nvGrpSpPr>
        <p:grpSpPr>
          <a:xfrm>
            <a:off x="40341" y="53788"/>
            <a:ext cx="739588" cy="1116106"/>
            <a:chOff x="5298141" y="3052482"/>
            <a:chExt cx="739588" cy="1116106"/>
          </a:xfrm>
        </p:grpSpPr>
        <p:sp>
          <p:nvSpPr>
            <p:cNvPr id="12" name="Rectangle 11"/>
            <p:cNvSpPr/>
            <p:nvPr userDrawn="1"/>
          </p:nvSpPr>
          <p:spPr>
            <a:xfrm>
              <a:off x="5298141" y="3052482"/>
              <a:ext cx="739588" cy="1116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7" descr="Mahe-Logo-emb"/>
            <p:cNvPicPr>
              <a:picLocks noChangeAspect="1" noChangeArrowheads="1"/>
            </p:cNvPicPr>
            <p:nvPr userDrawn="1"/>
          </p:nvPicPr>
          <p:blipFill>
            <a:blip r:embed="rId14">
              <a:extLst>
                <a:ext uri="{28A0092B-C50C-407E-A947-70E740481C1C}">
                  <a14:useLocalDpi xmlns:a14="http://schemas.microsoft.com/office/drawing/2010/main" val="0"/>
                </a:ext>
              </a:extLst>
            </a:blip>
            <a:srcRect t="-551"/>
            <a:stretch>
              <a:fillRect/>
            </a:stretch>
          </p:blipFill>
          <p:spPr bwMode="auto">
            <a:xfrm>
              <a:off x="5430744" y="3213457"/>
              <a:ext cx="482600" cy="84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3440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3200" b="1" i="1" kern="1200">
          <a:solidFill>
            <a:srgbClr val="000099"/>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000099"/>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SzPct val="85000"/>
        <a:buFont typeface="Wingdings" panose="05000000000000000000" pitchFamily="2" charset="2"/>
        <a:buChar char="Ø"/>
        <a:defRPr sz="2400" kern="1200">
          <a:solidFill>
            <a:srgbClr val="B26B0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Ted/SimonSinek_2009X-480p-en.mp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0075" y="2895601"/>
            <a:ext cx="8338543" cy="2041525"/>
          </a:xfrm>
        </p:spPr>
        <p:txBody>
          <a:bodyPr/>
          <a:lstStyle/>
          <a:p>
            <a:pPr eaLnBrk="1" hangingPunct="1">
              <a:defRPr/>
            </a:pPr>
            <a:r>
              <a:rPr lang="en-US" b="0" dirty="0" smtClean="0">
                <a:latin typeface="Trebuchet MS" pitchFamily="34" charset="0"/>
              </a:rPr>
              <a:t/>
            </a:r>
            <a:br>
              <a:rPr lang="en-US" b="0" dirty="0" smtClean="0">
                <a:latin typeface="Trebuchet MS" pitchFamily="34" charset="0"/>
              </a:rPr>
            </a:br>
            <a:r>
              <a:rPr lang="en-US" dirty="0" smtClean="0"/>
              <a:t>The Power of Listening -2</a:t>
            </a:r>
            <a:br>
              <a:rPr lang="en-US" dirty="0" smtClean="0"/>
            </a:br>
            <a:endParaRPr lang="en-US" dirty="0" smtClean="0"/>
          </a:p>
        </p:txBody>
      </p:sp>
      <p:grpSp>
        <p:nvGrpSpPr>
          <p:cNvPr id="3075" name="Group 9"/>
          <p:cNvGrpSpPr>
            <a:grpSpLocks/>
          </p:cNvGrpSpPr>
          <p:nvPr/>
        </p:nvGrpSpPr>
        <p:grpSpPr bwMode="auto">
          <a:xfrm>
            <a:off x="-14288" y="2868613"/>
            <a:ext cx="10315575" cy="1122362"/>
            <a:chOff x="-8" y="-8"/>
            <a:chExt cx="5776" cy="707"/>
          </a:xfrm>
        </p:grpSpPr>
        <p:grpSp>
          <p:nvGrpSpPr>
            <p:cNvPr id="3077" name="Group 7"/>
            <p:cNvGrpSpPr>
              <a:grpSpLocks/>
            </p:cNvGrpSpPr>
            <p:nvPr/>
          </p:nvGrpSpPr>
          <p:grpSpPr bwMode="auto">
            <a:xfrm>
              <a:off x="0" y="0"/>
              <a:ext cx="5760" cy="691"/>
              <a:chOff x="0" y="0"/>
              <a:chExt cx="5760" cy="691"/>
            </a:xfrm>
          </p:grpSpPr>
          <p:sp>
            <p:nvSpPr>
              <p:cNvPr id="3079" name="Rectangle 4"/>
              <p:cNvSpPr>
                <a:spLocks noChangeArrowheads="1"/>
              </p:cNvSpPr>
              <p:nvPr/>
            </p:nvSpPr>
            <p:spPr bwMode="auto">
              <a:xfrm>
                <a:off x="0" y="0"/>
                <a:ext cx="5760"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har char="•"/>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har char="»"/>
                  <a:defRPr sz="2000">
                    <a:solidFill>
                      <a:schemeClr val="tx1"/>
                    </a:solidFill>
                    <a:latin typeface="Verdana" pitchFamily="34" charset="0"/>
                  </a:defRPr>
                </a:lvl5pPr>
                <a:lvl6pPr marL="2514600" indent="-228600" eaLnBrk="0" fontAlgn="base" hangingPunct="0">
                  <a:spcBef>
                    <a:spcPct val="20000"/>
                  </a:spcBef>
                  <a:spcAft>
                    <a:spcPct val="0"/>
                  </a:spcAft>
                  <a:buChar char="»"/>
                  <a:defRPr sz="2000">
                    <a:solidFill>
                      <a:schemeClr val="tx1"/>
                    </a:solidFill>
                    <a:latin typeface="Verdana" pitchFamily="34" charset="0"/>
                  </a:defRPr>
                </a:lvl6pPr>
                <a:lvl7pPr marL="2971800" indent="-228600" eaLnBrk="0" fontAlgn="base" hangingPunct="0">
                  <a:spcBef>
                    <a:spcPct val="20000"/>
                  </a:spcBef>
                  <a:spcAft>
                    <a:spcPct val="0"/>
                  </a:spcAft>
                  <a:buChar char="»"/>
                  <a:defRPr sz="2000">
                    <a:solidFill>
                      <a:schemeClr val="tx1"/>
                    </a:solidFill>
                    <a:latin typeface="Verdana" pitchFamily="34" charset="0"/>
                  </a:defRPr>
                </a:lvl7pPr>
                <a:lvl8pPr marL="3429000" indent="-228600" eaLnBrk="0" fontAlgn="base" hangingPunct="0">
                  <a:spcBef>
                    <a:spcPct val="20000"/>
                  </a:spcBef>
                  <a:spcAft>
                    <a:spcPct val="0"/>
                  </a:spcAft>
                  <a:buChar char="»"/>
                  <a:defRPr sz="2000">
                    <a:solidFill>
                      <a:schemeClr val="tx1"/>
                    </a:solidFill>
                    <a:latin typeface="Verdana" pitchFamily="34" charset="0"/>
                  </a:defRPr>
                </a:lvl8pPr>
                <a:lvl9pPr marL="3886200" indent="-228600" eaLnBrk="0" fontAlgn="base" hangingPunct="0">
                  <a:spcBef>
                    <a:spcPct val="20000"/>
                  </a:spcBef>
                  <a:spcAft>
                    <a:spcPct val="0"/>
                  </a:spcAft>
                  <a:buChar char="»"/>
                  <a:defRPr sz="2000">
                    <a:solidFill>
                      <a:schemeClr val="tx1"/>
                    </a:solidFill>
                    <a:latin typeface="Verdana" pitchFamily="34" charset="0"/>
                  </a:defRPr>
                </a:lvl9pPr>
              </a:lstStyle>
              <a:p>
                <a:pPr eaLnBrk="1" hangingPunct="1">
                  <a:spcBef>
                    <a:spcPct val="0"/>
                  </a:spcBef>
                  <a:buFontTx/>
                  <a:buNone/>
                </a:pPr>
                <a:r>
                  <a:rPr lang="en-US" altLang="en-US" sz="1400" b="1">
                    <a:solidFill>
                      <a:srgbClr val="330099"/>
                    </a:solidFill>
                    <a:latin typeface="Times New Roman" pitchFamily="16" charset="0"/>
                    <a:cs typeface="Times New Roman" pitchFamily="16" charset="0"/>
                  </a:rPr>
                  <a:t>  </a:t>
                </a:r>
                <a:r>
                  <a:rPr lang="en-US" altLang="en-US" sz="5200" b="1">
                    <a:solidFill>
                      <a:srgbClr val="330099"/>
                    </a:solidFill>
                    <a:latin typeface="Times New Roman" pitchFamily="16" charset="0"/>
                    <a:cs typeface="Times New Roman" pitchFamily="16" charset="0"/>
                  </a:rPr>
                  <a:t> </a:t>
                </a:r>
                <a:r>
                  <a:rPr lang="en-US" altLang="en-US" sz="1400" b="1">
                    <a:solidFill>
                      <a:srgbClr val="330099"/>
                    </a:solidFill>
                    <a:latin typeface="Times New Roman" pitchFamily="16" charset="0"/>
                    <a:cs typeface="Times New Roman" pitchFamily="16" charset="0"/>
                  </a:rPr>
                  <a:t>                       </a:t>
                </a:r>
                <a:r>
                  <a:rPr lang="en-US" altLang="en-US" sz="2600" b="1">
                    <a:solidFill>
                      <a:srgbClr val="330099"/>
                    </a:solidFill>
                    <a:latin typeface="Trebuchet MS" pitchFamily="34" charset="0"/>
                  </a:rPr>
                  <a:t> </a:t>
                </a:r>
                <a:endParaRPr lang="en-US" altLang="en-US" sz="2600" b="1">
                  <a:latin typeface="Trebuchet MS" pitchFamily="34" charset="0"/>
                  <a:cs typeface="Times New Roman" pitchFamily="16" charset="0"/>
                </a:endParaRPr>
              </a:p>
              <a:p>
                <a:pPr>
                  <a:spcBef>
                    <a:spcPct val="0"/>
                  </a:spcBef>
                  <a:buFontTx/>
                  <a:buNone/>
                </a:pPr>
                <a:endParaRPr lang="en-US" altLang="en-US" sz="1400" b="1">
                  <a:solidFill>
                    <a:srgbClr val="330099"/>
                  </a:solidFill>
                  <a:latin typeface="Times New Roman" pitchFamily="16" charset="0"/>
                  <a:cs typeface="Times New Roman" pitchFamily="16" charset="0"/>
                </a:endParaRPr>
              </a:p>
            </p:txBody>
          </p:sp>
          <p:sp>
            <p:nvSpPr>
              <p:cNvPr id="3080" name="Rectangle 6"/>
              <p:cNvSpPr>
                <a:spLocks noChangeArrowheads="1"/>
              </p:cNvSpPr>
              <p:nvPr/>
            </p:nvSpPr>
            <p:spPr bwMode="auto">
              <a:xfrm>
                <a:off x="0" y="0"/>
                <a:ext cx="5760"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har char="•"/>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har char="»"/>
                  <a:defRPr sz="2000">
                    <a:solidFill>
                      <a:schemeClr val="tx1"/>
                    </a:solidFill>
                    <a:latin typeface="Verdana" pitchFamily="34" charset="0"/>
                  </a:defRPr>
                </a:lvl5pPr>
                <a:lvl6pPr marL="2514600" indent="-228600" eaLnBrk="0" fontAlgn="base" hangingPunct="0">
                  <a:spcBef>
                    <a:spcPct val="20000"/>
                  </a:spcBef>
                  <a:spcAft>
                    <a:spcPct val="0"/>
                  </a:spcAft>
                  <a:buChar char="»"/>
                  <a:defRPr sz="2000">
                    <a:solidFill>
                      <a:schemeClr val="tx1"/>
                    </a:solidFill>
                    <a:latin typeface="Verdana" pitchFamily="34" charset="0"/>
                  </a:defRPr>
                </a:lvl6pPr>
                <a:lvl7pPr marL="2971800" indent="-228600" eaLnBrk="0" fontAlgn="base" hangingPunct="0">
                  <a:spcBef>
                    <a:spcPct val="20000"/>
                  </a:spcBef>
                  <a:spcAft>
                    <a:spcPct val="0"/>
                  </a:spcAft>
                  <a:buChar char="»"/>
                  <a:defRPr sz="2000">
                    <a:solidFill>
                      <a:schemeClr val="tx1"/>
                    </a:solidFill>
                    <a:latin typeface="Verdana" pitchFamily="34" charset="0"/>
                  </a:defRPr>
                </a:lvl7pPr>
                <a:lvl8pPr marL="3429000" indent="-228600" eaLnBrk="0" fontAlgn="base" hangingPunct="0">
                  <a:spcBef>
                    <a:spcPct val="20000"/>
                  </a:spcBef>
                  <a:spcAft>
                    <a:spcPct val="0"/>
                  </a:spcAft>
                  <a:buChar char="»"/>
                  <a:defRPr sz="2000">
                    <a:solidFill>
                      <a:schemeClr val="tx1"/>
                    </a:solidFill>
                    <a:latin typeface="Verdana" pitchFamily="34" charset="0"/>
                  </a:defRPr>
                </a:lvl8pPr>
                <a:lvl9pPr marL="3886200" indent="-228600" eaLnBrk="0" fontAlgn="base" hangingPunct="0">
                  <a:spcBef>
                    <a:spcPct val="20000"/>
                  </a:spcBef>
                  <a:spcAft>
                    <a:spcPct val="0"/>
                  </a:spcAft>
                  <a:buChar char="»"/>
                  <a:defRPr sz="2000">
                    <a:solidFill>
                      <a:schemeClr val="tx1"/>
                    </a:solidFill>
                    <a:latin typeface="Verdana" pitchFamily="34" charset="0"/>
                  </a:defRPr>
                </a:lvl9pPr>
              </a:lstStyle>
              <a:p>
                <a:pPr>
                  <a:spcBef>
                    <a:spcPct val="0"/>
                  </a:spcBef>
                  <a:buFontTx/>
                  <a:buNone/>
                </a:pPr>
                <a:endParaRPr lang="en-US" altLang="en-US" sz="1800"/>
              </a:p>
            </p:txBody>
          </p:sp>
        </p:grpSp>
        <p:sp>
          <p:nvSpPr>
            <p:cNvPr id="3078" name="Rectangle 8"/>
            <p:cNvSpPr>
              <a:spLocks noChangeArrowheads="1"/>
            </p:cNvSpPr>
            <p:nvPr/>
          </p:nvSpPr>
          <p:spPr bwMode="auto">
            <a:xfrm>
              <a:off x="-8" y="-8"/>
              <a:ext cx="5776"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6987">
                  <a:solidFill>
                    <a:srgbClr val="000000"/>
                  </a:solidFill>
                  <a:miter lim="800000"/>
                  <a:headEnd/>
                  <a:tailEnd/>
                </a14:hiddenLine>
              </a:ext>
            </a:extLst>
          </p:spPr>
          <p:txBody>
            <a:bodyPr/>
            <a:lstStyle>
              <a:lvl1pPr>
                <a:spcBef>
                  <a:spcPct val="20000"/>
                </a:spcBef>
                <a:buChar char="•"/>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har char="•"/>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har char="»"/>
                <a:defRPr sz="2000">
                  <a:solidFill>
                    <a:schemeClr val="tx1"/>
                  </a:solidFill>
                  <a:latin typeface="Verdana" pitchFamily="34" charset="0"/>
                </a:defRPr>
              </a:lvl5pPr>
              <a:lvl6pPr marL="2514600" indent="-228600" eaLnBrk="0" fontAlgn="base" hangingPunct="0">
                <a:spcBef>
                  <a:spcPct val="20000"/>
                </a:spcBef>
                <a:spcAft>
                  <a:spcPct val="0"/>
                </a:spcAft>
                <a:buChar char="»"/>
                <a:defRPr sz="2000">
                  <a:solidFill>
                    <a:schemeClr val="tx1"/>
                  </a:solidFill>
                  <a:latin typeface="Verdana" pitchFamily="34" charset="0"/>
                </a:defRPr>
              </a:lvl6pPr>
              <a:lvl7pPr marL="2971800" indent="-228600" eaLnBrk="0" fontAlgn="base" hangingPunct="0">
                <a:spcBef>
                  <a:spcPct val="20000"/>
                </a:spcBef>
                <a:spcAft>
                  <a:spcPct val="0"/>
                </a:spcAft>
                <a:buChar char="»"/>
                <a:defRPr sz="2000">
                  <a:solidFill>
                    <a:schemeClr val="tx1"/>
                  </a:solidFill>
                  <a:latin typeface="Verdana" pitchFamily="34" charset="0"/>
                </a:defRPr>
              </a:lvl7pPr>
              <a:lvl8pPr marL="3429000" indent="-228600" eaLnBrk="0" fontAlgn="base" hangingPunct="0">
                <a:spcBef>
                  <a:spcPct val="20000"/>
                </a:spcBef>
                <a:spcAft>
                  <a:spcPct val="0"/>
                </a:spcAft>
                <a:buChar char="»"/>
                <a:defRPr sz="2000">
                  <a:solidFill>
                    <a:schemeClr val="tx1"/>
                  </a:solidFill>
                  <a:latin typeface="Verdana" pitchFamily="34" charset="0"/>
                </a:defRPr>
              </a:lvl8pPr>
              <a:lvl9pPr marL="3886200" indent="-228600" eaLnBrk="0" fontAlgn="base" hangingPunct="0">
                <a:spcBef>
                  <a:spcPct val="20000"/>
                </a:spcBef>
                <a:spcAft>
                  <a:spcPct val="0"/>
                </a:spcAft>
                <a:buChar char="»"/>
                <a:defRPr sz="2000">
                  <a:solidFill>
                    <a:schemeClr val="tx1"/>
                  </a:solidFill>
                  <a:latin typeface="Verdana" pitchFamily="34" charset="0"/>
                </a:defRPr>
              </a:lvl9pPr>
            </a:lstStyle>
            <a:p>
              <a:pPr>
                <a:spcBef>
                  <a:spcPct val="0"/>
                </a:spcBef>
                <a:buFontTx/>
                <a:buNone/>
              </a:pPr>
              <a:endParaRPr lang="en-US" altLang="en-US" sz="1800"/>
            </a:p>
          </p:txBody>
        </p:sp>
      </p:grpSp>
      <p:pic>
        <p:nvPicPr>
          <p:cNvPr id="3076" name="Picture 5" descr="Listening%20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143000"/>
            <a:ext cx="3514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469710" y="87682"/>
            <a:ext cx="3382027" cy="23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092" y="1"/>
            <a:ext cx="4062548" cy="57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678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Inference Question</a:t>
            </a:r>
          </a:p>
        </p:txBody>
      </p:sp>
      <p:sp>
        <p:nvSpPr>
          <p:cNvPr id="11267" name="Content Placeholder 2"/>
          <p:cNvSpPr>
            <a:spLocks noGrp="1"/>
          </p:cNvSpPr>
          <p:nvPr>
            <p:ph idx="1"/>
          </p:nvPr>
        </p:nvSpPr>
        <p:spPr>
          <a:xfrm>
            <a:off x="862149" y="1600201"/>
            <a:ext cx="9253401" cy="4525963"/>
          </a:xfrm>
        </p:spPr>
        <p:txBody>
          <a:bodyPr/>
          <a:lstStyle/>
          <a:p>
            <a:pPr marL="0" indent="0" algn="just">
              <a:buFont typeface="Arial" charset="0"/>
              <a:buNone/>
            </a:pPr>
            <a:r>
              <a:rPr lang="en-US" altLang="en-US" sz="2800" dirty="0" smtClean="0"/>
              <a:t>you should be able to decide what logically might happen next, or be able to reason what the speaker means – what is implied – by saying or asking something.</a:t>
            </a:r>
          </a:p>
          <a:p>
            <a:pPr marL="0" indent="0" algn="just">
              <a:buFont typeface="Arial" charset="0"/>
              <a:buNone/>
            </a:pPr>
            <a:endParaRPr lang="en-US" altLang="en-US" sz="2800" dirty="0" smtClean="0"/>
          </a:p>
          <a:p>
            <a:pPr marL="0" indent="0" algn="just">
              <a:buFont typeface="Arial" charset="0"/>
              <a:buNone/>
            </a:pPr>
            <a:r>
              <a:rPr lang="en-US" altLang="en-US" sz="2800" dirty="0" smtClean="0"/>
              <a:t> For this type of question, it is </a:t>
            </a:r>
            <a:r>
              <a:rPr lang="en-US" altLang="en-US" sz="2800" b="1" dirty="0" smtClean="0"/>
              <a:t>the opinions, feelings, thoughts of the speaker</a:t>
            </a:r>
            <a:r>
              <a:rPr lang="en-US" altLang="en-US" sz="2800" dirty="0" smtClean="0"/>
              <a:t> you need to be able to understand and </a:t>
            </a:r>
            <a:r>
              <a:rPr lang="en-US" altLang="en-US" sz="2800" b="1" dirty="0" smtClean="0"/>
              <a:t>not just the factual information. </a:t>
            </a:r>
          </a:p>
          <a:p>
            <a:pPr marL="0" indent="0" algn="just">
              <a:buFont typeface="Arial" charset="0"/>
              <a:buNone/>
            </a:pPr>
            <a:endParaRPr lang="en-US" altLang="en-US" sz="28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153" y="3234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966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Inference Question</a:t>
            </a:r>
          </a:p>
        </p:txBody>
      </p:sp>
      <p:sp>
        <p:nvSpPr>
          <p:cNvPr id="8195" name="Rectangle 3"/>
          <p:cNvSpPr>
            <a:spLocks noGrp="1" noChangeArrowheads="1"/>
          </p:cNvSpPr>
          <p:nvPr>
            <p:ph type="body" idx="1"/>
          </p:nvPr>
        </p:nvSpPr>
        <p:spPr>
          <a:xfrm>
            <a:off x="992776" y="1219200"/>
            <a:ext cx="8779873" cy="5257800"/>
          </a:xfrm>
        </p:spPr>
        <p:txBody>
          <a:bodyPr>
            <a:normAutofit lnSpcReduction="10000"/>
          </a:bodyPr>
          <a:lstStyle/>
          <a:p>
            <a:pPr marL="0" indent="0">
              <a:lnSpc>
                <a:spcPct val="90000"/>
              </a:lnSpc>
              <a:buFont typeface="Arial" charset="0"/>
              <a:buNone/>
              <a:defRPr/>
            </a:pPr>
            <a:r>
              <a:rPr lang="en-US" altLang="en-US" sz="2800" b="1" dirty="0"/>
              <a:t>Example</a:t>
            </a:r>
            <a:endParaRPr lang="en-US" altLang="en-US" sz="2800" dirty="0"/>
          </a:p>
          <a:p>
            <a:pPr marL="609600" indent="-609600">
              <a:lnSpc>
                <a:spcPct val="90000"/>
              </a:lnSpc>
              <a:defRPr/>
            </a:pPr>
            <a:r>
              <a:rPr lang="en-US" altLang="en-US" sz="2800" dirty="0" smtClean="0"/>
              <a:t>(</a:t>
            </a:r>
            <a:r>
              <a:rPr lang="en-US" altLang="en-US" sz="2800" dirty="0"/>
              <a:t>woman)  </a:t>
            </a:r>
            <a:r>
              <a:rPr lang="en-US" altLang="en-US" sz="2800" i="1" dirty="0"/>
              <a:t>Steve, is something the matter? You </a:t>
            </a:r>
          </a:p>
          <a:p>
            <a:pPr marL="609600" indent="-609600">
              <a:lnSpc>
                <a:spcPct val="90000"/>
              </a:lnSpc>
              <a:buFont typeface="Wingdings" pitchFamily="2" charset="2"/>
              <a:buNone/>
              <a:defRPr/>
            </a:pPr>
            <a:r>
              <a:rPr lang="en-US" altLang="en-US" sz="2800" i="1" dirty="0"/>
              <a:t>                       don’t look very good</a:t>
            </a:r>
            <a:r>
              <a:rPr lang="en-US" altLang="en-US" sz="2800" i="1" dirty="0" smtClean="0"/>
              <a:t>. Do you want me to 		help you?</a:t>
            </a:r>
            <a:endParaRPr lang="en-US" altLang="en-US" sz="2800" dirty="0"/>
          </a:p>
          <a:p>
            <a:pPr marL="609600" indent="-609600">
              <a:lnSpc>
                <a:spcPct val="90000"/>
              </a:lnSpc>
              <a:defRPr/>
            </a:pPr>
            <a:r>
              <a:rPr lang="en-US" altLang="en-US" sz="2800" dirty="0"/>
              <a:t>(man)       </a:t>
            </a:r>
            <a:r>
              <a:rPr lang="en-US" altLang="en-US" sz="2800" i="1" dirty="0"/>
              <a:t>Oh, I’m feeling </a:t>
            </a:r>
            <a:r>
              <a:rPr lang="en-US" altLang="en-US" sz="2800" i="1" u="sng" dirty="0"/>
              <a:t>a little sick</a:t>
            </a:r>
            <a:r>
              <a:rPr lang="en-US" altLang="en-US" sz="2800" i="1" dirty="0"/>
              <a:t> </a:t>
            </a:r>
            <a:r>
              <a:rPr lang="en-US" altLang="en-US" sz="2800" i="1" dirty="0" smtClean="0"/>
              <a:t>today, it is not serious though.</a:t>
            </a:r>
          </a:p>
          <a:p>
            <a:pPr marL="0" indent="0">
              <a:lnSpc>
                <a:spcPct val="90000"/>
              </a:lnSpc>
              <a:buFont typeface="Arial" charset="0"/>
              <a:buNone/>
              <a:defRPr/>
            </a:pPr>
            <a:endParaRPr lang="en-US" altLang="en-US" sz="2800" i="1" dirty="0"/>
          </a:p>
          <a:p>
            <a:pPr marL="0" indent="0">
              <a:lnSpc>
                <a:spcPct val="90000"/>
              </a:lnSpc>
              <a:buFont typeface="Arial" charset="0"/>
              <a:buNone/>
              <a:defRPr/>
            </a:pPr>
            <a:r>
              <a:rPr lang="en-US" altLang="en-US" sz="2800" i="1" dirty="0" smtClean="0"/>
              <a:t>Question: </a:t>
            </a:r>
            <a:r>
              <a:rPr lang="en-US" altLang="en-US" sz="2800" dirty="0" smtClean="0"/>
              <a:t> </a:t>
            </a:r>
            <a:r>
              <a:rPr lang="en-US" altLang="en-US" sz="2800" i="1" dirty="0"/>
              <a:t>What does the man mean?</a:t>
            </a:r>
            <a:endParaRPr lang="en-US" altLang="en-US" sz="2800" dirty="0"/>
          </a:p>
          <a:p>
            <a:pPr marL="609600" indent="-609600">
              <a:lnSpc>
                <a:spcPct val="90000"/>
              </a:lnSpc>
              <a:defRPr/>
            </a:pPr>
            <a:r>
              <a:rPr lang="en-US" altLang="en-US" sz="2800" dirty="0" smtClean="0"/>
              <a:t>(</a:t>
            </a:r>
            <a:r>
              <a:rPr lang="en-US" altLang="en-US" sz="2400" dirty="0"/>
              <a:t>A) </a:t>
            </a:r>
            <a:r>
              <a:rPr lang="en-US" altLang="en-US" sz="2400" dirty="0" smtClean="0"/>
              <a:t>He</a:t>
            </a:r>
            <a:r>
              <a:rPr lang="en-US" altLang="en-US" sz="2400" dirty="0"/>
              <a:t> </a:t>
            </a:r>
            <a:r>
              <a:rPr lang="en-US" altLang="en-US" sz="2400" dirty="0" smtClean="0"/>
              <a:t> is seriously ill.</a:t>
            </a:r>
            <a:endParaRPr lang="en-US" altLang="en-US" sz="2400" dirty="0"/>
          </a:p>
          <a:p>
            <a:pPr marL="609600" indent="-609600">
              <a:lnSpc>
                <a:spcPct val="90000"/>
              </a:lnSpc>
              <a:defRPr/>
            </a:pPr>
            <a:r>
              <a:rPr lang="en-US" altLang="en-US" sz="2400" dirty="0"/>
              <a:t>(B) </a:t>
            </a:r>
            <a:r>
              <a:rPr lang="en-US" altLang="en-US" sz="2400" dirty="0" smtClean="0"/>
              <a:t>He wants the help</a:t>
            </a:r>
            <a:endParaRPr lang="en-US" altLang="en-US" sz="2400" dirty="0"/>
          </a:p>
          <a:p>
            <a:pPr marL="609600" indent="-609600">
              <a:lnSpc>
                <a:spcPct val="90000"/>
              </a:lnSpc>
              <a:defRPr/>
            </a:pPr>
            <a:r>
              <a:rPr lang="en-US" altLang="en-US" sz="2400" dirty="0"/>
              <a:t>(C) He looks worse than he feels.</a:t>
            </a:r>
          </a:p>
          <a:p>
            <a:pPr marL="609600" indent="-609600">
              <a:lnSpc>
                <a:spcPct val="90000"/>
              </a:lnSpc>
              <a:defRPr/>
            </a:pPr>
            <a:r>
              <a:rPr lang="en-US" altLang="en-US" sz="2400" dirty="0"/>
              <a:t>(D) </a:t>
            </a:r>
            <a:r>
              <a:rPr lang="en-US" altLang="en-US" sz="2400" dirty="0" smtClean="0"/>
              <a:t>He can manage his work.</a:t>
            </a:r>
            <a:endParaRPr lang="en-US" altLang="en-US"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8"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9154279"/>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Connecting Content Questions </a:t>
            </a:r>
          </a:p>
        </p:txBody>
      </p:sp>
      <p:sp>
        <p:nvSpPr>
          <p:cNvPr id="3" name="Content Placeholder 2"/>
          <p:cNvSpPr>
            <a:spLocks noGrp="1"/>
          </p:cNvSpPr>
          <p:nvPr>
            <p:ph idx="1"/>
          </p:nvPr>
        </p:nvSpPr>
        <p:spPr>
          <a:xfrm>
            <a:off x="1227908" y="1600201"/>
            <a:ext cx="8544741" cy="4525963"/>
          </a:xfrm>
        </p:spPr>
        <p:txBody>
          <a:bodyPr/>
          <a:lstStyle/>
          <a:p>
            <a:pPr marL="0" indent="0" algn="just">
              <a:buFont typeface="Arial" charset="0"/>
              <a:buNone/>
              <a:defRPr/>
            </a:pPr>
            <a:r>
              <a:rPr lang="en-US" sz="2800" dirty="0" smtClean="0"/>
              <a:t>This type is a table with options related to the question asked. For each option, you have decide which of 2-3 columns is where it correctly belongs.</a:t>
            </a:r>
          </a:p>
          <a:p>
            <a:pPr marL="0" indent="0" algn="just">
              <a:buFont typeface="Arial" charset="0"/>
              <a:buNone/>
              <a:defRPr/>
            </a:pPr>
            <a:r>
              <a:rPr lang="en-US" sz="2800" dirty="0" smtClean="0"/>
              <a:t>This question type can test different kinds of skills: </a:t>
            </a:r>
          </a:p>
          <a:p>
            <a:pPr algn="just">
              <a:defRPr/>
            </a:pPr>
            <a:r>
              <a:rPr lang="en-US" sz="2400" dirty="0" smtClean="0"/>
              <a:t>ability to understand relationships between ideas </a:t>
            </a:r>
          </a:p>
          <a:p>
            <a:pPr algn="just">
              <a:defRPr/>
            </a:pPr>
            <a:r>
              <a:rPr lang="en-US" sz="2400" dirty="0" smtClean="0"/>
              <a:t>ability to organize information differently than the way it was given in the passage</a:t>
            </a:r>
          </a:p>
          <a:p>
            <a:pPr algn="just">
              <a:defRPr/>
            </a:pPr>
            <a:r>
              <a:rPr lang="en-US" sz="2400" dirty="0" smtClean="0"/>
              <a:t>ability to classify items into categories</a:t>
            </a:r>
          </a:p>
          <a:p>
            <a:pPr algn="just">
              <a:defRPr/>
            </a:pPr>
            <a:r>
              <a:rPr lang="en-US" sz="2400" dirty="0" smtClean="0"/>
              <a:t>ability to make comparisons</a:t>
            </a:r>
          </a:p>
          <a:p>
            <a:pPr algn="just">
              <a:defRPr/>
            </a:pPr>
            <a:r>
              <a:rPr lang="en-US" sz="2400" dirty="0" smtClean="0"/>
              <a:t>ability to identify cause and effect</a:t>
            </a:r>
            <a:endParaRPr 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091" y="12378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342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Sample Connected Question</a:t>
            </a:r>
          </a:p>
        </p:txBody>
      </p:sp>
      <p:pic>
        <p:nvPicPr>
          <p:cNvPr id="1433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4583" y="1460863"/>
            <a:ext cx="9285242" cy="4876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88" y="6214"/>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296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Attitude / Implied Questions</a:t>
            </a:r>
          </a:p>
        </p:txBody>
      </p:sp>
      <p:sp>
        <p:nvSpPr>
          <p:cNvPr id="3" name="Content Placeholder 2"/>
          <p:cNvSpPr>
            <a:spLocks noGrp="1"/>
          </p:cNvSpPr>
          <p:nvPr>
            <p:ph idx="1"/>
          </p:nvPr>
        </p:nvSpPr>
        <p:spPr>
          <a:xfrm>
            <a:off x="888274" y="1600201"/>
            <a:ext cx="8884376" cy="4525963"/>
          </a:xfrm>
        </p:spPr>
        <p:txBody>
          <a:bodyPr/>
          <a:lstStyle/>
          <a:p>
            <a:pPr marL="0" indent="0" algn="just">
              <a:buFont typeface="Arial" charset="0"/>
              <a:buNone/>
              <a:defRPr/>
            </a:pPr>
            <a:r>
              <a:rPr lang="en-US" sz="2800" dirty="0" smtClean="0"/>
              <a:t>You must be able to understand what lies beneath what the speaker is only suggesting, not directly stating (or asking), about something. You may also be asked if you understand the speaker's attitude or opinion about something. </a:t>
            </a:r>
          </a:p>
          <a:p>
            <a:pPr marL="0" indent="0" algn="just">
              <a:buFont typeface="Arial" charset="0"/>
              <a:buNone/>
              <a:defRPr/>
            </a:pPr>
            <a:r>
              <a:rPr lang="en-US" sz="2800" dirty="0" smtClean="0"/>
              <a:t>To do so requires noticing the emotions conveyed by the speaker. </a:t>
            </a:r>
          </a:p>
          <a:p>
            <a:pPr marL="0" indent="0">
              <a:buFont typeface="Arial" charset="0"/>
              <a:buNone/>
              <a:defRPr/>
            </a:pPr>
            <a:r>
              <a:rPr lang="en-US" sz="2400" dirty="0" smtClean="0"/>
              <a:t>Clues to help you answer this type.</a:t>
            </a:r>
          </a:p>
          <a:p>
            <a:pPr>
              <a:defRPr/>
            </a:pPr>
            <a:r>
              <a:rPr lang="en-US" sz="2000" dirty="0" smtClean="0"/>
              <a:t>Are they upset or angry or happy or uncertain? </a:t>
            </a:r>
          </a:p>
          <a:p>
            <a:pPr>
              <a:defRPr/>
            </a:pPr>
            <a:r>
              <a:rPr lang="en-US" sz="2000" dirty="0" smtClean="0"/>
              <a:t>Does the speaker seem to like or dislike something? </a:t>
            </a:r>
          </a:p>
          <a:p>
            <a:pPr marL="0" indent="0">
              <a:buFont typeface="Arial" charset="0"/>
              <a:buNone/>
              <a:defRPr/>
            </a:pP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091"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263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14350" y="274638"/>
            <a:ext cx="9258300" cy="487362"/>
          </a:xfrm>
        </p:spPr>
        <p:txBody>
          <a:bodyPr>
            <a:normAutofit fontScale="90000"/>
          </a:bodyPr>
          <a:lstStyle/>
          <a:p>
            <a:r>
              <a:rPr lang="en-US" altLang="en-US" sz="2800" b="1" smtClean="0"/>
              <a:t>Sample Attitude Question</a:t>
            </a:r>
          </a:p>
        </p:txBody>
      </p:sp>
      <p:sp>
        <p:nvSpPr>
          <p:cNvPr id="3" name="Content Placeholder 2"/>
          <p:cNvSpPr>
            <a:spLocks noGrp="1"/>
          </p:cNvSpPr>
          <p:nvPr>
            <p:ph idx="1"/>
          </p:nvPr>
        </p:nvSpPr>
        <p:spPr>
          <a:xfrm>
            <a:off x="875211" y="914401"/>
            <a:ext cx="9240339" cy="5211763"/>
          </a:xfrm>
        </p:spPr>
        <p:txBody>
          <a:bodyPr>
            <a:normAutofit lnSpcReduction="10000"/>
          </a:bodyPr>
          <a:lstStyle/>
          <a:p>
            <a:pPr>
              <a:defRPr/>
            </a:pPr>
            <a:r>
              <a:rPr lang="en-US" sz="1800" b="1" dirty="0" smtClean="0">
                <a:solidFill>
                  <a:srgbClr val="000000"/>
                </a:solidFill>
                <a:latin typeface="Arial"/>
              </a:rPr>
              <a:t>Replayed</a:t>
            </a:r>
            <a:r>
              <a:rPr lang="en-US" sz="1800" dirty="0" smtClean="0">
                <a:solidFill>
                  <a:srgbClr val="000000"/>
                </a:solidFill>
                <a:latin typeface="Arial"/>
              </a:rPr>
              <a:t> part of the passage:</a:t>
            </a:r>
            <a:r>
              <a:rPr lang="en-US" sz="1800" dirty="0" smtClean="0"/>
              <a:t/>
            </a:r>
            <a:br>
              <a:rPr lang="en-US" sz="1800" dirty="0" smtClean="0"/>
            </a:br>
            <a:r>
              <a:rPr lang="en-US" sz="1800" dirty="0" smtClean="0"/>
              <a:t/>
            </a:r>
            <a:br>
              <a:rPr lang="en-US" sz="1800" dirty="0" smtClean="0"/>
            </a:br>
            <a:r>
              <a:rPr lang="en-US" sz="1800" dirty="0" smtClean="0">
                <a:solidFill>
                  <a:srgbClr val="000000"/>
                </a:solidFill>
                <a:latin typeface="Arial"/>
              </a:rPr>
              <a:t>Narrator: Listen again to part of the conversation. Then answer the question. </a:t>
            </a:r>
            <a:r>
              <a:rPr lang="en-US" sz="1800" dirty="0" smtClean="0"/>
              <a:t/>
            </a:r>
            <a:br>
              <a:rPr lang="en-US" sz="1800" dirty="0" smtClean="0"/>
            </a:br>
            <a:r>
              <a:rPr lang="en-US" sz="1800" dirty="0" smtClean="0"/>
              <a:t/>
            </a:r>
            <a:br>
              <a:rPr lang="en-US" sz="1800" dirty="0" smtClean="0"/>
            </a:br>
            <a:r>
              <a:rPr lang="en-US" sz="1800" dirty="0" smtClean="0">
                <a:solidFill>
                  <a:srgbClr val="000000"/>
                </a:solidFill>
                <a:latin typeface="Arial"/>
              </a:rPr>
              <a:t>Student B: Well, I can tell you what she went over. </a:t>
            </a:r>
            <a:r>
              <a:rPr lang="en-US" sz="1800" dirty="0" smtClean="0"/>
              <a:t/>
            </a:r>
            <a:br>
              <a:rPr lang="en-US" sz="1800" dirty="0" smtClean="0"/>
            </a:br>
            <a:r>
              <a:rPr lang="en-US" sz="1800" dirty="0" smtClean="0"/>
              <a:t/>
            </a:r>
            <a:br>
              <a:rPr lang="en-US" sz="1800" dirty="0" smtClean="0"/>
            </a:br>
            <a:r>
              <a:rPr lang="en-US" sz="1800" dirty="0" smtClean="0">
                <a:solidFill>
                  <a:srgbClr val="000000"/>
                </a:solidFill>
                <a:latin typeface="Arial"/>
              </a:rPr>
              <a:t>Student A: Oh, OK. Did you take down any notes? </a:t>
            </a:r>
            <a:r>
              <a:rPr lang="en-US" sz="1800" dirty="0" smtClean="0"/>
              <a:t/>
            </a:r>
            <a:br>
              <a:rPr lang="en-US" sz="1800" dirty="0" smtClean="0"/>
            </a:br>
            <a:r>
              <a:rPr lang="en-US" sz="1800" dirty="0" smtClean="0"/>
              <a:t/>
            </a:r>
            <a:br>
              <a:rPr lang="en-US" sz="1800" dirty="0" smtClean="0"/>
            </a:br>
            <a:r>
              <a:rPr lang="en-US" sz="1800" dirty="0" smtClean="0">
                <a:solidFill>
                  <a:srgbClr val="000000"/>
                </a:solidFill>
                <a:latin typeface="Arial"/>
              </a:rPr>
              <a:t>What does the student mean when he says this: </a:t>
            </a:r>
            <a:r>
              <a:rPr lang="en-US" sz="1800" dirty="0" smtClean="0"/>
              <a:t/>
            </a:r>
            <a:br>
              <a:rPr lang="en-US" sz="1800" dirty="0" smtClean="0"/>
            </a:br>
            <a:r>
              <a:rPr lang="en-US" sz="1800" dirty="0" smtClean="0"/>
              <a:t/>
            </a:r>
            <a:br>
              <a:rPr lang="en-US" sz="1800" dirty="0" smtClean="0"/>
            </a:br>
            <a:r>
              <a:rPr lang="en-US" sz="1800" dirty="0" smtClean="0">
                <a:solidFill>
                  <a:srgbClr val="000000"/>
                </a:solidFill>
                <a:latin typeface="Arial"/>
              </a:rPr>
              <a:t>Student A: Oh, OK. Did you take down any notes?</a:t>
            </a:r>
            <a:r>
              <a:rPr lang="en-US" sz="1800" dirty="0" smtClean="0"/>
              <a:t/>
            </a:r>
            <a:br>
              <a:rPr lang="en-US" sz="1800" dirty="0" smtClean="0"/>
            </a:br>
            <a:r>
              <a:rPr lang="en-US" sz="1800" dirty="0" smtClean="0"/>
              <a:t/>
            </a:r>
            <a:br>
              <a:rPr lang="en-US" sz="1800" dirty="0" smtClean="0"/>
            </a:br>
            <a:r>
              <a:rPr lang="en-US" sz="1800" dirty="0" smtClean="0">
                <a:solidFill>
                  <a:srgbClr val="000000"/>
                </a:solidFill>
                <a:latin typeface="Arial"/>
              </a:rPr>
              <a:t>Question: What does the student mean when he says this:</a:t>
            </a:r>
            <a:r>
              <a:rPr lang="en-US" sz="1800" dirty="0" smtClean="0"/>
              <a:t/>
            </a:r>
            <a:br>
              <a:rPr lang="en-US" sz="1800" dirty="0" smtClean="0"/>
            </a:br>
            <a:r>
              <a:rPr lang="en-US" sz="1800" dirty="0" smtClean="0">
                <a:solidFill>
                  <a:srgbClr val="000000"/>
                </a:solidFill>
                <a:latin typeface="Arial"/>
              </a:rPr>
              <a:t>[</a:t>
            </a:r>
            <a:r>
              <a:rPr lang="en-US" sz="1800" i="1" dirty="0" smtClean="0">
                <a:solidFill>
                  <a:srgbClr val="000000"/>
                </a:solidFill>
                <a:latin typeface="Arial"/>
              </a:rPr>
              <a:t>heard again</a:t>
            </a:r>
            <a:r>
              <a:rPr lang="en-US" sz="1800" dirty="0" smtClean="0">
                <a:solidFill>
                  <a:srgbClr val="000000"/>
                </a:solidFill>
                <a:latin typeface="Arial"/>
              </a:rPr>
              <a:t>]: Student A: Oh, OK. Did you take down any notes? </a:t>
            </a:r>
            <a:r>
              <a:rPr lang="en-US" sz="1800" dirty="0" smtClean="0"/>
              <a:t/>
            </a:r>
            <a:br>
              <a:rPr lang="en-US" sz="1800" dirty="0" smtClean="0"/>
            </a:br>
            <a:r>
              <a:rPr lang="en-US" sz="1800" dirty="0" smtClean="0"/>
              <a:t/>
            </a:r>
            <a:br>
              <a:rPr lang="en-US" sz="1800" dirty="0" smtClean="0"/>
            </a:br>
            <a:r>
              <a:rPr lang="en-US" sz="1800" dirty="0" smtClean="0">
                <a:solidFill>
                  <a:srgbClr val="000000"/>
                </a:solidFill>
                <a:latin typeface="Arial"/>
              </a:rPr>
              <a:t>A.   He would like to compare notes.</a:t>
            </a:r>
            <a:br>
              <a:rPr lang="en-US" sz="1800" dirty="0" smtClean="0">
                <a:solidFill>
                  <a:srgbClr val="000000"/>
                </a:solidFill>
                <a:latin typeface="Arial"/>
              </a:rPr>
            </a:br>
            <a:r>
              <a:rPr lang="en-US" sz="1800" dirty="0" smtClean="0">
                <a:solidFill>
                  <a:srgbClr val="000000"/>
                </a:solidFill>
                <a:latin typeface="Arial"/>
              </a:rPr>
              <a:t>B.   He would like to borrow his friend's notes.</a:t>
            </a:r>
            <a:br>
              <a:rPr lang="en-US" sz="1800" dirty="0" smtClean="0">
                <a:solidFill>
                  <a:srgbClr val="000000"/>
                </a:solidFill>
                <a:latin typeface="Arial"/>
              </a:rPr>
            </a:br>
            <a:r>
              <a:rPr lang="en-US" sz="1800" dirty="0" smtClean="0">
                <a:solidFill>
                  <a:srgbClr val="000000"/>
                </a:solidFill>
                <a:latin typeface="Arial"/>
              </a:rPr>
              <a:t>C.   He wants to make sure that his friend's notes are correct.</a:t>
            </a:r>
            <a:br>
              <a:rPr lang="en-US" sz="1800" dirty="0" smtClean="0">
                <a:solidFill>
                  <a:srgbClr val="000000"/>
                </a:solidFill>
                <a:latin typeface="Arial"/>
              </a:rPr>
            </a:br>
            <a:r>
              <a:rPr lang="en-US" sz="1800" dirty="0" smtClean="0">
                <a:solidFill>
                  <a:srgbClr val="000000"/>
                </a:solidFill>
                <a:latin typeface="Arial"/>
              </a:rPr>
              <a:t>D.   He always copies his friend's notes.</a:t>
            </a:r>
          </a:p>
          <a:p>
            <a:pPr marL="0" indent="0">
              <a:buFont typeface="Arial" charset="0"/>
              <a:buNone/>
              <a:defRPr/>
            </a:pPr>
            <a:endParaRPr lang="en-US" sz="18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19911"/>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273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Video Talk</a:t>
            </a:r>
          </a:p>
        </p:txBody>
      </p:sp>
      <p:sp>
        <p:nvSpPr>
          <p:cNvPr id="3" name="Content Placeholder 2"/>
          <p:cNvSpPr>
            <a:spLocks noGrp="1"/>
          </p:cNvSpPr>
          <p:nvPr>
            <p:ph idx="1"/>
          </p:nvPr>
        </p:nvSpPr>
        <p:spPr/>
        <p:txBody>
          <a:bodyPr/>
          <a:lstStyle/>
          <a:p>
            <a:pPr>
              <a:defRPr/>
            </a:pPr>
            <a:r>
              <a:rPr lang="en-US" dirty="0" smtClean="0">
                <a:hlinkClick r:id="rId2" action="ppaction://hlinkfile"/>
              </a:rPr>
              <a:t>How the great leaders inspire…</a:t>
            </a:r>
            <a:endParaRPr lang="en-US" dirty="0" smtClean="0"/>
          </a:p>
          <a:p>
            <a:pPr>
              <a:defRPr/>
            </a:pPr>
            <a:endParaRPr lang="en-US" dirty="0"/>
          </a:p>
          <a:p>
            <a:pPr marL="0" indent="0">
              <a:buFont typeface="Arial" charset="0"/>
              <a:buNone/>
              <a:defRPr/>
            </a:pPr>
            <a:r>
              <a:rPr lang="en-US" dirty="0" smtClean="0"/>
              <a:t>Merits and limitation of the talk ( 1 paragraph)</a:t>
            </a:r>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87"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660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8229600" cy="895350"/>
          </a:xfrm>
        </p:spPr>
        <p:txBody>
          <a:bodyPr rtlCol="0">
            <a:normAutofit/>
          </a:bodyPr>
          <a:lstStyle/>
          <a:p>
            <a:pPr eaLnBrk="1" fontAlgn="auto" hangingPunct="1">
              <a:spcAft>
                <a:spcPts val="0"/>
              </a:spcAft>
              <a:defRPr/>
            </a:pPr>
            <a:r>
              <a:rPr lang="en-US" sz="4000" b="1" dirty="0" smtClean="0">
                <a:solidFill>
                  <a:srgbClr val="0070C0"/>
                </a:solidFill>
                <a:effectLst>
                  <a:outerShdw blurRad="38100" dist="38100" dir="2700000" algn="tl">
                    <a:srgbClr val="000000">
                      <a:alpha val="43137"/>
                    </a:srgbClr>
                  </a:outerShdw>
                </a:effectLst>
              </a:rPr>
              <a:t>Helpful Tips</a:t>
            </a:r>
            <a:endParaRPr lang="en-US" sz="4000" b="1" dirty="0">
              <a:solidFill>
                <a:srgbClr val="0070C0"/>
              </a:solidFill>
              <a:effectLst>
                <a:outerShdw blurRad="38100" dist="38100" dir="2700000" algn="tl">
                  <a:srgbClr val="000000">
                    <a:alpha val="43137"/>
                  </a:srgbClr>
                </a:outerShdw>
              </a:effectLst>
            </a:endParaRPr>
          </a:p>
        </p:txBody>
      </p:sp>
      <p:sp>
        <p:nvSpPr>
          <p:cNvPr id="11267" name="Content Placeholder 2"/>
          <p:cNvSpPr>
            <a:spLocks noGrp="1"/>
          </p:cNvSpPr>
          <p:nvPr>
            <p:ph idx="1"/>
          </p:nvPr>
        </p:nvSpPr>
        <p:spPr>
          <a:xfrm>
            <a:off x="1188720" y="1600200"/>
            <a:ext cx="8069580" cy="3657600"/>
          </a:xfrm>
        </p:spPr>
        <p:txBody>
          <a:bodyPr/>
          <a:lstStyle/>
          <a:p>
            <a:pPr marL="0" indent="0" eaLnBrk="1" hangingPunct="1">
              <a:buFont typeface="Arial" charset="0"/>
              <a:buNone/>
              <a:defRPr/>
            </a:pPr>
            <a:r>
              <a:rPr lang="en-US" altLang="en-US" sz="2400" dirty="0" smtClean="0"/>
              <a:t>Audio Talks</a:t>
            </a:r>
          </a:p>
          <a:p>
            <a:pPr eaLnBrk="1" hangingPunct="1">
              <a:defRPr/>
            </a:pPr>
            <a:r>
              <a:rPr lang="en-US" altLang="en-US" sz="2400" dirty="0" smtClean="0"/>
              <a:t>Read questions in advance while listening </a:t>
            </a:r>
          </a:p>
          <a:p>
            <a:pPr eaLnBrk="1" hangingPunct="1">
              <a:defRPr/>
            </a:pPr>
            <a:r>
              <a:rPr lang="en-US" altLang="en-US" sz="2400" dirty="0" smtClean="0"/>
              <a:t>Categorize  questions in to types – factual or opinion</a:t>
            </a:r>
          </a:p>
          <a:p>
            <a:pPr eaLnBrk="1" hangingPunct="1">
              <a:defRPr/>
            </a:pPr>
            <a:r>
              <a:rPr lang="en-US" altLang="en-US" sz="2400" dirty="0" smtClean="0"/>
              <a:t>Correct answers are usually restatements of information from the listening passage.</a:t>
            </a:r>
          </a:p>
          <a:p>
            <a:pPr eaLnBrk="1" hangingPunct="1">
              <a:defRPr/>
            </a:pPr>
            <a:r>
              <a:rPr lang="en-US" altLang="en-US" sz="2400" dirty="0" smtClean="0"/>
              <a:t>Guess if you’re unsure of an answer</a:t>
            </a:r>
            <a:endParaRPr lang="en-US" altLang="en-US" sz="2000" dirty="0" smtClean="0"/>
          </a:p>
          <a:p>
            <a:pPr lvl="1" eaLnBrk="1" hangingPunct="1">
              <a:buFont typeface="Wingdings" pitchFamily="2" charset="2"/>
              <a:buChar char="Ø"/>
              <a:defRPr/>
            </a:pPr>
            <a:r>
              <a:rPr lang="en-US" altLang="en-US" sz="2000" dirty="0" smtClean="0"/>
              <a:t>Eliminate the definitely wrong answers.</a:t>
            </a:r>
          </a:p>
          <a:p>
            <a:pPr lvl="1" eaLnBrk="1" hangingPunct="1">
              <a:buFont typeface="Wingdings" pitchFamily="2" charset="2"/>
              <a:buChar char="Ø"/>
              <a:defRPr/>
            </a:pPr>
            <a:r>
              <a:rPr lang="en-US" altLang="en-US" sz="2000" dirty="0" smtClean="0"/>
              <a:t>Choose the answer that is most consistent with the main idea</a:t>
            </a:r>
          </a:p>
          <a:p>
            <a:pPr lvl="1" eaLnBrk="1" hangingPunct="1">
              <a:buFont typeface="Wingdings" pitchFamily="2" charset="2"/>
              <a:buChar char="Ø"/>
              <a:defRPr/>
            </a:pPr>
            <a:endParaRPr lang="en-US" altLang="en-US" sz="2000" dirty="0"/>
          </a:p>
          <a:p>
            <a:pPr lvl="1" eaLnBrk="1" hangingPunct="1">
              <a:buFont typeface="Wingdings" pitchFamily="2" charset="2"/>
              <a:buChar char="Ø"/>
              <a:defRPr/>
            </a:pPr>
            <a:endParaRPr lang="en-US" altLang="en-US" sz="2000" dirty="0" smtClean="0"/>
          </a:p>
          <a:p>
            <a:pPr lvl="1" eaLnBrk="1" hangingPunct="1">
              <a:buFont typeface="Wingdings" pitchFamily="2" charset="2"/>
              <a:buChar char="Ø"/>
              <a:defRPr/>
            </a:pPr>
            <a:endParaRPr lang="en-US" altLang="en-US" sz="2000" dirty="0" smtClean="0"/>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1741" y="5035733"/>
            <a:ext cx="2482453"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154"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185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8700" y="685800"/>
            <a:ext cx="8229600" cy="8953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4000" b="1" dirty="0" smtClean="0">
                <a:solidFill>
                  <a:srgbClr val="0070C0"/>
                </a:solidFill>
                <a:effectLst>
                  <a:outerShdw blurRad="38100" dist="38100" dir="2700000" algn="tl">
                    <a:srgbClr val="000000">
                      <a:alpha val="43137"/>
                    </a:srgbClr>
                  </a:outerShdw>
                </a:effectLst>
              </a:rPr>
              <a:t>Video Talk- Helpful Tips</a:t>
            </a:r>
            <a:endParaRPr lang="en-US" sz="4000" b="1" dirty="0">
              <a:solidFill>
                <a:srgbClr val="0070C0"/>
              </a:solidFill>
              <a:effectLst>
                <a:outerShdw blurRad="38100" dist="38100" dir="2700000" algn="tl">
                  <a:srgbClr val="000000">
                    <a:alpha val="43137"/>
                  </a:srgbClr>
                </a:outerShdw>
              </a:effectLst>
            </a:endParaRPr>
          </a:p>
        </p:txBody>
      </p:sp>
      <p:sp>
        <p:nvSpPr>
          <p:cNvPr id="6" name="Content Placeholder 2"/>
          <p:cNvSpPr txBox="1">
            <a:spLocks/>
          </p:cNvSpPr>
          <p:nvPr/>
        </p:nvSpPr>
        <p:spPr>
          <a:xfrm>
            <a:off x="1028700" y="1600200"/>
            <a:ext cx="8229600" cy="3657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auto">
              <a:spcAft>
                <a:spcPts val="0"/>
              </a:spcAft>
              <a:buFont typeface="Arial" pitchFamily="34" charset="0"/>
              <a:buChar char="•"/>
              <a:defRPr/>
            </a:pPr>
            <a:r>
              <a:rPr lang="en-US" sz="2400" dirty="0" smtClean="0"/>
              <a:t>Make notes – main idea – </a:t>
            </a:r>
            <a:r>
              <a:rPr lang="en-US" sz="2400" dirty="0" err="1" smtClean="0"/>
              <a:t>organisation</a:t>
            </a:r>
            <a:endParaRPr lang="en-US" sz="2400" dirty="0" smtClean="0"/>
          </a:p>
          <a:p>
            <a:pPr marL="342900" lvl="1" indent="-342900" fontAlgn="auto">
              <a:spcAft>
                <a:spcPts val="0"/>
              </a:spcAft>
              <a:buFont typeface="Arial" pitchFamily="34" charset="0"/>
              <a:buChar char="•"/>
              <a:defRPr/>
            </a:pPr>
            <a:r>
              <a:rPr lang="en-US" sz="2400" dirty="0" smtClean="0"/>
              <a:t>Draw an outline</a:t>
            </a:r>
          </a:p>
          <a:p>
            <a:pPr marL="342900" lvl="1" indent="-342900" fontAlgn="auto">
              <a:spcAft>
                <a:spcPts val="0"/>
              </a:spcAft>
              <a:buFont typeface="Arial" pitchFamily="34" charset="0"/>
              <a:buChar char="•"/>
              <a:defRPr/>
            </a:pPr>
            <a:r>
              <a:rPr lang="en-US" sz="2400" dirty="0" smtClean="0"/>
              <a:t>Write down points that appeal to you</a:t>
            </a:r>
          </a:p>
          <a:p>
            <a:pPr marL="342900" lvl="1" indent="-342900" fontAlgn="auto">
              <a:spcAft>
                <a:spcPts val="0"/>
              </a:spcAft>
              <a:buFont typeface="Arial" pitchFamily="34" charset="0"/>
              <a:buChar char="•"/>
              <a:defRPr/>
            </a:pPr>
            <a:r>
              <a:rPr lang="en-US" sz="2400" dirty="0" smtClean="0"/>
              <a:t>Write down points where you disagree</a:t>
            </a:r>
            <a:endParaRPr lang="en-US" sz="2400" dirty="0"/>
          </a:p>
          <a:p>
            <a:pPr marL="0" lvl="1" indent="0" fontAlgn="auto">
              <a:spcAft>
                <a:spcPts val="0"/>
              </a:spcAft>
              <a:buFont typeface="Arial" pitchFamily="34" charset="0"/>
              <a:buNone/>
              <a:defRPr/>
            </a:pPr>
            <a:r>
              <a:rPr lang="en-US" sz="2400" dirty="0" smtClean="0"/>
              <a:t>		</a:t>
            </a:r>
          </a:p>
          <a:p>
            <a:pPr marL="0" lvl="1" indent="0" fontAlgn="auto">
              <a:spcAft>
                <a:spcPts val="0"/>
              </a:spcAft>
              <a:buFont typeface="Arial" pitchFamily="34" charset="0"/>
              <a:buNone/>
              <a:defRPr/>
            </a:pPr>
            <a:endParaRPr lang="en-US" sz="2400" dirty="0"/>
          </a:p>
          <a:p>
            <a:pPr marL="0" lvl="1" indent="0" fontAlgn="auto">
              <a:spcAft>
                <a:spcPts val="0"/>
              </a:spcAft>
              <a:buFont typeface="Arial" pitchFamily="34" charset="0"/>
              <a:buNone/>
              <a:defRPr/>
            </a:pPr>
            <a:r>
              <a:rPr lang="en-US" sz="2400" dirty="0" smtClean="0"/>
              <a:t>You </a:t>
            </a:r>
            <a:r>
              <a:rPr lang="en-US" sz="2400" dirty="0" smtClean="0"/>
              <a:t>do not lose </a:t>
            </a:r>
            <a:r>
              <a:rPr lang="en-US" sz="2400" dirty="0"/>
              <a:t>points for </a:t>
            </a:r>
            <a:r>
              <a:rPr lang="en-US" sz="2400" dirty="0" smtClean="0"/>
              <a:t>incorrect answer - there is </a:t>
            </a:r>
            <a:r>
              <a:rPr lang="en-US" sz="2400" dirty="0" smtClean="0"/>
              <a:t>there </a:t>
            </a:r>
            <a:r>
              <a:rPr lang="en-US" sz="2400" dirty="0" smtClean="0"/>
              <a:t>is no correct answer!  </a:t>
            </a:r>
          </a:p>
          <a:p>
            <a:pPr marL="0" lvl="1" indent="0" fontAlgn="auto">
              <a:spcAft>
                <a:spcPts val="0"/>
              </a:spcAft>
              <a:buFont typeface="Arial" pitchFamily="34" charset="0"/>
              <a:buNone/>
              <a:defRPr/>
            </a:pPr>
            <a:endParaRPr lang="en-US" sz="2400" dirty="0"/>
          </a:p>
          <a:p>
            <a:pPr marL="0" lvl="1" indent="0" fontAlgn="auto">
              <a:spcAft>
                <a:spcPts val="0"/>
              </a:spcAft>
              <a:buFont typeface="Arial" pitchFamily="34" charset="0"/>
              <a:buNone/>
              <a:defRPr/>
            </a:pPr>
            <a:r>
              <a:rPr lang="en-US" sz="2400" smtClean="0"/>
              <a:t> </a:t>
            </a:r>
            <a:r>
              <a:rPr lang="en-US" sz="2400" smtClean="0"/>
              <a:t>You </a:t>
            </a:r>
            <a:r>
              <a:rPr lang="en-US" sz="2400" dirty="0" smtClean="0"/>
              <a:t>score points for being logical!</a:t>
            </a:r>
            <a:endParaRPr lang="en-US" sz="2400" dirty="0"/>
          </a:p>
          <a:p>
            <a:pPr lvl="1" fontAlgn="auto">
              <a:spcAft>
                <a:spcPts val="0"/>
              </a:spcAft>
              <a:buFont typeface="Wingdings" pitchFamily="2" charset="2"/>
              <a:buChar char="Ø"/>
              <a:defRPr/>
            </a:pPr>
            <a:endParaRPr lang="en-US" sz="2000" dirty="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936" y="4934586"/>
            <a:ext cx="2482453"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200" y="0"/>
            <a:ext cx="38490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764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685800"/>
            <a:ext cx="8229600" cy="914400"/>
          </a:xfrm>
        </p:spPr>
        <p:txBody>
          <a:bodyPr rtlCol="0">
            <a:normAutofit/>
          </a:bodyPr>
          <a:lstStyle/>
          <a:p>
            <a:pPr eaLnBrk="1" fontAlgn="auto" hangingPunct="1">
              <a:spcAft>
                <a:spcPts val="0"/>
              </a:spcAft>
              <a:defRPr/>
            </a:pPr>
            <a:r>
              <a:rPr lang="en-US" sz="4000" b="1" dirty="0" smtClean="0">
                <a:solidFill>
                  <a:srgbClr val="0070C0"/>
                </a:solidFill>
                <a:effectLst>
                  <a:outerShdw blurRad="38100" dist="38100" dir="2700000" algn="tl">
                    <a:srgbClr val="000000">
                      <a:alpha val="43137"/>
                    </a:srgbClr>
                  </a:outerShdw>
                </a:effectLst>
              </a:rPr>
              <a:t>Listening Overview</a:t>
            </a:r>
            <a:endParaRPr lang="en-US" sz="4000" b="1" dirty="0">
              <a:solidFill>
                <a:srgbClr val="0070C0"/>
              </a:solidFill>
              <a:effectLst>
                <a:outerShdw blurRad="38100" dist="38100" dir="2700000" algn="tl">
                  <a:srgbClr val="000000">
                    <a:alpha val="43137"/>
                  </a:srgbClr>
                </a:outerShdw>
              </a:effectLst>
            </a:endParaRPr>
          </a:p>
        </p:txBody>
      </p:sp>
      <p:sp>
        <p:nvSpPr>
          <p:cNvPr id="3075" name="Subtitle 2"/>
          <p:cNvSpPr>
            <a:spLocks noGrp="1"/>
          </p:cNvSpPr>
          <p:nvPr>
            <p:ph type="subTitle" idx="1"/>
          </p:nvPr>
        </p:nvSpPr>
        <p:spPr>
          <a:xfrm>
            <a:off x="1028700" y="1600200"/>
            <a:ext cx="8229600" cy="3657600"/>
          </a:xfrm>
        </p:spPr>
        <p:txBody>
          <a:bodyPr/>
          <a:lstStyle/>
          <a:p>
            <a:pPr eaLnBrk="1" hangingPunct="1"/>
            <a:endParaRPr lang="en-US" altLang="en-US" sz="2400" smtClean="0">
              <a:solidFill>
                <a:schemeClr val="tx1"/>
              </a:solidFill>
            </a:endParaRPr>
          </a:p>
          <a:p>
            <a:pPr eaLnBrk="1" hangingPunct="1"/>
            <a:endParaRPr lang="en-US" altLang="en-US" sz="240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10839821"/>
              </p:ext>
            </p:extLst>
          </p:nvPr>
        </p:nvGraphicFramePr>
        <p:xfrm>
          <a:off x="953590" y="1752601"/>
          <a:ext cx="8047535" cy="4103689"/>
        </p:xfrm>
        <a:graphic>
          <a:graphicData uri="http://schemas.openxmlformats.org/drawingml/2006/table">
            <a:tbl>
              <a:tblPr firstRow="1" bandRow="1">
                <a:tableStyleId>{5C22544A-7EE6-4342-B048-85BDC9FD1C3A}</a:tableStyleId>
              </a:tblPr>
              <a:tblGrid>
                <a:gridCol w="1341256"/>
                <a:gridCol w="1944821"/>
                <a:gridCol w="1542444"/>
                <a:gridCol w="1609507"/>
                <a:gridCol w="1609507"/>
              </a:tblGrid>
              <a:tr h="613062">
                <a:tc>
                  <a:txBody>
                    <a:bodyPr/>
                    <a:lstStyle/>
                    <a:p>
                      <a:pPr algn="ctr"/>
                      <a:r>
                        <a:rPr lang="en-US" sz="2400" b="1" dirty="0" smtClean="0">
                          <a:solidFill>
                            <a:schemeClr val="bg1"/>
                          </a:solidFill>
                          <a:effectLst>
                            <a:outerShdw blurRad="38100" dist="38100" dir="2700000" algn="tl">
                              <a:srgbClr val="000000">
                                <a:alpha val="43137"/>
                              </a:srgbClr>
                            </a:outerShdw>
                          </a:effectLst>
                        </a:rPr>
                        <a:t>Section</a:t>
                      </a:r>
                      <a:r>
                        <a:rPr lang="en-US" sz="2400" b="1" baseline="0" dirty="0" smtClean="0">
                          <a:solidFill>
                            <a:schemeClr val="bg1"/>
                          </a:solidFill>
                          <a:effectLst>
                            <a:outerShdw blurRad="38100" dist="38100" dir="2700000" algn="tl">
                              <a:srgbClr val="000000">
                                <a:alpha val="43137"/>
                              </a:srgbClr>
                            </a:outerShdw>
                          </a:effectLst>
                        </a:rPr>
                        <a:t> </a:t>
                      </a:r>
                      <a:endParaRPr lang="en-US" sz="2400" b="1" dirty="0">
                        <a:solidFill>
                          <a:schemeClr val="bg1"/>
                        </a:solidFill>
                        <a:effectLst>
                          <a:outerShdw blurRad="38100" dist="38100" dir="2700000" algn="tl">
                            <a:srgbClr val="000000">
                              <a:alpha val="43137"/>
                            </a:srgbClr>
                          </a:outerShdw>
                        </a:effectLst>
                      </a:endParaRPr>
                    </a:p>
                  </a:txBody>
                  <a:tcPr marL="102870" marR="102870" marT="45732" marB="45732"/>
                </a:tc>
                <a:tc>
                  <a:txBody>
                    <a:bodyPr/>
                    <a:lstStyle/>
                    <a:p>
                      <a:pPr algn="ctr"/>
                      <a:r>
                        <a:rPr lang="en-US" sz="2400" b="1" dirty="0" smtClean="0">
                          <a:effectLst>
                            <a:outerShdw blurRad="38100" dist="38100" dir="2700000" algn="tl">
                              <a:srgbClr val="000000">
                                <a:alpha val="43137"/>
                              </a:srgbClr>
                            </a:outerShdw>
                          </a:effectLst>
                        </a:rPr>
                        <a:t>Content</a:t>
                      </a:r>
                      <a:endParaRPr lang="en-US" sz="2400" b="1" dirty="0">
                        <a:effectLst>
                          <a:outerShdw blurRad="38100" dist="38100" dir="2700000" algn="tl">
                            <a:srgbClr val="000000">
                              <a:alpha val="43137"/>
                            </a:srgbClr>
                          </a:outerShdw>
                        </a:effectLst>
                      </a:endParaRPr>
                    </a:p>
                  </a:txBody>
                  <a:tcPr marL="102870" marR="102870" marT="45732" marB="45732"/>
                </a:tc>
                <a:tc>
                  <a:txBody>
                    <a:bodyPr/>
                    <a:lstStyle/>
                    <a:p>
                      <a:pPr algn="ctr"/>
                      <a:r>
                        <a:rPr lang="en-US" sz="2400" b="1" dirty="0" smtClean="0">
                          <a:effectLst>
                            <a:outerShdw blurRad="38100" dist="38100" dir="2700000" algn="tl">
                              <a:srgbClr val="000000">
                                <a:alpha val="43137"/>
                              </a:srgbClr>
                            </a:outerShdw>
                          </a:effectLst>
                        </a:rPr>
                        <a:t>Time</a:t>
                      </a:r>
                      <a:endParaRPr lang="en-US" sz="2400" b="1" dirty="0">
                        <a:effectLst>
                          <a:outerShdw blurRad="38100" dist="38100" dir="2700000" algn="tl">
                            <a:srgbClr val="000000">
                              <a:alpha val="43137"/>
                            </a:srgbClr>
                          </a:outerShdw>
                        </a:effectLst>
                      </a:endParaRPr>
                    </a:p>
                  </a:txBody>
                  <a:tcPr marL="102870" marR="102870" marT="45732" marB="45732"/>
                </a:tc>
                <a:tc>
                  <a:txBody>
                    <a:bodyPr/>
                    <a:lstStyle/>
                    <a:p>
                      <a:pPr algn="ctr"/>
                      <a:r>
                        <a:rPr lang="en-US" sz="2400" b="1" dirty="0" smtClean="0">
                          <a:effectLst>
                            <a:outerShdw blurRad="38100" dist="38100" dir="2700000" algn="tl">
                              <a:srgbClr val="000000">
                                <a:alpha val="43137"/>
                              </a:srgbClr>
                            </a:outerShdw>
                          </a:effectLst>
                        </a:rPr>
                        <a:t>Mode</a:t>
                      </a:r>
                      <a:endParaRPr lang="en-US" sz="2400" b="1" dirty="0">
                        <a:effectLst>
                          <a:outerShdw blurRad="38100" dist="38100" dir="2700000" algn="tl">
                            <a:srgbClr val="000000">
                              <a:alpha val="43137"/>
                            </a:srgbClr>
                          </a:outerShdw>
                        </a:effectLst>
                      </a:endParaRPr>
                    </a:p>
                  </a:txBody>
                  <a:tcPr marL="102870" marR="102870" marT="45732" marB="45732"/>
                </a:tc>
                <a:tc>
                  <a:txBody>
                    <a:bodyPr/>
                    <a:lstStyle/>
                    <a:p>
                      <a:pPr algn="ctr"/>
                      <a:r>
                        <a:rPr lang="en-US" sz="2400" b="1" dirty="0" smtClean="0">
                          <a:effectLst>
                            <a:outerShdw blurRad="38100" dist="38100" dir="2700000" algn="tl">
                              <a:srgbClr val="000000">
                                <a:alpha val="43137"/>
                              </a:srgbClr>
                            </a:outerShdw>
                          </a:effectLst>
                        </a:rPr>
                        <a:t>Score</a:t>
                      </a:r>
                      <a:endParaRPr lang="en-US" sz="2400" b="1" dirty="0">
                        <a:effectLst>
                          <a:outerShdw blurRad="38100" dist="38100" dir="2700000" algn="tl">
                            <a:srgbClr val="000000">
                              <a:alpha val="43137"/>
                            </a:srgbClr>
                          </a:outerShdw>
                        </a:effectLst>
                      </a:endParaRPr>
                    </a:p>
                  </a:txBody>
                  <a:tcPr marL="102870" marR="102870" marT="45732" marB="45732"/>
                </a:tc>
              </a:tr>
              <a:tr h="1920495">
                <a:tc rowSpan="2">
                  <a:txBody>
                    <a:bodyPr/>
                    <a:lstStyle/>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Listening</a:t>
                      </a:r>
                      <a:endParaRPr lang="en-US" sz="2000" dirty="0">
                        <a:solidFill>
                          <a:schemeClr val="tx1"/>
                        </a:solidFill>
                      </a:endParaRPr>
                    </a:p>
                  </a:txBody>
                  <a:tcPr marL="102870" marR="102870" marT="45732" marB="45732"/>
                </a:tc>
                <a:tc>
                  <a:txBody>
                    <a:bodyPr/>
                    <a:lstStyle/>
                    <a:p>
                      <a:r>
                        <a:rPr lang="en-US" sz="2000" dirty="0" smtClean="0"/>
                        <a:t>lectures</a:t>
                      </a:r>
                    </a:p>
                    <a:p>
                      <a:endParaRPr lang="en-US" sz="2000" dirty="0" smtClean="0"/>
                    </a:p>
                    <a:p>
                      <a:r>
                        <a:rPr lang="en-US" sz="2000" dirty="0" smtClean="0"/>
                        <a:t>Conversations</a:t>
                      </a:r>
                    </a:p>
                    <a:p>
                      <a:endParaRPr lang="en-US" sz="2000" dirty="0" smtClean="0"/>
                    </a:p>
                    <a:p>
                      <a:r>
                        <a:rPr lang="en-US" sz="2000" dirty="0" smtClean="0"/>
                        <a:t>( Audio)</a:t>
                      </a:r>
                    </a:p>
                    <a:p>
                      <a:r>
                        <a:rPr lang="en-US" sz="2000" dirty="0" smtClean="0"/>
                        <a:t> </a:t>
                      </a:r>
                    </a:p>
                  </a:txBody>
                  <a:tcPr marL="102870" marR="102870" marT="45732" marB="45732"/>
                </a:tc>
                <a:tc>
                  <a:txBody>
                    <a:bodyPr/>
                    <a:lstStyle/>
                    <a:p>
                      <a:r>
                        <a:rPr lang="en-US" sz="2000" dirty="0" smtClean="0"/>
                        <a:t>5 minutes</a:t>
                      </a:r>
                    </a:p>
                    <a:p>
                      <a:endParaRPr lang="en-US" sz="2000" dirty="0" smtClean="0"/>
                    </a:p>
                    <a:p>
                      <a:r>
                        <a:rPr lang="en-US" sz="2000" dirty="0" smtClean="0"/>
                        <a:t>3 minutes</a:t>
                      </a:r>
                      <a:endParaRPr lang="en-US" sz="2000" dirty="0"/>
                    </a:p>
                  </a:txBody>
                  <a:tcPr marL="102870" marR="102870" marT="45732" marB="45732"/>
                </a:tc>
                <a:tc>
                  <a:txBody>
                    <a:bodyPr/>
                    <a:lstStyle/>
                    <a:p>
                      <a:pPr algn="ctr"/>
                      <a:endParaRPr lang="en-US" sz="2000" dirty="0" smtClean="0"/>
                    </a:p>
                    <a:p>
                      <a:pPr algn="ctr"/>
                      <a:r>
                        <a:rPr lang="en-US" sz="2000" dirty="0" smtClean="0"/>
                        <a:t>Multiple Choice</a:t>
                      </a:r>
                      <a:endParaRPr lang="en-US" sz="2000" dirty="0"/>
                    </a:p>
                  </a:txBody>
                  <a:tcPr marL="102870" marR="102870" marT="45732" marB="45732"/>
                </a:tc>
                <a:tc>
                  <a:txBody>
                    <a:bodyPr/>
                    <a:lstStyle/>
                    <a:p>
                      <a:pPr algn="ctr"/>
                      <a:endParaRPr lang="en-US" sz="2000" dirty="0" smtClean="0"/>
                    </a:p>
                    <a:p>
                      <a:pPr algn="ctr"/>
                      <a:r>
                        <a:rPr lang="en-US" sz="2000" dirty="0" smtClean="0"/>
                        <a:t>02</a:t>
                      </a:r>
                      <a:endParaRPr lang="en-US" sz="2000" dirty="0"/>
                    </a:p>
                  </a:txBody>
                  <a:tcPr marL="102870" marR="102870" marT="45732" marB="45732"/>
                </a:tc>
              </a:tr>
              <a:tr h="1570132">
                <a:tc vMerge="1">
                  <a:txBody>
                    <a:bodyPr/>
                    <a:lstStyle/>
                    <a:p>
                      <a:endParaRPr lang="en-US"/>
                    </a:p>
                  </a:txBody>
                  <a:tcPr/>
                </a:tc>
                <a:tc>
                  <a:txBody>
                    <a:bodyPr/>
                    <a:lstStyle/>
                    <a:p>
                      <a:endParaRPr lang="en-US" sz="2000" dirty="0" smtClean="0"/>
                    </a:p>
                    <a:p>
                      <a:r>
                        <a:rPr lang="en-US" sz="2000" dirty="0" smtClean="0"/>
                        <a:t>Video Talks</a:t>
                      </a:r>
                    </a:p>
                  </a:txBody>
                  <a:tcPr marL="102870" marR="102870" marT="45732" marB="45732"/>
                </a:tc>
                <a:tc>
                  <a:txBody>
                    <a:bodyPr/>
                    <a:lstStyle/>
                    <a:p>
                      <a:endParaRPr lang="en-US" sz="2000" dirty="0" smtClean="0"/>
                    </a:p>
                    <a:p>
                      <a:r>
                        <a:rPr lang="en-US" sz="2000" dirty="0" smtClean="0"/>
                        <a:t>15 minutes</a:t>
                      </a:r>
                      <a:endParaRPr lang="en-US" sz="2000" dirty="0"/>
                    </a:p>
                  </a:txBody>
                  <a:tcPr marL="102870" marR="102870" marT="45732" marB="45732"/>
                </a:tc>
                <a:tc>
                  <a:txBody>
                    <a:bodyPr/>
                    <a:lstStyle/>
                    <a:p>
                      <a:pPr algn="ctr"/>
                      <a:endParaRPr lang="en-US" sz="2000" dirty="0" smtClean="0"/>
                    </a:p>
                    <a:p>
                      <a:pPr algn="ctr"/>
                      <a:r>
                        <a:rPr lang="en-US" sz="2000" dirty="0" smtClean="0"/>
                        <a:t>Paragraph</a:t>
                      </a:r>
                      <a:endParaRPr lang="en-US" sz="2000" dirty="0"/>
                    </a:p>
                  </a:txBody>
                  <a:tcPr marL="102870" marR="102870" marT="45732" marB="45732"/>
                </a:tc>
                <a:tc>
                  <a:txBody>
                    <a:bodyPr/>
                    <a:lstStyle/>
                    <a:p>
                      <a:pPr algn="ctr"/>
                      <a:endParaRPr lang="en-US" sz="2000" dirty="0" smtClean="0"/>
                    </a:p>
                    <a:p>
                      <a:pPr algn="ctr"/>
                      <a:r>
                        <a:rPr lang="en-US" sz="2000" dirty="0" smtClean="0"/>
                        <a:t>03</a:t>
                      </a:r>
                      <a:endParaRPr lang="en-US" sz="2000" dirty="0"/>
                    </a:p>
                  </a:txBody>
                  <a:tcPr marL="102870" marR="102870" marT="45732" marB="45732"/>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896"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511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8229600" cy="914400"/>
          </a:xfrm>
        </p:spPr>
        <p:txBody>
          <a:bodyPr rtlCol="0">
            <a:normAutofit fontScale="90000"/>
          </a:bodyPr>
          <a:lstStyle/>
          <a:p>
            <a:pPr eaLnBrk="1" fontAlgn="auto" hangingPunct="1">
              <a:spcAft>
                <a:spcPts val="0"/>
              </a:spcAft>
              <a:defRPr/>
            </a:pPr>
            <a:r>
              <a:rPr lang="en-US" sz="4000" b="1" dirty="0" smtClean="0">
                <a:solidFill>
                  <a:srgbClr val="0070C0"/>
                </a:solidFill>
                <a:effectLst>
                  <a:outerShdw blurRad="38100" dist="38100" dir="2700000" algn="tl">
                    <a:srgbClr val="000000">
                      <a:alpha val="43137"/>
                    </a:srgbClr>
                  </a:outerShdw>
                </a:effectLst>
              </a:rPr>
              <a:t>Audio- Types of Listening Passages</a:t>
            </a:r>
            <a:endParaRPr lang="en-US" sz="4000" b="1" dirty="0">
              <a:solidFill>
                <a:srgbClr val="0070C0"/>
              </a:solidFill>
              <a:effectLst>
                <a:outerShdw blurRad="38100" dist="38100" dir="2700000" algn="tl">
                  <a:srgbClr val="000000">
                    <a:alpha val="43137"/>
                  </a:srgbClr>
                </a:outerShdw>
              </a:effectLst>
            </a:endParaRPr>
          </a:p>
        </p:txBody>
      </p:sp>
      <p:sp>
        <p:nvSpPr>
          <p:cNvPr id="4099" name="Content Placeholder 2"/>
          <p:cNvSpPr>
            <a:spLocks noGrp="1"/>
          </p:cNvSpPr>
          <p:nvPr>
            <p:ph idx="1"/>
          </p:nvPr>
        </p:nvSpPr>
        <p:spPr>
          <a:xfrm>
            <a:off x="1175656" y="1600200"/>
            <a:ext cx="8082643" cy="3657600"/>
          </a:xfrm>
        </p:spPr>
        <p:txBody>
          <a:bodyPr>
            <a:normAutofit fontScale="92500" lnSpcReduction="20000"/>
          </a:bodyPr>
          <a:lstStyle/>
          <a:p>
            <a:pPr eaLnBrk="1" hangingPunct="1">
              <a:spcBef>
                <a:spcPts val="575"/>
              </a:spcBef>
              <a:defRPr/>
            </a:pPr>
            <a:r>
              <a:rPr lang="en-US" altLang="en-US" sz="2400" dirty="0" smtClean="0"/>
              <a:t>Lectures</a:t>
            </a:r>
          </a:p>
          <a:p>
            <a:pPr lvl="1" eaLnBrk="1" hangingPunct="1">
              <a:spcBef>
                <a:spcPts val="575"/>
              </a:spcBef>
              <a:buFont typeface="Wingdings" pitchFamily="2" charset="2"/>
              <a:buChar char="Ø"/>
              <a:defRPr/>
            </a:pPr>
            <a:r>
              <a:rPr lang="en-US" altLang="en-US" sz="2000" dirty="0" smtClean="0"/>
              <a:t>professor speaks on a given topic</a:t>
            </a:r>
          </a:p>
          <a:p>
            <a:pPr eaLnBrk="1" hangingPunct="1">
              <a:spcBef>
                <a:spcPts val="575"/>
              </a:spcBef>
              <a:defRPr/>
            </a:pPr>
            <a:r>
              <a:rPr lang="en-US" altLang="en-US" sz="2400" dirty="0" smtClean="0"/>
              <a:t>Classroom discussions</a:t>
            </a:r>
          </a:p>
          <a:p>
            <a:pPr lvl="1" eaLnBrk="1" hangingPunct="1">
              <a:spcBef>
                <a:spcPts val="575"/>
              </a:spcBef>
              <a:buFont typeface="Wingdings" pitchFamily="2" charset="2"/>
              <a:buChar char="Ø"/>
              <a:defRPr/>
            </a:pPr>
            <a:r>
              <a:rPr lang="en-US" altLang="en-US" sz="2000" dirty="0" smtClean="0"/>
              <a:t>professor and students discuss an academic topic</a:t>
            </a:r>
          </a:p>
          <a:p>
            <a:pPr eaLnBrk="1" hangingPunct="1">
              <a:spcBef>
                <a:spcPts val="575"/>
              </a:spcBef>
              <a:defRPr/>
            </a:pPr>
            <a:r>
              <a:rPr lang="en-US" altLang="en-US" sz="2400" dirty="0" smtClean="0"/>
              <a:t>Conversations</a:t>
            </a:r>
          </a:p>
          <a:p>
            <a:pPr lvl="1" eaLnBrk="1" hangingPunct="1">
              <a:spcBef>
                <a:spcPts val="575"/>
              </a:spcBef>
              <a:buFont typeface="Wingdings" pitchFamily="2" charset="2"/>
              <a:buChar char="Ø"/>
              <a:defRPr/>
            </a:pPr>
            <a:r>
              <a:rPr lang="en-US" altLang="en-US" sz="2000" dirty="0" smtClean="0"/>
              <a:t>office hours with a student visit to a professor</a:t>
            </a:r>
          </a:p>
          <a:p>
            <a:pPr lvl="1" eaLnBrk="1" hangingPunct="1">
              <a:spcBef>
                <a:spcPts val="575"/>
              </a:spcBef>
              <a:buFont typeface="Wingdings" pitchFamily="2" charset="2"/>
              <a:buChar char="Ø"/>
              <a:defRPr/>
            </a:pPr>
            <a:r>
              <a:rPr lang="en-US" altLang="en-US" sz="2000" dirty="0" smtClean="0"/>
              <a:t>service encounters with support staff</a:t>
            </a:r>
          </a:p>
          <a:p>
            <a:pPr marL="0" indent="0" eaLnBrk="1" hangingPunct="1">
              <a:spcBef>
                <a:spcPts val="575"/>
              </a:spcBef>
              <a:buFont typeface="Arial" charset="0"/>
              <a:buNone/>
              <a:defRPr/>
            </a:pPr>
            <a:endParaRPr lang="en-US" altLang="en-US" sz="2400" dirty="0" smtClean="0"/>
          </a:p>
          <a:p>
            <a:pPr marL="0" indent="0" eaLnBrk="1" hangingPunct="1">
              <a:spcBef>
                <a:spcPts val="575"/>
              </a:spcBef>
              <a:buFont typeface="Arial" charset="0"/>
              <a:buNone/>
              <a:defRPr/>
            </a:pPr>
            <a:endParaRPr lang="en-US" altLang="en-US" sz="2400" dirty="0"/>
          </a:p>
          <a:p>
            <a:pPr marL="0" indent="0" eaLnBrk="1" hangingPunct="1">
              <a:spcBef>
                <a:spcPts val="575"/>
              </a:spcBef>
              <a:buFont typeface="Arial" charset="0"/>
              <a:buNone/>
              <a:defRPr/>
            </a:pPr>
            <a:endParaRPr lang="en-US" altLang="en-US" sz="2400" dirty="0" smtClean="0"/>
          </a:p>
          <a:p>
            <a:pPr marL="0" indent="0" eaLnBrk="1" hangingPunct="1">
              <a:spcBef>
                <a:spcPts val="575"/>
              </a:spcBef>
              <a:buFont typeface="Arial" charset="0"/>
              <a:buNone/>
              <a:defRPr/>
            </a:pPr>
            <a:r>
              <a:rPr lang="en-US" altLang="en-US" sz="2400" dirty="0" smtClean="0"/>
              <a:t>Taking notes is allowed and encouraged.</a:t>
            </a:r>
          </a:p>
          <a:p>
            <a:pPr lvl="1" eaLnBrk="1" hangingPunct="1">
              <a:buFont typeface="Wingdings" pitchFamily="2" charset="2"/>
              <a:buChar char="Ø"/>
              <a:defRPr/>
            </a:pPr>
            <a:endParaRPr lang="en-US" altLang="en-US"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45403"/>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295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5" y="685801"/>
            <a:ext cx="8143875" cy="904875"/>
          </a:xfrm>
        </p:spPr>
        <p:txBody>
          <a:bodyPr rtlCol="0">
            <a:normAutofit/>
          </a:bodyPr>
          <a:lstStyle/>
          <a:p>
            <a:pPr eaLnBrk="1" fontAlgn="auto" hangingPunct="1">
              <a:spcAft>
                <a:spcPts val="0"/>
              </a:spcAft>
              <a:defRPr/>
            </a:pPr>
            <a:r>
              <a:rPr lang="en-US" sz="4000" b="1" dirty="0" smtClean="0">
                <a:solidFill>
                  <a:srgbClr val="0070C0"/>
                </a:solidFill>
                <a:effectLst>
                  <a:outerShdw blurRad="38100" dist="38100" dir="2700000" algn="tl">
                    <a:srgbClr val="000000">
                      <a:alpha val="43137"/>
                    </a:srgbClr>
                  </a:outerShdw>
                </a:effectLst>
              </a:rPr>
              <a:t>Question Sets</a:t>
            </a:r>
            <a:endParaRPr lang="en-US" sz="4000"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14350" y="1600200"/>
            <a:ext cx="9258300" cy="4267200"/>
          </a:xfrm>
        </p:spPr>
        <p:txBody>
          <a:bodyPr rtlCol="0">
            <a:normAutofit fontScale="92500"/>
          </a:bodyPr>
          <a:lstStyle/>
          <a:p>
            <a:pPr eaLnBrk="1" fontAlgn="auto" hangingPunct="1">
              <a:spcBef>
                <a:spcPts val="576"/>
              </a:spcBef>
              <a:spcAft>
                <a:spcPts val="0"/>
              </a:spcAft>
              <a:buFont typeface="Arial" pitchFamily="34" charset="0"/>
              <a:buChar char="•"/>
              <a:defRPr/>
            </a:pPr>
            <a:r>
              <a:rPr lang="en-US" sz="2600" dirty="0" smtClean="0"/>
              <a:t>Each set</a:t>
            </a:r>
          </a:p>
          <a:p>
            <a:pPr lvl="1" eaLnBrk="1" fontAlgn="auto" hangingPunct="1">
              <a:spcBef>
                <a:spcPts val="576"/>
              </a:spcBef>
              <a:spcAft>
                <a:spcPts val="0"/>
              </a:spcAft>
              <a:buFont typeface="Wingdings" pitchFamily="2" charset="2"/>
              <a:buChar char="Ø"/>
              <a:defRPr/>
            </a:pPr>
            <a:r>
              <a:rPr lang="en-US" sz="2200" dirty="0" smtClean="0"/>
              <a:t>two </a:t>
            </a:r>
            <a:r>
              <a:rPr lang="en-US" sz="2200" dirty="0"/>
              <a:t>lectures and one </a:t>
            </a:r>
            <a:r>
              <a:rPr lang="en-US" sz="2200" dirty="0" smtClean="0"/>
              <a:t>conversation</a:t>
            </a:r>
          </a:p>
          <a:p>
            <a:pPr lvl="1" eaLnBrk="1" fontAlgn="auto" hangingPunct="1">
              <a:spcBef>
                <a:spcPts val="576"/>
              </a:spcBef>
              <a:spcAft>
                <a:spcPts val="0"/>
              </a:spcAft>
              <a:buFont typeface="Wingdings" pitchFamily="2" charset="2"/>
              <a:buChar char="Ø"/>
              <a:defRPr/>
            </a:pPr>
            <a:r>
              <a:rPr lang="en-US" sz="2200" dirty="0"/>
              <a:t>e</a:t>
            </a:r>
            <a:r>
              <a:rPr lang="en-US" sz="2200" dirty="0" smtClean="0"/>
              <a:t>ach set of passages has 10 questions</a:t>
            </a:r>
          </a:p>
          <a:p>
            <a:pPr eaLnBrk="1" fontAlgn="auto" hangingPunct="1">
              <a:spcBef>
                <a:spcPts val="576"/>
              </a:spcBef>
              <a:spcAft>
                <a:spcPts val="0"/>
              </a:spcAft>
              <a:buFont typeface="Arial" pitchFamily="34" charset="0"/>
              <a:buChar char="•"/>
              <a:defRPr/>
            </a:pPr>
            <a:r>
              <a:rPr lang="en-US" sz="2600" dirty="0" smtClean="0"/>
              <a:t>Time</a:t>
            </a:r>
          </a:p>
          <a:p>
            <a:pPr lvl="1" eaLnBrk="1" fontAlgn="auto" hangingPunct="1">
              <a:spcBef>
                <a:spcPts val="576"/>
              </a:spcBef>
              <a:spcAft>
                <a:spcPts val="0"/>
              </a:spcAft>
              <a:buFont typeface="Wingdings" pitchFamily="2" charset="2"/>
              <a:buChar char="Ø"/>
              <a:defRPr/>
            </a:pPr>
            <a:r>
              <a:rPr lang="en-US" sz="2200" dirty="0" smtClean="0"/>
              <a:t>15 minutes to listen</a:t>
            </a:r>
          </a:p>
          <a:p>
            <a:pPr lvl="1" eaLnBrk="1" fontAlgn="auto" hangingPunct="1">
              <a:spcBef>
                <a:spcPts val="576"/>
              </a:spcBef>
              <a:spcAft>
                <a:spcPts val="0"/>
              </a:spcAft>
              <a:buFont typeface="Wingdings" pitchFamily="2" charset="2"/>
              <a:buChar char="Ø"/>
              <a:defRPr/>
            </a:pPr>
            <a:r>
              <a:rPr lang="en-US" sz="2200" dirty="0" smtClean="0"/>
              <a:t>10 minutes to answer</a:t>
            </a:r>
          </a:p>
          <a:p>
            <a:pPr lvl="1" eaLnBrk="1" fontAlgn="auto" hangingPunct="1">
              <a:spcBef>
                <a:spcPts val="576"/>
              </a:spcBef>
              <a:spcAft>
                <a:spcPts val="0"/>
              </a:spcAft>
              <a:buFont typeface="Wingdings" pitchFamily="2" charset="2"/>
              <a:buChar char="Ø"/>
              <a:defRPr/>
            </a:pPr>
            <a:endParaRPr lang="en-US" sz="2200" dirty="0"/>
          </a:p>
          <a:p>
            <a:pPr marL="342900" lvl="1" indent="-342900" eaLnBrk="1" fontAlgn="auto" hangingPunct="1">
              <a:spcBef>
                <a:spcPts val="576"/>
              </a:spcBef>
              <a:spcAft>
                <a:spcPts val="0"/>
              </a:spcAft>
              <a:buFont typeface="Arial" pitchFamily="34" charset="0"/>
              <a:buChar char="•"/>
              <a:defRPr/>
            </a:pPr>
            <a:r>
              <a:rPr lang="en-US" sz="2600" dirty="0"/>
              <a:t>L</a:t>
            </a:r>
            <a:r>
              <a:rPr lang="en-US" sz="2600" dirty="0" smtClean="0"/>
              <a:t>ecture questions are more difficult than conversation questions. </a:t>
            </a:r>
          </a:p>
          <a:p>
            <a:pPr marL="342900" lvl="1" indent="-342900" eaLnBrk="1" fontAlgn="auto" hangingPunct="1">
              <a:spcBef>
                <a:spcPts val="576"/>
              </a:spcBef>
              <a:spcAft>
                <a:spcPts val="0"/>
              </a:spcAft>
              <a:buFont typeface="Arial" pitchFamily="34" charset="0"/>
              <a:buChar char="•"/>
              <a:defRPr/>
            </a:pPr>
            <a:r>
              <a:rPr lang="en-US" sz="2600" dirty="0" smtClean="0"/>
              <a:t>Question order usually follows order of information in passage.</a:t>
            </a:r>
          </a:p>
          <a:p>
            <a:pPr lvl="1" eaLnBrk="1" fontAlgn="auto" hangingPunct="1">
              <a:spcAft>
                <a:spcPts val="0"/>
              </a:spcAft>
              <a:buFont typeface="Wingdings" pitchFamily="2" charset="2"/>
              <a:buChar char="Ø"/>
              <a:defRPr/>
            </a:pP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6214"/>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693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975" y="304800"/>
            <a:ext cx="8229600" cy="914400"/>
          </a:xfrm>
        </p:spPr>
        <p:txBody>
          <a:bodyPr rtlCol="0">
            <a:normAutofit/>
          </a:bodyPr>
          <a:lstStyle/>
          <a:p>
            <a:pPr eaLnBrk="1" fontAlgn="auto" hangingPunct="1">
              <a:spcAft>
                <a:spcPts val="0"/>
              </a:spcAft>
              <a:defRPr/>
            </a:pPr>
            <a:r>
              <a:rPr lang="en-US" sz="4000" b="1" dirty="0" smtClean="0">
                <a:solidFill>
                  <a:srgbClr val="0070C0"/>
                </a:solidFill>
                <a:effectLst>
                  <a:outerShdw blurRad="38100" dist="38100" dir="2700000" algn="tl">
                    <a:srgbClr val="000000">
                      <a:alpha val="43137"/>
                    </a:srgbClr>
                  </a:outerShdw>
                </a:effectLst>
              </a:rPr>
              <a:t> Question Types</a:t>
            </a:r>
            <a:endParaRPr lang="en-US" sz="4000"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28700" y="1600200"/>
            <a:ext cx="8229600" cy="4572000"/>
          </a:xfrm>
        </p:spPr>
        <p:txBody>
          <a:bodyPr rtlCol="0">
            <a:normAutofit fontScale="92500" lnSpcReduction="10000"/>
          </a:bodyPr>
          <a:lstStyle/>
          <a:p>
            <a:pPr marL="0" indent="0" eaLnBrk="1" fontAlgn="auto" hangingPunct="1">
              <a:spcBef>
                <a:spcPts val="576"/>
              </a:spcBef>
              <a:spcAft>
                <a:spcPts val="0"/>
              </a:spcAft>
              <a:buFont typeface="Arial" charset="0"/>
              <a:buNone/>
              <a:defRPr/>
            </a:pPr>
            <a:r>
              <a:rPr lang="en-US" sz="2400" dirty="0" smtClean="0"/>
              <a:t>		Multiple Choice Questions</a:t>
            </a:r>
          </a:p>
          <a:p>
            <a:pPr marL="0" indent="0" eaLnBrk="1" fontAlgn="auto" hangingPunct="1">
              <a:spcBef>
                <a:spcPts val="576"/>
              </a:spcBef>
              <a:spcAft>
                <a:spcPts val="0"/>
              </a:spcAft>
              <a:buFont typeface="Arial" charset="0"/>
              <a:buNone/>
              <a:defRPr/>
            </a:pPr>
            <a:r>
              <a:rPr lang="en-US" sz="2400" dirty="0" smtClean="0"/>
              <a:t>	Most have four choices and one correct answer</a:t>
            </a:r>
          </a:p>
          <a:p>
            <a:pPr marL="0" indent="0" eaLnBrk="1" fontAlgn="auto" hangingPunct="1">
              <a:spcBef>
                <a:spcPts val="576"/>
              </a:spcBef>
              <a:spcAft>
                <a:spcPts val="0"/>
              </a:spcAft>
              <a:buFont typeface="Arial" charset="0"/>
              <a:buNone/>
              <a:defRPr/>
            </a:pPr>
            <a:endParaRPr lang="en-US" sz="2400" dirty="0" smtClean="0"/>
          </a:p>
          <a:p>
            <a:pPr eaLnBrk="1" fontAlgn="auto" hangingPunct="1">
              <a:spcBef>
                <a:spcPts val="576"/>
              </a:spcBef>
              <a:spcAft>
                <a:spcPts val="0"/>
              </a:spcAft>
              <a:buFont typeface="Arial" pitchFamily="34" charset="0"/>
              <a:buChar char="•"/>
              <a:defRPr/>
            </a:pPr>
            <a:r>
              <a:rPr lang="en-US" sz="2400" dirty="0" smtClean="0"/>
              <a:t>Gist: 	purpose for a conversation</a:t>
            </a:r>
          </a:p>
          <a:p>
            <a:pPr eaLnBrk="1" fontAlgn="auto" hangingPunct="1">
              <a:spcBef>
                <a:spcPts val="576"/>
              </a:spcBef>
              <a:spcAft>
                <a:spcPts val="0"/>
              </a:spcAft>
              <a:buFont typeface="Arial" pitchFamily="34" charset="0"/>
              <a:buChar char="•"/>
              <a:defRPr/>
            </a:pPr>
            <a:r>
              <a:rPr lang="en-US" sz="2400" dirty="0" smtClean="0"/>
              <a:t>Inference: 	draw conclusion from stated facts</a:t>
            </a:r>
            <a:endParaRPr lang="en-US" sz="2400" dirty="0"/>
          </a:p>
          <a:p>
            <a:pPr eaLnBrk="1" fontAlgn="auto" hangingPunct="1">
              <a:spcBef>
                <a:spcPts val="576"/>
              </a:spcBef>
              <a:spcAft>
                <a:spcPts val="0"/>
              </a:spcAft>
              <a:buFont typeface="Arial" pitchFamily="34" charset="0"/>
              <a:buChar char="•"/>
              <a:defRPr/>
            </a:pPr>
            <a:r>
              <a:rPr lang="en-US" sz="2400" dirty="0" smtClean="0"/>
              <a:t>Detail: 	main supporting details</a:t>
            </a:r>
          </a:p>
          <a:p>
            <a:pPr marL="742950" indent="-285750" eaLnBrk="1" fontAlgn="auto" hangingPunct="1">
              <a:spcBef>
                <a:spcPts val="576"/>
              </a:spcBef>
              <a:spcAft>
                <a:spcPts val="0"/>
              </a:spcAft>
              <a:buFont typeface="Wingdings" pitchFamily="2" charset="2"/>
              <a:buChar char="Ø"/>
              <a:defRPr/>
            </a:pPr>
            <a:r>
              <a:rPr lang="en-US" sz="2000" dirty="0"/>
              <a:t>m</a:t>
            </a:r>
            <a:r>
              <a:rPr lang="en-US" sz="2000" dirty="0" smtClean="0"/>
              <a:t>ay have two or three correct answers</a:t>
            </a:r>
          </a:p>
          <a:p>
            <a:pPr marL="740664" indent="-283464" eaLnBrk="1" fontAlgn="auto" hangingPunct="1">
              <a:spcBef>
                <a:spcPts val="576"/>
              </a:spcBef>
              <a:spcAft>
                <a:spcPts val="0"/>
              </a:spcAft>
              <a:buFont typeface="Wingdings" pitchFamily="2" charset="2"/>
              <a:buChar char="Ø"/>
              <a:defRPr/>
            </a:pPr>
            <a:r>
              <a:rPr lang="en-US" sz="2000" dirty="0"/>
              <a:t>i</a:t>
            </a:r>
            <a:r>
              <a:rPr lang="en-US" sz="2000" dirty="0" smtClean="0"/>
              <a:t>f two correct answers, then four answer choices; if three correct answers, then five answer choices.</a:t>
            </a:r>
          </a:p>
          <a:p>
            <a:pPr eaLnBrk="1" fontAlgn="auto" hangingPunct="1">
              <a:spcBef>
                <a:spcPts val="576"/>
              </a:spcBef>
              <a:spcAft>
                <a:spcPts val="0"/>
              </a:spcAft>
              <a:buFont typeface="Arial" pitchFamily="34" charset="0"/>
              <a:buChar char="•"/>
              <a:defRPr/>
            </a:pPr>
            <a:r>
              <a:rPr lang="en-US" sz="2400" dirty="0"/>
              <a:t>Connecting Content </a:t>
            </a:r>
            <a:r>
              <a:rPr lang="en-US" sz="2400" dirty="0" smtClean="0"/>
              <a:t>Questions – </a:t>
            </a:r>
            <a:r>
              <a:rPr lang="en-US" sz="2000" dirty="0" smtClean="0"/>
              <a:t>Place Checkmarks in  the 				        correct boxes</a:t>
            </a:r>
          </a:p>
          <a:p>
            <a:pPr eaLnBrk="1" fontAlgn="auto" hangingPunct="1">
              <a:spcBef>
                <a:spcPts val="576"/>
              </a:spcBef>
              <a:spcAft>
                <a:spcPts val="0"/>
              </a:spcAft>
              <a:buFont typeface="Arial" pitchFamily="34" charset="0"/>
              <a:buChar char="•"/>
              <a:defRPr/>
            </a:pPr>
            <a:r>
              <a:rPr lang="en-US" sz="2400" dirty="0"/>
              <a:t>Attitude/ Tone :   </a:t>
            </a:r>
            <a:r>
              <a:rPr lang="en-US" sz="2000" dirty="0"/>
              <a:t>Exhibit the analytical skills </a:t>
            </a:r>
            <a:r>
              <a:rPr lang="en-US" sz="2000" dirty="0" smtClean="0"/>
              <a:t>-meaning </a:t>
            </a:r>
            <a:r>
              <a:rPr lang="en-US" sz="2000" dirty="0"/>
              <a:t>behind</a:t>
            </a:r>
          </a:p>
          <a:p>
            <a:pPr marL="0" indent="0" eaLnBrk="1" fontAlgn="auto" hangingPunct="1">
              <a:spcBef>
                <a:spcPts val="576"/>
              </a:spcBef>
              <a:spcAft>
                <a:spcPts val="0"/>
              </a:spcAft>
              <a:buFont typeface="Arial" charset="0"/>
              <a:buNone/>
              <a:defRPr/>
            </a:pPr>
            <a:r>
              <a:rPr lang="en-US" sz="2000" dirty="0" smtClean="0"/>
              <a:t>			speaker’s </a:t>
            </a:r>
            <a:r>
              <a:rPr lang="en-US" sz="2000" dirty="0"/>
              <a:t>words</a:t>
            </a:r>
          </a:p>
          <a:p>
            <a:pPr eaLnBrk="1" fontAlgn="auto" hangingPunct="1">
              <a:spcBef>
                <a:spcPts val="576"/>
              </a:spcBef>
              <a:spcAft>
                <a:spcPts val="0"/>
              </a:spcAft>
              <a:buFont typeface="Arial" pitchFamily="34" charset="0"/>
              <a:buChar char="•"/>
              <a:defRPr/>
            </a:pPr>
            <a:endParaRPr lang="en-US" sz="2000" dirty="0"/>
          </a:p>
          <a:p>
            <a:pPr eaLnBrk="1" fontAlgn="auto" hangingPunct="1">
              <a:spcAft>
                <a:spcPts val="0"/>
              </a:spcAft>
              <a:buFont typeface="Arial" pitchFamily="34" charset="0"/>
              <a:buChar char="•"/>
              <a:defRPr/>
            </a:pP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959" y="19277"/>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319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b="1" smtClean="0"/>
              <a:t>Gist Questions</a:t>
            </a:r>
          </a:p>
        </p:txBody>
      </p:sp>
      <p:sp>
        <p:nvSpPr>
          <p:cNvPr id="7171" name="Rectangle 3"/>
          <p:cNvSpPr>
            <a:spLocks noGrp="1" noChangeArrowheads="1"/>
          </p:cNvSpPr>
          <p:nvPr>
            <p:ph type="body" idx="1"/>
          </p:nvPr>
        </p:nvSpPr>
        <p:spPr>
          <a:xfrm>
            <a:off x="888274" y="1371600"/>
            <a:ext cx="9186200" cy="5257800"/>
          </a:xfrm>
        </p:spPr>
        <p:txBody>
          <a:bodyPr/>
          <a:lstStyle/>
          <a:p>
            <a:pPr algn="just">
              <a:lnSpc>
                <a:spcPct val="150000"/>
              </a:lnSpc>
            </a:pPr>
            <a:r>
              <a:rPr lang="en-US" altLang="en-US" sz="2800" dirty="0" smtClean="0"/>
              <a:t>As each listening passage starts, the narrator will inform you of the main topic of the academic talk or dialogue so you have a slight idea of what to expect.</a:t>
            </a:r>
          </a:p>
          <a:p>
            <a:pPr algn="just">
              <a:lnSpc>
                <a:spcPct val="150000"/>
              </a:lnSpc>
            </a:pPr>
            <a:r>
              <a:rPr lang="en-US" altLang="en-US" sz="2800" dirty="0" smtClean="0"/>
              <a:t>No matter what the topic is, you should be able to understand what the main idea of the passage is. </a:t>
            </a:r>
          </a:p>
          <a:p>
            <a:pPr algn="just">
              <a:lnSpc>
                <a:spcPct val="150000"/>
              </a:lnSpc>
            </a:pPr>
            <a:r>
              <a:rPr lang="en-US" altLang="en-US" sz="2800" dirty="0" smtClean="0"/>
              <a:t> Almost all of the prompts will include the word "mainly" in it so this type is easy to identify.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0" y="0"/>
            <a:ext cx="3742781" cy="515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621956"/>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Gist Questions</a:t>
            </a:r>
          </a:p>
        </p:txBody>
      </p:sp>
      <p:sp>
        <p:nvSpPr>
          <p:cNvPr id="8195" name="Content Placeholder 2"/>
          <p:cNvSpPr>
            <a:spLocks noGrp="1"/>
          </p:cNvSpPr>
          <p:nvPr>
            <p:ph idx="1"/>
          </p:nvPr>
        </p:nvSpPr>
        <p:spPr/>
        <p:txBody>
          <a:bodyPr/>
          <a:lstStyle/>
          <a:p>
            <a:pPr marL="0" indent="0">
              <a:buFont typeface="Arial" charset="0"/>
              <a:buNone/>
            </a:pPr>
            <a:endParaRPr lang="en-US" altLang="en-US" smtClean="0"/>
          </a:p>
          <a:p>
            <a:pPr marL="0" indent="0">
              <a:buFont typeface="Arial" charset="0"/>
              <a:buNone/>
            </a:pPr>
            <a:r>
              <a:rPr lang="en-US" altLang="en-US" smtClean="0"/>
              <a:t>Question: What is </a:t>
            </a:r>
            <a:r>
              <a:rPr lang="en-US" altLang="en-US" b="1" smtClean="0"/>
              <a:t>the main topic </a:t>
            </a:r>
            <a:r>
              <a:rPr lang="en-US" altLang="en-US" smtClean="0"/>
              <a:t>of discussion?</a:t>
            </a:r>
          </a:p>
          <a:p>
            <a:pPr marL="0" indent="0">
              <a:buFont typeface="Arial" charset="0"/>
              <a:buNone/>
            </a:pPr>
            <a:endParaRPr lang="en-US" altLang="en-US" smtClean="0"/>
          </a:p>
          <a:p>
            <a:pPr marL="0" indent="0">
              <a:buFont typeface="Arial" charset="0"/>
              <a:buNone/>
            </a:pPr>
            <a:r>
              <a:rPr lang="en-US" altLang="en-US" smtClean="0"/>
              <a:t>A.   Chronological history of Victorian chemistry</a:t>
            </a:r>
          </a:p>
          <a:p>
            <a:pPr marL="0" indent="0">
              <a:buFont typeface="Arial" charset="0"/>
              <a:buNone/>
            </a:pPr>
            <a:r>
              <a:rPr lang="en-US" altLang="en-US" smtClean="0"/>
              <a:t>B.   The varied attempts at element classification</a:t>
            </a:r>
          </a:p>
          <a:p>
            <a:pPr marL="0" indent="0">
              <a:buFont typeface="Arial" charset="0"/>
              <a:buNone/>
            </a:pPr>
            <a:r>
              <a:rPr lang="en-US" altLang="en-US" smtClean="0"/>
              <a:t>C.   Mendeleev's life and ultimate achievements</a:t>
            </a:r>
          </a:p>
          <a:p>
            <a:pPr marL="0" indent="0">
              <a:buFont typeface="Arial" charset="0"/>
              <a:buNone/>
            </a:pPr>
            <a:r>
              <a:rPr lang="en-US" altLang="en-US" smtClean="0"/>
              <a:t>D.   Publication of chemistry works in the 1800's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97655"/>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738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Detail Questions</a:t>
            </a:r>
          </a:p>
        </p:txBody>
      </p:sp>
      <p:sp>
        <p:nvSpPr>
          <p:cNvPr id="9219" name="Content Placeholder 2"/>
          <p:cNvSpPr>
            <a:spLocks noGrp="1"/>
          </p:cNvSpPr>
          <p:nvPr>
            <p:ph idx="1"/>
          </p:nvPr>
        </p:nvSpPr>
        <p:spPr/>
        <p:txBody>
          <a:bodyPr/>
          <a:lstStyle/>
          <a:p>
            <a:pPr marL="0" indent="0" algn="just">
              <a:buFont typeface="Arial" charset="0"/>
              <a:buNone/>
            </a:pPr>
            <a:r>
              <a:rPr lang="en-US" altLang="en-US" sz="2800" smtClean="0"/>
              <a:t>The detail type of listening question asks you to identify </a:t>
            </a:r>
            <a:r>
              <a:rPr lang="en-US" altLang="en-US" sz="2800" b="1" smtClean="0"/>
              <a:t>factual information </a:t>
            </a:r>
            <a:r>
              <a:rPr lang="en-US" altLang="en-US" sz="2800" smtClean="0"/>
              <a:t>that is stated directly in the passage. </a:t>
            </a:r>
          </a:p>
          <a:p>
            <a:pPr marL="0" indent="0" algn="just">
              <a:buFont typeface="Arial" charset="0"/>
              <a:buNone/>
            </a:pPr>
            <a:r>
              <a:rPr lang="en-US" altLang="en-US" sz="2800" smtClean="0"/>
              <a:t>Sample prompts for this kind of question:</a:t>
            </a:r>
          </a:p>
          <a:p>
            <a:pPr marL="0" indent="0" algn="just">
              <a:buFont typeface="Arial" charset="0"/>
              <a:buNone/>
            </a:pPr>
            <a:r>
              <a:rPr lang="en-US" altLang="en-US" sz="2400" smtClean="0"/>
              <a:t>According to the professor, what is DETAIL?</a:t>
            </a:r>
          </a:p>
          <a:p>
            <a:pPr marL="0" indent="0" algn="just">
              <a:buFont typeface="Arial" charset="0"/>
              <a:buNone/>
            </a:pPr>
            <a:r>
              <a:rPr lang="en-US" altLang="en-US" sz="2400" smtClean="0"/>
              <a:t>What is one way that DETAIL can affect _______ ?</a:t>
            </a:r>
          </a:p>
          <a:p>
            <a:pPr marL="0" indent="0" algn="just">
              <a:buFont typeface="Arial" charset="0"/>
              <a:buNone/>
            </a:pPr>
            <a:r>
              <a:rPr lang="en-US" altLang="en-US" sz="2400" smtClean="0"/>
              <a:t>According to the professor, how does DETAIL do ___</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908" y="3234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70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0" y="1600201"/>
            <a:ext cx="9258300" cy="4530725"/>
          </a:xfrm>
        </p:spPr>
        <p:txBody>
          <a:bodyPr/>
          <a:lstStyle/>
          <a:p>
            <a:pPr>
              <a:buFont typeface="Wingdings" pitchFamily="2" charset="2"/>
              <a:buNone/>
            </a:pPr>
            <a:r>
              <a:rPr lang="en-US" altLang="en-US" dirty="0" smtClean="0"/>
              <a:t>		</a:t>
            </a:r>
          </a:p>
        </p:txBody>
      </p:sp>
      <p:graphicFrame>
        <p:nvGraphicFramePr>
          <p:cNvPr id="109661" name="Group 93"/>
          <p:cNvGraphicFramePr>
            <a:graphicFrameLocks noGrp="1"/>
          </p:cNvGraphicFramePr>
          <p:nvPr>
            <p:ph/>
            <p:extLst>
              <p:ext uri="{D42A27DB-BD31-4B8C-83A1-F6EECF244321}">
                <p14:modId xmlns:p14="http://schemas.microsoft.com/office/powerpoint/2010/main" val="3519576726"/>
              </p:ext>
            </p:extLst>
          </p:nvPr>
        </p:nvGraphicFramePr>
        <p:xfrm>
          <a:off x="1018903" y="574765"/>
          <a:ext cx="9268097" cy="6321334"/>
        </p:xfrm>
        <a:graphic>
          <a:graphicData uri="http://schemas.openxmlformats.org/drawingml/2006/table">
            <a:tbl>
              <a:tblPr/>
              <a:tblGrid>
                <a:gridCol w="1338396"/>
                <a:gridCol w="4922851"/>
                <a:gridCol w="422477"/>
                <a:gridCol w="2584373"/>
              </a:tblGrid>
              <a:tr h="659776">
                <a:tc gridSpan="2">
                  <a:txBody>
                    <a:bodyPr/>
                    <a:lstStyle>
                      <a:lvl1pPr>
                        <a:spcBef>
                          <a:spcPct val="20000"/>
                        </a:spcBef>
                        <a:buClr>
                          <a:schemeClr val="accent1"/>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300">
                          <a:solidFill>
                            <a:schemeClr val="tx1"/>
                          </a:solidFill>
                          <a:latin typeface="Arial" charset="0"/>
                        </a:defRPr>
                      </a:lvl2pPr>
                      <a:lvl3pPr>
                        <a:spcBef>
                          <a:spcPct val="20000"/>
                        </a:spcBef>
                        <a:buClr>
                          <a:schemeClr val="accent1"/>
                        </a:buClr>
                        <a:buFont typeface="Wingdings" pitchFamily="2" charset="2"/>
                        <a:defRPr sz="2100">
                          <a:solidFill>
                            <a:schemeClr val="tx1"/>
                          </a:solidFill>
                          <a:latin typeface="Arial" charset="0"/>
                        </a:defRPr>
                      </a:lvl3pPr>
                      <a:lvl4pPr>
                        <a:spcBef>
                          <a:spcPct val="20000"/>
                        </a:spcBef>
                        <a:buClr>
                          <a:schemeClr val="accent1"/>
                        </a:buClr>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2000" b="1" i="0" u="none" strike="noStrike" cap="none" normalizeH="0" baseline="0" dirty="0" smtClean="0">
                          <a:ln>
                            <a:noFill/>
                          </a:ln>
                          <a:solidFill>
                            <a:schemeClr val="tx1"/>
                          </a:solidFill>
                          <a:effectLst/>
                          <a:latin typeface="Arial" charset="0"/>
                        </a:rPr>
                        <a:t>Example – Detailed Question</a:t>
                      </a:r>
                      <a:endParaRPr kumimoji="0" lang="en-US" altLang="en-US" sz="2000" b="0" i="0" u="none" strike="noStrike" cap="none" normalizeH="0" baseline="0" dirty="0" smtClean="0">
                        <a:ln>
                          <a:noFill/>
                        </a:ln>
                        <a:solidFill>
                          <a:schemeClr val="tx1"/>
                        </a:solidFill>
                        <a:effectLst/>
                        <a:latin typeface="Arial" charset="0"/>
                      </a:endParaRPr>
                    </a:p>
                  </a:txBody>
                  <a:tcPr marL="102870" marR="102870"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accent1"/>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300">
                          <a:solidFill>
                            <a:schemeClr val="tx1"/>
                          </a:solidFill>
                          <a:latin typeface="Arial" charset="0"/>
                        </a:defRPr>
                      </a:lvl2pPr>
                      <a:lvl3pPr>
                        <a:spcBef>
                          <a:spcPct val="20000"/>
                        </a:spcBef>
                        <a:buClr>
                          <a:schemeClr val="accent1"/>
                        </a:buClr>
                        <a:buFont typeface="Wingdings" pitchFamily="2" charset="2"/>
                        <a:defRPr sz="2100">
                          <a:solidFill>
                            <a:schemeClr val="tx1"/>
                          </a:solidFill>
                          <a:latin typeface="Arial" charset="0"/>
                        </a:defRPr>
                      </a:lvl3pPr>
                      <a:lvl4pPr>
                        <a:spcBef>
                          <a:spcPct val="20000"/>
                        </a:spcBef>
                        <a:buClr>
                          <a:schemeClr val="accent1"/>
                        </a:buClr>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People who are allergic to cat  will have following symptoms</a:t>
                      </a:r>
                    </a:p>
                  </a:txBody>
                  <a:tcPr marL="102870" marR="102870"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754814">
                <a:tc>
                  <a:txBody>
                    <a:bodyPr/>
                    <a:lstStyle>
                      <a:lvl1pPr>
                        <a:spcBef>
                          <a:spcPct val="20000"/>
                        </a:spcBef>
                        <a:buClr>
                          <a:schemeClr val="accent1"/>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300">
                          <a:solidFill>
                            <a:schemeClr val="tx1"/>
                          </a:solidFill>
                          <a:latin typeface="Arial" charset="0"/>
                        </a:defRPr>
                      </a:lvl2pPr>
                      <a:lvl3pPr>
                        <a:spcBef>
                          <a:spcPct val="20000"/>
                        </a:spcBef>
                        <a:buClr>
                          <a:schemeClr val="accent1"/>
                        </a:buClr>
                        <a:buFont typeface="Wingdings" pitchFamily="2" charset="2"/>
                        <a:defRPr sz="2100">
                          <a:solidFill>
                            <a:schemeClr val="tx1"/>
                          </a:solidFill>
                          <a:latin typeface="Arial" charset="0"/>
                        </a:defRPr>
                      </a:lvl3pPr>
                      <a:lvl4pPr>
                        <a:spcBef>
                          <a:spcPct val="20000"/>
                        </a:spcBef>
                        <a:buClr>
                          <a:schemeClr val="accent1"/>
                        </a:buClr>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800" b="0" i="0" u="none" strike="noStrike" cap="none" normalizeH="0" baseline="0" dirty="0" smtClean="0">
                          <a:ln>
                            <a:noFill/>
                          </a:ln>
                          <a:solidFill>
                            <a:schemeClr val="tx1"/>
                          </a:solidFill>
                          <a:effectLst/>
                          <a:latin typeface="Arial" charset="0"/>
                        </a:rPr>
                        <a:t>(woman)</a:t>
                      </a:r>
                      <a:r>
                        <a:rPr kumimoji="0" lang="en-US" altLang="en-US" sz="2800" b="0" i="0" u="none" strike="noStrike" cap="none" normalizeH="0" baseline="0" dirty="0" smtClean="0">
                          <a:ln>
                            <a:noFill/>
                          </a:ln>
                          <a:solidFill>
                            <a:schemeClr val="tx1"/>
                          </a:solidFill>
                          <a:effectLst/>
                          <a:latin typeface="Arial" charset="0"/>
                        </a:rPr>
                        <a:t> </a:t>
                      </a:r>
                    </a:p>
                  </a:txBody>
                  <a:tcPr marL="102870" marR="102870"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300">
                          <a:solidFill>
                            <a:schemeClr val="tx1"/>
                          </a:solidFill>
                          <a:latin typeface="Arial" charset="0"/>
                        </a:defRPr>
                      </a:lvl2pPr>
                      <a:lvl3pPr>
                        <a:spcBef>
                          <a:spcPct val="20000"/>
                        </a:spcBef>
                        <a:buClr>
                          <a:schemeClr val="accent1"/>
                        </a:buClr>
                        <a:buFont typeface="Wingdings" pitchFamily="2" charset="2"/>
                        <a:defRPr sz="2100">
                          <a:solidFill>
                            <a:schemeClr val="tx1"/>
                          </a:solidFill>
                          <a:latin typeface="Arial" charset="0"/>
                        </a:defRPr>
                      </a:lvl3pPr>
                      <a:lvl4pPr>
                        <a:spcBef>
                          <a:spcPct val="20000"/>
                        </a:spcBef>
                        <a:buClr>
                          <a:schemeClr val="accent1"/>
                        </a:buClr>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none" strike="noStrike" cap="none" normalizeH="0" baseline="0" dirty="0" smtClean="0">
                          <a:ln>
                            <a:noFill/>
                          </a:ln>
                          <a:solidFill>
                            <a:schemeClr val="tx1"/>
                          </a:solidFill>
                          <a:effectLst/>
                          <a:latin typeface="Arial" charset="0"/>
                        </a:rPr>
                        <a:t>Many people are allergic to cats. If they come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none" strike="noStrike" cap="none" normalizeH="0" baseline="0" dirty="0" smtClean="0">
                          <a:ln>
                            <a:noFill/>
                          </a:ln>
                          <a:solidFill>
                            <a:schemeClr val="tx1"/>
                          </a:solidFill>
                          <a:effectLst/>
                          <a:latin typeface="Arial" charset="0"/>
                        </a:rPr>
                        <a:t>in contact with cats, </a:t>
                      </a:r>
                      <a:r>
                        <a:rPr kumimoji="0" lang="en-US" altLang="en-US" sz="1600" b="0" i="1" u="sng" strike="noStrike" cap="none" normalizeH="0" baseline="0" dirty="0" smtClean="0">
                          <a:ln>
                            <a:noFill/>
                          </a:ln>
                          <a:solidFill>
                            <a:schemeClr val="tx1"/>
                          </a:solidFill>
                          <a:effectLst/>
                          <a:latin typeface="Arial" charset="0"/>
                        </a:rPr>
                        <a:t>they sneeze</a:t>
                      </a:r>
                      <a:r>
                        <a:rPr kumimoji="0" lang="en-US" altLang="en-US" sz="1600" b="0" i="1" u="none" strike="noStrike" cap="none" normalizeH="0" baseline="0" dirty="0" smtClean="0">
                          <a:ln>
                            <a:noFill/>
                          </a:ln>
                          <a:solidFill>
                            <a:schemeClr val="tx1"/>
                          </a:solidFill>
                          <a:effectLst/>
                          <a:latin typeface="Arial" charset="0"/>
                        </a:rPr>
                        <a:t>, their skin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none" strike="noStrike" cap="none" normalizeH="0" baseline="0" dirty="0" smtClean="0">
                          <a:ln>
                            <a:noFill/>
                          </a:ln>
                          <a:solidFill>
                            <a:schemeClr val="tx1"/>
                          </a:solidFill>
                          <a:effectLst/>
                          <a:latin typeface="Arial" charset="0"/>
                        </a:rPr>
                        <a:t>turns red, and their eyes begin to burn.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none" strike="noStrike" cap="none" normalizeH="0" baseline="0" dirty="0" smtClean="0">
                          <a:ln>
                            <a:noFill/>
                          </a:ln>
                          <a:solidFill>
                            <a:schemeClr val="tx1"/>
                          </a:solidFill>
                          <a:effectLst/>
                          <a:latin typeface="Arial" charset="0"/>
                        </a:rPr>
                        <a:t>However, it is not only people who suffer from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none" strike="noStrike" cap="none" normalizeH="0" baseline="0" dirty="0" smtClean="0">
                          <a:ln>
                            <a:noFill/>
                          </a:ln>
                          <a:solidFill>
                            <a:schemeClr val="tx1"/>
                          </a:solidFill>
                          <a:effectLst/>
                          <a:latin typeface="Arial" charset="0"/>
                        </a:rPr>
                        <a:t>allergies. </a:t>
                      </a:r>
                      <a:r>
                        <a:rPr kumimoji="0" lang="en-US" altLang="en-US" sz="1600" b="0" i="1" u="sng" strike="noStrike" cap="none" normalizeH="0" baseline="0" dirty="0" smtClean="0">
                          <a:ln>
                            <a:noFill/>
                          </a:ln>
                          <a:solidFill>
                            <a:schemeClr val="tx1"/>
                          </a:solidFill>
                          <a:effectLst/>
                          <a:latin typeface="Arial" charset="0"/>
                        </a:rPr>
                        <a:t>Cats may also be allergic</a:t>
                      </a:r>
                      <a:r>
                        <a:rPr kumimoji="0" lang="en-US" altLang="en-US" sz="1600" b="0" i="1" u="none" strike="noStrike" cap="none" normalizeH="0" baseline="0" dirty="0" smtClean="0">
                          <a:ln>
                            <a:noFill/>
                          </a:ln>
                          <a:solidFill>
                            <a:schemeClr val="tx1"/>
                          </a:solidFill>
                          <a:effectLst/>
                          <a:latin typeface="Arial" charset="0"/>
                        </a:rPr>
                        <a:t> to pollen,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none" strike="noStrike" cap="none" normalizeH="0" baseline="0" dirty="0" smtClean="0">
                          <a:ln>
                            <a:noFill/>
                          </a:ln>
                          <a:solidFill>
                            <a:schemeClr val="tx1"/>
                          </a:solidFill>
                          <a:effectLst/>
                          <a:latin typeface="Arial" charset="0"/>
                        </a:rPr>
                        <a:t>dust, and perfumes, many of the same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none" strike="noStrike" cap="none" normalizeH="0" baseline="0" dirty="0" smtClean="0">
                          <a:ln>
                            <a:noFill/>
                          </a:ln>
                          <a:solidFill>
                            <a:schemeClr val="tx1"/>
                          </a:solidFill>
                          <a:effectLst/>
                          <a:latin typeface="Arial" charset="0"/>
                        </a:rPr>
                        <a:t>agents that cause allergies in people.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none" strike="noStrike" cap="none" normalizeH="0" baseline="0" dirty="0" smtClean="0">
                          <a:ln>
                            <a:noFill/>
                          </a:ln>
                          <a:solidFill>
                            <a:schemeClr val="tx1"/>
                          </a:solidFill>
                          <a:effectLst/>
                          <a:latin typeface="Arial" charset="0"/>
                        </a:rPr>
                        <a:t>Perhaps your cat is sneezing and has watery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none" strike="noStrike" cap="none" normalizeH="0" baseline="0" dirty="0" smtClean="0">
                          <a:ln>
                            <a:noFill/>
                          </a:ln>
                          <a:solidFill>
                            <a:schemeClr val="tx1"/>
                          </a:solidFill>
                          <a:effectLst/>
                          <a:latin typeface="Arial" charset="0"/>
                        </a:rPr>
                        <a:t>eyes. If you think that your cat has some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none" strike="noStrike" cap="none" normalizeH="0" baseline="0" dirty="0" smtClean="0">
                          <a:ln>
                            <a:noFill/>
                          </a:ln>
                          <a:solidFill>
                            <a:schemeClr val="tx1"/>
                          </a:solidFill>
                          <a:effectLst/>
                          <a:latin typeface="Arial" charset="0"/>
                        </a:rPr>
                        <a:t>allergies, a </a:t>
                      </a:r>
                      <a:r>
                        <a:rPr kumimoji="0" lang="en-US" altLang="en-US" sz="1600" b="0" i="1" u="sng" strike="noStrike" cap="none" normalizeH="0" baseline="0" dirty="0" smtClean="0">
                          <a:ln>
                            <a:noFill/>
                          </a:ln>
                          <a:solidFill>
                            <a:schemeClr val="tx1"/>
                          </a:solidFill>
                          <a:effectLst/>
                          <a:latin typeface="Arial" charset="0"/>
                        </a:rPr>
                        <a:t>veterinarian can prescribe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600" b="0" i="1" u="sng" strike="noStrike" cap="none" normalizeH="0" baseline="0" dirty="0" smtClean="0">
                          <a:ln>
                            <a:noFill/>
                          </a:ln>
                          <a:solidFill>
                            <a:schemeClr val="tx1"/>
                          </a:solidFill>
                          <a:effectLst/>
                          <a:latin typeface="Arial" charset="0"/>
                        </a:rPr>
                        <a:t>medication</a:t>
                      </a:r>
                      <a:r>
                        <a:rPr kumimoji="0" lang="en-US" altLang="en-US" sz="1600" b="0" i="1" u="none" strike="noStrike" cap="none" normalizeH="0" baseline="0" dirty="0" smtClean="0">
                          <a:ln>
                            <a:noFill/>
                          </a:ln>
                          <a:solidFill>
                            <a:schemeClr val="tx1"/>
                          </a:solidFill>
                          <a:effectLst/>
                          <a:latin typeface="Arial" charset="0"/>
                        </a:rPr>
                        <a:t> to help solve the problem.</a:t>
                      </a:r>
                      <a:r>
                        <a:rPr kumimoji="0" lang="en-US" altLang="en-US" sz="2000" b="0" i="0" u="none" strike="noStrike" cap="none" normalizeH="0" baseline="0" dirty="0" smtClean="0">
                          <a:ln>
                            <a:noFill/>
                          </a:ln>
                          <a:solidFill>
                            <a:schemeClr val="tx1"/>
                          </a:solidFill>
                          <a:effectLst/>
                          <a:latin typeface="Arial" charset="0"/>
                        </a:rPr>
                        <a:t> </a:t>
                      </a:r>
                    </a:p>
                  </a:txBody>
                  <a:tcPr marL="102870" marR="10287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accent1"/>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300">
                          <a:solidFill>
                            <a:schemeClr val="tx1"/>
                          </a:solidFill>
                          <a:latin typeface="Arial" charset="0"/>
                        </a:defRPr>
                      </a:lvl2pPr>
                      <a:lvl3pPr>
                        <a:spcBef>
                          <a:spcPct val="20000"/>
                        </a:spcBef>
                        <a:buClr>
                          <a:schemeClr val="accent1"/>
                        </a:buClr>
                        <a:buFont typeface="Wingdings" pitchFamily="2" charset="2"/>
                        <a:defRPr sz="2100">
                          <a:solidFill>
                            <a:schemeClr val="tx1"/>
                          </a:solidFill>
                          <a:latin typeface="Arial" charset="0"/>
                        </a:defRPr>
                      </a:lvl3pPr>
                      <a:lvl4pPr>
                        <a:spcBef>
                          <a:spcPct val="20000"/>
                        </a:spcBef>
                        <a:buClr>
                          <a:schemeClr val="accent1"/>
                        </a:buClr>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12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2.</a:t>
                      </a:r>
                    </a:p>
                  </a:txBody>
                  <a:tcPr marL="102870" marR="10287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accent1"/>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300">
                          <a:solidFill>
                            <a:schemeClr val="tx1"/>
                          </a:solidFill>
                          <a:latin typeface="Arial" charset="0"/>
                        </a:defRPr>
                      </a:lvl2pPr>
                      <a:lvl3pPr>
                        <a:spcBef>
                          <a:spcPct val="20000"/>
                        </a:spcBef>
                        <a:buClr>
                          <a:schemeClr val="accent1"/>
                        </a:buClr>
                        <a:buFont typeface="Wingdings" pitchFamily="2" charset="2"/>
                        <a:defRPr sz="2100">
                          <a:solidFill>
                            <a:schemeClr val="tx1"/>
                          </a:solidFill>
                          <a:latin typeface="Arial" charset="0"/>
                        </a:defRPr>
                      </a:lvl3pPr>
                      <a:lvl4pPr>
                        <a:spcBef>
                          <a:spcPct val="20000"/>
                        </a:spcBef>
                        <a:buClr>
                          <a:schemeClr val="accent1"/>
                        </a:buClr>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800" b="0" i="0" u="none" strike="noStrike" cap="none" normalizeH="0" baseline="0" dirty="0" smtClean="0">
                          <a:ln>
                            <a:noFill/>
                          </a:ln>
                          <a:solidFill>
                            <a:schemeClr val="tx1"/>
                          </a:solidFill>
                          <a:effectLst/>
                          <a:latin typeface="Arial" charset="0"/>
                        </a:rPr>
                        <a:t>A.  sneeze</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800" b="0" i="0" u="none" strike="noStrike" cap="none" normalizeH="0" baseline="0" dirty="0" smtClean="0">
                          <a:ln>
                            <a:noFill/>
                          </a:ln>
                          <a:solidFill>
                            <a:schemeClr val="tx1"/>
                          </a:solidFill>
                          <a:effectLst/>
                          <a:latin typeface="Arial" charset="0"/>
                        </a:rPr>
                        <a:t>B.  Eyes turn red</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800" b="0" i="0" u="none" strike="noStrike" cap="none" normalizeH="0" baseline="0" dirty="0" smtClean="0">
                          <a:ln>
                            <a:noFill/>
                          </a:ln>
                          <a:solidFill>
                            <a:schemeClr val="tx1"/>
                          </a:solidFill>
                          <a:effectLst/>
                          <a:latin typeface="Arial" charset="0"/>
                        </a:rPr>
                        <a:t>C.  Eyes begin to burn</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800" b="0" i="0" u="none" strike="noStrike" cap="none" normalizeH="0" baseline="0" dirty="0" smtClean="0">
                          <a:ln>
                            <a:noFill/>
                          </a:ln>
                          <a:solidFill>
                            <a:schemeClr val="tx1"/>
                          </a:solidFill>
                          <a:effectLst/>
                          <a:latin typeface="Arial" charset="0"/>
                        </a:rPr>
                        <a:t>D.  Will have watery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en-US" sz="1800" b="0" i="0" u="none" strike="noStrike" cap="none" normalizeH="0" baseline="0" dirty="0" smtClean="0">
                          <a:ln>
                            <a:noFill/>
                          </a:ln>
                          <a:solidFill>
                            <a:schemeClr val="tx1"/>
                          </a:solidFill>
                          <a:effectLst/>
                          <a:latin typeface="Arial" charset="0"/>
                        </a:rPr>
                        <a:t>      eyes</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800" b="0" i="0" u="none" strike="noStrike" cap="none" normalizeH="0" baseline="0" dirty="0" smtClean="0">
                        <a:ln>
                          <a:noFill/>
                        </a:ln>
                        <a:solidFill>
                          <a:schemeClr val="tx1"/>
                        </a:solidFill>
                        <a:effectLst/>
                        <a:latin typeface="Arial" charset="0"/>
                      </a:endParaRPr>
                    </a:p>
                  </a:txBody>
                  <a:tcPr marL="102870" marR="102870"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560670">
                <a:tc gridSpan="2">
                  <a:txBody>
                    <a:bodyPr/>
                    <a:lstStyle>
                      <a:lvl1pPr>
                        <a:spcBef>
                          <a:spcPct val="20000"/>
                        </a:spcBef>
                        <a:buClr>
                          <a:schemeClr val="accent1"/>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300">
                          <a:solidFill>
                            <a:schemeClr val="tx1"/>
                          </a:solidFill>
                          <a:latin typeface="Arial" charset="0"/>
                        </a:defRPr>
                      </a:lvl2pPr>
                      <a:lvl3pPr>
                        <a:spcBef>
                          <a:spcPct val="20000"/>
                        </a:spcBef>
                        <a:buClr>
                          <a:schemeClr val="accent1"/>
                        </a:buClr>
                        <a:buFont typeface="Wingdings" pitchFamily="2" charset="2"/>
                        <a:defRPr sz="2100">
                          <a:solidFill>
                            <a:schemeClr val="tx1"/>
                          </a:solidFill>
                          <a:latin typeface="Arial" charset="0"/>
                        </a:defRPr>
                      </a:lvl3pPr>
                      <a:lvl4pPr>
                        <a:spcBef>
                          <a:spcPct val="20000"/>
                        </a:spcBef>
                        <a:buClr>
                          <a:schemeClr val="accent1"/>
                        </a:buClr>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altLang="en-US" sz="1600" b="0" i="0" u="none" strike="noStrike" cap="none" normalizeH="0" baseline="0" dirty="0" smtClean="0">
                        <a:ln>
                          <a:noFill/>
                        </a:ln>
                        <a:solidFill>
                          <a:schemeClr val="tx1"/>
                        </a:solidFill>
                        <a:effectLst/>
                        <a:latin typeface="Arial" charset="0"/>
                      </a:endParaRPr>
                    </a:p>
                  </a:txBody>
                  <a:tcPr marL="102870" marR="102870"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19277"/>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9920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802</Words>
  <Application>Microsoft Office PowerPoint</Application>
  <PresentationFormat>35mm Slides</PresentationFormat>
  <Paragraphs>172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The Power of Listening -2 </vt:lpstr>
      <vt:lpstr>Listening Overview</vt:lpstr>
      <vt:lpstr>Audio- Types of Listening Passages</vt:lpstr>
      <vt:lpstr>Question Sets</vt:lpstr>
      <vt:lpstr> Question Types</vt:lpstr>
      <vt:lpstr>Gist Questions</vt:lpstr>
      <vt:lpstr>Gist Questions</vt:lpstr>
      <vt:lpstr>Detail Questions</vt:lpstr>
      <vt:lpstr>PowerPoint Presentation</vt:lpstr>
      <vt:lpstr>Inference Question</vt:lpstr>
      <vt:lpstr>Inference Question</vt:lpstr>
      <vt:lpstr>Connecting Content Questions </vt:lpstr>
      <vt:lpstr>Sample Connected Question</vt:lpstr>
      <vt:lpstr>Attitude / Implied Questions</vt:lpstr>
      <vt:lpstr>Sample Attitude Question</vt:lpstr>
      <vt:lpstr>Video Talk</vt:lpstr>
      <vt:lpstr>Helpful Tips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ACER</cp:lastModifiedBy>
  <cp:revision>48</cp:revision>
  <dcterms:created xsi:type="dcterms:W3CDTF">2014-06-27T05:40:24Z</dcterms:created>
  <dcterms:modified xsi:type="dcterms:W3CDTF">2014-09-06T04:12:14Z</dcterms:modified>
</cp:coreProperties>
</file>