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7B4ADF-7C54-4DB8-8DFF-3C315B05A1FD}" type="datetimeFigureOut">
              <a:rPr lang="en-US" smtClean="0"/>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374737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B4ADF-7C54-4DB8-8DFF-3C315B05A1FD}" type="datetimeFigureOut">
              <a:rPr lang="en-US" smtClean="0"/>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181186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B4ADF-7C54-4DB8-8DFF-3C315B05A1FD}" type="datetimeFigureOut">
              <a:rPr lang="en-US" smtClean="0"/>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49895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7B4ADF-7C54-4DB8-8DFF-3C315B05A1FD}" type="datetimeFigureOut">
              <a:rPr lang="en-US" smtClean="0"/>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415348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7B4ADF-7C54-4DB8-8DFF-3C315B05A1FD}" type="datetimeFigureOut">
              <a:rPr lang="en-US" smtClean="0"/>
              <a:t>23-Jul-15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190485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7B4ADF-7C54-4DB8-8DFF-3C315B05A1FD}" type="datetimeFigureOut">
              <a:rPr lang="en-US" smtClean="0"/>
              <a:t>23-Jul-15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258129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7B4ADF-7C54-4DB8-8DFF-3C315B05A1FD}" type="datetimeFigureOut">
              <a:rPr lang="en-US" smtClean="0"/>
              <a:t>23-Jul-15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400114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7B4ADF-7C54-4DB8-8DFF-3C315B05A1FD}" type="datetimeFigureOut">
              <a:rPr lang="en-US" smtClean="0"/>
              <a:t>23-Jul-15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711987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7B4ADF-7C54-4DB8-8DFF-3C315B05A1FD}" type="datetimeFigureOut">
              <a:rPr lang="en-US" smtClean="0"/>
              <a:t>23-Jul-15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237092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B4ADF-7C54-4DB8-8DFF-3C315B05A1FD}" type="datetimeFigureOut">
              <a:rPr lang="en-US" smtClean="0"/>
              <a:t>23-Jul-15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350006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B4ADF-7C54-4DB8-8DFF-3C315B05A1FD}" type="datetimeFigureOut">
              <a:rPr lang="en-US" smtClean="0"/>
              <a:t>23-Jul-15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09FEF-D4CB-4886-8E17-1C3C5295A032}" type="slidenum">
              <a:rPr lang="en-US" smtClean="0"/>
              <a:t>‹#›</a:t>
            </a:fld>
            <a:endParaRPr lang="en-US"/>
          </a:p>
        </p:txBody>
      </p:sp>
    </p:spTree>
    <p:extLst>
      <p:ext uri="{BB962C8B-B14F-4D97-AF65-F5344CB8AC3E}">
        <p14:creationId xmlns:p14="http://schemas.microsoft.com/office/powerpoint/2010/main" val="505262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B4ADF-7C54-4DB8-8DFF-3C315B05A1FD}" type="datetimeFigureOut">
              <a:rPr lang="en-US" smtClean="0"/>
              <a:t>23-Jul-15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09FEF-D4CB-4886-8E17-1C3C5295A032}" type="slidenum">
              <a:rPr lang="en-US" smtClean="0"/>
              <a:t>‹#›</a:t>
            </a:fld>
            <a:endParaRPr lang="en-US"/>
          </a:p>
        </p:txBody>
      </p:sp>
    </p:spTree>
    <p:extLst>
      <p:ext uri="{BB962C8B-B14F-4D97-AF65-F5344CB8AC3E}">
        <p14:creationId xmlns:p14="http://schemas.microsoft.com/office/powerpoint/2010/main" val="3114863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sample%20reading%20material.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Reading </a:t>
            </a:r>
            <a:endParaRPr lang="en-US" dirty="0"/>
          </a:p>
        </p:txBody>
      </p:sp>
    </p:spTree>
    <p:extLst>
      <p:ext uri="{BB962C8B-B14F-4D97-AF65-F5344CB8AC3E}">
        <p14:creationId xmlns:p14="http://schemas.microsoft.com/office/powerpoint/2010/main" val="31397773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 asked </a:t>
            </a:r>
            <a:endParaRPr lang="en-US" dirty="0"/>
          </a:p>
        </p:txBody>
      </p:sp>
      <p:sp>
        <p:nvSpPr>
          <p:cNvPr id="3" name="Content Placeholder 2"/>
          <p:cNvSpPr>
            <a:spLocks noGrp="1"/>
          </p:cNvSpPr>
          <p:nvPr>
            <p:ph idx="1"/>
          </p:nvPr>
        </p:nvSpPr>
        <p:spPr/>
        <p:txBody>
          <a:bodyPr>
            <a:normAutofit/>
          </a:bodyPr>
          <a:lstStyle/>
          <a:p>
            <a:r>
              <a:rPr lang="en-US" dirty="0" smtClean="0"/>
              <a:t>Global </a:t>
            </a:r>
          </a:p>
          <a:p>
            <a:r>
              <a:rPr lang="en-US" dirty="0"/>
              <a:t>Inferential </a:t>
            </a:r>
          </a:p>
          <a:p>
            <a:r>
              <a:rPr lang="en-US" dirty="0" smtClean="0"/>
              <a:t>Analytical </a:t>
            </a:r>
          </a:p>
          <a:p>
            <a:r>
              <a:rPr lang="en-US" dirty="0" smtClean="0"/>
              <a:t>Vocabulary</a:t>
            </a:r>
          </a:p>
          <a:p>
            <a:r>
              <a:rPr lang="en-US" dirty="0" smtClean="0"/>
              <a:t>Rhetorical purpose  </a:t>
            </a:r>
          </a:p>
          <a:p>
            <a:r>
              <a:rPr lang="en-US" dirty="0" smtClean="0"/>
              <a:t>Factual </a:t>
            </a:r>
          </a:p>
          <a:p>
            <a:r>
              <a:rPr lang="en-US" dirty="0" smtClean="0"/>
              <a:t>Recognize sentence simplification </a:t>
            </a:r>
          </a:p>
          <a:p>
            <a:pPr marL="0" indent="0">
              <a:buNone/>
            </a:pPr>
            <a:endParaRPr lang="en-US" dirty="0"/>
          </a:p>
        </p:txBody>
      </p:sp>
    </p:spTree>
    <p:extLst>
      <p:ext uri="{BB962C8B-B14F-4D97-AF65-F5344CB8AC3E}">
        <p14:creationId xmlns:p14="http://schemas.microsoft.com/office/powerpoint/2010/main" val="2849941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Basic Information</a:t>
            </a:r>
          </a:p>
          <a:p>
            <a:pPr marL="0" indent="0">
              <a:buNone/>
            </a:pPr>
            <a:r>
              <a:rPr lang="en-US" dirty="0" smtClean="0"/>
              <a:t>Type 1 – factual information </a:t>
            </a:r>
          </a:p>
          <a:p>
            <a:pPr marL="0" indent="0">
              <a:buNone/>
            </a:pPr>
            <a:r>
              <a:rPr lang="en-US" dirty="0" smtClean="0"/>
              <a:t>Such a question is often phrased in one of these ways </a:t>
            </a:r>
          </a:p>
          <a:p>
            <a:pPr marL="0" indent="0">
              <a:buNone/>
            </a:pPr>
            <a:r>
              <a:rPr lang="en-US" i="1" dirty="0" smtClean="0"/>
              <a:t>According to the paragraph, which of the following is true of x…</a:t>
            </a:r>
          </a:p>
          <a:p>
            <a:pPr marL="0" indent="0">
              <a:buNone/>
            </a:pPr>
            <a:r>
              <a:rPr lang="en-US" i="1" dirty="0" smtClean="0"/>
              <a:t>According to the paragraph, X did Y because…</a:t>
            </a:r>
          </a:p>
          <a:p>
            <a:pPr marL="0" indent="0">
              <a:buNone/>
            </a:pPr>
            <a:r>
              <a:rPr lang="en-US" i="1" dirty="0" smtClean="0"/>
              <a:t>The author’s description of X mentions which of the following ?</a:t>
            </a:r>
            <a:endParaRPr lang="en-US" i="1" dirty="0"/>
          </a:p>
        </p:txBody>
      </p:sp>
    </p:spTree>
    <p:extLst>
      <p:ext uri="{BB962C8B-B14F-4D97-AF65-F5344CB8AC3E}">
        <p14:creationId xmlns:p14="http://schemas.microsoft.com/office/powerpoint/2010/main" val="8185546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Type 2: Negative Factual Information Questions </a:t>
            </a:r>
          </a:p>
          <a:p>
            <a:pPr marL="0" indent="0">
              <a:buNone/>
            </a:pPr>
            <a:r>
              <a:rPr lang="en-US" dirty="0" smtClean="0"/>
              <a:t>This question expects you to verify what information is true and what information is NOT true or not included the passage based on information that is explicitly stated in the passage </a:t>
            </a:r>
          </a:p>
          <a:p>
            <a:pPr marL="0" indent="0">
              <a:buNone/>
            </a:pPr>
            <a:r>
              <a:rPr lang="en-US" dirty="0" smtClean="0"/>
              <a:t>Note: You can recognize negative questions because the word “NOT” or “EXCEPT” appears in the question in capital letters</a:t>
            </a:r>
            <a:endParaRPr lang="en-US" dirty="0"/>
          </a:p>
        </p:txBody>
      </p:sp>
    </p:spTree>
    <p:extLst>
      <p:ext uri="{BB962C8B-B14F-4D97-AF65-F5344CB8AC3E}">
        <p14:creationId xmlns:p14="http://schemas.microsoft.com/office/powerpoint/2010/main" val="30276973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question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These questions measure the ability to comprehend an argument or an idea that is strongly implied but not explicitly stated in the text. For example, if an effect is cited in the passage, an Inference question might ask for the basis of the comparison</a:t>
            </a:r>
          </a:p>
          <a:p>
            <a:pPr marL="0" indent="0">
              <a:buNone/>
            </a:pPr>
            <a:r>
              <a:rPr lang="en-US" dirty="0" smtClean="0"/>
              <a:t>Words like </a:t>
            </a:r>
            <a:r>
              <a:rPr lang="en-US" i="1" dirty="0" smtClean="0"/>
              <a:t>infer</a:t>
            </a:r>
            <a:r>
              <a:rPr lang="en-US" dirty="0" smtClean="0"/>
              <a:t>, </a:t>
            </a:r>
            <a:r>
              <a:rPr lang="en-US" i="1" dirty="0" smtClean="0"/>
              <a:t>suggest</a:t>
            </a:r>
            <a:r>
              <a:rPr lang="en-US" dirty="0" smtClean="0"/>
              <a:t>, or </a:t>
            </a:r>
            <a:r>
              <a:rPr lang="en-US" i="1" dirty="0" smtClean="0"/>
              <a:t>imply</a:t>
            </a:r>
          </a:p>
          <a:p>
            <a:r>
              <a:rPr lang="en-US" i="1" dirty="0" smtClean="0"/>
              <a:t>which of the following can be inferred about X?</a:t>
            </a:r>
          </a:p>
          <a:p>
            <a:r>
              <a:rPr lang="en-US" i="1" dirty="0" smtClean="0"/>
              <a:t>The author of the passage implies that X…</a:t>
            </a:r>
          </a:p>
          <a:p>
            <a:r>
              <a:rPr lang="en-US" i="1" dirty="0" smtClean="0"/>
              <a:t>Which of the following can be inferred from paragraph 1 about X?</a:t>
            </a:r>
          </a:p>
          <a:p>
            <a:pPr marL="0" indent="0">
              <a:buNone/>
            </a:pPr>
            <a:endParaRPr lang="en-US" dirty="0"/>
          </a:p>
        </p:txBody>
      </p:sp>
    </p:spTree>
    <p:extLst>
      <p:ext uri="{BB962C8B-B14F-4D97-AF65-F5344CB8AC3E}">
        <p14:creationId xmlns:p14="http://schemas.microsoft.com/office/powerpoint/2010/main" val="3516105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Rhetorical purpose questions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you are asked </a:t>
            </a:r>
            <a:r>
              <a:rPr lang="en-US" i="1" dirty="0" smtClean="0"/>
              <a:t>why </a:t>
            </a:r>
            <a:r>
              <a:rPr lang="en-US" dirty="0" smtClean="0"/>
              <a:t>the author has presented a particular piece of information in a particular place or manner</a:t>
            </a:r>
          </a:p>
          <a:p>
            <a:r>
              <a:rPr lang="en-US" dirty="0" smtClean="0"/>
              <a:t>For example, </a:t>
            </a:r>
            <a:r>
              <a:rPr lang="en-US" i="1" dirty="0" smtClean="0"/>
              <a:t>Why does the author mention…</a:t>
            </a:r>
          </a:p>
          <a:p>
            <a:r>
              <a:rPr lang="en-US" i="1" dirty="0" smtClean="0"/>
              <a:t>The author discusses x in order to?</a:t>
            </a:r>
          </a:p>
          <a:p>
            <a:r>
              <a:rPr lang="en-US" i="1" dirty="0" smtClean="0"/>
              <a:t>The author uses X as an example of…</a:t>
            </a:r>
          </a:p>
          <a:p>
            <a:pPr marL="0" indent="0">
              <a:buNone/>
            </a:pPr>
            <a:endParaRPr lang="en-US" i="1" dirty="0" smtClean="0"/>
          </a:p>
          <a:p>
            <a:pPr marL="0" indent="0">
              <a:buNone/>
            </a:pPr>
            <a:r>
              <a:rPr lang="en-US" i="1" dirty="0" smtClean="0"/>
              <a:t>Note: Rhetorical purpose questions usually do not ask about the overall organization of the reading passage. Instead, the typically focus on the logical links between sentences and paragraphs</a:t>
            </a:r>
            <a:endParaRPr lang="en-US" i="1" dirty="0"/>
          </a:p>
        </p:txBody>
      </p:sp>
    </p:spTree>
    <p:extLst>
      <p:ext uri="{BB962C8B-B14F-4D97-AF65-F5344CB8AC3E}">
        <p14:creationId xmlns:p14="http://schemas.microsoft.com/office/powerpoint/2010/main" val="3196914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questions </a:t>
            </a:r>
            <a:endParaRPr lang="en-US" dirty="0"/>
          </a:p>
        </p:txBody>
      </p:sp>
      <p:sp>
        <p:nvSpPr>
          <p:cNvPr id="3" name="Content Placeholder 2"/>
          <p:cNvSpPr>
            <a:spLocks noGrp="1"/>
          </p:cNvSpPr>
          <p:nvPr>
            <p:ph idx="1"/>
          </p:nvPr>
        </p:nvSpPr>
        <p:spPr/>
        <p:txBody>
          <a:bodyPr/>
          <a:lstStyle/>
          <a:p>
            <a:r>
              <a:rPr lang="en-US" dirty="0" smtClean="0"/>
              <a:t>Tests your ability to grasp the meaning of the word; they  ask for the meaning </a:t>
            </a:r>
            <a:r>
              <a:rPr lang="en-US" i="1" dirty="0" smtClean="0"/>
              <a:t>as it is used in the passage.</a:t>
            </a:r>
          </a:p>
          <a:p>
            <a:pPr marL="0" indent="0">
              <a:buNone/>
            </a:pPr>
            <a:r>
              <a:rPr lang="en-US" i="1" dirty="0" smtClean="0"/>
              <a:t>For example, The word X in the passage is closest in meaning to …</a:t>
            </a:r>
          </a:p>
          <a:p>
            <a:pPr marL="0" indent="0">
              <a:buNone/>
            </a:pPr>
            <a:r>
              <a:rPr lang="en-US" i="1" dirty="0" smtClean="0"/>
              <a:t>In stating X the author means that…</a:t>
            </a:r>
            <a:endParaRPr lang="en-US" dirty="0"/>
          </a:p>
        </p:txBody>
      </p:sp>
    </p:spTree>
    <p:extLst>
      <p:ext uri="{BB962C8B-B14F-4D97-AF65-F5344CB8AC3E}">
        <p14:creationId xmlns:p14="http://schemas.microsoft.com/office/powerpoint/2010/main" val="3853113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and Analytical question</a:t>
            </a:r>
            <a:endParaRPr lang="en-US" dirty="0"/>
          </a:p>
        </p:txBody>
      </p:sp>
      <p:sp>
        <p:nvSpPr>
          <p:cNvPr id="3" name="Content Placeholder 2"/>
          <p:cNvSpPr>
            <a:spLocks noGrp="1"/>
          </p:cNvSpPr>
          <p:nvPr>
            <p:ph idx="1"/>
          </p:nvPr>
        </p:nvSpPr>
        <p:spPr/>
        <p:txBody>
          <a:bodyPr/>
          <a:lstStyle/>
          <a:p>
            <a:r>
              <a:rPr lang="en-US" dirty="0" smtClean="0"/>
              <a:t>Global </a:t>
            </a:r>
          </a:p>
          <a:p>
            <a:pPr marL="0" indent="0">
              <a:buNone/>
            </a:pPr>
            <a:r>
              <a:rPr lang="en-US" dirty="0" smtClean="0"/>
              <a:t>Such a question expects you to understand the entire passage</a:t>
            </a:r>
          </a:p>
          <a:p>
            <a:pPr marL="0" indent="0">
              <a:buNone/>
            </a:pPr>
            <a:r>
              <a:rPr lang="en-US" dirty="0" smtClean="0"/>
              <a:t>For example, The passage suggests that…</a:t>
            </a:r>
          </a:p>
          <a:p>
            <a:pPr marL="0" indent="0">
              <a:buNone/>
            </a:pPr>
            <a:r>
              <a:rPr lang="en-US" dirty="0" smtClean="0"/>
              <a:t>Analytical </a:t>
            </a:r>
          </a:p>
          <a:p>
            <a:pPr marL="0" indent="0">
              <a:buNone/>
            </a:pPr>
            <a:r>
              <a:rPr lang="en-US" dirty="0" smtClean="0"/>
              <a:t>The question expects you to think and analyze the given statement or the argument in the passage</a:t>
            </a:r>
            <a:endParaRPr lang="en-US" dirty="0"/>
          </a:p>
        </p:txBody>
      </p:sp>
    </p:spTree>
    <p:extLst>
      <p:ext uri="{BB962C8B-B14F-4D97-AF65-F5344CB8AC3E}">
        <p14:creationId xmlns:p14="http://schemas.microsoft.com/office/powerpoint/2010/main" val="36338952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simplification questions</a:t>
            </a:r>
            <a:endParaRPr lang="en-US" dirty="0"/>
          </a:p>
        </p:txBody>
      </p:sp>
      <p:sp>
        <p:nvSpPr>
          <p:cNvPr id="3" name="Content Placeholder 2"/>
          <p:cNvSpPr>
            <a:spLocks noGrp="1"/>
          </p:cNvSpPr>
          <p:nvPr>
            <p:ph idx="1"/>
          </p:nvPr>
        </p:nvSpPr>
        <p:spPr/>
        <p:txBody>
          <a:bodyPr/>
          <a:lstStyle/>
          <a:p>
            <a:r>
              <a:rPr lang="en-US" dirty="0" smtClean="0"/>
              <a:t>Sentence simplification questions always look the same</a:t>
            </a:r>
          </a:p>
          <a:p>
            <a:r>
              <a:rPr lang="en-US" dirty="0" smtClean="0"/>
              <a:t>A single sentence in the passage is highlighted </a:t>
            </a:r>
          </a:p>
          <a:p>
            <a:pPr marL="0" indent="0">
              <a:buNone/>
            </a:pPr>
            <a:r>
              <a:rPr lang="en-US" i="1" dirty="0" smtClean="0"/>
              <a:t>For example </a:t>
            </a:r>
          </a:p>
          <a:p>
            <a:pPr marL="0" indent="0">
              <a:buNone/>
            </a:pPr>
            <a:r>
              <a:rPr lang="en-US" i="1" dirty="0" smtClean="0"/>
              <a:t>Which of the following best expresses the essential information in the highlighted sentence?</a:t>
            </a:r>
          </a:p>
          <a:p>
            <a:pPr marL="0" indent="0">
              <a:buNone/>
            </a:pPr>
            <a:r>
              <a:rPr lang="en-US" sz="2400" i="1" dirty="0" smtClean="0"/>
              <a:t>Source: The official </a:t>
            </a:r>
            <a:r>
              <a:rPr lang="en-US" sz="2400" i="1" smtClean="0"/>
              <a:t>Guide to TOFEL </a:t>
            </a:r>
            <a:r>
              <a:rPr lang="en-US" sz="2400" i="1" dirty="0" smtClean="0"/>
              <a:t>Test </a:t>
            </a:r>
            <a:endParaRPr lang="en-US" sz="2400" i="1" dirty="0"/>
          </a:p>
        </p:txBody>
      </p:sp>
    </p:spTree>
    <p:extLst>
      <p:ext uri="{BB962C8B-B14F-4D97-AF65-F5344CB8AC3E}">
        <p14:creationId xmlns:p14="http://schemas.microsoft.com/office/powerpoint/2010/main" val="245706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for reading </a:t>
            </a:r>
            <a:endParaRPr lang="en-US" dirty="0"/>
          </a:p>
        </p:txBody>
      </p:sp>
      <p:sp>
        <p:nvSpPr>
          <p:cNvPr id="3" name="Content Placeholder 2"/>
          <p:cNvSpPr>
            <a:spLocks noGrp="1"/>
          </p:cNvSpPr>
          <p:nvPr>
            <p:ph idx="1"/>
          </p:nvPr>
        </p:nvSpPr>
        <p:spPr/>
        <p:txBody>
          <a:bodyPr>
            <a:normAutofit/>
          </a:bodyPr>
          <a:lstStyle/>
          <a:p>
            <a:r>
              <a:rPr lang="en-US" dirty="0" smtClean="0"/>
              <a:t>Activate background knowledge to connect the known and new information</a:t>
            </a:r>
          </a:p>
          <a:p>
            <a:r>
              <a:rPr lang="en-US" dirty="0" smtClean="0"/>
              <a:t>Drawing  inferences </a:t>
            </a:r>
          </a:p>
          <a:p>
            <a:r>
              <a:rPr lang="en-US" dirty="0" smtClean="0"/>
              <a:t>Determining importance – prioritize information</a:t>
            </a:r>
          </a:p>
          <a:p>
            <a:r>
              <a:rPr lang="en-US" dirty="0" smtClean="0"/>
              <a:t>Create mental images</a:t>
            </a:r>
          </a:p>
          <a:p>
            <a:r>
              <a:rPr lang="en-US" dirty="0" smtClean="0"/>
              <a:t>Repair the process of  </a:t>
            </a:r>
            <a:r>
              <a:rPr lang="en-US" dirty="0"/>
              <a:t>u</a:t>
            </a:r>
            <a:r>
              <a:rPr lang="en-US" dirty="0" smtClean="0"/>
              <a:t>nderstanding when meaning breaks down</a:t>
            </a:r>
            <a:endParaRPr lang="en-US" dirty="0"/>
          </a:p>
        </p:txBody>
      </p:sp>
    </p:spTree>
    <p:extLst>
      <p:ext uri="{BB962C8B-B14F-4D97-AF65-F5344CB8AC3E}">
        <p14:creationId xmlns:p14="http://schemas.microsoft.com/office/powerpoint/2010/main" val="77418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to rapid reading </a:t>
            </a:r>
            <a:endParaRPr lang="en-US" dirty="0"/>
          </a:p>
        </p:txBody>
      </p:sp>
      <p:sp>
        <p:nvSpPr>
          <p:cNvPr id="3" name="Content Placeholder 2"/>
          <p:cNvSpPr>
            <a:spLocks noGrp="1"/>
          </p:cNvSpPr>
          <p:nvPr>
            <p:ph idx="1"/>
          </p:nvPr>
        </p:nvSpPr>
        <p:spPr/>
        <p:txBody>
          <a:bodyPr/>
          <a:lstStyle/>
          <a:p>
            <a:r>
              <a:rPr lang="en-US" dirty="0" smtClean="0"/>
              <a:t>An efficient reader reacts to a number of words at a single fixation: unit of comprehension is a complete phrase, a thought sequence. </a:t>
            </a:r>
          </a:p>
          <a:p>
            <a:r>
              <a:rPr lang="en-US" dirty="0" smtClean="0"/>
              <a:t>An inefficient reader responds to single words, one at a time. If his reading is very poor he will be able to recognize parts of words and individual syllables</a:t>
            </a:r>
            <a:endParaRPr lang="en-US" dirty="0"/>
          </a:p>
        </p:txBody>
      </p:sp>
    </p:spTree>
    <p:extLst>
      <p:ext uri="{BB962C8B-B14F-4D97-AF65-F5344CB8AC3E}">
        <p14:creationId xmlns:p14="http://schemas.microsoft.com/office/powerpoint/2010/main" val="1036143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For instance </a:t>
            </a:r>
          </a:p>
          <a:p>
            <a:pPr marL="0" indent="0">
              <a:buNone/>
            </a:pPr>
            <a:r>
              <a:rPr lang="en-US" dirty="0" smtClean="0"/>
              <a:t>The word </a:t>
            </a:r>
            <a:r>
              <a:rPr lang="en-US" i="1" dirty="0" smtClean="0">
                <a:solidFill>
                  <a:srgbClr val="FF0000"/>
                </a:solidFill>
              </a:rPr>
              <a:t>Morning</a:t>
            </a:r>
            <a:r>
              <a:rPr lang="en-US" i="1" dirty="0" smtClean="0"/>
              <a:t>, </a:t>
            </a:r>
            <a:r>
              <a:rPr lang="en-US" dirty="0" smtClean="0"/>
              <a:t>although it has a fuller significance by itself than either </a:t>
            </a:r>
            <a:r>
              <a:rPr lang="en-US" i="1" dirty="0" smtClean="0">
                <a:solidFill>
                  <a:srgbClr val="FF0000"/>
                </a:solidFill>
              </a:rPr>
              <a:t>one</a:t>
            </a:r>
            <a:r>
              <a:rPr lang="en-US" dirty="0" smtClean="0">
                <a:solidFill>
                  <a:srgbClr val="FF0000"/>
                </a:solidFill>
              </a:rPr>
              <a:t> </a:t>
            </a:r>
            <a:r>
              <a:rPr lang="en-US" dirty="0" smtClean="0"/>
              <a:t>or </a:t>
            </a:r>
            <a:r>
              <a:rPr lang="en-US" i="1" dirty="0" smtClean="0">
                <a:solidFill>
                  <a:srgbClr val="FF0000"/>
                </a:solidFill>
              </a:rPr>
              <a:t>bright</a:t>
            </a:r>
            <a:r>
              <a:rPr lang="en-US" i="1" dirty="0" smtClean="0"/>
              <a:t>, </a:t>
            </a:r>
            <a:r>
              <a:rPr lang="en-US" dirty="0" smtClean="0"/>
              <a:t>contains less meaning than the complete phrase</a:t>
            </a:r>
            <a:r>
              <a:rPr lang="en-US" i="1" dirty="0" smtClean="0"/>
              <a:t>, </a:t>
            </a:r>
            <a:r>
              <a:rPr lang="en-US" i="1" dirty="0" smtClean="0">
                <a:solidFill>
                  <a:srgbClr val="FF0000"/>
                </a:solidFill>
              </a:rPr>
              <a:t>One bright Morning </a:t>
            </a:r>
          </a:p>
          <a:p>
            <a:pPr marL="0" indent="0">
              <a:buNone/>
            </a:pPr>
            <a:endParaRPr lang="en-US" i="1" dirty="0"/>
          </a:p>
          <a:p>
            <a:pPr marL="0" indent="0">
              <a:buNone/>
            </a:pPr>
            <a:endParaRPr lang="en-US" i="1" dirty="0" smtClean="0"/>
          </a:p>
        </p:txBody>
      </p:sp>
    </p:spTree>
    <p:extLst>
      <p:ext uri="{BB962C8B-B14F-4D97-AF65-F5344CB8AC3E}">
        <p14:creationId xmlns:p14="http://schemas.microsoft.com/office/powerpoint/2010/main" val="811495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One key to rapid reading is the perception and interpretation of large number of words at each fixation</a:t>
            </a:r>
          </a:p>
          <a:p>
            <a:r>
              <a:rPr lang="en-US" dirty="0" smtClean="0"/>
              <a:t>Lets try reading… this time with care (word document –sample reading material) </a:t>
            </a:r>
          </a:p>
          <a:p>
            <a:pPr marL="0" indent="0">
              <a:buNone/>
            </a:pPr>
            <a:r>
              <a:rPr lang="en-US" dirty="0" smtClean="0"/>
              <a:t>sample reading </a:t>
            </a:r>
            <a:r>
              <a:rPr lang="en-US" dirty="0" smtClean="0">
                <a:hlinkClick r:id="rId2" action="ppaction://hlinkfile"/>
              </a:rPr>
              <a:t>material.docx</a:t>
            </a:r>
            <a:endParaRPr lang="en-US" dirty="0"/>
          </a:p>
        </p:txBody>
      </p:sp>
    </p:spTree>
    <p:extLst>
      <p:ext uri="{BB962C8B-B14F-4D97-AF65-F5344CB8AC3E}">
        <p14:creationId xmlns:p14="http://schemas.microsoft.com/office/powerpoint/2010/main" val="164478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Reading is all about perception </a:t>
            </a:r>
            <a:br>
              <a:rPr lang="en-US" dirty="0" smtClean="0"/>
            </a:br>
            <a:r>
              <a:rPr lang="en-US" dirty="0"/>
              <a:t>H</a:t>
            </a:r>
            <a:r>
              <a:rPr lang="en-US" dirty="0" smtClean="0"/>
              <a:t>ere are a few tips </a:t>
            </a:r>
            <a:endParaRPr lang="en-US" dirty="0"/>
          </a:p>
        </p:txBody>
      </p:sp>
      <p:sp>
        <p:nvSpPr>
          <p:cNvPr id="3" name="Content Placeholder 2"/>
          <p:cNvSpPr>
            <a:spLocks noGrp="1"/>
          </p:cNvSpPr>
          <p:nvPr>
            <p:ph idx="1"/>
          </p:nvPr>
        </p:nvSpPr>
        <p:spPr/>
        <p:txBody>
          <a:bodyPr>
            <a:normAutofit fontScale="92500"/>
          </a:bodyPr>
          <a:lstStyle/>
          <a:p>
            <a:r>
              <a:rPr lang="en-US" dirty="0" smtClean="0"/>
              <a:t>Eye movement </a:t>
            </a:r>
          </a:p>
          <a:p>
            <a:r>
              <a:rPr lang="en-US" dirty="0" smtClean="0"/>
              <a:t>Less fixations the better it is</a:t>
            </a:r>
          </a:p>
          <a:p>
            <a:r>
              <a:rPr lang="en-US" dirty="0" smtClean="0"/>
              <a:t>Try getting the gist of what the author is saying or the paragraph saying </a:t>
            </a:r>
          </a:p>
          <a:p>
            <a:r>
              <a:rPr lang="en-US" dirty="0" smtClean="0"/>
              <a:t>skimming can be of great help</a:t>
            </a:r>
          </a:p>
          <a:p>
            <a:r>
              <a:rPr lang="en-US" dirty="0" smtClean="0"/>
              <a:t>Do not regress while reading </a:t>
            </a:r>
          </a:p>
          <a:p>
            <a:r>
              <a:rPr lang="en-US" dirty="0" smtClean="0"/>
              <a:t>Time your reading </a:t>
            </a:r>
          </a:p>
          <a:p>
            <a:r>
              <a:rPr lang="en-US" dirty="0" smtClean="0"/>
              <a:t>Concentrate on the basic theme and main ideas</a:t>
            </a:r>
          </a:p>
          <a:p>
            <a:endParaRPr lang="en-US" dirty="0" smtClean="0"/>
          </a:p>
          <a:p>
            <a:endParaRPr lang="en-US" dirty="0"/>
          </a:p>
        </p:txBody>
      </p:sp>
    </p:spTree>
    <p:extLst>
      <p:ext uri="{BB962C8B-B14F-4D97-AF65-F5344CB8AC3E}">
        <p14:creationId xmlns:p14="http://schemas.microsoft.com/office/powerpoint/2010/main" val="1588634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Passages </a:t>
            </a:r>
            <a:endParaRPr lang="en-US" dirty="0"/>
          </a:p>
        </p:txBody>
      </p:sp>
      <p:sp>
        <p:nvSpPr>
          <p:cNvPr id="3" name="Content Placeholder 2"/>
          <p:cNvSpPr>
            <a:spLocks noGrp="1"/>
          </p:cNvSpPr>
          <p:nvPr>
            <p:ph idx="1"/>
          </p:nvPr>
        </p:nvSpPr>
        <p:spPr/>
        <p:txBody>
          <a:bodyPr/>
          <a:lstStyle/>
          <a:p>
            <a:r>
              <a:rPr lang="en-US" dirty="0" smtClean="0"/>
              <a:t>Passages present information about the topic from more than one perspective or point of view</a:t>
            </a:r>
          </a:p>
          <a:p>
            <a:r>
              <a:rPr lang="en-US" dirty="0" smtClean="0"/>
              <a:t>You will have to answer questions at the end of a comprehension passage</a:t>
            </a:r>
          </a:p>
          <a:p>
            <a:r>
              <a:rPr lang="en-US" dirty="0" smtClean="0"/>
              <a:t>This allows you to show that you have understood the general organization of the passage </a:t>
            </a:r>
          </a:p>
          <a:p>
            <a:endParaRPr lang="en-US" dirty="0" smtClean="0"/>
          </a:p>
        </p:txBody>
      </p:sp>
    </p:spTree>
    <p:extLst>
      <p:ext uri="{BB962C8B-B14F-4D97-AF65-F5344CB8AC3E}">
        <p14:creationId xmlns:p14="http://schemas.microsoft.com/office/powerpoint/2010/main" val="794114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Note: Paraphrase individual sentences in passage, and then progress to paraphrasing an entire paragraph. </a:t>
            </a:r>
          </a:p>
          <a:p>
            <a:r>
              <a:rPr lang="en-US" dirty="0" smtClean="0"/>
              <a:t>Most of the competitive exams expect you to have the ability to recognize paraphrases</a:t>
            </a:r>
          </a:p>
          <a:p>
            <a:r>
              <a:rPr lang="en-US" dirty="0" smtClean="0"/>
              <a:t>The ability to paraphrase is also important for the integrated tasks in the writing and speaking sections of any competitive exam</a:t>
            </a:r>
            <a:endParaRPr lang="en-US" dirty="0"/>
          </a:p>
        </p:txBody>
      </p:sp>
    </p:spTree>
    <p:extLst>
      <p:ext uri="{BB962C8B-B14F-4D97-AF65-F5344CB8AC3E}">
        <p14:creationId xmlns:p14="http://schemas.microsoft.com/office/powerpoint/2010/main" val="1694255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Common types of organization you should be able to recognize:</a:t>
            </a:r>
            <a:br>
              <a:rPr lang="en-US" dirty="0" smtClean="0"/>
            </a:br>
            <a:endParaRPr lang="en-US" dirty="0"/>
          </a:p>
        </p:txBody>
      </p:sp>
      <p:sp>
        <p:nvSpPr>
          <p:cNvPr id="3" name="Content Placeholder 2"/>
          <p:cNvSpPr>
            <a:spLocks noGrp="1"/>
          </p:cNvSpPr>
          <p:nvPr>
            <p:ph idx="1"/>
          </p:nvPr>
        </p:nvSpPr>
        <p:spPr/>
        <p:txBody>
          <a:bodyPr/>
          <a:lstStyle/>
          <a:p>
            <a:r>
              <a:rPr lang="en-US" dirty="0" smtClean="0"/>
              <a:t>Classification </a:t>
            </a:r>
          </a:p>
          <a:p>
            <a:r>
              <a:rPr lang="en-US" dirty="0" smtClean="0"/>
              <a:t>Comparison </a:t>
            </a:r>
          </a:p>
          <a:p>
            <a:r>
              <a:rPr lang="en-US" dirty="0"/>
              <a:t>C</a:t>
            </a:r>
            <a:r>
              <a:rPr lang="en-US" dirty="0" smtClean="0"/>
              <a:t>ause/effect </a:t>
            </a:r>
          </a:p>
          <a:p>
            <a:r>
              <a:rPr lang="en-US" dirty="0" smtClean="0"/>
              <a:t>Problem/solution</a:t>
            </a:r>
          </a:p>
          <a:p>
            <a:r>
              <a:rPr lang="en-US" dirty="0" smtClean="0"/>
              <a:t>Narration</a:t>
            </a:r>
          </a:p>
          <a:p>
            <a:pPr marL="0" indent="0">
              <a:buNone/>
            </a:pPr>
            <a:endParaRPr lang="en-US" dirty="0"/>
          </a:p>
        </p:txBody>
      </p:sp>
    </p:spTree>
    <p:extLst>
      <p:ext uri="{BB962C8B-B14F-4D97-AF65-F5344CB8AC3E}">
        <p14:creationId xmlns:p14="http://schemas.microsoft.com/office/powerpoint/2010/main" val="4058065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743</Words>
  <Application>Microsoft Office PowerPoint</Application>
  <PresentationFormat>On-screen Show (4:3)</PresentationFormat>
  <Paragraphs>82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Reading </vt:lpstr>
      <vt:lpstr>Strategies for reading </vt:lpstr>
      <vt:lpstr>Key to rapid reading </vt:lpstr>
      <vt:lpstr>PowerPoint Presentation</vt:lpstr>
      <vt:lpstr>PowerPoint Presentation</vt:lpstr>
      <vt:lpstr>Reading is all about perception  Here are a few tips </vt:lpstr>
      <vt:lpstr>Reading Passages </vt:lpstr>
      <vt:lpstr>PowerPoint Presentation</vt:lpstr>
      <vt:lpstr> Common types of organization you should be able to recognize: </vt:lpstr>
      <vt:lpstr>Types of questions asked </vt:lpstr>
      <vt:lpstr>PowerPoint Presentation</vt:lpstr>
      <vt:lpstr>PowerPoint Presentation</vt:lpstr>
      <vt:lpstr>Inferential question</vt:lpstr>
      <vt:lpstr>Rhetorical purpose questions </vt:lpstr>
      <vt:lpstr>Vocabulary questions </vt:lpstr>
      <vt:lpstr>Global and Analytical question</vt:lpstr>
      <vt:lpstr>Sentence simplification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dc:title>
  <dc:creator>ACER</dc:creator>
  <cp:lastModifiedBy>Administrator</cp:lastModifiedBy>
  <cp:revision>70</cp:revision>
  <dcterms:created xsi:type="dcterms:W3CDTF">2014-08-07T06:05:01Z</dcterms:created>
  <dcterms:modified xsi:type="dcterms:W3CDTF">2015-07-23T13:17:16Z</dcterms:modified>
</cp:coreProperties>
</file>