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7" r:id="rId19"/>
    <p:sldId id="278" r:id="rId20"/>
    <p:sldId id="279" r:id="rId21"/>
    <p:sldId id="280" r:id="rId22"/>
  </p:sldIdLst>
  <p:sldSz cx="10287000" cy="6858000" type="35mm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5400"/>
    <a:srgbClr val="CC6600"/>
    <a:srgbClr val="FFFF99"/>
    <a:srgbClr val="FFCC00"/>
    <a:srgbClr val="000099"/>
    <a:srgbClr val="003296"/>
    <a:srgbClr val="000066"/>
    <a:srgbClr val="B26B02"/>
    <a:srgbClr val="EAB20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 snapToGrid="0">
      <p:cViewPr>
        <p:scale>
          <a:sx n="73" d="100"/>
          <a:sy n="73" d="100"/>
        </p:scale>
        <p:origin x="-708" y="-72"/>
      </p:cViewPr>
      <p:guideLst>
        <p:guide orient="horz" pos="2160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DD75D-2EC0-4DC2-962A-2DF17346674D}" type="datetimeFigureOut">
              <a:rPr lang="en-US" smtClean="0"/>
              <a:t>8/11/2014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1B8DF-4F78-456D-AAA8-7ECC0AB04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1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E5DA-471A-4991-BE32-A87D329829E8}" type="datetime1">
              <a:rPr lang="en-US" smtClean="0"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2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EB77A-AB0E-457D-B283-70A02B78964D}" type="datetime1">
              <a:rPr lang="en-US" smtClean="0"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1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EC125-0667-4699-8894-7FD93258363E}" type="datetime1">
              <a:rPr lang="en-US" smtClean="0"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506" y="274638"/>
            <a:ext cx="8885144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506" y="1600201"/>
            <a:ext cx="8885144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35BC-4B3A-42D3-919F-C3AA5BE8190A}" type="datetime1">
              <a:rPr lang="en-US" smtClean="0"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6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750A-0233-4851-8DA9-D5E1A289F676}" type="datetime1">
              <a:rPr lang="en-US" smtClean="0"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9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D74B-5A8C-4DC9-AD6B-74C369755C41}" type="datetime1">
              <a:rPr lang="en-US" smtClean="0"/>
              <a:t>8/11/2014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8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E1A1-26C9-4D26-AE20-97FE126EBE3B}" type="datetime1">
              <a:rPr lang="en-US" smtClean="0"/>
              <a:t>8/11/2014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6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B322-31F3-4764-8966-32EF7A39F1F3}" type="datetime1">
              <a:rPr lang="en-US" smtClean="0"/>
              <a:t>8/11/2014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2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2B7A5-0032-407E-B4A7-CF7781501286}" type="datetime1">
              <a:rPr lang="en-US" smtClean="0"/>
              <a:t>8/11/2014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7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9301-8E54-4DCA-83C4-0F4EA0EC1E1B}" type="datetime1">
              <a:rPr lang="en-US" smtClean="0"/>
              <a:t>8/11/2014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5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C3F0-0357-4365-ACAE-C52DCD29629D}" type="datetime1">
              <a:rPr lang="en-US" smtClean="0"/>
              <a:t>8/11/2014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Humanities &amp; Management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4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1206" y="0"/>
            <a:ext cx="838200" cy="68580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6994" y="59486"/>
            <a:ext cx="89456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6994" y="1344708"/>
            <a:ext cx="94220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0525" y="6356351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C4BE7-98F3-48A7-BBC6-102D4AC6AA22}" type="datetime1">
              <a:rPr lang="en-US" smtClean="0"/>
              <a:t>8/11/2014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3675" y="6400800"/>
            <a:ext cx="464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Department of Humanities &amp;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8525" y="6356351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25B69-1C61-484F-9218-1D4D9B4753E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1028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ECE 1001   Basic Electronics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40341" y="53788"/>
            <a:ext cx="739588" cy="1116106"/>
            <a:chOff x="5298141" y="3052482"/>
            <a:chExt cx="739588" cy="1116106"/>
          </a:xfrm>
        </p:grpSpPr>
        <p:sp>
          <p:nvSpPr>
            <p:cNvPr id="12" name="Rectangle 11"/>
            <p:cNvSpPr/>
            <p:nvPr userDrawn="1"/>
          </p:nvSpPr>
          <p:spPr>
            <a:xfrm>
              <a:off x="5298141" y="3052482"/>
              <a:ext cx="739588" cy="11161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7" descr="Mahe-Logo-emb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551"/>
            <a:stretch>
              <a:fillRect/>
            </a:stretch>
          </p:blipFill>
          <p:spPr bwMode="auto">
            <a:xfrm>
              <a:off x="5430744" y="3213457"/>
              <a:ext cx="482600" cy="849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3440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200" b="1" i="1" kern="1200">
          <a:solidFill>
            <a:srgbClr val="00009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800" kern="1200">
          <a:solidFill>
            <a:srgbClr val="00009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Ø"/>
        <a:defRPr sz="2400" kern="1200">
          <a:solidFill>
            <a:srgbClr val="B26B0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www.google.com/url?sa=i&amp;rct=j&amp;q=dale%20carnegie&amp;source=images&amp;cd=&amp;cad=rja&amp;uact=8&amp;docid=sR33nbgmebiGHM&amp;tbnid=_hVTNXthoEd3BM:&amp;ved=0CAUQjRw&amp;url=http://www.youtube.com/watch?v%3DhMqVUhSpdJk&amp;ei=f-tPU8WkLOT8yAGImoDwDQ&amp;bvm=bv.64764171,d.aWw&amp;psig=AFQjCNE8jqmx8WI-QUEST7gtvrwEDFf7SQ&amp;ust=139783294988082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www.google.com/url?sa=i&amp;rct=j&amp;q=sand%20timer&amp;source=images&amp;cd=&amp;cad=rja&amp;uact=8&amp;docid=Ffb7g9imkRamxM&amp;tbnid=51wU_kh4aj7Q5M:&amp;ved=0CAUQjRw&amp;url=http://blingee.com/blingee/view/106541962-sand-timer&amp;ei=YupPU6aFLJWeyATyu4CgAg&amp;bvm=bv.64764171,d.aWw&amp;psig=AFQjCNEN124nFwe3sJnNDQtSMVl_4hYKlg&amp;ust=139783266928128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google.com/url?sa=i&amp;rct=j&amp;q=instant&amp;source=images&amp;cd=&amp;cad=rja&amp;uact=8&amp;docid=hXC2iBQwN6YRbM&amp;tbnid=0RC0insoPX0izM:&amp;ved=0CAUQjRw&amp;url=http://www.clker.com/clipart-instant-photos.html&amp;ei=8epPU5HmDOSMyAHjl4HIAw&amp;bvm=bv.64764171,d.aWw&amp;psig=AFQjCNFeIunfGrW5YEJFBtZYFdnYZEYQTA&amp;ust=139783279452620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914401"/>
            <a:ext cx="8743950" cy="14700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Impromptu and Extemporaneous Speeches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147" name="Picture 3" descr="http://www.fun-at-work.org/images/Joining%20Toastmasters%20-%20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2971800"/>
            <a:ext cx="44577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405" y="0"/>
            <a:ext cx="3176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243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3" descr="public-speak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3581400"/>
            <a:ext cx="437197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320040"/>
            <a:ext cx="8143875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Impromptu vs. Extemporaneous</a:t>
            </a:r>
            <a:endParaRPr lang="en-US" dirty="0"/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 smtClean="0"/>
              <a:t>During the </a:t>
            </a:r>
            <a:r>
              <a:rPr lang="en-US" altLang="en-US" sz="2400" b="1" dirty="0" smtClean="0"/>
              <a:t>extemporaneous speech</a:t>
            </a:r>
            <a:r>
              <a:rPr lang="en-US" altLang="en-US" sz="2400" dirty="0" smtClean="0"/>
              <a:t>, the speaker also uses an improvisational, somewhat conversational, delivery in which he or she pays close attention to the responses and</a:t>
            </a:r>
            <a:br>
              <a:rPr lang="en-US" altLang="en-US" sz="2400" dirty="0" smtClean="0"/>
            </a:br>
            <a:r>
              <a:rPr lang="en-US" altLang="en-US" sz="2400" dirty="0" smtClean="0"/>
              <a:t>reactions of the</a:t>
            </a:r>
            <a:br>
              <a:rPr lang="en-US" altLang="en-US" sz="2400" dirty="0" smtClean="0"/>
            </a:br>
            <a:r>
              <a:rPr lang="en-US" altLang="en-US" sz="2400" dirty="0" smtClean="0"/>
              <a:t>audience, sometimes</a:t>
            </a:r>
            <a:br>
              <a:rPr lang="en-US" altLang="en-US" sz="2400" dirty="0" smtClean="0"/>
            </a:br>
            <a:r>
              <a:rPr lang="en-US" altLang="en-US" sz="2400" dirty="0" smtClean="0"/>
              <a:t>altering the speech</a:t>
            </a:r>
            <a:br>
              <a:rPr lang="en-US" altLang="en-US" sz="2400" dirty="0" smtClean="0"/>
            </a:br>
            <a:r>
              <a:rPr lang="en-US" altLang="en-US" sz="2400" dirty="0" smtClean="0"/>
              <a:t>content to</a:t>
            </a:r>
            <a:br>
              <a:rPr lang="en-US" altLang="en-US" sz="2400" dirty="0" smtClean="0"/>
            </a:br>
            <a:r>
              <a:rPr lang="en-US" altLang="en-US" sz="2400" dirty="0" smtClean="0"/>
              <a:t>accommodate </a:t>
            </a:r>
            <a:br>
              <a:rPr lang="en-US" altLang="en-US" sz="2400" dirty="0" smtClean="0"/>
            </a:br>
            <a:r>
              <a:rPr lang="en-US" altLang="en-US" sz="2400" dirty="0" smtClean="0"/>
              <a:t>the audience’s</a:t>
            </a:r>
            <a:br>
              <a:rPr lang="en-US" altLang="en-US" sz="2400" dirty="0" smtClean="0"/>
            </a:br>
            <a:r>
              <a:rPr lang="en-US" altLang="en-US" sz="2400" dirty="0" smtClean="0"/>
              <a:t>interests.</a:t>
            </a:r>
          </a:p>
          <a:p>
            <a:pPr eaLnBrk="1" hangingPunct="1"/>
            <a:endParaRPr lang="en-US" alt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8" y="3154363"/>
            <a:ext cx="3176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987" y="27986"/>
            <a:ext cx="3176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438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3" descr="meeting-clip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657663">
            <a:off x="4891684" y="4043364"/>
            <a:ext cx="2903934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320040"/>
            <a:ext cx="8143875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Preparing for an Impromptu Speech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Jot down some thoughts if possible</a:t>
            </a:r>
          </a:p>
          <a:p>
            <a:pPr eaLnBrk="1" hangingPunct="1"/>
            <a:r>
              <a:rPr lang="en-US" altLang="en-US" smtClean="0"/>
              <a:t>Consider putting these thoughts on a board</a:t>
            </a:r>
          </a:p>
          <a:p>
            <a:pPr eaLnBrk="1" hangingPunct="1"/>
            <a:r>
              <a:rPr lang="en-US" altLang="en-US" smtClean="0"/>
              <a:t>If possible, ask for a few moments to prepare</a:t>
            </a:r>
          </a:p>
          <a:p>
            <a:pPr eaLnBrk="1" hangingPunct="1"/>
            <a:r>
              <a:rPr lang="en-US" altLang="en-US" smtClean="0"/>
              <a:t>Stand at the podium with confidence</a:t>
            </a:r>
          </a:p>
          <a:p>
            <a:pPr eaLnBrk="1" hangingPunct="1"/>
            <a:r>
              <a:rPr lang="en-US" altLang="en-US" smtClean="0"/>
              <a:t>Look at your audience, smile, breathe, relax.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433" y="0"/>
            <a:ext cx="3176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085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5" descr="http://t1.gstatic.com/images?q=tbn:ANd9GcQOHogCpVB1pIE69rC9gYedTSks0IFYF8gyvSDcPlwMnmcxnV-v:www.nintendo.com.au/web_images/Disney%2520Think%2520Fast%2520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3293">
            <a:off x="7390209" y="4579938"/>
            <a:ext cx="257175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320040"/>
            <a:ext cx="8143875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Preparing for an Impromptu Speech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600200"/>
            <a:ext cx="8143875" cy="4846638"/>
          </a:xfrm>
        </p:spPr>
        <p:txBody>
          <a:bodyPr/>
          <a:lstStyle/>
          <a:p>
            <a:pPr eaLnBrk="1" hangingPunct="1"/>
            <a:r>
              <a:rPr lang="en-US" altLang="en-US" smtClean="0"/>
              <a:t>Think about what you are going to say, and consider the following questions:</a:t>
            </a:r>
            <a:endParaRPr lang="en-US" altLang="en-US" sz="2800" smtClean="0"/>
          </a:p>
          <a:p>
            <a:pPr lvl="1" eaLnBrk="1" hangingPunct="1"/>
            <a:r>
              <a:rPr lang="en-US" altLang="en-US" smtClean="0">
                <a:solidFill>
                  <a:schemeClr val="tx1"/>
                </a:solidFill>
              </a:rPr>
              <a:t>What's the purpose of the event/meeting/class where you are speaking? </a:t>
            </a:r>
            <a:endParaRPr lang="en-US" altLang="en-US" sz="2400" smtClean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en-US" smtClean="0">
                <a:solidFill>
                  <a:schemeClr val="tx1"/>
                </a:solidFill>
              </a:rPr>
              <a:t>What exactly is going to happen as a result of this topic content: present, future? </a:t>
            </a:r>
            <a:endParaRPr lang="en-US" altLang="en-US" sz="2400" smtClean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en-US" smtClean="0">
                <a:solidFill>
                  <a:schemeClr val="tx1"/>
                </a:solidFill>
              </a:rPr>
              <a:t>What do I think of this topic?</a:t>
            </a:r>
            <a:endParaRPr lang="en-US" altLang="en-US" sz="2400" smtClean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en-US" smtClean="0">
                <a:solidFill>
                  <a:schemeClr val="tx1"/>
                </a:solidFill>
              </a:rPr>
              <a:t>What is my opinion? Do I like it or not?</a:t>
            </a:r>
            <a:endParaRPr lang="en-US" altLang="en-US" sz="2400" smtClean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en-US" smtClean="0">
                <a:solidFill>
                  <a:schemeClr val="tx1"/>
                </a:solidFill>
              </a:rPr>
              <a:t>What are the latest news, trends, problems, policy issues regarding this topic?</a:t>
            </a:r>
            <a:endParaRPr lang="en-US" altLang="en-US" sz="2400" smtClean="0">
              <a:solidFill>
                <a:schemeClr val="tx1"/>
              </a:solidFill>
            </a:endParaRPr>
          </a:p>
          <a:p>
            <a:pPr eaLnBrk="1" hangingPunct="1"/>
            <a:endParaRPr lang="en-US" altLang="en-US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719" y="123780"/>
            <a:ext cx="3176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756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320040"/>
            <a:ext cx="8143875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Preparing for an Impromptu Speech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mtClean="0"/>
              <a:t>Never make excuses.</a:t>
            </a:r>
          </a:p>
          <a:p>
            <a:pPr eaLnBrk="1" hangingPunct="1"/>
            <a:r>
              <a:rPr lang="en-US" altLang="en-US" smtClean="0"/>
              <a:t>Decide on a point-of-view and go with it.</a:t>
            </a:r>
          </a:p>
          <a:p>
            <a:pPr eaLnBrk="1" hangingPunct="1"/>
            <a:r>
              <a:rPr lang="en-US" altLang="en-US" smtClean="0"/>
              <a:t>Accept your audience’s applause, and don’t beat yourself up afterwards.</a:t>
            </a:r>
          </a:p>
          <a:p>
            <a:pPr eaLnBrk="1" hangingPunct="1"/>
            <a:endParaRPr lang="en-US" altLang="en-US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en-US" smtClean="0"/>
              <a:t>“There are always three</a:t>
            </a:r>
            <a:br>
              <a:rPr lang="en-US" altLang="en-US" smtClean="0"/>
            </a:br>
            <a:r>
              <a:rPr lang="en-US" altLang="en-US" smtClean="0"/>
              <a:t>speeches for everyone.</a:t>
            </a:r>
            <a:br>
              <a:rPr lang="en-US" altLang="en-US" smtClean="0"/>
            </a:br>
            <a:r>
              <a:rPr lang="en-US" altLang="en-US" smtClean="0"/>
              <a:t>The one you practiced,</a:t>
            </a:r>
            <a:br>
              <a:rPr lang="en-US" altLang="en-US" smtClean="0"/>
            </a:br>
            <a:r>
              <a:rPr lang="en-US" altLang="en-US" smtClean="0"/>
              <a:t>the one you gave, and the</a:t>
            </a:r>
            <a:br>
              <a:rPr lang="en-US" altLang="en-US" smtClean="0"/>
            </a:br>
            <a:r>
              <a:rPr lang="en-US" altLang="en-US" smtClean="0"/>
              <a:t>one you wish you gave.”</a:t>
            </a:r>
            <a:br>
              <a:rPr lang="en-US" altLang="en-US" smtClean="0"/>
            </a:br>
            <a:r>
              <a:rPr lang="en-US" altLang="en-US" smtClean="0"/>
              <a:t>      </a:t>
            </a:r>
            <a:r>
              <a:rPr lang="en-US" altLang="en-US" b="1" smtClean="0"/>
              <a:t> ~Dale Carnegie</a:t>
            </a:r>
            <a:endParaRPr lang="en-US" altLang="en-US" smtClean="0"/>
          </a:p>
          <a:p>
            <a:pPr eaLnBrk="1" hangingPunct="1">
              <a:buFont typeface="Wingdings 2" pitchFamily="18" charset="2"/>
              <a:buNone/>
            </a:pPr>
            <a:endParaRPr lang="en-US" altLang="en-US" smtClean="0"/>
          </a:p>
        </p:txBody>
      </p:sp>
      <p:pic>
        <p:nvPicPr>
          <p:cNvPr id="18437" name="Picture 5" descr="http://t3.gstatic.com/images?q=tbn:ANd9GcRUi2KYIRFdFmMoLoMJWm-e1OEnJcYdxbox1j00UmA26XTmuEXY:i1.ytimg.com/vi/hMqVUhSpdJk/hqdefault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9" r="20714"/>
          <a:stretch>
            <a:fillRect/>
          </a:stretch>
        </p:blipFill>
        <p:spPr bwMode="auto">
          <a:xfrm>
            <a:off x="5915025" y="3294064"/>
            <a:ext cx="2828925" cy="325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153" y="19277"/>
            <a:ext cx="3176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632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5" descr="http://t3.gstatic.com/images?q=tbn:ANd9GcS0xQW7ScyzHcDMQ-pRoe22OoEgksrvM1KmAytOP0_zY8tSdnGF:themattnormanblog.files.wordpress.com/2014/04/exam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1" y="304801"/>
            <a:ext cx="2260997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828800"/>
            <a:ext cx="8143875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Extemporaneous Speech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3276600"/>
            <a:ext cx="8143875" cy="4846638"/>
          </a:xfrm>
        </p:spPr>
        <p:txBody>
          <a:bodyPr/>
          <a:lstStyle/>
          <a:p>
            <a:pPr eaLnBrk="1" hangingPunct="1"/>
            <a:r>
              <a:rPr lang="en-US" altLang="en-US" smtClean="0"/>
              <a:t>1.  Examine your topic</a:t>
            </a:r>
          </a:p>
          <a:p>
            <a:pPr eaLnBrk="1" hangingPunct="1"/>
            <a:r>
              <a:rPr lang="en-US" altLang="en-US" smtClean="0"/>
              <a:t>2.  Consider your strengths</a:t>
            </a:r>
          </a:p>
          <a:p>
            <a:pPr eaLnBrk="1" hangingPunct="1"/>
            <a:r>
              <a:rPr lang="en-US" altLang="en-US" smtClean="0"/>
              <a:t>3.  If time allows, make an outline</a:t>
            </a:r>
          </a:p>
          <a:p>
            <a:pPr eaLnBrk="1" hangingPunct="1"/>
            <a:r>
              <a:rPr lang="en-US" altLang="en-US" smtClean="0"/>
              <a:t>4.  Practice your beginning and ending</a:t>
            </a:r>
          </a:p>
          <a:p>
            <a:pPr eaLnBrk="1" hangingPunct="1"/>
            <a:r>
              <a:rPr lang="en-US" altLang="en-US" smtClean="0"/>
              <a:t>5.  Try to relax</a:t>
            </a:r>
          </a:p>
          <a:p>
            <a:pPr eaLnBrk="1" hangingPunct="1"/>
            <a:r>
              <a:rPr lang="en-US" altLang="en-US" smtClean="0"/>
              <a:t>6.  Concentrate on diction and tone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771" y="122238"/>
            <a:ext cx="3176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759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320040"/>
            <a:ext cx="8143875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What if You Draw A Blank?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1.  Try using a mnemonic trick</a:t>
            </a:r>
          </a:p>
          <a:p>
            <a:pPr eaLnBrk="1" hangingPunct="1"/>
            <a:r>
              <a:rPr lang="en-US" altLang="en-US" dirty="0" smtClean="0"/>
              <a:t>2.  Pretend you are pausing on purpose</a:t>
            </a:r>
          </a:p>
          <a:p>
            <a:pPr eaLnBrk="1" hangingPunct="1"/>
            <a:r>
              <a:rPr lang="en-US" altLang="en-US" dirty="0" smtClean="0"/>
              <a:t>3.  Stare at the “joker” in the crowd</a:t>
            </a:r>
          </a:p>
          <a:p>
            <a:pPr eaLnBrk="1" hangingPunct="1"/>
            <a:r>
              <a:rPr lang="en-US" altLang="en-US" dirty="0" smtClean="0"/>
              <a:t>4.  Keep walking or staring, putting the audience out of your head</a:t>
            </a:r>
          </a:p>
          <a:p>
            <a:pPr eaLnBrk="1" hangingPunct="1"/>
            <a:r>
              <a:rPr lang="en-US" altLang="en-US" dirty="0" smtClean="0"/>
              <a:t>5.  Picture your outline or mnemonic device</a:t>
            </a:r>
          </a:p>
          <a:p>
            <a:pPr eaLnBrk="1" hangingPunct="1"/>
            <a:r>
              <a:rPr lang="en-US" altLang="en-US" dirty="0" smtClean="0"/>
              <a:t>6.  Ask the audience questions</a:t>
            </a:r>
          </a:p>
          <a:p>
            <a:pPr eaLnBrk="1" hangingPunct="1"/>
            <a:r>
              <a:rPr lang="en-US" altLang="en-US" dirty="0" smtClean="0"/>
              <a:t>7.  Ask for a drink of water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pic>
        <p:nvPicPr>
          <p:cNvPr id="20484" name="Picture 5" descr="http://www.creativekeys.net/powerfulpresentations/bigtongueti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4648201"/>
            <a:ext cx="214312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098" y="123780"/>
            <a:ext cx="333783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799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320040"/>
            <a:ext cx="8143875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Keep your zinger for last.</a:t>
            </a:r>
          </a:p>
          <a:p>
            <a:pPr eaLnBrk="1" hangingPunct="1"/>
            <a:r>
              <a:rPr lang="en-US" altLang="en-US" smtClean="0"/>
              <a:t>If you end gracefully, your speech will be a success!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21508" name="Picture 3" descr="17F287-telling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3352800"/>
            <a:ext cx="3809405" cy="290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475" y="32340"/>
            <a:ext cx="345539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426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5" descr="http://www.copestylin.com/images/hand.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685800"/>
            <a:ext cx="4693444" cy="566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320675"/>
            <a:ext cx="8143875" cy="18891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/>
              <a:t>Impromptu Speaking—“The </a:t>
            </a:r>
            <a:r>
              <a:rPr lang="en-US" dirty="0" err="1" smtClean="0"/>
              <a:t>Handi</a:t>
            </a:r>
            <a:r>
              <a:rPr lang="en-US" dirty="0" smtClean="0"/>
              <a:t>-Speech” Organization Method</a:t>
            </a:r>
            <a:endParaRPr lang="en-US" dirty="0"/>
          </a:p>
        </p:txBody>
      </p:sp>
      <p:sp>
        <p:nvSpPr>
          <p:cNvPr id="23556" name="Content Placeholder 2"/>
          <p:cNvSpPr>
            <a:spLocks noGrp="1"/>
          </p:cNvSpPr>
          <p:nvPr>
            <p:ph idx="1"/>
          </p:nvPr>
        </p:nvSpPr>
        <p:spPr>
          <a:xfrm>
            <a:off x="600075" y="2286000"/>
            <a:ext cx="8143875" cy="38100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60000"/>
              </a:lnSpc>
            </a:pPr>
            <a:r>
              <a:rPr lang="en-US" altLang="en-US" dirty="0" smtClean="0"/>
              <a:t>Most students tend to think of impromptu speaking as “winging it” for a couple of minutes. Of course, however, effective impromptu speeches still need to be structured in a way that makes the subject clear, easy to follow, and easy to remember the important points.</a:t>
            </a:r>
            <a:br>
              <a:rPr lang="en-US" altLang="en-US" dirty="0" smtClean="0"/>
            </a:br>
            <a:r>
              <a:rPr lang="en-US" altLang="en-US" dirty="0" smtClean="0"/>
              <a:t>The </a:t>
            </a:r>
            <a:r>
              <a:rPr lang="en-US" altLang="en-US" dirty="0" err="1" smtClean="0"/>
              <a:t>Handi</a:t>
            </a:r>
            <a:r>
              <a:rPr lang="en-US" altLang="en-US" dirty="0" smtClean="0"/>
              <a:t>-Speech, offers</a:t>
            </a:r>
            <a:br>
              <a:rPr lang="en-US" altLang="en-US" dirty="0" smtClean="0"/>
            </a:br>
            <a:r>
              <a:rPr lang="en-US" altLang="en-US" dirty="0" smtClean="0"/>
              <a:t>a lightening quick way to</a:t>
            </a:r>
            <a:br>
              <a:rPr lang="en-US" altLang="en-US" dirty="0" smtClean="0"/>
            </a:br>
            <a:r>
              <a:rPr lang="en-US" altLang="en-US" dirty="0" smtClean="0"/>
              <a:t>accomplish all of the above.</a:t>
            </a:r>
          </a:p>
        </p:txBody>
      </p:sp>
      <p:pic>
        <p:nvPicPr>
          <p:cNvPr id="23557" name="Picture 6" descr="http://t1.gstatic.com/images?q=tbn:ANd9GcRFH0Vbfm9ijpGRoKDCzDDyNt030CSYwC-8rLnAOq72P1quPmv5:https://perspectivemind.files.wordpress.com/2011/04/jw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650" y="4724401"/>
            <a:ext cx="265747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532" y="110717"/>
            <a:ext cx="3176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02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28601"/>
            <a:ext cx="8143875" cy="17684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/>
              <a:t>Impromptu Speaking—“The </a:t>
            </a:r>
            <a:r>
              <a:rPr lang="en-US" dirty="0" err="1" smtClean="0"/>
              <a:t>Handi</a:t>
            </a:r>
            <a:r>
              <a:rPr lang="en-US" dirty="0" smtClean="0"/>
              <a:t>-Speech” Organization Method</a:t>
            </a:r>
            <a:endParaRPr 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927463" y="2209800"/>
            <a:ext cx="7645037" cy="484663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en-US" altLang="en-US" b="1" dirty="0" smtClean="0"/>
              <a:t>Directions:</a:t>
            </a:r>
            <a:endParaRPr lang="en-US" altLang="en-US" dirty="0" smtClean="0"/>
          </a:p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1. Hold hand with palm facing you.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2. Visualize your topic printed in the palm of your hand.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3. Close your hand to “seize” your topic.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4. Extend your thumb – this is your Introduction.</a:t>
            </a:r>
          </a:p>
        </p:txBody>
      </p:sp>
      <p:pic>
        <p:nvPicPr>
          <p:cNvPr id="24580" name="Picture 5" descr="http://www.copestylin.com/images/ha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579" y="3429000"/>
            <a:ext cx="2839641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7" y="0"/>
            <a:ext cx="3176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598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5" y="304801"/>
            <a:ext cx="8143875" cy="1692275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n-US" dirty="0" smtClean="0"/>
              <a:t>Impromptu Speaking—“The </a:t>
            </a:r>
            <a:r>
              <a:rPr lang="en-US" dirty="0" err="1" smtClean="0"/>
              <a:t>Handi</a:t>
            </a:r>
            <a:r>
              <a:rPr lang="en-US" dirty="0" smtClean="0"/>
              <a:t>-Speech” Organization Method</a:t>
            </a:r>
            <a:endParaRPr 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514350" y="2011364"/>
            <a:ext cx="8143875" cy="4846637"/>
          </a:xfrm>
        </p:spPr>
        <p:txBody>
          <a:bodyPr/>
          <a:lstStyle/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5. One at a time, extend your first 3 fingers, visualizing one word written on each.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 dirty="0" smtClean="0"/>
              <a:t>		a. Index Finger – first point supporting </a:t>
            </a:r>
            <a:br>
              <a:rPr lang="en-US" altLang="en-US" dirty="0" smtClean="0"/>
            </a:br>
            <a:r>
              <a:rPr lang="en-US" altLang="en-US" dirty="0" smtClean="0"/>
              <a:t>	your topic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 dirty="0" smtClean="0"/>
              <a:t>		b. Middle Finger – second point </a:t>
            </a:r>
            <a:br>
              <a:rPr lang="en-US" altLang="en-US" dirty="0" smtClean="0"/>
            </a:br>
            <a:r>
              <a:rPr lang="en-US" altLang="en-US" dirty="0" smtClean="0"/>
              <a:t>	supporting your topic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 dirty="0" smtClean="0"/>
              <a:t>		c. Ring Finger – third point supporting </a:t>
            </a:r>
            <a:br>
              <a:rPr lang="en-US" altLang="en-US" dirty="0" smtClean="0"/>
            </a:br>
            <a:r>
              <a:rPr lang="en-US" altLang="en-US" dirty="0" smtClean="0"/>
              <a:t>	your topic</a:t>
            </a:r>
          </a:p>
        </p:txBody>
      </p:sp>
      <p:pic>
        <p:nvPicPr>
          <p:cNvPr id="25604" name="Picture 5" descr="http://www.copestylin.com/images/ha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131" y="3733800"/>
            <a:ext cx="2378869" cy="287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217" y="19277"/>
            <a:ext cx="3176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118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/>
          </p:cNvSpPr>
          <p:nvPr>
            <p:ph idx="1"/>
          </p:nvPr>
        </p:nvSpPr>
        <p:spPr>
          <a:xfrm>
            <a:off x="1201783" y="381001"/>
            <a:ext cx="7456442" cy="2352675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altLang="en-US" i="1" dirty="0" smtClean="0"/>
              <a:t>Mark Twain said,</a:t>
            </a:r>
          </a:p>
          <a:p>
            <a:pPr>
              <a:buFont typeface="Wingdings 2" pitchFamily="18" charset="2"/>
              <a:buNone/>
            </a:pPr>
            <a:endParaRPr lang="en-US" altLang="en-US" i="1" dirty="0" smtClean="0"/>
          </a:p>
          <a:p>
            <a:pPr>
              <a:buFont typeface="Wingdings 2" pitchFamily="18" charset="2"/>
              <a:buNone/>
            </a:pPr>
            <a:r>
              <a:rPr lang="en-US" altLang="en-US" i="1" dirty="0" smtClean="0"/>
              <a:t> “It usually takes me more than three weeks to prepare a good impromptu speech.”</a:t>
            </a:r>
          </a:p>
          <a:p>
            <a:pPr>
              <a:buFont typeface="Wingdings 2" pitchFamily="18" charset="2"/>
              <a:buNone/>
            </a:pPr>
            <a:endParaRPr lang="en-US" altLang="en-US" i="1" dirty="0" smtClean="0"/>
          </a:p>
          <a:p>
            <a:pPr>
              <a:buFont typeface="Wingdings 2" pitchFamily="18" charset="2"/>
              <a:buNone/>
            </a:pPr>
            <a:endParaRPr lang="en-US" altLang="en-US" dirty="0" smtClean="0"/>
          </a:p>
          <a:p>
            <a:pPr>
              <a:buFont typeface="Wingdings 2" pitchFamily="18" charset="2"/>
              <a:buNone/>
            </a:pPr>
            <a:endParaRPr lang="en-US" altLang="en-US" dirty="0" smtClean="0"/>
          </a:p>
        </p:txBody>
      </p:sp>
      <p:pic>
        <p:nvPicPr>
          <p:cNvPr id="7171" name="Picture 2" descr="http://t1.gstatic.com/images?q=tbn:ANd9GcSx6G4hUf7GIG36NuRElD-JH4qukUKBtO1VakgjNn5DoEyjbi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818" y="2667000"/>
            <a:ext cx="5138142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7" y="32340"/>
            <a:ext cx="3176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796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320675"/>
            <a:ext cx="8143875" cy="18891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/>
              <a:t>Impromptu Speaking—“The </a:t>
            </a:r>
            <a:r>
              <a:rPr lang="en-US" dirty="0" err="1" smtClean="0"/>
              <a:t>Handi</a:t>
            </a:r>
            <a:r>
              <a:rPr lang="en-US" dirty="0" smtClean="0"/>
              <a:t>-Speech” Organization Method</a:t>
            </a:r>
            <a:endParaRPr lang="en-US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1110343" y="2209800"/>
            <a:ext cx="7633607" cy="4846638"/>
          </a:xfrm>
        </p:spPr>
        <p:txBody>
          <a:bodyPr/>
          <a:lstStyle/>
          <a:p>
            <a:pPr eaLnBrk="1" hangingPunct="1"/>
            <a:endParaRPr lang="en-US" altLang="en-US" dirty="0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en-US" dirty="0" smtClean="0"/>
              <a:t>6. Extend your pinkie – this is your Conclusion.</a:t>
            </a:r>
          </a:p>
          <a:p>
            <a:pPr eaLnBrk="1" hangingPunct="1"/>
            <a:endParaRPr lang="en-US" altLang="en-US" dirty="0" smtClean="0"/>
          </a:p>
        </p:txBody>
      </p:sp>
      <p:pic>
        <p:nvPicPr>
          <p:cNvPr id="26628" name="Picture 5" descr="http://www.copestylin.com/images/ha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9394">
            <a:off x="3580806" y="3287713"/>
            <a:ext cx="2794992" cy="337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976" y="45403"/>
            <a:ext cx="3176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804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914401"/>
            <a:ext cx="8743950" cy="14700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Impromptu and Extemporaneous Speeches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7651" name="Picture 3" descr="http://www.fun-at-work.org/images/Joining%20Toastmasters%20-%20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2971800"/>
            <a:ext cx="44577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187" y="0"/>
            <a:ext cx="3176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583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en-US" b="1" smtClean="0"/>
              <a:t>You may ask…….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 b="1" smtClean="0"/>
              <a:t/>
            </a:r>
            <a:br>
              <a:rPr lang="en-US" altLang="en-US" b="1" smtClean="0"/>
            </a:br>
            <a:r>
              <a:rPr lang="en-US" altLang="en-US" b="1" smtClean="0"/>
              <a:t>“When am I ever going to be asked to speak spontaneously in front of a crowd?”</a:t>
            </a:r>
            <a:r>
              <a:rPr lang="en-US" altLang="en-US" smtClean="0"/>
              <a:t> 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8195" name="Picture 4" descr="1929543_f26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3792539"/>
            <a:ext cx="2271713" cy="261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7" y="0"/>
            <a:ext cx="3176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808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/>
          <p:cNvSpPr>
            <a:spLocks noGrp="1"/>
          </p:cNvSpPr>
          <p:nvPr>
            <p:ph idx="1"/>
          </p:nvPr>
        </p:nvSpPr>
        <p:spPr>
          <a:xfrm>
            <a:off x="514350" y="783771"/>
            <a:ext cx="9178290" cy="5672593"/>
          </a:xfrm>
        </p:spPr>
        <p:txBody>
          <a:bodyPr/>
          <a:lstStyle/>
          <a:p>
            <a:r>
              <a:rPr lang="en-US" altLang="en-US" dirty="0" smtClean="0"/>
              <a:t>This situation actually occurs almost every day.</a:t>
            </a:r>
          </a:p>
          <a:p>
            <a:pPr lvl="1" algn="just">
              <a:lnSpc>
                <a:spcPct val="15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What about the time you were asked to describe your weekend experience or a family vacation, or to tell about a movie you saw recently, or to give someone directions, or to explain how to use a tool or an electronic “gadget,” or to explain a topic about which you are known to be an expert?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en-US" altLang="en-US" dirty="0" smtClean="0">
              <a:solidFill>
                <a:schemeClr val="tx1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Each time you are in a situation like this, your spoken response is spontaneously generated.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7" y="0"/>
            <a:ext cx="3176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615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320040"/>
            <a:ext cx="8143875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Impromptu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Webster’s dictionary defines the word “impromptu” as “made, done, or formed on or as if on the spur of the moment; composed or uttered without previous preparation.”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pic>
        <p:nvPicPr>
          <p:cNvPr id="10244" name="Picture 3" descr="lens4427522_1241460043Sweat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237" y="3581400"/>
            <a:ext cx="2287785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726" y="0"/>
            <a:ext cx="334840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702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320040"/>
            <a:ext cx="8143875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</a:t>
            </a:r>
            <a:r>
              <a:rPr lang="en-US" dirty="0" smtClean="0"/>
              <a:t>xtemporaneous</a:t>
            </a:r>
            <a:endParaRPr 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Another word associated with impromptu is “extemporaneous” which has the same definition as “impromptu” with the following added:  “carefully prepared, but delivered without notes or text.”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pic>
        <p:nvPicPr>
          <p:cNvPr id="11268" name="Picture 3" descr="speec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1" y="3546476"/>
            <a:ext cx="2282428" cy="29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771" y="-19911"/>
            <a:ext cx="3176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358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320040"/>
            <a:ext cx="8143875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Impromptu vs. Extemporaneous</a:t>
            </a:r>
            <a:endParaRPr 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difference between </a:t>
            </a:r>
            <a:r>
              <a:rPr lang="en-US" altLang="en-US" b="1" smtClean="0"/>
              <a:t>Impromptu Speeches</a:t>
            </a:r>
            <a:r>
              <a:rPr lang="en-US" altLang="en-US" smtClean="0"/>
              <a:t> and </a:t>
            </a:r>
            <a:r>
              <a:rPr lang="en-US" altLang="en-US" b="1" smtClean="0"/>
              <a:t>Extemporaneous Speeches</a:t>
            </a:r>
            <a:r>
              <a:rPr lang="en-US" altLang="en-US" smtClean="0"/>
              <a:t> (sometimes shortened to “extemp”) is usually the time allotted for preparation.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12292" name="Picture 2" descr="http://www.cput.ac.za/library/infoLit/owl-readin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3276600"/>
            <a:ext cx="3614738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8" y="0"/>
            <a:ext cx="3176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252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320040"/>
            <a:ext cx="8143875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Impromptu vs. Extemporaneous</a:t>
            </a:r>
            <a:endParaRPr 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en-US" b="1" smtClean="0"/>
              <a:t>Impromptu speakers</a:t>
            </a:r>
            <a:r>
              <a:rPr lang="en-US" altLang="en-US" smtClean="0"/>
              <a:t> have absolutely no time to prepare, but </a:t>
            </a:r>
            <a:r>
              <a:rPr lang="en-US" altLang="en-US" b="1" smtClean="0"/>
              <a:t>extemporaneous speakers</a:t>
            </a:r>
            <a:r>
              <a:rPr lang="en-US" altLang="en-US" smtClean="0"/>
              <a:t> have anywhere from a short period of time, like 5 to 30 minutes, to a few weeks. </a:t>
            </a:r>
          </a:p>
        </p:txBody>
      </p:sp>
      <p:pic>
        <p:nvPicPr>
          <p:cNvPr id="13316" name="Picture 5" descr="http://t0.gstatic.com/images?q=tbn:ANd9GcTzP9v6bU4fZO6ovpT3EqatoG92tALe1_mNCwCTe6yVY__ZaSDfig:image.blingee.com/images17/content/output/000/000/000/659/562576988_283925.gif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72818">
            <a:off x="6354366" y="3602039"/>
            <a:ext cx="2089547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7" y="45403"/>
            <a:ext cx="3176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272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5" descr="http://t0.gstatic.com/images?q=tbn:ANd9GcQI6eGSH87EhCULnNNP9KFJSt_q4HSeKU2BY24IBgWOTJj3Cu3x:www.clker.com/cliparts/o/d/e/m/w/o/instant-photos-md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8002">
            <a:off x="5120284" y="3851276"/>
            <a:ext cx="3193256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320040"/>
            <a:ext cx="8143875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Impromptu vs. Extemporaneous</a:t>
            </a:r>
            <a:endParaRPr lang="en-US" dirty="0"/>
          </a:p>
        </p:txBody>
      </p:sp>
      <p:sp>
        <p:nvSpPr>
          <p:cNvPr id="1434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difference is in the delivery method:  the </a:t>
            </a:r>
            <a:r>
              <a:rPr lang="en-US" altLang="en-US" b="1" smtClean="0"/>
              <a:t>impromptu speech</a:t>
            </a:r>
            <a:r>
              <a:rPr lang="en-US" altLang="en-US" smtClean="0"/>
              <a:t> is generated instantly and delivered immediately; whereas, the </a:t>
            </a:r>
            <a:r>
              <a:rPr lang="en-US" altLang="en-US" b="1" smtClean="0"/>
              <a:t>extemporaneous speech</a:t>
            </a:r>
            <a:r>
              <a:rPr lang="en-US" altLang="en-US" smtClean="0"/>
              <a:t> is delivered using just a few notes.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783" y="0"/>
            <a:ext cx="317658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17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768</Words>
  <Application>Microsoft Office PowerPoint</Application>
  <PresentationFormat>35mm Slides</PresentationFormat>
  <Paragraphs>78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 Impromptu and Extemporaneous Speeches </vt:lpstr>
      <vt:lpstr>PowerPoint Presentation</vt:lpstr>
      <vt:lpstr>PowerPoint Presentation</vt:lpstr>
      <vt:lpstr>PowerPoint Presentation</vt:lpstr>
      <vt:lpstr>Impromptu</vt:lpstr>
      <vt:lpstr>Extemporaneous</vt:lpstr>
      <vt:lpstr>Impromptu vs. Extemporaneous</vt:lpstr>
      <vt:lpstr>Impromptu vs. Extemporaneous</vt:lpstr>
      <vt:lpstr>Impromptu vs. Extemporaneous</vt:lpstr>
      <vt:lpstr>Impromptu vs. Extemporaneous</vt:lpstr>
      <vt:lpstr>Preparing for an Impromptu Speech</vt:lpstr>
      <vt:lpstr>Preparing for an Impromptu Speech</vt:lpstr>
      <vt:lpstr>Preparing for an Impromptu Speech</vt:lpstr>
      <vt:lpstr>Extemporaneous Speech</vt:lpstr>
      <vt:lpstr>What if You Draw A Blank? </vt:lpstr>
      <vt:lpstr>Conclusion</vt:lpstr>
      <vt:lpstr>Impromptu Speaking—“The Handi-Speech” Organization Method</vt:lpstr>
      <vt:lpstr>Impromptu Speaking—“The Handi-Speech” Organization Method</vt:lpstr>
      <vt:lpstr>Impromptu Speaking—“The Handi-Speech” Organization Method</vt:lpstr>
      <vt:lpstr>Impromptu Speaking—“The Handi-Speech” Organization Method</vt:lpstr>
      <vt:lpstr> Impromptu and Extemporaneous Speeches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</dc:creator>
  <cp:lastModifiedBy>ACER</cp:lastModifiedBy>
  <cp:revision>51</cp:revision>
  <dcterms:created xsi:type="dcterms:W3CDTF">2014-06-27T05:40:24Z</dcterms:created>
  <dcterms:modified xsi:type="dcterms:W3CDTF">2014-08-11T10:14:56Z</dcterms:modified>
</cp:coreProperties>
</file>