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Lst>
  <p:sldSz cx="10287000" cy="6858000" type="35mm"/>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00"/>
    <a:srgbClr val="CC6600"/>
    <a:srgbClr val="FFFF99"/>
    <a:srgbClr val="FFCC00"/>
    <a:srgbClr val="000099"/>
    <a:srgbClr val="003296"/>
    <a:srgbClr val="000066"/>
    <a:srgbClr val="B26B02"/>
    <a:srgbClr val="EAB2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snapToGrid="0">
      <p:cViewPr varScale="1">
        <p:scale>
          <a:sx n="70" d="100"/>
          <a:sy n="70" d="100"/>
        </p:scale>
        <p:origin x="360" y="72"/>
      </p:cViewPr>
      <p:guideLst>
        <p:guide orient="horz" pos="2160"/>
        <p:guide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DD75D-2EC0-4DC2-962A-2DF17346674D}" type="datetimeFigureOut">
              <a:rPr lang="en-US" smtClean="0"/>
              <a:t>2/17/2015</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D1B8DF-4F78-456D-AAA8-7ECC0AB04B59}" type="slidenum">
              <a:rPr lang="en-US" smtClean="0"/>
              <a:t>‹#›</a:t>
            </a:fld>
            <a:endParaRPr lang="en-US"/>
          </a:p>
        </p:txBody>
      </p:sp>
    </p:spTree>
    <p:extLst>
      <p:ext uri="{BB962C8B-B14F-4D97-AF65-F5344CB8AC3E}">
        <p14:creationId xmlns:p14="http://schemas.microsoft.com/office/powerpoint/2010/main" val="9693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6"/>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0E5DA-471A-4991-BE32-A87D329829E8}" type="datetime1">
              <a:rPr lang="en-US" smtClean="0"/>
              <a:t>2/17/2015</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402922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EB77A-AB0E-457D-B283-70A02B78964D}" type="datetime1">
              <a:rPr lang="en-US" smtClean="0"/>
              <a:t>2/17/2015</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65761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9"/>
            <a:ext cx="231457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274639"/>
            <a:ext cx="67722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EC125-0667-4699-8894-7FD93258363E}" type="datetime1">
              <a:rPr lang="en-US" smtClean="0"/>
              <a:t>2/17/2015</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8755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7506" y="274638"/>
            <a:ext cx="8885144"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887506" y="1600201"/>
            <a:ext cx="888514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D8B35BC-4B3A-42D3-919F-C3AA5BE8190A}" type="datetime1">
              <a:rPr lang="en-US" smtClean="0"/>
              <a:t>2/17/2015</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8122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B750A-0233-4851-8DA9-D5E1A289F676}" type="datetime1">
              <a:rPr lang="en-US" smtClean="0"/>
              <a:t>2/17/2015</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7626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0"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29225"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A4D74B-5A8C-4DC9-AD6B-74C369755C41}" type="datetime1">
              <a:rPr lang="en-US" smtClean="0"/>
              <a:t>2/17/2015</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03218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2FE1A1-26C9-4D26-AE20-97FE126EBE3B}" type="datetime1">
              <a:rPr lang="en-US" smtClean="0"/>
              <a:t>2/17/2015</a:t>
            </a:fld>
            <a:endParaRPr lang="en-US"/>
          </a:p>
        </p:txBody>
      </p:sp>
      <p:sp>
        <p:nvSpPr>
          <p:cNvPr id="8" name="Footer Placeholder 7"/>
          <p:cNvSpPr>
            <a:spLocks noGrp="1"/>
          </p:cNvSpPr>
          <p:nvPr>
            <p:ph type="ftr" sz="quarter" idx="11"/>
          </p:nvPr>
        </p:nvSpPr>
        <p:spPr/>
        <p:txBody>
          <a:bodyPr/>
          <a:lstStyle/>
          <a:p>
            <a:r>
              <a:rPr lang="en-US" smtClean="0"/>
              <a:t>Department of Humanities &amp; Management</a:t>
            </a:r>
            <a:endParaRPr lang="en-US"/>
          </a:p>
        </p:txBody>
      </p:sp>
      <p:sp>
        <p:nvSpPr>
          <p:cNvPr id="9" name="Slide Number Placeholder 8"/>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47286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40B322-31F3-4764-8966-32EF7A39F1F3}" type="datetime1">
              <a:rPr lang="en-US" smtClean="0"/>
              <a:t>2/17/2015</a:t>
            </a:fld>
            <a:endParaRPr lang="en-US"/>
          </a:p>
        </p:txBody>
      </p:sp>
      <p:sp>
        <p:nvSpPr>
          <p:cNvPr id="4" name="Footer Placeholder 3"/>
          <p:cNvSpPr>
            <a:spLocks noGrp="1"/>
          </p:cNvSpPr>
          <p:nvPr>
            <p:ph type="ftr" sz="quarter" idx="11"/>
          </p:nvPr>
        </p:nvSpPr>
        <p:spPr/>
        <p:txBody>
          <a:bodyPr/>
          <a:lstStyle/>
          <a:p>
            <a:r>
              <a:rPr lang="en-US" smtClean="0"/>
              <a:t>Department of Humanities &amp; Management</a:t>
            </a:r>
            <a:endParaRPr lang="en-US"/>
          </a:p>
        </p:txBody>
      </p:sp>
      <p:sp>
        <p:nvSpPr>
          <p:cNvPr id="5" name="Slide Number Placeholder 4"/>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09332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2B7A5-0032-407E-B4A7-CF7781501286}" type="datetime1">
              <a:rPr lang="en-US" smtClean="0"/>
              <a:t>2/17/2015</a:t>
            </a:fld>
            <a:endParaRPr lang="en-US"/>
          </a:p>
        </p:txBody>
      </p:sp>
      <p:sp>
        <p:nvSpPr>
          <p:cNvPr id="3" name="Footer Placeholder 2"/>
          <p:cNvSpPr>
            <a:spLocks noGrp="1"/>
          </p:cNvSpPr>
          <p:nvPr>
            <p:ph type="ftr" sz="quarter" idx="11"/>
          </p:nvPr>
        </p:nvSpPr>
        <p:spPr/>
        <p:txBody>
          <a:bodyPr/>
          <a:lstStyle/>
          <a:p>
            <a:r>
              <a:rPr lang="en-US" smtClean="0"/>
              <a:t>Department of Humanities &amp; Management</a:t>
            </a:r>
            <a:endParaRPr lang="en-US"/>
          </a:p>
        </p:txBody>
      </p:sp>
      <p:sp>
        <p:nvSpPr>
          <p:cNvPr id="4" name="Slide Number Placeholder 3"/>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69457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29301-8E54-4DCA-83C4-0F4EA0EC1E1B}" type="datetime1">
              <a:rPr lang="en-US" smtClean="0"/>
              <a:t>2/17/2015</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22505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C3F0-0357-4365-ACAE-C52DCD29629D}" type="datetime1">
              <a:rPr lang="en-US" smtClean="0"/>
              <a:t>2/17/2015</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40974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1206" y="0"/>
            <a:ext cx="838200"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6994" y="59486"/>
            <a:ext cx="8945656"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6994" y="1344708"/>
            <a:ext cx="942201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50525" y="6356351"/>
            <a:ext cx="24003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C4BE7-98F3-48A7-BBC6-102D4AC6AA22}" type="datetime1">
              <a:rPr lang="en-US" smtClean="0"/>
              <a:t>2/17/2015</a:t>
            </a:fld>
            <a:endParaRPr lang="en-US"/>
          </a:p>
        </p:txBody>
      </p:sp>
      <p:sp>
        <p:nvSpPr>
          <p:cNvPr id="5" name="Footer Placeholder 4"/>
          <p:cNvSpPr>
            <a:spLocks noGrp="1"/>
          </p:cNvSpPr>
          <p:nvPr>
            <p:ph type="ftr" sz="quarter" idx="3"/>
          </p:nvPr>
        </p:nvSpPr>
        <p:spPr>
          <a:xfrm>
            <a:off x="3193675" y="6400800"/>
            <a:ext cx="4648200" cy="365125"/>
          </a:xfrm>
          <a:prstGeom prst="rect">
            <a:avLst/>
          </a:prstGeom>
        </p:spPr>
        <p:txBody>
          <a:bodyPr vert="horz" lIns="91440" tIns="45720" rIns="91440" bIns="45720" rtlCol="0" anchor="ctr"/>
          <a:lstStyle>
            <a:lvl1pPr algn="ctr">
              <a:defRPr sz="1400">
                <a:solidFill>
                  <a:schemeClr val="tx1">
                    <a:lumMod val="75000"/>
                    <a:lumOff val="25000"/>
                  </a:schemeClr>
                </a:solidFill>
                <a:latin typeface="+mj-lt"/>
              </a:defRPr>
            </a:lvl1pPr>
          </a:lstStyle>
          <a:p>
            <a:r>
              <a:rPr lang="en-US" smtClean="0"/>
              <a:t>Department of Humanities &amp; Management</a:t>
            </a:r>
            <a:endParaRPr lang="en-US" dirty="0"/>
          </a:p>
        </p:txBody>
      </p:sp>
      <p:sp>
        <p:nvSpPr>
          <p:cNvPr id="6" name="Slide Number Placeholder 5"/>
          <p:cNvSpPr>
            <a:spLocks noGrp="1"/>
          </p:cNvSpPr>
          <p:nvPr>
            <p:ph type="sldNum" sz="quarter" idx="4"/>
          </p:nvPr>
        </p:nvSpPr>
        <p:spPr>
          <a:xfrm>
            <a:off x="7708525" y="6356351"/>
            <a:ext cx="2400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25B69-1C61-484F-9218-1D4D9B4753EE}" type="slidenum">
              <a:rPr lang="en-US" smtClean="0"/>
              <a:t>‹#›</a:t>
            </a:fld>
            <a:endParaRPr lang="en-US"/>
          </a:p>
        </p:txBody>
      </p:sp>
      <p:sp>
        <p:nvSpPr>
          <p:cNvPr id="7" name="TextBox 6"/>
          <p:cNvSpPr txBox="1"/>
          <p:nvPr userDrawn="1"/>
        </p:nvSpPr>
        <p:spPr>
          <a:xfrm>
            <a:off x="0" y="0"/>
            <a:ext cx="10287000" cy="369332"/>
          </a:xfrm>
          <a:prstGeom prst="rect">
            <a:avLst/>
          </a:prstGeom>
          <a:noFill/>
        </p:spPr>
        <p:txBody>
          <a:bodyPr wrap="square" rtlCol="0">
            <a:spAutoFit/>
          </a:bodyPr>
          <a:lstStyle/>
          <a:p>
            <a:pPr algn="ctr"/>
            <a:r>
              <a:rPr lang="en-US" b="1" dirty="0" smtClean="0">
                <a:solidFill>
                  <a:schemeClr val="bg1">
                    <a:lumMod val="50000"/>
                  </a:schemeClr>
                </a:solidFill>
              </a:rPr>
              <a:t>ECE 1001   Basic Electronics</a:t>
            </a:r>
            <a:endParaRPr lang="en-US" b="1" dirty="0">
              <a:solidFill>
                <a:schemeClr val="bg1">
                  <a:lumMod val="50000"/>
                </a:schemeClr>
              </a:solidFill>
            </a:endParaRPr>
          </a:p>
        </p:txBody>
      </p:sp>
      <p:grpSp>
        <p:nvGrpSpPr>
          <p:cNvPr id="13" name="Group 12"/>
          <p:cNvGrpSpPr/>
          <p:nvPr userDrawn="1"/>
        </p:nvGrpSpPr>
        <p:grpSpPr>
          <a:xfrm>
            <a:off x="40341" y="53788"/>
            <a:ext cx="739588" cy="1116106"/>
            <a:chOff x="5298141" y="3052482"/>
            <a:chExt cx="739588" cy="1116106"/>
          </a:xfrm>
        </p:grpSpPr>
        <p:sp>
          <p:nvSpPr>
            <p:cNvPr id="12" name="Rectangle 11"/>
            <p:cNvSpPr/>
            <p:nvPr userDrawn="1"/>
          </p:nvSpPr>
          <p:spPr>
            <a:xfrm>
              <a:off x="5298141" y="3052482"/>
              <a:ext cx="739588" cy="1116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7" descr="Mahe-Logo-emb"/>
            <p:cNvPicPr>
              <a:picLocks noChangeAspect="1" noChangeArrowheads="1"/>
            </p:cNvPicPr>
            <p:nvPr userDrawn="1"/>
          </p:nvPicPr>
          <p:blipFill>
            <a:blip r:embed="rId13">
              <a:extLst>
                <a:ext uri="{28A0092B-C50C-407E-A947-70E740481C1C}">
                  <a14:useLocalDpi xmlns:a14="http://schemas.microsoft.com/office/drawing/2010/main" val="0"/>
                </a:ext>
              </a:extLst>
            </a:blip>
            <a:srcRect t="-551"/>
            <a:stretch>
              <a:fillRect/>
            </a:stretch>
          </p:blipFill>
          <p:spPr bwMode="auto">
            <a:xfrm>
              <a:off x="5430744" y="3213457"/>
              <a:ext cx="482600" cy="84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3440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b="1" i="1" kern="1200">
          <a:solidFill>
            <a:srgbClr val="000099"/>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000099"/>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SzPct val="85000"/>
        <a:buFont typeface="Wingdings" panose="05000000000000000000" pitchFamily="2" charset="2"/>
        <a:buChar char="Ø"/>
        <a:defRPr sz="2400" kern="1200">
          <a:solidFill>
            <a:srgbClr val="B26B0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EDITING PASSAGES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645" y="116705"/>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136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149" y="914400"/>
            <a:ext cx="9424850" cy="5943600"/>
          </a:xfrm>
        </p:spPr>
        <p:txBody>
          <a:bodyPr/>
          <a:lstStyle/>
          <a:p>
            <a:r>
              <a:rPr lang="en-US" dirty="0" smtClean="0"/>
              <a:t>Use synonyms or synonymous phrases </a:t>
            </a:r>
            <a:endParaRPr lang="en-US" dirty="0"/>
          </a:p>
          <a:p>
            <a:pPr marL="0" indent="0">
              <a:buNone/>
            </a:pPr>
            <a:r>
              <a:rPr lang="en-US" dirty="0" smtClean="0"/>
              <a:t>Example: His knowledge of English  language  is  of  the  highest  quality .</a:t>
            </a:r>
          </a:p>
          <a:p>
            <a:r>
              <a:rPr lang="en-US" dirty="0" smtClean="0"/>
              <a:t>His English is impeccable.</a:t>
            </a:r>
          </a:p>
          <a:p>
            <a:r>
              <a:rPr lang="en-US" dirty="0" smtClean="0"/>
              <a:t>Preferably use simple sentences</a:t>
            </a:r>
          </a:p>
          <a:p>
            <a:pPr marL="0" indent="0">
              <a:buNone/>
            </a:pPr>
            <a:r>
              <a:rPr lang="en-US" dirty="0" smtClean="0"/>
              <a:t>Example: </a:t>
            </a:r>
            <a:r>
              <a:rPr lang="en-US" i="1" dirty="0" smtClean="0"/>
              <a:t>My sister received a welcome that  was warm.</a:t>
            </a:r>
          </a:p>
          <a:p>
            <a:pPr marL="0" indent="0">
              <a:buNone/>
            </a:pPr>
            <a:r>
              <a:rPr lang="en-US" i="1" dirty="0" smtClean="0"/>
              <a:t>My sister received a warm welcome. </a:t>
            </a:r>
          </a:p>
          <a:p>
            <a:r>
              <a:rPr lang="en-US" dirty="0" smtClean="0"/>
              <a:t>Look for a thesis statement  that suggests author’s assertion and her/his main argument . </a:t>
            </a:r>
          </a:p>
          <a:p>
            <a:r>
              <a:rPr lang="en-US" dirty="0" smtClean="0"/>
              <a:t>Eliminate unnecessary words and ideas</a:t>
            </a:r>
          </a:p>
          <a:p>
            <a:r>
              <a:rPr lang="en-US" dirty="0" smtClean="0"/>
              <a:t>Use transitions  for a logical flow of ideas</a:t>
            </a:r>
          </a:p>
          <a:p>
            <a:endParaRPr lang="en-US" dirty="0" smtClean="0"/>
          </a:p>
          <a:p>
            <a:pPr marL="0" indent="0">
              <a:buNone/>
            </a:pPr>
            <a:endParaRPr lang="en-US"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8" y="58148"/>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895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086" y="365124"/>
            <a:ext cx="9266464" cy="6264275"/>
          </a:xfrm>
        </p:spPr>
        <p:txBody>
          <a:bodyPr>
            <a:normAutofit fontScale="92500" lnSpcReduction="10000"/>
          </a:bodyPr>
          <a:lstStyle/>
          <a:p>
            <a:pPr marL="0" indent="0" algn="ctr">
              <a:buNone/>
            </a:pPr>
            <a:r>
              <a:rPr lang="en-US" dirty="0" smtClean="0">
                <a:solidFill>
                  <a:srgbClr val="FF0000"/>
                </a:solidFill>
              </a:rPr>
              <a:t>Passage 2 </a:t>
            </a:r>
          </a:p>
          <a:p>
            <a:pPr marL="0" indent="0">
              <a:buNone/>
            </a:pPr>
            <a:r>
              <a:rPr lang="en-US" dirty="0"/>
              <a:t>l</a:t>
            </a:r>
          </a:p>
          <a:p>
            <a:pPr marL="0" indent="0">
              <a:buNone/>
            </a:pPr>
            <a:r>
              <a:rPr lang="en-US" dirty="0"/>
              <a:t>“The Northern Lights”</a:t>
            </a:r>
          </a:p>
          <a:p>
            <a:pPr marL="0" indent="0">
              <a:buNone/>
            </a:pPr>
            <a:r>
              <a:rPr lang="en-US" dirty="0"/>
              <a:t>There are times when the night sky glows with bands of color. The bands </a:t>
            </a:r>
            <a:r>
              <a:rPr lang="en-US" dirty="0" smtClean="0"/>
              <a:t>may begin </a:t>
            </a:r>
            <a:r>
              <a:rPr lang="en-US" dirty="0"/>
              <a:t>as cloud shapes and then spread into a great arc across the entire sky. </a:t>
            </a:r>
            <a:r>
              <a:rPr lang="en-US" dirty="0" smtClean="0"/>
              <a:t>They may </a:t>
            </a:r>
            <a:r>
              <a:rPr lang="en-US" dirty="0"/>
              <a:t>fall in folds like a curtain drawn across the heavens. The lights usually </a:t>
            </a:r>
            <a:r>
              <a:rPr lang="en-US" dirty="0" smtClean="0"/>
              <a:t>grow brighter</a:t>
            </a:r>
            <a:r>
              <a:rPr lang="en-US" dirty="0"/>
              <a:t>, then suddenly dim. During this time the sky glows with pale yellow, pink</a:t>
            </a:r>
            <a:r>
              <a:rPr lang="en-US" dirty="0" smtClean="0"/>
              <a:t>, green</a:t>
            </a:r>
            <a:r>
              <a:rPr lang="en-US" dirty="0"/>
              <a:t>, violet, blue, and red. These lights are called the Aurora Borealis. </a:t>
            </a:r>
            <a:r>
              <a:rPr lang="en-US" dirty="0" smtClean="0"/>
              <a:t>Some people </a:t>
            </a:r>
            <a:r>
              <a:rPr lang="en-US" dirty="0"/>
              <a:t>call them the Northern Lights. Scientists have been watching them </a:t>
            </a:r>
            <a:r>
              <a:rPr lang="en-US" dirty="0" smtClean="0"/>
              <a:t>for hundreds </a:t>
            </a:r>
            <a:r>
              <a:rPr lang="en-US" dirty="0"/>
              <a:t>of years. They are not quite sure what causes them. In ancient </a:t>
            </a:r>
            <a:r>
              <a:rPr lang="en-US" dirty="0" smtClean="0"/>
              <a:t>times people were afraid of the lights. They imagined they saw fiery dragons in the sky. Some even concluded that the heavens were on fire.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8"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060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4216" y="1149531"/>
            <a:ext cx="8688433" cy="4976633"/>
          </a:xfrm>
        </p:spPr>
        <p:txBody>
          <a:bodyPr/>
          <a:lstStyle/>
          <a:p>
            <a:pPr marL="0" indent="0" algn="ctr">
              <a:buNone/>
            </a:pPr>
            <a:r>
              <a:rPr lang="en-US" b="1" dirty="0" smtClean="0">
                <a:solidFill>
                  <a:srgbClr val="FF0000"/>
                </a:solidFill>
              </a:rPr>
              <a:t>Summary of passage 2</a:t>
            </a:r>
          </a:p>
          <a:p>
            <a:pPr marL="0" indent="0">
              <a:buNone/>
            </a:pPr>
            <a:r>
              <a:rPr lang="en-US" dirty="0" smtClean="0"/>
              <a:t>The </a:t>
            </a:r>
            <a:r>
              <a:rPr lang="en-US" dirty="0"/>
              <a:t>Aurora Borealis, or Northern Lights, are bands of color in the night sky. </a:t>
            </a:r>
            <a:r>
              <a:rPr lang="en-US" dirty="0" smtClean="0"/>
              <a:t>Ancient people </a:t>
            </a:r>
            <a:r>
              <a:rPr lang="en-US" dirty="0"/>
              <a:t>thought that these lights were dragon on fire, and even modern </a:t>
            </a:r>
            <a:r>
              <a:rPr lang="en-US" dirty="0" smtClean="0"/>
              <a:t>scientists are </a:t>
            </a:r>
            <a:r>
              <a:rPr lang="en-US" dirty="0"/>
              <a:t>not sure what they are.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3494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85850" y="4429668"/>
            <a:ext cx="5143500" cy="923330"/>
          </a:xfrm>
          <a:prstGeom prst="rect">
            <a:avLst/>
          </a:prstGeom>
        </p:spPr>
        <p:txBody>
          <a:bodyPr>
            <a:spAutoFit/>
          </a:bodyPr>
          <a:lstStyle/>
          <a:p>
            <a:r>
              <a:rPr lang="en-US" dirty="0" smtClean="0"/>
              <a:t>Source http</a:t>
            </a:r>
            <a:r>
              <a:rPr lang="en-US" dirty="0"/>
              <a:t>://www.lbcc.edu/wrsc/documents/summarizingparagraph.pdf</a:t>
            </a:r>
          </a:p>
        </p:txBody>
      </p:sp>
    </p:spTree>
    <p:extLst>
      <p:ext uri="{BB962C8B-B14F-4D97-AF65-F5344CB8AC3E}">
        <p14:creationId xmlns:p14="http://schemas.microsoft.com/office/powerpoint/2010/main" val="1413133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endParaRPr lang="en-US" dirty="0"/>
          </a:p>
        </p:txBody>
      </p:sp>
      <p:sp>
        <p:nvSpPr>
          <p:cNvPr id="3" name="Content Placeholder 2"/>
          <p:cNvSpPr>
            <a:spLocks noGrp="1"/>
          </p:cNvSpPr>
          <p:nvPr>
            <p:ph idx="1"/>
          </p:nvPr>
        </p:nvSpPr>
        <p:spPr/>
        <p:txBody>
          <a:bodyPr/>
          <a:lstStyle/>
          <a:p>
            <a:r>
              <a:rPr lang="en-US" dirty="0" smtClean="0"/>
              <a:t>Identification of errors and correction (05) </a:t>
            </a:r>
          </a:p>
          <a:p>
            <a:r>
              <a:rPr lang="en-US" dirty="0" smtClean="0"/>
              <a:t>Summary writing (05)</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8"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30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Identification of errors and </a:t>
            </a:r>
            <a:r>
              <a:rPr lang="en-US" dirty="0" smtClean="0"/>
              <a:t>correction</a:t>
            </a:r>
            <a:r>
              <a:rPr lang="en-US" dirty="0"/>
              <a:t/>
            </a:r>
            <a:br>
              <a:rPr lang="en-US" dirty="0"/>
            </a:b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Look for mistakes in areas such as:</a:t>
            </a:r>
          </a:p>
          <a:p>
            <a:r>
              <a:rPr lang="en-US" dirty="0"/>
              <a:t>PUNCTUATION </a:t>
            </a:r>
          </a:p>
          <a:p>
            <a:r>
              <a:rPr lang="en-US" dirty="0"/>
              <a:t>TENSE</a:t>
            </a:r>
          </a:p>
          <a:p>
            <a:r>
              <a:rPr lang="en-US" dirty="0"/>
              <a:t>INCOMPLETE SENTENCES </a:t>
            </a:r>
          </a:p>
          <a:p>
            <a:r>
              <a:rPr lang="en-US" dirty="0"/>
              <a:t>SUBJECT – VERB AGREEMENT </a:t>
            </a:r>
          </a:p>
          <a:p>
            <a:r>
              <a:rPr lang="en-US" dirty="0"/>
              <a:t>SPELLING </a:t>
            </a:r>
          </a:p>
          <a:p>
            <a:r>
              <a:rPr lang="en-US" dirty="0"/>
              <a:t>WORDY SENTENCES</a:t>
            </a:r>
          </a:p>
          <a:p>
            <a:r>
              <a:rPr lang="en-US" dirty="0"/>
              <a:t>INAPPROPRIATLY PLACED MODIFIERS</a:t>
            </a:r>
          </a:p>
          <a:p>
            <a:r>
              <a:rPr lang="en-US" dirty="0"/>
              <a:t>WORD ORDER </a:t>
            </a:r>
          </a:p>
          <a:p>
            <a:pPr marL="0" indent="0">
              <a:buNone/>
            </a:pPr>
            <a:r>
              <a:rPr lang="en-US" dirty="0" smtClean="0"/>
              <a:t>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6214"/>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127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274" y="574766"/>
            <a:ext cx="8884376" cy="5551398"/>
          </a:xfrm>
        </p:spPr>
        <p:txBody>
          <a:bodyPr>
            <a:normAutofit fontScale="92500" lnSpcReduction="20000"/>
          </a:bodyPr>
          <a:lstStyle/>
          <a:p>
            <a:pPr marL="0" indent="0">
              <a:buNone/>
            </a:pPr>
            <a:r>
              <a:rPr lang="en-US" dirty="0" smtClean="0"/>
              <a:t>Passage 1</a:t>
            </a:r>
          </a:p>
          <a:p>
            <a:pPr marL="0" indent="0" algn="just">
              <a:buNone/>
            </a:pPr>
            <a:r>
              <a:rPr lang="en-US" sz="3000" dirty="0" smtClean="0"/>
              <a:t>almost </a:t>
            </a:r>
            <a:r>
              <a:rPr lang="en-US" sz="3000" dirty="0"/>
              <a:t>two thousands of years after being  </a:t>
            </a:r>
            <a:r>
              <a:rPr lang="en-US" sz="3000" dirty="0" err="1"/>
              <a:t>baried</a:t>
            </a:r>
            <a:r>
              <a:rPr lang="en-US" sz="3000" dirty="0"/>
              <a:t> by falling ash from a two-day volcanic eruption </a:t>
            </a:r>
            <a:r>
              <a:rPr lang="en-US" sz="3000" dirty="0" err="1"/>
              <a:t>pompeii</a:t>
            </a:r>
            <a:r>
              <a:rPr lang="en-US" sz="3000" dirty="0"/>
              <a:t> reveals fascinating details about day to day life in the roman empire. </a:t>
            </a:r>
            <a:r>
              <a:rPr lang="en-US" sz="3000" dirty="0" err="1"/>
              <a:t>pompeii’s</a:t>
            </a:r>
            <a:r>
              <a:rPr lang="en-US" sz="3000" dirty="0"/>
              <a:t> population roughly 20,000 inhabitants practiced several religion. This is an evidenced by temples dedicated to the </a:t>
            </a:r>
            <a:r>
              <a:rPr lang="en-US" sz="3000" dirty="0" err="1"/>
              <a:t>egyptian</a:t>
            </a:r>
            <a:r>
              <a:rPr lang="en-US" sz="3000" dirty="0"/>
              <a:t> goddess </a:t>
            </a:r>
            <a:r>
              <a:rPr lang="en-US" sz="3000" dirty="0" err="1"/>
              <a:t>isis</a:t>
            </a:r>
            <a:r>
              <a:rPr lang="en-US" sz="3000" dirty="0"/>
              <a:t> as well as the </a:t>
            </a:r>
            <a:r>
              <a:rPr lang="en-US" sz="3000" dirty="0" err="1"/>
              <a:t>presense</a:t>
            </a:r>
            <a:r>
              <a:rPr lang="en-US" sz="3000" dirty="0"/>
              <a:t> of </a:t>
            </a:r>
            <a:r>
              <a:rPr lang="en-US" sz="3000" dirty="0" err="1"/>
              <a:t>jews</a:t>
            </a:r>
            <a:r>
              <a:rPr lang="en-US" sz="3000" dirty="0"/>
              <a:t> and worshipers of Cybele (called the “Great Mother” by her followers). </a:t>
            </a:r>
            <a:r>
              <a:rPr lang="en-US" sz="3000" dirty="0" err="1"/>
              <a:t>pompeii’s</a:t>
            </a:r>
            <a:r>
              <a:rPr lang="en-US" sz="3000" dirty="0"/>
              <a:t> citizens practiced all of these religions in apparent peaceful coexistence with followers of the state religion  but worshipped </a:t>
            </a:r>
            <a:r>
              <a:rPr lang="en-US" sz="3000" dirty="0" err="1"/>
              <a:t>jupiter</a:t>
            </a:r>
            <a:r>
              <a:rPr lang="en-US" sz="3000" dirty="0"/>
              <a:t> and the roman  emperor they led astonishingly long lives assisted by doctors and dentists and were very well educated.</a:t>
            </a:r>
          </a:p>
          <a:p>
            <a:pPr marL="0" indent="0" algn="just">
              <a:buNone/>
            </a:pPr>
            <a:endParaRPr lang="en-US" sz="3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001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404948"/>
            <a:ext cx="9206865" cy="6148251"/>
          </a:xfrm>
        </p:spPr>
        <p:txBody>
          <a:bodyPr>
            <a:normAutofit fontScale="92500"/>
          </a:bodyPr>
          <a:lstStyle/>
          <a:p>
            <a:r>
              <a:rPr lang="en-US" dirty="0" smtClean="0"/>
              <a:t>Edited</a:t>
            </a:r>
            <a:endParaRPr lang="en-US" dirty="0"/>
          </a:p>
          <a:p>
            <a:pPr marL="0" indent="0" algn="just">
              <a:buNone/>
            </a:pPr>
            <a:r>
              <a:rPr lang="en-US" sz="3000" dirty="0"/>
              <a:t>Almost two thousands of years, after being buried by falling ash from a two-day volcanic eruption, Pompeii reveals fascinating details about day to day life in the Roman Empire. Pompeii’s population roughly 20,000 inhabitants practiced several religions. This is evidenced by temples dedicated to the Egyptian goddess Isis, as well as the presence of Jews and worshipers of Cybele (called the “Great Mother” by her followers). Pompeii’s citizens practiced all of these religions in apparent peaceful coexistence with followers of the state religion, but worshipped Jupiter and the Roman emperor; they led astonishingly long lives, assisted by doctors and dentists, and were very well educated.</a:t>
            </a:r>
          </a:p>
          <a:p>
            <a:pPr marL="0" indent="0" algn="just">
              <a:buNone/>
            </a:pPr>
            <a:endParaRPr lang="en-US" sz="3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142" y="110717"/>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066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criteria </a:t>
            </a:r>
            <a:endParaRPr lang="en-US" dirty="0"/>
          </a:p>
        </p:txBody>
      </p:sp>
      <p:sp>
        <p:nvSpPr>
          <p:cNvPr id="3" name="Content Placeholder 2"/>
          <p:cNvSpPr>
            <a:spLocks noGrp="1"/>
          </p:cNvSpPr>
          <p:nvPr>
            <p:ph idx="1"/>
          </p:nvPr>
        </p:nvSpPr>
        <p:spPr/>
        <p:txBody>
          <a:bodyPr/>
          <a:lstStyle/>
          <a:p>
            <a:r>
              <a:rPr lang="en-US" dirty="0"/>
              <a:t>12 and </a:t>
            </a:r>
            <a:r>
              <a:rPr lang="en-US" dirty="0" smtClean="0"/>
              <a:t>above error correction </a:t>
            </a:r>
            <a:r>
              <a:rPr lang="en-US" dirty="0"/>
              <a:t>– 5 marks </a:t>
            </a:r>
          </a:p>
          <a:p>
            <a:r>
              <a:rPr lang="en-US" dirty="0"/>
              <a:t>8 to 12 error correction </a:t>
            </a:r>
            <a:r>
              <a:rPr lang="en-US" dirty="0" smtClean="0"/>
              <a:t>– </a:t>
            </a:r>
            <a:r>
              <a:rPr lang="en-US" dirty="0"/>
              <a:t>4 marks </a:t>
            </a:r>
          </a:p>
          <a:p>
            <a:r>
              <a:rPr lang="en-US" dirty="0"/>
              <a:t>5 to 7 error correction </a:t>
            </a:r>
            <a:r>
              <a:rPr lang="en-US" dirty="0" smtClean="0"/>
              <a:t>– </a:t>
            </a:r>
            <a:r>
              <a:rPr lang="en-US" dirty="0"/>
              <a:t>3 marks </a:t>
            </a:r>
          </a:p>
          <a:p>
            <a:r>
              <a:rPr lang="en-US" dirty="0"/>
              <a:t>Less than 4 error correction </a:t>
            </a:r>
            <a:r>
              <a:rPr lang="en-US" dirty="0" smtClean="0"/>
              <a:t>– </a:t>
            </a:r>
            <a:r>
              <a:rPr lang="en-US" dirty="0"/>
              <a:t>2 </a:t>
            </a:r>
            <a:r>
              <a:rPr lang="en-US" dirty="0" smtClean="0"/>
              <a:t>marks </a:t>
            </a:r>
            <a:endParaRPr lang="en-US" dirty="0"/>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896"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0604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ummary </a:t>
            </a:r>
            <a:endParaRPr lang="en-US" dirty="0"/>
          </a:p>
        </p:txBody>
      </p:sp>
      <p:sp>
        <p:nvSpPr>
          <p:cNvPr id="3" name="Content Placeholder 2"/>
          <p:cNvSpPr>
            <a:spLocks noGrp="1"/>
          </p:cNvSpPr>
          <p:nvPr>
            <p:ph idx="1"/>
          </p:nvPr>
        </p:nvSpPr>
        <p:spPr/>
        <p:txBody>
          <a:bodyPr/>
          <a:lstStyle/>
          <a:p>
            <a:r>
              <a:rPr lang="en-US" dirty="0" smtClean="0"/>
              <a:t>It is a shortened passage</a:t>
            </a:r>
          </a:p>
          <a:p>
            <a:r>
              <a:rPr lang="en-US" dirty="0" smtClean="0"/>
              <a:t>Has key points from the original passage</a:t>
            </a:r>
          </a:p>
          <a:p>
            <a:r>
              <a:rPr lang="en-US" dirty="0" smtClean="0"/>
              <a:t>Almost a restatement in your own words</a:t>
            </a:r>
          </a:p>
          <a:p>
            <a:r>
              <a:rPr lang="en-US" dirty="0" smtClean="0"/>
              <a:t>Quotations  must be in reported speech</a:t>
            </a:r>
          </a:p>
          <a:p>
            <a:r>
              <a:rPr lang="en-US" dirty="0" smtClean="0"/>
              <a:t>Do not add your value judgments to your summary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8" y="97654"/>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74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a good summary</a:t>
            </a:r>
            <a:endParaRPr lang="en-US" dirty="0"/>
          </a:p>
        </p:txBody>
      </p:sp>
      <p:sp>
        <p:nvSpPr>
          <p:cNvPr id="3" name="Content Placeholder 2"/>
          <p:cNvSpPr>
            <a:spLocks noGrp="1"/>
          </p:cNvSpPr>
          <p:nvPr>
            <p:ph idx="1"/>
          </p:nvPr>
        </p:nvSpPr>
        <p:spPr/>
        <p:txBody>
          <a:bodyPr/>
          <a:lstStyle/>
          <a:p>
            <a:r>
              <a:rPr lang="en-US" dirty="0"/>
              <a:t>T</a:t>
            </a:r>
            <a:r>
              <a:rPr lang="en-US" dirty="0" smtClean="0"/>
              <a:t>he essence of the original passage is retained</a:t>
            </a:r>
          </a:p>
          <a:p>
            <a:r>
              <a:rPr lang="en-US" dirty="0"/>
              <a:t>C</a:t>
            </a:r>
            <a:r>
              <a:rPr lang="en-US" dirty="0" smtClean="0"/>
              <a:t>ontent – ideas and information retained</a:t>
            </a:r>
          </a:p>
          <a:p>
            <a:r>
              <a:rPr lang="en-US" dirty="0" smtClean="0"/>
              <a:t>No value judgments or opinions</a:t>
            </a:r>
          </a:p>
          <a:p>
            <a:r>
              <a:rPr lang="en-US" dirty="0" smtClean="0"/>
              <a:t>Accurate and brief </a:t>
            </a:r>
          </a:p>
          <a:p>
            <a:r>
              <a:rPr lang="en-US" dirty="0" smtClean="0"/>
              <a:t>Coherence </a:t>
            </a:r>
          </a:p>
          <a:p>
            <a:endParaRPr lang="en-US" dirty="0" smtClean="0"/>
          </a:p>
          <a:p>
            <a:endParaRPr lang="en-US" dirty="0" smtClean="0"/>
          </a:p>
          <a:p>
            <a:endParaRPr lang="en-US" dirty="0" smtClean="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279" y="12378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483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write a summary </a:t>
            </a:r>
            <a:endParaRPr lang="en-US" dirty="0"/>
          </a:p>
        </p:txBody>
      </p:sp>
      <p:sp>
        <p:nvSpPr>
          <p:cNvPr id="3" name="Content Placeholder 2"/>
          <p:cNvSpPr>
            <a:spLocks noGrp="1"/>
          </p:cNvSpPr>
          <p:nvPr>
            <p:ph idx="1"/>
          </p:nvPr>
        </p:nvSpPr>
        <p:spPr/>
        <p:txBody>
          <a:bodyPr>
            <a:normAutofit lnSpcReduction="10000"/>
          </a:bodyPr>
          <a:lstStyle/>
          <a:p>
            <a:r>
              <a:rPr lang="en-US" dirty="0" smtClean="0"/>
              <a:t>Identify key points from the original passage </a:t>
            </a:r>
          </a:p>
          <a:p>
            <a:r>
              <a:rPr lang="en-US" dirty="0" smtClean="0"/>
              <a:t>Use those points to write the summary </a:t>
            </a:r>
          </a:p>
          <a:p>
            <a:r>
              <a:rPr lang="en-US" dirty="0" smtClean="0"/>
              <a:t>Keep track of the word </a:t>
            </a:r>
            <a:r>
              <a:rPr lang="en-US" dirty="0"/>
              <a:t>limit -</a:t>
            </a:r>
            <a:r>
              <a:rPr lang="en-US" dirty="0" smtClean="0"/>
              <a:t> </a:t>
            </a:r>
            <a:r>
              <a:rPr lang="en-US" dirty="0"/>
              <a:t>One third of the original passage</a:t>
            </a:r>
          </a:p>
          <a:p>
            <a:r>
              <a:rPr lang="en-US" dirty="0"/>
              <a:t>Upper limit would be +10%  words</a:t>
            </a:r>
          </a:p>
          <a:p>
            <a:r>
              <a:rPr lang="en-US" dirty="0"/>
              <a:t>More or less than the prescribed word limit would be </a:t>
            </a:r>
            <a:r>
              <a:rPr lang="en-US" dirty="0" smtClean="0"/>
              <a:t>penalized</a:t>
            </a:r>
          </a:p>
          <a:p>
            <a:r>
              <a:rPr lang="en-US" dirty="0" smtClean="0"/>
              <a:t>Paraphrase what is  written in the original passage </a:t>
            </a:r>
          </a:p>
          <a:p>
            <a:r>
              <a:rPr lang="en-US" dirty="0" smtClean="0"/>
              <a:t>Consider understanding the whole idea  of the passage </a:t>
            </a:r>
            <a:endParaRPr lang="en-US" dirty="0"/>
          </a:p>
          <a:p>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971" y="19277"/>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923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713</Words>
  <Application>Microsoft Office PowerPoint</Application>
  <PresentationFormat>35mm Slides</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EDITING PASSAGES </vt:lpstr>
      <vt:lpstr>Components </vt:lpstr>
      <vt:lpstr>Identification of errors and correction  </vt:lpstr>
      <vt:lpstr>PowerPoint Presentation</vt:lpstr>
      <vt:lpstr>PowerPoint Presentation</vt:lpstr>
      <vt:lpstr>Assessment criteria </vt:lpstr>
      <vt:lpstr>Summary </vt:lpstr>
      <vt:lpstr>Features of a good summary</vt:lpstr>
      <vt:lpstr>Steps to write a summary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Administrator</cp:lastModifiedBy>
  <cp:revision>58</cp:revision>
  <dcterms:created xsi:type="dcterms:W3CDTF">2014-06-27T05:40:24Z</dcterms:created>
  <dcterms:modified xsi:type="dcterms:W3CDTF">2015-02-17T05:48:31Z</dcterms:modified>
</cp:coreProperties>
</file>