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00"/>
    <a:srgbClr val="CC6600"/>
    <a:srgbClr val="FFFF99"/>
    <a:srgbClr val="FFCC00"/>
    <a:srgbClr val="000099"/>
    <a:srgbClr val="003296"/>
    <a:srgbClr val="000066"/>
    <a:srgbClr val="B26B02"/>
    <a:srgbClr val="EAB2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6" y="72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D75D-2EC0-4DC2-962A-2DF17346674D}" type="datetimeFigureOut">
              <a:rPr lang="en-US" smtClean="0"/>
              <a:t>13-Mar-15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1B8DF-4F78-456D-AAA8-7ECC0AB0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following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Format – start from the sender’s address</a:t>
            </a:r>
            <a:r>
              <a:rPr lang="en-US" baseline="0" dirty="0" smtClean="0"/>
              <a:t> not from the receiver’s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Format of date is wrong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Indentation not required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Subject line must be specific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content has grammatical flaws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Content is ambiguous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Punctuation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2C843-A1B9-46A9-98CD-43DA4E8380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0636E-5B3E-433D-8CF5-667F6A38B7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473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BF1747-A354-417E-BC92-335F5998BA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390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Full Block Format- Every sentence starts from the left margin- no indentation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Date format – </a:t>
            </a:r>
            <a:r>
              <a:rPr lang="en-US" dirty="0" err="1" smtClean="0"/>
              <a:t>dd</a:t>
            </a:r>
            <a:r>
              <a:rPr lang="en-US" baseline="0" dirty="0" smtClean="0"/>
              <a:t> </a:t>
            </a:r>
            <a:r>
              <a:rPr lang="en-US" dirty="0" smtClean="0"/>
              <a:t>mm</a:t>
            </a:r>
            <a:r>
              <a:rPr lang="en-US" baseline="0" dirty="0" smtClean="0"/>
              <a:t> </a:t>
            </a:r>
            <a:r>
              <a:rPr lang="en-US" dirty="0" err="1" smtClean="0"/>
              <a:t>yyyyy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Body : Why I am writing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 smtClean="0"/>
              <a:t>     what details needed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aseline="0" dirty="0" smtClean="0"/>
              <a:t>     what action is required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Proper complimentary close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2C843-A1B9-46A9-98CD-43DA4E8380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4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E5DA-471A-4991-BE32-A87D329829E8}" type="datetime1">
              <a:rPr lang="en-US" smtClean="0"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77A-AB0E-457D-B283-70A02B78964D}" type="datetime1">
              <a:rPr lang="en-US" smtClean="0"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C125-0667-4699-8894-7FD93258363E}" type="datetime1">
              <a:rPr lang="en-US" smtClean="0"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06" y="274638"/>
            <a:ext cx="888514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1600201"/>
            <a:ext cx="8885144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35BC-4B3A-42D3-919F-C3AA5BE8190A}" type="datetime1">
              <a:rPr lang="en-US" smtClean="0"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50A-0233-4851-8DA9-D5E1A289F676}" type="datetime1">
              <a:rPr lang="en-US" smtClean="0"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D74B-5A8C-4DC9-AD6B-74C369755C41}" type="datetime1">
              <a:rPr lang="en-US" smtClean="0"/>
              <a:t>13-Mar-15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A1-26C9-4D26-AE20-97FE126EBE3B}" type="datetime1">
              <a:rPr lang="en-US" smtClean="0"/>
              <a:t>13-Mar-15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B322-31F3-4764-8966-32EF7A39F1F3}" type="datetime1">
              <a:rPr lang="en-US" smtClean="0"/>
              <a:t>13-Mar-15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B7A5-0032-407E-B4A7-CF7781501286}" type="datetime1">
              <a:rPr lang="en-US" smtClean="0"/>
              <a:t>13-Mar-15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9301-8E54-4DCA-83C4-0F4EA0EC1E1B}" type="datetime1">
              <a:rPr lang="en-US" smtClean="0"/>
              <a:t>13-Mar-15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F0-0357-4365-ACAE-C52DCD29629D}" type="datetime1">
              <a:rPr lang="en-US" smtClean="0"/>
              <a:t>13-Mar-15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1206" y="0"/>
            <a:ext cx="838200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994" y="59486"/>
            <a:ext cx="8945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994" y="1344708"/>
            <a:ext cx="94220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4BE7-98F3-48A7-BBC6-102D4AC6AA22}" type="datetime1">
              <a:rPr lang="en-US" smtClean="0"/>
              <a:t>13-Mar-15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3675" y="640080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Department of Humanities &amp;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8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ECE 1001   Basic Electronics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341" y="53788"/>
            <a:ext cx="739588" cy="1116106"/>
            <a:chOff x="5298141" y="3052482"/>
            <a:chExt cx="739588" cy="111610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298141" y="3052482"/>
              <a:ext cx="739588" cy="1116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7" descr="Mahe-Logo-emb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51"/>
            <a:stretch>
              <a:fillRect/>
            </a:stretch>
          </p:blipFill>
          <p:spPr bwMode="auto">
            <a:xfrm>
              <a:off x="5430744" y="3213457"/>
              <a:ext cx="482600" cy="84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44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i="1" kern="1200">
          <a:solidFill>
            <a:srgbClr val="00009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0000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Ø"/>
        <a:defRPr sz="2400" kern="1200">
          <a:solidFill>
            <a:srgbClr val="B26B0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685801"/>
            <a:ext cx="9258300" cy="5440363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 algn="ctr">
              <a:buFont typeface="Arial" charset="0"/>
              <a:buNone/>
            </a:pPr>
            <a:endParaRPr lang="en-US" sz="4400" dirty="0" smtClean="0">
              <a:latin typeface="Algerian" pitchFamily="82" charset="0"/>
            </a:endParaRPr>
          </a:p>
          <a:p>
            <a:pPr algn="ctr">
              <a:buFont typeface="Arial" charset="0"/>
              <a:buNone/>
            </a:pPr>
            <a:r>
              <a:rPr lang="en-US" sz="4400" dirty="0" smtClean="0">
                <a:latin typeface="Algerian" pitchFamily="82" charset="0"/>
              </a:rPr>
              <a:t>The Letters We Write…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3670663" y="26126"/>
            <a:ext cx="3148148" cy="33963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sz="quarter" idx="1"/>
          </p:nvPr>
        </p:nvSpPr>
        <p:spPr>
          <a:xfrm>
            <a:off x="822960" y="152400"/>
            <a:ext cx="8949690" cy="762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	Associate Director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From,								02-09- 14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Mr.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No:…., section Z,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MIT, Manipal.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Dear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Sir,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                              Sub: </a:t>
            </a:r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Regarding missing first sessional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due respect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 want to inform that </a:t>
            </a:r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am going home from 08 September 2014. My sister was getting married from 9 September to 12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eptember 2014  and all my family members coming for this event.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Our first sessional is held between 10 September to 13 September and I can not attend this due to marriage.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you know, it is very important for me and I am </a:t>
            </a:r>
            <a:r>
              <a:rPr lang="en-US" sz="2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worried.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hope you understand my problem and do the needful. I kindly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request you to consider my case and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oblige.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Thanking You,</a:t>
            </a:r>
          </a:p>
          <a:p>
            <a:pPr marL="0" indent="0">
              <a:buNone/>
            </a:pPr>
            <a:r>
              <a:rPr lang="en-US" sz="2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Your’s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Sincerely,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GUNDU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25265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2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inverted-pyramid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news report method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- Start your letter with the main item of 	information.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- follow it with necessary details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Avoid using stock phrases-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reference to the above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- with due respect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- your esteemed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favour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- oblige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- as you know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- I beg to state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51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3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Parts of an Official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2594" y="1295400"/>
            <a:ext cx="8610056" cy="5334000"/>
          </a:xfrm>
        </p:spPr>
        <p:txBody>
          <a:bodyPr rtlCol="0">
            <a:normAutofit fontScale="92500" lnSpcReduction="10000"/>
          </a:bodyPr>
          <a:lstStyle/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sz="2400" dirty="0" smtClean="0"/>
              <a:t>Sender’s name, designation  and address</a:t>
            </a:r>
          </a:p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AutoNum type="arabicPeriod" startAt="2"/>
              <a:defRPr/>
            </a:pPr>
            <a:r>
              <a:rPr lang="en-US" sz="2400" dirty="0" smtClean="0"/>
              <a:t>Date</a:t>
            </a:r>
          </a:p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AutoNum type="arabicPeriod" startAt="3"/>
              <a:defRPr/>
            </a:pPr>
            <a:r>
              <a:rPr lang="en-US" sz="2400" dirty="0" smtClean="0"/>
              <a:t>Recipient’s name, designation and address</a:t>
            </a:r>
          </a:p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AutoNum type="arabicPeriod" startAt="3"/>
              <a:defRPr/>
            </a:pPr>
            <a:r>
              <a:rPr lang="en-US" sz="2400" dirty="0" smtClean="0"/>
              <a:t>Subject</a:t>
            </a:r>
          </a:p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AutoNum type="arabicPeriod" startAt="3"/>
              <a:defRPr/>
            </a:pPr>
            <a:r>
              <a:rPr lang="en-US" sz="2400" dirty="0" smtClean="0"/>
              <a:t>Reference (reference numbers and dates of letters)</a:t>
            </a:r>
          </a:p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6.	Salutation</a:t>
            </a:r>
          </a:p>
          <a:p>
            <a:pPr marL="1352550" lvl="2" indent="-438150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sz="1500" dirty="0" smtClean="0"/>
              <a:t>Dear Sir</a:t>
            </a:r>
          </a:p>
          <a:p>
            <a:pPr marL="1352550" lvl="2" indent="-438150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sz="1500" dirty="0" smtClean="0"/>
              <a:t>Sir</a:t>
            </a:r>
          </a:p>
          <a:p>
            <a:pPr marL="1352550" lvl="2" indent="-438150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sz="1500" dirty="0" smtClean="0"/>
              <a:t>Madam</a:t>
            </a:r>
          </a:p>
          <a:p>
            <a:pPr marL="1352550" lvl="2" indent="-438150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sz="1500" dirty="0" smtClean="0"/>
              <a:t>Dear Madam</a:t>
            </a:r>
          </a:p>
          <a:p>
            <a:pPr marL="1352550" lvl="2" indent="-438150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sz="1500" dirty="0" smtClean="0"/>
              <a:t>Sir/Madam</a:t>
            </a:r>
          </a:p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AutoNum type="arabicPeriod" startAt="7"/>
              <a:defRPr/>
            </a:pPr>
            <a:r>
              <a:rPr lang="en-US" sz="2400" dirty="0" smtClean="0"/>
              <a:t>Body of the Letter (main part of the letter)</a:t>
            </a:r>
          </a:p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AutoNum type="arabicPeriod" startAt="8"/>
              <a:defRPr/>
            </a:pPr>
            <a:r>
              <a:rPr lang="en-US" sz="2400" dirty="0" smtClean="0"/>
              <a:t>Complimentary close</a:t>
            </a:r>
          </a:p>
          <a:p>
            <a:pPr marL="1352550" lvl="2" indent="-438150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sz="1600" dirty="0" smtClean="0"/>
              <a:t>Yours faithfully</a:t>
            </a:r>
          </a:p>
          <a:p>
            <a:pPr marL="1352550" lvl="2" indent="-438150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sz="1600" dirty="0" smtClean="0"/>
              <a:t>Yours sincerely</a:t>
            </a:r>
          </a:p>
          <a:p>
            <a:pPr marL="1352550" lvl="2" indent="-438150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sz="1600" dirty="0" smtClean="0"/>
              <a:t>Yours truly</a:t>
            </a:r>
          </a:p>
          <a:p>
            <a:pPr marL="1352550" lvl="2" indent="-438150" fontAlgn="auto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sz="1600" dirty="0" smtClean="0"/>
              <a:t>Yours cordially</a:t>
            </a:r>
          </a:p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AutoNum type="arabicPeriod" startAt="8"/>
              <a:defRPr/>
            </a:pPr>
            <a:r>
              <a:rPr lang="en-US" sz="2400" dirty="0" smtClean="0"/>
              <a:t>Signature block</a:t>
            </a:r>
          </a:p>
          <a:p>
            <a:pPr marL="533400" indent="-53340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10. Enclosures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7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2149" y="152400"/>
            <a:ext cx="8481875" cy="67056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 -------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 -------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 -------                                                                 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600" dirty="0" smtClean="0"/>
              <a:t>DATE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--------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 --------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 --------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Through :	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Dear Sir / Madam 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Sub: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 [        Body of the Letter                  ]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 Para 1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 smtClean="0"/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 Para 2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                           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Thank you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Yours truly/faithfully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Signature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(NAME)</a:t>
            </a:r>
          </a:p>
          <a:p>
            <a:pPr marL="274320" indent="-274320" fontAlgn="auto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/>
              <a:t>Encl.: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08" y="64453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1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0"/>
            <a:ext cx="8743950" cy="128016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Body of the Letter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7462" y="1449976"/>
            <a:ext cx="9016637" cy="502702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Para 1:  Why am I writing the letter?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		(purpose)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Para 2:  What important details does the recipient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          need to know?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     		(relevant and accurate facts)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Para 3:  What action do I expect from the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          recipient?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		(solution)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69" y="32341"/>
            <a:ext cx="3849051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2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8000"/>
                </a:solidFill>
              </a:rPr>
              <a:t>The Finish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br>
              <a:rPr lang="en-US" dirty="0" smtClean="0">
                <a:solidFill>
                  <a:srgbClr val="008000"/>
                </a:solidFill>
              </a:rPr>
            </a:b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320800" lvl="1" indent="-698500">
              <a:buFont typeface="Wingdings" pitchFamily="2" charset="2"/>
              <a:buChar char="©"/>
            </a:pPr>
            <a:r>
              <a:rPr lang="en-US" dirty="0" smtClean="0"/>
              <a:t>Yours faithfully, (If use ‘Dear Sir/ Madam /Sir </a:t>
            </a:r>
            <a:r>
              <a:rPr lang="en-US" dirty="0" smtClean="0"/>
              <a:t>as salutation) </a:t>
            </a:r>
            <a:endParaRPr lang="en-US" dirty="0" smtClean="0"/>
          </a:p>
          <a:p>
            <a:pPr marL="1320800" lvl="1" indent="-698500">
              <a:buFont typeface="Wingdings" pitchFamily="2" charset="2"/>
              <a:buChar char="©"/>
            </a:pPr>
            <a:endParaRPr lang="en-US" dirty="0" smtClean="0"/>
          </a:p>
          <a:p>
            <a:pPr marL="1320800" lvl="1" indent="-698500">
              <a:buFont typeface="Wingdings" pitchFamily="2" charset="2"/>
              <a:buChar char="©"/>
            </a:pPr>
            <a:r>
              <a:rPr lang="en-US" dirty="0" smtClean="0"/>
              <a:t>Yours sincerely, (If you know the name of the person you're writing to) </a:t>
            </a:r>
          </a:p>
          <a:p>
            <a:pPr marL="1320800" lvl="1" indent="-698500">
              <a:buFont typeface="Arial" charset="0"/>
              <a:buNone/>
            </a:pPr>
            <a:endParaRPr lang="en-US" dirty="0" smtClean="0"/>
          </a:p>
          <a:p>
            <a:pPr marL="1320800" lvl="1" indent="-698500">
              <a:buFont typeface="Arial" charset="0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 :  We can use ‘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Yours truly’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20800" lvl="1" indent="-698500">
              <a:buFont typeface="Arial" charset="0"/>
              <a:buNone/>
            </a:pPr>
            <a:endParaRPr lang="en-US" dirty="0" smtClean="0"/>
          </a:p>
          <a:p>
            <a:pPr marL="1320800" lvl="1" indent="-698500">
              <a:buFont typeface="Wingdings" pitchFamily="2" charset="2"/>
              <a:buChar char="©"/>
            </a:pPr>
            <a:r>
              <a:rPr lang="en-US" dirty="0" smtClean="0"/>
              <a:t>Best wishes, Best regards, (If the person is a close business contact or friend)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71" y="12972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sz="quarter" idx="1"/>
          </p:nvPr>
        </p:nvSpPr>
        <p:spPr>
          <a:xfrm>
            <a:off x="744582" y="457200"/>
            <a:ext cx="9028067" cy="6172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Salutation				Closure</a:t>
            </a:r>
          </a:p>
          <a:p>
            <a:pPr>
              <a:buFont typeface="Arial" charset="0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Dear Mr.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Yours sincerely / Yours truly</a:t>
            </a:r>
          </a:p>
          <a:p>
            <a:pPr>
              <a:buFont typeface="Arial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Dear Sir / Madam			Yours faithfully/ Yours truly</a:t>
            </a:r>
          </a:p>
          <a:p>
            <a:pPr>
              <a:buFont typeface="Arial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Sir /Madam				Yours faithfully/ Yours truly</a:t>
            </a:r>
          </a:p>
          <a:p>
            <a:pPr>
              <a:buFont typeface="Arial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Dear  Member/ Customer		Yours sincerely</a:t>
            </a:r>
          </a:p>
          <a:p>
            <a:pPr>
              <a:buFont typeface="Arial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:	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Yours obediently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has become outdated and do not drag it outside the class room.</a:t>
            </a:r>
          </a:p>
          <a:p>
            <a:pPr>
              <a:buFont typeface="Arial" charset="0"/>
              <a:buNone/>
            </a:pPr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960" y="3234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3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sz="quarter" idx="1"/>
          </p:nvPr>
        </p:nvSpPr>
        <p:spPr>
          <a:xfrm>
            <a:off x="901336" y="152400"/>
            <a:ext cx="8871313" cy="762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:….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100" smtClean="0">
                <a:latin typeface="Times New Roman" pitchFamily="18" charset="0"/>
                <a:cs typeface="Times New Roman" pitchFamily="18" charset="0"/>
              </a:rPr>
              <a:t>ection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MIT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Manipal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2 September 2014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Associate Director ( Academics)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Manipal Institute of Technology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Manipal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		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Dear Sir/ Madam,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Permission to write the first sessional examination after 20 September 2014.</a:t>
            </a: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 wish to inform you that I am not in a position to write the first sessional examination to be held from 10 September to 13 September, 2014.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My sister is getting married on 10 September, and I wish to be a part of the ceremony that takes place from 9 September to 14 September 2014.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request you to permit me to be absent for the scheduled examination and write the examination later.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Yours faithfully</a:t>
            </a: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(GUNDU)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100" dirty="0" smtClean="0">
                <a:latin typeface="Times New Roman" pitchFamily="18" charset="0"/>
                <a:cs typeface="Times New Roman" pitchFamily="18" charset="0"/>
              </a:rPr>
            </a:b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6214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5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225</Words>
  <Application>Microsoft Office PowerPoint</Application>
  <PresentationFormat>35mm Slides</PresentationFormat>
  <Paragraphs>149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tips…</vt:lpstr>
      <vt:lpstr>Parts of an Official Letter</vt:lpstr>
      <vt:lpstr>PowerPoint Presentation</vt:lpstr>
      <vt:lpstr>Body of the Letter</vt:lpstr>
      <vt:lpstr>The Finish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Administrator</cp:lastModifiedBy>
  <cp:revision>57</cp:revision>
  <dcterms:created xsi:type="dcterms:W3CDTF">2014-06-27T05:40:24Z</dcterms:created>
  <dcterms:modified xsi:type="dcterms:W3CDTF">2015-03-13T05:35:29Z</dcterms:modified>
</cp:coreProperties>
</file>