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000"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3366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62D6E202-B606-4609-B914-27C9371A1F6D}"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57622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62D6E202-B606-4609-B914-27C9371A1F6D}"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67629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62D6E202-B606-4609-B914-27C9371A1F6D}"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97663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62D6E202-B606-4609-B914-27C9371A1F6D}"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84180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62D6E202-B606-4609-B914-27C9371A1F6D}" type="datetime1">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7056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62D6E202-B606-4609-B914-27C9371A1F6D}" type="datetime1">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707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43097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967691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12129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62D6E202-B606-4609-B914-27C9371A1F6D}"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78962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75688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10389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5912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260096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62D6E202-B606-4609-B914-27C9371A1F6D}"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14014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62D6E202-B606-4609-B914-27C9371A1F6D}"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0759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D6E202-B606-4609-B914-27C9371A1F6D}" type="datetime1">
              <a:rPr lang="en-US" smtClean="0"/>
              <a:t>9/20/2022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97640899"/>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780C24-F9D4-367B-5D24-096942CF1C6C}"/>
              </a:ext>
            </a:extLst>
          </p:cNvPr>
          <p:cNvPicPr>
            <a:picLocks noChangeAspect="1"/>
          </p:cNvPicPr>
          <p:nvPr/>
        </p:nvPicPr>
        <p:blipFill rotWithShape="1">
          <a:blip r:embed="rId2">
            <a:alphaModFix amt="35000"/>
          </a:blip>
          <a:srcRect t="20008" b="23742"/>
          <a:stretch/>
        </p:blipFill>
        <p:spPr>
          <a:xfrm>
            <a:off x="20" y="10"/>
            <a:ext cx="12191980" cy="6857990"/>
          </a:xfrm>
          <a:prstGeom prst="rect">
            <a:avLst/>
          </a:prstGeom>
        </p:spPr>
      </p:pic>
      <p:sp>
        <p:nvSpPr>
          <p:cNvPr id="2" name="عنوان 1">
            <a:extLst>
              <a:ext uri="{FF2B5EF4-FFF2-40B4-BE49-F238E27FC236}">
                <a16:creationId xmlns:a16="http://schemas.microsoft.com/office/drawing/2014/main" id="{D3D9186D-0FFA-3F07-069F-17A2779E391D}"/>
              </a:ext>
            </a:extLst>
          </p:cNvPr>
          <p:cNvSpPr>
            <a:spLocks noGrp="1"/>
          </p:cNvSpPr>
          <p:nvPr>
            <p:ph type="ctrTitle"/>
          </p:nvPr>
        </p:nvSpPr>
        <p:spPr>
          <a:xfrm>
            <a:off x="1370693" y="1769540"/>
            <a:ext cx="9440034" cy="2894475"/>
          </a:xfrm>
        </p:spPr>
        <p:txBody>
          <a:bodyPr>
            <a:normAutofit/>
          </a:bodyPr>
          <a:lstStyle/>
          <a:p>
            <a:r>
              <a:rPr lang="ar-SA" sz="8000" b="1" dirty="0">
                <a:solidFill>
                  <a:srgbClr val="FFFFFF"/>
                </a:solidFill>
              </a:rPr>
              <a:t>المخالفات الشرعية في المهنة</a:t>
            </a:r>
            <a:endParaRPr lang="en-US" sz="8000" b="1" dirty="0">
              <a:solidFill>
                <a:srgbClr val="FFFFFF"/>
              </a:solidFill>
            </a:endParaRPr>
          </a:p>
        </p:txBody>
      </p:sp>
    </p:spTree>
    <p:extLst>
      <p:ext uri="{BB962C8B-B14F-4D97-AF65-F5344CB8AC3E}">
        <p14:creationId xmlns:p14="http://schemas.microsoft.com/office/powerpoint/2010/main" val="29389134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18CF53AD-C6B3-247B-E652-E478A8377E1F}"/>
              </a:ext>
            </a:extLst>
          </p:cNvPr>
          <p:cNvSpPr>
            <a:spLocks noGrp="1"/>
          </p:cNvSpPr>
          <p:nvPr>
            <p:ph type="title"/>
          </p:nvPr>
        </p:nvSpPr>
        <p:spPr>
          <a:xfrm>
            <a:off x="1023063" y="1257299"/>
            <a:ext cx="6672865" cy="4343399"/>
          </a:xfrm>
        </p:spPr>
        <p:txBody>
          <a:bodyPr vert="horz" lIns="91440" tIns="45720" rIns="91440" bIns="45720" rtlCol="0" anchor="ctr">
            <a:normAutofit/>
          </a:bodyPr>
          <a:lstStyle/>
          <a:p>
            <a:r>
              <a:rPr lang="en-US" sz="8800" spc="-50" dirty="0"/>
              <a:t>ثانيًا</a:t>
            </a:r>
            <a:r>
              <a:rPr lang="ar-SA" sz="8800" spc="-50" dirty="0"/>
              <a:t>:</a:t>
            </a:r>
            <a:br>
              <a:rPr lang="ar-SA" sz="5400" dirty="0"/>
            </a:br>
            <a:r>
              <a:rPr lang="ar-SA" sz="8800" b="1" i="1" spc="-50" dirty="0"/>
              <a:t>السرقة، والرشوة</a:t>
            </a:r>
            <a:endParaRPr lang="en-US" sz="8800" b="1" i="1" spc="-50" dirty="0"/>
          </a:p>
        </p:txBody>
      </p:sp>
    </p:spTree>
    <p:extLst>
      <p:ext uri="{BB962C8B-B14F-4D97-AF65-F5344CB8AC3E}">
        <p14:creationId xmlns:p14="http://schemas.microsoft.com/office/powerpoint/2010/main" val="281419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04F8ED3-645B-2AA4-A0A3-B1F8E6AFA568}"/>
              </a:ext>
            </a:extLst>
          </p:cNvPr>
          <p:cNvSpPr>
            <a:spLocks noGrp="1"/>
          </p:cNvSpPr>
          <p:nvPr>
            <p:ph type="title"/>
          </p:nvPr>
        </p:nvSpPr>
        <p:spPr/>
        <p:txBody>
          <a:bodyPr/>
          <a:lstStyle/>
          <a:p>
            <a:pPr algn="r"/>
            <a:r>
              <a:rPr lang="ar-SA" b="1" u="sng" dirty="0"/>
              <a:t>السرقة</a:t>
            </a:r>
            <a:r>
              <a:rPr lang="ar-SA" dirty="0"/>
              <a:t>:</a:t>
            </a:r>
            <a:endParaRPr lang="en-US" dirty="0"/>
          </a:p>
        </p:txBody>
      </p:sp>
      <p:sp>
        <p:nvSpPr>
          <p:cNvPr id="3" name="عنصر نائب للمحتوى 2">
            <a:extLst>
              <a:ext uri="{FF2B5EF4-FFF2-40B4-BE49-F238E27FC236}">
                <a16:creationId xmlns:a16="http://schemas.microsoft.com/office/drawing/2014/main" id="{58CCD955-28C0-1D04-5C22-C4396AA9247A}"/>
              </a:ext>
            </a:extLst>
          </p:cNvPr>
          <p:cNvSpPr>
            <a:spLocks noGrp="1"/>
          </p:cNvSpPr>
          <p:nvPr>
            <p:ph idx="1"/>
          </p:nvPr>
        </p:nvSpPr>
        <p:spPr/>
        <p:txBody>
          <a:bodyPr>
            <a:normAutofit/>
          </a:bodyPr>
          <a:lstStyle/>
          <a:p>
            <a:pPr algn="just" rtl="1"/>
            <a:r>
              <a:rPr lang="ar-SA" sz="2800" dirty="0"/>
              <a:t>تعريفها: أخذ العاقل البالغ نصابا محرزا، أو ما قيمته نصاب - ملكاً للغير- لا شبهة له فيه على وجه الخفية.</a:t>
            </a:r>
          </a:p>
          <a:p>
            <a:pPr algn="just" rtl="1"/>
            <a:endParaRPr lang="ar-SA" sz="2800" dirty="0"/>
          </a:p>
          <a:p>
            <a:pPr marL="36900" indent="0" algn="just" rtl="1">
              <a:buNone/>
            </a:pPr>
            <a:endParaRPr lang="ar-SA" sz="2800" dirty="0"/>
          </a:p>
          <a:p>
            <a:pPr algn="just" rtl="1"/>
            <a:r>
              <a:rPr lang="ar-SA" sz="2800" dirty="0"/>
              <a:t>حكمها: السرقة حرام بالاتفاق؛ لأنها اعتداء على ملك الغير، ولا أدل على ذلك من العقوبة المقررة على السارق في القرآن، وهي </a:t>
            </a:r>
            <a:r>
              <a:rPr lang="ar-SA" sz="2800" b="1" dirty="0"/>
              <a:t>القطع</a:t>
            </a:r>
            <a:r>
              <a:rPr lang="ar-SA" sz="2800" dirty="0"/>
              <a:t>: قال تعالى: ((وَالسَّارِقُ وَالسَّارِقَةُ فَاقْطَعُوا أَيْدِيَهُمَا)) (المائدة : 38).</a:t>
            </a:r>
            <a:endParaRPr lang="en-US" sz="2800" b="1" dirty="0"/>
          </a:p>
        </p:txBody>
      </p:sp>
    </p:spTree>
    <p:extLst>
      <p:ext uri="{BB962C8B-B14F-4D97-AF65-F5344CB8AC3E}">
        <p14:creationId xmlns:p14="http://schemas.microsoft.com/office/powerpoint/2010/main" val="117496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5372A28-C71A-4C31-776A-E3F725A40993}"/>
              </a:ext>
            </a:extLst>
          </p:cNvPr>
          <p:cNvSpPr>
            <a:spLocks noGrp="1"/>
          </p:cNvSpPr>
          <p:nvPr>
            <p:ph type="title"/>
          </p:nvPr>
        </p:nvSpPr>
        <p:spPr>
          <a:xfrm>
            <a:off x="913795" y="581575"/>
            <a:ext cx="10353762" cy="970450"/>
          </a:xfrm>
        </p:spPr>
        <p:txBody>
          <a:bodyPr/>
          <a:lstStyle/>
          <a:p>
            <a:pPr algn="r"/>
            <a:r>
              <a:rPr lang="ar-SA" b="1" u="sng" dirty="0"/>
              <a:t>الرشوة</a:t>
            </a:r>
            <a:r>
              <a:rPr lang="ar-SA" b="1" dirty="0"/>
              <a:t>:</a:t>
            </a:r>
            <a:endParaRPr lang="en-US" b="1" u="sng" dirty="0"/>
          </a:p>
        </p:txBody>
      </p:sp>
      <p:sp>
        <p:nvSpPr>
          <p:cNvPr id="3" name="عنصر نائب للمحتوى 2">
            <a:extLst>
              <a:ext uri="{FF2B5EF4-FFF2-40B4-BE49-F238E27FC236}">
                <a16:creationId xmlns:a16="http://schemas.microsoft.com/office/drawing/2014/main" id="{DB8ADC07-81C7-45E0-F5F1-1DB5F7FCBF0D}"/>
              </a:ext>
            </a:extLst>
          </p:cNvPr>
          <p:cNvSpPr>
            <a:spLocks noGrp="1"/>
          </p:cNvSpPr>
          <p:nvPr>
            <p:ph idx="1"/>
          </p:nvPr>
        </p:nvSpPr>
        <p:spPr/>
        <p:txBody>
          <a:bodyPr>
            <a:normAutofit/>
          </a:bodyPr>
          <a:lstStyle/>
          <a:p>
            <a:pPr algn="just" rtl="1"/>
            <a:r>
              <a:rPr lang="ar-SA" sz="2800" b="1" dirty="0"/>
              <a:t>تعريفها:</a:t>
            </a:r>
            <a:r>
              <a:rPr lang="ar-SA" sz="2800" dirty="0"/>
              <a:t> ما يُعْطَى للموظف المختص لإبطال حق، أو إحقاق باطل. والرشوة من أعظم الجرائم المتفشية في العالم، وتزداد خطورتها كلما احتل المرتشي منصبا قياديا كبيرا، لأنه بفساده يفسد من تحته من المرؤوسين.</a:t>
            </a:r>
          </a:p>
          <a:p>
            <a:pPr algn="just" rtl="1"/>
            <a:endParaRPr lang="ar-SA" sz="2800" dirty="0"/>
          </a:p>
          <a:p>
            <a:pPr algn="just" rtl="1"/>
            <a:endParaRPr lang="ar-SA" sz="2800" dirty="0"/>
          </a:p>
          <a:p>
            <a:pPr algn="just" rtl="1"/>
            <a:r>
              <a:rPr lang="ar-SA" sz="2800" b="1" dirty="0"/>
              <a:t>حكمها:</a:t>
            </a:r>
            <a:r>
              <a:rPr lang="ar-SA" sz="2800" dirty="0"/>
              <a:t> الرشوة محرمة ومن كبائر الذنوب فهي سحت، ومن صفات اليهود؛ قال تعالى: ((سَمَّاعُونَ لِلْكَذِبِ أَكَّالُونَ لِلسُّحْتِ)) (المائدة : 42).</a:t>
            </a:r>
            <a:endParaRPr lang="en-US" sz="2800" dirty="0"/>
          </a:p>
        </p:txBody>
      </p:sp>
    </p:spTree>
    <p:extLst>
      <p:ext uri="{BB962C8B-B14F-4D97-AF65-F5344CB8AC3E}">
        <p14:creationId xmlns:p14="http://schemas.microsoft.com/office/powerpoint/2010/main" val="286022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6455429-39B1-D353-F13F-636CFD7F6FB6}"/>
              </a:ext>
            </a:extLst>
          </p:cNvPr>
          <p:cNvSpPr>
            <a:spLocks noGrp="1"/>
          </p:cNvSpPr>
          <p:nvPr>
            <p:ph type="title"/>
          </p:nvPr>
        </p:nvSpPr>
        <p:spPr>
          <a:xfrm>
            <a:off x="913795" y="207034"/>
            <a:ext cx="10353762" cy="970450"/>
          </a:xfrm>
        </p:spPr>
        <p:txBody>
          <a:bodyPr/>
          <a:lstStyle/>
          <a:p>
            <a:pPr algn="r"/>
            <a:r>
              <a:rPr lang="ar-SA" b="1" u="sng" dirty="0"/>
              <a:t>علاج السرقة والرشوة</a:t>
            </a:r>
            <a:r>
              <a:rPr lang="ar-SA" b="1" dirty="0"/>
              <a:t>:</a:t>
            </a:r>
            <a:endParaRPr lang="en-US" b="1" dirty="0"/>
          </a:p>
        </p:txBody>
      </p:sp>
      <p:sp>
        <p:nvSpPr>
          <p:cNvPr id="3" name="عنصر نائب للمحتوى 2">
            <a:extLst>
              <a:ext uri="{FF2B5EF4-FFF2-40B4-BE49-F238E27FC236}">
                <a16:creationId xmlns:a16="http://schemas.microsoft.com/office/drawing/2014/main" id="{F0DC0B03-2915-FC8C-B5AC-A8B5310354AB}"/>
              </a:ext>
            </a:extLst>
          </p:cNvPr>
          <p:cNvSpPr>
            <a:spLocks noGrp="1"/>
          </p:cNvSpPr>
          <p:nvPr>
            <p:ph idx="1"/>
          </p:nvPr>
        </p:nvSpPr>
        <p:spPr>
          <a:xfrm>
            <a:off x="913795" y="1732449"/>
            <a:ext cx="10846884" cy="4961649"/>
          </a:xfrm>
        </p:spPr>
        <p:txBody>
          <a:bodyPr>
            <a:normAutofit fontScale="92500" lnSpcReduction="10000"/>
          </a:bodyPr>
          <a:lstStyle/>
          <a:p>
            <a:pPr algn="just" rtl="1"/>
            <a:r>
              <a:rPr lang="ar-SA" sz="2400" b="1" dirty="0"/>
              <a:t>الكسب المشروع </a:t>
            </a:r>
            <a:r>
              <a:rPr lang="ar-SA" sz="2400" dirty="0"/>
              <a:t>: والزهد عما في أيدي الناس، قال سبحانه: ((وَلَا تَتَمَنَّوْا مَا فَضَّلَ اللَّهُ بِهِ بَعْضَكُمْ عَلَىٰ بَعْضٍ ۚ )) (النساء : 32)</a:t>
            </a:r>
          </a:p>
          <a:p>
            <a:pPr algn="just" rtl="1"/>
            <a:endParaRPr lang="ar-SA" sz="2400" dirty="0"/>
          </a:p>
          <a:p>
            <a:pPr algn="just" rtl="1"/>
            <a:r>
              <a:rPr lang="ar-SA" sz="2400" b="1" dirty="0"/>
              <a:t>تأمين حاجات المحتاجين</a:t>
            </a:r>
            <a:r>
              <a:rPr lang="ar-SA" sz="2400" dirty="0"/>
              <a:t> من المسلمين من أموال الزكاة والصدقات، وغيرها.</a:t>
            </a:r>
          </a:p>
          <a:p>
            <a:pPr algn="just" rtl="1"/>
            <a:endParaRPr lang="ar-SA" sz="2400" dirty="0"/>
          </a:p>
          <a:p>
            <a:pPr algn="just" rtl="1"/>
            <a:r>
              <a:rPr lang="ar-SA" sz="2400" b="1" dirty="0"/>
              <a:t>الحرز وصيانة المال ضد السرقة</a:t>
            </a:r>
            <a:r>
              <a:rPr lang="ar-SA" sz="2400" dirty="0"/>
              <a:t>: والاستعانة على ذلك بوسائل المراقبة الحديثة كالكاميرات ونحوها.</a:t>
            </a:r>
          </a:p>
          <a:p>
            <a:pPr algn="just" rtl="1"/>
            <a:endParaRPr lang="ar-SA" sz="2400" dirty="0"/>
          </a:p>
          <a:p>
            <a:pPr algn="just" rtl="1"/>
            <a:r>
              <a:rPr lang="ar-SA" sz="2400" b="1" dirty="0"/>
              <a:t>وإذا ما ثبتت هذه التهم في حق مرتكبيها </a:t>
            </a:r>
            <a:r>
              <a:rPr lang="ar-SA" sz="2400" dirty="0"/>
              <a:t>فإن الشريعة وضعت تعزيرات وعقوبات وحدوداً بضوابط معلومة؛ ومنها:</a:t>
            </a:r>
            <a:endParaRPr lang="ar-SA" dirty="0"/>
          </a:p>
          <a:p>
            <a:pPr algn="just" rtl="1">
              <a:buFont typeface="Wingdings" panose="05000000000000000000" pitchFamily="2" charset="2"/>
              <a:buChar char="ü"/>
            </a:pPr>
            <a:r>
              <a:rPr lang="ar-SA" b="1" dirty="0"/>
              <a:t>مصادرة كل ما ثبت أنه سرقة أو رشوة, وجعلها في الأموال العامة.</a:t>
            </a:r>
          </a:p>
          <a:p>
            <a:pPr algn="just" rtl="1">
              <a:buFont typeface="Wingdings" panose="05000000000000000000" pitchFamily="2" charset="2"/>
              <a:buChar char="ü"/>
            </a:pPr>
            <a:r>
              <a:rPr lang="ar-SA" b="1" dirty="0"/>
              <a:t>إعفاؤهم من وظائفهم، وتجريدهم من كل حقوقهم الوظيفية.</a:t>
            </a:r>
          </a:p>
          <a:p>
            <a:pPr algn="just" rtl="1">
              <a:buFont typeface="Wingdings" panose="05000000000000000000" pitchFamily="2" charset="2"/>
              <a:buChar char="ü"/>
            </a:pPr>
            <a:r>
              <a:rPr lang="ar-SA" b="1" dirty="0"/>
              <a:t>تطبيق الأحكام الشرعية في حالة ثبوت السرقة أو الرشوة على الشركاء جميعاً.</a:t>
            </a:r>
          </a:p>
          <a:p>
            <a:pPr algn="r" rtl="1"/>
            <a:endParaRPr lang="en-US" dirty="0"/>
          </a:p>
        </p:txBody>
      </p:sp>
    </p:spTree>
    <p:extLst>
      <p:ext uri="{BB962C8B-B14F-4D97-AF65-F5344CB8AC3E}">
        <p14:creationId xmlns:p14="http://schemas.microsoft.com/office/powerpoint/2010/main" val="1545038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542055E2-2470-0E5E-3B6B-68B5EC132F66}"/>
              </a:ext>
            </a:extLst>
          </p:cNvPr>
          <p:cNvSpPr>
            <a:spLocks noGrp="1"/>
          </p:cNvSpPr>
          <p:nvPr>
            <p:ph type="title"/>
          </p:nvPr>
        </p:nvSpPr>
        <p:spPr>
          <a:xfrm>
            <a:off x="856811" y="1257299"/>
            <a:ext cx="6672865" cy="4343399"/>
          </a:xfrm>
        </p:spPr>
        <p:txBody>
          <a:bodyPr vert="horz" lIns="91440" tIns="45720" rIns="91440" bIns="45720" rtlCol="0" anchor="ctr">
            <a:normAutofit/>
          </a:bodyPr>
          <a:lstStyle/>
          <a:p>
            <a:r>
              <a:rPr lang="en-US" sz="8800" spc="-50" dirty="0"/>
              <a:t>ثالثًا</a:t>
            </a:r>
            <a:r>
              <a:rPr lang="ar-SA" sz="8800" spc="-50" dirty="0"/>
              <a:t>:</a:t>
            </a:r>
            <a:br>
              <a:rPr lang="ar-SA" sz="5400" dirty="0"/>
            </a:br>
            <a:r>
              <a:rPr lang="ar-SA" sz="8800" b="1" i="1" spc="-50" dirty="0"/>
              <a:t>الغش</a:t>
            </a:r>
            <a:endParaRPr lang="en-US" sz="8800" b="1" i="1" spc="-50" dirty="0"/>
          </a:p>
        </p:txBody>
      </p:sp>
    </p:spTree>
    <p:extLst>
      <p:ext uri="{BB962C8B-B14F-4D97-AF65-F5344CB8AC3E}">
        <p14:creationId xmlns:p14="http://schemas.microsoft.com/office/powerpoint/2010/main" val="176886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48A2302-D5FE-FB4B-5510-193A41EF9A82}"/>
              </a:ext>
            </a:extLst>
          </p:cNvPr>
          <p:cNvSpPr>
            <a:spLocks noGrp="1"/>
          </p:cNvSpPr>
          <p:nvPr>
            <p:ph type="title"/>
          </p:nvPr>
        </p:nvSpPr>
        <p:spPr/>
        <p:txBody>
          <a:bodyPr/>
          <a:lstStyle/>
          <a:p>
            <a:pPr algn="r"/>
            <a:r>
              <a:rPr lang="ar-SA" b="1" u="sng" dirty="0"/>
              <a:t>الغش</a:t>
            </a:r>
            <a:r>
              <a:rPr lang="ar-SA" b="1" dirty="0"/>
              <a:t>:</a:t>
            </a:r>
            <a:endParaRPr lang="en-US" b="1" u="sng" dirty="0"/>
          </a:p>
        </p:txBody>
      </p:sp>
      <p:sp>
        <p:nvSpPr>
          <p:cNvPr id="3" name="عنصر نائب للمحتوى 2">
            <a:extLst>
              <a:ext uri="{FF2B5EF4-FFF2-40B4-BE49-F238E27FC236}">
                <a16:creationId xmlns:a16="http://schemas.microsoft.com/office/drawing/2014/main" id="{9C9795AB-44A9-58D9-0D07-3F79B82150FD}"/>
              </a:ext>
            </a:extLst>
          </p:cNvPr>
          <p:cNvSpPr>
            <a:spLocks noGrp="1"/>
          </p:cNvSpPr>
          <p:nvPr>
            <p:ph idx="1"/>
          </p:nvPr>
        </p:nvSpPr>
        <p:spPr/>
        <p:txBody>
          <a:bodyPr>
            <a:normAutofit/>
          </a:bodyPr>
          <a:lstStyle/>
          <a:p>
            <a:pPr algn="just" rtl="1"/>
            <a:endParaRPr lang="ar-SA" sz="2400" dirty="0"/>
          </a:p>
          <a:p>
            <a:pPr algn="just" rtl="1"/>
            <a:r>
              <a:rPr lang="ar-SA" sz="2400" b="1" dirty="0"/>
              <a:t>تعريفه:</a:t>
            </a:r>
            <a:r>
              <a:rPr lang="ar-SA" sz="2400" dirty="0"/>
              <a:t> ما يخلط من الرديء بالجيد ؛ بغرض إظهار الشيء على غير حقيقته ؛ لتحقيق منفعة شخصية.</a:t>
            </a:r>
          </a:p>
          <a:p>
            <a:pPr algn="just" rtl="1"/>
            <a:endParaRPr lang="ar-SA" sz="2400" dirty="0"/>
          </a:p>
          <a:p>
            <a:pPr marL="36900" indent="0" algn="just" rtl="1">
              <a:buNone/>
            </a:pPr>
            <a:endParaRPr lang="ar-SA" sz="2400" dirty="0"/>
          </a:p>
          <a:p>
            <a:pPr algn="just" rtl="1"/>
            <a:r>
              <a:rPr lang="ar-SA" sz="2400" b="1" dirty="0"/>
              <a:t>حكمه:</a:t>
            </a:r>
            <a:r>
              <a:rPr lang="ar-SA" sz="2400" dirty="0"/>
              <a:t> الغِشُ مُحرَّم بكل صوره، وتوعد النبي صلى الله عليه وسلم الغاش بالتبرؤ منه ؛ فقد قال فيما رواه أبو هريرة رضي الله عنه: (مَنْ غْش فَلَيْسَ مِنّى). والغش من كبائر الذنوب؛ ذلك أن الغاش يرتكب عدة جرائم أخلاقية يتعدى ضررها: قال النبي صلى الله عليه وسلم: (لا ضَرَرَ ولا إضِرَار).</a:t>
            </a:r>
            <a:endParaRPr lang="en-US" sz="2400" dirty="0"/>
          </a:p>
        </p:txBody>
      </p:sp>
    </p:spTree>
    <p:extLst>
      <p:ext uri="{BB962C8B-B14F-4D97-AF65-F5344CB8AC3E}">
        <p14:creationId xmlns:p14="http://schemas.microsoft.com/office/powerpoint/2010/main" val="132596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76C1156-C129-288D-3FE3-D184705E3031}"/>
              </a:ext>
            </a:extLst>
          </p:cNvPr>
          <p:cNvSpPr>
            <a:spLocks noGrp="1"/>
          </p:cNvSpPr>
          <p:nvPr>
            <p:ph type="title"/>
          </p:nvPr>
        </p:nvSpPr>
        <p:spPr/>
        <p:txBody>
          <a:bodyPr/>
          <a:lstStyle/>
          <a:p>
            <a:pPr algn="r"/>
            <a:r>
              <a:rPr lang="ar-SA" b="1" u="sng" dirty="0"/>
              <a:t>مظاهر الغش في أداء الوظيفة</a:t>
            </a:r>
            <a:r>
              <a:rPr lang="ar-SA" b="1" dirty="0"/>
              <a:t>:</a:t>
            </a:r>
            <a:endParaRPr lang="en-US" b="1" u="sng" dirty="0"/>
          </a:p>
        </p:txBody>
      </p:sp>
      <p:sp>
        <p:nvSpPr>
          <p:cNvPr id="3" name="عنصر نائب للمحتوى 2">
            <a:extLst>
              <a:ext uri="{FF2B5EF4-FFF2-40B4-BE49-F238E27FC236}">
                <a16:creationId xmlns:a16="http://schemas.microsoft.com/office/drawing/2014/main" id="{F03A076E-6DC1-A0DF-D7E2-45F724C5FFCD}"/>
              </a:ext>
            </a:extLst>
          </p:cNvPr>
          <p:cNvSpPr>
            <a:spLocks noGrp="1"/>
          </p:cNvSpPr>
          <p:nvPr>
            <p:ph idx="1"/>
          </p:nvPr>
        </p:nvSpPr>
        <p:spPr>
          <a:xfrm>
            <a:off x="913795" y="1732449"/>
            <a:ext cx="10353762" cy="4817876"/>
          </a:xfrm>
        </p:spPr>
        <p:txBody>
          <a:bodyPr>
            <a:normAutofit/>
          </a:bodyPr>
          <a:lstStyle/>
          <a:p>
            <a:pPr algn="just" rtl="1"/>
            <a:r>
              <a:rPr lang="ar-SA" sz="2400" b="1" dirty="0"/>
              <a:t>كتابة التقارير الطبية: </a:t>
            </a:r>
            <a:r>
              <a:rPr lang="ar-SA" sz="2400" dirty="0"/>
              <a:t>حين يكتب الطبيب تقريراً طبياً غير متفق مع الواقع.</a:t>
            </a:r>
          </a:p>
          <a:p>
            <a:pPr algn="just" rtl="1"/>
            <a:endParaRPr lang="ar-SA" sz="2400" dirty="0"/>
          </a:p>
          <a:p>
            <a:pPr algn="just" rtl="1"/>
            <a:r>
              <a:rPr lang="ar-SA" sz="2400" b="1" dirty="0"/>
              <a:t>المخططات الإنشائية أو الصناعية: </a:t>
            </a:r>
            <a:r>
              <a:rPr lang="ar-SA" sz="2400" dirty="0"/>
              <a:t>حين يصدّق المهندس على مخطط غير مستوف للشروط.</a:t>
            </a:r>
          </a:p>
          <a:p>
            <a:pPr algn="just" rtl="1"/>
            <a:endParaRPr lang="ar-SA" sz="2400" dirty="0"/>
          </a:p>
          <a:p>
            <a:pPr algn="just" rtl="1"/>
            <a:r>
              <a:rPr lang="ar-SA" sz="2400" b="1" dirty="0"/>
              <a:t>استخراج شهادات مزورة:</a:t>
            </a:r>
            <a:r>
              <a:rPr lang="ar-SA" sz="2400" dirty="0"/>
              <a:t> لأي جهة من الجهات؛ أو تزوير أوراق أو مستندات أو وثائق رسمية، أو الحصول على شهادات علمية غير حقيقية.</a:t>
            </a:r>
          </a:p>
          <a:p>
            <a:pPr algn="just" rtl="1"/>
            <a:endParaRPr lang="ar-SA" sz="2400" dirty="0"/>
          </a:p>
          <a:p>
            <a:pPr algn="just" rtl="1"/>
            <a:r>
              <a:rPr lang="ar-SA" sz="2400" b="1" dirty="0"/>
              <a:t>الغش في الاختبارات: </a:t>
            </a:r>
            <a:r>
              <a:rPr lang="ar-SA" sz="2400" dirty="0"/>
              <a:t>فيحصل على شهادة لا يستحقها، وقد يتبوأ بها منصبا وهو ليس أهلاً له.</a:t>
            </a:r>
            <a:endParaRPr lang="en-US" sz="2400" dirty="0"/>
          </a:p>
        </p:txBody>
      </p:sp>
    </p:spTree>
    <p:extLst>
      <p:ext uri="{BB962C8B-B14F-4D97-AF65-F5344CB8AC3E}">
        <p14:creationId xmlns:p14="http://schemas.microsoft.com/office/powerpoint/2010/main" val="5939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8CE51D4-49CE-C399-9466-E16B08EC1216}"/>
              </a:ext>
            </a:extLst>
          </p:cNvPr>
          <p:cNvSpPr>
            <a:spLocks noGrp="1"/>
          </p:cNvSpPr>
          <p:nvPr>
            <p:ph type="title"/>
          </p:nvPr>
        </p:nvSpPr>
        <p:spPr/>
        <p:txBody>
          <a:bodyPr/>
          <a:lstStyle/>
          <a:p>
            <a:pPr algn="r"/>
            <a:r>
              <a:rPr lang="ar-SA" b="1" u="sng" dirty="0"/>
              <a:t>علاج مشكلة الغش</a:t>
            </a:r>
            <a:r>
              <a:rPr lang="ar-SA" b="1" dirty="0"/>
              <a:t>:</a:t>
            </a:r>
            <a:endParaRPr lang="en-US" b="1" dirty="0"/>
          </a:p>
        </p:txBody>
      </p:sp>
      <p:sp>
        <p:nvSpPr>
          <p:cNvPr id="3" name="عنصر نائب للمحتوى 2">
            <a:extLst>
              <a:ext uri="{FF2B5EF4-FFF2-40B4-BE49-F238E27FC236}">
                <a16:creationId xmlns:a16="http://schemas.microsoft.com/office/drawing/2014/main" id="{7B136F08-DAD6-E16E-65E9-3197419A9068}"/>
              </a:ext>
            </a:extLst>
          </p:cNvPr>
          <p:cNvSpPr>
            <a:spLocks noGrp="1"/>
          </p:cNvSpPr>
          <p:nvPr>
            <p:ph idx="1"/>
          </p:nvPr>
        </p:nvSpPr>
        <p:spPr>
          <a:xfrm>
            <a:off x="913795" y="1732449"/>
            <a:ext cx="10353762" cy="4737362"/>
          </a:xfrm>
        </p:spPr>
        <p:txBody>
          <a:bodyPr>
            <a:normAutofit/>
          </a:bodyPr>
          <a:lstStyle/>
          <a:p>
            <a:pPr algn="r" rtl="1"/>
            <a:r>
              <a:rPr lang="ar-SA" sz="2400" b="1" dirty="0"/>
              <a:t>يلزم التحذير من الغش</a:t>
            </a:r>
            <a:r>
              <a:rPr lang="ar-SA" sz="2400" dirty="0"/>
              <a:t> وإذاعة ذلك بين المهنيين والموظفين والتجار على وجه الخصوص.</a:t>
            </a:r>
          </a:p>
          <a:p>
            <a:pPr algn="r" rtl="1"/>
            <a:endParaRPr lang="ar-SA" sz="2400" dirty="0"/>
          </a:p>
          <a:p>
            <a:pPr algn="r" rtl="1"/>
            <a:r>
              <a:rPr lang="ar-SA" sz="2400" b="1" dirty="0"/>
              <a:t>من سبل معالجة الغش أن يُنصح الغاش</a:t>
            </a:r>
            <a:r>
              <a:rPr lang="ar-SA" sz="2400" dirty="0"/>
              <a:t>، ويبيّن له فعلّهُ المنكر، ويذكر عليه؛ ويعاتب على ذلك.</a:t>
            </a:r>
          </a:p>
          <a:p>
            <a:pPr algn="r" rtl="1"/>
            <a:endParaRPr lang="ar-SA" sz="2400" dirty="0"/>
          </a:p>
          <a:p>
            <a:pPr algn="r" rtl="1"/>
            <a:r>
              <a:rPr lang="ar-SA" sz="2400" b="1" dirty="0"/>
              <a:t>ومن طرائق معالجة الغش</a:t>
            </a:r>
            <a:r>
              <a:rPr lang="ar-SA" sz="2400" dirty="0"/>
              <a:t> </a:t>
            </a:r>
            <a:r>
              <a:rPr lang="ar-SA" sz="2400" b="1" dirty="0"/>
              <a:t>أن يعاقب الغاش</a:t>
            </a:r>
            <a:r>
              <a:rPr lang="ar-SA" sz="2400" dirty="0"/>
              <a:t> ويعرّر حسبما يقتضى الأمر، ويشهّر به من قبل ولي الأمر،  فيعلم الناس بجريمته وبما ارتكبه حتى لا يعود مثله، وليعتبر غيره به.</a:t>
            </a:r>
          </a:p>
          <a:p>
            <a:pPr algn="r" rtl="1"/>
            <a:endParaRPr lang="ar-SA" sz="2400" dirty="0"/>
          </a:p>
          <a:p>
            <a:pPr algn="r" rtl="1"/>
            <a:r>
              <a:rPr lang="ar-SA" sz="2400" dirty="0"/>
              <a:t>ينبغي وضع معايير وضوابط يحدد وفقاً لها المنتج المبيع؛ أو الصناعة أو الجودة...إلخ حتى يمكن معرفة مطابقة المنتج أو السلعة لهذه المعايير من عدمه.</a:t>
            </a:r>
            <a:endParaRPr lang="en-US" sz="2400" dirty="0"/>
          </a:p>
        </p:txBody>
      </p:sp>
    </p:spTree>
    <p:extLst>
      <p:ext uri="{BB962C8B-B14F-4D97-AF65-F5344CB8AC3E}">
        <p14:creationId xmlns:p14="http://schemas.microsoft.com/office/powerpoint/2010/main" val="147015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A48944A1-0F44-4800-EEC9-F91A1ED7136F}"/>
              </a:ext>
            </a:extLst>
          </p:cNvPr>
          <p:cNvSpPr>
            <a:spLocks noGrp="1"/>
          </p:cNvSpPr>
          <p:nvPr>
            <p:ph type="title"/>
          </p:nvPr>
        </p:nvSpPr>
        <p:spPr>
          <a:xfrm>
            <a:off x="913795" y="1257301"/>
            <a:ext cx="6672865" cy="4343399"/>
          </a:xfrm>
        </p:spPr>
        <p:txBody>
          <a:bodyPr vert="horz" lIns="91440" tIns="45720" rIns="91440" bIns="45720" rtlCol="0" anchor="ctr">
            <a:normAutofit/>
          </a:bodyPr>
          <a:lstStyle/>
          <a:p>
            <a:r>
              <a:rPr lang="en-US" sz="8800" spc="-50" dirty="0"/>
              <a:t>رابعًا</a:t>
            </a:r>
            <a:r>
              <a:rPr lang="ar-SA" sz="8800" spc="-50" dirty="0"/>
              <a:t>:</a:t>
            </a:r>
            <a:br>
              <a:rPr lang="ar-SA" sz="5400" dirty="0"/>
            </a:br>
            <a:r>
              <a:rPr lang="ar-SA" sz="8800" b="1" i="1" spc="-50" dirty="0"/>
              <a:t>الوساطة السيئة</a:t>
            </a:r>
            <a:endParaRPr lang="en-US" sz="8800" b="1" i="1" spc="-50" dirty="0"/>
          </a:p>
        </p:txBody>
      </p:sp>
    </p:spTree>
    <p:extLst>
      <p:ext uri="{BB962C8B-B14F-4D97-AF65-F5344CB8AC3E}">
        <p14:creationId xmlns:p14="http://schemas.microsoft.com/office/powerpoint/2010/main" val="17592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0900376-8157-1E06-9699-6BFEAD0610EF}"/>
              </a:ext>
            </a:extLst>
          </p:cNvPr>
          <p:cNvSpPr>
            <a:spLocks noGrp="1"/>
          </p:cNvSpPr>
          <p:nvPr>
            <p:ph type="title"/>
          </p:nvPr>
        </p:nvSpPr>
        <p:spPr/>
        <p:txBody>
          <a:bodyPr/>
          <a:lstStyle/>
          <a:p>
            <a:pPr algn="r"/>
            <a:r>
              <a:rPr lang="ar-SA" b="1" u="sng" dirty="0"/>
              <a:t>الوساطة السيئة</a:t>
            </a:r>
            <a:r>
              <a:rPr lang="ar-SA" b="1" dirty="0"/>
              <a:t>:</a:t>
            </a:r>
            <a:endParaRPr lang="en-US" b="1" dirty="0"/>
          </a:p>
        </p:txBody>
      </p:sp>
      <p:sp>
        <p:nvSpPr>
          <p:cNvPr id="3" name="عنصر نائب للمحتوى 2">
            <a:extLst>
              <a:ext uri="{FF2B5EF4-FFF2-40B4-BE49-F238E27FC236}">
                <a16:creationId xmlns:a16="http://schemas.microsoft.com/office/drawing/2014/main" id="{EBF3E05B-31A7-5F7E-74CC-D10A954F76EE}"/>
              </a:ext>
            </a:extLst>
          </p:cNvPr>
          <p:cNvSpPr>
            <a:spLocks noGrp="1"/>
          </p:cNvSpPr>
          <p:nvPr>
            <p:ph idx="1"/>
          </p:nvPr>
        </p:nvSpPr>
        <p:spPr/>
        <p:txBody>
          <a:bodyPr>
            <a:normAutofit/>
          </a:bodyPr>
          <a:lstStyle/>
          <a:p>
            <a:pPr algn="just" rtl="1"/>
            <a:r>
              <a:rPr lang="ar-SA" sz="2400" b="1" dirty="0"/>
              <a:t>تعريفها:</a:t>
            </a:r>
            <a:r>
              <a:rPr lang="ar-SA" sz="2400" dirty="0"/>
              <a:t> مساعدة شخص لآخر في الحصول على حق غير مستحق له، أو إعفاءه من حق يجب القيام به. وتشيع الوساطة بين الناس، لقضاء مصالحهم، وقد تكون هذه الوساطة أو الشفاعة حسنة للوصول إلى أغراض مشروعة، وقد تكون سيئة أو ضارة.</a:t>
            </a:r>
          </a:p>
          <a:p>
            <a:pPr algn="just" rtl="1"/>
            <a:endParaRPr lang="ar-SA" sz="2400" dirty="0"/>
          </a:p>
          <a:p>
            <a:pPr algn="just" rtl="1"/>
            <a:endParaRPr lang="ar-SA" sz="2400" dirty="0"/>
          </a:p>
          <a:p>
            <a:pPr algn="just" rtl="1"/>
            <a:r>
              <a:rPr lang="ar-SA" sz="2400" b="1" dirty="0"/>
              <a:t>حكمها: </a:t>
            </a:r>
            <a:r>
              <a:rPr lang="ar-SA" sz="2400" dirty="0"/>
              <a:t>قال تعالى؛ ((مَّن يَشْفَعْ شَفَاعَةً حَسَنَةً يَكُن لَّهُ نَصِيبٌ مِّنْهَا ۖ وَمَن يَشْفَعْ شَفَاعَةً سَيِّئَةً يَكُن لَّهُ كِفْلٌ مِّنْهَا ۗ وَكَانَ اللَّهُ عَلَىٰ كُلِّ شَيْءٍ مُّقِيتًا)) (النساء : 85). قال النووي رحمه الله: (وأما الشفاعة في الحدود فحرام، وكذا الشفاعة في تتميم باطل، أو إبطال حق، ونحو ذلك، فهي حرام).</a:t>
            </a:r>
            <a:endParaRPr lang="en-US" sz="2400" dirty="0"/>
          </a:p>
        </p:txBody>
      </p:sp>
    </p:spTree>
    <p:extLst>
      <p:ext uri="{BB962C8B-B14F-4D97-AF65-F5344CB8AC3E}">
        <p14:creationId xmlns:p14="http://schemas.microsoft.com/office/powerpoint/2010/main" val="339685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مربع نص 1">
            <a:extLst>
              <a:ext uri="{FF2B5EF4-FFF2-40B4-BE49-F238E27FC236}">
                <a16:creationId xmlns:a16="http://schemas.microsoft.com/office/drawing/2014/main" id="{1F927071-CC37-1C60-C356-5DDA0A3002F7}"/>
              </a:ext>
            </a:extLst>
          </p:cNvPr>
          <p:cNvSpPr txBox="1"/>
          <p:nvPr/>
        </p:nvSpPr>
        <p:spPr>
          <a:xfrm>
            <a:off x="5231958" y="605896"/>
            <a:ext cx="6620736" cy="5646208"/>
          </a:xfrm>
          <a:prstGeom prst="rect">
            <a:avLst/>
          </a:prstGeom>
        </p:spPr>
        <p:txBody>
          <a:bodyPr vert="horz" lIns="0" tIns="45720" rIns="0" bIns="45720" rtlCol="0" anchor="ctr">
            <a:normAutofit/>
          </a:bodyPr>
          <a:lstStyle/>
          <a:p>
            <a:pPr algn="just" rtl="0">
              <a:spcAft>
                <a:spcPts val="600"/>
              </a:spcAft>
              <a:buFont typeface="Calibri" panose="020F0502020204030204" pitchFamily="34" charset="0"/>
            </a:pPr>
            <a:endParaRPr lang="en-US" sz="2400" dirty="0">
              <a:solidFill>
                <a:schemeClr val="tx1">
                  <a:lumMod val="75000"/>
                  <a:lumOff val="25000"/>
                </a:schemeClr>
              </a:solidFill>
            </a:endParaRPr>
          </a:p>
        </p:txBody>
      </p:sp>
      <p:sp>
        <p:nvSpPr>
          <p:cNvPr id="4" name="مربع نص 3">
            <a:extLst>
              <a:ext uri="{FF2B5EF4-FFF2-40B4-BE49-F238E27FC236}">
                <a16:creationId xmlns:a16="http://schemas.microsoft.com/office/drawing/2014/main" id="{DBBEB5E4-19AF-DC48-E95F-3C06FA288849}"/>
              </a:ext>
            </a:extLst>
          </p:cNvPr>
          <p:cNvSpPr txBox="1"/>
          <p:nvPr/>
        </p:nvSpPr>
        <p:spPr>
          <a:xfrm>
            <a:off x="6211018" y="368706"/>
            <a:ext cx="5722189" cy="5869427"/>
          </a:xfrm>
          <a:prstGeom prst="rect">
            <a:avLst/>
          </a:prstGeom>
          <a:noFill/>
        </p:spPr>
        <p:txBody>
          <a:bodyPr wrap="square" rtlCol="0">
            <a:spAutoFit/>
          </a:bodyPr>
          <a:lstStyle/>
          <a:p>
            <a:pPr lvl="1" algn="just">
              <a:lnSpc>
                <a:spcPct val="150000"/>
              </a:lnSpc>
            </a:pPr>
            <a:r>
              <a:rPr lang="ar-SA" sz="2300" dirty="0"/>
              <a:t>سبق أن أوضحنا أهمية الأخلاق في الإسلام وعظيم أجرها، وأثرها على حياة المرء سعادة في الدنيا ورضا في الآخرة، ومدى ارتباطها بكل جوانب الإسلام وأنظمته، ومكانة الأخلاق المهنية ومنزلتها في تعزيز العمل، وأثرها على الجودة والإتقان. فإذا كانت أخلاقيات المهنة بهذه الأهمية فيجب علينا أن نذكر بالمخالفات الشرعية في المهنة ؛ تحذيراً من الوقوع فيها وهي في الحقيقة كثيرة متشعبة، لكن سنكتفي بعرض لخمسة من أهمها ؛ بياناً لمعناها، ومظاهرها، ثم نضع لها العلاجات التي تساهم في محاربتها، والتخفيف منها ؛ فهي كالداء العضال في الحياة الوظيفية والمهنية.</a:t>
            </a:r>
            <a:endParaRPr lang="en-US" sz="2300" dirty="0"/>
          </a:p>
        </p:txBody>
      </p:sp>
      <p:sp>
        <p:nvSpPr>
          <p:cNvPr id="5" name="مربع نص 4">
            <a:extLst>
              <a:ext uri="{FF2B5EF4-FFF2-40B4-BE49-F238E27FC236}">
                <a16:creationId xmlns:a16="http://schemas.microsoft.com/office/drawing/2014/main" id="{D7187884-7FF5-EDE4-290B-985DC00F9D3D}"/>
              </a:ext>
            </a:extLst>
          </p:cNvPr>
          <p:cNvSpPr txBox="1"/>
          <p:nvPr/>
        </p:nvSpPr>
        <p:spPr>
          <a:xfrm>
            <a:off x="868393" y="2196861"/>
            <a:ext cx="3899139" cy="1862048"/>
          </a:xfrm>
          <a:prstGeom prst="rect">
            <a:avLst/>
          </a:prstGeom>
          <a:noFill/>
        </p:spPr>
        <p:txBody>
          <a:bodyPr wrap="square" rtlCol="0">
            <a:spAutoFit/>
          </a:bodyPr>
          <a:lstStyle/>
          <a:p>
            <a:pPr algn="ctr"/>
            <a:r>
              <a:rPr lang="ar-SA" sz="11500" b="1" dirty="0"/>
              <a:t>المقدمة</a:t>
            </a:r>
            <a:endParaRPr lang="en-US" sz="1600" b="1" dirty="0"/>
          </a:p>
        </p:txBody>
      </p:sp>
    </p:spTree>
    <p:extLst>
      <p:ext uri="{BB962C8B-B14F-4D97-AF65-F5344CB8AC3E}">
        <p14:creationId xmlns:p14="http://schemas.microsoft.com/office/powerpoint/2010/main" val="356883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0786A1B-2AC3-93D7-A382-B471615FA52F}"/>
              </a:ext>
            </a:extLst>
          </p:cNvPr>
          <p:cNvSpPr>
            <a:spLocks noGrp="1"/>
          </p:cNvSpPr>
          <p:nvPr>
            <p:ph type="title"/>
          </p:nvPr>
        </p:nvSpPr>
        <p:spPr/>
        <p:txBody>
          <a:bodyPr>
            <a:normAutofit fontScale="90000"/>
          </a:bodyPr>
          <a:lstStyle/>
          <a:p>
            <a:pPr algn="just" rtl="1"/>
            <a:r>
              <a:rPr lang="ar-SA" dirty="0"/>
              <a:t>وما جاء في فتاوى اللجنة الدائمة عن حكم الشفاعة الجواب عن السؤال التالي : ما حكم الواسطة؛ وهل هي حرام؟</a:t>
            </a:r>
            <a:endParaRPr lang="en-US" dirty="0"/>
          </a:p>
        </p:txBody>
      </p:sp>
      <p:sp>
        <p:nvSpPr>
          <p:cNvPr id="3" name="عنصر نائب للمحتوى 2">
            <a:extLst>
              <a:ext uri="{FF2B5EF4-FFF2-40B4-BE49-F238E27FC236}">
                <a16:creationId xmlns:a16="http://schemas.microsoft.com/office/drawing/2014/main" id="{0AA31CF9-4F36-DAA7-5D87-CD884DBE175B}"/>
              </a:ext>
            </a:extLst>
          </p:cNvPr>
          <p:cNvSpPr>
            <a:spLocks noGrp="1"/>
          </p:cNvSpPr>
          <p:nvPr>
            <p:ph idx="1"/>
          </p:nvPr>
        </p:nvSpPr>
        <p:spPr>
          <a:xfrm>
            <a:off x="913795" y="2127849"/>
            <a:ext cx="10353762" cy="4209691"/>
          </a:xfrm>
        </p:spPr>
        <p:txBody>
          <a:bodyPr>
            <a:normAutofit/>
          </a:bodyPr>
          <a:lstStyle/>
          <a:p>
            <a:pPr algn="just" rtl="1"/>
            <a:r>
              <a:rPr lang="ar-SA" sz="2800" b="1" dirty="0"/>
              <a:t>الجواب:</a:t>
            </a:r>
          </a:p>
          <a:p>
            <a:pPr marL="36900" indent="0" algn="just" rtl="1">
              <a:buNone/>
            </a:pPr>
            <a:r>
              <a:rPr lang="ar-SA" sz="2400" b="1" dirty="0"/>
              <a:t> </a:t>
            </a:r>
            <a:r>
              <a:rPr lang="ar-SA" sz="2400" dirty="0"/>
              <a:t>الشفاعة محرمة؛ لأنها ظلم لمن هو أحق بهاء وظلم لأولي الأمر بسبب حرمانهم من عمل الأكفاء وخدمتهم لهم، ومعونتهم إياهم على النهوض بمرفق من مرافق الحياة، واعتداء على الأمة بحرمانها ثمن ينجز أعمالها. أما إذا لم يترتب على الواسطة ضياع حق لأحد أو نقصانه فهي جائزة، بل مرغب فيها شرعاً، ويؤجر عليها الشفيع إن شاء الله.</a:t>
            </a:r>
          </a:p>
          <a:p>
            <a:pPr marL="36900" indent="0" algn="just" rtl="1">
              <a:buNone/>
            </a:pPr>
            <a:endParaRPr lang="ar-SA" sz="2400" b="1" dirty="0"/>
          </a:p>
          <a:p>
            <a:pPr marL="36900" indent="0" algn="just" rtl="1">
              <a:buNone/>
            </a:pPr>
            <a:r>
              <a:rPr lang="ar-SA" sz="2400" dirty="0"/>
              <a:t>عن ابي موسى الاشعري رضي الله عنه ان النبي صلى الله عليه وسلم قال: (اشْفَعُوا تُؤْجَرُوا وَيَقَضِي اللّهُ حَلَى لِسَان َنبيِّه مَا أَحَب).</a:t>
            </a:r>
          </a:p>
        </p:txBody>
      </p:sp>
    </p:spTree>
    <p:extLst>
      <p:ext uri="{BB962C8B-B14F-4D97-AF65-F5344CB8AC3E}">
        <p14:creationId xmlns:p14="http://schemas.microsoft.com/office/powerpoint/2010/main" val="124536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BD4E185-877C-F449-6CBB-ADA1365DE6A7}"/>
              </a:ext>
            </a:extLst>
          </p:cNvPr>
          <p:cNvSpPr>
            <a:spLocks noGrp="1"/>
          </p:cNvSpPr>
          <p:nvPr>
            <p:ph type="title"/>
          </p:nvPr>
        </p:nvSpPr>
        <p:spPr/>
        <p:txBody>
          <a:bodyPr/>
          <a:lstStyle/>
          <a:p>
            <a:pPr algn="r"/>
            <a:r>
              <a:rPr lang="ar-SA" b="1" u="sng" dirty="0"/>
              <a:t>علاج مشكلة الواسطة السيئة</a:t>
            </a:r>
            <a:r>
              <a:rPr lang="ar-SA" b="1" dirty="0"/>
              <a:t>:</a:t>
            </a:r>
            <a:endParaRPr lang="en-US" b="1" u="sng" dirty="0"/>
          </a:p>
        </p:txBody>
      </p:sp>
      <p:sp>
        <p:nvSpPr>
          <p:cNvPr id="3" name="عنصر نائب للمحتوى 2">
            <a:extLst>
              <a:ext uri="{FF2B5EF4-FFF2-40B4-BE49-F238E27FC236}">
                <a16:creationId xmlns:a16="http://schemas.microsoft.com/office/drawing/2014/main" id="{53EEF913-B44D-4F6E-2D06-2A39AB31AD93}"/>
              </a:ext>
            </a:extLst>
          </p:cNvPr>
          <p:cNvSpPr>
            <a:spLocks noGrp="1"/>
          </p:cNvSpPr>
          <p:nvPr>
            <p:ph idx="1"/>
          </p:nvPr>
        </p:nvSpPr>
        <p:spPr/>
        <p:txBody>
          <a:bodyPr>
            <a:normAutofit/>
          </a:bodyPr>
          <a:lstStyle/>
          <a:p>
            <a:pPr algn="r" rtl="1"/>
            <a:r>
              <a:rPr lang="ar-SA" sz="2400" dirty="0"/>
              <a:t>واجه الإسلام هذه الظاهرة بعدد من الأخلاق التي من شأنها أن تضع الأمور في نصابها، وعلى رأسها خلقا العدل، والأمانة.</a:t>
            </a:r>
          </a:p>
          <a:p>
            <a:pPr algn="r" rtl="1"/>
            <a:endParaRPr lang="ar-SA" sz="2400" dirty="0"/>
          </a:p>
          <a:p>
            <a:pPr algn="r" rtl="1"/>
            <a:r>
              <a:rPr lang="ar-SA" sz="2400" dirty="0"/>
              <a:t>أناط الإسلام بالمسؤولين أيا كان موقعهم تحري الدقة في اختيار من تحتهم بعيدا عن المجاملات، قال سبحانه: ((يَا أَيُّهَا الَّذِينَ آمَنُوا كُونُوا قَوَّامِينَ بِالْقِسْطِ شُهَدَاءَ لِلَّهِ وَلَوْ عَلَىٰ أَنفُسِكُمْ أَوِ الْوَالِدَيْنِ وَالْأَقْرَبِينَ ۚ )) (النساء : 135)</a:t>
            </a:r>
          </a:p>
          <a:p>
            <a:pPr algn="r" rtl="1"/>
            <a:endParaRPr lang="ar-SA" sz="2400" dirty="0"/>
          </a:p>
          <a:p>
            <a:pPr algn="r" rtl="1"/>
            <a:r>
              <a:rPr lang="ar-SA" sz="2400" dirty="0"/>
              <a:t>وتأسيساً على ما تقدّم من تحريم الوساطة السيئة فقد أناطت الشريعة عقوبة مرتكبها بولي الأمر باعتبارها عقوبة تعزيرية.</a:t>
            </a:r>
            <a:endParaRPr lang="en-US" sz="2400" dirty="0"/>
          </a:p>
        </p:txBody>
      </p:sp>
    </p:spTree>
    <p:extLst>
      <p:ext uri="{BB962C8B-B14F-4D97-AF65-F5344CB8AC3E}">
        <p14:creationId xmlns:p14="http://schemas.microsoft.com/office/powerpoint/2010/main" val="3922064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74937FD5-5E7B-E1A8-A965-F6430C48F890}"/>
              </a:ext>
            </a:extLst>
          </p:cNvPr>
          <p:cNvSpPr>
            <a:spLocks noGrp="1"/>
          </p:cNvSpPr>
          <p:nvPr>
            <p:ph type="title"/>
          </p:nvPr>
        </p:nvSpPr>
        <p:spPr>
          <a:xfrm>
            <a:off x="913795" y="1257301"/>
            <a:ext cx="6867231" cy="4343399"/>
          </a:xfrm>
        </p:spPr>
        <p:txBody>
          <a:bodyPr vert="horz" lIns="91440" tIns="45720" rIns="91440" bIns="45720" rtlCol="0" anchor="ctr">
            <a:normAutofit/>
          </a:bodyPr>
          <a:lstStyle/>
          <a:p>
            <a:r>
              <a:rPr lang="ar-SA" sz="8800" spc="-50" dirty="0"/>
              <a:t>خامسًا:</a:t>
            </a:r>
            <a:br>
              <a:rPr lang="ar-SA" sz="5400" dirty="0"/>
            </a:br>
            <a:r>
              <a:rPr lang="ar-SA" sz="8800" b="1" i="1" spc="-50" dirty="0"/>
              <a:t>إفشاء أسرار العمل</a:t>
            </a:r>
            <a:endParaRPr lang="en-US" sz="8800" b="1" i="1" spc="-50" dirty="0"/>
          </a:p>
        </p:txBody>
      </p:sp>
    </p:spTree>
    <p:extLst>
      <p:ext uri="{BB962C8B-B14F-4D97-AF65-F5344CB8AC3E}">
        <p14:creationId xmlns:p14="http://schemas.microsoft.com/office/powerpoint/2010/main" val="4033053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4E0C3A-EF2C-8251-0CE2-7F09750338D6}"/>
              </a:ext>
            </a:extLst>
          </p:cNvPr>
          <p:cNvSpPr>
            <a:spLocks noGrp="1"/>
          </p:cNvSpPr>
          <p:nvPr>
            <p:ph type="title"/>
          </p:nvPr>
        </p:nvSpPr>
        <p:spPr/>
        <p:txBody>
          <a:bodyPr/>
          <a:lstStyle/>
          <a:p>
            <a:pPr algn="r"/>
            <a:r>
              <a:rPr lang="ar-SA" b="1" u="sng" dirty="0"/>
              <a:t>السِّر</a:t>
            </a:r>
            <a:r>
              <a:rPr lang="ar-SA" b="1" dirty="0"/>
              <a:t>:</a:t>
            </a:r>
            <a:endParaRPr lang="en-US" b="1" dirty="0"/>
          </a:p>
        </p:txBody>
      </p:sp>
      <p:sp>
        <p:nvSpPr>
          <p:cNvPr id="3" name="عنصر نائب للمحتوى 2">
            <a:extLst>
              <a:ext uri="{FF2B5EF4-FFF2-40B4-BE49-F238E27FC236}">
                <a16:creationId xmlns:a16="http://schemas.microsoft.com/office/drawing/2014/main" id="{4D67C0DC-EE86-BEC5-411B-C22478608DBF}"/>
              </a:ext>
            </a:extLst>
          </p:cNvPr>
          <p:cNvSpPr>
            <a:spLocks noGrp="1"/>
          </p:cNvSpPr>
          <p:nvPr>
            <p:ph idx="1"/>
          </p:nvPr>
        </p:nvSpPr>
        <p:spPr>
          <a:xfrm>
            <a:off x="913795" y="1732449"/>
            <a:ext cx="10353762" cy="4610842"/>
          </a:xfrm>
        </p:spPr>
        <p:txBody>
          <a:bodyPr>
            <a:normAutofit lnSpcReduction="10000"/>
          </a:bodyPr>
          <a:lstStyle/>
          <a:p>
            <a:pPr algn="just" rtl="1"/>
            <a:r>
              <a:rPr lang="ar-SA" sz="2400" b="1" dirty="0"/>
              <a:t>تعريفه: </a:t>
            </a:r>
            <a:r>
              <a:rPr lang="ar-SA" sz="2400" dirty="0"/>
              <a:t>ما يفضى به إنسان إلى آخر، طالباً منه كتمه، أو حفَّت به قرائن دالة على طلب الكتمان إذا كان العرف يقضي بكتمانه.</a:t>
            </a:r>
          </a:p>
          <a:p>
            <a:pPr algn="just" rtl="1"/>
            <a:endParaRPr lang="ar-SA" sz="2400" dirty="0"/>
          </a:p>
          <a:p>
            <a:pPr algn="just" rtl="1">
              <a:lnSpc>
                <a:spcPct val="150000"/>
              </a:lnSpc>
            </a:pPr>
            <a:r>
              <a:rPr lang="ar-SA" sz="2400" b="1" dirty="0"/>
              <a:t>أهميته: </a:t>
            </a:r>
            <a:r>
              <a:rPr lang="ar-SA" sz="2400" dirty="0"/>
              <a:t>اهتمت شريعتنا الغراء بحفظ الأسرار وكتمانها، سواء ما يتعلق منها بالأفراد على المستوى الأسري، أو ما يتعلق بالمجتمع والدولة، وإفشاء السر خيانة للأمانة وخيانة الأمانة من المحرمات. وكتمان الأسرار يدخل في مجالات كثيرة بالإضافة إلى المجال الأسري: ومنها محال العمل، فالموظف الذي يعمل في شركة أو مصنع أو أية مؤسسة عليه أن يحافظ على أسرار العمل الذي يعمل فيه، ولا يجوز له أن يفشي أسرار محل عمله؛ قال تعالى: ((يَا أَيُّهَا الَّذِينَ آمَنُوا لَا تَخُونُوا اللَّهَ وَالرَّسُولَ وَتَخُونُوا أَمَانَاتِكُمْ وَأَنتُمْ تَعْلَمُونَ)) (الانفال : 27).</a:t>
            </a:r>
            <a:endParaRPr lang="en-US" sz="2400" b="1" dirty="0"/>
          </a:p>
        </p:txBody>
      </p:sp>
    </p:spTree>
    <p:extLst>
      <p:ext uri="{BB962C8B-B14F-4D97-AF65-F5344CB8AC3E}">
        <p14:creationId xmlns:p14="http://schemas.microsoft.com/office/powerpoint/2010/main" val="820124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5055CC9-062A-2BFE-198D-2AAC482FAFDE}"/>
              </a:ext>
            </a:extLst>
          </p:cNvPr>
          <p:cNvSpPr>
            <a:spLocks noGrp="1"/>
          </p:cNvSpPr>
          <p:nvPr>
            <p:ph type="title"/>
          </p:nvPr>
        </p:nvSpPr>
        <p:spPr/>
        <p:txBody>
          <a:bodyPr/>
          <a:lstStyle/>
          <a:p>
            <a:pPr algn="r"/>
            <a:r>
              <a:rPr lang="ar-SA" b="1" u="sng" dirty="0"/>
              <a:t>معايير تمييز الأسرار</a:t>
            </a:r>
            <a:r>
              <a:rPr lang="ar-SA" b="1" dirty="0"/>
              <a:t>:</a:t>
            </a:r>
            <a:endParaRPr lang="en-US" b="1" dirty="0"/>
          </a:p>
        </p:txBody>
      </p:sp>
      <p:sp>
        <p:nvSpPr>
          <p:cNvPr id="3" name="عنصر نائب للمحتوى 2">
            <a:extLst>
              <a:ext uri="{FF2B5EF4-FFF2-40B4-BE49-F238E27FC236}">
                <a16:creationId xmlns:a16="http://schemas.microsoft.com/office/drawing/2014/main" id="{3DDB544E-C6CD-E89C-B30C-5C8CE3817232}"/>
              </a:ext>
            </a:extLst>
          </p:cNvPr>
          <p:cNvSpPr>
            <a:spLocks noGrp="1"/>
          </p:cNvSpPr>
          <p:nvPr>
            <p:ph idx="1"/>
          </p:nvPr>
        </p:nvSpPr>
        <p:spPr/>
        <p:txBody>
          <a:bodyPr>
            <a:normAutofit/>
          </a:bodyPr>
          <a:lstStyle/>
          <a:p>
            <a:pPr algn="just" rtl="1"/>
            <a:endParaRPr lang="ar-SA" sz="2800" b="1" dirty="0"/>
          </a:p>
          <a:p>
            <a:pPr algn="just" rtl="1"/>
            <a:r>
              <a:rPr lang="ar-SA" sz="2800" b="1" dirty="0"/>
              <a:t>المعيار الشكلي: </a:t>
            </a:r>
            <a:r>
              <a:rPr lang="ar-SA" sz="2800" dirty="0"/>
              <a:t>يتضح من الاصطلاح الذي يتقدم ديباجته، أو الملحوظة التي ترد في بدايته، كأن يرد اصطلاح (سري) أو (داخلي).</a:t>
            </a:r>
          </a:p>
          <a:p>
            <a:pPr algn="just" rtl="1"/>
            <a:endParaRPr lang="ar-SA" sz="2800" dirty="0"/>
          </a:p>
          <a:p>
            <a:pPr algn="just" rtl="1"/>
            <a:endParaRPr lang="ar-SA" sz="2800" dirty="0"/>
          </a:p>
          <a:p>
            <a:pPr algn="just" rtl="1"/>
            <a:r>
              <a:rPr lang="ar-SA" sz="2800" b="1" dirty="0"/>
              <a:t>المعيار الموضوعي: </a:t>
            </a:r>
            <a:r>
              <a:rPr lang="ar-SA" sz="2800" dirty="0"/>
              <a:t>بأن يتناول شأنا من الشؤون السياسية أو الاقتصادية أو العسكرية ذات الصفة المهمة جدا بحيث يخشى من إفشائها استفادة الأعداء منها.</a:t>
            </a:r>
            <a:endParaRPr lang="en-US" sz="2800" dirty="0"/>
          </a:p>
        </p:txBody>
      </p:sp>
    </p:spTree>
    <p:extLst>
      <p:ext uri="{BB962C8B-B14F-4D97-AF65-F5344CB8AC3E}">
        <p14:creationId xmlns:p14="http://schemas.microsoft.com/office/powerpoint/2010/main" val="816585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25F1535-62D4-CA4A-2B98-27E9A4BC0DC5}"/>
              </a:ext>
            </a:extLst>
          </p:cNvPr>
          <p:cNvSpPr>
            <a:spLocks noGrp="1"/>
          </p:cNvSpPr>
          <p:nvPr>
            <p:ph type="title"/>
          </p:nvPr>
        </p:nvSpPr>
        <p:spPr>
          <a:xfrm>
            <a:off x="919119" y="195533"/>
            <a:ext cx="10353762" cy="970450"/>
          </a:xfrm>
        </p:spPr>
        <p:txBody>
          <a:bodyPr/>
          <a:lstStyle/>
          <a:p>
            <a:pPr algn="r" rtl="1"/>
            <a:r>
              <a:rPr lang="ar-SA" b="1" u="sng" dirty="0"/>
              <a:t>علاج مشكلة إفشاء الأسرار</a:t>
            </a:r>
            <a:r>
              <a:rPr lang="ar-SA" b="1" dirty="0"/>
              <a:t>:</a:t>
            </a:r>
            <a:endParaRPr lang="en-US" b="1" dirty="0"/>
          </a:p>
        </p:txBody>
      </p:sp>
      <p:sp>
        <p:nvSpPr>
          <p:cNvPr id="3" name="عنصر نائب للمحتوى 2">
            <a:extLst>
              <a:ext uri="{FF2B5EF4-FFF2-40B4-BE49-F238E27FC236}">
                <a16:creationId xmlns:a16="http://schemas.microsoft.com/office/drawing/2014/main" id="{08B0A13D-A65F-85A8-E5D7-F57ABED43404}"/>
              </a:ext>
            </a:extLst>
          </p:cNvPr>
          <p:cNvSpPr>
            <a:spLocks noGrp="1"/>
          </p:cNvSpPr>
          <p:nvPr>
            <p:ph idx="1"/>
          </p:nvPr>
        </p:nvSpPr>
        <p:spPr>
          <a:xfrm>
            <a:off x="919119" y="1283875"/>
            <a:ext cx="10353762" cy="5378592"/>
          </a:xfrm>
        </p:spPr>
        <p:txBody>
          <a:bodyPr>
            <a:normAutofit fontScale="92500" lnSpcReduction="10000"/>
          </a:bodyPr>
          <a:lstStyle/>
          <a:p>
            <a:pPr algn="just" rtl="1"/>
            <a:endParaRPr lang="ar-SA" sz="2400" dirty="0"/>
          </a:p>
          <a:p>
            <a:pPr algn="just" rtl="1"/>
            <a:r>
              <a:rPr lang="ar-SA" sz="2400" dirty="0"/>
              <a:t>دعت الشريعة الإسلامية إلى حفظ الأسرار وكتمانها، وحظرت إفشاءها، فإن ذلك أدوم للألفة، وأدوم لحقوق الأفراد والجماعات.</a:t>
            </a:r>
          </a:p>
          <a:p>
            <a:pPr algn="just" rtl="1"/>
            <a:endParaRPr lang="ar-SA" sz="2400" dirty="0"/>
          </a:p>
          <a:p>
            <a:pPr algn="just" rtl="1"/>
            <a:r>
              <a:rPr lang="ar-SA" sz="2400" dirty="0"/>
              <a:t>وعن جابر بن عبد الله رضي الله عنه، ان النبي صلى الله عليه وسلم قال: (إذا حَدَّثَ الرجلُ الحديثَ ثم التَفَتَ فهي أمانةٌ). التفت يمينا وشمالا ؛ لعلا يسمع أحد كلامه.</a:t>
            </a:r>
          </a:p>
          <a:p>
            <a:pPr algn="just" rtl="1"/>
            <a:endParaRPr lang="ar-SA" sz="2400" dirty="0"/>
          </a:p>
          <a:p>
            <a:pPr algn="just" rtl="1"/>
            <a:r>
              <a:rPr lang="ar-SA" sz="2400" dirty="0"/>
              <a:t>يقول الإمام الماوردي رحمه الله مبينا أهمية العناية بحفظ السرء وبيان خطورة أمره وصعوبته: (والعفة عن الأموال أيسر من العفة عن إذاعة الأسرار؛ لأن الإنسان قد يذيع سر نفسه ببادرة لسانه، وسقط كلامه، ويشح باليسير من ماله، حفظا له وضناً به، ولا يرى ما أذاع من سره كبيراً في جنب ما حفظه من يسير ماله، مع عظم الضرر الداخل عليه).</a:t>
            </a:r>
          </a:p>
          <a:p>
            <a:pPr algn="just" rtl="1"/>
            <a:endParaRPr lang="ar-SA" sz="2400" dirty="0"/>
          </a:p>
          <a:p>
            <a:pPr algn="just" rtl="1"/>
            <a:r>
              <a:rPr lang="ar-SA" sz="2400" dirty="0"/>
              <a:t>ينبغي على المرء أن يكون حافظا للأسرار التي اؤتمن عليها من قبل من أسرّها إليه، أو تلك التي يعرفها بحكم وظيفته، ولا يقتصر حفظ سر العمل فقط أثناء تأدية الخدمة، بل يتعداه إلى ما بعد ترك العمل.</a:t>
            </a:r>
            <a:endParaRPr lang="en-US" sz="2400" dirty="0"/>
          </a:p>
        </p:txBody>
      </p:sp>
    </p:spTree>
    <p:extLst>
      <p:ext uri="{BB962C8B-B14F-4D97-AF65-F5344CB8AC3E}">
        <p14:creationId xmlns:p14="http://schemas.microsoft.com/office/powerpoint/2010/main" val="2237362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E00730B-7C92-8F76-3D40-BEBC6CD2C82F}"/>
              </a:ext>
            </a:extLst>
          </p:cNvPr>
          <p:cNvSpPr>
            <a:spLocks noGrp="1"/>
          </p:cNvSpPr>
          <p:nvPr>
            <p:ph type="title"/>
          </p:nvPr>
        </p:nvSpPr>
        <p:spPr/>
        <p:txBody>
          <a:bodyPr/>
          <a:lstStyle/>
          <a:p>
            <a:pPr algn="r" rtl="1"/>
            <a:r>
              <a:rPr lang="ar-SA" dirty="0"/>
              <a:t>عناية الأنظمة في السعودية بواجب: (حفظ الأسرار).</a:t>
            </a:r>
            <a:endParaRPr lang="en-US" dirty="0"/>
          </a:p>
        </p:txBody>
      </p:sp>
      <p:sp>
        <p:nvSpPr>
          <p:cNvPr id="3" name="عنصر نائب للمحتوى 2">
            <a:extLst>
              <a:ext uri="{FF2B5EF4-FFF2-40B4-BE49-F238E27FC236}">
                <a16:creationId xmlns:a16="http://schemas.microsoft.com/office/drawing/2014/main" id="{BB9CBA31-4597-8156-0879-805AA6081FA0}"/>
              </a:ext>
            </a:extLst>
          </p:cNvPr>
          <p:cNvSpPr>
            <a:spLocks noGrp="1"/>
          </p:cNvSpPr>
          <p:nvPr>
            <p:ph idx="1"/>
          </p:nvPr>
        </p:nvSpPr>
        <p:spPr>
          <a:xfrm>
            <a:off x="913795" y="1732449"/>
            <a:ext cx="10353762" cy="4783370"/>
          </a:xfrm>
        </p:spPr>
        <p:txBody>
          <a:bodyPr>
            <a:normAutofit lnSpcReduction="10000"/>
          </a:bodyPr>
          <a:lstStyle/>
          <a:p>
            <a:pPr algn="just" rtl="1"/>
            <a:r>
              <a:rPr lang="ar-SA" sz="2400" dirty="0"/>
              <a:t>أكد </a:t>
            </a:r>
            <a:r>
              <a:rPr lang="ar-SA" sz="2400" b="1" dirty="0"/>
              <a:t>نظام الخدمة المدنية </a:t>
            </a:r>
            <a:r>
              <a:rPr lang="ar-SA" sz="2400" dirty="0"/>
              <a:t>في مادته الثانية عشرة/فقرة </a:t>
            </a:r>
            <a:r>
              <a:rPr lang="ar-SA" sz="2800" dirty="0">
                <a:latin typeface="Arabic Typesetting" panose="03020402040406030203" pitchFamily="66" charset="-78"/>
                <a:cs typeface="Arabic Typesetting" panose="03020402040406030203" pitchFamily="66" charset="-78"/>
              </a:rPr>
              <a:t>ه</a:t>
            </a:r>
            <a:r>
              <a:rPr lang="ar-SA" sz="2400" dirty="0"/>
              <a:t> على ضرورة الحفاظ على أسرار الوظيفة فجاء فيه : (يحظر على الموظف خاصة إفشاء الأسرار التي يطلع عليها بحكم وظيفته ولو بعد تركه الخدمة).</a:t>
            </a:r>
          </a:p>
          <a:p>
            <a:pPr algn="just" rtl="1"/>
            <a:endParaRPr lang="ar-SA" sz="2400" dirty="0"/>
          </a:p>
          <a:p>
            <a:pPr algn="just" rtl="1"/>
            <a:r>
              <a:rPr lang="ar-SA" sz="2400" dirty="0"/>
              <a:t>كما نص </a:t>
            </a:r>
            <a:r>
              <a:rPr lang="ar-SA" sz="2400" b="1" dirty="0"/>
              <a:t>نظام العمل </a:t>
            </a:r>
            <a:r>
              <a:rPr lang="ar-SA" sz="2400" dirty="0"/>
              <a:t>في المادة الخامسة والستين أنه: (يجب على العامل أن يحفظ الأسرار الفنية والتجارية والصناعية للمواد التي ينتجها، أو التي أسهم في إنتاجها بصورة مباشرة أو غير مباشرة، وجميع الأسرار المهنية المتعلقة بالعمل أو المنشأة التي من شأن إفشائها الإضرار بمصلحة صاحب العمل).</a:t>
            </a:r>
          </a:p>
          <a:p>
            <a:pPr algn="just" rtl="1"/>
            <a:endParaRPr lang="ar-SA" sz="2400" dirty="0"/>
          </a:p>
          <a:p>
            <a:pPr algn="just" rtl="1"/>
            <a:r>
              <a:rPr lang="ar-SA" sz="2400" dirty="0"/>
              <a:t>في المادة الثمانين من </a:t>
            </a:r>
            <a:r>
              <a:rPr lang="ar-SA" sz="2400" b="1" dirty="0"/>
              <a:t>نظام العمل</a:t>
            </a:r>
            <a:r>
              <a:rPr lang="ar-SA" sz="2400" dirty="0"/>
              <a:t>: (لا يجوز لصاحب العمل فسخ العقد بدون مكافأة أو إشعار العامل أو تعويضه إلا في حالات...منها : إذا ثبت أن العامل أفشى الأسرار الصناعية أو التجارية الخاصة بالعمل الذي يعمل فيه).</a:t>
            </a:r>
          </a:p>
          <a:p>
            <a:pPr algn="just" rtl="1"/>
            <a:endParaRPr lang="en-US" sz="2400" dirty="0"/>
          </a:p>
        </p:txBody>
      </p:sp>
    </p:spTree>
    <p:extLst>
      <p:ext uri="{BB962C8B-B14F-4D97-AF65-F5344CB8AC3E}">
        <p14:creationId xmlns:p14="http://schemas.microsoft.com/office/powerpoint/2010/main" val="196283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EF5FCDAC-119D-0784-A850-EC84FE6AA989}"/>
              </a:ext>
            </a:extLst>
          </p:cNvPr>
          <p:cNvSpPr>
            <a:spLocks noGrp="1"/>
          </p:cNvSpPr>
          <p:nvPr>
            <p:ph type="title"/>
          </p:nvPr>
        </p:nvSpPr>
        <p:spPr>
          <a:xfrm>
            <a:off x="913795" y="1257300"/>
            <a:ext cx="6672865" cy="4343399"/>
          </a:xfrm>
        </p:spPr>
        <p:txBody>
          <a:bodyPr vert="horz" lIns="91440" tIns="45720" rIns="91440" bIns="45720" rtlCol="0" anchor="ctr">
            <a:normAutofit/>
          </a:bodyPr>
          <a:lstStyle/>
          <a:p>
            <a:r>
              <a:rPr lang="ar-SA" sz="8800" spc="-50" dirty="0"/>
              <a:t>أولًا:</a:t>
            </a:r>
            <a:br>
              <a:rPr lang="en-US" sz="8800" u="sng" spc="-50" dirty="0"/>
            </a:br>
            <a:r>
              <a:rPr lang="en-US" sz="8800" b="1" i="1" spc="-50" dirty="0"/>
              <a:t>الفساد الاداري</a:t>
            </a:r>
          </a:p>
        </p:txBody>
      </p:sp>
    </p:spTree>
    <p:extLst>
      <p:ext uri="{BB962C8B-B14F-4D97-AF65-F5344CB8AC3E}">
        <p14:creationId xmlns:p14="http://schemas.microsoft.com/office/powerpoint/2010/main" val="287787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29F2B950-CDC0-71A9-0C0B-49262965D685}"/>
              </a:ext>
            </a:extLst>
          </p:cNvPr>
          <p:cNvSpPr txBox="1"/>
          <p:nvPr/>
        </p:nvSpPr>
        <p:spPr>
          <a:xfrm>
            <a:off x="1127185" y="644106"/>
            <a:ext cx="10133162" cy="5124736"/>
          </a:xfrm>
          <a:prstGeom prst="rect">
            <a:avLst/>
          </a:prstGeom>
          <a:noFill/>
        </p:spPr>
        <p:txBody>
          <a:bodyPr wrap="square" rtlCol="0">
            <a:spAutoFit/>
          </a:bodyPr>
          <a:lstStyle/>
          <a:p>
            <a:pPr algn="just" rtl="1"/>
            <a:r>
              <a:rPr lang="ar-SA" sz="2000" dirty="0"/>
              <a:t> </a:t>
            </a:r>
            <a:r>
              <a:rPr lang="ar-SA" sz="4000" u="sng" dirty="0"/>
              <a:t>تعريف الفساد الإداري</a:t>
            </a:r>
            <a:r>
              <a:rPr lang="ar-SA" sz="4000" dirty="0"/>
              <a:t>:</a:t>
            </a:r>
            <a:endParaRPr lang="ar-SA" sz="2000" dirty="0"/>
          </a:p>
          <a:p>
            <a:pPr algn="just" rtl="1"/>
            <a:endParaRPr lang="ar-SA" sz="2000" dirty="0"/>
          </a:p>
          <a:p>
            <a:pPr algn="just" rtl="1"/>
            <a:endParaRPr lang="ar-SA" sz="2000" dirty="0"/>
          </a:p>
          <a:p>
            <a:pPr algn="just" rtl="1">
              <a:lnSpc>
                <a:spcPct val="150000"/>
              </a:lnSpc>
            </a:pPr>
            <a:r>
              <a:rPr lang="ar-SA" sz="2800" dirty="0"/>
              <a:t>متاجرة الموظف بالوظيفة التي يشغلها واستغلال النفوذ لغير الأهداف النظامية الموجود من أجلها. </a:t>
            </a:r>
            <a:r>
              <a:rPr lang="ar-SA" sz="2800" b="0" i="0" dirty="0">
                <a:effectLst/>
                <a:latin typeface="droid arabic kufi"/>
              </a:rPr>
              <a:t>يعد الفساد الإداري من أشد ما يصيب المؤسسات في أي دولة، فنجاح المؤسسة أو فشلها مرهون بالسياسة الإدارية لها، وإذا ما استشرى الفساد الإداري في أي منشأة، فإن ذلك نذير لسقوطها وانهيارها.</a:t>
            </a:r>
            <a:r>
              <a:rPr lang="ar-SA" sz="2400" dirty="0"/>
              <a:t> </a:t>
            </a:r>
            <a:r>
              <a:rPr lang="ar-SA" sz="2800" b="0" i="0" dirty="0">
                <a:effectLst/>
                <a:latin typeface="droid arabic kufi"/>
              </a:rPr>
              <a:t>ولاشك أن ظاهرة الفساد الإداري وثيقة الصلة بالخلل الأخلاقي والتربوي، وهي دلالة على هبوط القيم الروحية وزيادة القيم المادية بطريقة غير عقلانية.</a:t>
            </a:r>
            <a:endParaRPr lang="en-US" sz="2400" dirty="0"/>
          </a:p>
        </p:txBody>
      </p:sp>
    </p:spTree>
    <p:extLst>
      <p:ext uri="{BB962C8B-B14F-4D97-AF65-F5344CB8AC3E}">
        <p14:creationId xmlns:p14="http://schemas.microsoft.com/office/powerpoint/2010/main" val="275693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CB2A42E-C4EA-3F63-89A5-7D3F6A0E4128}"/>
              </a:ext>
            </a:extLst>
          </p:cNvPr>
          <p:cNvSpPr>
            <a:spLocks noGrp="1"/>
          </p:cNvSpPr>
          <p:nvPr>
            <p:ph type="title"/>
          </p:nvPr>
        </p:nvSpPr>
        <p:spPr/>
        <p:txBody>
          <a:bodyPr/>
          <a:lstStyle/>
          <a:p>
            <a:pPr algn="r"/>
            <a:r>
              <a:rPr lang="ar-SA" b="1" u="sng" dirty="0"/>
              <a:t>أنواع الفساد الإداري</a:t>
            </a:r>
            <a:r>
              <a:rPr lang="ar-SA" b="1" dirty="0"/>
              <a:t>:</a:t>
            </a:r>
            <a:endParaRPr lang="en-US" b="1" u="sng" dirty="0"/>
          </a:p>
        </p:txBody>
      </p:sp>
      <p:sp>
        <p:nvSpPr>
          <p:cNvPr id="3" name="عنصر نائب للمحتوى 2">
            <a:extLst>
              <a:ext uri="{FF2B5EF4-FFF2-40B4-BE49-F238E27FC236}">
                <a16:creationId xmlns:a16="http://schemas.microsoft.com/office/drawing/2014/main" id="{C12D5FFF-7260-F15D-7646-37D1CD85A24E}"/>
              </a:ext>
            </a:extLst>
          </p:cNvPr>
          <p:cNvSpPr>
            <a:spLocks noGrp="1"/>
          </p:cNvSpPr>
          <p:nvPr>
            <p:ph idx="1"/>
          </p:nvPr>
        </p:nvSpPr>
        <p:spPr>
          <a:xfrm>
            <a:off x="913795" y="1732449"/>
            <a:ext cx="10599594" cy="4058751"/>
          </a:xfrm>
        </p:spPr>
        <p:txBody>
          <a:bodyPr>
            <a:normAutofit/>
          </a:bodyPr>
          <a:lstStyle/>
          <a:p>
            <a:pPr algn="just" rtl="1">
              <a:buFont typeface="Courier New" panose="02070309020205020404" pitchFamily="49" charset="0"/>
              <a:buChar char="o"/>
            </a:pPr>
            <a:r>
              <a:rPr lang="ar-SA" sz="2800" dirty="0"/>
              <a:t>المجموعة الأولى: </a:t>
            </a:r>
            <a:r>
              <a:rPr lang="ar-SA" sz="2800" b="1" dirty="0"/>
              <a:t>الانحرافات التنظيمية</a:t>
            </a:r>
            <a:r>
              <a:rPr lang="ar-SA" sz="2800" dirty="0"/>
              <a:t>؛ ويقصد بها تلك المخالفات التي تصدر عن الموظف في أثناء تأديته لمهمات وظيفته والتي تتعلق بصفة أساسية بالعمل، ومن أهمها:</a:t>
            </a:r>
            <a:endParaRPr lang="ar-SA" dirty="0"/>
          </a:p>
          <a:p>
            <a:pPr marL="36900" indent="0" algn="r" rtl="1">
              <a:buNone/>
            </a:pPr>
            <a:endParaRPr lang="ar-SA" dirty="0"/>
          </a:p>
          <a:p>
            <a:pPr algn="just" rtl="1">
              <a:lnSpc>
                <a:spcPct val="150000"/>
              </a:lnSpc>
            </a:pPr>
            <a:r>
              <a:rPr lang="ar-SA" sz="2400" dirty="0"/>
              <a:t>عدم التزام الموظف بأوامر وتعليمات رؤسائه في العمل؛ منعاً للتضارب وتعارض القرارات والتوجيهات.</a:t>
            </a:r>
          </a:p>
          <a:p>
            <a:pPr algn="just" rtl="1">
              <a:lnSpc>
                <a:spcPct val="150000"/>
              </a:lnSpc>
            </a:pPr>
            <a:r>
              <a:rPr lang="ar-SA" sz="2400" dirty="0"/>
              <a:t>امتناع الموظف عن أداء العمل المطلوب منه؛ أو التراخي والسلبية في أدائه.</a:t>
            </a:r>
          </a:p>
          <a:p>
            <a:pPr algn="just" rtl="1">
              <a:lnSpc>
                <a:spcPct val="150000"/>
              </a:lnSpc>
            </a:pPr>
            <a:r>
              <a:rPr lang="ar-SA" sz="2400" dirty="0"/>
              <a:t>افشاء اسرار العمل.</a:t>
            </a:r>
          </a:p>
          <a:p>
            <a:pPr marL="36900" indent="0" algn="r" rtl="1">
              <a:buNone/>
            </a:pPr>
            <a:endParaRPr lang="ar-SA" dirty="0"/>
          </a:p>
          <a:p>
            <a:pPr marL="36900" indent="0" algn="r" rtl="1">
              <a:buNone/>
            </a:pPr>
            <a:endParaRPr lang="en-US" dirty="0"/>
          </a:p>
        </p:txBody>
      </p:sp>
    </p:spTree>
    <p:extLst>
      <p:ext uri="{BB962C8B-B14F-4D97-AF65-F5344CB8AC3E}">
        <p14:creationId xmlns:p14="http://schemas.microsoft.com/office/powerpoint/2010/main" val="79763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EFDB87AE-33AA-8881-BB0B-FE1E46924BB5}"/>
              </a:ext>
            </a:extLst>
          </p:cNvPr>
          <p:cNvSpPr>
            <a:spLocks noGrp="1"/>
          </p:cNvSpPr>
          <p:nvPr>
            <p:ph idx="1"/>
          </p:nvPr>
        </p:nvSpPr>
        <p:spPr>
          <a:xfrm>
            <a:off x="913795" y="655609"/>
            <a:ext cx="10353762" cy="5135592"/>
          </a:xfrm>
        </p:spPr>
        <p:txBody>
          <a:bodyPr/>
          <a:lstStyle/>
          <a:p>
            <a:pPr algn="r" rtl="1">
              <a:buFont typeface="Courier New" panose="02070309020205020404" pitchFamily="49" charset="0"/>
              <a:buChar char="o"/>
            </a:pPr>
            <a:r>
              <a:rPr lang="ar-SA" sz="2400" dirty="0"/>
              <a:t>المجموعة الثانية: </a:t>
            </a:r>
            <a:r>
              <a:rPr lang="ar-SA" sz="2400" b="1" dirty="0"/>
              <a:t>الانحرافات السلوكية</a:t>
            </a:r>
            <a:r>
              <a:rPr lang="ar-SA" sz="2400" dirty="0"/>
              <a:t>؛ ويقصد بها تلك المخالفات الإدارية التي يرتكبها الموظف وتتعلق بمسلكه الشخصي وتصرفه، ومن أهمها:</a:t>
            </a:r>
          </a:p>
          <a:p>
            <a:pPr algn="r" rtl="1"/>
            <a:endParaRPr lang="ar-SA" dirty="0"/>
          </a:p>
          <a:p>
            <a:pPr algn="just" rtl="1">
              <a:lnSpc>
                <a:spcPct val="150000"/>
              </a:lnSpc>
            </a:pPr>
            <a:r>
              <a:rPr lang="ar-SA" sz="2400" b="1" dirty="0"/>
              <a:t>عدم المحافظة على كرامة الوظيفة</a:t>
            </a:r>
            <a:r>
              <a:rPr lang="ar-SA" sz="2400" dirty="0"/>
              <a:t>: كاستعمال المخدرات او التورط في جرائم غير أخلاقية.</a:t>
            </a:r>
          </a:p>
          <a:p>
            <a:pPr algn="just" rtl="1">
              <a:lnSpc>
                <a:spcPct val="150000"/>
              </a:lnSpc>
            </a:pPr>
            <a:r>
              <a:rPr lang="ar-SA" sz="2400" b="1" dirty="0"/>
              <a:t>سوء استعمال السلطة</a:t>
            </a:r>
            <a:r>
              <a:rPr lang="ar-SA" sz="2400" dirty="0"/>
              <a:t>: مثل تقديم الخدمات الشخصية« وتسهيل الأمور وتجاوز اعتبارات العدالة الموضوعية في منح أقارب أو معارف المسؤولين ما يطلب منهم.</a:t>
            </a:r>
          </a:p>
          <a:p>
            <a:pPr algn="just" rtl="1">
              <a:lnSpc>
                <a:spcPct val="150000"/>
              </a:lnSpc>
            </a:pPr>
            <a:r>
              <a:rPr lang="ar-SA" sz="2400" b="1" dirty="0"/>
              <a:t>الوساطة</a:t>
            </a:r>
            <a:r>
              <a:rPr lang="ar-SA" sz="2400" dirty="0"/>
              <a:t>: بأن يقوم الموظف بمساعدة شخص للحصول على حق ليس له، أو إعفائه من حق يجب عليه الوفاء به...إلخ.</a:t>
            </a:r>
            <a:endParaRPr lang="en-US" sz="2400" dirty="0"/>
          </a:p>
        </p:txBody>
      </p:sp>
    </p:spTree>
    <p:extLst>
      <p:ext uri="{BB962C8B-B14F-4D97-AF65-F5344CB8AC3E}">
        <p14:creationId xmlns:p14="http://schemas.microsoft.com/office/powerpoint/2010/main" val="143013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D717B09A-EE74-D534-75AC-76D5D53F9C6B}"/>
              </a:ext>
            </a:extLst>
          </p:cNvPr>
          <p:cNvSpPr>
            <a:spLocks noGrp="1"/>
          </p:cNvSpPr>
          <p:nvPr>
            <p:ph idx="1"/>
          </p:nvPr>
        </p:nvSpPr>
        <p:spPr>
          <a:xfrm>
            <a:off x="913795" y="552091"/>
            <a:ext cx="10353762" cy="5239109"/>
          </a:xfrm>
        </p:spPr>
        <p:txBody>
          <a:bodyPr>
            <a:normAutofit/>
          </a:bodyPr>
          <a:lstStyle/>
          <a:p>
            <a:pPr algn="just" rtl="1">
              <a:buFont typeface="Courier New" panose="02070309020205020404" pitchFamily="49" charset="0"/>
              <a:buChar char="o"/>
            </a:pPr>
            <a:r>
              <a:rPr lang="ar-SA" sz="2400" dirty="0"/>
              <a:t>المجموعة الثالثة: </a:t>
            </a:r>
            <a:r>
              <a:rPr lang="ar-SA" sz="2400" b="1" dirty="0"/>
              <a:t>الانحرافات المالية</a:t>
            </a:r>
            <a:r>
              <a:rPr lang="ar-SA" sz="2400" dirty="0"/>
              <a:t>؛ وهي التي تتصل بسير العمل المنوط بالموظف« وتتمثل هذه المخالفات فيما يأتي:</a:t>
            </a:r>
          </a:p>
          <a:p>
            <a:pPr marL="36900" indent="0" algn="r" rtl="1">
              <a:buNone/>
            </a:pPr>
            <a:endParaRPr lang="ar-SA" sz="2400" dirty="0"/>
          </a:p>
          <a:p>
            <a:pPr algn="just" rtl="1">
              <a:lnSpc>
                <a:spcPct val="150000"/>
              </a:lnSpc>
            </a:pPr>
            <a:r>
              <a:rPr lang="ar-SA" sz="2400" dirty="0"/>
              <a:t>مخالفة القواعد والأحكام المالية المنصوص عليها داخل المنظمة.</a:t>
            </a:r>
          </a:p>
          <a:p>
            <a:pPr algn="just" rtl="1">
              <a:lnSpc>
                <a:spcPct val="150000"/>
              </a:lnSpc>
            </a:pPr>
            <a:r>
              <a:rPr lang="ar-SA" sz="2400" b="1" dirty="0"/>
              <a:t>استغلال المنصب</a:t>
            </a:r>
            <a:r>
              <a:rPr lang="ar-SA" sz="2400" dirty="0"/>
              <a:t>: وتعني قيام الموظف بتسخير وظيفته للانتفاع من الأعمال الموكلة إليه في فرض بعض المال على المستفيدين بغير حق. </a:t>
            </a:r>
          </a:p>
          <a:p>
            <a:pPr algn="just" rtl="1">
              <a:lnSpc>
                <a:spcPct val="150000"/>
              </a:lnSpc>
            </a:pPr>
            <a:r>
              <a:rPr lang="ar-SA" sz="2400" b="1" dirty="0"/>
              <a:t>الإسراف في استخدام المال العام</a:t>
            </a:r>
            <a:r>
              <a:rPr lang="ar-SA" sz="2400" dirty="0"/>
              <a:t>: ومن صوره: تبديد الأموال العامة في الإنفاق على الأبنية والأثاث، والمبالغة في استخدام المقتنيات العامة في الأمور الشخصية، وإقامة الحفلات والدعايات ببذخ.</a:t>
            </a:r>
            <a:endParaRPr lang="en-US" sz="2400" dirty="0"/>
          </a:p>
        </p:txBody>
      </p:sp>
    </p:spTree>
    <p:extLst>
      <p:ext uri="{BB962C8B-B14F-4D97-AF65-F5344CB8AC3E}">
        <p14:creationId xmlns:p14="http://schemas.microsoft.com/office/powerpoint/2010/main" val="27124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5F5E11A-5E46-FE51-4ECA-125433703713}"/>
              </a:ext>
            </a:extLst>
          </p:cNvPr>
          <p:cNvSpPr>
            <a:spLocks noGrp="1"/>
          </p:cNvSpPr>
          <p:nvPr>
            <p:ph idx="1"/>
          </p:nvPr>
        </p:nvSpPr>
        <p:spPr>
          <a:xfrm>
            <a:off x="913795" y="488831"/>
            <a:ext cx="10353762" cy="5302370"/>
          </a:xfrm>
        </p:spPr>
        <p:txBody>
          <a:bodyPr>
            <a:normAutofit/>
          </a:bodyPr>
          <a:lstStyle/>
          <a:p>
            <a:pPr algn="r" rtl="1">
              <a:buFont typeface="Courier New" panose="02070309020205020404" pitchFamily="49" charset="0"/>
              <a:buChar char="o"/>
            </a:pPr>
            <a:r>
              <a:rPr lang="ar-SA" sz="2400" dirty="0"/>
              <a:t>المجموعة الرابعة: </a:t>
            </a:r>
            <a:r>
              <a:rPr lang="ar-SA" sz="2400" b="1" dirty="0"/>
              <a:t>الانحرافات الجنائية</a:t>
            </a:r>
            <a:r>
              <a:rPr lang="ar-SA" sz="2400" dirty="0"/>
              <a:t>؛ ومن اكثرها:</a:t>
            </a:r>
          </a:p>
          <a:p>
            <a:pPr algn="r" rtl="1"/>
            <a:endParaRPr lang="ar-SA" sz="2400" dirty="0"/>
          </a:p>
          <a:p>
            <a:pPr algn="r" rtl="1"/>
            <a:r>
              <a:rPr lang="ar-SA" sz="2400" b="1" dirty="0"/>
              <a:t>الرشوة</a:t>
            </a:r>
          </a:p>
          <a:p>
            <a:pPr algn="r" rtl="1"/>
            <a:endParaRPr lang="ar-SA" sz="2400" b="1" dirty="0"/>
          </a:p>
          <a:p>
            <a:pPr algn="r" rtl="1"/>
            <a:r>
              <a:rPr lang="ar-SA" sz="2400" b="1" dirty="0"/>
              <a:t>اختلاس المال العام</a:t>
            </a:r>
          </a:p>
          <a:p>
            <a:pPr algn="r" rtl="1"/>
            <a:endParaRPr lang="ar-SA" sz="2400" b="1" dirty="0"/>
          </a:p>
          <a:p>
            <a:pPr algn="r" rtl="1"/>
            <a:r>
              <a:rPr lang="ar-SA" sz="2400" b="1" dirty="0"/>
              <a:t>التزوير</a:t>
            </a:r>
            <a:r>
              <a:rPr lang="ar-SA" sz="2400" dirty="0"/>
              <a:t> </a:t>
            </a:r>
            <a:endParaRPr lang="en-US" sz="2400" dirty="0"/>
          </a:p>
        </p:txBody>
      </p:sp>
    </p:spTree>
    <p:extLst>
      <p:ext uri="{BB962C8B-B14F-4D97-AF65-F5344CB8AC3E}">
        <p14:creationId xmlns:p14="http://schemas.microsoft.com/office/powerpoint/2010/main" val="80860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EDF2986-6469-AFDD-1C78-F418F092E6DE}"/>
              </a:ext>
            </a:extLst>
          </p:cNvPr>
          <p:cNvSpPr>
            <a:spLocks noGrp="1"/>
          </p:cNvSpPr>
          <p:nvPr>
            <p:ph type="title"/>
          </p:nvPr>
        </p:nvSpPr>
        <p:spPr/>
        <p:txBody>
          <a:bodyPr/>
          <a:lstStyle/>
          <a:p>
            <a:pPr algn="r"/>
            <a:r>
              <a:rPr lang="ar-SA" b="1" u="sng" dirty="0"/>
              <a:t>علاج الفساد الإداري</a:t>
            </a:r>
            <a:r>
              <a:rPr lang="ar-SA" b="1" dirty="0"/>
              <a:t>: </a:t>
            </a:r>
            <a:endParaRPr lang="en-US" b="1" dirty="0"/>
          </a:p>
        </p:txBody>
      </p:sp>
      <p:sp>
        <p:nvSpPr>
          <p:cNvPr id="3" name="عنصر نائب للمحتوى 2">
            <a:extLst>
              <a:ext uri="{FF2B5EF4-FFF2-40B4-BE49-F238E27FC236}">
                <a16:creationId xmlns:a16="http://schemas.microsoft.com/office/drawing/2014/main" id="{69694ECB-729E-75AC-0128-A8DD1ECA6C2A}"/>
              </a:ext>
            </a:extLst>
          </p:cNvPr>
          <p:cNvSpPr>
            <a:spLocks noGrp="1"/>
          </p:cNvSpPr>
          <p:nvPr>
            <p:ph idx="1"/>
          </p:nvPr>
        </p:nvSpPr>
        <p:spPr>
          <a:xfrm>
            <a:off x="913795" y="1732449"/>
            <a:ext cx="10353762" cy="4515951"/>
          </a:xfrm>
        </p:spPr>
        <p:txBody>
          <a:bodyPr>
            <a:normAutofit lnSpcReduction="10000"/>
          </a:bodyPr>
          <a:lstStyle/>
          <a:p>
            <a:pPr algn="r" rtl="1"/>
            <a:r>
              <a:rPr lang="ar-SA" sz="2400" dirty="0"/>
              <a:t>ترسيخ أخلاقيات المهنة التي سبقت معنا في هذا المقرر فهو أول وأعظم علاج لهذه الظاهرة؛ فيولى القوي الأمين الإدارة، قال سبحانه ((إِنَّ خَيْرَ مَنِ اسْتَأْجَرْتَ الْقَوِيُّ الْأَمِينُ))  (القصص : 26).</a:t>
            </a:r>
          </a:p>
          <a:p>
            <a:pPr algn="r" rtl="1"/>
            <a:endParaRPr lang="ar-SA" sz="2400" dirty="0"/>
          </a:p>
          <a:p>
            <a:pPr algn="r" rtl="1"/>
            <a:r>
              <a:rPr lang="ar-SA" sz="2400" dirty="0"/>
              <a:t>التأكيد على قيمة تعظيم الله تعالى؛ واستحضار مراقبته في التزامنا بهذه الأخلاق.</a:t>
            </a:r>
          </a:p>
          <a:p>
            <a:pPr algn="r" rtl="1"/>
            <a:endParaRPr lang="ar-SA" sz="2400" dirty="0"/>
          </a:p>
          <a:p>
            <a:pPr algn="r" rtl="1"/>
            <a:r>
              <a:rPr lang="ar-SA" sz="2400" dirty="0"/>
              <a:t>وضع الأنظمة واللوائح والأساليب الموضحة لمجال المراقبة والمحاسبة، والمساءلة، ونشر الشفافية والنزاهة.</a:t>
            </a:r>
          </a:p>
          <a:p>
            <a:pPr algn="r" rtl="1"/>
            <a:endParaRPr lang="ar-SA" sz="2400" dirty="0"/>
          </a:p>
          <a:p>
            <a:pPr algn="r" rtl="1"/>
            <a:r>
              <a:rPr lang="ar-SA" sz="2400" dirty="0"/>
              <a:t>ومن أهم وسائل علاج الفساد الإداري ما قامت به المملكة العربية السعودية من إنشاء البيئة الوطنية لمكافحة الفساد، والتي من أهدافها التحري عن أوجه الفساد المالي والإداري.</a:t>
            </a:r>
            <a:endParaRPr lang="en-US" sz="2400" dirty="0"/>
          </a:p>
        </p:txBody>
      </p:sp>
    </p:spTree>
    <p:extLst>
      <p:ext uri="{BB962C8B-B14F-4D97-AF65-F5344CB8AC3E}">
        <p14:creationId xmlns:p14="http://schemas.microsoft.com/office/powerpoint/2010/main" val="2191090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كمبيوتر لوحي باللمس">
  <a:themeElements>
    <a:clrScheme name="كمبيوتر لوحي باللمس">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كمبيوتر لوحي باللمس">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كمبيوتر لوحي باللمس">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TM04033929[[fn=كمبيوتر لوحي باللمس]]</Template>
  <TotalTime>506</TotalTime>
  <Words>1877</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Arabic Typesetting</vt:lpstr>
      <vt:lpstr>Calibri</vt:lpstr>
      <vt:lpstr>Calisto MT</vt:lpstr>
      <vt:lpstr>Courier New</vt:lpstr>
      <vt:lpstr>droid arabic kufi</vt:lpstr>
      <vt:lpstr>Wingdings</vt:lpstr>
      <vt:lpstr>Wingdings 2</vt:lpstr>
      <vt:lpstr>كمبيوتر لوحي باللمس</vt:lpstr>
      <vt:lpstr>المخالفات الشرعية في المهنة</vt:lpstr>
      <vt:lpstr>PowerPoint Presentation</vt:lpstr>
      <vt:lpstr>أولًا: الفساد الاداري</vt:lpstr>
      <vt:lpstr>PowerPoint Presentation</vt:lpstr>
      <vt:lpstr>أنواع الفساد الإداري:</vt:lpstr>
      <vt:lpstr>PowerPoint Presentation</vt:lpstr>
      <vt:lpstr>PowerPoint Presentation</vt:lpstr>
      <vt:lpstr>PowerPoint Presentation</vt:lpstr>
      <vt:lpstr>علاج الفساد الإداري: </vt:lpstr>
      <vt:lpstr>ثانيًا: السرقة، والرشوة</vt:lpstr>
      <vt:lpstr>السرقة:</vt:lpstr>
      <vt:lpstr>الرشوة:</vt:lpstr>
      <vt:lpstr>علاج السرقة والرشوة:</vt:lpstr>
      <vt:lpstr>ثالثًا: الغش</vt:lpstr>
      <vt:lpstr>الغش:</vt:lpstr>
      <vt:lpstr>مظاهر الغش في أداء الوظيفة:</vt:lpstr>
      <vt:lpstr>علاج مشكلة الغش:</vt:lpstr>
      <vt:lpstr>رابعًا: الوساطة السيئة</vt:lpstr>
      <vt:lpstr>الوساطة السيئة:</vt:lpstr>
      <vt:lpstr>وما جاء في فتاوى اللجنة الدائمة عن حكم الشفاعة الجواب عن السؤال التالي : ما حكم الواسطة؛ وهل هي حرام؟</vt:lpstr>
      <vt:lpstr>علاج مشكلة الواسطة السيئة:</vt:lpstr>
      <vt:lpstr>خامسًا: إفشاء أسرار العمل</vt:lpstr>
      <vt:lpstr>السِّر:</vt:lpstr>
      <vt:lpstr>معايير تمييز الأسرار:</vt:lpstr>
      <vt:lpstr>علاج مشكلة إفشاء الأسرار:</vt:lpstr>
      <vt:lpstr>عناية الأنظمة في السعودية بواجب: (حفظ الأسرار).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المخالفات الشرعية في المهنة</dc:title>
  <dc:creator>عبدالعزيز الشعلان ID 442105173</dc:creator>
  <cp:lastModifiedBy>عبد الرحمن الميمان</cp:lastModifiedBy>
  <cp:revision>1</cp:revision>
  <dcterms:created xsi:type="dcterms:W3CDTF">2022-05-20T19:34:11Z</dcterms:created>
  <dcterms:modified xsi:type="dcterms:W3CDTF">2022-09-20T15:37:26Z</dcterms:modified>
</cp:coreProperties>
</file>