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278" r:id="rId5"/>
    <p:sldId id="279" r:id="rId6"/>
    <p:sldId id="282" r:id="rId7"/>
    <p:sldId id="280" r:id="rId8"/>
    <p:sldId id="281" r:id="rId9"/>
    <p:sldId id="283" r:id="rId10"/>
    <p:sldId id="284" r:id="rId11"/>
    <p:sldId id="285" r:id="rId12"/>
    <p:sldId id="286" r:id="rId13"/>
    <p:sldId id="288" r:id="rId14"/>
    <p:sldId id="28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114" d="100"/>
          <a:sy n="114" d="100"/>
        </p:scale>
        <p:origin x="41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viewProps" Target="viewProps.xml" /><Relationship Id="rId3" Type="http://schemas.openxmlformats.org/officeDocument/2006/relationships/customXml" Target="../customXml/item3.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presProps" Target="presProps.xml" /><Relationship Id="rId2" Type="http://schemas.openxmlformats.org/officeDocument/2006/relationships/customXml" Target="../customXml/item2.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theme" Target="theme/theme1.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2/20/2022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20048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2/20/2022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2/20/2022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2/20/2022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2/20/2022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2/20/2022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2/20/2022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2/20/2022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2/20/2022</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6" Type="http://schemas.openxmlformats.org/officeDocument/2006/relationships/theme" Target="../theme/theme1.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2/20/2022</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 /><Relationship Id="rId2" Type="http://schemas.openxmlformats.org/officeDocument/2006/relationships/slideLayout" Target="../slideLayouts/slideLayout1.xml" /><Relationship Id="rId1" Type="http://schemas.openxmlformats.org/officeDocument/2006/relationships/themeOverride" Target="../theme/themeOverride1.xml" /><Relationship Id="rId4" Type="http://schemas.openxmlformats.org/officeDocument/2006/relationships/image" Target="../media/image6.jpeg"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 /><Relationship Id="rId7" Type="http://schemas.openxmlformats.org/officeDocument/2006/relationships/image" Target="../media/image8.png" /><Relationship Id="rId2" Type="http://schemas.openxmlformats.org/officeDocument/2006/relationships/slideLayout" Target="../slideLayouts/slideLayout2.xml" /><Relationship Id="rId1" Type="http://schemas.openxmlformats.org/officeDocument/2006/relationships/themeOverride" Target="../theme/themeOverride2.xml" /><Relationship Id="rId6" Type="http://schemas.microsoft.com/office/2007/relationships/hdphoto" Target="../media/hdphoto1.wdp" /><Relationship Id="rId5" Type="http://schemas.openxmlformats.org/officeDocument/2006/relationships/image" Target="../media/image7.png" /><Relationship Id="rId4" Type="http://schemas.openxmlformats.org/officeDocument/2006/relationships/image" Target="../media/image1.jpeg" /></Relationships>
</file>

<file path=ppt/slides/_rels/slide3.xml.rels><?xml version="1.0" encoding="UTF-8" standalone="yes"?>
<Relationships xmlns="http://schemas.openxmlformats.org/package/2006/relationships"><Relationship Id="rId3" Type="http://schemas.openxmlformats.org/officeDocument/2006/relationships/image" Target="../media/image9.jpeg" /><Relationship Id="rId2" Type="http://schemas.openxmlformats.org/officeDocument/2006/relationships/notesSlide" Target="../notesSlides/notesSlide2.xml" /><Relationship Id="rId1" Type="http://schemas.openxmlformats.org/officeDocument/2006/relationships/slideLayout" Target="../slideLayouts/slideLayout2.xml" /><Relationship Id="rId5" Type="http://schemas.microsoft.com/office/2007/relationships/hdphoto" Target="../media/hdphoto1.wdp" /><Relationship Id="rId4" Type="http://schemas.openxmlformats.org/officeDocument/2006/relationships/image" Target="../media/image7.pn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duotone>
              <a:prstClr val="black"/>
              <a:schemeClr val="tx2">
                <a:lumMod val="10000"/>
                <a:tint val="45000"/>
                <a:satMod val="400000"/>
              </a:schemeClr>
            </a:duotone>
            <a:extLst>
              <a:ext uri="{28A0092B-C50C-407E-A947-70E740481C1C}">
                <a14:useLocalDpi xmlns:a14="http://schemas.microsoft.com/office/drawing/2010/main" val="0"/>
              </a:ext>
            </a:extLst>
          </a:blip>
          <a:srcRect/>
          <a:stretch/>
        </p:blipFill>
        <p:spPr>
          <a:xfrm>
            <a:off x="-1" y="10"/>
            <a:ext cx="12192001"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389962" y="1673524"/>
            <a:ext cx="3485073" cy="2420504"/>
          </a:xfrm>
        </p:spPr>
        <p:txBody>
          <a:bodyPr>
            <a:normAutofit/>
          </a:bodyPr>
          <a:lstStyle/>
          <a:p>
            <a:pPr algn="l"/>
            <a:r>
              <a:rPr lang="ar-SA" sz="4000" dirty="0"/>
              <a:t>خلق الإخلاص والصدق</a:t>
            </a:r>
            <a:endParaRPr lang="en-US" sz="4000" dirty="0"/>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7389965" y="4157933"/>
            <a:ext cx="3485072" cy="1026544"/>
          </a:xfrm>
        </p:spPr>
        <p:txBody>
          <a:bodyPr>
            <a:normAutofit/>
          </a:bodyPr>
          <a:lstStyle/>
          <a:p>
            <a:pPr algn="l"/>
            <a:r>
              <a:rPr lang="ar-SA" sz="2300" dirty="0"/>
              <a:t>الوحدة الرابعة</a:t>
            </a:r>
          </a:p>
          <a:p>
            <a:pPr algn="l"/>
            <a:endParaRPr lang="en-US" sz="2300" dirty="0"/>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E2E18AA1-9EBF-5C41-851F-18F886D7E550}"/>
              </a:ext>
            </a:extLst>
          </p:cNvPr>
          <p:cNvSpPr>
            <a:spLocks noGrp="1"/>
          </p:cNvSpPr>
          <p:nvPr>
            <p:ph type="title"/>
          </p:nvPr>
        </p:nvSpPr>
        <p:spPr/>
        <p:txBody>
          <a:bodyPr/>
          <a:lstStyle/>
          <a:p>
            <a:r>
              <a:rPr lang="ar-SA"/>
              <a:t>حالات يجوز فيها الكذب </a:t>
            </a:r>
            <a:endParaRPr lang="ar-AE"/>
          </a:p>
        </p:txBody>
      </p:sp>
      <p:sp>
        <p:nvSpPr>
          <p:cNvPr id="3" name="عنصر نائب للمحتوى 2">
            <a:extLst>
              <a:ext uri="{FF2B5EF4-FFF2-40B4-BE49-F238E27FC236}">
                <a16:creationId xmlns:a16="http://schemas.microsoft.com/office/drawing/2014/main" id="{3CF8D618-1FB5-4C47-824B-375F2CF551CF}"/>
              </a:ext>
            </a:extLst>
          </p:cNvPr>
          <p:cNvSpPr>
            <a:spLocks noGrp="1"/>
          </p:cNvSpPr>
          <p:nvPr>
            <p:ph idx="1"/>
          </p:nvPr>
        </p:nvSpPr>
        <p:spPr/>
        <p:txBody>
          <a:bodyPr/>
          <a:lstStyle/>
          <a:p>
            <a:pPr algn="r"/>
            <a:r>
              <a:rPr lang="ar-SA"/>
              <a:t>* في الحرب</a:t>
            </a:r>
          </a:p>
          <a:p>
            <a:pPr algn="r">
              <a:buFont typeface="Arial" panose="020B0604020202020204" pitchFamily="34" charset="0"/>
              <a:buChar char="•"/>
            </a:pPr>
            <a:r>
              <a:rPr lang="ar-SA"/>
              <a:t>*الإصلاح بين الناس</a:t>
            </a:r>
          </a:p>
          <a:p>
            <a:pPr algn="r">
              <a:buFont typeface="Arial" panose="020B0604020202020204" pitchFamily="34" charset="0"/>
              <a:buChar char="•"/>
            </a:pPr>
            <a:r>
              <a:rPr lang="ar-SA"/>
              <a:t>*حديث الرجل لامرأته أو المرأة لزوجها</a:t>
            </a:r>
          </a:p>
          <a:p>
            <a:pPr algn="r">
              <a:buFont typeface="Arial" panose="020B0604020202020204" pitchFamily="34" charset="0"/>
              <a:buChar char="•"/>
            </a:pPr>
            <a:r>
              <a:rPr lang="ar-AE" b="0" i="0">
                <a:solidFill>
                  <a:schemeClr val="tx1"/>
                </a:solidFill>
                <a:effectLst/>
                <a:latin typeface="Droid Arabic Naskh"/>
              </a:rPr>
              <a:t>ثبت عن النبي ﷺ أنه </a:t>
            </a:r>
            <a:r>
              <a:rPr lang="ar-SA" b="0" i="0">
                <a:solidFill>
                  <a:schemeClr val="tx1"/>
                </a:solidFill>
                <a:effectLst/>
                <a:latin typeface="Droid Arabic Naskh"/>
              </a:rPr>
              <a:t>(</a:t>
            </a:r>
            <a:r>
              <a:rPr lang="ar-AE" b="0" i="0">
                <a:solidFill>
                  <a:schemeClr val="tx1"/>
                </a:solidFill>
                <a:effectLst/>
                <a:latin typeface="Droid Arabic Naskh"/>
              </a:rPr>
              <a:t>قال: ليس الكذاب الذي يصلح بين الناس فيقول خيرًا وينمي خيرًا </a:t>
            </a:r>
            <a:r>
              <a:rPr lang="ar-SA">
                <a:solidFill>
                  <a:schemeClr val="tx1"/>
                </a:solidFill>
                <a:effectLst/>
                <a:latin typeface="Droid Arabic Naskh"/>
              </a:rPr>
              <a:t>) ، </a:t>
            </a:r>
            <a:r>
              <a:rPr lang="ar-AE" b="0" i="0">
                <a:solidFill>
                  <a:schemeClr val="tx1"/>
                </a:solidFill>
                <a:effectLst/>
                <a:latin typeface="Droid Arabic Naskh"/>
              </a:rPr>
              <a:t>وقالت أم كلثوم بنت عقبة بن أبي معيط رضي الله عنها: «لم أسمع النبي ﷺ يرخص في شيء من الكذب إلا في ثلاث: الإصلاح بين الناس، والحرب، وحديث الرجل امرأته والمرأة زوجها».</a:t>
            </a:r>
            <a:endParaRPr lang="ar-AE">
              <a:solidFill>
                <a:schemeClr val="tx1"/>
              </a:solidFill>
            </a:endParaRPr>
          </a:p>
        </p:txBody>
      </p:sp>
    </p:spTree>
    <p:extLst>
      <p:ext uri="{BB962C8B-B14F-4D97-AF65-F5344CB8AC3E}">
        <p14:creationId xmlns:p14="http://schemas.microsoft.com/office/powerpoint/2010/main" val="1292560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7822945E-40CF-5645-AC10-4BDDB046F63D}"/>
              </a:ext>
            </a:extLst>
          </p:cNvPr>
          <p:cNvSpPr>
            <a:spLocks noGrp="1"/>
          </p:cNvSpPr>
          <p:nvPr>
            <p:ph type="title"/>
          </p:nvPr>
        </p:nvSpPr>
        <p:spPr/>
        <p:txBody>
          <a:bodyPr/>
          <a:lstStyle/>
          <a:p>
            <a:r>
              <a:rPr lang="ar-SA"/>
              <a:t>الاثراء </a:t>
            </a:r>
            <a:endParaRPr lang="ar-AE"/>
          </a:p>
        </p:txBody>
      </p:sp>
      <p:sp>
        <p:nvSpPr>
          <p:cNvPr id="3" name="عنصر نائب للمحتوى 2">
            <a:extLst>
              <a:ext uri="{FF2B5EF4-FFF2-40B4-BE49-F238E27FC236}">
                <a16:creationId xmlns:a16="http://schemas.microsoft.com/office/drawing/2014/main" id="{085F6DB1-60DA-3F4F-BDEF-D7B665CD53C8}"/>
              </a:ext>
            </a:extLst>
          </p:cNvPr>
          <p:cNvSpPr>
            <a:spLocks noGrp="1"/>
          </p:cNvSpPr>
          <p:nvPr>
            <p:ph idx="1"/>
          </p:nvPr>
        </p:nvSpPr>
        <p:spPr>
          <a:xfrm>
            <a:off x="1146877" y="1866900"/>
            <a:ext cx="10353762" cy="3714749"/>
          </a:xfrm>
        </p:spPr>
        <p:txBody>
          <a:bodyPr>
            <a:normAutofit lnSpcReduction="10000"/>
          </a:bodyPr>
          <a:lstStyle/>
          <a:p>
            <a:pPr algn="r"/>
            <a:r>
              <a:rPr lang="ar-SA" b="0" i="0">
                <a:solidFill>
                  <a:schemeClr val="tx1"/>
                </a:solidFill>
                <a:effectLst/>
                <a:latin typeface="-apple-system"/>
              </a:rPr>
              <a:t>قصة حدثت لطفل، </a:t>
            </a:r>
            <a:r>
              <a:rPr lang="ar-AE" b="0" i="0">
                <a:solidFill>
                  <a:schemeClr val="tx1"/>
                </a:solidFill>
                <a:effectLst/>
                <a:latin typeface="-apple-system"/>
              </a:rPr>
              <a:t>الطفل هو الشيخ عبد القادر الجيلاني رحمة الله عليه أثناء فترة صغره كان يتهيأ من أجل رحيله لمكان آخر لاستكمال تعليمه فأعطته والدته اثنان وأربعون دينار واتفقت معه وأخذ منه عهد بأن يقول الصدق طوال فترة سفره وهو عاهدها على ذلك، وأثناء السير تقابل مع مجموعة لصوص.</a:t>
            </a:r>
          </a:p>
          <a:p>
            <a:pPr algn="r"/>
            <a:r>
              <a:rPr lang="ar-AE" b="0" i="0">
                <a:solidFill>
                  <a:schemeClr val="tx1"/>
                </a:solidFill>
                <a:effectLst/>
                <a:latin typeface="-apple-system"/>
              </a:rPr>
              <a:t>فبدأت اللصوص في سؤاله كم معك من النقود فقال اثنان وأربعون دينار فتركوه ثم أعادوا السؤال مرة أخرى اعتقاد منهم انه يكذب عليهم وهو يمتلك أكثر من ذلك فاصطحبوه لقائدهم وكرر عليه نفس السؤال فأجابه الطفل بنفس الإجابة فتعجب الرجل وقال له كيف تقول الصدق بهذا الشكل.</a:t>
            </a:r>
          </a:p>
          <a:p>
            <a:pPr algn="r"/>
            <a:r>
              <a:rPr lang="ar-AE" b="0" i="0">
                <a:solidFill>
                  <a:schemeClr val="tx1"/>
                </a:solidFill>
                <a:effectLst/>
                <a:latin typeface="-apple-system"/>
              </a:rPr>
              <a:t>فرد الطفل وقال لأنني أعطيت عهد لأمي بأن لا اكذب طوال فترة سفري وأخشى أن لا أوفي بعهدي معها فتعجب الرجل وقال أنت ت</a:t>
            </a:r>
            <a:r>
              <a:rPr lang="ar-SA" b="0" i="0">
                <a:solidFill>
                  <a:schemeClr val="tx1"/>
                </a:solidFill>
                <a:effectLst/>
                <a:latin typeface="-apple-system"/>
              </a:rPr>
              <a:t>خ</a:t>
            </a:r>
            <a:r>
              <a:rPr lang="ar-AE" b="0" i="0">
                <a:solidFill>
                  <a:schemeClr val="tx1"/>
                </a:solidFill>
                <a:effectLst/>
                <a:latin typeface="-apple-system"/>
              </a:rPr>
              <a:t>اف أن تنقض عهدك مع والدتك ونحن ننقض عهدنا مع الله فأمر القائد جميع رجال بأن يعيد للأفراد ما سرقوه وتاب الرجل على يدي الطفل الصغير.</a:t>
            </a:r>
          </a:p>
          <a:p>
            <a:pPr algn="r"/>
            <a:endParaRPr lang="ar-AE"/>
          </a:p>
        </p:txBody>
      </p:sp>
    </p:spTree>
    <p:extLst>
      <p:ext uri="{BB962C8B-B14F-4D97-AF65-F5344CB8AC3E}">
        <p14:creationId xmlns:p14="http://schemas.microsoft.com/office/powerpoint/2010/main" val="4072206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duotone>
              <a:prstClr val="black"/>
              <a:schemeClr val="tx2">
                <a:lumMod val="10000"/>
                <a:tint val="45000"/>
                <a:satMod val="400000"/>
              </a:schemeClr>
            </a:duotone>
            <a:extLst>
              <a:ext uri="{BEBA8EAE-BF5A-486C-A8C5-ECC9F3942E4B}">
                <a14:imgProps xmlns:a14="http://schemas.microsoft.com/office/drawing/2010/main">
                  <a14:imgLayer r:embed="rId6">
                    <a14:imgEffect>
                      <a14:saturation sat="0"/>
                    </a14:imgEffect>
                  </a14:imgLayer>
                </a14:imgProps>
              </a:ext>
              <a:ext uri="{28A0092B-C50C-407E-A947-70E740481C1C}">
                <a14:useLocalDpi xmlns:a14="http://schemas.microsoft.com/office/drawing/2010/main" val="0"/>
              </a:ext>
            </a:extLst>
          </a:blip>
          <a:srcRect b="-1"/>
          <a:stretch/>
        </p:blipFill>
        <p:spPr>
          <a:xfrm>
            <a:off x="-12034" y="-1"/>
            <a:ext cx="6096000" cy="6857990"/>
          </a:xfrm>
          <a:prstGeom prst="rect">
            <a:avLst/>
          </a:prstGeom>
          <a:solidFill>
            <a:schemeClr val="bg1"/>
          </a:solidFill>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7">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r" rtl="1"/>
            <a:r>
              <a:rPr lang="ar-SA" sz="4000" dirty="0"/>
              <a:t>تعريف اخلاقيات المهنة</a:t>
            </a:r>
            <a:endParaRPr lang="en-US" sz="4000" dirty="0"/>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900493" y="1732450"/>
            <a:ext cx="4403596" cy="1371478"/>
          </a:xfrm>
        </p:spPr>
        <p:txBody>
          <a:bodyPr anchor="t">
            <a:normAutofit/>
          </a:bodyPr>
          <a:lstStyle/>
          <a:p>
            <a:pPr marL="36900" indent="0" algn="r" rtl="1">
              <a:buNone/>
            </a:pPr>
            <a:r>
              <a:rPr lang="ar-SA" sz="2400" dirty="0"/>
              <a:t>السجايا الحميدة والسلوكيات الفاضلة التي يتعين أن يتحلى الموظفون بها عند أدائهم واجبهم الوظيفي.</a:t>
            </a:r>
            <a:endParaRPr lang="en-US" sz="2400" dirty="0"/>
          </a:p>
        </p:txBody>
      </p:sp>
      <p:sp>
        <p:nvSpPr>
          <p:cNvPr id="4" name="TextBox 3">
            <a:extLst>
              <a:ext uri="{FF2B5EF4-FFF2-40B4-BE49-F238E27FC236}">
                <a16:creationId xmlns:a16="http://schemas.microsoft.com/office/drawing/2014/main" id="{C994ADCE-D8A4-450D-BBC5-59392D0FF74E}"/>
              </a:ext>
            </a:extLst>
          </p:cNvPr>
          <p:cNvSpPr txBox="1"/>
          <p:nvPr/>
        </p:nvSpPr>
        <p:spPr>
          <a:xfrm>
            <a:off x="6900493" y="3103928"/>
            <a:ext cx="4659536" cy="1354217"/>
          </a:xfrm>
          <a:prstGeom prst="rect">
            <a:avLst/>
          </a:prstGeom>
          <a:noFill/>
        </p:spPr>
        <p:txBody>
          <a:bodyPr wrap="square" rtlCol="0">
            <a:spAutoFit/>
          </a:bodyPr>
          <a:lstStyle/>
          <a:p>
            <a:pPr algn="r" rtl="1"/>
            <a:r>
              <a:rPr lang="ar-SA" sz="2800" dirty="0"/>
              <a:t>أهمية دراستها:</a:t>
            </a:r>
          </a:p>
          <a:p>
            <a:pPr algn="r" rtl="1"/>
            <a:r>
              <a:rPr lang="ar-SA" dirty="0"/>
              <a:t>قد تجلت الحاجة إلى دراسة الأخلاقيات المهنية وتدريسها على المستوى الأكاديمي بعد أن سيطر العلم على جميع مقاليد الانشطة الحياتية</a:t>
            </a:r>
            <a:r>
              <a:rPr lang="ar-SA"/>
              <a:t>, عناصر اربع ، و هي :</a:t>
            </a:r>
            <a:endParaRPr lang="en-US" dirty="0"/>
          </a:p>
        </p:txBody>
      </p:sp>
      <p:sp>
        <p:nvSpPr>
          <p:cNvPr id="5" name="TextBox 4">
            <a:extLst>
              <a:ext uri="{FF2B5EF4-FFF2-40B4-BE49-F238E27FC236}">
                <a16:creationId xmlns:a16="http://schemas.microsoft.com/office/drawing/2014/main" id="{B22B0DD5-67B4-45CB-AB42-DA5A0638D2B9}"/>
              </a:ext>
            </a:extLst>
          </p:cNvPr>
          <p:cNvSpPr txBox="1"/>
          <p:nvPr/>
        </p:nvSpPr>
        <p:spPr>
          <a:xfrm>
            <a:off x="6900493" y="4622334"/>
            <a:ext cx="4474979" cy="1200329"/>
          </a:xfrm>
          <a:prstGeom prst="rect">
            <a:avLst/>
          </a:prstGeom>
          <a:noFill/>
        </p:spPr>
        <p:txBody>
          <a:bodyPr wrap="square" rtlCol="0">
            <a:spAutoFit/>
          </a:bodyPr>
          <a:lstStyle/>
          <a:p>
            <a:pPr marL="285750" indent="-285750" algn="r" rtl="1">
              <a:buFont typeface="Arial" panose="020B0604020202020204" pitchFamily="34" charset="0"/>
              <a:buChar char="•"/>
            </a:pPr>
            <a:r>
              <a:rPr lang="ar-SA" dirty="0"/>
              <a:t>العامل</a:t>
            </a:r>
          </a:p>
          <a:p>
            <a:pPr marL="285750" indent="-285750" algn="r" rtl="1">
              <a:buFont typeface="Arial" panose="020B0604020202020204" pitchFamily="34" charset="0"/>
              <a:buChar char="•"/>
            </a:pPr>
            <a:r>
              <a:rPr lang="ar-SA" dirty="0"/>
              <a:t>صاحب العمل</a:t>
            </a:r>
          </a:p>
          <a:p>
            <a:pPr marL="285750" indent="-285750" algn="r" rtl="1">
              <a:buFont typeface="Arial" panose="020B0604020202020204" pitchFamily="34" charset="0"/>
              <a:buChar char="•"/>
            </a:pPr>
            <a:r>
              <a:rPr lang="ar-SA" dirty="0"/>
              <a:t>المستفيد</a:t>
            </a:r>
          </a:p>
          <a:p>
            <a:pPr marL="285750" indent="-285750" algn="r" rtl="1">
              <a:buFont typeface="Arial" panose="020B0604020202020204" pitchFamily="34" charset="0"/>
              <a:buChar char="•"/>
            </a:pPr>
            <a:r>
              <a:rPr lang="ar-SA" dirty="0"/>
              <a:t>المجتمع</a:t>
            </a:r>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
          <a:stretch/>
        </p:blipFill>
        <p:spPr>
          <a:xfrm>
            <a:off x="-8622" y="10"/>
            <a:ext cx="6096000" cy="6857990"/>
          </a:xfrm>
          <a:prstGeom prst="rect">
            <a:avLst/>
          </a:prstGeom>
        </p:spPr>
      </p:pic>
      <p:sp>
        <p:nvSpPr>
          <p:cNvPr id="2" name="Title 1">
            <a:extLst>
              <a:ext uri="{FF2B5EF4-FFF2-40B4-BE49-F238E27FC236}">
                <a16:creationId xmlns:a16="http://schemas.microsoft.com/office/drawing/2014/main" id="{89559F60-4CE1-4E2F-86EA-1B60679F1F4A}"/>
              </a:ext>
            </a:extLst>
          </p:cNvPr>
          <p:cNvSpPr>
            <a:spLocks noGrp="1"/>
          </p:cNvSpPr>
          <p:nvPr>
            <p:ph type="title"/>
          </p:nvPr>
        </p:nvSpPr>
        <p:spPr>
          <a:xfrm>
            <a:off x="6900493" y="609600"/>
            <a:ext cx="4538124" cy="970450"/>
          </a:xfrm>
        </p:spPr>
        <p:txBody>
          <a:bodyPr anchor="b">
            <a:normAutofit/>
          </a:bodyPr>
          <a:lstStyle/>
          <a:p>
            <a:pPr algn="r" rtl="1"/>
            <a:r>
              <a:rPr lang="ar-SA" sz="4000" dirty="0"/>
              <a:t>تعداد الأخلاقيات المهنية</a:t>
            </a:r>
            <a:endParaRPr lang="en-US" sz="4000" dirty="0"/>
          </a:p>
        </p:txBody>
      </p:sp>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9582539" y="1732450"/>
            <a:ext cx="1721550" cy="2317036"/>
          </a:xfrm>
        </p:spPr>
        <p:txBody>
          <a:bodyPr anchor="t">
            <a:normAutofit/>
          </a:bodyPr>
          <a:lstStyle/>
          <a:p>
            <a:pPr algn="r" rtl="1"/>
            <a:r>
              <a:rPr lang="ar-SA" sz="2400" dirty="0"/>
              <a:t>الإخلاص</a:t>
            </a:r>
          </a:p>
          <a:p>
            <a:pPr algn="r" rtl="1"/>
            <a:r>
              <a:rPr lang="ar-SA" sz="2400" dirty="0"/>
              <a:t>الأمانة</a:t>
            </a:r>
          </a:p>
          <a:p>
            <a:pPr algn="r" rtl="1"/>
            <a:r>
              <a:rPr lang="ar-SA" sz="2400" dirty="0"/>
              <a:t>العدل</a:t>
            </a:r>
          </a:p>
          <a:p>
            <a:pPr algn="r" rtl="1"/>
            <a:r>
              <a:rPr lang="ar-SA" sz="2400" dirty="0"/>
              <a:t>التعاون</a:t>
            </a:r>
          </a:p>
          <a:p>
            <a:pPr algn="r" rtl="1"/>
            <a:endParaRPr lang="en-US" sz="2400" dirty="0"/>
          </a:p>
        </p:txBody>
      </p:sp>
      <p:sp>
        <p:nvSpPr>
          <p:cNvPr id="9" name="Content Placeholder 2">
            <a:extLst>
              <a:ext uri="{FF2B5EF4-FFF2-40B4-BE49-F238E27FC236}">
                <a16:creationId xmlns:a16="http://schemas.microsoft.com/office/drawing/2014/main" id="{682ACE27-863A-44E1-9B05-DF14C17D1BDC}"/>
              </a:ext>
            </a:extLst>
          </p:cNvPr>
          <p:cNvSpPr txBox="1">
            <a:spLocks/>
          </p:cNvSpPr>
          <p:nvPr/>
        </p:nvSpPr>
        <p:spPr>
          <a:xfrm>
            <a:off x="6634065" y="1732449"/>
            <a:ext cx="1987978" cy="2317036"/>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algn="r" rtl="1"/>
            <a:r>
              <a:rPr lang="ar-SA" sz="2400" dirty="0"/>
              <a:t>الصدق</a:t>
            </a:r>
          </a:p>
          <a:p>
            <a:pPr algn="r" rtl="1"/>
            <a:r>
              <a:rPr lang="ar-SA" sz="2400" dirty="0"/>
              <a:t>العفاف</a:t>
            </a:r>
          </a:p>
          <a:p>
            <a:pPr algn="r" rtl="1"/>
            <a:r>
              <a:rPr lang="ar-SA" sz="2400" dirty="0"/>
              <a:t>حُسْن التعامل</a:t>
            </a:r>
          </a:p>
          <a:p>
            <a:pPr algn="r" rtl="1"/>
            <a:r>
              <a:rPr lang="ar-SA" sz="2400" dirty="0"/>
              <a:t>المبادرة</a:t>
            </a:r>
          </a:p>
          <a:p>
            <a:pPr algn="r" rtl="1"/>
            <a:endParaRPr lang="en-US" sz="2400" dirty="0"/>
          </a:p>
        </p:txBody>
      </p:sp>
      <p:pic>
        <p:nvPicPr>
          <p:cNvPr id="6" name="Picture 5">
            <a:extLst>
              <a:ext uri="{FF2B5EF4-FFF2-40B4-BE49-F238E27FC236}">
                <a16:creationId xmlns:a16="http://schemas.microsoft.com/office/drawing/2014/main" id="{8815ACDA-DC3E-4A67-BCF4-78FCF08F9B25}"/>
              </a:ext>
              <a:ext uri="{C183D7F6-B498-43B3-948B-1728B52AA6E4}">
                <adec:decorative xmlns:adec="http://schemas.microsoft.com/office/drawing/2017/decorative" val="1"/>
              </a:ext>
            </a:extLst>
          </p:cNvPr>
          <p:cNvPicPr>
            <a:picLocks noChangeAspect="1"/>
          </p:cNvPicPr>
          <p:nvPr/>
        </p:nvPicPr>
        <p:blipFill rotWithShape="1">
          <a:blip r:embed="rId4">
            <a:duotone>
              <a:prstClr val="black"/>
              <a:schemeClr val="tx2">
                <a:lumMod val="10000"/>
                <a:tint val="45000"/>
                <a:satMod val="400000"/>
              </a:schemeClr>
            </a:duotone>
            <a:extLst>
              <a:ext uri="{BEBA8EAE-BF5A-486C-A8C5-ECC9F3942E4B}">
                <a14:imgProps xmlns:a14="http://schemas.microsoft.com/office/drawing/2010/main">
                  <a14:imgLayer r:embed="rId5">
                    <a14:imgEffect>
                      <a14:saturation sat="0"/>
                    </a14:imgEffect>
                  </a14:imgLayer>
                </a14:imgProps>
              </a:ext>
              <a:ext uri="{28A0092B-C50C-407E-A947-70E740481C1C}">
                <a14:useLocalDpi xmlns:a14="http://schemas.microsoft.com/office/drawing/2010/main" val="0"/>
              </a:ext>
            </a:extLst>
          </a:blip>
          <a:srcRect b="-1"/>
          <a:stretch/>
        </p:blipFill>
        <p:spPr>
          <a:xfrm>
            <a:off x="-12034" y="-1"/>
            <a:ext cx="6096000" cy="6857990"/>
          </a:xfrm>
          <a:prstGeom prst="rect">
            <a:avLst/>
          </a:prstGeom>
          <a:solidFill>
            <a:schemeClr val="bg1"/>
          </a:solidFill>
        </p:spPr>
      </p:pic>
    </p:spTree>
    <p:extLst>
      <p:ext uri="{BB962C8B-B14F-4D97-AF65-F5344CB8AC3E}">
        <p14:creationId xmlns:p14="http://schemas.microsoft.com/office/powerpoint/2010/main" val="30648262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2F9FBD-ABCA-4F81-A2CF-EC91C02E1C60}"/>
              </a:ext>
            </a:extLst>
          </p:cNvPr>
          <p:cNvSpPr>
            <a:spLocks noGrp="1"/>
          </p:cNvSpPr>
          <p:nvPr>
            <p:ph type="title"/>
          </p:nvPr>
        </p:nvSpPr>
        <p:spPr>
          <a:xfrm>
            <a:off x="913795" y="161731"/>
            <a:ext cx="10353762" cy="1257300"/>
          </a:xfrm>
        </p:spPr>
        <p:txBody>
          <a:bodyPr/>
          <a:lstStyle/>
          <a:p>
            <a:r>
              <a:rPr lang="ar-SA" dirty="0"/>
              <a:t>الإخلاص</a:t>
            </a:r>
            <a:endParaRPr lang="en-US" dirty="0"/>
          </a:p>
        </p:txBody>
      </p:sp>
      <p:sp>
        <p:nvSpPr>
          <p:cNvPr id="3" name="Content Placeholder 2">
            <a:extLst>
              <a:ext uri="{FF2B5EF4-FFF2-40B4-BE49-F238E27FC236}">
                <a16:creationId xmlns:a16="http://schemas.microsoft.com/office/drawing/2014/main" id="{1A9528A1-FEB1-4871-9B7B-8926F6192B85}"/>
              </a:ext>
            </a:extLst>
          </p:cNvPr>
          <p:cNvSpPr>
            <a:spLocks noGrp="1"/>
          </p:cNvSpPr>
          <p:nvPr>
            <p:ph idx="1"/>
          </p:nvPr>
        </p:nvSpPr>
        <p:spPr>
          <a:xfrm>
            <a:off x="924443" y="1236695"/>
            <a:ext cx="10353762" cy="5361329"/>
          </a:xfrm>
        </p:spPr>
        <p:txBody>
          <a:bodyPr>
            <a:normAutofit lnSpcReduction="10000"/>
          </a:bodyPr>
          <a:lstStyle/>
          <a:p>
            <a:pPr marL="36900" indent="0" algn="r" rtl="1">
              <a:buNone/>
            </a:pPr>
            <a:r>
              <a:rPr lang="ar-SA" sz="2800" dirty="0"/>
              <a:t>تعريف الإخلاص ومنزلته</a:t>
            </a:r>
            <a:r>
              <a:rPr lang="ar-SA" dirty="0"/>
              <a:t>: </a:t>
            </a:r>
          </a:p>
          <a:p>
            <a:pPr marL="36900" indent="0" algn="r" rtl="1">
              <a:buNone/>
            </a:pPr>
            <a:r>
              <a:rPr lang="ar-SA" sz="2400" dirty="0"/>
              <a:t>الإخلاص لغة : </a:t>
            </a:r>
            <a:r>
              <a:rPr lang="ar-SA" sz="2000" dirty="0"/>
              <a:t>يدور جَذْر اللغوي حول معاني: الصفاء, النقاء, السلامة من الشوائب, والبعد عن الرياء.</a:t>
            </a:r>
          </a:p>
          <a:p>
            <a:pPr marL="36900" indent="0" algn="r" rtl="1">
              <a:buNone/>
            </a:pPr>
            <a:r>
              <a:rPr lang="ar-SA" sz="2000"/>
              <a:t>                    و يأتي بمعنى : ان يكون حركة القالب موافقة لانفعالات القلب.</a:t>
            </a:r>
            <a:endParaRPr lang="ar-SA" sz="2000" dirty="0"/>
          </a:p>
          <a:p>
            <a:pPr marL="36900" indent="0" algn="r" rtl="1">
              <a:buNone/>
            </a:pPr>
            <a:r>
              <a:rPr lang="ar-SA" sz="2400" dirty="0"/>
              <a:t>واصطلاحاً: </a:t>
            </a:r>
            <a:r>
              <a:rPr lang="ar-SA" sz="2000" dirty="0"/>
              <a:t>((إفراد الله سبحانه بالقصد في الطاعة))</a:t>
            </a:r>
          </a:p>
          <a:p>
            <a:pPr marL="36900" indent="0" algn="r" rtl="1">
              <a:buNone/>
            </a:pPr>
            <a:endParaRPr lang="ar-SA" sz="2000" dirty="0"/>
          </a:p>
          <a:p>
            <a:pPr marL="36900" indent="0" algn="r" rtl="1">
              <a:buNone/>
            </a:pPr>
            <a:r>
              <a:rPr lang="ar-SA" sz="2800" dirty="0"/>
              <a:t>منزلة الإخلاص </a:t>
            </a:r>
            <a:r>
              <a:rPr lang="ar-SA" sz="2000" dirty="0"/>
              <a:t>: </a:t>
            </a:r>
          </a:p>
          <a:p>
            <a:pPr algn="r" rtl="1"/>
            <a:r>
              <a:rPr lang="ar-SA" sz="2000" dirty="0"/>
              <a:t>الإخلاص أساس الدين والعمل: قال أبو العالية رحمه الله فيه قوله تعالى </a:t>
            </a:r>
            <a:r>
              <a:rPr lang="ar-SA" sz="2000" dirty="0">
                <a:latin typeface="Arial" panose="020B0604020202020204" pitchFamily="34" charset="0"/>
                <a:cs typeface="Arial" panose="020B0604020202020204" pitchFamily="34" charset="0"/>
              </a:rPr>
              <a:t>﴿</a:t>
            </a:r>
            <a:r>
              <a:rPr lang="ar-SA" sz="1600" dirty="0"/>
              <a:t>إِنِ الْحُكْمُ إِلَّا لِلَّهِ ۚ أَمَرَ أَلَّا تَعْبُدُوا إِلَّا إِيَّاهُ</a:t>
            </a:r>
            <a:r>
              <a:rPr lang="ar-SA" sz="1600" dirty="0">
                <a:latin typeface="Arial" panose="020B0604020202020204" pitchFamily="34" charset="0"/>
                <a:cs typeface="Arial" panose="020B0604020202020204" pitchFamily="34" charset="0"/>
              </a:rPr>
              <a:t>﴾ </a:t>
            </a:r>
            <a:r>
              <a:rPr lang="ar-SA" sz="1400" dirty="0">
                <a:latin typeface="Arial" panose="020B0604020202020204" pitchFamily="34" charset="0"/>
                <a:cs typeface="Arial" panose="020B0604020202020204" pitchFamily="34" charset="0"/>
              </a:rPr>
              <a:t>(يوسف : 40) </a:t>
            </a:r>
            <a:r>
              <a:rPr lang="ar-SA" sz="2000" dirty="0">
                <a:latin typeface="Arial" panose="020B0604020202020204" pitchFamily="34" charset="0"/>
                <a:cs typeface="Arial" panose="020B0604020202020204" pitchFamily="34" charset="0"/>
              </a:rPr>
              <a:t>.   قال: (أُسٍسَ الدين على الإخلاص لله وحده لا شريك له).</a:t>
            </a:r>
          </a:p>
          <a:p>
            <a:pPr algn="r" rtl="1"/>
            <a:r>
              <a:rPr lang="ar-SA" sz="2000" dirty="0">
                <a:latin typeface="Arial" panose="020B0604020202020204" pitchFamily="34" charset="0"/>
                <a:cs typeface="Arial" panose="020B0604020202020204" pitchFamily="34" charset="0"/>
              </a:rPr>
              <a:t>لا يقبل الله عملاً إلا </a:t>
            </a:r>
            <a:r>
              <a:rPr lang="ar-SA" sz="2800" dirty="0">
                <a:latin typeface="Arial" panose="020B0604020202020204" pitchFamily="34" charset="0"/>
                <a:cs typeface="Arial" panose="020B0604020202020204" pitchFamily="34" charset="0"/>
              </a:rPr>
              <a:t>إ</a:t>
            </a:r>
            <a:r>
              <a:rPr lang="ar-SA" sz="2000" dirty="0"/>
              <a:t>ذا كان خالصاً له. قال الله تعالى </a:t>
            </a:r>
            <a:r>
              <a:rPr lang="ar-SA" sz="1600" dirty="0">
                <a:latin typeface="Arial" panose="020B0604020202020204" pitchFamily="34" charset="0"/>
                <a:cs typeface="Arial" panose="020B0604020202020204" pitchFamily="34" charset="0"/>
              </a:rPr>
              <a:t>﴿</a:t>
            </a:r>
            <a:r>
              <a:rPr lang="ar-SA" sz="1600" dirty="0"/>
              <a:t>لِيَبْلُوَكُمْ أَيُّكُمْ أَحْسَنُ عَمَلًا</a:t>
            </a:r>
            <a:r>
              <a:rPr lang="ar-SA" sz="1600" dirty="0">
                <a:latin typeface="Arial" panose="020B0604020202020204" pitchFamily="34" charset="0"/>
                <a:cs typeface="Arial" panose="020B0604020202020204" pitchFamily="34" charset="0"/>
              </a:rPr>
              <a:t>﴾.</a:t>
            </a:r>
            <a:r>
              <a:rPr lang="ar-SA" sz="1100" dirty="0">
                <a:latin typeface="Arial" panose="020B0604020202020204" pitchFamily="34" charset="0"/>
                <a:cs typeface="Arial" panose="020B0604020202020204" pitchFamily="34" charset="0"/>
              </a:rPr>
              <a:t>(الملك: </a:t>
            </a:r>
            <a:r>
              <a:rPr lang="ar-SA" sz="1100">
                <a:latin typeface="Arial" panose="020B0604020202020204" pitchFamily="34" charset="0"/>
                <a:cs typeface="Arial" panose="020B0604020202020204" pitchFamily="34" charset="0"/>
              </a:rPr>
              <a:t>2).</a:t>
            </a:r>
          </a:p>
          <a:p>
            <a:pPr algn="r" rtl="1"/>
            <a:r>
              <a:rPr lang="ar-SA" sz="2000">
                <a:latin typeface="Arial" panose="020B0604020202020204" pitchFamily="34" charset="0"/>
                <a:cs typeface="Arial" panose="020B0604020202020204" pitchFamily="34" charset="0"/>
              </a:rPr>
              <a:t>سبب لدخول الجنة ، (عن أبي هريرة رضي الله عنه قال : يا رسول الله ،  من أسعد الناس بشفاعتك يوم القيامة ؟ قال رسول الله صلى الله عليه وسلم: أسعد الناس بشفاعتي يوم القيامة من قال : لا  اله الا الله خالصا من قلبه).</a:t>
            </a:r>
            <a:endParaRPr lang="ar-SA"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141646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13290-022C-43E7-95FE-0FEC6EE8BBB3}"/>
              </a:ext>
            </a:extLst>
          </p:cNvPr>
          <p:cNvSpPr>
            <a:spLocks noGrp="1"/>
          </p:cNvSpPr>
          <p:nvPr>
            <p:ph type="title"/>
          </p:nvPr>
        </p:nvSpPr>
        <p:spPr/>
        <p:txBody>
          <a:bodyPr/>
          <a:lstStyle/>
          <a:p>
            <a:r>
              <a:rPr lang="ar-SA" dirty="0"/>
              <a:t>مجالات الإخلاص</a:t>
            </a:r>
            <a:endParaRPr lang="en-US" dirty="0"/>
          </a:p>
        </p:txBody>
      </p:sp>
      <p:sp>
        <p:nvSpPr>
          <p:cNvPr id="3" name="Content Placeholder 2">
            <a:extLst>
              <a:ext uri="{FF2B5EF4-FFF2-40B4-BE49-F238E27FC236}">
                <a16:creationId xmlns:a16="http://schemas.microsoft.com/office/drawing/2014/main" id="{9BDEF7DB-C6B5-4A96-946F-B7B6A32B5A48}"/>
              </a:ext>
            </a:extLst>
          </p:cNvPr>
          <p:cNvSpPr>
            <a:spLocks noGrp="1"/>
          </p:cNvSpPr>
          <p:nvPr>
            <p:ph idx="1"/>
          </p:nvPr>
        </p:nvSpPr>
        <p:spPr/>
        <p:txBody>
          <a:bodyPr/>
          <a:lstStyle/>
          <a:p>
            <a:pPr algn="r"/>
            <a:r>
              <a:rPr lang="ar-SA" dirty="0"/>
              <a:t>الإخلاص شرط في العبادات كلها, قال شيخ الإسلام ابن تيمية رحمه الله ((فإن إخلاص الدين لله واجب في جميع العبادات البدنية والمالية: كالصلاة والصدقة والصيام والحج)). فإذا كان الإخلاص بدخل بكل العبادات فهو  كذلك يدخل </a:t>
            </a:r>
            <a:r>
              <a:rPr lang="ar-SA"/>
              <a:t>في المعاملات.</a:t>
            </a:r>
          </a:p>
          <a:p>
            <a:pPr algn="r"/>
            <a:r>
              <a:rPr lang="ar-SA"/>
              <a:t> </a:t>
            </a:r>
            <a:r>
              <a:rPr lang="ar-AE" b="1" i="0">
                <a:solidFill>
                  <a:schemeClr val="tx1"/>
                </a:solidFill>
                <a:effectLst/>
                <a:latin typeface="Tahoma" panose="020B0604030504040204" pitchFamily="34" charset="0"/>
              </a:rPr>
              <a:t>قال الله تعالى: </a:t>
            </a:r>
            <a:r>
              <a:rPr lang="ar-AE" b="0" i="0">
                <a:solidFill>
                  <a:schemeClr val="tx1"/>
                </a:solidFill>
                <a:effectLst/>
                <a:latin typeface="Tahoma" panose="020B0604030504040204" pitchFamily="34" charset="0"/>
              </a:rPr>
              <a:t>﴿ قُلْ إِنَّ صَلاتِي وَنُسُكِي وَمَحْيَايَ وَمَمَاتِي لِلَّهِ رَبِّ الْعَالَمِينَ﴾</a:t>
            </a:r>
            <a:r>
              <a:rPr lang="ar-AE" b="1" i="0">
                <a:solidFill>
                  <a:srgbClr val="000000"/>
                </a:solidFill>
                <a:effectLst/>
                <a:latin typeface="Tahoma" panose="020B0604030504040204" pitchFamily="34" charset="0"/>
              </a:rPr>
              <a:t> [الأنعام: 162،</a:t>
            </a:r>
            <a:r>
              <a:rPr lang="ar-AE" b="0" i="0">
                <a:solidFill>
                  <a:srgbClr val="000000"/>
                </a:solidFill>
                <a:effectLst/>
                <a:latin typeface="Tahoma" panose="020B0604030504040204" pitchFamily="34" charset="0"/>
              </a:rPr>
              <a:t>بط الم</a:t>
            </a:r>
            <a:endParaRPr lang="en-US" dirty="0"/>
          </a:p>
        </p:txBody>
      </p:sp>
    </p:spTree>
    <p:extLst>
      <p:ext uri="{BB962C8B-B14F-4D97-AF65-F5344CB8AC3E}">
        <p14:creationId xmlns:p14="http://schemas.microsoft.com/office/powerpoint/2010/main" val="20626089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2F0C50-199E-48DD-9A1F-B29E37D3633F}"/>
              </a:ext>
            </a:extLst>
          </p:cNvPr>
          <p:cNvSpPr>
            <a:spLocks noGrp="1"/>
          </p:cNvSpPr>
          <p:nvPr>
            <p:ph type="title"/>
          </p:nvPr>
        </p:nvSpPr>
        <p:spPr/>
        <p:txBody>
          <a:bodyPr/>
          <a:lstStyle/>
          <a:p>
            <a:r>
              <a:rPr lang="ar-SA" dirty="0"/>
              <a:t>الصدق</a:t>
            </a:r>
            <a:endParaRPr lang="en-US" dirty="0"/>
          </a:p>
        </p:txBody>
      </p:sp>
      <p:sp>
        <p:nvSpPr>
          <p:cNvPr id="3" name="Content Placeholder 2">
            <a:extLst>
              <a:ext uri="{FF2B5EF4-FFF2-40B4-BE49-F238E27FC236}">
                <a16:creationId xmlns:a16="http://schemas.microsoft.com/office/drawing/2014/main" id="{D08AE938-BE18-4A83-8193-EA89316760A9}"/>
              </a:ext>
            </a:extLst>
          </p:cNvPr>
          <p:cNvSpPr>
            <a:spLocks noGrp="1"/>
          </p:cNvSpPr>
          <p:nvPr>
            <p:ph idx="1"/>
          </p:nvPr>
        </p:nvSpPr>
        <p:spPr>
          <a:xfrm>
            <a:off x="1388925" y="1889313"/>
            <a:ext cx="10353762" cy="3101788"/>
          </a:xfrm>
        </p:spPr>
        <p:txBody>
          <a:bodyPr/>
          <a:lstStyle/>
          <a:p>
            <a:pPr marL="36900" indent="0" algn="r" rtl="1">
              <a:buNone/>
            </a:pPr>
            <a:r>
              <a:rPr lang="ar-SA" dirty="0"/>
              <a:t>مفهوم ومكانة الصدق: </a:t>
            </a:r>
          </a:p>
          <a:p>
            <a:pPr marL="36900" indent="0" algn="r" rtl="1">
              <a:buNone/>
            </a:pPr>
            <a:r>
              <a:rPr lang="ar-SA"/>
              <a:t>لغة: قال ابن فارس :(الصاد ، و الدال و القاف ) </a:t>
            </a:r>
            <a:r>
              <a:rPr lang="ar-SA" dirty="0"/>
              <a:t>أصل يدل على </a:t>
            </a:r>
            <a:r>
              <a:rPr lang="ar-SA"/>
              <a:t>قوة الشيء قولا وغيره</a:t>
            </a:r>
            <a:r>
              <a:rPr lang="ar-SA" dirty="0"/>
              <a:t>، وهو ضد الكذب.</a:t>
            </a:r>
          </a:p>
          <a:p>
            <a:pPr marL="36900" indent="0" algn="r" rtl="1">
              <a:buNone/>
            </a:pPr>
            <a:r>
              <a:rPr lang="ar-SA" dirty="0"/>
              <a:t>اصطلاحا: القول بما يطابق الواقع من غير زيادة </a:t>
            </a:r>
            <a:r>
              <a:rPr lang="ar-SA"/>
              <a:t>ولا نقصان.</a:t>
            </a:r>
          </a:p>
          <a:p>
            <a:pPr marL="36900" indent="0" algn="r" rtl="1">
              <a:buNone/>
            </a:pPr>
            <a:endParaRPr lang="ar-SA"/>
          </a:p>
          <a:p>
            <a:pPr marL="36900" indent="0" algn="r" rtl="1">
              <a:buNone/>
            </a:pPr>
            <a:r>
              <a:rPr lang="ar-SA"/>
              <a:t> </a:t>
            </a:r>
            <a:r>
              <a:rPr lang="ar-SA" dirty="0"/>
              <a:t>وليس الإخبار مقصوراً على القول، وقد بالفعل او بإشارة اليد وهزة الرأس وحتى بالسكون.</a:t>
            </a:r>
            <a:endParaRPr lang="en-US" dirty="0"/>
          </a:p>
        </p:txBody>
      </p:sp>
    </p:spTree>
    <p:extLst>
      <p:ext uri="{BB962C8B-B14F-4D97-AF65-F5344CB8AC3E}">
        <p14:creationId xmlns:p14="http://schemas.microsoft.com/office/powerpoint/2010/main" val="16453397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C3246C-B50C-47CA-A012-84718352EA3A}"/>
              </a:ext>
            </a:extLst>
          </p:cNvPr>
          <p:cNvSpPr>
            <a:spLocks noGrp="1"/>
          </p:cNvSpPr>
          <p:nvPr>
            <p:ph idx="1"/>
          </p:nvPr>
        </p:nvSpPr>
        <p:spPr>
          <a:xfrm>
            <a:off x="919119" y="1147482"/>
            <a:ext cx="10353762" cy="5624793"/>
          </a:xfrm>
        </p:spPr>
        <p:txBody>
          <a:bodyPr>
            <a:normAutofit/>
          </a:bodyPr>
          <a:lstStyle/>
          <a:p>
            <a:pPr marL="36900" indent="0" algn="r" rtl="1">
              <a:buNone/>
            </a:pPr>
            <a:r>
              <a:rPr lang="ar-SA" dirty="0"/>
              <a:t>وردت كلمة "الصدق" واشتقاقاتها في القرآن الكريم في نحو من (150) موضعاً: أمرًا به، ونهياً عن ضده، وبيانا لعظيم منزلة أهله عند الله تعالى، وبيان ما أعد لهم من الإجر والكرامة.</a:t>
            </a:r>
          </a:p>
          <a:p>
            <a:pPr marL="36900" indent="0" algn="r" rtl="1">
              <a:buNone/>
            </a:pPr>
            <a:r>
              <a:rPr lang="ar-SA" dirty="0"/>
              <a:t>وقد ورد في فضل الصدق والصادقين أدلة كثيرة من الكتاب والسنة، من ذلك: قوله سبحانه</a:t>
            </a:r>
            <a:r>
              <a:rPr lang="ar-SA" dirty="0">
                <a:latin typeface="Arial" panose="020B0604020202020204" pitchFamily="34" charset="0"/>
                <a:cs typeface="Arial" panose="020B0604020202020204" pitchFamily="34" charset="0"/>
              </a:rPr>
              <a:t>﴿ </a:t>
            </a:r>
            <a:r>
              <a:rPr lang="ar-SA" dirty="0"/>
              <a:t>وَالَّذِي جَاءَ بِالصِّدْقِ وَصَدَّقَ بِهِ أُولَئِكَ هُمُ الْمُتَّقُونَ </a:t>
            </a:r>
            <a:r>
              <a:rPr lang="ar-SA" dirty="0">
                <a:latin typeface="Arial" panose="020B0604020202020204" pitchFamily="34" charset="0"/>
                <a:cs typeface="Arial" panose="020B0604020202020204" pitchFamily="34" charset="0"/>
              </a:rPr>
              <a:t>﴾ </a:t>
            </a:r>
            <a:r>
              <a:rPr lang="ar-SA" sz="1600" dirty="0">
                <a:latin typeface="Arial" panose="020B0604020202020204" pitchFamily="34" charset="0"/>
                <a:cs typeface="Arial" panose="020B0604020202020204" pitchFamily="34" charset="0"/>
              </a:rPr>
              <a:t>(الزمر: 33) </a:t>
            </a:r>
          </a:p>
          <a:p>
            <a:pPr marL="36900" indent="0" algn="r" rtl="1">
              <a:buNone/>
            </a:pPr>
            <a:r>
              <a:rPr lang="ar-SA" dirty="0"/>
              <a:t>وفي السنة أحاديث كثيرة عن فضل الصدق، وأنه طريق لكل بٍر، ويفتح أبواب البركة والرزق، ويعين على الخروج من كل ضائقة.</a:t>
            </a:r>
          </a:p>
          <a:p>
            <a:pPr marL="36900" indent="0" algn="r" rtl="1">
              <a:buNone/>
            </a:pPr>
            <a:endParaRPr lang="ar-SA" dirty="0"/>
          </a:p>
          <a:p>
            <a:pPr marL="36900" indent="0" algn="r" rtl="1">
              <a:buNone/>
            </a:pPr>
            <a:r>
              <a:rPr lang="ar-SA" dirty="0"/>
              <a:t>فعن عبد هللا بن مسعود، أن النبي </a:t>
            </a:r>
            <a:r>
              <a:rPr lang="ar-SA" dirty="0">
                <a:latin typeface="Arial" panose="020B0604020202020204" pitchFamily="34" charset="0"/>
                <a:cs typeface="Arial" panose="020B0604020202020204" pitchFamily="34" charset="0"/>
              </a:rPr>
              <a:t>ﷺ</a:t>
            </a:r>
            <a:r>
              <a:rPr lang="ar-SA" dirty="0"/>
              <a:t> قال: (لَيْكُمْ بِالصِّدْقِ، فَإِنَّ الصِّدْقَ يَهْدِي إِلَى الْبِرِّ، وإِنَّ الْبِرَّ يَهْدِي إِلَى الْجَنَّةِ، ومَا يَزَالُ الرَّجُلُ يَصْدُقُ ويَتَحَرَّى الصِّدْقَ حَتَّى يُكْتَبَ عِنْدَ اللَّهِ صِدِّيقًا)</a:t>
            </a:r>
          </a:p>
          <a:p>
            <a:pPr marL="36900" indent="0" algn="r" rtl="1">
              <a:buNone/>
            </a:pPr>
            <a:r>
              <a:rPr lang="ar-SA" dirty="0"/>
              <a:t>وقد ضمن الله للصادقين الخير في الدنيا والآخرة، فمن الخير: ما يحصل للصادق من الطمأنينة والراحة، وطهارة القلب من كل دنس، وصفائه من الأكدار: ((فالصادق يعتاد على كمال في الخلق، فال يكون خائنا، وًل مختلسا، وًل مزورا، او نحو ذلك من الصفات السيئة)).</a:t>
            </a:r>
            <a:endParaRPr lang="en-US" dirty="0"/>
          </a:p>
        </p:txBody>
      </p:sp>
      <p:sp>
        <p:nvSpPr>
          <p:cNvPr id="2" name="مربع نص 1">
            <a:extLst>
              <a:ext uri="{FF2B5EF4-FFF2-40B4-BE49-F238E27FC236}">
                <a16:creationId xmlns:a16="http://schemas.microsoft.com/office/drawing/2014/main" id="{1FCB4BE0-FCCD-8D4D-B18F-EC893A391E42}"/>
              </a:ext>
            </a:extLst>
          </p:cNvPr>
          <p:cNvSpPr txBox="1"/>
          <p:nvPr/>
        </p:nvSpPr>
        <p:spPr>
          <a:xfrm>
            <a:off x="4105834" y="233082"/>
            <a:ext cx="4338919" cy="646331"/>
          </a:xfrm>
          <a:prstGeom prst="rect">
            <a:avLst/>
          </a:prstGeom>
          <a:noFill/>
        </p:spPr>
        <p:txBody>
          <a:bodyPr wrap="square" rtlCol="1">
            <a:spAutoFit/>
          </a:bodyPr>
          <a:lstStyle/>
          <a:p>
            <a:pPr algn="r"/>
            <a:r>
              <a:rPr lang="ar-SA" sz="3600"/>
              <a:t>منزلة الصدق و اهميته</a:t>
            </a:r>
            <a:r>
              <a:rPr lang="ar-SA"/>
              <a:t> </a:t>
            </a:r>
            <a:endParaRPr lang="ar-AE"/>
          </a:p>
        </p:txBody>
      </p:sp>
    </p:spTree>
    <p:extLst>
      <p:ext uri="{BB962C8B-B14F-4D97-AF65-F5344CB8AC3E}">
        <p14:creationId xmlns:p14="http://schemas.microsoft.com/office/powerpoint/2010/main" val="3638679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97E617-15BC-4797-BF75-1B458AEB256C}"/>
              </a:ext>
            </a:extLst>
          </p:cNvPr>
          <p:cNvSpPr>
            <a:spLocks noGrp="1"/>
          </p:cNvSpPr>
          <p:nvPr>
            <p:ph type="title"/>
          </p:nvPr>
        </p:nvSpPr>
        <p:spPr/>
        <p:txBody>
          <a:bodyPr/>
          <a:lstStyle/>
          <a:p>
            <a:r>
              <a:rPr lang="ar-SA" dirty="0"/>
              <a:t>أنواع الصدق</a:t>
            </a:r>
            <a:endParaRPr lang="en-US" dirty="0"/>
          </a:p>
        </p:txBody>
      </p:sp>
      <p:sp>
        <p:nvSpPr>
          <p:cNvPr id="3" name="Content Placeholder 2">
            <a:extLst>
              <a:ext uri="{FF2B5EF4-FFF2-40B4-BE49-F238E27FC236}">
                <a16:creationId xmlns:a16="http://schemas.microsoft.com/office/drawing/2014/main" id="{8BE42766-A2B5-43AD-B854-BF6CA7D90A71}"/>
              </a:ext>
            </a:extLst>
          </p:cNvPr>
          <p:cNvSpPr>
            <a:spLocks noGrp="1"/>
          </p:cNvSpPr>
          <p:nvPr>
            <p:ph idx="1"/>
          </p:nvPr>
        </p:nvSpPr>
        <p:spPr/>
        <p:txBody>
          <a:bodyPr>
            <a:normAutofit lnSpcReduction="10000"/>
          </a:bodyPr>
          <a:lstStyle/>
          <a:p>
            <a:pPr marL="494100" indent="-457200" algn="r" rtl="1">
              <a:buFont typeface="+mj-lt"/>
              <a:buAutoNum type="arabicPeriod"/>
            </a:pPr>
            <a:r>
              <a:rPr lang="ar-SA" dirty="0"/>
              <a:t>الصدق في الوعد: الوفاء بالوعد والعهد، وألا يقول المرء غير ما يعمل، ولا يعمل خالف ما يقول.</a:t>
            </a:r>
          </a:p>
          <a:p>
            <a:pPr marL="494100" indent="-457200" algn="r" rtl="1">
              <a:buFont typeface="+mj-lt"/>
              <a:buAutoNum type="arabicPeriod"/>
            </a:pPr>
            <a:r>
              <a:rPr lang="ar-SA" dirty="0"/>
              <a:t>الصدق في القول، فيما يخبر به المرء عن نفسه وغيره، فلا يختلق المعاذير، أو يذكر أسبابا غير حقيقية من شأنها أن تفوت على الناس أعمالهم وخدماتهم.</a:t>
            </a:r>
          </a:p>
          <a:p>
            <a:pPr marL="494100" indent="-457200" algn="r" rtl="1">
              <a:buFont typeface="+mj-lt"/>
              <a:buAutoNum type="arabicPeriod"/>
            </a:pPr>
            <a:r>
              <a:rPr lang="ar-SA" dirty="0"/>
              <a:t>الصدق في نقل الأفكار والآراء العلمية، وعدم التحريف أو التغيير فيها. </a:t>
            </a:r>
          </a:p>
          <a:p>
            <a:pPr marL="494100" indent="-457200" algn="r" rtl="1">
              <a:buFont typeface="+mj-lt"/>
              <a:buAutoNum type="arabicPeriod"/>
            </a:pPr>
            <a:r>
              <a:rPr lang="ar-SA" dirty="0"/>
              <a:t>الصدق في أداء الشهادة وعدم الجنوح إلى قول الزور، فشهادة الزور من أعظم الموبقات، فقد قرنها الله تعالى بالشرك به سبحانه.</a:t>
            </a:r>
          </a:p>
          <a:p>
            <a:pPr marL="494100" indent="-457200" algn="r" rtl="1">
              <a:buFont typeface="+mj-lt"/>
              <a:buAutoNum type="arabicPeriod"/>
            </a:pPr>
            <a:r>
              <a:rPr lang="ar-SA" dirty="0"/>
              <a:t>الصدق في المعاملة، ولها صور عديدة: منها صدق البيع والشراء، وكذا الصدق في أداء الوظيفة على الوجه الأتم، وامتثال التعليمات والأنظمة.</a:t>
            </a:r>
            <a:endParaRPr lang="en-US" dirty="0"/>
          </a:p>
        </p:txBody>
      </p:sp>
    </p:spTree>
    <p:extLst>
      <p:ext uri="{BB962C8B-B14F-4D97-AF65-F5344CB8AC3E}">
        <p14:creationId xmlns:p14="http://schemas.microsoft.com/office/powerpoint/2010/main" val="70223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6906B-C193-4915-AE3D-4D4345B62B1A}"/>
              </a:ext>
            </a:extLst>
          </p:cNvPr>
          <p:cNvSpPr>
            <a:spLocks noGrp="1"/>
          </p:cNvSpPr>
          <p:nvPr>
            <p:ph type="title"/>
          </p:nvPr>
        </p:nvSpPr>
        <p:spPr/>
        <p:txBody>
          <a:bodyPr/>
          <a:lstStyle/>
          <a:p>
            <a:r>
              <a:rPr lang="ar-SA" dirty="0"/>
              <a:t>بلوغ خلق الصدق</a:t>
            </a:r>
            <a:endParaRPr lang="en-US" dirty="0"/>
          </a:p>
        </p:txBody>
      </p:sp>
      <p:sp>
        <p:nvSpPr>
          <p:cNvPr id="3" name="Content Placeholder 2">
            <a:extLst>
              <a:ext uri="{FF2B5EF4-FFF2-40B4-BE49-F238E27FC236}">
                <a16:creationId xmlns:a16="http://schemas.microsoft.com/office/drawing/2014/main" id="{DF924747-5629-440A-8A9F-21CFF5198104}"/>
              </a:ext>
            </a:extLst>
          </p:cNvPr>
          <p:cNvSpPr>
            <a:spLocks noGrp="1"/>
          </p:cNvSpPr>
          <p:nvPr>
            <p:ph idx="1"/>
          </p:nvPr>
        </p:nvSpPr>
        <p:spPr>
          <a:xfrm>
            <a:off x="913795" y="1781350"/>
            <a:ext cx="10353762" cy="4929843"/>
          </a:xfrm>
        </p:spPr>
        <p:txBody>
          <a:bodyPr>
            <a:normAutofit lnSpcReduction="10000"/>
          </a:bodyPr>
          <a:lstStyle/>
          <a:p>
            <a:pPr algn="r" rtl="1"/>
            <a:r>
              <a:rPr lang="ar-SA" dirty="0"/>
              <a:t>وخلق الصدق قابل للاكتساب والتنمية، وذلك عن طريق التدريب العملي، والتطبيق المستمر، مع المجاهدة في ذلك، فهو يحتاج إلى إرادة صلبة، وإيمان وطيد، واحتمال كريم لتبعاته.</a:t>
            </a:r>
          </a:p>
          <a:p>
            <a:pPr algn="r" rtl="1"/>
            <a:r>
              <a:rPr lang="ar-SA" dirty="0"/>
              <a:t>فالصدق في العمل يقتضي مطابقة فعل الإنسان قوله، فتكون أعماله الظاهرة ترجمة صادقة لما هو مستقر في باطنه وضميره، وهذا بلا شك يثمر الإتقان في كل عمل يعمله فيؤديه كامال، فال غش، ولا خداع. </a:t>
            </a:r>
          </a:p>
          <a:p>
            <a:pPr algn="r" rtl="1"/>
            <a:r>
              <a:rPr lang="ar-SA" dirty="0"/>
              <a:t>وإذا حقق العامل هذه المعاني العظيمة فهذا دليل على صدق عمله، ومجاهدته للوصول الى هذه المرتبة (الصديقية)، علاوة على أن الصدق يوفر ثقة كبيرة بين العمال وأصحاب العمل، وبينهم وبين أفراد المجتمع، ويزيد البركة في الأعمال.</a:t>
            </a:r>
          </a:p>
          <a:p>
            <a:pPr algn="r" rtl="1"/>
            <a:r>
              <a:rPr lang="ar-SA" dirty="0"/>
              <a:t>وجماع ذلك كله أن يصدق الإنسان مع ربه في كل ما أوكله إليه من قول أو عمل، ففي ذلك تمام سعادته في الدنيا والآخرة. </a:t>
            </a:r>
          </a:p>
          <a:p>
            <a:pPr algn="r" rtl="1"/>
            <a:r>
              <a:rPr lang="ar-SA" dirty="0"/>
              <a:t>يقول ابن القيم</a:t>
            </a:r>
            <a:r>
              <a:rPr lang="ar-SA"/>
              <a:t>: ((ليس </a:t>
            </a:r>
            <a:r>
              <a:rPr lang="ar-SA" dirty="0"/>
              <a:t>للعبد شيء أنفع من صدقه ربه في جميع أموره مع صدق العزيمة, فيصدقه في عزمه وفي </a:t>
            </a:r>
            <a:r>
              <a:rPr lang="ar-SA"/>
              <a:t>فعله)), قال تعالى </a:t>
            </a:r>
            <a:r>
              <a:rPr lang="ar-SA">
                <a:latin typeface="Arial" panose="020B0604020202020204" pitchFamily="34" charset="0"/>
                <a:cs typeface="Arial" panose="020B0604020202020204" pitchFamily="34" charset="0"/>
              </a:rPr>
              <a:t>﴿</a:t>
            </a:r>
            <a:r>
              <a:rPr lang="ar-SA"/>
              <a:t>فَلَوْ صَدَقُوا اللَّهَ لَكَانَ خَيْرًا لَّهُمْ </a:t>
            </a:r>
            <a:r>
              <a:rPr lang="ar-SA">
                <a:latin typeface="Arial" panose="020B0604020202020204" pitchFamily="34" charset="0"/>
                <a:cs typeface="Arial" panose="020B0604020202020204" pitchFamily="34" charset="0"/>
              </a:rPr>
              <a:t>﴾.</a:t>
            </a:r>
            <a:endParaRPr lang="ar-SA" dirty="0"/>
          </a:p>
          <a:p>
            <a:pPr algn="r" rtl="1"/>
            <a:endParaRPr lang="en-US" dirty="0"/>
          </a:p>
        </p:txBody>
      </p:sp>
    </p:spTree>
    <p:extLst>
      <p:ext uri="{BB962C8B-B14F-4D97-AF65-F5344CB8AC3E}">
        <p14:creationId xmlns:p14="http://schemas.microsoft.com/office/powerpoint/2010/main" val="15763909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4C00F4-06E9-43E3-AD97-88A857CEFA82}">
  <ds:schemaRefs>
    <ds:schemaRef ds:uri="http://schemas.microsoft.com/office/2006/metadata/properties"/>
    <ds:schemaRef ds:uri="http://www.w3.org/2000/xmlns/"/>
    <ds:schemaRef ds:uri="71af3243-3dd4-4a8d-8c0d-dd76da1f02a5"/>
    <ds:schemaRef ds:uri="http://www.w3.org/2001/XMLSchema-instance"/>
  </ds:schemaRefs>
</ds:datastoreItem>
</file>

<file path=customXml/itemProps2.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{84696631-BF01-40FC-956C-27923FE3DDAB}tf55705232_win32</Template>
  <TotalTime>191</TotalTime>
  <Words>749</Words>
  <Application>Microsoft Office PowerPoint</Application>
  <PresentationFormat>شاشة عريضة</PresentationFormat>
  <Paragraphs>54</Paragraphs>
  <Slides>11</Slides>
  <Notes>2</Notes>
  <HiddenSlides>0</HiddenSlides>
  <MMClips>0</MMClips>
  <ScaleCrop>false</ScaleCrop>
  <HeadingPairs>
    <vt:vector size="4" baseType="variant">
      <vt:variant>
        <vt:lpstr>نسق</vt:lpstr>
      </vt:variant>
      <vt:variant>
        <vt:i4>1</vt:i4>
      </vt:variant>
      <vt:variant>
        <vt:lpstr>عناوين الشرائح</vt:lpstr>
      </vt:variant>
      <vt:variant>
        <vt:i4>11</vt:i4>
      </vt:variant>
    </vt:vector>
  </HeadingPairs>
  <TitlesOfParts>
    <vt:vector size="12" baseType="lpstr">
      <vt:lpstr>SlateVTI</vt:lpstr>
      <vt:lpstr>خلق الإخلاص والصدق</vt:lpstr>
      <vt:lpstr>تعريف اخلاقيات المهنة</vt:lpstr>
      <vt:lpstr>تعداد الأخلاقيات المهنية</vt:lpstr>
      <vt:lpstr>الإخلاص</vt:lpstr>
      <vt:lpstr>مجالات الإخلاص</vt:lpstr>
      <vt:lpstr>الصدق</vt:lpstr>
      <vt:lpstr>عرض تقديمي في PowerPoint</vt:lpstr>
      <vt:lpstr>أنواع الصدق</vt:lpstr>
      <vt:lpstr>بلوغ خلق الصدق</vt:lpstr>
      <vt:lpstr>حالات يجوز فيها الكذب </vt:lpstr>
      <vt:lpstr>الاثراء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خلق الإخلاص والصدق</dc:title>
  <dc:creator>عبدالمجيد الزبيري ID 439102837</dc:creator>
  <cp:lastModifiedBy>وليد الفهيد</cp:lastModifiedBy>
  <cp:revision>4</cp:revision>
  <dcterms:created xsi:type="dcterms:W3CDTF">2022-02-06T16:26:07Z</dcterms:created>
  <dcterms:modified xsi:type="dcterms:W3CDTF">2022-02-20T08:44:26Z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