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C71461-0D3F-4A81-A8B6-0A967E7558C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9E7338-6E5E-4B60-962D-B1F29D779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lob:https://web.whatsapp.com/43b0a365-3172-42c6-8bc2-32f8ba33e26f#page=1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BC34-7C75-4E38-B035-389B062D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75" y="452487"/>
            <a:ext cx="10793689" cy="3543780"/>
          </a:xfrm>
        </p:spPr>
        <p:txBody>
          <a:bodyPr>
            <a:normAutofit/>
          </a:bodyPr>
          <a:lstStyle/>
          <a:p>
            <a:r>
              <a:rPr lang="ar-SA" sz="4000" dirty="0"/>
              <a:t>خلق حسن التعامل , والتعاون , والمبادرة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40C4-0F16-4064-8577-9320AD8C4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EB56-CEB0-4224-AF70-47327549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784" y="1343770"/>
            <a:ext cx="8855240" cy="1094629"/>
          </a:xfrm>
        </p:spPr>
        <p:txBody>
          <a:bodyPr>
            <a:normAutofit/>
          </a:bodyPr>
          <a:lstStyle/>
          <a:p>
            <a:r>
              <a:rPr lang="ar-SA" sz="3200" dirty="0"/>
              <a:t>يتوقع بعد دراستك لهذه الوحدة أن تكون قادراً على: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F364-6B15-4012-82B2-6F721375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57" y="2667000"/>
            <a:ext cx="7805666" cy="2509300"/>
          </a:xfrm>
        </p:spPr>
        <p:txBody>
          <a:bodyPr/>
          <a:lstStyle/>
          <a:p>
            <a:pPr marL="457200" lvl="1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1- التخلق بحسن المعاملة في بيئتك العملية</a:t>
            </a:r>
          </a:p>
          <a:p>
            <a:pPr marL="457200" lvl="1" indent="0" algn="r">
              <a:buNone/>
            </a:pPr>
            <a:endParaRPr lang="ar-SA" dirty="0">
              <a:solidFill>
                <a:schemeClr val="accent4"/>
              </a:solidFill>
            </a:endParaRPr>
          </a:p>
          <a:p>
            <a:pPr marL="457200" lvl="1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2- تطبيق خلق التعاون في حياتك , ومع زملائك في العمل</a:t>
            </a:r>
          </a:p>
          <a:p>
            <a:pPr marL="457200" lvl="1" indent="0" algn="r">
              <a:buNone/>
            </a:pPr>
            <a:endParaRPr lang="ar-SA" dirty="0">
              <a:solidFill>
                <a:schemeClr val="accent4"/>
              </a:solidFill>
            </a:endParaRPr>
          </a:p>
          <a:p>
            <a:pPr marL="457200" lvl="1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3- الإلمام بخلق المبادرة , وصورها, ومجلاتها داخل تخصصك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37C2-7E46-4D95-950F-1746500D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329" y="932290"/>
            <a:ext cx="7964694" cy="809045"/>
          </a:xfrm>
        </p:spPr>
        <p:txBody>
          <a:bodyPr>
            <a:normAutofit/>
          </a:bodyPr>
          <a:lstStyle/>
          <a:p>
            <a:r>
              <a:rPr lang="ar-SA" sz="3200" dirty="0"/>
              <a:t>مفهوم حسن التعامل و منزلته </a:t>
            </a:r>
            <a:endParaRPr lang="en-US" sz="3200" dirty="0"/>
          </a:p>
        </p:txBody>
      </p:sp>
      <p:sp>
        <p:nvSpPr>
          <p:cNvPr id="4" name="Rectangle 1">
            <a:hlinkClick r:id="rId2" tooltip="Page 147"/>
            <a:extLst>
              <a:ext uri="{FF2B5EF4-FFF2-40B4-BE49-F238E27FC236}">
                <a16:creationId xmlns:a16="http://schemas.microsoft.com/office/drawing/2014/main" id="{9B35B8AC-1559-4BE7-BCF6-60D93AEED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1736116"/>
            <a:ext cx="1001871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حسن التعامل</a:t>
            </a:r>
            <a:r>
              <a:rPr lang="ar-SA" altLang="en-US" sz="1800" dirty="0">
                <a:solidFill>
                  <a:schemeClr val="accent4"/>
                </a:solidFill>
                <a:latin typeface="Arial" panose="020B0604020202020204" pitchFamily="34" charset="0"/>
              </a:rPr>
              <a:t>: هو الموقف الحسن الثابت الصادق الذي يتخذه المومن أثناء تعامله مع الاخرين في سائر المعاملات على ما يكفل الرفق بالتعاملين. 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منزلة حسن التعامل و اهميته: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solidFill>
                  <a:schemeClr val="accent4"/>
                </a:solidFill>
                <a:latin typeface="Arial" panose="020B0604020202020204" pitchFamily="34" charset="0"/>
              </a:rPr>
              <a:t>حسن المعاملة واجب شرعي , واللطف في القول مبدأ إسلامي أصيل 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ar-SA" altLang="en-US" sz="180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ويقول جل وعلا</a:t>
            </a:r>
            <a:r>
              <a:rPr lang="ar-SA" altLang="en-US" sz="1800" dirty="0">
                <a:solidFill>
                  <a:schemeClr val="accent4"/>
                </a:solidFill>
                <a:latin typeface="Arial" panose="020B0604020202020204" pitchFamily="34" charset="0"/>
              </a:rPr>
              <a:t>: وَقُل لِّعِبَادِي يَقُولُوا الَّتِي هِيَ أَحْسَنُ ۚ إِنَّ الشَّيْطَانَ يَنزَغُ بَيْنَهُمْ ۚ إِنَّ الشَّيْطَانَ كَانَ لِلْإِنسَانِ عَدُوًّا مُّبِينًا (53)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ar-SA" altLang="en-US" sz="180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وما الهدف من إحسان المعاملة إلا رضا الله عل وجل , سواء رضي الناس او سخطوا.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ar-SA" altLang="en-US" sz="1800" dirty="0"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   </a:t>
            </a:r>
            <a:r>
              <a:rPr lang="ar-SA" sz="1800" dirty="0"/>
              <a:t>عن أبي هريرة -رضي الله عنه- قال: قال رسول الله -صلى الله عليه وسلم-: «إنكم لا تسعون الناس بأموالكم وَلْيَسَعُهُمْ منكم بَسْطُ الوجه وحسن الخلق» </a:t>
            </a:r>
            <a:endParaRPr lang="ar-SA" altLang="en-US" sz="1800" dirty="0"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ar-SA" altLang="en-US" sz="1800" dirty="0"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 </a:t>
            </a: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ar-SA" altLang="en-US" sz="1800" dirty="0">
              <a:latin typeface="Arial" panose="020B0604020202020204" pitchFamily="34" charset="0"/>
            </a:endParaRPr>
          </a:p>
          <a:p>
            <a:pPr marL="0" lvl="0" indent="0" algn="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800" dirty="0">
                <a:latin typeface="Arial" panose="020B0604020202020204" pitchFamily="34" charset="0"/>
              </a:rPr>
              <a:t> 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9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A56D-16B0-43FF-A913-BD7DAF08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732" y="1176867"/>
            <a:ext cx="6482291" cy="1210732"/>
          </a:xfrm>
        </p:spPr>
        <p:txBody>
          <a:bodyPr>
            <a:normAutofit/>
          </a:bodyPr>
          <a:lstStyle/>
          <a:p>
            <a:r>
              <a:rPr lang="ar-SA" sz="3200" dirty="0">
                <a:solidFill>
                  <a:schemeClr val="accent4"/>
                </a:solidFill>
              </a:rPr>
              <a:t>صور حسن المعاملة 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C5AC-1A26-48AB-A1B4-E35DE488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SA" dirty="0"/>
              <a:t>1- الاهتمام بأمور اللآخرين , وتقديم الخدمة لهم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2- عدم إحراجهم أو إهانتهم , لقوله سبحانه: (وَقُولُوا لِلنَّاسِ حُسْنًا)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3- أن يعامل الإنسان الاخرين بما يحب أن يعاملوه به </a:t>
            </a:r>
          </a:p>
          <a:p>
            <a:pPr marL="0" indent="0" algn="r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9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8BCA-619B-47C6-943F-7C62E09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23" y="685800"/>
            <a:ext cx="9894357" cy="1083732"/>
          </a:xfrm>
        </p:spPr>
        <p:txBody>
          <a:bodyPr>
            <a:normAutofit/>
          </a:bodyPr>
          <a:lstStyle/>
          <a:p>
            <a:r>
              <a:rPr lang="ar-SA" sz="2800" dirty="0"/>
              <a:t>حسن معاملة الموظف مع رؤسائه , زملائه, مرؤسيه, المراجعين 	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901-6B71-44CE-8164-8A86A6C3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1"/>
            <a:ext cx="10018713" cy="3505200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ar-SA" dirty="0"/>
              <a:t>-</a:t>
            </a:r>
            <a:r>
              <a:rPr lang="ar-SA" sz="2800" dirty="0">
                <a:solidFill>
                  <a:schemeClr val="accent4"/>
                </a:solidFill>
              </a:rPr>
              <a:t>فالرؤساء و المدراء </a:t>
            </a:r>
            <a:r>
              <a:rPr lang="ar-SA" dirty="0"/>
              <a:t>, اكثر خبرة في العمل غالبا , حسن التعامل معهم يظهر في تنفيذ توجيهاتهم ؛ وفي العلاقة الجيدة معهم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sz="3200" dirty="0"/>
              <a:t>-</a:t>
            </a:r>
            <a:r>
              <a:rPr lang="ar-SA" sz="3200" dirty="0">
                <a:solidFill>
                  <a:schemeClr val="accent4"/>
                </a:solidFill>
              </a:rPr>
              <a:t>الزملاء</a:t>
            </a:r>
            <a:r>
              <a:rPr lang="ar-SA" dirty="0"/>
              <a:t> شركاء في المصلحة , ونصحاء في العمل , فيرشد الواحد منهم زميلة , ويسهل له مهمته</a:t>
            </a:r>
          </a:p>
          <a:p>
            <a:pPr marL="0" indent="0" algn="r">
              <a:buNone/>
            </a:pPr>
            <a:endParaRPr lang="ar-SA" dirty="0"/>
          </a:p>
          <a:p>
            <a:pPr algn="r">
              <a:buFontTx/>
              <a:buChar char="-"/>
            </a:pPr>
            <a:r>
              <a:rPr lang="ar-SA" sz="3000" dirty="0"/>
              <a:t>-</a:t>
            </a:r>
            <a:r>
              <a:rPr lang="ar-SA" sz="3000" dirty="0">
                <a:solidFill>
                  <a:schemeClr val="accent4"/>
                </a:solidFill>
              </a:rPr>
              <a:t>المرؤوسون</a:t>
            </a:r>
            <a:r>
              <a:rPr lang="ar-SA" dirty="0"/>
              <a:t> لولاهم ما استطاع الرئيس أن ينجز مهامة , إضافة إلى أن المنطقي أن يكون الرئيس و المدير قدوة لهم</a:t>
            </a:r>
          </a:p>
          <a:p>
            <a:pPr algn="r">
              <a:buFontTx/>
              <a:buChar char="-"/>
            </a:pPr>
            <a:endParaRPr lang="ar-SA" dirty="0"/>
          </a:p>
          <a:p>
            <a:pPr algn="r">
              <a:buFontTx/>
              <a:buChar char="-"/>
            </a:pPr>
            <a:r>
              <a:rPr lang="ar-SA" dirty="0"/>
              <a:t>-</a:t>
            </a:r>
            <a:r>
              <a:rPr lang="ar-SA" sz="3100" dirty="0">
                <a:solidFill>
                  <a:schemeClr val="accent4"/>
                </a:solidFill>
              </a:rPr>
              <a:t>المراجعون</a:t>
            </a:r>
            <a:r>
              <a:rPr lang="ar-SA" dirty="0"/>
              <a:t> هم معيار نجاح المؤسسة, فانطباعهم عن المؤسسة يعكس رأيهم في تعامل موظفيها, ولانهم أصحاب حاجة, فمن حسن تعامل الموظف معهم أن يتقن فن الاحتواء ويتدرب عليه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C71E-250F-4101-9216-06A0F4E9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التعاون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E75E-48B2-4AE4-8EC0-3B6C5367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ar-SA" dirty="0"/>
              <a:t>مفهوم التعاون ومنزلته</a:t>
            </a:r>
          </a:p>
          <a:p>
            <a:pPr marL="0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التعاون لغة</a:t>
            </a:r>
            <a:r>
              <a:rPr lang="ar-SA" dirty="0"/>
              <a:t>: العون هو الظهير , ورجل معوان: كثير المعونة للناس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التعاون اصطلاحاً: </a:t>
            </a:r>
            <a:r>
              <a:rPr lang="ar-SA" dirty="0"/>
              <a:t>الإتيان بكل خصلة من خصال الخير المأمور بفعلها, والامتناع عن  كل خصلة من خصال الشر المأمور بتركها, بكل قول يبعث عليها , وبكل فعل كذلك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-ورد ذكر التعاون في القرآن إحدى عشر مرة , فهو أمر إلهي تتحقق به كل الاعمال , ولا يزال الناس بخير ما تعاونوا, قال سبحانه: (</a:t>
            </a:r>
            <a:r>
              <a:rPr lang="ar-SA" b="1" dirty="0"/>
              <a:t>وَتَعَاوَنُوا عَلَى الْبِرِّ وَالتَّقْوَى</a:t>
            </a:r>
            <a:r>
              <a:rPr lang="ar-SA" dirty="0"/>
              <a:t>)</a:t>
            </a:r>
          </a:p>
          <a:p>
            <a:pPr marL="0" indent="0" algn="r">
              <a:buNone/>
            </a:pPr>
            <a:endParaRPr lang="ar-SA" b="1" dirty="0"/>
          </a:p>
          <a:p>
            <a:pPr marL="0" indent="0" algn="r">
              <a:buNone/>
            </a:pPr>
            <a:r>
              <a:rPr lang="ar-SA" dirty="0"/>
              <a:t>قال الماوردي رحمه الله : ((ندب الله تعالى إلى التعاون وقرنه بالتقوى له, فقال: (</a:t>
            </a:r>
            <a:r>
              <a:rPr lang="ar-SA" b="1" dirty="0"/>
              <a:t>وَتَعَاوَنُوا عَلَى الْبِرِّ وَالتَّقْوَى</a:t>
            </a:r>
            <a:r>
              <a:rPr lang="ar-SA" dirty="0"/>
              <a:t>) لان في التقوى رضا الله تعالى, وفي البر رضا الناس , ومن جمع بين رضا الله تعالى ورضا الناس فقد تمت سعادته وعمت نعمته)) </a:t>
            </a:r>
          </a:p>
          <a:p>
            <a:pPr marL="0" indent="0" algn="r">
              <a:buNone/>
            </a:pPr>
            <a:r>
              <a:rPr lang="ar-SA" dirty="0"/>
              <a:t> 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8AEC-D0FC-4EEC-9014-1366FCC2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33" y="1752600"/>
            <a:ext cx="6355291" cy="685799"/>
          </a:xfrm>
        </p:spPr>
        <p:txBody>
          <a:bodyPr>
            <a:normAutofit/>
          </a:bodyPr>
          <a:lstStyle/>
          <a:p>
            <a:r>
              <a:rPr lang="ar-SA" sz="3600" dirty="0">
                <a:solidFill>
                  <a:schemeClr val="accent4"/>
                </a:solidFill>
              </a:rPr>
              <a:t>فوائد التعاون في البيئة المهنية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45C7-3F94-49A5-BFB6-7222170F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ar-SA" dirty="0"/>
              <a:t>1- تحقيق السعادة بين المسلمين وإشاعة روح المحبة والالفة بينهم, تضييق مجالات الاختلاف والافتراق بينهم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2-خفض المنافسة والصراع غير المنتج: ذلك أن دعم مناخ التعاون والعمل الجماعي يقلل من زيادة التنافس الضار بين الموظفين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3-تبادل المعلومات: فالمعرفة قوة, وفي مناخ التعاون في العمل يعمل الموظفون كفريق واحد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5A4F-29AD-4F8F-ADB5-BBB40950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المبادرة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A2F4-7EB1-4EE1-8AFF-2466F0FA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9000"/>
            <a:ext cx="10018713" cy="436879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ar-SA" dirty="0"/>
              <a:t>مفهوم المبادرة ومنزلتها</a:t>
            </a:r>
          </a:p>
          <a:p>
            <a:pPr marL="0" indent="0" algn="ctr">
              <a:buNone/>
            </a:pPr>
            <a:r>
              <a:rPr lang="ar-SA" dirty="0"/>
              <a:t> </a:t>
            </a:r>
          </a:p>
          <a:p>
            <a:pPr marL="0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المبادرة لغة</a:t>
            </a:r>
            <a:r>
              <a:rPr lang="ar-SA" dirty="0"/>
              <a:t>: قال ابن فارس: (( الباء و الدال والراء , أصلان: أحدهما: كمال الشيء وامتلاؤه, والاخر: الإسراع إلى الشيء))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المبادرة اصطلاحاً</a:t>
            </a:r>
            <a:r>
              <a:rPr lang="ar-SA" dirty="0"/>
              <a:t>: اقتراح الأفكار المقبولة, والمبادرة بعملعها قبل الاخرين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فهي صفة للشخص الذي يملك القدرة على اتخاذ القرار المناسب في الوقت المناسب ويسعى لتنفيذه بثقه في الحال المناسب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>
                <a:solidFill>
                  <a:schemeClr val="accent4"/>
                </a:solidFill>
              </a:rPr>
              <a:t>منزلة المبادرة إلى الخير </a:t>
            </a:r>
            <a:r>
              <a:rPr lang="ar-SA" dirty="0"/>
              <a:t>: وردت في القرآن الكريم عدة ألفاظ تناسب مفردة المبادرة, من ذلك: المسارعة, المسابقة, المنافسة </a:t>
            </a:r>
          </a:p>
          <a:p>
            <a:pPr marL="0" indent="0" algn="r">
              <a:buNone/>
            </a:pPr>
            <a:r>
              <a:rPr lang="ar-SA" dirty="0"/>
              <a:t>قال تعالى: (وَسَارِعُوا إِلَىٰ مَغْفِرَةٍ مِّن رَّبِّكُمْ)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79E9-1DA9-478E-98C2-3899F14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132" y="1837267"/>
            <a:ext cx="5059891" cy="601132"/>
          </a:xfrm>
        </p:spPr>
        <p:txBody>
          <a:bodyPr>
            <a:normAutofit/>
          </a:bodyPr>
          <a:lstStyle/>
          <a:p>
            <a:r>
              <a:rPr lang="ar-SA" sz="3200" dirty="0"/>
              <a:t>من صور المبادرة عند الموظف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D86-2D83-4C7E-86FC-94B550AA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ar-SA" dirty="0"/>
              <a:t>1- التحلي بالتعامل الراقي , وبناء علاقات إنسانية جيدة , استشعار مشاعر الاخرين, ومعرفة مواطن القوة و الضعف فيهم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2-البحث عن الحلول المبتكرة, واستثمار الفرص , وسرعة الإنجاز مع الإتقان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dirty="0"/>
              <a:t>3- المشاركة في صنع القرار: فالموظف أو العامل عندما يكون عنصراً فاعلاً في عملية صنع القرار او حل المشكلات لاسيماً ما يتعلق منها بادارته او قسمه او وحدته ؛ يشعر بأهميته وثقة مديره, وكذلك ثقة مؤسسته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5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005EA23C4774AB35A8C783A517758" ma:contentTypeVersion="4" ma:contentTypeDescription="Create a new document." ma:contentTypeScope="" ma:versionID="464ca49ff642a555196e78f5898aeb84">
  <xsd:schema xmlns:xsd="http://www.w3.org/2001/XMLSchema" xmlns:xs="http://www.w3.org/2001/XMLSchema" xmlns:p="http://schemas.microsoft.com/office/2006/metadata/properties" xmlns:ns3="b2832859-3f71-4bfc-9ed1-976afa0578b1" targetNamespace="http://schemas.microsoft.com/office/2006/metadata/properties" ma:root="true" ma:fieldsID="13dd171447d5e86458ccf9b86ffa1d11" ns3:_="">
    <xsd:import namespace="b2832859-3f71-4bfc-9ed1-976afa0578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32859-3f71-4bfc-9ed1-976afa057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25FFA-2D0D-443A-9C8B-F56A72442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32859-3f71-4bfc-9ed1-976afa0578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EC34A9-D3FC-41DF-8EF0-447DFF0E6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566BA-0C62-4F85-95B3-080C9D407731}">
  <ds:schemaRefs>
    <ds:schemaRef ds:uri="http://purl.org/dc/terms/"/>
    <ds:schemaRef ds:uri="http://purl.org/dc/dcmitype/"/>
    <ds:schemaRef ds:uri="b2832859-3f71-4bfc-9ed1-976afa0578b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203</TotalTime>
  <Words>665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خلق حسن التعامل , والتعاون , والمبادرة</vt:lpstr>
      <vt:lpstr>يتوقع بعد دراستك لهذه الوحدة أن تكون قادراً على:</vt:lpstr>
      <vt:lpstr>مفهوم حسن التعامل و منزلته </vt:lpstr>
      <vt:lpstr>صور حسن المعاملة </vt:lpstr>
      <vt:lpstr>حسن معاملة الموظف مع رؤسائه , زملائه, مرؤسيه, المراجعين  </vt:lpstr>
      <vt:lpstr>التعاون</vt:lpstr>
      <vt:lpstr>فوائد التعاون في البيئة المهنية</vt:lpstr>
      <vt:lpstr>المبادرة </vt:lpstr>
      <vt:lpstr>من صور المبادرة عند الموظف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خلق حسن التعامل , والتعاون , والمبادرة</dc:title>
  <dc:creator>خالد الغريبي ID 442101830</dc:creator>
  <cp:lastModifiedBy>خالد الغريبي ID 442101830</cp:lastModifiedBy>
  <cp:revision>2</cp:revision>
  <dcterms:created xsi:type="dcterms:W3CDTF">2022-03-20T00:56:30Z</dcterms:created>
  <dcterms:modified xsi:type="dcterms:W3CDTF">2022-03-20T04:20:16Z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0x010100595005EA23C4774AB35A8C783A517758</vt:lpwstr>
  </property>
</Properties>
</file>