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87" d="100"/>
          <a:sy n="87"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D37FF-95AB-43C5-8CB2-D817935E1F95}"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9AB75-5BAE-4059-892A-891C1F5DE71D}" type="slidenum">
              <a:rPr lang="en-US" smtClean="0"/>
              <a:t>‹#›</a:t>
            </a:fld>
            <a:endParaRPr lang="en-US"/>
          </a:p>
        </p:txBody>
      </p:sp>
    </p:spTree>
    <p:extLst>
      <p:ext uri="{BB962C8B-B14F-4D97-AF65-F5344CB8AC3E}">
        <p14:creationId xmlns:p14="http://schemas.microsoft.com/office/powerpoint/2010/main" val="386469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59AB75-5BAE-4059-892A-891C1F5DE71D}" type="slidenum">
              <a:rPr lang="en-US" smtClean="0"/>
              <a:t>1</a:t>
            </a:fld>
            <a:endParaRPr lang="en-US"/>
          </a:p>
        </p:txBody>
      </p:sp>
    </p:spTree>
    <p:extLst>
      <p:ext uri="{BB962C8B-B14F-4D97-AF65-F5344CB8AC3E}">
        <p14:creationId xmlns:p14="http://schemas.microsoft.com/office/powerpoint/2010/main" val="274192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81749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3290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83528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09265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6637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826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12578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27611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4166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85699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88593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2593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60157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12191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88128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7958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9873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4EA7F1-07EC-F44F-9640-FF3555337FA8}"/>
              </a:ext>
            </a:extLst>
          </p:cNvPr>
          <p:cNvSpPr>
            <a:spLocks noGrp="1"/>
          </p:cNvSpPr>
          <p:nvPr>
            <p:ph type="ctrTitle"/>
          </p:nvPr>
        </p:nvSpPr>
        <p:spPr>
          <a:xfrm>
            <a:off x="789783" y="1528869"/>
            <a:ext cx="7766936" cy="1646302"/>
          </a:xfrm>
        </p:spPr>
        <p:txBody>
          <a:bodyPr/>
          <a:lstStyle/>
          <a:p>
            <a:r>
              <a:rPr lang="en-US" sz="6600" dirty="0" err="1"/>
              <a:t>أخلاقيات</a:t>
            </a:r>
            <a:r>
              <a:rPr lang="en-US" sz="6600" dirty="0"/>
              <a:t> </a:t>
            </a:r>
            <a:r>
              <a:rPr lang="en-US" sz="6600" dirty="0" err="1"/>
              <a:t>الإدارة</a:t>
            </a:r>
            <a:r>
              <a:rPr lang="en-US" sz="6600" dirty="0"/>
              <a:t> </a:t>
            </a:r>
            <a:endParaRPr lang="ar-SA" sz="6600" dirty="0"/>
          </a:p>
        </p:txBody>
      </p:sp>
      <p:sp>
        <p:nvSpPr>
          <p:cNvPr id="3" name="عنوان فرعي 2">
            <a:extLst>
              <a:ext uri="{FF2B5EF4-FFF2-40B4-BE49-F238E27FC236}">
                <a16:creationId xmlns:a16="http://schemas.microsoft.com/office/drawing/2014/main" id="{4093E321-6116-E54E-8B13-3ABFB418D48C}"/>
              </a:ext>
            </a:extLst>
          </p:cNvPr>
          <p:cNvSpPr>
            <a:spLocks noGrp="1"/>
          </p:cNvSpPr>
          <p:nvPr>
            <p:ph type="subTitle" idx="1"/>
          </p:nvPr>
        </p:nvSpPr>
        <p:spPr>
          <a:xfrm>
            <a:off x="-485996" y="3134380"/>
            <a:ext cx="7766936" cy="1096899"/>
          </a:xfrm>
        </p:spPr>
        <p:txBody>
          <a:bodyPr/>
          <a:lstStyle/>
          <a:p>
            <a:r>
              <a:rPr lang="en-US" sz="2800" dirty="0" err="1"/>
              <a:t>الوحدة</a:t>
            </a:r>
            <a:r>
              <a:rPr lang="en-US" sz="2800" dirty="0"/>
              <a:t> </a:t>
            </a:r>
            <a:r>
              <a:rPr lang="en-US" sz="2800" dirty="0" err="1"/>
              <a:t>الثامنة</a:t>
            </a:r>
            <a:endParaRPr lang="ar-SA" sz="2800" dirty="0"/>
          </a:p>
          <a:p>
            <a:endParaRPr lang="ar-SA" dirty="0"/>
          </a:p>
        </p:txBody>
      </p:sp>
      <p:sp>
        <p:nvSpPr>
          <p:cNvPr id="4" name="TextBox 3">
            <a:extLst>
              <a:ext uri="{FF2B5EF4-FFF2-40B4-BE49-F238E27FC236}">
                <a16:creationId xmlns:a16="http://schemas.microsoft.com/office/drawing/2014/main" id="{1135807D-33A2-409C-967C-0BEA98E240FA}"/>
              </a:ext>
            </a:extLst>
          </p:cNvPr>
          <p:cNvSpPr txBox="1"/>
          <p:nvPr/>
        </p:nvSpPr>
        <p:spPr>
          <a:xfrm>
            <a:off x="5190727" y="3728782"/>
            <a:ext cx="2546084" cy="923330"/>
          </a:xfrm>
          <a:prstGeom prst="rect">
            <a:avLst/>
          </a:prstGeom>
          <a:noFill/>
        </p:spPr>
        <p:txBody>
          <a:bodyPr wrap="square" rtlCol="0">
            <a:spAutoFit/>
          </a:bodyPr>
          <a:lstStyle/>
          <a:p>
            <a:pPr algn="ctr"/>
            <a:r>
              <a:rPr lang="ar-SA" dirty="0"/>
              <a:t>عبدالعزيز محمد عبدالله</a:t>
            </a:r>
          </a:p>
          <a:p>
            <a:pPr algn="ctr"/>
            <a:r>
              <a:rPr lang="ar-SA" dirty="0"/>
              <a:t>بدر النفيعي</a:t>
            </a:r>
          </a:p>
          <a:p>
            <a:pPr algn="ctr"/>
            <a:r>
              <a:rPr lang="ar-SA" dirty="0"/>
              <a:t>نواف البريكان</a:t>
            </a:r>
            <a:endParaRPr lang="en-US" dirty="0"/>
          </a:p>
        </p:txBody>
      </p:sp>
    </p:spTree>
    <p:extLst>
      <p:ext uri="{BB962C8B-B14F-4D97-AF65-F5344CB8AC3E}">
        <p14:creationId xmlns:p14="http://schemas.microsoft.com/office/powerpoint/2010/main" val="22181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3C9D37B-35E6-FF44-8644-49B4C1BEB415}"/>
              </a:ext>
            </a:extLst>
          </p:cNvPr>
          <p:cNvSpPr>
            <a:spLocks noGrp="1"/>
          </p:cNvSpPr>
          <p:nvPr>
            <p:ph type="title"/>
          </p:nvPr>
        </p:nvSpPr>
        <p:spPr>
          <a:xfrm>
            <a:off x="2016314" y="1469618"/>
            <a:ext cx="7885821" cy="618506"/>
          </a:xfrm>
        </p:spPr>
        <p:txBody>
          <a:bodyPr>
            <a:normAutofit fontScale="90000"/>
          </a:bodyPr>
          <a:lstStyle/>
          <a:p>
            <a:r>
              <a:rPr lang="en-US" dirty="0" err="1"/>
              <a:t>من</a:t>
            </a:r>
            <a:r>
              <a:rPr lang="en-US" dirty="0"/>
              <a:t> </a:t>
            </a:r>
            <a:r>
              <a:rPr lang="en-US" dirty="0" err="1"/>
              <a:t>المتوقع</a:t>
            </a:r>
            <a:r>
              <a:rPr lang="en-US" dirty="0"/>
              <a:t> </a:t>
            </a:r>
            <a:r>
              <a:rPr lang="en-US" dirty="0" err="1"/>
              <a:t>بعد</a:t>
            </a:r>
            <a:r>
              <a:rPr lang="en-US" dirty="0"/>
              <a:t> </a:t>
            </a:r>
            <a:r>
              <a:rPr lang="en-US" dirty="0" err="1"/>
              <a:t>دراستك</a:t>
            </a:r>
            <a:r>
              <a:rPr lang="en-US" dirty="0"/>
              <a:t> </a:t>
            </a:r>
            <a:r>
              <a:rPr lang="en-US" dirty="0" err="1"/>
              <a:t>لهذه</a:t>
            </a:r>
            <a:r>
              <a:rPr lang="en-US" dirty="0"/>
              <a:t> </a:t>
            </a:r>
            <a:r>
              <a:rPr lang="en-US" dirty="0" err="1"/>
              <a:t>الوحدة</a:t>
            </a:r>
            <a:r>
              <a:rPr lang="en-US" dirty="0"/>
              <a:t> </a:t>
            </a:r>
            <a:r>
              <a:rPr lang="en-US" dirty="0" err="1"/>
              <a:t>أن</a:t>
            </a:r>
            <a:r>
              <a:rPr lang="en-US" dirty="0"/>
              <a:t> </a:t>
            </a:r>
            <a:r>
              <a:rPr lang="en-US" dirty="0" err="1"/>
              <a:t>تكون</a:t>
            </a:r>
            <a:r>
              <a:rPr lang="en-US" dirty="0"/>
              <a:t> </a:t>
            </a:r>
            <a:r>
              <a:rPr lang="en-US" dirty="0" err="1"/>
              <a:t>قادرًا</a:t>
            </a:r>
            <a:r>
              <a:rPr lang="en-US" dirty="0"/>
              <a:t> </a:t>
            </a:r>
            <a:r>
              <a:rPr lang="en-US" dirty="0" err="1"/>
              <a:t>على</a:t>
            </a:r>
            <a:r>
              <a:rPr lang="ar-SA" dirty="0"/>
              <a:t>:</a:t>
            </a:r>
          </a:p>
        </p:txBody>
      </p:sp>
      <p:sp>
        <p:nvSpPr>
          <p:cNvPr id="3" name="عنصر نائب للمحتوى 2">
            <a:extLst>
              <a:ext uri="{FF2B5EF4-FFF2-40B4-BE49-F238E27FC236}">
                <a16:creationId xmlns:a16="http://schemas.microsoft.com/office/drawing/2014/main" id="{9B8BB513-2296-CE48-AEFA-64494AA97B24}"/>
              </a:ext>
            </a:extLst>
          </p:cNvPr>
          <p:cNvSpPr>
            <a:spLocks noGrp="1"/>
          </p:cNvSpPr>
          <p:nvPr>
            <p:ph idx="1"/>
          </p:nvPr>
        </p:nvSpPr>
        <p:spPr>
          <a:xfrm>
            <a:off x="1199683" y="2216380"/>
            <a:ext cx="8751730" cy="3997828"/>
          </a:xfrm>
        </p:spPr>
        <p:txBody>
          <a:bodyPr>
            <a:normAutofit/>
          </a:bodyPr>
          <a:lstStyle/>
          <a:p>
            <a:pPr marL="0" indent="0" algn="ctr">
              <a:buNone/>
            </a:pPr>
            <a:r>
              <a:rPr lang="en-US" sz="2400" dirty="0" err="1">
                <a:latin typeface="Calibri Light" panose="020F0302020204030204" pitchFamily="34" charset="0"/>
                <a:cs typeface="Calibri Light" panose="020F0302020204030204" pitchFamily="34" charset="0"/>
              </a:rPr>
              <a:t>معرفة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الوظائف</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الأساسية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للإدارة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في</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الإسلام</a:t>
            </a:r>
            <a:r>
              <a:rPr lang="en-US" sz="2400" dirty="0">
                <a:latin typeface="Calibri Light" panose="020F0302020204030204" pitchFamily="34" charset="0"/>
                <a:cs typeface="Calibri Light" panose="020F0302020204030204" pitchFamily="34" charset="0"/>
              </a:rPr>
              <a:t> </a:t>
            </a:r>
          </a:p>
          <a:p>
            <a:pPr marL="0" indent="0" algn="ctr">
              <a:buNone/>
            </a:pPr>
            <a:r>
              <a:rPr lang="en-US" sz="2400" dirty="0" err="1">
                <a:latin typeface="Calibri Light" panose="020F0302020204030204" pitchFamily="34" charset="0"/>
                <a:cs typeface="Calibri Light" panose="020F0302020204030204" pitchFamily="34" charset="0"/>
              </a:rPr>
              <a:t>الإلمام</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بأهمية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أخلاقيات</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الإدارة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وأثرها</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في</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نجاح</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وتميز</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العمل</a:t>
            </a:r>
            <a:endParaRPr lang="en-US" sz="2400" dirty="0">
              <a:latin typeface="Calibri Light" panose="020F0302020204030204" pitchFamily="34" charset="0"/>
              <a:cs typeface="Calibri Light" panose="020F0302020204030204" pitchFamily="34" charset="0"/>
            </a:endParaRPr>
          </a:p>
          <a:p>
            <a:pPr marL="0" indent="0" algn="ctr">
              <a:buNone/>
            </a:pPr>
            <a:r>
              <a:rPr lang="en-US" sz="2400" dirty="0" err="1">
                <a:latin typeface="Calibri Light" panose="020F0302020204030204" pitchFamily="34" charset="0"/>
                <a:cs typeface="Calibri Light" panose="020F0302020204030204" pitchFamily="34" charset="0"/>
              </a:rPr>
              <a:t>إدراك</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ضرورة</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الالتزام</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بأخلاقيات</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التخطيط</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الإداري</a:t>
            </a:r>
            <a:endParaRPr lang="ar-SA"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7916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2DFFE24-FBD3-B548-B1A8-82DABD4D02D8}"/>
              </a:ext>
            </a:extLst>
          </p:cNvPr>
          <p:cNvSpPr>
            <a:spLocks noGrp="1"/>
          </p:cNvSpPr>
          <p:nvPr>
            <p:ph type="title"/>
          </p:nvPr>
        </p:nvSpPr>
        <p:spPr>
          <a:xfrm>
            <a:off x="3383929" y="338738"/>
            <a:ext cx="7207892" cy="1132918"/>
          </a:xfrm>
        </p:spPr>
        <p:txBody>
          <a:bodyPr/>
          <a:lstStyle/>
          <a:p>
            <a:r>
              <a:rPr lang="en-US" dirty="0" err="1"/>
              <a:t>مفهوم</a:t>
            </a:r>
            <a:r>
              <a:rPr lang="en-US" dirty="0"/>
              <a:t> </a:t>
            </a:r>
            <a:r>
              <a:rPr lang="en-US" dirty="0" err="1"/>
              <a:t>الإدارة</a:t>
            </a:r>
            <a:r>
              <a:rPr lang="en-US" dirty="0"/>
              <a:t> </a:t>
            </a:r>
            <a:r>
              <a:rPr lang="en-US" dirty="0" err="1"/>
              <a:t>والمقصد</a:t>
            </a:r>
            <a:r>
              <a:rPr lang="en-US" dirty="0"/>
              <a:t> </a:t>
            </a:r>
            <a:r>
              <a:rPr lang="en-US" dirty="0" err="1"/>
              <a:t>منه</a:t>
            </a:r>
            <a:endParaRPr lang="ar-SA" dirty="0"/>
          </a:p>
        </p:txBody>
      </p:sp>
      <p:sp>
        <p:nvSpPr>
          <p:cNvPr id="3" name="عنصر نائب للمحتوى 2">
            <a:extLst>
              <a:ext uri="{FF2B5EF4-FFF2-40B4-BE49-F238E27FC236}">
                <a16:creationId xmlns:a16="http://schemas.microsoft.com/office/drawing/2014/main" id="{ACECC6B0-F66A-2A46-8E85-9F7A6B862318}"/>
              </a:ext>
            </a:extLst>
          </p:cNvPr>
          <p:cNvSpPr>
            <a:spLocks noGrp="1"/>
          </p:cNvSpPr>
          <p:nvPr>
            <p:ph idx="1"/>
          </p:nvPr>
        </p:nvSpPr>
        <p:spPr>
          <a:xfrm>
            <a:off x="1003355" y="1244114"/>
            <a:ext cx="7796540" cy="3509119"/>
          </a:xfrm>
        </p:spPr>
        <p:txBody>
          <a:bodyPr/>
          <a:lstStyle/>
          <a:p>
            <a:pPr marL="0" indent="0" algn="r">
              <a:buNone/>
            </a:pPr>
            <a:r>
              <a:rPr lang="en-US" b="1" u="sng" dirty="0" err="1">
                <a:latin typeface="Calibri Light" panose="020F0302020204030204" pitchFamily="34" charset="0"/>
                <a:cs typeface="Calibri Light" panose="020F0302020204030204" pitchFamily="34" charset="0"/>
              </a:rPr>
              <a:t>عرفت</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الإدارة</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في</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الإسلام</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بأنها</a:t>
            </a:r>
            <a:r>
              <a:rPr lang="ar-SA" b="1" u="sng" dirty="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بيئة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التي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يقوم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أفرادها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بتنفيذ</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الجوانب</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المختلفة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جميع</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المستويات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وفقًا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لأحكام</a:t>
            </a:r>
            <a:r>
              <a:rPr lang="ar-SA"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الشرعية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وقواعدها</a:t>
            </a:r>
            <a:r>
              <a:rPr lang="ar-SA"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والأخلاق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ترتبط</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بالاخلاق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المهنية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أنها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أوسع</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لكونها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تغطي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مهنًا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عديدة</a:t>
            </a:r>
            <a:endParaRPr lang="ar-SA" dirty="0">
              <a:latin typeface="Calibri Light" panose="020F0302020204030204" pitchFamily="34" charset="0"/>
              <a:cs typeface="Calibri Light" panose="020F0302020204030204" pitchFamily="34" charset="0"/>
            </a:endParaRPr>
          </a:p>
        </p:txBody>
      </p:sp>
      <p:sp>
        <p:nvSpPr>
          <p:cNvPr id="5" name="عنصر نائب للمحتوى 2">
            <a:extLst>
              <a:ext uri="{FF2B5EF4-FFF2-40B4-BE49-F238E27FC236}">
                <a16:creationId xmlns:a16="http://schemas.microsoft.com/office/drawing/2014/main" id="{16B60219-243B-AF4D-B326-A2144AA7054F}"/>
              </a:ext>
            </a:extLst>
          </p:cNvPr>
          <p:cNvSpPr>
            <a:spLocks noGrp="1"/>
          </p:cNvSpPr>
          <p:nvPr>
            <p:ph idx="4294967295"/>
          </p:nvPr>
        </p:nvSpPr>
        <p:spPr>
          <a:xfrm>
            <a:off x="481395" y="2437299"/>
            <a:ext cx="8318500" cy="3176587"/>
          </a:xfrm>
        </p:spPr>
        <p:txBody>
          <a:bodyPr>
            <a:normAutofit/>
          </a:bodyPr>
          <a:lstStyle/>
          <a:p>
            <a:pPr marL="0" indent="0" algn="r">
              <a:buNone/>
            </a:pPr>
            <a:r>
              <a:rPr lang="en-US" b="1" u="sng" dirty="0" err="1">
                <a:latin typeface="Calibri Light" panose="020F0302020204030204" pitchFamily="34" charset="0"/>
                <a:cs typeface="Calibri Light" panose="020F0302020204030204" pitchFamily="34" charset="0"/>
              </a:rPr>
              <a:t>أهداف</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الإدارة</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في</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الإسلام</a:t>
            </a:r>
            <a:r>
              <a:rPr lang="ar-SA" b="1" u="sng"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إن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الوظائف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الإسلام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أخلاقيات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مهنية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تجعل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وسيلة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لبلوغ</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أهداف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شرعية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وهي</a:t>
            </a:r>
            <a:r>
              <a:rPr lang="ar-SA" dirty="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تطبيق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أحكام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الشريعة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الإسلامية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العبادات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والمعاملات</a:t>
            </a:r>
            <a:r>
              <a:rPr lang="en-US" dirty="0">
                <a:latin typeface="Calibri Light" panose="020F0302020204030204" pitchFamily="34" charset="0"/>
                <a:cs typeface="Calibri Light" panose="020F0302020204030204" pitchFamily="34" charset="0"/>
              </a:rPr>
              <a:t> </a:t>
            </a:r>
          </a:p>
          <a:p>
            <a:pPr marL="0" indent="0" algn="r">
              <a:buNone/>
            </a:pPr>
            <a:r>
              <a:rPr lang="en-US" dirty="0" err="1">
                <a:latin typeface="Calibri Light" panose="020F0302020204030204" pitchFamily="34" charset="0"/>
                <a:cs typeface="Calibri Light" panose="020F0302020204030204" pitchFamily="34" charset="0"/>
              </a:rPr>
              <a:t>العناية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بعنصر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الكفاءة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والعدل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والإتقان</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الاجتهاد</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بعمارة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الأرض</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ورعاية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مصالح</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العباد</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وفي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الجملة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يمكن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القول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بأن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أهداف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العامة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الإسلام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رعاية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الكليات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الخمس</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التي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تتمثل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حفظ</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الدين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والنفس</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والعقل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والنسل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والمال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تحقيقًا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للغاية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التي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أجلها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خلق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الخلق</a:t>
            </a:r>
            <a:r>
              <a:rPr lang="ar-SA"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بقوله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سبحانه</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 وَمَا خَلَقۡتُ ٱلۡجِنَّ وَٱلۡإِنسَ إِلَّا لِیَعۡبُدُونِ }[سُورَةُ الذَّارِيَاتِ: ٥٦]</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8039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DF3C33-D699-8F46-904B-41877A11FB6A}"/>
              </a:ext>
            </a:extLst>
          </p:cNvPr>
          <p:cNvSpPr>
            <a:spLocks noGrp="1"/>
          </p:cNvSpPr>
          <p:nvPr>
            <p:ph type="title"/>
          </p:nvPr>
        </p:nvSpPr>
        <p:spPr>
          <a:xfrm>
            <a:off x="3063454" y="73193"/>
            <a:ext cx="7958331" cy="1077229"/>
          </a:xfrm>
        </p:spPr>
        <p:txBody>
          <a:bodyPr/>
          <a:lstStyle/>
          <a:p>
            <a:r>
              <a:rPr lang="en-US" dirty="0" err="1"/>
              <a:t>الوظائف</a:t>
            </a:r>
            <a:r>
              <a:rPr lang="en-US" dirty="0"/>
              <a:t> </a:t>
            </a:r>
            <a:r>
              <a:rPr lang="en-US" dirty="0" err="1"/>
              <a:t>الأساسية</a:t>
            </a:r>
            <a:r>
              <a:rPr lang="en-US" dirty="0"/>
              <a:t> </a:t>
            </a:r>
            <a:r>
              <a:rPr lang="en-US" dirty="0" err="1"/>
              <a:t>للإدارة</a:t>
            </a:r>
            <a:r>
              <a:rPr lang="en-US" dirty="0"/>
              <a:t> </a:t>
            </a:r>
            <a:endParaRPr lang="ar-SA" dirty="0"/>
          </a:p>
        </p:txBody>
      </p:sp>
      <p:sp>
        <p:nvSpPr>
          <p:cNvPr id="3" name="عنصر نائب للمحتوى 2">
            <a:extLst>
              <a:ext uri="{FF2B5EF4-FFF2-40B4-BE49-F238E27FC236}">
                <a16:creationId xmlns:a16="http://schemas.microsoft.com/office/drawing/2014/main" id="{0B017D89-E4AC-BF4A-92F7-50C6E0B2E522}"/>
              </a:ext>
            </a:extLst>
          </p:cNvPr>
          <p:cNvSpPr>
            <a:spLocks noGrp="1"/>
          </p:cNvSpPr>
          <p:nvPr>
            <p:ph idx="1"/>
          </p:nvPr>
        </p:nvSpPr>
        <p:spPr>
          <a:xfrm>
            <a:off x="328528" y="775607"/>
            <a:ext cx="8497603" cy="5306786"/>
          </a:xfrm>
        </p:spPr>
        <p:txBody>
          <a:bodyPr>
            <a:normAutofit/>
          </a:bodyPr>
          <a:lstStyle/>
          <a:p>
            <a:pPr marL="0" indent="0" algn="r">
              <a:buNone/>
            </a:pPr>
            <a:r>
              <a:rPr lang="ar-SA" b="1" dirty="0">
                <a:latin typeface="Calibri Light" panose="020F0302020204030204" pitchFamily="34" charset="0"/>
                <a:cs typeface="Calibri Light" panose="020F0302020204030204" pitchFamily="34" charset="0"/>
              </a:rPr>
              <a:t>التخطيط:</a:t>
            </a:r>
          </a:p>
          <a:p>
            <a:pPr marL="0" indent="0" algn="r">
              <a:buNone/>
            </a:pPr>
            <a:r>
              <a:rPr lang="ar-SA" dirty="0">
                <a:latin typeface="Calibri Light" panose="020F0302020204030204" pitchFamily="34" charset="0"/>
                <a:cs typeface="Calibri Light" panose="020F0302020204030204" pitchFamily="34" charset="0"/>
              </a:rPr>
              <a:t>وهو أول الوظائف الإدارية إذ يسبق أية عملية إجرائية يُرجى من ورائها تحقيق هدف ما إنه التفكير لما قبل العمل من خلال اخيار الأسلوب والوسائل لتحقيق الأهداف المحددة</a:t>
            </a:r>
            <a:endParaRPr lang="en-US" dirty="0">
              <a:latin typeface="Calibri Light" panose="020F0302020204030204" pitchFamily="34" charset="0"/>
              <a:cs typeface="Calibri Light" panose="020F0302020204030204" pitchFamily="34" charset="0"/>
            </a:endParaRPr>
          </a:p>
          <a:p>
            <a:pPr marL="0" indent="0" algn="r">
              <a:buNone/>
            </a:pPr>
            <a:r>
              <a:rPr lang="en-US" b="1" u="sng" dirty="0" err="1">
                <a:latin typeface="Calibri Light" panose="020F0302020204030204" pitchFamily="34" charset="0"/>
                <a:cs typeface="Calibri Light" panose="020F0302020204030204" pitchFamily="34" charset="0"/>
              </a:rPr>
              <a:t>ويعرف</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التخطيط</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بأنه</a:t>
            </a:r>
            <a:r>
              <a:rPr lang="ar-SA" b="1" u="sng"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وظيفة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يقوم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شخص</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أو</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جماعة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أجل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ترتيبات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عملية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لمواجهة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لمواجهة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متطلبات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مستقبلية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ظل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المعلومات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المتاحة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والإمكانات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الراهنة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والمتوقعة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توكًلا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عز</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وجل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أجل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تحقيق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أهداف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مشروعة</a:t>
            </a:r>
            <a:endParaRPr lang="en-US"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وقد عرف المسلمون التخطيط من هدايات القرآن الكريم والسنة النبوية وسيرة رسول الله ﷺ:</a:t>
            </a:r>
            <a:endParaRPr lang="en-US"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فمن القرآن قوله تعالى { وَأَعِدُّوا۟ لَهُم مَّا ٱسۡتَطَعۡتُم مِّن قُوَّةࣲ وَمِن رِّبَاطِ ٱلۡخَیۡلِ تُرۡهِبُونَ بِهِۦ عَدُوَّ ٱللَّهِ وَعَدُوَّكُمۡ}[سُورَةُ الأَنفَالِ: ٦٠]</a:t>
            </a:r>
            <a:endParaRPr lang="en-US"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الاعداد: </a:t>
            </a:r>
            <a:r>
              <a:rPr lang="en-US" dirty="0" err="1">
                <a:latin typeface="Calibri Light" panose="020F0302020204030204" pitchFamily="34" charset="0"/>
                <a:cs typeface="Calibri Light" panose="020F0302020204030204" pitchFamily="34" charset="0"/>
              </a:rPr>
              <a:t>تخطيط</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وتدبير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لامتلاك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أسباب</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القوة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المادية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والمعنوية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لمواجهة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عدو</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وعدونا</a:t>
            </a:r>
            <a:endParaRPr lang="ar-SA" dirty="0">
              <a:latin typeface="Calibri Light" panose="020F0302020204030204" pitchFamily="34" charset="0"/>
              <a:cs typeface="Calibri Light" panose="020F0302020204030204" pitchFamily="34" charset="0"/>
            </a:endParaRPr>
          </a:p>
          <a:p>
            <a:pPr marL="0" indent="0" algn="r">
              <a:buNone/>
            </a:pPr>
            <a:r>
              <a:rPr lang="ar-SA" b="1" u="sng" dirty="0">
                <a:latin typeface="Calibri Light" panose="020F0302020204030204" pitchFamily="34" charset="0"/>
                <a:cs typeface="Calibri Light" panose="020F0302020204030204" pitchFamily="34" charset="0"/>
              </a:rPr>
              <a:t>ومن أهم أخلاقيات التخطيط:</a:t>
            </a:r>
            <a:endParaRPr lang="en-US" b="1" u="sng"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مشروعية الهدف الذي يخطط له وعدم مخالفته للشريعة الإسلامية</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الالتزام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والوفاء</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بالوعد</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تنفيذ</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الخطة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الموضوعة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الوقت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والوصف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المحدد</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الحكمة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ومراعات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الطاقة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والإمكانات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قال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تعالى</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 لَا یُكَلِّفُ ٱللَّهُ نَفۡسًا إِلَّا وُسۡعَهَاۚ}[سُورَةُ البَقَرَةِ: ٢٨٦]</a:t>
            </a:r>
          </a:p>
        </p:txBody>
      </p:sp>
    </p:spTree>
    <p:extLst>
      <p:ext uri="{BB962C8B-B14F-4D97-AF65-F5344CB8AC3E}">
        <p14:creationId xmlns:p14="http://schemas.microsoft.com/office/powerpoint/2010/main" val="52892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A5D4173D-6496-C147-910A-93C7BA371DE6}"/>
              </a:ext>
            </a:extLst>
          </p:cNvPr>
          <p:cNvSpPr>
            <a:spLocks noGrp="1"/>
          </p:cNvSpPr>
          <p:nvPr>
            <p:ph idx="1"/>
          </p:nvPr>
        </p:nvSpPr>
        <p:spPr>
          <a:xfrm>
            <a:off x="0" y="722760"/>
            <a:ext cx="9323910" cy="7001494"/>
          </a:xfrm>
        </p:spPr>
        <p:txBody>
          <a:bodyPr>
            <a:normAutofit/>
          </a:bodyPr>
          <a:lstStyle/>
          <a:p>
            <a:pPr marL="0" indent="0" algn="r">
              <a:buNone/>
            </a:pPr>
            <a:r>
              <a:rPr lang="en-US" b="1" dirty="0" err="1">
                <a:latin typeface="Calibri Light" panose="020F0302020204030204" pitchFamily="34" charset="0"/>
                <a:cs typeface="Calibri Light" panose="020F0302020204030204" pitchFamily="34" charset="0"/>
              </a:rPr>
              <a:t>التنظيم</a:t>
            </a:r>
            <a:r>
              <a:rPr lang="ar-SA" b="1"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أن التنظيم الجيد يعتبر العمود الفقري لنجاح الإدارة ومن ضمانات نجاح التنظيم أن يجري بناؤه حول الوظائف لا حول الأشخاص ويقصد به: ترتيب جهود بشرية جماعية لتحقيق هدف مشترك بفاعلية فمن خلال التنظيم نوزع الأعباء ونقسم الأعمال بين الفرد ومجموعات العمل في إطار نظامي يعتمد على الانسجام والملاءمة والترابط في النشاطات والأهداف</a:t>
            </a:r>
            <a:endParaRPr lang="en-US" dirty="0">
              <a:latin typeface="Calibri Light" panose="020F0302020204030204" pitchFamily="34" charset="0"/>
              <a:cs typeface="Calibri Light" panose="020F0302020204030204" pitchFamily="34" charset="0"/>
            </a:endParaRPr>
          </a:p>
          <a:p>
            <a:pPr marL="0" indent="0" algn="r">
              <a:buNone/>
            </a:pPr>
            <a:r>
              <a:rPr lang="en-US" b="1" u="sng" dirty="0" err="1">
                <a:latin typeface="Calibri Light" panose="020F0302020204030204" pitchFamily="34" charset="0"/>
                <a:cs typeface="Calibri Light" panose="020F0302020204030204" pitchFamily="34" charset="0"/>
              </a:rPr>
              <a:t>من</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أهم</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أخلاقيات</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التنظيم</a:t>
            </a:r>
            <a:r>
              <a:rPr lang="ar-SA" b="1" u="sng" dirty="0">
                <a:latin typeface="Calibri Light" panose="020F0302020204030204" pitchFamily="34" charset="0"/>
                <a:cs typeface="Calibri Light" panose="020F0302020204030204" pitchFamily="34" charset="0"/>
              </a:rPr>
              <a:t>:</a:t>
            </a:r>
          </a:p>
          <a:p>
            <a:pPr marL="0" indent="0" algn="r">
              <a:buNone/>
            </a:pPr>
            <a:r>
              <a:rPr lang="en-US" dirty="0" err="1">
                <a:latin typeface="Calibri Light" panose="020F0302020204030204" pitchFamily="34" charset="0"/>
                <a:cs typeface="Calibri Light" panose="020F0302020204030204" pitchFamily="34" charset="0"/>
              </a:rPr>
              <a:t>تفادي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الإزدواجية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السلطات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والاختصاصات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مع</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تحديد</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المسؤوليات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والواجبات</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إشاعة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روح</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التعاون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والتناصح</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الأفراد</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الحكمة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والفطنة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ومراعاة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الفروق</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الفردية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عند</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توزيع</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وتقسيم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ووضع</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كلٌّ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مكانه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المناسب</a:t>
            </a:r>
            <a:endParaRPr lang="en-US" dirty="0">
              <a:latin typeface="Calibri Light" panose="020F0302020204030204" pitchFamily="34" charset="0"/>
              <a:cs typeface="Calibri Light" panose="020F0302020204030204" pitchFamily="34" charset="0"/>
            </a:endParaRPr>
          </a:p>
          <a:p>
            <a:pPr marL="0" indent="0" algn="r">
              <a:buNone/>
            </a:pPr>
            <a:r>
              <a:rPr lang="en-US" dirty="0">
                <a:latin typeface="Calibri Light" panose="020F0302020204030204" pitchFamily="34" charset="0"/>
                <a:cs typeface="Calibri Light" panose="020F0302020204030204" pitchFamily="34" charset="0"/>
              </a:rPr>
              <a:t>الإصلاح </a:t>
            </a:r>
            <a:r>
              <a:rPr lang="en-US" dirty="0" err="1">
                <a:latin typeface="Calibri Light" panose="020F0302020204030204" pitchFamily="34" charset="0"/>
                <a:cs typeface="Calibri Light" panose="020F0302020204030204" pitchFamily="34" charset="0"/>
              </a:rPr>
              <a:t>بين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المتخاصمين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والمتصارعين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قال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تعالى</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 لَّا خَیۡرَ فِی كَثِیرࣲ مِّن نَّجۡوَىٰهُمۡ إِلَّا مَنۡ أَمَرَ بِصَدَقَةٍ أَوۡ مَعۡرُوفٍ أَوۡ إِصۡلَـٰحِۭ بَیۡنَ ٱلنَّاسِۚ وَمَن یَفۡعَلۡ ذَ ٰ⁠لِكَ ٱبۡتِغَاۤءَ مَرۡضَاتِ ٱللَّهِ فَسَوۡفَ نُؤۡتِیهِ أَجۡرًا عَظِیمࣰا }[سُورَةُ النِّسَاءِ: ١١٤]</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التيسير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وعمليات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الاتصال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ونقل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المعلومات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والرقابة</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ومن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أساسيات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التنظيم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تقسيم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العمل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تفتيته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إلى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وحدات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معينة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بحيث</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تناط</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كل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وحدة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بموظف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مختص</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يقوم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بأدائها</a:t>
            </a:r>
            <a:endParaRPr lang="ar-SA"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1367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71C1608-352E-434E-A648-52BA2E0AF99F}"/>
              </a:ext>
            </a:extLst>
          </p:cNvPr>
          <p:cNvSpPr>
            <a:spLocks noGrp="1"/>
          </p:cNvSpPr>
          <p:nvPr>
            <p:ph idx="1"/>
          </p:nvPr>
        </p:nvSpPr>
        <p:spPr>
          <a:xfrm>
            <a:off x="94475" y="1000990"/>
            <a:ext cx="9339723" cy="6877792"/>
          </a:xfrm>
        </p:spPr>
        <p:txBody>
          <a:bodyPr/>
          <a:lstStyle/>
          <a:p>
            <a:pPr marL="0" indent="0" algn="r">
              <a:buNone/>
            </a:pPr>
            <a:r>
              <a:rPr lang="en-US" b="1" dirty="0"/>
              <a:t> </a:t>
            </a:r>
            <a:r>
              <a:rPr lang="ar-SA" b="1" dirty="0">
                <a:latin typeface="Calibri Light" panose="020F0302020204030204" pitchFamily="34" charset="0"/>
                <a:cs typeface="Calibri Light" panose="020F0302020204030204" pitchFamily="34" charset="0"/>
              </a:rPr>
              <a:t>التوجيه:</a:t>
            </a:r>
          </a:p>
          <a:p>
            <a:pPr marL="0" indent="0" algn="r">
              <a:buNone/>
            </a:pPr>
            <a:r>
              <a:rPr lang="ar-SA" dirty="0">
                <a:latin typeface="Calibri Light" panose="020F0302020204030204" pitchFamily="34" charset="0"/>
                <a:cs typeface="Calibri Light" panose="020F0302020204030204" pitchFamily="34" charset="0"/>
              </a:rPr>
              <a:t>للتوجيه أهمية محورية في الإدارة الإسلامية فتدفق الأوامر وانسياب التعليمات وتوجيه البيانات والمعلومات بين أقسام الهيكل التنظيمي </a:t>
            </a:r>
            <a:r>
              <a:rPr lang="en-US" dirty="0" err="1">
                <a:latin typeface="Calibri Light" panose="020F0302020204030204" pitchFamily="34" charset="0"/>
                <a:cs typeface="Calibri Light" panose="020F0302020204030204" pitchFamily="34" charset="0"/>
              </a:rPr>
              <a:t>ومستوياته</a:t>
            </a:r>
            <a:endParaRPr lang="en-US" dirty="0">
              <a:latin typeface="Calibri Light" panose="020F0302020204030204" pitchFamily="34" charset="0"/>
              <a:cs typeface="Calibri Light" panose="020F0302020204030204" pitchFamily="34" charset="0"/>
            </a:endParaRPr>
          </a:p>
          <a:p>
            <a:pPr marL="0" indent="0" algn="r">
              <a:buNone/>
            </a:pPr>
            <a:r>
              <a:rPr lang="en-US" b="1" u="sng" dirty="0" err="1">
                <a:latin typeface="Calibri Light" panose="020F0302020204030204" pitchFamily="34" charset="0"/>
                <a:cs typeface="Calibri Light" panose="020F0302020204030204" pitchFamily="34" charset="0"/>
              </a:rPr>
              <a:t>ومن</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أهم</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أخلاقيات</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التوجيه</a:t>
            </a:r>
            <a:r>
              <a:rPr lang="en-US" b="1" u="sng" dirty="0">
                <a:latin typeface="Calibri Light" panose="020F0302020204030204" pitchFamily="34" charset="0"/>
                <a:cs typeface="Calibri Light" panose="020F0302020204030204" pitchFamily="34" charset="0"/>
              </a:rPr>
              <a:t> </a:t>
            </a:r>
            <a:r>
              <a:rPr lang="en-US" b="1" u="sng" dirty="0" err="1">
                <a:latin typeface="Calibri Light" panose="020F0302020204030204" pitchFamily="34" charset="0"/>
                <a:cs typeface="Calibri Light" panose="020F0302020204030204" pitchFamily="34" charset="0"/>
              </a:rPr>
              <a:t>الإداري</a:t>
            </a:r>
            <a:r>
              <a:rPr lang="ar-SA" b="1" u="sng" dirty="0">
                <a:latin typeface="Calibri Light" panose="020F0302020204030204" pitchFamily="34" charset="0"/>
                <a:cs typeface="Calibri Light" panose="020F0302020204030204" pitchFamily="34" charset="0"/>
              </a:rPr>
              <a:t>:</a:t>
            </a:r>
            <a:endParaRPr lang="en-US" b="1" u="sng" dirty="0">
              <a:latin typeface="Calibri Light" panose="020F0302020204030204" pitchFamily="34" charset="0"/>
              <a:cs typeface="Calibri Light" panose="020F0302020204030204" pitchFamily="34" charset="0"/>
            </a:endParaRPr>
          </a:p>
          <a:p>
            <a:pPr marL="0" indent="0" algn="r" rtl="1">
              <a:buNone/>
            </a:pPr>
            <a:r>
              <a:rPr lang="ar-SA" dirty="0">
                <a:effectLst/>
                <a:latin typeface="Calibri Light" panose="020F0302020204030204" pitchFamily="34" charset="0"/>
                <a:cs typeface="Calibri Light" panose="020F0302020204030204" pitchFamily="34" charset="0"/>
              </a:rPr>
              <a:t>اللين والرحمة: فيكون الموجه بعيدًا عن الغلظة والقسوة بقوله تعالى { فَبِمَا رَحۡمَةࣲ مِّنَ ٱللَّهِ لِنتَ لَهُمۡۖ وَلَوۡ كُنتَ فَظًّا غَلِیظَ ٱلۡقَلۡبِ لَٱنفَضُّوا۟ مِنۡ حَوۡلِكَۖ }</a:t>
            </a:r>
            <a:br>
              <a:rPr lang="ar-SA" dirty="0">
                <a:latin typeface="Calibri Light" panose="020F0302020204030204" pitchFamily="34" charset="0"/>
                <a:cs typeface="Calibri Light" panose="020F0302020204030204" pitchFamily="34" charset="0"/>
              </a:rPr>
            </a:br>
            <a:r>
              <a:rPr lang="ar-SA" dirty="0">
                <a:effectLst/>
                <a:latin typeface="Calibri Light" panose="020F0302020204030204" pitchFamily="34" charset="0"/>
                <a:cs typeface="Calibri Light" panose="020F0302020204030204" pitchFamily="34" charset="0"/>
              </a:rPr>
              <a:t>[سُورَةُ آلِ عِمۡرَانَ: ١٥٩]</a:t>
            </a:r>
            <a:r>
              <a:rPr lang="ar-SA" dirty="0">
                <a:latin typeface="Calibri Light" panose="020F0302020204030204" pitchFamily="34" charset="0"/>
                <a:cs typeface="Calibri Light" panose="020F0302020204030204" pitchFamily="34" charset="0"/>
              </a:rPr>
              <a:t> </a:t>
            </a:r>
          </a:p>
          <a:p>
            <a:pPr marL="0" indent="0" algn="r" rtl="1">
              <a:buNone/>
            </a:pPr>
            <a:r>
              <a:rPr lang="ar-SA" dirty="0">
                <a:effectLst/>
                <a:latin typeface="Calibri Light" panose="020F0302020204030204" pitchFamily="34" charset="0"/>
                <a:cs typeface="Calibri Light" panose="020F0302020204030204" pitchFamily="34" charset="0"/>
              </a:rPr>
              <a:t>الشورى: قبل إصدار الأوامر بقوله تعالى {وَشَاوِرۡهُمۡ فِی ٱلۡأَمۡرِۖ فَإِذَا عَزَمۡتَ فَتَوَكَّلۡ عَلَى ٱللَّهِۚ إِنَّ ٱللَّهَ یُحِبُّ ٱلۡمُتَوَكِّلِینَ }</a:t>
            </a:r>
            <a:endParaRPr lang="en-US" dirty="0">
              <a:effectLst/>
              <a:latin typeface="Calibri Light" panose="020F0302020204030204" pitchFamily="34" charset="0"/>
              <a:cs typeface="Calibri Light" panose="020F0302020204030204" pitchFamily="34" charset="0"/>
            </a:endParaRPr>
          </a:p>
          <a:p>
            <a:pPr marL="0" indent="0" algn="r" rtl="1">
              <a:buNone/>
            </a:pPr>
            <a:r>
              <a:rPr lang="ar-SA" dirty="0">
                <a:effectLst/>
                <a:latin typeface="Calibri Light" panose="020F0302020204030204" pitchFamily="34" charset="0"/>
                <a:cs typeface="Calibri Light" panose="020F0302020204030204" pitchFamily="34" charset="0"/>
              </a:rPr>
              <a:t>[سُورَةُ آلِ عِمۡرَانَ: ١٥٩]</a:t>
            </a:r>
            <a:r>
              <a:rPr lang="ar-SA" dirty="0">
                <a:latin typeface="Calibri Light" panose="020F0302020204030204" pitchFamily="34" charset="0"/>
                <a:cs typeface="Calibri Light" panose="020F0302020204030204" pitchFamily="34" charset="0"/>
              </a:rPr>
              <a:t> </a:t>
            </a:r>
          </a:p>
          <a:p>
            <a:pPr marL="0" indent="0" algn="r" rtl="1">
              <a:buNone/>
            </a:pPr>
            <a:r>
              <a:rPr lang="ar-SA" dirty="0">
                <a:effectLst/>
                <a:latin typeface="Calibri Light" panose="020F0302020204030204" pitchFamily="34" charset="0"/>
                <a:cs typeface="Calibri Light" panose="020F0302020204030204" pitchFamily="34" charset="0"/>
              </a:rPr>
              <a:t>السمع والطاعة، من المرؤوس لرئيسه وهذا ما دعا إليه النبي ﷺ بقوله: ( اسْمَعُوا وَأَطِيعُوا، وَإِنِ اسْتُعْمِلَ حَبَشِيٌّ )</a:t>
            </a:r>
            <a:r>
              <a:rPr lang="ar-SA" dirty="0">
                <a:latin typeface="Calibri Light" panose="020F0302020204030204" pitchFamily="34" charset="0"/>
                <a:cs typeface="Calibri Light" panose="020F0302020204030204" pitchFamily="34" charset="0"/>
              </a:rPr>
              <a:t> </a:t>
            </a:r>
          </a:p>
          <a:p>
            <a:pPr marL="0" indent="0" algn="r" rtl="1">
              <a:buNone/>
            </a:pPr>
            <a:r>
              <a:rPr lang="ar-SA" dirty="0">
                <a:effectLst/>
                <a:latin typeface="Calibri Light" panose="020F0302020204030204" pitchFamily="34" charset="0"/>
                <a:cs typeface="Calibri Light" panose="020F0302020204030204" pitchFamily="34" charset="0"/>
              </a:rPr>
              <a:t>التثبت والتحقق من خلال المعلومة الصادقة قبل أن يتخذ أي قرار أو توجيه </a:t>
            </a:r>
            <a:endParaRPr lang="ar-SA" dirty="0">
              <a:latin typeface="Calibri Light" panose="020F0302020204030204" pitchFamily="34" charset="0"/>
              <a:cs typeface="Calibri Light" panose="020F0302020204030204" pitchFamily="34" charset="0"/>
            </a:endParaRPr>
          </a:p>
          <a:p>
            <a:pPr marL="0" indent="0" algn="r">
              <a:buNone/>
            </a:pPr>
            <a:r>
              <a:rPr lang="ar-SA" dirty="0">
                <a:effectLst/>
                <a:latin typeface="Calibri Light" panose="020F0302020204030204" pitchFamily="34" charset="0"/>
                <a:cs typeface="Calibri Light" panose="020F0302020204030204" pitchFamily="34" charset="0"/>
              </a:rPr>
              <a:t>التحلي بالصبر بعد التوجيه لإعطاء فرصة للمرؤوسين لتنفيذ التوجيهات وألا يضيق صدرًا بالاستفسار والمناقشة</a:t>
            </a:r>
            <a:endParaRPr lang="en-US" b="1" u="sng" dirty="0">
              <a:latin typeface="Calibri Light" panose="020F0302020204030204" pitchFamily="34" charset="0"/>
              <a:cs typeface="Calibri Light" panose="020F0302020204030204" pitchFamily="34"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136120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EE62A0C-D3D2-8F4B-9159-2FFBCB1A0F2A}"/>
              </a:ext>
            </a:extLst>
          </p:cNvPr>
          <p:cNvSpPr>
            <a:spLocks noGrp="1"/>
          </p:cNvSpPr>
          <p:nvPr>
            <p:ph idx="1"/>
          </p:nvPr>
        </p:nvSpPr>
        <p:spPr>
          <a:xfrm>
            <a:off x="211283" y="1037128"/>
            <a:ext cx="9321475" cy="9500259"/>
          </a:xfrm>
        </p:spPr>
        <p:txBody>
          <a:bodyPr>
            <a:normAutofit/>
          </a:bodyPr>
          <a:lstStyle/>
          <a:p>
            <a:pPr marL="0" indent="0" algn="r">
              <a:buNone/>
            </a:pPr>
            <a:r>
              <a:rPr lang="ar-SA" b="1" dirty="0">
                <a:latin typeface="Calibri Light" panose="020F0302020204030204" pitchFamily="34" charset="0"/>
                <a:cs typeface="Calibri Light" panose="020F0302020204030204" pitchFamily="34" charset="0"/>
              </a:rPr>
              <a:t>الرقابة:</a:t>
            </a:r>
            <a:endParaRPr lang="en-US" b="1"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وتُعرف الرقابة في الإسلام بأنها:</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وظيفة إدارية فردية وجماعية تهدف إلى متابعة النشاط الإداري وفحصه داخل المنظمة بهدف التقويم أو التغيير عند الحاجة وذلك للتأكد من سلامة العملية الإدارية ولا تستقيم الإدارة بدون متابعة ومراقبة والرقابة في الإسلام متعددة الجوانب ومتكاملة وتفصيلية فهي تقتضي: العدل والأمانة والإتقان وتحمل المسؤولية...إلخ ما مر بنا من أخلاقيات المهنة</a:t>
            </a:r>
            <a:endParaRPr lang="en-US" dirty="0">
              <a:latin typeface="Calibri Light" panose="020F0302020204030204" pitchFamily="34" charset="0"/>
              <a:cs typeface="Calibri Light" panose="020F0302020204030204" pitchFamily="34" charset="0"/>
            </a:endParaRPr>
          </a:p>
          <a:p>
            <a:pPr marL="0" indent="0" algn="r">
              <a:buNone/>
            </a:pPr>
            <a:r>
              <a:rPr lang="ar-SA" b="1" u="sng" dirty="0">
                <a:latin typeface="Calibri Light" panose="020F0302020204030204" pitchFamily="34" charset="0"/>
                <a:cs typeface="Calibri Light" panose="020F0302020204030204" pitchFamily="34" charset="0"/>
              </a:rPr>
              <a:t>من أهم أخلاقيات الرقابة</a:t>
            </a:r>
            <a:r>
              <a:rPr lang="ar-SA" b="1" dirty="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استشعار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المراقبة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الربانية</a:t>
            </a:r>
            <a:r>
              <a:rPr lang="ar-SA"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وهي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رقابة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تعالى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وهي</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أشدها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تأثيرًا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على</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سلوك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المؤمن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بقوله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تعالى</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 إِنَّ ٱللَّهَ كَانَ عَلَیۡكُم رَقِیبࣰا } </a:t>
            </a:r>
            <a:endParaRPr lang="en-US" dirty="0">
              <a:latin typeface="Calibri Light" panose="020F0302020204030204" pitchFamily="34" charset="0"/>
              <a:cs typeface="Calibri Light" panose="020F0302020204030204" pitchFamily="34" charset="0"/>
            </a:endParaRPr>
          </a:p>
          <a:p>
            <a:pPr marL="0" indent="0" algn="r">
              <a:buNone/>
            </a:pPr>
            <a:r>
              <a:rPr lang="en-US" dirty="0" err="1">
                <a:latin typeface="Calibri Light" panose="020F0302020204030204" pitchFamily="34" charset="0"/>
                <a:cs typeface="Calibri Light" panose="020F0302020204030204" pitchFamily="34" charset="0"/>
              </a:rPr>
              <a:t>الالتزام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بالتوجيهات</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الرقابة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الإدارية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والإشرافية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كالمديرين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ونحوهم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نحو</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سلوك</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العاملين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وأدائهم</a:t>
            </a:r>
            <a:endParaRPr lang="en-US" dirty="0">
              <a:latin typeface="Calibri Light" panose="020F0302020204030204" pitchFamily="34" charset="0"/>
              <a:cs typeface="Calibri Light" panose="020F0302020204030204" pitchFamily="34" charset="0"/>
            </a:endParaRPr>
          </a:p>
          <a:p>
            <a:pPr marL="0" indent="0" algn="r">
              <a:buNone/>
            </a:pPr>
            <a:r>
              <a:rPr lang="ar-SA" dirty="0">
                <a:latin typeface="Calibri Light" panose="020F0302020204030204" pitchFamily="34" charset="0"/>
                <a:cs typeface="Calibri Light" panose="020F0302020204030204" pitchFamily="34" charset="0"/>
              </a:rPr>
              <a:t>تقديم النصيحة </a:t>
            </a:r>
            <a:r>
              <a:rPr lang="en-US" dirty="0" err="1">
                <a:latin typeface="Calibri Light" panose="020F0302020204030204" pitchFamily="34" charset="0"/>
                <a:cs typeface="Calibri Light" panose="020F0302020204030204" pitchFamily="34" charset="0"/>
              </a:rPr>
              <a:t>سواء</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للموظفين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أو</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من</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خلال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نقد</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اللوائح</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والنظم</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ومعالجة</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القصور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فيها</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قال</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النبي</a:t>
            </a:r>
            <a:r>
              <a:rPr lang="en-US" dirty="0">
                <a:latin typeface="Calibri Light" panose="020F0302020204030204" pitchFamily="34" charset="0"/>
                <a:cs typeface="Calibri Light" panose="020F0302020204030204" pitchFamily="34" charset="0"/>
              </a:rPr>
              <a:t> </a:t>
            </a:r>
            <a:r>
              <a:rPr lang="ar-SA" dirty="0">
                <a:latin typeface="Calibri Light" panose="020F0302020204030204" pitchFamily="34" charset="0"/>
                <a:cs typeface="Calibri Light" panose="020F0302020204030204" pitchFamily="34" charset="0"/>
              </a:rPr>
              <a:t>ﷺ ( الدين نصيحة، قلنا لمن؟ قال: لله ولكتابه ولرسوله ولأئمة المسلمين وعامتهم)</a:t>
            </a:r>
          </a:p>
          <a:p>
            <a:pPr marL="0" indent="0" algn="r">
              <a:buNone/>
            </a:pPr>
            <a:r>
              <a:rPr lang="ar-SA" dirty="0">
                <a:latin typeface="Calibri Light" panose="020F0302020204030204" pitchFamily="34" charset="0"/>
                <a:cs typeface="Calibri Light" panose="020F0302020204030204" pitchFamily="34" charset="0"/>
              </a:rPr>
              <a:t>التواضع وخفض الجناح: وعدم اغترار المراقب بموقعه من حين مراقبته لمن تحته بل يكون مراعيًا لوظيفته وأمينًا في أدائها مع تواضع ولين وجانب وود لا يؤثر على عمله فقد قال النبي ﷺ ) .. وما زاد الله عبدًا يعفو إلا عزًّا وماتواضع احد لله الا رفعه الله)</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1222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BC04-EA33-41FB-B986-ECEB6043C4DE}"/>
              </a:ext>
            </a:extLst>
          </p:cNvPr>
          <p:cNvSpPr>
            <a:spLocks noGrp="1"/>
          </p:cNvSpPr>
          <p:nvPr>
            <p:ph type="title"/>
          </p:nvPr>
        </p:nvSpPr>
        <p:spPr>
          <a:xfrm>
            <a:off x="454354" y="576747"/>
            <a:ext cx="8596668" cy="1320800"/>
          </a:xfrm>
        </p:spPr>
        <p:txBody>
          <a:bodyPr>
            <a:normAutofit fontScale="90000"/>
          </a:bodyPr>
          <a:lstStyle/>
          <a:p>
            <a:pPr algn="ctr"/>
            <a:r>
              <a:rPr lang="ar-SA" sz="4800" dirty="0"/>
              <a:t>الاثراء</a:t>
            </a:r>
            <a:br>
              <a:rPr lang="ar-SA" sz="4800" dirty="0"/>
            </a:br>
            <a:endParaRPr lang="en-US" sz="4800" dirty="0"/>
          </a:p>
        </p:txBody>
      </p:sp>
      <p:pic>
        <p:nvPicPr>
          <p:cNvPr id="4" name="WhatsApp Video 2022-04-04 at 12.21.34 AM">
            <a:hlinkClick r:id="" action="ppaction://media"/>
            <a:extLst>
              <a:ext uri="{FF2B5EF4-FFF2-40B4-BE49-F238E27FC236}">
                <a16:creationId xmlns:a16="http://schemas.microsoft.com/office/drawing/2014/main" id="{3C685BA5-7313-4346-8784-D6B78049899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58201" y="2294213"/>
            <a:ext cx="7588973" cy="4484308"/>
          </a:xfrm>
        </p:spPr>
      </p:pic>
      <p:sp>
        <p:nvSpPr>
          <p:cNvPr id="5" name="TextBox 4">
            <a:extLst>
              <a:ext uri="{FF2B5EF4-FFF2-40B4-BE49-F238E27FC236}">
                <a16:creationId xmlns:a16="http://schemas.microsoft.com/office/drawing/2014/main" id="{4CAD979B-A7DC-425D-B6A5-2FA4BD446F96}"/>
              </a:ext>
            </a:extLst>
          </p:cNvPr>
          <p:cNvSpPr txBox="1"/>
          <p:nvPr/>
        </p:nvSpPr>
        <p:spPr>
          <a:xfrm>
            <a:off x="1327184" y="1656584"/>
            <a:ext cx="6851009" cy="369332"/>
          </a:xfrm>
          <a:prstGeom prst="rect">
            <a:avLst/>
          </a:prstGeom>
          <a:noFill/>
        </p:spPr>
        <p:txBody>
          <a:bodyPr wrap="square" rtlCol="0">
            <a:spAutoFit/>
          </a:bodyPr>
          <a:lstStyle/>
          <a:p>
            <a:pPr marL="0" indent="0">
              <a:buNone/>
            </a:pPr>
            <a:r>
              <a:rPr lang="ar-SA" dirty="0"/>
              <a:t>نصيحة من فضيلة الشيخ عمر عبدالكافي لكل من استلم منصباً ادارياً </a:t>
            </a:r>
            <a:endParaRPr lang="en-US" dirty="0"/>
          </a:p>
        </p:txBody>
      </p:sp>
    </p:spTree>
    <p:extLst>
      <p:ext uri="{BB962C8B-B14F-4D97-AF65-F5344CB8AC3E}">
        <p14:creationId xmlns:p14="http://schemas.microsoft.com/office/powerpoint/2010/main" val="27907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78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1620</TotalTime>
  <Words>836</Words>
  <Application>Microsoft Office PowerPoint</Application>
  <PresentationFormat>Widescreen</PresentationFormat>
  <Paragraphs>58</Paragraphs>
  <Slides>8</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Trebuchet MS</vt:lpstr>
      <vt:lpstr>Wingdings 3</vt:lpstr>
      <vt:lpstr>Facet</vt:lpstr>
      <vt:lpstr>أخلاقيات الإدارة </vt:lpstr>
      <vt:lpstr>من المتوقع بعد دراستك لهذه الوحدة أن تكون قادرًا على:</vt:lpstr>
      <vt:lpstr>مفهوم الإدارة والمقصد منه</vt:lpstr>
      <vt:lpstr>الوظائف الأساسية للإدارة </vt:lpstr>
      <vt:lpstr>PowerPoint Presentation</vt:lpstr>
      <vt:lpstr>PowerPoint Presentation</vt:lpstr>
      <vt:lpstr>PowerPoint Presentation</vt:lpstr>
      <vt:lpstr>الاثراء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أخلاق الإدارة</dc:title>
  <dc:creator>Sir X</dc:creator>
  <cp:lastModifiedBy>نواف البريكان ID 442102947</cp:lastModifiedBy>
  <cp:revision>8</cp:revision>
  <dcterms:created xsi:type="dcterms:W3CDTF">2022-04-02T11:11:49Z</dcterms:created>
  <dcterms:modified xsi:type="dcterms:W3CDTF">2022-04-03T21:27:58Z</dcterms:modified>
</cp:coreProperties>
</file>