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660"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1889" autoAdjust="0"/>
    <p:restoredTop sz="94660"/>
  </p:normalViewPr>
  <p:slideViewPr>
    <p:cSldViewPr snapToGrid="0">
      <p:cViewPr varScale="1">
        <p:scale>
          <a:sx n="70" d="100"/>
          <a:sy n="70" d="100"/>
        </p:scale>
        <p:origin x="612" y="60"/>
      </p:cViewPr>
      <p:guideLst/>
    </p:cSldViewPr>
  </p:slideViewPr>
  <p:notesTextViewPr>
    <p:cViewPr>
      <p:scale>
        <a:sx n="1" d="1"/>
        <a:sy n="1" d="1"/>
      </p:scale>
      <p:origin x="0" y="0"/>
    </p:cViewPr>
  </p:notesTextViewPr>
  <p:notesViewPr>
    <p:cSldViewPr snapToGrid="0">
      <p:cViewPr varScale="1">
        <p:scale>
          <a:sx n="79" d="100"/>
          <a:sy n="79" d="100"/>
        </p:scale>
        <p:origin x="4392"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a:extLst>
              <a:ext uri="{FF2B5EF4-FFF2-40B4-BE49-F238E27FC236}">
                <a16:creationId xmlns:a16="http://schemas.microsoft.com/office/drawing/2014/main" id="{91082F09-7CB3-4891-BCB3-3FF6A6F8B078}"/>
              </a:ext>
            </a:extLst>
          </p:cNvPr>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3" name="عنصر نائب للتاريخ 2">
            <a:extLst>
              <a:ext uri="{FF2B5EF4-FFF2-40B4-BE49-F238E27FC236}">
                <a16:creationId xmlns:a16="http://schemas.microsoft.com/office/drawing/2014/main" id="{438DDA63-D7BB-412A-8389-258AFBE4E07E}"/>
              </a:ext>
            </a:extLst>
          </p:cNvPr>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F7957D30-A2B3-4278-8ABA-46D7414D91C6}" type="datetime1">
              <a:rPr lang="ar-SA" smtClean="0">
                <a:latin typeface="Tahoma" panose="020B0604030504040204" pitchFamily="34" charset="0"/>
                <a:ea typeface="Tahoma" panose="020B0604030504040204" pitchFamily="34" charset="0"/>
                <a:cs typeface="Tahoma" panose="020B0604030504040204" pitchFamily="34" charset="0"/>
              </a:rPr>
              <a:t>26/07/43</a:t>
            </a:fld>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لتذييل 3">
            <a:extLst>
              <a:ext uri="{FF2B5EF4-FFF2-40B4-BE49-F238E27FC236}">
                <a16:creationId xmlns:a16="http://schemas.microsoft.com/office/drawing/2014/main" id="{9BA819F6-7A03-4093-9E28-891CC3D4E9D3}"/>
              </a:ext>
            </a:extLst>
          </p:cNvPr>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5" name="عنصر نائب لرقم الشريحة 4">
            <a:extLst>
              <a:ext uri="{FF2B5EF4-FFF2-40B4-BE49-F238E27FC236}">
                <a16:creationId xmlns:a16="http://schemas.microsoft.com/office/drawing/2014/main" id="{6FA53EC9-C571-4D64-AB60-1A7DDA2C59AA}"/>
              </a:ext>
            </a:extLst>
          </p:cNvPr>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FCEDF09B-7F88-489B-9EB8-B14B4343BCCB}" type="slidenum">
              <a:rPr lang="ar-SA" smtClean="0">
                <a:latin typeface="Tahoma" panose="020B0604030504040204" pitchFamily="34" charset="0"/>
                <a:ea typeface="Tahoma" panose="020B0604030504040204" pitchFamily="34" charset="0"/>
                <a:cs typeface="Tahoma" panose="020B0604030504040204" pitchFamily="34" charset="0"/>
              </a:rPr>
              <a:pPr algn="l" rtl="1"/>
              <a:t>‹#›</a:t>
            </a:fld>
            <a:endParaRPr lang="ar-SA">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37435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3" name="عنصر نائب للتاريخ 2"/>
          <p:cNvSpPr>
            <a:spLocks noGrp="1"/>
          </p:cNvSpPr>
          <p:nvPr>
            <p:ph type="dt" idx="1"/>
          </p:nvPr>
        </p:nvSpPr>
        <p:spPr>
          <a:xfrm flipH="1">
            <a:off x="1587" y="0"/>
            <a:ext cx="2971800" cy="458788"/>
          </a:xfrm>
          <a:prstGeom prst="rect">
            <a:avLst/>
          </a:prstGeom>
        </p:spPr>
        <p:txBody>
          <a:bodyPr vert="horz" lIns="91440" tIns="45720" rIns="91440" bIns="45720" rtlCol="1"/>
          <a:lstStyle>
            <a:lvl1pPr algn="l" rtl="1">
              <a:defRPr sz="1200">
                <a:latin typeface="Tahoma" panose="020B0604030504040204" pitchFamily="34" charset="0"/>
                <a:ea typeface="Tahoma" panose="020B0604030504040204" pitchFamily="34" charset="0"/>
                <a:cs typeface="Tahoma" panose="020B0604030504040204" pitchFamily="34" charset="0"/>
              </a:defRPr>
            </a:lvl1pPr>
          </a:lstStyle>
          <a:p>
            <a:fld id="{3B5471EC-AC3C-4936-AB7C-762FC60005C5}" type="datetime1">
              <a:rPr lang="ar-SA" smtClean="0"/>
              <a:t>26/07/43</a:t>
            </a:fld>
            <a:endParaRPr lang="ar-SA" dirty="0"/>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ar-SA" noProof="0"/>
          </a:p>
        </p:txBody>
      </p:sp>
      <p:sp>
        <p:nvSpPr>
          <p:cNvPr id="5" name="عنصر نائب للملاحظا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ar-SA" noProof="0" dirty="0"/>
              <a:t>انقر لتحرير أنماط النص الرئيسي</a:t>
            </a:r>
          </a:p>
          <a:p>
            <a:pPr lvl="1" rtl="1"/>
            <a:r>
              <a:rPr lang="ar-SA" noProof="0" dirty="0"/>
              <a:t>المستوى الثاني</a:t>
            </a:r>
          </a:p>
          <a:p>
            <a:pPr lvl="2" rtl="1"/>
            <a:r>
              <a:rPr lang="ar-SA" noProof="0" dirty="0"/>
              <a:t>المستوى الثالث</a:t>
            </a:r>
          </a:p>
          <a:p>
            <a:pPr lvl="3" rtl="1"/>
            <a:r>
              <a:rPr lang="ar-SA" noProof="0" dirty="0"/>
              <a:t>المستوى الرابع</a:t>
            </a:r>
          </a:p>
          <a:p>
            <a:pPr lvl="4" rtl="1"/>
            <a:r>
              <a:rPr lang="ar-SA" noProof="0" dirty="0"/>
              <a:t>المستوى الخامس</a:t>
            </a:r>
          </a:p>
        </p:txBody>
      </p:sp>
      <p:sp>
        <p:nvSpPr>
          <p:cNvPr id="6" name="عنصر نائب للتذييل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endParaRPr lang="ar-SA" noProof="0"/>
          </a:p>
        </p:txBody>
      </p:sp>
      <p:sp>
        <p:nvSpPr>
          <p:cNvPr id="7" name="عنصر نائب لرقم الشريحة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r" rtl="1">
              <a:defRPr sz="1200">
                <a:latin typeface="Tahoma" panose="020B0604030504040204" pitchFamily="34" charset="0"/>
                <a:ea typeface="Tahoma" panose="020B0604030504040204" pitchFamily="34" charset="0"/>
                <a:cs typeface="Tahoma" panose="020B0604030504040204" pitchFamily="34" charset="0"/>
              </a:defRPr>
            </a:lvl1pPr>
          </a:lstStyle>
          <a:p>
            <a:pPr algn="l"/>
            <a:fld id="{7822D222-7162-4036-99A9-7817E8E3C06D}" type="slidenum">
              <a:rPr lang="ar-SA" smtClean="0"/>
              <a:pPr algn="l"/>
              <a:t>‹#›</a:t>
            </a:fld>
            <a:endParaRPr lang="ar-SA" dirty="0"/>
          </a:p>
        </p:txBody>
      </p:sp>
    </p:spTree>
    <p:extLst>
      <p:ext uri="{BB962C8B-B14F-4D97-AF65-F5344CB8AC3E}">
        <p14:creationId xmlns:p14="http://schemas.microsoft.com/office/powerpoint/2010/main" val="1533072363"/>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144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3716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1828800" algn="r" defTabSz="914400" rtl="1" eaLnBrk="1" latinLnBrk="0" hangingPunct="1">
      <a:defRPr sz="12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SA">
              <a:latin typeface="Tahoma" panose="020B0604030504040204" pitchFamily="34" charset="0"/>
              <a:ea typeface="Tahoma" panose="020B0604030504040204" pitchFamily="34" charset="0"/>
              <a:cs typeface="Tahoma" panose="020B0604030504040204" pitchFamily="34" charset="0"/>
            </a:endParaRPr>
          </a:p>
        </p:txBody>
      </p:sp>
      <p:sp>
        <p:nvSpPr>
          <p:cNvPr id="4" name="عنصر نائب لرقم الشريحة 3"/>
          <p:cNvSpPr>
            <a:spLocks noGrp="1"/>
          </p:cNvSpPr>
          <p:nvPr>
            <p:ph type="sldNum" sz="quarter" idx="5"/>
          </p:nvPr>
        </p:nvSpPr>
        <p:spPr/>
        <p:txBody>
          <a:bodyPr/>
          <a:lstStyle/>
          <a:p>
            <a:pPr algn="l" rtl="1"/>
            <a:fld id="{7822D222-7162-4036-99A9-7817E8E3C06D}" type="slidenum">
              <a:rPr lang="ar-SA" smtClean="0">
                <a:latin typeface="Tahoma" panose="020B0604030504040204" pitchFamily="34" charset="0"/>
                <a:ea typeface="Tahoma" panose="020B0604030504040204" pitchFamily="34" charset="0"/>
                <a:cs typeface="Tahoma" panose="020B0604030504040204" pitchFamily="34" charset="0"/>
              </a:rPr>
              <a:pPr algn="l" rtl="1"/>
              <a:t>1</a:t>
            </a:fld>
            <a:endParaRPr lang="ar-SA"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2543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F5C3756F-DED8-4C9F-9148-D20246B6C47D}" type="datetime1">
              <a:rPr lang="ar-SA" smtClean="0"/>
              <a:t>26/07/43</a:t>
            </a:fld>
            <a:endParaRPr lang="ar-SA" dirty="0"/>
          </a:p>
        </p:txBody>
      </p:sp>
      <p:sp>
        <p:nvSpPr>
          <p:cNvPr id="5" name="Footer Placeholder 4"/>
          <p:cNvSpPr>
            <a:spLocks noGrp="1"/>
          </p:cNvSpPr>
          <p:nvPr>
            <p:ph type="ftr" sz="quarter" idx="11"/>
          </p:nvPr>
        </p:nvSpPr>
        <p:spPr/>
        <p:txBody>
          <a:bodyPr/>
          <a:lstStyle/>
          <a:p>
            <a:endParaRPr lang="ar-SA" noProof="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2218869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5C3756F-DED8-4C9F-9148-D20246B6C47D}" type="datetime1">
              <a:rPr lang="ar-SA" smtClean="0"/>
              <a:t>26/07/43</a:t>
            </a:fld>
            <a:endParaRPr lang="ar-SA" dirty="0"/>
          </a:p>
        </p:txBody>
      </p:sp>
      <p:sp>
        <p:nvSpPr>
          <p:cNvPr id="5" name="Footer Placeholder 4"/>
          <p:cNvSpPr>
            <a:spLocks noGrp="1"/>
          </p:cNvSpPr>
          <p:nvPr>
            <p:ph type="ftr" sz="quarter" idx="11"/>
          </p:nvPr>
        </p:nvSpPr>
        <p:spPr/>
        <p:txBody>
          <a:bodyPr/>
          <a:lstStyle/>
          <a:p>
            <a:endParaRPr lang="ar-SA" noProof="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70655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5C3756F-DED8-4C9F-9148-D20246B6C47D}" type="datetime1">
              <a:rPr lang="ar-SA" smtClean="0"/>
              <a:t>26/07/43</a:t>
            </a:fld>
            <a:endParaRPr lang="ar-SA" dirty="0"/>
          </a:p>
        </p:txBody>
      </p:sp>
      <p:sp>
        <p:nvSpPr>
          <p:cNvPr id="5" name="Footer Placeholder 4"/>
          <p:cNvSpPr>
            <a:spLocks noGrp="1"/>
          </p:cNvSpPr>
          <p:nvPr>
            <p:ph type="ftr" sz="quarter" idx="11"/>
          </p:nvPr>
        </p:nvSpPr>
        <p:spPr/>
        <p:txBody>
          <a:bodyPr/>
          <a:lstStyle/>
          <a:p>
            <a:endParaRPr lang="ar-SA" noProof="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ar-SA" smtClean="0"/>
              <a:pPr/>
              <a:t>‹#›</a:t>
            </a:fld>
            <a:endParaRPr lang="ar-SA"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74369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F5C3756F-DED8-4C9F-9148-D20246B6C47D}" type="datetime1">
              <a:rPr lang="ar-SA" smtClean="0"/>
              <a:t>26/07/43</a:t>
            </a:fld>
            <a:endParaRPr lang="ar-SA" dirty="0"/>
          </a:p>
        </p:txBody>
      </p:sp>
      <p:sp>
        <p:nvSpPr>
          <p:cNvPr id="6" name="Footer Placeholder 5"/>
          <p:cNvSpPr>
            <a:spLocks noGrp="1"/>
          </p:cNvSpPr>
          <p:nvPr>
            <p:ph type="ftr" sz="quarter" idx="11"/>
          </p:nvPr>
        </p:nvSpPr>
        <p:spPr/>
        <p:txBody>
          <a:bodyPr/>
          <a:lstStyle/>
          <a:p>
            <a:endParaRPr lang="ar-SA"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9981422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F5C3756F-DED8-4C9F-9148-D20246B6C47D}" type="datetime1">
              <a:rPr lang="ar-SA" smtClean="0"/>
              <a:t>26/07/43</a:t>
            </a:fld>
            <a:endParaRPr lang="ar-SA" dirty="0"/>
          </a:p>
        </p:txBody>
      </p:sp>
      <p:sp>
        <p:nvSpPr>
          <p:cNvPr id="6" name="Footer Placeholder 5"/>
          <p:cNvSpPr>
            <a:spLocks noGrp="1"/>
          </p:cNvSpPr>
          <p:nvPr>
            <p:ph type="ftr" sz="quarter" idx="11"/>
          </p:nvPr>
        </p:nvSpPr>
        <p:spPr/>
        <p:txBody>
          <a:bodyPr/>
          <a:lstStyle/>
          <a:p>
            <a:endParaRPr lang="ar-SA" noProof="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ar-SA" smtClean="0"/>
              <a:pPr/>
              <a:t>‹#›</a:t>
            </a:fld>
            <a:endParaRPr lang="ar-SA"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3370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F5C3756F-DED8-4C9F-9148-D20246B6C47D}" type="datetime1">
              <a:rPr lang="ar-SA" smtClean="0"/>
              <a:t>26/07/43</a:t>
            </a:fld>
            <a:endParaRPr lang="ar-SA" dirty="0"/>
          </a:p>
        </p:txBody>
      </p:sp>
      <p:sp>
        <p:nvSpPr>
          <p:cNvPr id="6" name="Footer Placeholder 5"/>
          <p:cNvSpPr>
            <a:spLocks noGrp="1"/>
          </p:cNvSpPr>
          <p:nvPr>
            <p:ph type="ftr" sz="quarter" idx="11"/>
          </p:nvPr>
        </p:nvSpPr>
        <p:spPr/>
        <p:txBody>
          <a:bodyPr/>
          <a:lstStyle/>
          <a:p>
            <a:endParaRPr lang="ar-SA"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2846340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5C3756F-DED8-4C9F-9148-D20246B6C47D}" type="datetime1">
              <a:rPr lang="ar-SA" smtClean="0"/>
              <a:t>26/07/43</a:t>
            </a:fld>
            <a:endParaRPr lang="ar-SA" dirty="0"/>
          </a:p>
        </p:txBody>
      </p:sp>
      <p:sp>
        <p:nvSpPr>
          <p:cNvPr id="5" name="Footer Placeholder 4"/>
          <p:cNvSpPr>
            <a:spLocks noGrp="1"/>
          </p:cNvSpPr>
          <p:nvPr>
            <p:ph type="ftr" sz="quarter" idx="11"/>
          </p:nvPr>
        </p:nvSpPr>
        <p:spPr/>
        <p:txBody>
          <a:bodyPr/>
          <a:lstStyle/>
          <a:p>
            <a:endParaRPr lang="ar-SA"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3176917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5C3756F-DED8-4C9F-9148-D20246B6C47D}" type="datetime1">
              <a:rPr lang="ar-SA" smtClean="0"/>
              <a:t>26/07/43</a:t>
            </a:fld>
            <a:endParaRPr lang="ar-SA" dirty="0"/>
          </a:p>
        </p:txBody>
      </p:sp>
      <p:sp>
        <p:nvSpPr>
          <p:cNvPr id="5" name="Footer Placeholder 4"/>
          <p:cNvSpPr>
            <a:spLocks noGrp="1"/>
          </p:cNvSpPr>
          <p:nvPr>
            <p:ph type="ftr" sz="quarter" idx="11"/>
          </p:nvPr>
        </p:nvSpPr>
        <p:spPr/>
        <p:txBody>
          <a:bodyPr/>
          <a:lstStyle/>
          <a:p>
            <a:endParaRPr lang="ar-SA"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996131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F5C3756F-DED8-4C9F-9148-D20246B6C47D}" type="datetime1">
              <a:rPr lang="ar-SA" smtClean="0"/>
              <a:t>26/07/43</a:t>
            </a:fld>
            <a:endParaRPr lang="ar-SA" dirty="0"/>
          </a:p>
        </p:txBody>
      </p:sp>
      <p:sp>
        <p:nvSpPr>
          <p:cNvPr id="5" name="Footer Placeholder 4"/>
          <p:cNvSpPr>
            <a:spLocks noGrp="1"/>
          </p:cNvSpPr>
          <p:nvPr>
            <p:ph type="ftr" sz="quarter" idx="11"/>
          </p:nvPr>
        </p:nvSpPr>
        <p:spPr/>
        <p:txBody>
          <a:bodyPr/>
          <a:lstStyle/>
          <a:p>
            <a:endParaRPr lang="ar-SA" noProof="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23132566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F5C3756F-DED8-4C9F-9148-D20246B6C47D}" type="datetime1">
              <a:rPr lang="ar-SA" smtClean="0"/>
              <a:t>26/07/43</a:t>
            </a:fld>
            <a:endParaRPr lang="ar-SA" dirty="0"/>
          </a:p>
        </p:txBody>
      </p:sp>
      <p:sp>
        <p:nvSpPr>
          <p:cNvPr id="5" name="Footer Placeholder 4"/>
          <p:cNvSpPr>
            <a:spLocks noGrp="1"/>
          </p:cNvSpPr>
          <p:nvPr>
            <p:ph type="ftr" sz="quarter" idx="11"/>
          </p:nvPr>
        </p:nvSpPr>
        <p:spPr/>
        <p:txBody>
          <a:bodyPr/>
          <a:lstStyle/>
          <a:p>
            <a:endParaRPr lang="ar-SA" noProof="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2121750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DBDBA57F-E1DE-4125-9046-E8BC85CFAEC8}" type="datetime1">
              <a:rPr lang="ar-SA" smtClean="0"/>
              <a:t>26/07/43</a:t>
            </a:fld>
            <a:endParaRPr lang="ar-SA" dirty="0"/>
          </a:p>
        </p:txBody>
      </p:sp>
      <p:sp>
        <p:nvSpPr>
          <p:cNvPr id="6" name="Footer Placeholder 5"/>
          <p:cNvSpPr>
            <a:spLocks noGrp="1"/>
          </p:cNvSpPr>
          <p:nvPr>
            <p:ph type="ftr" sz="quarter" idx="11"/>
          </p:nvPr>
        </p:nvSpPr>
        <p:spPr/>
        <p:txBody>
          <a:bodyPr/>
          <a:lstStyle/>
          <a:p>
            <a:endParaRPr lang="ar-SA" noProof="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1755955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49F539AA-9802-4CF8-8BF8-C1C2B52FD3EB}" type="datetime1">
              <a:rPr lang="ar-SA" smtClean="0"/>
              <a:t>26/07/43</a:t>
            </a:fld>
            <a:endParaRPr lang="ar-SA" dirty="0"/>
          </a:p>
        </p:txBody>
      </p:sp>
      <p:sp>
        <p:nvSpPr>
          <p:cNvPr id="8" name="Footer Placeholder 7"/>
          <p:cNvSpPr>
            <a:spLocks noGrp="1"/>
          </p:cNvSpPr>
          <p:nvPr>
            <p:ph type="ftr" sz="quarter" idx="11"/>
          </p:nvPr>
        </p:nvSpPr>
        <p:spPr/>
        <p:txBody>
          <a:bodyPr/>
          <a:lstStyle/>
          <a:p>
            <a:endParaRPr lang="ar-SA" noProof="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32197927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F5C3756F-DED8-4C9F-9148-D20246B6C47D}" type="datetime1">
              <a:rPr lang="ar-SA" smtClean="0"/>
              <a:t>26/07/43</a:t>
            </a:fld>
            <a:endParaRPr lang="ar-SA" dirty="0"/>
          </a:p>
        </p:txBody>
      </p:sp>
      <p:sp>
        <p:nvSpPr>
          <p:cNvPr id="4" name="Footer Placeholder 3"/>
          <p:cNvSpPr>
            <a:spLocks noGrp="1"/>
          </p:cNvSpPr>
          <p:nvPr>
            <p:ph type="ftr" sz="quarter" idx="11"/>
          </p:nvPr>
        </p:nvSpPr>
        <p:spPr/>
        <p:txBody>
          <a:bodyPr/>
          <a:lstStyle/>
          <a:p>
            <a:endParaRPr lang="ar-SA" noProof="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1702917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5F8BDA-280E-4D6F-BC57-12FB9945BECF}" type="datetime1">
              <a:rPr lang="ar-SA" smtClean="0"/>
              <a:t>26/07/43</a:t>
            </a:fld>
            <a:endParaRPr lang="ar-SA" dirty="0"/>
          </a:p>
        </p:txBody>
      </p:sp>
      <p:sp>
        <p:nvSpPr>
          <p:cNvPr id="3" name="Footer Placeholder 2"/>
          <p:cNvSpPr>
            <a:spLocks noGrp="1"/>
          </p:cNvSpPr>
          <p:nvPr>
            <p:ph type="ftr" sz="quarter" idx="11"/>
          </p:nvPr>
        </p:nvSpPr>
        <p:spPr/>
        <p:txBody>
          <a:bodyPr/>
          <a:lstStyle/>
          <a:p>
            <a:endParaRPr lang="ar-SA" noProof="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2530626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898829F9-9222-4434-96CE-D4F36CF2941C}" type="datetime1">
              <a:rPr lang="ar-SA" smtClean="0"/>
              <a:t>26/07/43</a:t>
            </a:fld>
            <a:endParaRPr lang="ar-SA" dirty="0"/>
          </a:p>
        </p:txBody>
      </p:sp>
      <p:sp>
        <p:nvSpPr>
          <p:cNvPr id="6" name="Footer Placeholder 5"/>
          <p:cNvSpPr>
            <a:spLocks noGrp="1"/>
          </p:cNvSpPr>
          <p:nvPr>
            <p:ph type="ftr" sz="quarter" idx="11"/>
          </p:nvPr>
        </p:nvSpPr>
        <p:spPr/>
        <p:txBody>
          <a:bodyPr/>
          <a:lstStyle/>
          <a:p>
            <a:endParaRPr lang="ar-SA" noProof="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2316895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A252EAC6-F606-4596-A6A2-0982079E9E79}" type="datetime1">
              <a:rPr lang="ar-SA" noProof="0" smtClean="0"/>
              <a:t>26/07/43</a:t>
            </a:fld>
            <a:endParaRPr lang="ar-SA" noProof="0"/>
          </a:p>
        </p:txBody>
      </p:sp>
      <p:sp>
        <p:nvSpPr>
          <p:cNvPr id="6" name="Footer Placeholder 5"/>
          <p:cNvSpPr>
            <a:spLocks noGrp="1"/>
          </p:cNvSpPr>
          <p:nvPr>
            <p:ph type="ftr" sz="quarter" idx="11"/>
          </p:nvPr>
        </p:nvSpPr>
        <p:spPr/>
        <p:txBody>
          <a:bodyPr/>
          <a:lstStyle/>
          <a:p>
            <a:endParaRPr lang="ar-SA" noProof="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515746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5C3756F-DED8-4C9F-9148-D20246B6C47D}" type="datetime1">
              <a:rPr lang="ar-SA" smtClean="0"/>
              <a:t>26/07/43</a:t>
            </a:fld>
            <a:endParaRPr lang="ar-SA"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SA" noProof="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ar-SA" smtClean="0"/>
              <a:pPr/>
              <a:t>‹#›</a:t>
            </a:fld>
            <a:endParaRPr lang="ar-SA" dirty="0"/>
          </a:p>
        </p:txBody>
      </p:sp>
    </p:spTree>
    <p:extLst>
      <p:ext uri="{BB962C8B-B14F-4D97-AF65-F5344CB8AC3E}">
        <p14:creationId xmlns:p14="http://schemas.microsoft.com/office/powerpoint/2010/main" val="1331186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عنوان 1"/>
          <p:cNvSpPr>
            <a:spLocks noGrp="1"/>
          </p:cNvSpPr>
          <p:nvPr>
            <p:ph type="ctrTitle"/>
          </p:nvPr>
        </p:nvSpPr>
        <p:spPr/>
        <p:txBody>
          <a:bodyPr rtlCol="1">
            <a:normAutofit/>
          </a:bodyPr>
          <a:lstStyle/>
          <a:p>
            <a:pPr algn="r" rtl="1"/>
            <a:r>
              <a:rPr lang="ar-SA" dirty="0">
                <a:latin typeface="Tahoma" panose="020B0604030504040204" pitchFamily="34" charset="0"/>
                <a:ea typeface="Tahoma" panose="020B0604030504040204" pitchFamily="34" charset="0"/>
                <a:cs typeface="Tahoma" panose="020B0604030504040204" pitchFamily="34" charset="0"/>
              </a:rPr>
              <a:t>خلق الأمانة, والعفاف</a:t>
            </a:r>
            <a:r>
              <a:rPr lang="ar-SA" dirty="0"/>
              <a:t>, والعدل</a:t>
            </a:r>
            <a:br>
              <a:rPr lang="ar-SA" dirty="0"/>
            </a:br>
            <a:endParaRPr lang="ar-SA" dirty="0">
              <a:latin typeface="Tahoma" panose="020B0604030504040204" pitchFamily="34" charset="0"/>
              <a:ea typeface="Tahoma" panose="020B0604030504040204" pitchFamily="34" charset="0"/>
              <a:cs typeface="Tahoma" panose="020B0604030504040204" pitchFamily="34" charset="0"/>
            </a:endParaRPr>
          </a:p>
        </p:txBody>
      </p:sp>
      <p:sp>
        <p:nvSpPr>
          <p:cNvPr id="3" name="عنوان فرعي 2"/>
          <p:cNvSpPr>
            <a:spLocks noGrp="1"/>
          </p:cNvSpPr>
          <p:nvPr>
            <p:ph type="subTitle" idx="1"/>
          </p:nvPr>
        </p:nvSpPr>
        <p:spPr/>
        <p:txBody>
          <a:bodyPr rtlCol="1"/>
          <a:lstStyle/>
          <a:p>
            <a:pPr algn="r" rtl="1"/>
            <a:endParaRPr lang="ar-SA">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8632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17F2AED-B686-4F85-B213-C342EADA9034}"/>
              </a:ext>
            </a:extLst>
          </p:cNvPr>
          <p:cNvSpPr>
            <a:spLocks noGrp="1"/>
          </p:cNvSpPr>
          <p:nvPr>
            <p:ph type="title"/>
          </p:nvPr>
        </p:nvSpPr>
        <p:spPr/>
        <p:txBody>
          <a:bodyPr>
            <a:normAutofit/>
          </a:bodyPr>
          <a:lstStyle/>
          <a:p>
            <a:pPr algn="r"/>
            <a:r>
              <a:rPr lang="ar-SA" sz="3200" b="1" dirty="0"/>
              <a:t>     وسائل الزام الموظفين بالتعفف </a:t>
            </a:r>
          </a:p>
        </p:txBody>
      </p:sp>
      <p:sp>
        <p:nvSpPr>
          <p:cNvPr id="3" name="عنصر نائب للمحتوى 2">
            <a:extLst>
              <a:ext uri="{FF2B5EF4-FFF2-40B4-BE49-F238E27FC236}">
                <a16:creationId xmlns:a16="http://schemas.microsoft.com/office/drawing/2014/main" id="{46C6AE94-D6DD-48A9-A8B3-C96FD0853460}"/>
              </a:ext>
            </a:extLst>
          </p:cNvPr>
          <p:cNvSpPr>
            <a:spLocks noGrp="1"/>
          </p:cNvSpPr>
          <p:nvPr>
            <p:ph idx="1"/>
          </p:nvPr>
        </p:nvSpPr>
        <p:spPr/>
        <p:txBody>
          <a:bodyPr>
            <a:normAutofit/>
          </a:bodyPr>
          <a:lstStyle/>
          <a:p>
            <a:r>
              <a:rPr lang="ar-SA" sz="2100" dirty="0"/>
              <a:t>بث التوعية الشريعة بين الموظفين بما اوجب الله عليهم من العفة بوسائل الدعوة المعروفة</a:t>
            </a:r>
          </a:p>
          <a:p>
            <a:r>
              <a:rPr lang="ar-SA" sz="2100" dirty="0"/>
              <a:t>سن الأنظمة واللوائح والإجراءات التي تضمن انسياب الأموال من الخزينة العامة واليها بطرائق نظامية تقوم عليها مجموعة من الإدارات والوحدات</a:t>
            </a:r>
          </a:p>
          <a:p>
            <a:r>
              <a:rPr lang="ar-SA" sz="2100" dirty="0"/>
              <a:t>التقارير الدورية عن المنصرفات المالية والأداء المالي عموما في كل فترة زمنية محددة</a:t>
            </a:r>
          </a:p>
          <a:p>
            <a:r>
              <a:rPr lang="ar-SA" sz="2100" dirty="0"/>
              <a:t>الرقابة على أداء العمال من وقت لأخر عبر أجهزة تختص بهذا الشأن او الزيارات الميدانية</a:t>
            </a:r>
          </a:p>
        </p:txBody>
      </p:sp>
    </p:spTree>
    <p:extLst>
      <p:ext uri="{BB962C8B-B14F-4D97-AF65-F5344CB8AC3E}">
        <p14:creationId xmlns:p14="http://schemas.microsoft.com/office/powerpoint/2010/main" val="1153704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CAD90DE-2FE4-491D-BB10-8D53AC32D613}"/>
              </a:ext>
            </a:extLst>
          </p:cNvPr>
          <p:cNvSpPr>
            <a:spLocks noGrp="1"/>
          </p:cNvSpPr>
          <p:nvPr>
            <p:ph type="title"/>
          </p:nvPr>
        </p:nvSpPr>
        <p:spPr/>
        <p:txBody>
          <a:bodyPr>
            <a:normAutofit/>
          </a:bodyPr>
          <a:lstStyle/>
          <a:p>
            <a:pPr algn="r"/>
            <a:r>
              <a:rPr lang="ar-SA" sz="4000" b="1" dirty="0"/>
              <a:t>                      العدل </a:t>
            </a:r>
          </a:p>
        </p:txBody>
      </p:sp>
      <p:sp>
        <p:nvSpPr>
          <p:cNvPr id="3" name="عنصر نائب للمحتوى 2">
            <a:extLst>
              <a:ext uri="{FF2B5EF4-FFF2-40B4-BE49-F238E27FC236}">
                <a16:creationId xmlns:a16="http://schemas.microsoft.com/office/drawing/2014/main" id="{0C5CC768-F33B-44E4-A6FF-C0347EA2B15C}"/>
              </a:ext>
            </a:extLst>
          </p:cNvPr>
          <p:cNvSpPr>
            <a:spLocks noGrp="1"/>
          </p:cNvSpPr>
          <p:nvPr>
            <p:ph idx="1"/>
          </p:nvPr>
        </p:nvSpPr>
        <p:spPr/>
        <p:txBody>
          <a:bodyPr>
            <a:normAutofit/>
          </a:bodyPr>
          <a:lstStyle/>
          <a:p>
            <a:r>
              <a:rPr lang="ar-SA" sz="3200" b="1" dirty="0"/>
              <a:t>العدل لغة: </a:t>
            </a:r>
            <a:r>
              <a:rPr lang="ar-SA" sz="2400" dirty="0"/>
              <a:t>التسوية يقال عادلت بين الشيئين سويت بينهما </a:t>
            </a:r>
          </a:p>
          <a:p>
            <a:r>
              <a:rPr lang="ar-SA" sz="2800" b="1" dirty="0"/>
              <a:t>والعدل اصطلاحا</a:t>
            </a:r>
            <a:r>
              <a:rPr lang="ar-SA" sz="2400" b="1" dirty="0"/>
              <a:t>:</a:t>
            </a:r>
            <a:r>
              <a:rPr lang="ar-SA" sz="2400" dirty="0"/>
              <a:t>((وضع كل شيء في موضعة اللائق به من غير زيادة ولا نقصان))</a:t>
            </a:r>
            <a:endParaRPr lang="ar-SA" sz="2800" dirty="0"/>
          </a:p>
        </p:txBody>
      </p:sp>
    </p:spTree>
    <p:extLst>
      <p:ext uri="{BB962C8B-B14F-4D97-AF65-F5344CB8AC3E}">
        <p14:creationId xmlns:p14="http://schemas.microsoft.com/office/powerpoint/2010/main" val="1491896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34E37FD-6B45-4A88-83E6-E35B27B77214}"/>
              </a:ext>
            </a:extLst>
          </p:cNvPr>
          <p:cNvSpPr>
            <a:spLocks noGrp="1"/>
          </p:cNvSpPr>
          <p:nvPr>
            <p:ph type="title"/>
          </p:nvPr>
        </p:nvSpPr>
        <p:spPr/>
        <p:txBody>
          <a:bodyPr/>
          <a:lstStyle/>
          <a:p>
            <a:pPr algn="r"/>
            <a:r>
              <a:rPr lang="ar-SA" b="1" dirty="0"/>
              <a:t>       منزلة العدل في الإسلام </a:t>
            </a:r>
            <a:br>
              <a:rPr lang="ar-SA" b="1" dirty="0"/>
            </a:br>
            <a:endParaRPr lang="ar-SA" b="1" dirty="0"/>
          </a:p>
        </p:txBody>
      </p:sp>
      <p:sp>
        <p:nvSpPr>
          <p:cNvPr id="3" name="عنصر نائب للمحتوى 2">
            <a:extLst>
              <a:ext uri="{FF2B5EF4-FFF2-40B4-BE49-F238E27FC236}">
                <a16:creationId xmlns:a16="http://schemas.microsoft.com/office/drawing/2014/main" id="{DB6ADB8A-1B03-41A4-A4B0-3F55578D723F}"/>
              </a:ext>
            </a:extLst>
          </p:cNvPr>
          <p:cNvSpPr>
            <a:spLocks noGrp="1"/>
          </p:cNvSpPr>
          <p:nvPr>
            <p:ph idx="1"/>
          </p:nvPr>
        </p:nvSpPr>
        <p:spPr/>
        <p:txBody>
          <a:bodyPr>
            <a:noAutofit/>
          </a:bodyPr>
          <a:lstStyle/>
          <a:p>
            <a:r>
              <a:rPr lang="ar-SA" sz="2000" dirty="0"/>
              <a:t>العدل سنة ربانية وقيمة حضارية وضرورة إنسانية دعا اليها الإسلام وامر بها لتكون سلوكا وواقعا يمارسه الافراد في جميع جوانب حياتهم وتمارسه المجتمعات في كل شؤون حياتها قال تعالى</a:t>
            </a:r>
            <a:r>
              <a:rPr lang="en-US" sz="2000" dirty="0"/>
              <a:t>}</a:t>
            </a:r>
            <a:r>
              <a:rPr lang="ar-SA" sz="2000" b="0" i="0" dirty="0">
                <a:solidFill>
                  <a:srgbClr val="333333"/>
                </a:solidFill>
                <a:effectLst/>
                <a:latin typeface="NotoNaskhArabic"/>
              </a:rPr>
              <a:t> إِنَّ اللَّهَ يَأْمُرُ بِالْعَدْلِ وَالْإِحْسَانِ وَإِيتَاءِ ذِي الْقُرْبَى وَيَنْهَى عَنِ الْفَحْشَاءِ وَالْمُنْكَرِ وَالْبَغْيِ يَعِظُكُمْ لَعَلَّكُمْ تَذَكَّرُونَ</a:t>
            </a:r>
            <a:r>
              <a:rPr lang="en-US" sz="2000" b="0" i="0" dirty="0">
                <a:solidFill>
                  <a:srgbClr val="333333"/>
                </a:solidFill>
                <a:effectLst/>
                <a:latin typeface="NotoNaskhArabic"/>
              </a:rPr>
              <a:t>{</a:t>
            </a:r>
            <a:endParaRPr lang="ar-SA" sz="2000" b="0" i="0" dirty="0">
              <a:solidFill>
                <a:srgbClr val="333333"/>
              </a:solidFill>
              <a:effectLst/>
              <a:latin typeface="NotoNaskhArabic"/>
            </a:endParaRPr>
          </a:p>
          <a:p>
            <a:r>
              <a:rPr lang="ar-SA" sz="2000" dirty="0"/>
              <a:t>والعدل في الإسلام هو عدل مطلق لا يتوقف عند أصحاب دين معين ولا جنس بعينة ولا عصبيات ولا قبليات ولا مصالح</a:t>
            </a:r>
          </a:p>
          <a:p>
            <a:r>
              <a:rPr lang="ar-SA" sz="2000" dirty="0"/>
              <a:t>ففي السنة المطهرة يوضح النبي منزلة العادلين في احكامهم واقوالهم وافعالهم فعن عبدالله بن عمر قال قال رسول الله صلى الله عليه وسلم (أن المقسطين عند الله على منابر من نور عن يمين الرحمن عز وجل وكلتا يديه يمين الذين يعدلون في حكمهم واهليهم وما ولو)</a:t>
            </a:r>
            <a:br>
              <a:rPr lang="ar-SA" sz="2000" dirty="0"/>
            </a:br>
            <a:br>
              <a:rPr lang="ar-SA" sz="2000" dirty="0"/>
            </a:br>
            <a:endParaRPr lang="ar-SA" sz="2000" dirty="0"/>
          </a:p>
        </p:txBody>
      </p:sp>
    </p:spTree>
    <p:extLst>
      <p:ext uri="{BB962C8B-B14F-4D97-AF65-F5344CB8AC3E}">
        <p14:creationId xmlns:p14="http://schemas.microsoft.com/office/powerpoint/2010/main" val="1072972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E56F20C-4EA4-48C5-A479-56F93DECA410}"/>
              </a:ext>
            </a:extLst>
          </p:cNvPr>
          <p:cNvSpPr>
            <a:spLocks noGrp="1"/>
          </p:cNvSpPr>
          <p:nvPr>
            <p:ph type="title"/>
          </p:nvPr>
        </p:nvSpPr>
        <p:spPr/>
        <p:txBody>
          <a:bodyPr/>
          <a:lstStyle/>
          <a:p>
            <a:pPr algn="r"/>
            <a:r>
              <a:rPr lang="ar-SA" b="1" dirty="0"/>
              <a:t>        جوانب العدل في الوظيفة </a:t>
            </a:r>
          </a:p>
        </p:txBody>
      </p:sp>
      <p:sp>
        <p:nvSpPr>
          <p:cNvPr id="3" name="عنصر نائب للمحتوى 2">
            <a:extLst>
              <a:ext uri="{FF2B5EF4-FFF2-40B4-BE49-F238E27FC236}">
                <a16:creationId xmlns:a16="http://schemas.microsoft.com/office/drawing/2014/main" id="{0A1E1C55-7BE2-4F27-B168-DCA8CAA3191D}"/>
              </a:ext>
            </a:extLst>
          </p:cNvPr>
          <p:cNvSpPr>
            <a:spLocks noGrp="1"/>
          </p:cNvSpPr>
          <p:nvPr>
            <p:ph idx="1"/>
          </p:nvPr>
        </p:nvSpPr>
        <p:spPr/>
        <p:txBody>
          <a:bodyPr>
            <a:noAutofit/>
          </a:bodyPr>
          <a:lstStyle/>
          <a:p>
            <a:pPr marL="0" indent="0">
              <a:buNone/>
            </a:pPr>
            <a:r>
              <a:rPr lang="ar-SA" sz="2000" dirty="0"/>
              <a:t>للعدل في أداء الوظيفة اربع جوانب: </a:t>
            </a:r>
          </a:p>
          <a:p>
            <a:r>
              <a:rPr lang="ar-SA" sz="1600" b="1" dirty="0"/>
              <a:t>الجانب الأول العدل في تعامل الرئيس مع مرؤوسيه</a:t>
            </a:r>
          </a:p>
          <a:p>
            <a:pPr marL="0" indent="0">
              <a:buNone/>
            </a:pPr>
            <a:r>
              <a:rPr lang="ar-SA" sz="1600" b="1" dirty="0"/>
              <a:t>والمقصود به: </a:t>
            </a:r>
            <a:r>
              <a:rPr lang="ar-SA" sz="1600" dirty="0"/>
              <a:t>العدل في التقويم والتوظيف وتفويض السلطة وتوزيع الحوافز وألا يكون هناك ظلم وأن يعطي كل ذي حق حقه</a:t>
            </a:r>
          </a:p>
          <a:p>
            <a:r>
              <a:rPr lang="ar-SA" sz="1600" b="1" dirty="0"/>
              <a:t>الجانب الثاني العدل في التعامل مع الموظفين مع رئيسهم</a:t>
            </a:r>
          </a:p>
          <a:p>
            <a:pPr marL="0" indent="0">
              <a:buNone/>
            </a:pPr>
            <a:r>
              <a:rPr lang="ar-SA" sz="1600" b="1" dirty="0"/>
              <a:t>ويقتضي ذلك: </a:t>
            </a:r>
            <a:r>
              <a:rPr lang="ar-SA" sz="1600" dirty="0"/>
              <a:t>ألا يبالغ الموظفين في وصف سلبيات رؤسائهم وغيبتهم أو تحميل أفعالهم أقوالهم فوق ما تحتمل</a:t>
            </a:r>
          </a:p>
          <a:p>
            <a:r>
              <a:rPr lang="ar-SA" sz="1600" b="1" dirty="0"/>
              <a:t>الجانب الثالث العدل بين الموظفين بعضهم مع بعض </a:t>
            </a:r>
          </a:p>
          <a:p>
            <a:pPr marL="0" indent="0">
              <a:buNone/>
            </a:pPr>
            <a:r>
              <a:rPr lang="ar-SA" sz="1600" dirty="0"/>
              <a:t>بأن يحسن بعضهم ببعض الظن ولا يحمل كلامهم الا على المحمل الحسن ولا ينحاز لاحد العاملين ضد الاخر</a:t>
            </a:r>
          </a:p>
          <a:p>
            <a:r>
              <a:rPr lang="ar-SA" sz="1600" b="1" dirty="0"/>
              <a:t>الجانب الرابع عدل الموظف مع المستفيدين</a:t>
            </a:r>
          </a:p>
          <a:p>
            <a:pPr marL="0" indent="0">
              <a:buNone/>
            </a:pPr>
            <a:r>
              <a:rPr lang="ar-SA" sz="1600" dirty="0"/>
              <a:t> على الموظف أن يتحلى بالعدل بين جميع عملائه على حد سواء بحيث يعطي لكل ذي حق حقه فلا يميز احد المراجعين على الاخر فلا يجوز للموظف ان يقدم اقربائه على الاخرين</a:t>
            </a:r>
          </a:p>
        </p:txBody>
      </p:sp>
    </p:spTree>
    <p:extLst>
      <p:ext uri="{BB962C8B-B14F-4D97-AF65-F5344CB8AC3E}">
        <p14:creationId xmlns:p14="http://schemas.microsoft.com/office/powerpoint/2010/main" val="3073114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1000"/>
                                        <p:tgtEl>
                                          <p:spTgt spid="3">
                                            <p:txEl>
                                              <p:pRg st="1" end="1"/>
                                            </p:txEl>
                                          </p:spTgt>
                                        </p:tgtEl>
                                      </p:cBhvr>
                                    </p:animEffect>
                                    <p:anim calcmode="lin" valueType="num">
                                      <p:cBhvr>
                                        <p:cTn id="1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Effect transition="in" filter="fade">
                                      <p:cBhvr>
                                        <p:cTn id="53" dur="1000"/>
                                        <p:tgtEl>
                                          <p:spTgt spid="3">
                                            <p:txEl>
                                              <p:pRg st="7" end="7"/>
                                            </p:txEl>
                                          </p:spTgt>
                                        </p:tgtEl>
                                      </p:cBhvr>
                                    </p:animEffect>
                                    <p:anim calcmode="lin" valueType="num">
                                      <p:cBhvr>
                                        <p:cTn id="5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nodeType="clickEffect">
                                  <p:stCondLst>
                                    <p:cond delay="0"/>
                                  </p:stCondLst>
                                  <p:childTnLst>
                                    <p:set>
                                      <p:cBhvr>
                                        <p:cTn id="59" dur="1" fill="hold">
                                          <p:stCondLst>
                                            <p:cond delay="0"/>
                                          </p:stCondLst>
                                        </p:cTn>
                                        <p:tgtEl>
                                          <p:spTgt spid="3">
                                            <p:txEl>
                                              <p:pRg st="8" end="8"/>
                                            </p:txEl>
                                          </p:spTgt>
                                        </p:tgtEl>
                                        <p:attrNameLst>
                                          <p:attrName>style.visibility</p:attrName>
                                        </p:attrNameLst>
                                      </p:cBhvr>
                                      <p:to>
                                        <p:strVal val="visible"/>
                                      </p:to>
                                    </p:set>
                                    <p:animEffect transition="in" filter="fade">
                                      <p:cBhvr>
                                        <p:cTn id="60" dur="1000"/>
                                        <p:tgtEl>
                                          <p:spTgt spid="3">
                                            <p:txEl>
                                              <p:pRg st="8" end="8"/>
                                            </p:txEl>
                                          </p:spTgt>
                                        </p:tgtEl>
                                      </p:cBhvr>
                                    </p:animEffect>
                                    <p:anim calcmode="lin" valueType="num">
                                      <p:cBhvr>
                                        <p:cTn id="6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0B5BEAB-8B6E-4843-92ED-F4151BB7CDFB}"/>
              </a:ext>
            </a:extLst>
          </p:cNvPr>
          <p:cNvSpPr>
            <a:spLocks noGrp="1"/>
          </p:cNvSpPr>
          <p:nvPr>
            <p:ph type="title"/>
          </p:nvPr>
        </p:nvSpPr>
        <p:spPr/>
        <p:txBody>
          <a:bodyPr/>
          <a:lstStyle/>
          <a:p>
            <a:pPr algn="r"/>
            <a:r>
              <a:rPr lang="ar-SA" dirty="0"/>
              <a:t>يتوقع بعد دراستك لهذه الوحدة ان تكون قادر على</a:t>
            </a:r>
          </a:p>
        </p:txBody>
      </p:sp>
      <p:sp>
        <p:nvSpPr>
          <p:cNvPr id="3" name="عنصر نائب للمحتوى 2">
            <a:extLst>
              <a:ext uri="{FF2B5EF4-FFF2-40B4-BE49-F238E27FC236}">
                <a16:creationId xmlns:a16="http://schemas.microsoft.com/office/drawing/2014/main" id="{124D7DC6-F14B-4FCA-9AF2-7BB1AD8C8FA0}"/>
              </a:ext>
            </a:extLst>
          </p:cNvPr>
          <p:cNvSpPr>
            <a:spLocks noGrp="1"/>
          </p:cNvSpPr>
          <p:nvPr>
            <p:ph idx="1"/>
          </p:nvPr>
        </p:nvSpPr>
        <p:spPr/>
        <p:txBody>
          <a:bodyPr>
            <a:normAutofit/>
          </a:bodyPr>
          <a:lstStyle/>
          <a:p>
            <a:r>
              <a:rPr lang="ar-SA" sz="2400" dirty="0"/>
              <a:t>توضيح مظاهر الأمانة في التزام اخلاقيات المهنة</a:t>
            </a:r>
          </a:p>
          <a:p>
            <a:r>
              <a:rPr lang="ar-SA" sz="2400" dirty="0"/>
              <a:t>معرفة صفة العفاف واهميتها في العمل الوظيفي</a:t>
            </a:r>
          </a:p>
          <a:p>
            <a:r>
              <a:rPr lang="ar-SA" sz="2400" dirty="0"/>
              <a:t>الالمام بقاعدة العدل وقوة ارتباطه بأخلاقيات المهنة </a:t>
            </a:r>
          </a:p>
        </p:txBody>
      </p:sp>
    </p:spTree>
    <p:extLst>
      <p:ext uri="{BB962C8B-B14F-4D97-AF65-F5344CB8AC3E}">
        <p14:creationId xmlns:p14="http://schemas.microsoft.com/office/powerpoint/2010/main" val="18070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248F09B-6C6A-492A-BFEE-F2D399449A94}"/>
              </a:ext>
            </a:extLst>
          </p:cNvPr>
          <p:cNvSpPr>
            <a:spLocks noGrp="1"/>
          </p:cNvSpPr>
          <p:nvPr>
            <p:ph type="title"/>
          </p:nvPr>
        </p:nvSpPr>
        <p:spPr>
          <a:xfrm>
            <a:off x="1971133" y="888866"/>
            <a:ext cx="8911687" cy="1280890"/>
          </a:xfrm>
        </p:spPr>
        <p:txBody>
          <a:bodyPr>
            <a:normAutofit/>
          </a:bodyPr>
          <a:lstStyle/>
          <a:p>
            <a:pPr algn="r"/>
            <a:r>
              <a:rPr lang="ar-SA" sz="4000" b="1" dirty="0"/>
              <a:t>               مفهوم الأمانة</a:t>
            </a:r>
          </a:p>
        </p:txBody>
      </p:sp>
      <p:sp>
        <p:nvSpPr>
          <p:cNvPr id="3" name="عنصر نائب للمحتوى 2">
            <a:extLst>
              <a:ext uri="{FF2B5EF4-FFF2-40B4-BE49-F238E27FC236}">
                <a16:creationId xmlns:a16="http://schemas.microsoft.com/office/drawing/2014/main" id="{F770729C-F943-4FE7-A074-06289FF57E75}"/>
              </a:ext>
            </a:extLst>
          </p:cNvPr>
          <p:cNvSpPr>
            <a:spLocks noGrp="1"/>
          </p:cNvSpPr>
          <p:nvPr>
            <p:ph idx="1"/>
          </p:nvPr>
        </p:nvSpPr>
        <p:spPr>
          <a:xfrm>
            <a:off x="2223452" y="2203284"/>
            <a:ext cx="8915400" cy="3814198"/>
          </a:xfrm>
        </p:spPr>
        <p:txBody>
          <a:bodyPr>
            <a:normAutofit/>
          </a:bodyPr>
          <a:lstStyle/>
          <a:p>
            <a:r>
              <a:rPr lang="ar-SA" sz="2400" b="1" dirty="0"/>
              <a:t>الأمانة لغة: </a:t>
            </a:r>
            <a:r>
              <a:rPr lang="ar-SA" dirty="0"/>
              <a:t>قال ابن فارس الهمزة والميم والنون أصلان متقاربان احداهما الأمانة التي هي ضد الخيانة ومعناها سكون القلب والأخر التصديق </a:t>
            </a:r>
          </a:p>
          <a:p>
            <a:r>
              <a:rPr lang="ar-SA" sz="2400" b="1" dirty="0"/>
              <a:t>والأمانة اصطلاحا: </a:t>
            </a:r>
            <a:r>
              <a:rPr lang="ar-SA" dirty="0"/>
              <a:t>ضد الخيانة والأمانة تطلق على كل ما عهد به الى الانسان من التكاليف الشرعية وغيره</a:t>
            </a:r>
          </a:p>
          <a:p>
            <a:pPr marL="0" indent="0">
              <a:buNone/>
            </a:pPr>
            <a:r>
              <a:rPr lang="ar-SA" dirty="0"/>
              <a:t>  وقد ذكر ابن الجوزي ان الأمانة في القران على ثلاث أوجه</a:t>
            </a:r>
          </a:p>
          <a:p>
            <a:r>
              <a:rPr lang="ar-SA" sz="2200" b="1" dirty="0"/>
              <a:t>احداهم الفرائض: </a:t>
            </a:r>
            <a:r>
              <a:rPr lang="ar-SA" dirty="0"/>
              <a:t>ومن قوله تعالى </a:t>
            </a:r>
            <a:r>
              <a:rPr lang="en-US" dirty="0"/>
              <a:t>}</a:t>
            </a:r>
            <a:r>
              <a:rPr lang="ar-SA" dirty="0"/>
              <a:t> يَا أَيُّهَا الَّذِينَ آمَنُوا لَا تَخُونُوا اللَّهَ وَالرَّسُولَ وَتَخُونُوا أَمَانَاتِكُمْ وَأَنتُمْ تَعْلَمُونَ</a:t>
            </a:r>
            <a:r>
              <a:rPr lang="en-US" dirty="0"/>
              <a:t>{</a:t>
            </a:r>
            <a:endParaRPr lang="ar-SA" dirty="0"/>
          </a:p>
          <a:p>
            <a:r>
              <a:rPr lang="ar-SA" sz="2200" b="1" dirty="0"/>
              <a:t>الثاني الوديعة: </a:t>
            </a:r>
            <a:r>
              <a:rPr lang="ar-SA" dirty="0"/>
              <a:t>ومن قوله تعالى</a:t>
            </a:r>
            <a:r>
              <a:rPr lang="en-US" dirty="0"/>
              <a:t>}</a:t>
            </a:r>
            <a:r>
              <a:rPr lang="ar-SA" dirty="0"/>
              <a:t> إِنَّ اللَّهَ يَأْمُرُكُمْ أَن تُؤَدُّوا الْأَمَانَاتِ إِلَىٰ أَهْلِهَا </a:t>
            </a:r>
            <a:r>
              <a:rPr lang="en-US" dirty="0"/>
              <a:t>{</a:t>
            </a:r>
            <a:endParaRPr lang="ar-SA" dirty="0"/>
          </a:p>
          <a:p>
            <a:r>
              <a:rPr lang="ar-SA" sz="2200" b="1" dirty="0"/>
              <a:t>الثالث العفة: </a:t>
            </a:r>
            <a:r>
              <a:rPr lang="ar-SA" dirty="0"/>
              <a:t>ومن قوله تعالى</a:t>
            </a:r>
            <a:r>
              <a:rPr lang="en-US" dirty="0"/>
              <a:t>} </a:t>
            </a:r>
            <a:r>
              <a:rPr lang="ar-SA" dirty="0"/>
              <a:t>إِنَّ خَيْرَ مَنِ اسْتَأْجَرْتَ الْقَوِيُّ الْأَمِينُ </a:t>
            </a:r>
            <a:r>
              <a:rPr lang="en-US" dirty="0"/>
              <a:t>{</a:t>
            </a:r>
            <a:endParaRPr lang="ar-SA" dirty="0"/>
          </a:p>
        </p:txBody>
      </p:sp>
    </p:spTree>
    <p:extLst>
      <p:ext uri="{BB962C8B-B14F-4D97-AF65-F5344CB8AC3E}">
        <p14:creationId xmlns:p14="http://schemas.microsoft.com/office/powerpoint/2010/main" val="1320908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9E643FB-29C6-4307-8439-8C069FDD19B9}"/>
              </a:ext>
            </a:extLst>
          </p:cNvPr>
          <p:cNvSpPr>
            <a:spLocks noGrp="1"/>
          </p:cNvSpPr>
          <p:nvPr>
            <p:ph type="title"/>
          </p:nvPr>
        </p:nvSpPr>
        <p:spPr/>
        <p:txBody>
          <a:bodyPr/>
          <a:lstStyle/>
          <a:p>
            <a:pPr algn="r"/>
            <a:r>
              <a:rPr lang="ar-SA" b="1" dirty="0"/>
              <a:t>         مكانة الأمانة في الإسلام </a:t>
            </a:r>
          </a:p>
        </p:txBody>
      </p:sp>
      <p:sp>
        <p:nvSpPr>
          <p:cNvPr id="3" name="عنصر نائب للمحتوى 2">
            <a:extLst>
              <a:ext uri="{FF2B5EF4-FFF2-40B4-BE49-F238E27FC236}">
                <a16:creationId xmlns:a16="http://schemas.microsoft.com/office/drawing/2014/main" id="{22F6DD30-626B-43D3-BAFE-AF0867A38981}"/>
              </a:ext>
            </a:extLst>
          </p:cNvPr>
          <p:cNvSpPr>
            <a:spLocks noGrp="1"/>
          </p:cNvSpPr>
          <p:nvPr>
            <p:ph idx="1"/>
          </p:nvPr>
        </p:nvSpPr>
        <p:spPr/>
        <p:txBody>
          <a:bodyPr/>
          <a:lstStyle/>
          <a:p>
            <a:r>
              <a:rPr lang="ar-SA" sz="2000" dirty="0"/>
              <a:t>الأمانة صفه رئيسة من صفات عباد الله المؤمنين قال الله تعالى في وصف عباده المؤمنين </a:t>
            </a:r>
            <a:r>
              <a:rPr lang="en-US" sz="2000" dirty="0"/>
              <a:t>}</a:t>
            </a:r>
            <a:r>
              <a:rPr lang="ar-SA" sz="2000" dirty="0"/>
              <a:t>وَالَّذِينَ هُمْ لِأَمَانَاتِهِمْ وَعَهْدِهِمْ رَاعُونَ</a:t>
            </a:r>
            <a:r>
              <a:rPr lang="en-US" sz="2000" dirty="0"/>
              <a:t>{</a:t>
            </a:r>
          </a:p>
          <a:p>
            <a:r>
              <a:rPr lang="ar-SA" sz="2000" dirty="0"/>
              <a:t>وقد امر بها النبي صلى الله عليه وسلم فعن ابي هريرة ان رسول الله قال(أد الأمانة الى من ائتمنك ولا تخن من خانك)</a:t>
            </a:r>
          </a:p>
          <a:p>
            <a:r>
              <a:rPr lang="ar-SA" sz="2000" dirty="0"/>
              <a:t>وعند البخاري ان أبا سفيان رضي الله عنه اخبر ابن عباس (أن هرقل قال له سألتك ماذا يأمركم؟ فزعمت أنه امركم بالصلاة والصدق والعفاف والوفاء بالعهد وأداء الأمانة قال: وهذه صفة نبي)</a:t>
            </a:r>
          </a:p>
          <a:p>
            <a:endParaRPr lang="ar-SA" dirty="0"/>
          </a:p>
        </p:txBody>
      </p:sp>
    </p:spTree>
    <p:extLst>
      <p:ext uri="{BB962C8B-B14F-4D97-AF65-F5344CB8AC3E}">
        <p14:creationId xmlns:p14="http://schemas.microsoft.com/office/powerpoint/2010/main" val="513046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BC73242-3087-4A32-B7D4-5775FE7835C5}"/>
              </a:ext>
            </a:extLst>
          </p:cNvPr>
          <p:cNvSpPr>
            <a:spLocks noGrp="1"/>
          </p:cNvSpPr>
          <p:nvPr>
            <p:ph type="title"/>
          </p:nvPr>
        </p:nvSpPr>
        <p:spPr/>
        <p:txBody>
          <a:bodyPr/>
          <a:lstStyle/>
          <a:p>
            <a:pPr algn="r"/>
            <a:r>
              <a:rPr lang="ar-SA" b="1" dirty="0"/>
              <a:t>         الأمانة في اخلاقيات المهنة</a:t>
            </a:r>
          </a:p>
        </p:txBody>
      </p:sp>
      <p:sp>
        <p:nvSpPr>
          <p:cNvPr id="3" name="عنصر نائب للمحتوى 2">
            <a:extLst>
              <a:ext uri="{FF2B5EF4-FFF2-40B4-BE49-F238E27FC236}">
                <a16:creationId xmlns:a16="http://schemas.microsoft.com/office/drawing/2014/main" id="{73EB11E1-81E9-474C-9EEC-D41ED0AD92E1}"/>
              </a:ext>
            </a:extLst>
          </p:cNvPr>
          <p:cNvSpPr>
            <a:spLocks noGrp="1"/>
          </p:cNvSpPr>
          <p:nvPr>
            <p:ph idx="1"/>
          </p:nvPr>
        </p:nvSpPr>
        <p:spPr/>
        <p:txBody>
          <a:bodyPr>
            <a:normAutofit/>
          </a:bodyPr>
          <a:lstStyle/>
          <a:p>
            <a:r>
              <a:rPr lang="ar-SA" sz="2100" dirty="0"/>
              <a:t>الأمانة كلمة تشمل جميع مناحي الحياة وتتضمن ثلاثة أمور </a:t>
            </a:r>
          </a:p>
          <a:p>
            <a:r>
              <a:rPr lang="ar-SA" sz="2100" b="1" dirty="0"/>
              <a:t>أولا ما يخص حقيقة المهنة: </a:t>
            </a:r>
            <a:r>
              <a:rPr lang="ar-SA" sz="2100" dirty="0"/>
              <a:t>بالحفاظ على خصوصية العلاقة بين اطراف المهنة بحسب طبيعتها</a:t>
            </a:r>
          </a:p>
          <a:p>
            <a:r>
              <a:rPr lang="ar-SA" sz="2100" b="1" dirty="0"/>
              <a:t>ثانيا ما يخص التصرف في المهنة: </a:t>
            </a:r>
            <a:r>
              <a:rPr lang="ar-SA" sz="2100" dirty="0"/>
              <a:t>بالحفاظ على مصالح المهنة الحقيقية لا مصلحته الشخصية على حساب المهنة فلا يسرف في الانفاق ولا يستغل مهنته او منصبه ليقدم مصالحة الشخصية</a:t>
            </a:r>
          </a:p>
          <a:p>
            <a:r>
              <a:rPr lang="ar-SA" sz="2100" b="1" dirty="0"/>
              <a:t>ثالثا ما يخص وسيلة المهنة: </a:t>
            </a:r>
            <a:r>
              <a:rPr lang="ar-SA" sz="2100" dirty="0"/>
              <a:t>سواء في الوصول اليها او في أدائها فيجب ان تكون مشروعة لان الغاية لا تبرر الوسيلة فلا كذب ولا غش</a:t>
            </a:r>
          </a:p>
        </p:txBody>
      </p:sp>
    </p:spTree>
    <p:extLst>
      <p:ext uri="{BB962C8B-B14F-4D97-AF65-F5344CB8AC3E}">
        <p14:creationId xmlns:p14="http://schemas.microsoft.com/office/powerpoint/2010/main" val="813206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6BC61F0-32F3-4111-87AE-159D7F19FE9F}"/>
              </a:ext>
            </a:extLst>
          </p:cNvPr>
          <p:cNvSpPr>
            <a:spLocks noGrp="1"/>
          </p:cNvSpPr>
          <p:nvPr>
            <p:ph type="title"/>
          </p:nvPr>
        </p:nvSpPr>
        <p:spPr/>
        <p:txBody>
          <a:bodyPr/>
          <a:lstStyle/>
          <a:p>
            <a:pPr algn="r"/>
            <a:r>
              <a:rPr lang="ar-SA" b="1" dirty="0"/>
              <a:t>          مظاهر الالتزام في المهنة </a:t>
            </a:r>
          </a:p>
        </p:txBody>
      </p:sp>
      <p:sp>
        <p:nvSpPr>
          <p:cNvPr id="3" name="عنصر نائب للمحتوى 2">
            <a:extLst>
              <a:ext uri="{FF2B5EF4-FFF2-40B4-BE49-F238E27FC236}">
                <a16:creationId xmlns:a16="http://schemas.microsoft.com/office/drawing/2014/main" id="{E8DA8220-0DB8-42FE-BF5C-05E67EB13E3E}"/>
              </a:ext>
            </a:extLst>
          </p:cNvPr>
          <p:cNvSpPr>
            <a:spLocks noGrp="1"/>
          </p:cNvSpPr>
          <p:nvPr>
            <p:ph idx="1"/>
          </p:nvPr>
        </p:nvSpPr>
        <p:spPr/>
        <p:txBody>
          <a:bodyPr>
            <a:normAutofit/>
          </a:bodyPr>
          <a:lstStyle/>
          <a:p>
            <a:r>
              <a:rPr lang="ar-SA" sz="2200" dirty="0"/>
              <a:t>الالتزام بأوقات الدوام و حسن استثمارها </a:t>
            </a:r>
          </a:p>
          <a:p>
            <a:r>
              <a:rPr lang="ar-SA" sz="2200" dirty="0"/>
              <a:t>التزام العامل بالتقيد بتعليمات صاحب العمل فيما لا يتعارض مع الشريعة والقوانين الإدارية</a:t>
            </a:r>
          </a:p>
          <a:p>
            <a:r>
              <a:rPr lang="ar-SA" sz="2200" dirty="0"/>
              <a:t>الالتزام بعدم افشاء الاسرار المهنية</a:t>
            </a:r>
          </a:p>
          <a:p>
            <a:r>
              <a:rPr lang="ar-SA" sz="2200" dirty="0"/>
              <a:t>التزام العامل ووفاؤه بما نص عليه عقد العمل من شروط وبنود</a:t>
            </a:r>
          </a:p>
        </p:txBody>
      </p:sp>
    </p:spTree>
    <p:extLst>
      <p:ext uri="{BB962C8B-B14F-4D97-AF65-F5344CB8AC3E}">
        <p14:creationId xmlns:p14="http://schemas.microsoft.com/office/powerpoint/2010/main" val="1006909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488F2E0-3056-4FDB-B0E5-95DBDB2D2E9F}"/>
              </a:ext>
            </a:extLst>
          </p:cNvPr>
          <p:cNvSpPr>
            <a:spLocks noGrp="1"/>
          </p:cNvSpPr>
          <p:nvPr>
            <p:ph type="title"/>
          </p:nvPr>
        </p:nvSpPr>
        <p:spPr/>
        <p:txBody>
          <a:bodyPr/>
          <a:lstStyle/>
          <a:p>
            <a:pPr algn="r"/>
            <a:r>
              <a:rPr lang="ar-SA" b="1" dirty="0"/>
              <a:t>                          العفاف</a:t>
            </a:r>
          </a:p>
        </p:txBody>
      </p:sp>
      <p:sp>
        <p:nvSpPr>
          <p:cNvPr id="3" name="عنصر نائب للمحتوى 2">
            <a:extLst>
              <a:ext uri="{FF2B5EF4-FFF2-40B4-BE49-F238E27FC236}">
                <a16:creationId xmlns:a16="http://schemas.microsoft.com/office/drawing/2014/main" id="{61B07D8A-9D4B-459E-9440-65062C64D8AD}"/>
              </a:ext>
            </a:extLst>
          </p:cNvPr>
          <p:cNvSpPr>
            <a:spLocks noGrp="1"/>
          </p:cNvSpPr>
          <p:nvPr>
            <p:ph idx="1"/>
          </p:nvPr>
        </p:nvSpPr>
        <p:spPr/>
        <p:txBody>
          <a:bodyPr/>
          <a:lstStyle/>
          <a:p>
            <a:r>
              <a:rPr lang="ar-SA" sz="2000" b="1" dirty="0"/>
              <a:t>التعفف لغة: </a:t>
            </a:r>
            <a:r>
              <a:rPr lang="ar-SA" dirty="0"/>
              <a:t>قال ابن فارس ((العين والفاء أصلان صحيحان احداهما الكف عن القبيح والأخر دال على قلة شيء))</a:t>
            </a:r>
          </a:p>
          <a:p>
            <a:r>
              <a:rPr lang="ar-SA" sz="2000" b="1" dirty="0"/>
              <a:t>والتعفف اصطلاحا: </a:t>
            </a:r>
            <a:r>
              <a:rPr lang="ar-SA" dirty="0"/>
              <a:t>((الكف عن الحرام والسؤال من الناس))</a:t>
            </a:r>
          </a:p>
          <a:p>
            <a:r>
              <a:rPr lang="ar-SA" dirty="0"/>
              <a:t>ذكر الماوردي ان العفة والنزاهة من شروط المروءة : فأما العفة فنوعان احداهما العفة عن الحرام والثاني العفة عن المأثم</a:t>
            </a:r>
          </a:p>
          <a:p>
            <a:r>
              <a:rPr lang="ar-SA" sz="2000" b="1" dirty="0"/>
              <a:t>فأما العفة عن المحارم فنوعان:</a:t>
            </a:r>
            <a:r>
              <a:rPr lang="ar-SA" sz="2000" dirty="0"/>
              <a:t> </a:t>
            </a:r>
            <a:r>
              <a:rPr lang="ar-SA" dirty="0"/>
              <a:t>احداهما ضبط الفرج عن الحرام والثاني كف اللسان عن الاعراض</a:t>
            </a:r>
          </a:p>
          <a:p>
            <a:r>
              <a:rPr lang="ar-SA" sz="2000" b="1" dirty="0"/>
              <a:t>واما العفة عن المآثم فنوعان: </a:t>
            </a:r>
            <a:r>
              <a:rPr lang="ar-SA" dirty="0"/>
              <a:t>احدهما الكف عن المجاهرة بالظلم والثاني زجر النفس عن الاسرار بخيانة</a:t>
            </a:r>
          </a:p>
        </p:txBody>
      </p:sp>
    </p:spTree>
    <p:extLst>
      <p:ext uri="{BB962C8B-B14F-4D97-AF65-F5344CB8AC3E}">
        <p14:creationId xmlns:p14="http://schemas.microsoft.com/office/powerpoint/2010/main" val="3549211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24BF287-2E69-4178-9CAA-8C4B38F11D3B}"/>
              </a:ext>
            </a:extLst>
          </p:cNvPr>
          <p:cNvSpPr>
            <a:spLocks noGrp="1"/>
          </p:cNvSpPr>
          <p:nvPr>
            <p:ph type="title"/>
          </p:nvPr>
        </p:nvSpPr>
        <p:spPr/>
        <p:txBody>
          <a:bodyPr/>
          <a:lstStyle/>
          <a:p>
            <a:pPr algn="r"/>
            <a:r>
              <a:rPr lang="ar-SA" b="1" dirty="0"/>
              <a:t>           منزلة العفاف وفضلة</a:t>
            </a:r>
          </a:p>
        </p:txBody>
      </p:sp>
      <p:sp>
        <p:nvSpPr>
          <p:cNvPr id="3" name="عنصر نائب للمحتوى 2">
            <a:extLst>
              <a:ext uri="{FF2B5EF4-FFF2-40B4-BE49-F238E27FC236}">
                <a16:creationId xmlns:a16="http://schemas.microsoft.com/office/drawing/2014/main" id="{6D23768E-DC1C-4D3F-AB61-4F72225B2645}"/>
              </a:ext>
            </a:extLst>
          </p:cNvPr>
          <p:cNvSpPr>
            <a:spLocks noGrp="1"/>
          </p:cNvSpPr>
          <p:nvPr>
            <p:ph idx="1"/>
          </p:nvPr>
        </p:nvSpPr>
        <p:spPr/>
        <p:txBody>
          <a:bodyPr>
            <a:normAutofit/>
          </a:bodyPr>
          <a:lstStyle/>
          <a:p>
            <a:r>
              <a:rPr lang="ar-SA" sz="2400" dirty="0"/>
              <a:t>بين النبي قيمه التعفف وما اعد الله لأهل العفة من جزيل الاجر يوم القيامة فعن عياض المجاشي أن النبي صل الله عليه وسلم قال(أهل الجنة </a:t>
            </a:r>
            <a:r>
              <a:rPr lang="ar-SA" sz="2400" dirty="0" err="1"/>
              <a:t>ثلاثة:ذو</a:t>
            </a:r>
            <a:r>
              <a:rPr lang="ar-SA" sz="2400" dirty="0"/>
              <a:t> سلطان مقسط موفق , ورجل رحيم رقيق القلب لكل ذي قربى </a:t>
            </a:r>
            <a:r>
              <a:rPr lang="ar-SA" sz="2400" dirty="0" err="1"/>
              <a:t>ومسلم,وعفيف</a:t>
            </a:r>
            <a:r>
              <a:rPr lang="ar-SA" sz="2400" dirty="0"/>
              <a:t> متعفف ذو عيال)</a:t>
            </a:r>
          </a:p>
          <a:p>
            <a:r>
              <a:rPr lang="ar-SA" sz="2400" dirty="0"/>
              <a:t>وعن ابي مسعود رضي الله عن ان كان دعاء النبي صلى الله عليه وسلم قوله( اللهم إني أسالك الهدى والتقى والعفاف والغنى)</a:t>
            </a:r>
          </a:p>
        </p:txBody>
      </p:sp>
    </p:spTree>
    <p:extLst>
      <p:ext uri="{BB962C8B-B14F-4D97-AF65-F5344CB8AC3E}">
        <p14:creationId xmlns:p14="http://schemas.microsoft.com/office/powerpoint/2010/main" val="3472533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2261715-30E0-487E-80E7-0561D84E9C3C}"/>
              </a:ext>
            </a:extLst>
          </p:cNvPr>
          <p:cNvSpPr>
            <a:spLocks noGrp="1"/>
          </p:cNvSpPr>
          <p:nvPr>
            <p:ph type="title"/>
          </p:nvPr>
        </p:nvSpPr>
        <p:spPr/>
        <p:txBody>
          <a:bodyPr>
            <a:normAutofit/>
          </a:bodyPr>
          <a:lstStyle/>
          <a:p>
            <a:pPr algn="r"/>
            <a:r>
              <a:rPr lang="ar-SA" sz="3200" b="1" dirty="0"/>
              <a:t>    العفاف واثره على أداء الوظيفة </a:t>
            </a:r>
            <a:r>
              <a:rPr lang="ar-SA" sz="3200" b="1" dirty="0" err="1"/>
              <a:t>والمهنه</a:t>
            </a:r>
            <a:endParaRPr lang="ar-SA" sz="3200" b="1" dirty="0"/>
          </a:p>
        </p:txBody>
      </p:sp>
      <p:sp>
        <p:nvSpPr>
          <p:cNvPr id="3" name="عنصر نائب للمحتوى 2">
            <a:extLst>
              <a:ext uri="{FF2B5EF4-FFF2-40B4-BE49-F238E27FC236}">
                <a16:creationId xmlns:a16="http://schemas.microsoft.com/office/drawing/2014/main" id="{8B8E6CB9-3A4B-48AA-B6AC-BF2908F4087B}"/>
              </a:ext>
            </a:extLst>
          </p:cNvPr>
          <p:cNvSpPr>
            <a:spLocks noGrp="1"/>
          </p:cNvSpPr>
          <p:nvPr>
            <p:ph idx="1"/>
          </p:nvPr>
        </p:nvSpPr>
        <p:spPr/>
        <p:txBody>
          <a:bodyPr>
            <a:normAutofit/>
          </a:bodyPr>
          <a:lstStyle/>
          <a:p>
            <a:r>
              <a:rPr lang="ar-SA" sz="2000" dirty="0"/>
              <a:t>يجب على كل موظف وعامل ومهني ان يكون عفيفا وعزيز النفس غني القلب بعيدا عن اكل أموال الناس بالباطل مما يقدم له من رشوة تحت غطاء الهدية والاكرامية وغير ذلك لما لها من تأثير النفس لا ينكر فتكون ذريعة للوساطات فعن ابي حميد الساعدي ان رسول الله صلى الله عليه وسلم قال( هدايا العمال غلول)</a:t>
            </a:r>
          </a:p>
          <a:p>
            <a:pPr marL="0" indent="0">
              <a:buNone/>
            </a:pPr>
            <a:endParaRPr lang="ar-SA" sz="2000" dirty="0"/>
          </a:p>
          <a:p>
            <a:r>
              <a:rPr lang="ar-SA" sz="2000" dirty="0"/>
              <a:t>قال ابن الاثير ((وكل من خان في شيء خفية فقد غل وسميت غلولا لان الأيدي فيها مغلولة أي ممنوعة مجعول فيها غل وهو الحديدة التي تجمع يد الأسير إلى عنقه))</a:t>
            </a:r>
          </a:p>
        </p:txBody>
      </p:sp>
    </p:spTree>
    <p:extLst>
      <p:ext uri="{BB962C8B-B14F-4D97-AF65-F5344CB8AC3E}">
        <p14:creationId xmlns:p14="http://schemas.microsoft.com/office/powerpoint/2010/main" val="356672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ربطة">
  <a:themeElements>
    <a:clrScheme name="ربطة">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ربط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1118</TotalTime>
  <Words>967</Words>
  <Application>Microsoft Office PowerPoint</Application>
  <PresentationFormat>شاشة عريضة</PresentationFormat>
  <Paragraphs>62</Paragraphs>
  <Slides>13</Slides>
  <Notes>1</Notes>
  <HiddenSlides>0</HiddenSlides>
  <MMClips>0</MMClips>
  <ScaleCrop>false</ScaleCrop>
  <HeadingPairs>
    <vt:vector size="6" baseType="variant">
      <vt:variant>
        <vt:lpstr>الخطوط المستخدمة</vt:lpstr>
      </vt:variant>
      <vt:variant>
        <vt:i4>5</vt:i4>
      </vt:variant>
      <vt:variant>
        <vt:lpstr>نسق</vt:lpstr>
      </vt:variant>
      <vt:variant>
        <vt:i4>1</vt:i4>
      </vt:variant>
      <vt:variant>
        <vt:lpstr>عناوين الشرائح</vt:lpstr>
      </vt:variant>
      <vt:variant>
        <vt:i4>13</vt:i4>
      </vt:variant>
    </vt:vector>
  </HeadingPairs>
  <TitlesOfParts>
    <vt:vector size="19" baseType="lpstr">
      <vt:lpstr>Arial</vt:lpstr>
      <vt:lpstr>Century Gothic</vt:lpstr>
      <vt:lpstr>NotoNaskhArabic</vt:lpstr>
      <vt:lpstr>Tahoma</vt:lpstr>
      <vt:lpstr>Wingdings 3</vt:lpstr>
      <vt:lpstr>ربطة</vt:lpstr>
      <vt:lpstr>خلق الأمانة, والعفاف, والعدل </vt:lpstr>
      <vt:lpstr>يتوقع بعد دراستك لهذه الوحدة ان تكون قادر على</vt:lpstr>
      <vt:lpstr>               مفهوم الأمانة</vt:lpstr>
      <vt:lpstr>         مكانة الأمانة في الإسلام </vt:lpstr>
      <vt:lpstr>         الأمانة في اخلاقيات المهنة</vt:lpstr>
      <vt:lpstr>          مظاهر الالتزام في المهنة </vt:lpstr>
      <vt:lpstr>                          العفاف</vt:lpstr>
      <vt:lpstr>           منزلة العفاف وفضلة</vt:lpstr>
      <vt:lpstr>    العفاف واثره على أداء الوظيفة والمهنه</vt:lpstr>
      <vt:lpstr>     وسائل الزام الموظفين بالتعفف </vt:lpstr>
      <vt:lpstr>                      العدل </vt:lpstr>
      <vt:lpstr>       منزلة العدل في الإسلام  </vt:lpstr>
      <vt:lpstr>        جوانب العدل في الوظيفة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خلق الأمانة, والعفاف, والعدل </dc:title>
  <dc:creator>Anas Al-Qarni</dc:creator>
  <cp:lastModifiedBy>Anas Al-Qarni</cp:lastModifiedBy>
  <cp:revision>2</cp:revision>
  <dcterms:created xsi:type="dcterms:W3CDTF">2022-02-25T20:31:08Z</dcterms:created>
  <dcterms:modified xsi:type="dcterms:W3CDTF">2022-02-27T20:40:46Z</dcterms:modified>
</cp:coreProperties>
</file>