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307" autoAdjust="0"/>
  </p:normalViewPr>
  <p:slideViewPr>
    <p:cSldViewPr snapToGrid="0">
      <p:cViewPr>
        <p:scale>
          <a:sx n="71" d="100"/>
          <a:sy n="71" d="100"/>
        </p:scale>
        <p:origin x="444" y="-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6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9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7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6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01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1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0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7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10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Long exposure shot from a moving train">
            <a:extLst>
              <a:ext uri="{FF2B5EF4-FFF2-40B4-BE49-F238E27FC236}">
                <a16:creationId xmlns:a16="http://schemas.microsoft.com/office/drawing/2014/main" id="{78CC66EE-5090-DD37-B216-DDDC4480BA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073" r="-1" b="-1"/>
          <a:stretch/>
        </p:blipFill>
        <p:spPr>
          <a:xfrm>
            <a:off x="3079" y="-34628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2E0EF3-86C8-4A06-8866-1033B9EB8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392" y="515332"/>
            <a:ext cx="10784176" cy="665260"/>
          </a:xfrm>
        </p:spPr>
        <p:txBody>
          <a:bodyPr>
            <a:no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الوحدة العاشرة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DDA0A-8736-40D4-922B-8EF61ECA9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9240" y="1849154"/>
            <a:ext cx="10190480" cy="3228959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ar-SA" sz="8800" dirty="0">
                <a:solidFill>
                  <a:schemeClr val="bg1"/>
                </a:solidFill>
              </a:rPr>
              <a:t>دراسة </a:t>
            </a:r>
            <a:r>
              <a:rPr lang="ar-SA" sz="8800" b="1" dirty="0">
                <a:solidFill>
                  <a:schemeClr val="bg1"/>
                </a:solidFill>
              </a:rPr>
              <a:t>لميثاق</a:t>
            </a:r>
            <a:r>
              <a:rPr lang="ar-SA" sz="8800" dirty="0">
                <a:solidFill>
                  <a:schemeClr val="bg1"/>
                </a:solidFill>
              </a:rPr>
              <a:t> المهنة في بعض التخصصات </a:t>
            </a:r>
          </a:p>
          <a:p>
            <a:pPr algn="ctr"/>
            <a:r>
              <a:rPr lang="ar-SA" dirty="0">
                <a:solidFill>
                  <a:schemeClr val="bg1"/>
                </a:solidFill>
              </a:rPr>
              <a:t>ص123 – ص131</a:t>
            </a:r>
          </a:p>
          <a:p>
            <a:pPr algn="ctr"/>
            <a:endParaRPr lang="ar-SA" dirty="0">
              <a:solidFill>
                <a:schemeClr val="bg1"/>
              </a:solidFill>
            </a:endParaRPr>
          </a:p>
          <a:p>
            <a:pPr algn="ctr"/>
            <a:r>
              <a:rPr lang="ar-SA" b="1" dirty="0">
                <a:solidFill>
                  <a:schemeClr val="bg1"/>
                </a:solidFill>
                <a:highlight>
                  <a:srgbClr val="808080"/>
                </a:highlight>
              </a:rPr>
              <a:t>اعداد / عبدالله السنان </a:t>
            </a:r>
          </a:p>
          <a:p>
            <a:pPr algn="ctr"/>
            <a:r>
              <a:rPr lang="ar-SA" b="1" dirty="0">
                <a:solidFill>
                  <a:schemeClr val="bg1"/>
                </a:solidFill>
                <a:highlight>
                  <a:srgbClr val="808080"/>
                </a:highlight>
              </a:rPr>
              <a:t>عيسى العيسى </a:t>
            </a:r>
          </a:p>
          <a:p>
            <a:pPr algn="ctr"/>
            <a:r>
              <a:rPr lang="ar-SA" b="1" dirty="0">
                <a:solidFill>
                  <a:schemeClr val="bg1"/>
                </a:solidFill>
                <a:highlight>
                  <a:srgbClr val="808080"/>
                </a:highlight>
              </a:rPr>
              <a:t>متعب الاحمد </a:t>
            </a:r>
            <a:endParaRPr lang="en-US" b="1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717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Background Fill">
            <a:extLst>
              <a:ext uri="{FF2B5EF4-FFF2-40B4-BE49-F238E27FC236}">
                <a16:creationId xmlns:a16="http://schemas.microsoft.com/office/drawing/2014/main" id="{63E5BFF9-8D75-4F8D-AA2E-E9AF4156B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olor Fill">
            <a:extLst>
              <a:ext uri="{FF2B5EF4-FFF2-40B4-BE49-F238E27FC236}">
                <a16:creationId xmlns:a16="http://schemas.microsoft.com/office/drawing/2014/main" id="{5074A657-B6F7-47AE-B719-D3590207E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5F495AF5-CD36-4EE9-95DB-86D2A393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27" name="Oval 12">
              <a:extLst>
                <a:ext uri="{FF2B5EF4-FFF2-40B4-BE49-F238E27FC236}">
                  <a16:creationId xmlns:a16="http://schemas.microsoft.com/office/drawing/2014/main" id="{8EFB5B0C-DD84-4ACA-8A57-0DF5C9BAD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28" name="Oval 13">
              <a:extLst>
                <a:ext uri="{FF2B5EF4-FFF2-40B4-BE49-F238E27FC236}">
                  <a16:creationId xmlns:a16="http://schemas.microsoft.com/office/drawing/2014/main" id="{537C3102-63A7-409A-A09D-56EBB4C81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Oval 14">
              <a:extLst>
                <a:ext uri="{FF2B5EF4-FFF2-40B4-BE49-F238E27FC236}">
                  <a16:creationId xmlns:a16="http://schemas.microsoft.com/office/drawing/2014/main" id="{7A99EBC8-DA67-46D1-BE90-B240465A8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Graphic 9">
              <a:extLst>
                <a:ext uri="{FF2B5EF4-FFF2-40B4-BE49-F238E27FC236}">
                  <a16:creationId xmlns:a16="http://schemas.microsoft.com/office/drawing/2014/main" id="{465540EA-046F-4AF0-8CEB-E2EFE6FD0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Graphic 9">
              <a:extLst>
                <a:ext uri="{FF2B5EF4-FFF2-40B4-BE49-F238E27FC236}">
                  <a16:creationId xmlns:a16="http://schemas.microsoft.com/office/drawing/2014/main" id="{5FE32756-B183-449F-BD63-0CD97BABA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17">
              <a:extLst>
                <a:ext uri="{FF2B5EF4-FFF2-40B4-BE49-F238E27FC236}">
                  <a16:creationId xmlns:a16="http://schemas.microsoft.com/office/drawing/2014/main" id="{B81A06E5-D53E-4F08-917B-C03F56DFD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18">
              <a:extLst>
                <a:ext uri="{FF2B5EF4-FFF2-40B4-BE49-F238E27FC236}">
                  <a16:creationId xmlns:a16="http://schemas.microsoft.com/office/drawing/2014/main" id="{C349B903-4F98-4946-9F6B-A42679E0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9">
              <a:extLst>
                <a:ext uri="{FF2B5EF4-FFF2-40B4-BE49-F238E27FC236}">
                  <a16:creationId xmlns:a16="http://schemas.microsoft.com/office/drawing/2014/main" id="{553BC73C-A7AD-48F4-B586-4F781FCB9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B3270C9-025A-41DD-997B-C8C6A6CBA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Texture">
            <a:extLst>
              <a:ext uri="{FF2B5EF4-FFF2-40B4-BE49-F238E27FC236}">
                <a16:creationId xmlns:a16="http://schemas.microsoft.com/office/drawing/2014/main" id="{8DB0478B-1B97-4BFD-90B4-35597D821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8758E-CE00-4072-87DB-834C280B6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8408" y="116925"/>
            <a:ext cx="6201379" cy="931178"/>
          </a:xfrm>
        </p:spPr>
        <p:txBody>
          <a:bodyPr>
            <a:normAutofit/>
          </a:bodyPr>
          <a:lstStyle/>
          <a:p>
            <a:pPr algn="ctr"/>
            <a:r>
              <a:rPr lang="ar-SA" dirty="0">
                <a:solidFill>
                  <a:schemeClr val="bg1"/>
                </a:solidFill>
              </a:rPr>
              <a:t>ميثاق اخلاقيات مهنة التعليم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F29EE-1E1F-4221-A4FF-A3D7AE2E6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674" y="1130759"/>
            <a:ext cx="11267440" cy="5644584"/>
          </a:xfrm>
        </p:spPr>
        <p:txBody>
          <a:bodyPr>
            <a:normAutofit/>
          </a:bodyPr>
          <a:lstStyle/>
          <a:p>
            <a:pPr algn="r"/>
            <a:r>
              <a:rPr lang="ar-SA" sz="2400" b="1" dirty="0"/>
              <a:t>اولا : سبب اختيار ميثاق مهنة التعليم </a:t>
            </a:r>
          </a:p>
          <a:p>
            <a:pPr algn="r"/>
            <a:r>
              <a:rPr lang="ar-SA" sz="1800" dirty="0"/>
              <a:t>ياتي اختيارنا لميثاق مهنة التعليم من جوانب متعددة لعل من اهمها :</a:t>
            </a:r>
          </a:p>
          <a:p>
            <a:pPr algn="r"/>
            <a:r>
              <a:rPr lang="ar-SA" sz="1800" dirty="0"/>
              <a:t>1- الحاجة العامة اليها </a:t>
            </a:r>
          </a:p>
          <a:p>
            <a:pPr algn="r"/>
            <a:r>
              <a:rPr lang="ar-SA" sz="1800" dirty="0"/>
              <a:t>2- غير المتخصص بالتعليم الوظيفي يحتاج لمعرفة هذة الاخلاقيات بصفة مستفيد </a:t>
            </a:r>
          </a:p>
          <a:p>
            <a:pPr algn="r"/>
            <a:endParaRPr lang="ar-SA" sz="1800" dirty="0"/>
          </a:p>
          <a:p>
            <a:pPr algn="r"/>
            <a:r>
              <a:rPr lang="ar-SA" sz="2400" b="1" dirty="0">
                <a:solidFill>
                  <a:schemeClr val="tx1">
                    <a:lumMod val="85000"/>
                  </a:schemeClr>
                </a:solidFill>
              </a:rPr>
              <a:t>ثانيا : مهنة التعليم رسالة اجتماعية مهمة </a:t>
            </a:r>
          </a:p>
          <a:p>
            <a:pPr algn="r"/>
            <a:r>
              <a:rPr lang="ar-SA" sz="1800" dirty="0"/>
              <a:t>تعد مهنة التعليم رسالة رفيعة الشأن عالية المنزلة تحظى باهتمام الجميع لما لها من تاثير عظيم في حاضر الامة و مستقبلها و يتجلى سمو هذة المهنة و رفعتها في مضمونها الاخلاقي الذي يحدد مسارها المسلكي و نتائجها التربوية و التعليمية و عائدها على الفرد و المجتمع و الانسانية جمعاء </a:t>
            </a:r>
          </a:p>
          <a:p>
            <a:pPr algn="r"/>
            <a:r>
              <a:rPr lang="ar-SA" sz="1800" dirty="0"/>
              <a:t>و من البديهي ان تستمد الامم و المجتمعات اخلاقيات المهنة من قيمها , و نحن بفضل الله نستمد اخلاقيات هذه المهنة من عقيدتنا المقررة في القرآن الكريم و السنة المطهرة و الرسول ﷺ يعتبر قدوتنا في هذا الشان قال تعالى</a:t>
            </a:r>
            <a:r>
              <a:rPr lang="ar-SA" dirty="0"/>
              <a:t> </a:t>
            </a:r>
            <a:r>
              <a:rPr lang="ar-SA" dirty="0">
                <a:solidFill>
                  <a:schemeClr val="tx1">
                    <a:lumMod val="85000"/>
                  </a:schemeClr>
                </a:solidFill>
              </a:rPr>
              <a:t>((</a:t>
            </a:r>
            <a:r>
              <a:rPr lang="ar-SA" i="0" dirty="0">
                <a:solidFill>
                  <a:schemeClr val="tx1">
                    <a:lumMod val="85000"/>
                  </a:schemeClr>
                </a:solidFill>
                <a:effectLst/>
                <a:latin typeface="KFGQPC Uthman Taha Naskh"/>
              </a:rPr>
              <a:t>لَقَدْ كَانَ لَكُمْ فِي رَسُولِ اللَّهِ أُسْوَةٌ حَسَنَةٌ لِمَنْ كَانَ يَرْجُو اللَّهَ وَالْيَوْمَ الْآخِرَ وَذَكَرَ اللَّهَ كَثِيرًا ﴿٢١﴾)) </a:t>
            </a:r>
            <a:r>
              <a:rPr lang="ar-SA" dirty="0">
                <a:solidFill>
                  <a:schemeClr val="tx1">
                    <a:lumMod val="85000"/>
                  </a:schemeClr>
                </a:solidFill>
              </a:rPr>
              <a:t>( الاحزاب ) </a:t>
            </a:r>
            <a:r>
              <a:rPr lang="ar-SA" sz="1800" dirty="0"/>
              <a:t>و ان هذا الميثاق يتضمن ما يشعر به كل معلم انه يتعين عليه مراعاته في اداء رسالته و قيامه بعمله قبل ابنائه الطلاب و زملائه العاملين في الميدان التربوي و قبل الوطن بشكل عام و الانسانية جمعاء </a:t>
            </a:r>
          </a:p>
          <a:p>
            <a:pPr algn="r"/>
            <a:r>
              <a:rPr lang="ar-SA" sz="1800" dirty="0"/>
              <a:t>-المعلم المحب لعمله يخلص له </a:t>
            </a:r>
          </a:p>
          <a:p>
            <a:pPr algn="r"/>
            <a:r>
              <a:rPr lang="ar-SA" sz="1800" dirty="0"/>
              <a:t>-و بحب الطالب للمعلم يستسهل صعوبة المادة و يحبها </a:t>
            </a:r>
          </a:p>
          <a:p>
            <a:pPr algn="r"/>
            <a:r>
              <a:rPr lang="ar-SA" sz="1800" dirty="0"/>
              <a:t>-فالمعلم عليه ان يمثل المسلم الذي يعبد الله على بصيرة دون غلو او تطرف .</a:t>
            </a:r>
            <a:r>
              <a:rPr lang="ar-SA" sz="1800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7703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63E5BFF9-8D75-4F8D-AA2E-E9AF4156B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5074A657-B6F7-47AE-B719-D3590207E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495AF5-CD36-4EE9-95DB-86D2A393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EFB5B0C-DD84-4ACA-8A57-0DF5C9BAD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37C3102-63A7-409A-A09D-56EBB4C81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99EBC8-DA67-46D1-BE90-B240465A8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65540EA-046F-4AF0-8CEB-E2EFE6FD0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FE32756-B183-449F-BD63-0CD97BABA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81A06E5-D53E-4F08-917B-C03F56DFD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49B903-4F98-4946-9F6B-A42679E0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53BC73C-A7AD-48F4-B586-4F781FCB9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B3270C9-025A-41DD-997B-C8C6A6CBA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Texture">
            <a:extLst>
              <a:ext uri="{FF2B5EF4-FFF2-40B4-BE49-F238E27FC236}">
                <a16:creationId xmlns:a16="http://schemas.microsoft.com/office/drawing/2014/main" id="{8DB0478B-1B97-4BFD-90B4-35597D821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8B2A1-2A56-4E13-92C6-BF1C2468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585" y="267360"/>
            <a:ext cx="6201379" cy="408911"/>
          </a:xfrm>
        </p:spPr>
        <p:txBody>
          <a:bodyPr>
            <a:normAutofit fontScale="90000"/>
          </a:bodyPr>
          <a:lstStyle/>
          <a:p>
            <a:pPr algn="ctr"/>
            <a:r>
              <a:rPr lang="ar-SA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مواد اخلاقيات المهنة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CF4C0-3866-4F2C-906A-0E0350A9F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271" y="1127760"/>
            <a:ext cx="11644005" cy="5459884"/>
          </a:xfrm>
        </p:spPr>
        <p:txBody>
          <a:bodyPr>
            <a:normAutofit fontScale="32500" lnSpcReduction="20000"/>
          </a:bodyPr>
          <a:lstStyle/>
          <a:p>
            <a:pPr algn="r"/>
            <a:r>
              <a:rPr lang="ar-SA" sz="5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و ميثاق اخلاقات مهنة التعليم بالمملكة العربية السعودية تم اعتماده وفق التوجيه السامي الكريم رقم 211/م ب في 8/1/1427 </a:t>
            </a:r>
            <a:r>
              <a:rPr lang="ar-SA" sz="5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ه </a:t>
            </a:r>
            <a:r>
              <a:rPr lang="ar-SA" sz="5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و قد تضمن مقدمة و سبع مواد و هي </a:t>
            </a:r>
            <a:endParaRPr lang="en-US" sz="5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6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6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7400" b="1" dirty="0">
                <a:solidFill>
                  <a:schemeClr val="tx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المادة الاولى : يقصد بالمصطلحات الاتية المعاني الموضحة قرين كل منها </a:t>
            </a:r>
            <a:endParaRPr lang="en-US" sz="7400" b="1" dirty="0">
              <a:solidFill>
                <a:schemeClr val="tx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5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أخلاقيات مهنة التعليم : السجايا الحميدة والسلوكيات الفاضلة التي يتعين ان يتحلى بها العاملون في حقل التعليم العام فكرا وسلوكا أمام الله ثم أمام ولاة الأمر وأمام أنفسهم والآخرين ، وترتب عليهم واجبات اخلاقية</a:t>
            </a:r>
            <a:endParaRPr lang="en-US" sz="5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5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المعلم : المعلم والمعلمة والقائمون والقائمات على العملية التربوية من مشرفين ومشرفات ومديرين ومديرات ومرشدين ومرشدات و نحوهم </a:t>
            </a:r>
            <a:endParaRPr lang="en-US" sz="5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5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الطالب : الطالب والطالبة في مدارس التعليم العام وما في مستواها </a:t>
            </a:r>
            <a:endParaRPr lang="en-US" sz="5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5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55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7400" b="1" dirty="0">
                <a:solidFill>
                  <a:schemeClr val="tx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المادة الثانية : اهداف الميثاق </a:t>
            </a: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5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هدف الميثاق إلى تعزيز انتماء المعلم لرسالته ومهنته ، والارتقاء بها والإسهام في . المجتمع الذي يعيش فيه وتقدمه ، وتحبيبه لطلابه وشدهم إليه ، والإفادة منه خلال الآتي :</a:t>
            </a:r>
            <a:endParaRPr lang="en-US" sz="5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5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1 - توعية المعلم بأهمية المهنة ودورها في بناء مستقبل وطنه </a:t>
            </a:r>
            <a:endParaRPr lang="en-US" sz="5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5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2- الإسهام في تعزيز مكانة المعلم العلمية والاجتماعية</a:t>
            </a:r>
            <a:endParaRPr lang="en-US" sz="5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5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95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63E5BFF9-8D75-4F8D-AA2E-E9AF4156B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5074A657-B6F7-47AE-B719-D3590207E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495AF5-CD36-4EE9-95DB-86D2A393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EFB5B0C-DD84-4ACA-8A57-0DF5C9BAD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37C3102-63A7-409A-A09D-56EBB4C81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99EBC8-DA67-46D1-BE90-B240465A8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65540EA-046F-4AF0-8CEB-E2EFE6FD0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FE32756-B183-449F-BD63-0CD97BABA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81A06E5-D53E-4F08-917B-C03F56DFD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49B903-4F98-4946-9F6B-A42679E0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53BC73C-A7AD-48F4-B586-4F781FCB9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B3270C9-025A-41DD-997B-C8C6A6CBA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Texture">
            <a:extLst>
              <a:ext uri="{FF2B5EF4-FFF2-40B4-BE49-F238E27FC236}">
                <a16:creationId xmlns:a16="http://schemas.microsoft.com/office/drawing/2014/main" id="{8DB0478B-1B97-4BFD-90B4-35597D821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FCEDD-2E7F-48BF-8F9D-26369D1C2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987" y="417199"/>
            <a:ext cx="6201379" cy="395816"/>
          </a:xfrm>
        </p:spPr>
        <p:txBody>
          <a:bodyPr>
            <a:normAutofit fontScale="90000"/>
          </a:bodyPr>
          <a:lstStyle/>
          <a:p>
            <a:pPr algn="ctr"/>
            <a:r>
              <a:rPr lang="ar-SA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مواد اخلاقيات المهنة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EE90C-C44E-48ED-9D1E-02CAB81CA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473" y="684412"/>
            <a:ext cx="10898167" cy="5858627"/>
          </a:xfrm>
        </p:spPr>
        <p:txBody>
          <a:bodyPr>
            <a:noAutofit/>
          </a:bodyPr>
          <a:lstStyle/>
          <a:p>
            <a:pPr marL="0" marR="0" indent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400" b="1" dirty="0">
                <a:solidFill>
                  <a:schemeClr val="tx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المادة الثالثة : رسالة التعليم :</a:t>
            </a:r>
            <a:endParaRPr lang="en-US" sz="2400" b="1" dirty="0">
              <a:solidFill>
                <a:schemeClr val="tx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1-التعليم رسالة تستمد أخلاقياتهـا مـن هـدي شـريعتنا ومبادئ حضارتنا ، وتوجب على القائمين بها أداء حق الانتماء إليها إخلاصاً في العمل ، وصدقاً مع النفس والناس ، وعطاء مستمرا لنشر العلم وفضائله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2-المعلم صاحب رسالة يستشعر عظمتها ويؤمن باهميتها ، ويؤدي حقها بمهنية عالية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3-اعتزاز المعلم بمهنته وإدراكه المستمر لرسالته يدعوانه إلى الحرص على نقاء السيرة وطهارة السريرة ، حفاظاً على شرف مهنة التعليم</a:t>
            </a:r>
            <a:r>
              <a:rPr lang="ar-S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SA" sz="2400" b="1" dirty="0">
                <a:solidFill>
                  <a:schemeClr val="tx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المادة الرابعة : المعلم وأداؤه المهني :</a:t>
            </a:r>
            <a:endParaRPr lang="en-US" sz="2400" b="1" dirty="0">
              <a:solidFill>
                <a:schemeClr val="tx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1- المعلم مثال للمسلم المعتز بدينه المتأسي برسول الله ﷺ وسطيا في تعاملاته وأحكامه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2- المعلم يدرك أن النمو المهني واجب أساسي ، والثقافة الذاتية المستمرة منهج في حياته ، يطور نفسه ، وينمي معارفه ، منتفعا بكل جديد في مجال تخصصه ، وفنون التدريس ومهاراته</a:t>
            </a: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3-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يدرك المعلم أن الاستقامة والصدق ، والأمانة ، والحلم ، والحزم ، والانضباط ، والتسامح ، وحسن المظهر ، وبشاشة الوجه ، سمات رئيسة في تكوين شخصيته 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4 - المعـلـم يـدرك أن الرقيب الحقيقي على سلوكه – بعد الله ﷺ - هـو ضمير يقظ وحس ناقد ، وأن الرقابة الخارجية مهما تنوعت أساليبها لا ترقى إلى الرقابة الذاتية ، لذلك يسعى المعلم بكل وسيلة متاحة إلى بث هذه الروح بين طلابه ومجتمعه ، ويضرب المثل والقدوة في التمسك بها 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5- يسهم المعلم في ترسيخ مفهوم المواطنة لدى الطلاب ، وغرس أهمية مبدأ الاعتدال والتسامح والتعايش بعيدا عن الغلو والتطرف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99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EB6A3-88CF-41FA-89DD-B1C89421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601"/>
            <a:ext cx="11267440" cy="741679"/>
          </a:xfrm>
        </p:spPr>
        <p:txBody>
          <a:bodyPr/>
          <a:lstStyle/>
          <a:p>
            <a:pPr algn="ctr"/>
            <a:r>
              <a:rPr lang="ar-SA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مواد اخلاقيات المهنة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24024-2C85-4D96-AC7A-175439B78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670560"/>
            <a:ext cx="11358880" cy="5516879"/>
          </a:xfrm>
        </p:spPr>
        <p:txBody>
          <a:bodyPr>
            <a:normAutofit fontScale="92500" lnSpcReduction="20000"/>
          </a:bodyPr>
          <a:lstStyle/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600" b="1" dirty="0">
                <a:solidFill>
                  <a:schemeClr val="tx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المادة الخامسة : المعلم وطلابه :</a:t>
            </a: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1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1- العلاقة بين المعلم وطلابه ، والمعلمة وطالباتها لحمتها : الرغبة في نفعهم وسداها : الشفقة عليهم والبر بهم ، أساسها : المودة الحانية ، وحارسها : الحزم الضروري ، وهدفها : تحقيق خيري الدنيا والأخيرة للجيل المأمول للنهضة و التقدم </a:t>
            </a: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2-المعلم قدوة لطلابه خاصة ، وللمجتمع عامة ، وهو حريص على ان يكون أثره في الناس حميدا باقيا ، لذلك فهو يستمسك بالقيم الأخلاقية ، والمثل العليا ويدعو إليها وينشرها بين طلابه والناس كافة ، ويعمل على شيوعها واحترامها ما استطاع إلى ذلك سبيلا </a:t>
            </a: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3- يحسن المعلم الظـن بطلابه ويعلمهـم أن يكونوا كذلك في حياتهم العامة والخاصة ليلتمسوا العذر لغيرهـم قبـل التماس الخطـا ويـروا عيـوب أنفسهم قبل رؤية عيوب الآخرين . </a:t>
            </a: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9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4- </a:t>
            </a:r>
            <a:r>
              <a:rPr lang="ar-SA" sz="1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المعلم أحرص الناس على نفع طلابه ، يبذل جهده كله في تعليمهم وتربيتهم وتوجيههم ، يدلهم على طريق الخير ويرغبهم فيه ويبين لهم الشر ويذودهم عنه ، في رعاية متكاملة لنموهم دينيا وعلميا وخلقيا ونفسيا واجتماعياً وصحيا . </a:t>
            </a: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ه - المعلم يعدل بين طلابه في عطائه وتعامله ورقابته وتقويمه لأدائهم ، ويصون كرامتهم ويعي حقوقهم ، ويستثمر أوقاتهم بكل مفيد وهـو بـذلك لا يسمح باتخاذ دروسه ساحة لغير ما يعنى بتعليمه ، في مجال تخصصه . </a:t>
            </a: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9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ar-SA" sz="1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المعلم نموذج للحكمة والرفق ، يمارسها ويأمر بهما ، ويتجنب العنف وينهى عنه و يعود طلابة على التفكير السليم و الحوار البناء و حسن الاستماع الى آراء الآخرين ، والتسامح مع الناس ، والتخلق بخلق الإسلام، ويعود طلابه على التفكير السليم والحوار البناء ، وحسن الاستماء ونشر مبدأ الشوري </a:t>
            </a: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7 - يعي المعلم أن الطالب ينفر من المدرسة التي يستخدم فيها العقاب البدني والنفسي ، لذا فإن المربي القدير يتجنبهما وينهى عنهما . </a:t>
            </a: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8 - يسعى المعلم لإكساب الطالب المهارات العقلية والعلمية التي تنمي لديه التفكير العلمي الناقد ، وحب التعلم الذاتي المستمر وممارسته</a:t>
            </a: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326504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63E5BFF9-8D75-4F8D-AA2E-E9AF4156B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5074A657-B6F7-47AE-B719-D3590207E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495AF5-CD36-4EE9-95DB-86D2A393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EFB5B0C-DD84-4ACA-8A57-0DF5C9BAD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37C3102-63A7-409A-A09D-56EBB4C81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99EBC8-DA67-46D1-BE90-B240465A8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65540EA-046F-4AF0-8CEB-E2EFE6FD0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FE32756-B183-449F-BD63-0CD97BABA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81A06E5-D53E-4F08-917B-C03F56DFD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49B903-4F98-4946-9F6B-A42679E0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53BC73C-A7AD-48F4-B586-4F781FCB9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B3270C9-025A-41DD-997B-C8C6A6CBA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Texture">
            <a:extLst>
              <a:ext uri="{FF2B5EF4-FFF2-40B4-BE49-F238E27FC236}">
                <a16:creationId xmlns:a16="http://schemas.microsoft.com/office/drawing/2014/main" id="{8DB0478B-1B97-4BFD-90B4-35597D821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ACCD0-0764-426B-A699-01770C5A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978" y="86944"/>
            <a:ext cx="6201379" cy="588675"/>
          </a:xfrm>
        </p:spPr>
        <p:txBody>
          <a:bodyPr>
            <a:normAutofit/>
          </a:bodyPr>
          <a:lstStyle/>
          <a:p>
            <a:pPr algn="ctr"/>
            <a:r>
              <a:rPr lang="ar-SA" sz="3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مواد اخلاقيات المهنة 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14AA8-C96F-4776-B2D3-2DD894C8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675" y="762562"/>
            <a:ext cx="11312006" cy="5800797"/>
          </a:xfrm>
        </p:spPr>
        <p:txBody>
          <a:bodyPr>
            <a:normAutofit fontScale="85000" lnSpcReduction="20000"/>
          </a:bodyPr>
          <a:lstStyle/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800" b="1" dirty="0">
                <a:solidFill>
                  <a:schemeClr val="tx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المادة السادسة : المعلم والمجتمع :</a:t>
            </a: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1 - يعزز المعلم لدى الطلاب الإحساس بالانتماء لدينهم ووطنهم ، كما ينمي لديهم أهمية التفاعل الإيجابي مع الثقافات الأخرى ، فالحكمة ضالة المؤمن أنى وجدها فهو أحق الناس بها .</a:t>
            </a: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a-IR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۲ - </a:t>
            </a:r>
            <a:r>
              <a:rPr lang="ar-SA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المعلم أمين على كيان الوطن ووحدته وتعاون أبنائه ، يعمل جاهدا لتسود المحبة المثمرة والاحترام الصادق بين الموطنين جميعا وبينهم وبين ولي الأمر منهم ، تحقيقا لأمن الوطن واستقراره ، وتمكينا لنمائه وازدهاره ، وحرصاً على سمعته ومكانته بين المجتمعات الإنسانية الراقية </a:t>
            </a: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3 – المعلم موضع تقدير المجتمع واحترامه وثقته ، وهو لذلك يكون في مستوى هذه الثقة وذلك التقدير والاحترام ، ويحرص على إلا يؤثر عنه إلا ما يؤكد ثقة المجتمع به واحترامه له . </a:t>
            </a: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4 - المعلم عضو مؤثر في مجتمعه ، تعلق عليه الآمال في التقدم المعرفي والارتقاء العلمي والإبداع الفكري والإسهام الحضاري ونشر هذه الشمائل الحميدة بين طلابه </a:t>
            </a: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5-المعلم صورة صادقة للمثقف المنتمي إلى دينه ووطنه ، الأمر الذي يلزمه توسيع نطاق ثقافته ، وتنويع مصادرها ، ليكون قادرا على تكوين راي ناصح مبني على العلم والمعرفة والخبرة الواسعة ، يعين به طلابه على سعة الأفق ورؤية وجهات النظر المتباينة باعتبارهـا مكونات ثقافية تكامل وتتعاون في بناء الحضارة الإنسانية</a:t>
            </a: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ar-SA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100" b="1" dirty="0">
                <a:solidFill>
                  <a:schemeClr val="tx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المادة السابعة : المعلم والمجتمع المدرسي : </a:t>
            </a: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1 - الثقة المتبادلة والعمل بروح الفريق الواحد هي أساس العلاقة بين المعلم وزملائه ، وبين المعلمين والإدارة التربوية .</a:t>
            </a: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a-IR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۲ - </a:t>
            </a:r>
            <a:r>
              <a:rPr lang="ar-SA" sz="2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ي</a:t>
            </a:r>
            <a:r>
              <a:rPr lang="ar-SA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درك المعلـم ان احـترام قواعد السلوك الوظيفي والالتزام بالأنظمة والتعليمات وتنفيذها والمشاركة الإيجابية في نشاطات المدرسة وفعالياتهـا المختلفة ، أركان أساسية في تحقيق أهداف المؤسسة التعليمية .</a:t>
            </a: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66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DE5A7-20FF-484E-BED7-4E6991DBA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5277"/>
            <a:ext cx="11348720" cy="731519"/>
          </a:xfrm>
        </p:spPr>
        <p:txBody>
          <a:bodyPr>
            <a:normAutofit/>
          </a:bodyPr>
          <a:lstStyle/>
          <a:p>
            <a:pPr algn="ctr"/>
            <a:r>
              <a:rPr lang="ar-SA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مواد اخلاقيات المهنة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118C0-5AF1-4230-AFA6-AC73F1F14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1920"/>
            <a:ext cx="11348720" cy="4785043"/>
          </a:xfrm>
        </p:spPr>
        <p:txBody>
          <a:bodyPr/>
          <a:lstStyle/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b="1" dirty="0">
                <a:solidFill>
                  <a:schemeClr val="tx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المادة الثامنة : المعلم والأسرة : </a:t>
            </a: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solidFill>
                <a:schemeClr val="tx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1- المعلم شريك الوالدين في التربية والتنشئة فهو حريص على توطيد أواصر الثقة بين البيت والمدرسة . 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2- المعلم يعي أن التشاور مع الأسرة بشأن كل أمر يهم مستقبل الطلاب أو يؤثر في مسيرتهم العلمية وفي كل تغير يطرأ على سلوكهم أمر بالغ النفع والأهمية</a:t>
            </a: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3- يؤدي العاملون في مهنة التعليم واجباتهم كافة ويصبغون سلوكهم كله بروح المبادئ التي تضمنتها هذه الأخلاقيات ويعملون على نشرها وترسيخها وتأصيلها والالتزام بها بين زملائهم وفي المجتمع بوجه عام</a:t>
            </a:r>
            <a:endParaRPr lang="en-US" sz="1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0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BA1B-F1A7-44BB-A863-265829A4A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189" y="287453"/>
            <a:ext cx="8999622" cy="933512"/>
          </a:xfrm>
        </p:spPr>
        <p:txBody>
          <a:bodyPr>
            <a:normAutofit fontScale="90000"/>
          </a:bodyPr>
          <a:lstStyle/>
          <a:p>
            <a:r>
              <a:rPr lang="ar-SA" dirty="0">
                <a:solidFill>
                  <a:schemeClr val="bg1"/>
                </a:solidFill>
              </a:rPr>
              <a:t>ميثاق المهنة في التخصصات الأخرى</a:t>
            </a:r>
            <a:br>
              <a:rPr lang="ar-SA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94E23A-F531-473D-A512-EC4C189483D8}"/>
              </a:ext>
            </a:extLst>
          </p:cNvPr>
          <p:cNvSpPr txBox="1"/>
          <p:nvPr/>
        </p:nvSpPr>
        <p:spPr>
          <a:xfrm>
            <a:off x="-218114" y="1145464"/>
            <a:ext cx="84728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2400" dirty="0">
                <a:solidFill>
                  <a:schemeClr val="tx1">
                    <a:lumMod val="65000"/>
                  </a:schemeClr>
                </a:solidFill>
              </a:rPr>
              <a:t>نظرا لكثرة التخصصات الوظيفية وارتباطها بأنظمة ومواثيق اعتنت بتوضيح</a:t>
            </a:r>
          </a:p>
          <a:p>
            <a:pPr algn="r"/>
            <a:r>
              <a:rPr lang="ar-SA" sz="2400" dirty="0">
                <a:solidFill>
                  <a:schemeClr val="tx1">
                    <a:lumMod val="65000"/>
                  </a:schemeClr>
                </a:solidFill>
              </a:rPr>
              <a:t>أخلاقياتها عند نمارسة المهنة .</a:t>
            </a:r>
          </a:p>
          <a:p>
            <a:pPr algn="r"/>
            <a:endParaRPr lang="ar-SA" sz="2400" dirty="0">
              <a:solidFill>
                <a:schemeClr val="tx1">
                  <a:lumMod val="65000"/>
                </a:schemeClr>
              </a:solidFill>
            </a:endParaRPr>
          </a:p>
          <a:p>
            <a:pPr algn="r"/>
            <a:r>
              <a:rPr lang="ar-SA" sz="2400" dirty="0">
                <a:solidFill>
                  <a:schemeClr val="tx1">
                    <a:lumMod val="65000"/>
                  </a:schemeClr>
                </a:solidFill>
              </a:rPr>
              <a:t>وفيما يلي بيان بأبرز المهن والتخصصات والإدارات التي صدرت لها مواثيق تبين أخلاقيات المهنة فيها :</a:t>
            </a:r>
          </a:p>
          <a:p>
            <a:pPr algn="r"/>
            <a:endParaRPr lang="ar-SA" sz="2400" dirty="0"/>
          </a:p>
          <a:p>
            <a:pPr algn="r"/>
            <a:r>
              <a:rPr lang="ar-SA" sz="2400" dirty="0"/>
              <a:t>1- أخلاقيات مهنة الطب الصادر عن الهيئة السعودية للتخصصات الصحية</a:t>
            </a:r>
          </a:p>
          <a:p>
            <a:pPr algn="r"/>
            <a:endParaRPr lang="ar-SA" sz="2400" dirty="0"/>
          </a:p>
          <a:p>
            <a:pPr algn="r"/>
            <a:r>
              <a:rPr lang="ar-SA" sz="2400" dirty="0"/>
              <a:t>2- قواعد السلوك الوظيفى لمنسوبى الهيئة الوطنية لمكافحة الفساد (نزاهة)</a:t>
            </a:r>
          </a:p>
          <a:p>
            <a:pPr algn="r"/>
            <a:endParaRPr lang="ar-SA" sz="2400" dirty="0"/>
          </a:p>
          <a:p>
            <a:pPr algn="r"/>
            <a:r>
              <a:rPr lang="ar-SA" sz="2400" dirty="0"/>
              <a:t>3- وقواعد سلوك وآداب المهنة الصادر عن الهيئة السعودية للمحاسبين</a:t>
            </a:r>
          </a:p>
          <a:p>
            <a:pPr algn="r"/>
            <a:r>
              <a:rPr lang="ar-SA" sz="2400" dirty="0"/>
              <a:t>القانونيين</a:t>
            </a:r>
          </a:p>
          <a:p>
            <a:pPr algn="r"/>
            <a:endParaRPr lang="ar-SA" sz="2400" dirty="0"/>
          </a:p>
          <a:p>
            <a:pPr algn="r"/>
            <a:r>
              <a:rPr lang="ar-SA" sz="2400" dirty="0"/>
              <a:t>4 -المؤسسة العامة للتدريب التقني والمهني (ميثاق أخلاقيات مهنة التدريب)</a:t>
            </a:r>
          </a:p>
          <a:p>
            <a:pPr algn="r"/>
            <a:r>
              <a:rPr lang="ar-SA" sz="2400" dirty="0"/>
              <a:t>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0126206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LightSeedLeftStep">
      <a:dk1>
        <a:srgbClr val="000000"/>
      </a:dk1>
      <a:lt1>
        <a:srgbClr val="FFFFFF"/>
      </a:lt1>
      <a:dk2>
        <a:srgbClr val="213B39"/>
      </a:dk2>
      <a:lt2>
        <a:srgbClr val="E8E5E2"/>
      </a:lt2>
      <a:accent1>
        <a:srgbClr val="7FA6C4"/>
      </a:accent1>
      <a:accent2>
        <a:srgbClr val="6DAEAF"/>
      </a:accent2>
      <a:accent3>
        <a:srgbClr val="7AAC98"/>
      </a:accent3>
      <a:accent4>
        <a:srgbClr val="6DB079"/>
      </a:accent4>
      <a:accent5>
        <a:srgbClr val="86AC7A"/>
      </a:accent5>
      <a:accent6>
        <a:srgbClr val="93A96A"/>
      </a:accent6>
      <a:hlink>
        <a:srgbClr val="A1795A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3218</TotalTime>
  <Words>1367</Words>
  <Application>Microsoft Office PowerPoint</Application>
  <PresentationFormat>Widescreen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Nova</vt:lpstr>
      <vt:lpstr>KFGQPC Uthman Taha Naskh</vt:lpstr>
      <vt:lpstr>TropicVTI</vt:lpstr>
      <vt:lpstr>الوحدة العاشرة</vt:lpstr>
      <vt:lpstr>ميثاق اخلاقيات مهنة التعليم </vt:lpstr>
      <vt:lpstr>مواد اخلاقيات المهنة </vt:lpstr>
      <vt:lpstr>مواد اخلاقيات المهنة </vt:lpstr>
      <vt:lpstr>مواد اخلاقيات المهنة </vt:lpstr>
      <vt:lpstr>مواد اخلاقيات المهنة </vt:lpstr>
      <vt:lpstr>مواد اخلاقيات المهنة </vt:lpstr>
      <vt:lpstr>ميثاق المهنة في التخصصات الأخرى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الوحدة العاشرة</dc:title>
  <dc:creator>SNANX25 AL SNAN</dc:creator>
  <cp:lastModifiedBy>SNANX25 AL SNAN</cp:lastModifiedBy>
  <cp:revision>5</cp:revision>
  <dcterms:created xsi:type="dcterms:W3CDTF">2022-04-13T11:15:47Z</dcterms:created>
  <dcterms:modified xsi:type="dcterms:W3CDTF">2022-05-23T06:57:17Z</dcterms:modified>
</cp:coreProperties>
</file>