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59"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357" autoAdjust="0"/>
  </p:normalViewPr>
  <p:slideViewPr>
    <p:cSldViewPr snapToGrid="0">
      <p:cViewPr varScale="1">
        <p:scale>
          <a:sx n="110" d="100"/>
          <a:sy n="110" d="100"/>
        </p:scale>
        <p:origin x="630"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CF18D-3D22-4AE8-8C1D-6ED939F9FA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59A8B4-7F72-41FD-91E7-0390EC737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EB06B2-80D2-4EC5-95E5-D2CC58020B70}"/>
              </a:ext>
            </a:extLst>
          </p:cNvPr>
          <p:cNvSpPr>
            <a:spLocks noGrp="1"/>
          </p:cNvSpPr>
          <p:nvPr>
            <p:ph type="dt" sz="half" idx="10"/>
          </p:nvPr>
        </p:nvSpPr>
        <p:spPr/>
        <p:txBody>
          <a:bodyPr/>
          <a:lstStyle/>
          <a:p>
            <a:fld id="{62F8821E-001D-4565-820B-03A650AB5DC3}" type="datetimeFigureOut">
              <a:rPr lang="en-US" smtClean="0"/>
              <a:t>3/24/2022</a:t>
            </a:fld>
            <a:endParaRPr lang="en-US"/>
          </a:p>
        </p:txBody>
      </p:sp>
      <p:sp>
        <p:nvSpPr>
          <p:cNvPr id="5" name="Footer Placeholder 4">
            <a:extLst>
              <a:ext uri="{FF2B5EF4-FFF2-40B4-BE49-F238E27FC236}">
                <a16:creationId xmlns:a16="http://schemas.microsoft.com/office/drawing/2014/main" id="{6D19E426-8429-4180-9636-AC4203B89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C9194-A891-42BB-BF58-2412F237796A}"/>
              </a:ext>
            </a:extLst>
          </p:cNvPr>
          <p:cNvSpPr>
            <a:spLocks noGrp="1"/>
          </p:cNvSpPr>
          <p:nvPr>
            <p:ph type="sldNum" sz="quarter" idx="12"/>
          </p:nvPr>
        </p:nvSpPr>
        <p:spPr/>
        <p:txBody>
          <a:bodyPr/>
          <a:lstStyle/>
          <a:p>
            <a:fld id="{AF0CAA5B-15CE-4D69-9BEC-C98B58B15C0D}" type="slidenum">
              <a:rPr lang="en-US" smtClean="0"/>
              <a:t>‹#›</a:t>
            </a:fld>
            <a:endParaRPr lang="en-US"/>
          </a:p>
        </p:txBody>
      </p:sp>
    </p:spTree>
    <p:extLst>
      <p:ext uri="{BB962C8B-B14F-4D97-AF65-F5344CB8AC3E}">
        <p14:creationId xmlns:p14="http://schemas.microsoft.com/office/powerpoint/2010/main" val="212112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3D24A-06F9-4198-A47F-69EE0B7C27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741006-1941-4A9C-B30D-B5BA36348F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AE980-9E25-4E7D-89AB-910361C6F1A8}"/>
              </a:ext>
            </a:extLst>
          </p:cNvPr>
          <p:cNvSpPr>
            <a:spLocks noGrp="1"/>
          </p:cNvSpPr>
          <p:nvPr>
            <p:ph type="dt" sz="half" idx="10"/>
          </p:nvPr>
        </p:nvSpPr>
        <p:spPr/>
        <p:txBody>
          <a:bodyPr/>
          <a:lstStyle/>
          <a:p>
            <a:fld id="{62F8821E-001D-4565-820B-03A650AB5DC3}" type="datetimeFigureOut">
              <a:rPr lang="en-US" smtClean="0"/>
              <a:t>3/24/2022</a:t>
            </a:fld>
            <a:endParaRPr lang="en-US"/>
          </a:p>
        </p:txBody>
      </p:sp>
      <p:sp>
        <p:nvSpPr>
          <p:cNvPr id="5" name="Footer Placeholder 4">
            <a:extLst>
              <a:ext uri="{FF2B5EF4-FFF2-40B4-BE49-F238E27FC236}">
                <a16:creationId xmlns:a16="http://schemas.microsoft.com/office/drawing/2014/main" id="{4CEB0CCD-B2BB-42C6-A171-EE8C4DFD7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C61B15-C74F-40A9-9B25-30BC3B79D9C3}"/>
              </a:ext>
            </a:extLst>
          </p:cNvPr>
          <p:cNvSpPr>
            <a:spLocks noGrp="1"/>
          </p:cNvSpPr>
          <p:nvPr>
            <p:ph type="sldNum" sz="quarter" idx="12"/>
          </p:nvPr>
        </p:nvSpPr>
        <p:spPr/>
        <p:txBody>
          <a:bodyPr/>
          <a:lstStyle/>
          <a:p>
            <a:fld id="{AF0CAA5B-15CE-4D69-9BEC-C98B58B15C0D}" type="slidenum">
              <a:rPr lang="en-US" smtClean="0"/>
              <a:t>‹#›</a:t>
            </a:fld>
            <a:endParaRPr lang="en-US"/>
          </a:p>
        </p:txBody>
      </p:sp>
    </p:spTree>
    <p:extLst>
      <p:ext uri="{BB962C8B-B14F-4D97-AF65-F5344CB8AC3E}">
        <p14:creationId xmlns:p14="http://schemas.microsoft.com/office/powerpoint/2010/main" val="3429371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6976C4-FCF6-4E42-B5F8-2997D422ED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159C35-5DCC-48E9-AB27-6B9B294FE7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2A803-41F2-4EFC-A446-BF00DDFFD1F8}"/>
              </a:ext>
            </a:extLst>
          </p:cNvPr>
          <p:cNvSpPr>
            <a:spLocks noGrp="1"/>
          </p:cNvSpPr>
          <p:nvPr>
            <p:ph type="dt" sz="half" idx="10"/>
          </p:nvPr>
        </p:nvSpPr>
        <p:spPr/>
        <p:txBody>
          <a:bodyPr/>
          <a:lstStyle/>
          <a:p>
            <a:fld id="{62F8821E-001D-4565-820B-03A650AB5DC3}" type="datetimeFigureOut">
              <a:rPr lang="en-US" smtClean="0"/>
              <a:t>3/24/2022</a:t>
            </a:fld>
            <a:endParaRPr lang="en-US"/>
          </a:p>
        </p:txBody>
      </p:sp>
      <p:sp>
        <p:nvSpPr>
          <p:cNvPr id="5" name="Footer Placeholder 4">
            <a:extLst>
              <a:ext uri="{FF2B5EF4-FFF2-40B4-BE49-F238E27FC236}">
                <a16:creationId xmlns:a16="http://schemas.microsoft.com/office/drawing/2014/main" id="{F58601E9-11EE-4747-B4E8-C8C850A84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D66B3-70AC-4FC5-8888-ACF78E4F88A8}"/>
              </a:ext>
            </a:extLst>
          </p:cNvPr>
          <p:cNvSpPr>
            <a:spLocks noGrp="1"/>
          </p:cNvSpPr>
          <p:nvPr>
            <p:ph type="sldNum" sz="quarter" idx="12"/>
          </p:nvPr>
        </p:nvSpPr>
        <p:spPr/>
        <p:txBody>
          <a:bodyPr/>
          <a:lstStyle/>
          <a:p>
            <a:fld id="{AF0CAA5B-15CE-4D69-9BEC-C98B58B15C0D}" type="slidenum">
              <a:rPr lang="en-US" smtClean="0"/>
              <a:t>‹#›</a:t>
            </a:fld>
            <a:endParaRPr lang="en-US"/>
          </a:p>
        </p:txBody>
      </p:sp>
    </p:spTree>
    <p:extLst>
      <p:ext uri="{BB962C8B-B14F-4D97-AF65-F5344CB8AC3E}">
        <p14:creationId xmlns:p14="http://schemas.microsoft.com/office/powerpoint/2010/main" val="220260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BE2A8-26C8-4181-B84A-8063BB65D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CF9C43-509F-4E20-8CFA-B3D12D94DE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93C41C-C9DA-4D62-9FE0-EF834EEC0985}"/>
              </a:ext>
            </a:extLst>
          </p:cNvPr>
          <p:cNvSpPr>
            <a:spLocks noGrp="1"/>
          </p:cNvSpPr>
          <p:nvPr>
            <p:ph type="dt" sz="half" idx="10"/>
          </p:nvPr>
        </p:nvSpPr>
        <p:spPr/>
        <p:txBody>
          <a:bodyPr/>
          <a:lstStyle/>
          <a:p>
            <a:fld id="{62F8821E-001D-4565-820B-03A650AB5DC3}" type="datetimeFigureOut">
              <a:rPr lang="en-US" smtClean="0"/>
              <a:t>3/24/2022</a:t>
            </a:fld>
            <a:endParaRPr lang="en-US"/>
          </a:p>
        </p:txBody>
      </p:sp>
      <p:sp>
        <p:nvSpPr>
          <p:cNvPr id="5" name="Footer Placeholder 4">
            <a:extLst>
              <a:ext uri="{FF2B5EF4-FFF2-40B4-BE49-F238E27FC236}">
                <a16:creationId xmlns:a16="http://schemas.microsoft.com/office/drawing/2014/main" id="{855EBEEB-E7FD-4499-A18F-2E4F0D658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825E9-DC6A-4CD5-AA8E-11788B02228E}"/>
              </a:ext>
            </a:extLst>
          </p:cNvPr>
          <p:cNvSpPr>
            <a:spLocks noGrp="1"/>
          </p:cNvSpPr>
          <p:nvPr>
            <p:ph type="sldNum" sz="quarter" idx="12"/>
          </p:nvPr>
        </p:nvSpPr>
        <p:spPr/>
        <p:txBody>
          <a:bodyPr/>
          <a:lstStyle/>
          <a:p>
            <a:fld id="{AF0CAA5B-15CE-4D69-9BEC-C98B58B15C0D}" type="slidenum">
              <a:rPr lang="en-US" smtClean="0"/>
              <a:t>‹#›</a:t>
            </a:fld>
            <a:endParaRPr lang="en-US"/>
          </a:p>
        </p:txBody>
      </p:sp>
    </p:spTree>
    <p:extLst>
      <p:ext uri="{BB962C8B-B14F-4D97-AF65-F5344CB8AC3E}">
        <p14:creationId xmlns:p14="http://schemas.microsoft.com/office/powerpoint/2010/main" val="116835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9B87-4276-491C-A86F-6F9DCFD2A1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100CB0-EF06-4ADA-8A79-829A384E6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3A2E39-B5CA-4522-8631-7DFC32BF7133}"/>
              </a:ext>
            </a:extLst>
          </p:cNvPr>
          <p:cNvSpPr>
            <a:spLocks noGrp="1"/>
          </p:cNvSpPr>
          <p:nvPr>
            <p:ph type="dt" sz="half" idx="10"/>
          </p:nvPr>
        </p:nvSpPr>
        <p:spPr/>
        <p:txBody>
          <a:bodyPr/>
          <a:lstStyle/>
          <a:p>
            <a:fld id="{62F8821E-001D-4565-820B-03A650AB5DC3}" type="datetimeFigureOut">
              <a:rPr lang="en-US" smtClean="0"/>
              <a:t>3/24/2022</a:t>
            </a:fld>
            <a:endParaRPr lang="en-US"/>
          </a:p>
        </p:txBody>
      </p:sp>
      <p:sp>
        <p:nvSpPr>
          <p:cNvPr id="5" name="Footer Placeholder 4">
            <a:extLst>
              <a:ext uri="{FF2B5EF4-FFF2-40B4-BE49-F238E27FC236}">
                <a16:creationId xmlns:a16="http://schemas.microsoft.com/office/drawing/2014/main" id="{DD59E915-E820-4323-83F8-46F111FDC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C5797-1851-453B-A41C-83D1C0B55F4F}"/>
              </a:ext>
            </a:extLst>
          </p:cNvPr>
          <p:cNvSpPr>
            <a:spLocks noGrp="1"/>
          </p:cNvSpPr>
          <p:nvPr>
            <p:ph type="sldNum" sz="quarter" idx="12"/>
          </p:nvPr>
        </p:nvSpPr>
        <p:spPr/>
        <p:txBody>
          <a:bodyPr/>
          <a:lstStyle/>
          <a:p>
            <a:fld id="{AF0CAA5B-15CE-4D69-9BEC-C98B58B15C0D}" type="slidenum">
              <a:rPr lang="en-US" smtClean="0"/>
              <a:t>‹#›</a:t>
            </a:fld>
            <a:endParaRPr lang="en-US"/>
          </a:p>
        </p:txBody>
      </p:sp>
    </p:spTree>
    <p:extLst>
      <p:ext uri="{BB962C8B-B14F-4D97-AF65-F5344CB8AC3E}">
        <p14:creationId xmlns:p14="http://schemas.microsoft.com/office/powerpoint/2010/main" val="115102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D4F8-DC2D-4473-ADD3-C488B8116B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5D1032-FB2C-4E54-AC55-FA0E55E2C8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152136-8617-4910-815A-0D931515A3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57BF21-669B-46EC-B3AD-69438B1AA155}"/>
              </a:ext>
            </a:extLst>
          </p:cNvPr>
          <p:cNvSpPr>
            <a:spLocks noGrp="1"/>
          </p:cNvSpPr>
          <p:nvPr>
            <p:ph type="dt" sz="half" idx="10"/>
          </p:nvPr>
        </p:nvSpPr>
        <p:spPr/>
        <p:txBody>
          <a:bodyPr/>
          <a:lstStyle/>
          <a:p>
            <a:fld id="{62F8821E-001D-4565-820B-03A650AB5DC3}" type="datetimeFigureOut">
              <a:rPr lang="en-US" smtClean="0"/>
              <a:t>3/24/2022</a:t>
            </a:fld>
            <a:endParaRPr lang="en-US"/>
          </a:p>
        </p:txBody>
      </p:sp>
      <p:sp>
        <p:nvSpPr>
          <p:cNvPr id="6" name="Footer Placeholder 5">
            <a:extLst>
              <a:ext uri="{FF2B5EF4-FFF2-40B4-BE49-F238E27FC236}">
                <a16:creationId xmlns:a16="http://schemas.microsoft.com/office/drawing/2014/main" id="{B5B2E767-FD3C-4DC5-8E3A-E3274894D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42AA1E-904E-4B01-A293-05B5CFC20F53}"/>
              </a:ext>
            </a:extLst>
          </p:cNvPr>
          <p:cNvSpPr>
            <a:spLocks noGrp="1"/>
          </p:cNvSpPr>
          <p:nvPr>
            <p:ph type="sldNum" sz="quarter" idx="12"/>
          </p:nvPr>
        </p:nvSpPr>
        <p:spPr/>
        <p:txBody>
          <a:bodyPr/>
          <a:lstStyle/>
          <a:p>
            <a:fld id="{AF0CAA5B-15CE-4D69-9BEC-C98B58B15C0D}" type="slidenum">
              <a:rPr lang="en-US" smtClean="0"/>
              <a:t>‹#›</a:t>
            </a:fld>
            <a:endParaRPr lang="en-US"/>
          </a:p>
        </p:txBody>
      </p:sp>
    </p:spTree>
    <p:extLst>
      <p:ext uri="{BB962C8B-B14F-4D97-AF65-F5344CB8AC3E}">
        <p14:creationId xmlns:p14="http://schemas.microsoft.com/office/powerpoint/2010/main" val="1309746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8A18-D18D-449B-8D62-070C54B123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CCB0A3-421E-493E-808E-0F2677D2B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0073DE-4213-436D-A5C4-6CC919AE91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4038EC-FCDE-460E-A881-A36AC9215E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EEDFFB-0D05-4F87-B5AD-050E9F66ED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DBB427-6392-421B-868C-0CA7E0D5DDD1}"/>
              </a:ext>
            </a:extLst>
          </p:cNvPr>
          <p:cNvSpPr>
            <a:spLocks noGrp="1"/>
          </p:cNvSpPr>
          <p:nvPr>
            <p:ph type="dt" sz="half" idx="10"/>
          </p:nvPr>
        </p:nvSpPr>
        <p:spPr/>
        <p:txBody>
          <a:bodyPr/>
          <a:lstStyle/>
          <a:p>
            <a:fld id="{62F8821E-001D-4565-820B-03A650AB5DC3}" type="datetimeFigureOut">
              <a:rPr lang="en-US" smtClean="0"/>
              <a:t>3/24/2022</a:t>
            </a:fld>
            <a:endParaRPr lang="en-US"/>
          </a:p>
        </p:txBody>
      </p:sp>
      <p:sp>
        <p:nvSpPr>
          <p:cNvPr id="8" name="Footer Placeholder 7">
            <a:extLst>
              <a:ext uri="{FF2B5EF4-FFF2-40B4-BE49-F238E27FC236}">
                <a16:creationId xmlns:a16="http://schemas.microsoft.com/office/drawing/2014/main" id="{A2C11798-4B7C-473E-B44C-82EC387DA9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CD9C80-2C4C-48F9-9072-7C468F8B6EC2}"/>
              </a:ext>
            </a:extLst>
          </p:cNvPr>
          <p:cNvSpPr>
            <a:spLocks noGrp="1"/>
          </p:cNvSpPr>
          <p:nvPr>
            <p:ph type="sldNum" sz="quarter" idx="12"/>
          </p:nvPr>
        </p:nvSpPr>
        <p:spPr/>
        <p:txBody>
          <a:bodyPr/>
          <a:lstStyle/>
          <a:p>
            <a:fld id="{AF0CAA5B-15CE-4D69-9BEC-C98B58B15C0D}" type="slidenum">
              <a:rPr lang="en-US" smtClean="0"/>
              <a:t>‹#›</a:t>
            </a:fld>
            <a:endParaRPr lang="en-US"/>
          </a:p>
        </p:txBody>
      </p:sp>
    </p:spTree>
    <p:extLst>
      <p:ext uri="{BB962C8B-B14F-4D97-AF65-F5344CB8AC3E}">
        <p14:creationId xmlns:p14="http://schemas.microsoft.com/office/powerpoint/2010/main" val="349852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4B72-A107-482A-B6DA-13809EB5A8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4CBA77-1952-456C-B16F-AAC57D1ED513}"/>
              </a:ext>
            </a:extLst>
          </p:cNvPr>
          <p:cNvSpPr>
            <a:spLocks noGrp="1"/>
          </p:cNvSpPr>
          <p:nvPr>
            <p:ph type="dt" sz="half" idx="10"/>
          </p:nvPr>
        </p:nvSpPr>
        <p:spPr/>
        <p:txBody>
          <a:bodyPr/>
          <a:lstStyle/>
          <a:p>
            <a:fld id="{62F8821E-001D-4565-820B-03A650AB5DC3}" type="datetimeFigureOut">
              <a:rPr lang="en-US" smtClean="0"/>
              <a:t>3/24/2022</a:t>
            </a:fld>
            <a:endParaRPr lang="en-US"/>
          </a:p>
        </p:txBody>
      </p:sp>
      <p:sp>
        <p:nvSpPr>
          <p:cNvPr id="4" name="Footer Placeholder 3">
            <a:extLst>
              <a:ext uri="{FF2B5EF4-FFF2-40B4-BE49-F238E27FC236}">
                <a16:creationId xmlns:a16="http://schemas.microsoft.com/office/drawing/2014/main" id="{59D62201-4C08-4F3F-9D6A-D673A17128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A08119-A0B8-43F2-8736-45FC8BD39A62}"/>
              </a:ext>
            </a:extLst>
          </p:cNvPr>
          <p:cNvSpPr>
            <a:spLocks noGrp="1"/>
          </p:cNvSpPr>
          <p:nvPr>
            <p:ph type="sldNum" sz="quarter" idx="12"/>
          </p:nvPr>
        </p:nvSpPr>
        <p:spPr/>
        <p:txBody>
          <a:bodyPr/>
          <a:lstStyle/>
          <a:p>
            <a:fld id="{AF0CAA5B-15CE-4D69-9BEC-C98B58B15C0D}" type="slidenum">
              <a:rPr lang="en-US" smtClean="0"/>
              <a:t>‹#›</a:t>
            </a:fld>
            <a:endParaRPr lang="en-US"/>
          </a:p>
        </p:txBody>
      </p:sp>
    </p:spTree>
    <p:extLst>
      <p:ext uri="{BB962C8B-B14F-4D97-AF65-F5344CB8AC3E}">
        <p14:creationId xmlns:p14="http://schemas.microsoft.com/office/powerpoint/2010/main" val="138243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5A4E7B-DCAF-4181-85A8-5A9161F80152}"/>
              </a:ext>
            </a:extLst>
          </p:cNvPr>
          <p:cNvSpPr>
            <a:spLocks noGrp="1"/>
          </p:cNvSpPr>
          <p:nvPr>
            <p:ph type="dt" sz="half" idx="10"/>
          </p:nvPr>
        </p:nvSpPr>
        <p:spPr/>
        <p:txBody>
          <a:bodyPr/>
          <a:lstStyle/>
          <a:p>
            <a:fld id="{62F8821E-001D-4565-820B-03A650AB5DC3}" type="datetimeFigureOut">
              <a:rPr lang="en-US" smtClean="0"/>
              <a:t>3/24/2022</a:t>
            </a:fld>
            <a:endParaRPr lang="en-US"/>
          </a:p>
        </p:txBody>
      </p:sp>
      <p:sp>
        <p:nvSpPr>
          <p:cNvPr id="3" name="Footer Placeholder 2">
            <a:extLst>
              <a:ext uri="{FF2B5EF4-FFF2-40B4-BE49-F238E27FC236}">
                <a16:creationId xmlns:a16="http://schemas.microsoft.com/office/drawing/2014/main" id="{F86ABED1-BD07-46A6-899F-ACFFE70F6E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66D788-E271-4591-A100-E37522542049}"/>
              </a:ext>
            </a:extLst>
          </p:cNvPr>
          <p:cNvSpPr>
            <a:spLocks noGrp="1"/>
          </p:cNvSpPr>
          <p:nvPr>
            <p:ph type="sldNum" sz="quarter" idx="12"/>
          </p:nvPr>
        </p:nvSpPr>
        <p:spPr/>
        <p:txBody>
          <a:bodyPr/>
          <a:lstStyle/>
          <a:p>
            <a:fld id="{AF0CAA5B-15CE-4D69-9BEC-C98B58B15C0D}" type="slidenum">
              <a:rPr lang="en-US" smtClean="0"/>
              <a:t>‹#›</a:t>
            </a:fld>
            <a:endParaRPr lang="en-US"/>
          </a:p>
        </p:txBody>
      </p:sp>
    </p:spTree>
    <p:extLst>
      <p:ext uri="{BB962C8B-B14F-4D97-AF65-F5344CB8AC3E}">
        <p14:creationId xmlns:p14="http://schemas.microsoft.com/office/powerpoint/2010/main" val="3285699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B1F5-DF87-4992-8FC9-C30CFC8F1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F56EC4-EC31-4FA0-85EB-AB72518C81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2B656B-EDA8-430D-8066-565B249FD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EF11F-5C94-41C4-BF8B-762DB8B70658}"/>
              </a:ext>
            </a:extLst>
          </p:cNvPr>
          <p:cNvSpPr>
            <a:spLocks noGrp="1"/>
          </p:cNvSpPr>
          <p:nvPr>
            <p:ph type="dt" sz="half" idx="10"/>
          </p:nvPr>
        </p:nvSpPr>
        <p:spPr/>
        <p:txBody>
          <a:bodyPr/>
          <a:lstStyle/>
          <a:p>
            <a:fld id="{62F8821E-001D-4565-820B-03A650AB5DC3}" type="datetimeFigureOut">
              <a:rPr lang="en-US" smtClean="0"/>
              <a:t>3/24/2022</a:t>
            </a:fld>
            <a:endParaRPr lang="en-US"/>
          </a:p>
        </p:txBody>
      </p:sp>
      <p:sp>
        <p:nvSpPr>
          <p:cNvPr id="6" name="Footer Placeholder 5">
            <a:extLst>
              <a:ext uri="{FF2B5EF4-FFF2-40B4-BE49-F238E27FC236}">
                <a16:creationId xmlns:a16="http://schemas.microsoft.com/office/drawing/2014/main" id="{4C13CF90-2D5C-4E17-AFAD-AA3F353B1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A6123-645D-45EA-AFDE-B826B04C1992}"/>
              </a:ext>
            </a:extLst>
          </p:cNvPr>
          <p:cNvSpPr>
            <a:spLocks noGrp="1"/>
          </p:cNvSpPr>
          <p:nvPr>
            <p:ph type="sldNum" sz="quarter" idx="12"/>
          </p:nvPr>
        </p:nvSpPr>
        <p:spPr/>
        <p:txBody>
          <a:bodyPr/>
          <a:lstStyle/>
          <a:p>
            <a:fld id="{AF0CAA5B-15CE-4D69-9BEC-C98B58B15C0D}" type="slidenum">
              <a:rPr lang="en-US" smtClean="0"/>
              <a:t>‹#›</a:t>
            </a:fld>
            <a:endParaRPr lang="en-US"/>
          </a:p>
        </p:txBody>
      </p:sp>
    </p:spTree>
    <p:extLst>
      <p:ext uri="{BB962C8B-B14F-4D97-AF65-F5344CB8AC3E}">
        <p14:creationId xmlns:p14="http://schemas.microsoft.com/office/powerpoint/2010/main" val="1395801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4D39-373E-4D1B-9994-463BBA642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551392-487C-4423-9405-0F9C0BD8D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5F59A0-255E-4DA0-8437-57C391C72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70A660-7D31-456F-8F16-26A380616C1D}"/>
              </a:ext>
            </a:extLst>
          </p:cNvPr>
          <p:cNvSpPr>
            <a:spLocks noGrp="1"/>
          </p:cNvSpPr>
          <p:nvPr>
            <p:ph type="dt" sz="half" idx="10"/>
          </p:nvPr>
        </p:nvSpPr>
        <p:spPr/>
        <p:txBody>
          <a:bodyPr/>
          <a:lstStyle/>
          <a:p>
            <a:fld id="{62F8821E-001D-4565-820B-03A650AB5DC3}" type="datetimeFigureOut">
              <a:rPr lang="en-US" smtClean="0"/>
              <a:t>3/24/2022</a:t>
            </a:fld>
            <a:endParaRPr lang="en-US"/>
          </a:p>
        </p:txBody>
      </p:sp>
      <p:sp>
        <p:nvSpPr>
          <p:cNvPr id="6" name="Footer Placeholder 5">
            <a:extLst>
              <a:ext uri="{FF2B5EF4-FFF2-40B4-BE49-F238E27FC236}">
                <a16:creationId xmlns:a16="http://schemas.microsoft.com/office/drawing/2014/main" id="{3F181D80-044B-4E22-8B29-93E1A575F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AECB90-5ACE-481E-A8BF-80D27E5F6A74}"/>
              </a:ext>
            </a:extLst>
          </p:cNvPr>
          <p:cNvSpPr>
            <a:spLocks noGrp="1"/>
          </p:cNvSpPr>
          <p:nvPr>
            <p:ph type="sldNum" sz="quarter" idx="12"/>
          </p:nvPr>
        </p:nvSpPr>
        <p:spPr/>
        <p:txBody>
          <a:bodyPr/>
          <a:lstStyle/>
          <a:p>
            <a:fld id="{AF0CAA5B-15CE-4D69-9BEC-C98B58B15C0D}" type="slidenum">
              <a:rPr lang="en-US" smtClean="0"/>
              <a:t>‹#›</a:t>
            </a:fld>
            <a:endParaRPr lang="en-US"/>
          </a:p>
        </p:txBody>
      </p:sp>
    </p:spTree>
    <p:extLst>
      <p:ext uri="{BB962C8B-B14F-4D97-AF65-F5344CB8AC3E}">
        <p14:creationId xmlns:p14="http://schemas.microsoft.com/office/powerpoint/2010/main" val="248488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85902-23AE-49E5-969A-B91C27F241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989A89-3A8B-41CA-90BF-AD8824291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01ECB-C877-4C9C-A12C-D0E52F480E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8821E-001D-4565-820B-03A650AB5DC3}" type="datetimeFigureOut">
              <a:rPr lang="en-US" smtClean="0"/>
              <a:t>3/24/2022</a:t>
            </a:fld>
            <a:endParaRPr lang="en-US"/>
          </a:p>
        </p:txBody>
      </p:sp>
      <p:sp>
        <p:nvSpPr>
          <p:cNvPr id="5" name="Footer Placeholder 4">
            <a:extLst>
              <a:ext uri="{FF2B5EF4-FFF2-40B4-BE49-F238E27FC236}">
                <a16:creationId xmlns:a16="http://schemas.microsoft.com/office/drawing/2014/main" id="{497955D0-CAE4-4D88-9CC1-1431812950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F416A2-D509-47BA-A562-B5B0CC296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0CAA5B-15CE-4D69-9BEC-C98B58B15C0D}" type="slidenum">
              <a:rPr lang="en-US" smtClean="0"/>
              <a:t>‹#›</a:t>
            </a:fld>
            <a:endParaRPr lang="en-US"/>
          </a:p>
        </p:txBody>
      </p:sp>
    </p:spTree>
    <p:extLst>
      <p:ext uri="{BB962C8B-B14F-4D97-AF65-F5344CB8AC3E}">
        <p14:creationId xmlns:p14="http://schemas.microsoft.com/office/powerpoint/2010/main" val="3784712599"/>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Diagram&#10;&#10;Description automatically generated with medium confidence">
            <a:extLst>
              <a:ext uri="{FF2B5EF4-FFF2-40B4-BE49-F238E27FC236}">
                <a16:creationId xmlns:a16="http://schemas.microsoft.com/office/drawing/2014/main" id="{F67C469E-A97C-4548-B4F4-71793AFFE315}"/>
              </a:ext>
            </a:extLst>
          </p:cNvPr>
          <p:cNvPicPr>
            <a:picLocks noChangeAspect="1"/>
          </p:cNvPicPr>
          <p:nvPr/>
        </p:nvPicPr>
        <p:blipFill rotWithShape="1">
          <a:blip r:embed="rId2">
            <a:extLst>
              <a:ext uri="{28A0092B-C50C-407E-A947-70E740481C1C}">
                <a14:useLocalDpi xmlns:a14="http://schemas.microsoft.com/office/drawing/2010/main" val="0"/>
              </a:ext>
            </a:extLst>
          </a:blip>
          <a:srcRect t="9216" b="6530"/>
          <a:stretch/>
        </p:blipFill>
        <p:spPr>
          <a:xfrm>
            <a:off x="20" y="0"/>
            <a:ext cx="12191980" cy="6856718"/>
          </a:xfrm>
          <a:prstGeom prst="rect">
            <a:avLst/>
          </a:prstGeom>
        </p:spPr>
      </p:pic>
      <p:sp>
        <p:nvSpPr>
          <p:cNvPr id="8" name="TextBox 7">
            <a:extLst>
              <a:ext uri="{FF2B5EF4-FFF2-40B4-BE49-F238E27FC236}">
                <a16:creationId xmlns:a16="http://schemas.microsoft.com/office/drawing/2014/main" id="{79D9CF28-C8D5-4A8A-9CCC-1C1C5AFA9050}"/>
              </a:ext>
            </a:extLst>
          </p:cNvPr>
          <p:cNvSpPr txBox="1"/>
          <p:nvPr/>
        </p:nvSpPr>
        <p:spPr>
          <a:xfrm>
            <a:off x="2090057" y="937623"/>
            <a:ext cx="8011885" cy="3293209"/>
          </a:xfrm>
          <a:prstGeom prst="rect">
            <a:avLst/>
          </a:prstGeom>
          <a:noFill/>
        </p:spPr>
        <p:txBody>
          <a:bodyPr wrap="square" rtlCol="0">
            <a:spAutoFit/>
          </a:bodyPr>
          <a:lstStyle/>
          <a:p>
            <a:pPr algn="ctr"/>
            <a:r>
              <a:rPr lang="ar-SA" sz="4400" dirty="0"/>
              <a:t>الكفاءة و الإتقان</a:t>
            </a:r>
            <a:br>
              <a:rPr lang="ar-SA" sz="4400" dirty="0"/>
            </a:br>
            <a:br>
              <a:rPr lang="ar-SA" sz="4400" dirty="0"/>
            </a:br>
            <a:r>
              <a:rPr lang="ar-SA" sz="2400" dirty="0"/>
              <a:t>تقديم:</a:t>
            </a:r>
            <a:br>
              <a:rPr lang="ar-SA" sz="2400" dirty="0"/>
            </a:br>
            <a:r>
              <a:rPr lang="ar-SA" sz="2400" dirty="0"/>
              <a:t>عبدالعزيز العتيبي</a:t>
            </a:r>
            <a:br>
              <a:rPr lang="ar-SA" sz="2400" dirty="0"/>
            </a:br>
            <a:r>
              <a:rPr lang="ar-SA" sz="2400" dirty="0"/>
              <a:t>عبدالعزيز الحيدري</a:t>
            </a:r>
          </a:p>
          <a:p>
            <a:pPr algn="ctr"/>
            <a:r>
              <a:rPr lang="ar-SA" sz="2400" dirty="0"/>
              <a:t>إبراهيم ال عبدالعزيز</a:t>
            </a:r>
          </a:p>
          <a:p>
            <a:pPr algn="ctr"/>
            <a:r>
              <a:rPr lang="ar-SA" sz="2400" dirty="0"/>
              <a:t>محمد ال عصفور</a:t>
            </a:r>
            <a:endParaRPr lang="en-US" sz="4400" dirty="0"/>
          </a:p>
        </p:txBody>
      </p:sp>
    </p:spTree>
    <p:extLst>
      <p:ext uri="{BB962C8B-B14F-4D97-AF65-F5344CB8AC3E}">
        <p14:creationId xmlns:p14="http://schemas.microsoft.com/office/powerpoint/2010/main" val="2989933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piece of paper&#10;&#10;Description automatically generated with low confidence">
            <a:extLst>
              <a:ext uri="{FF2B5EF4-FFF2-40B4-BE49-F238E27FC236}">
                <a16:creationId xmlns:a16="http://schemas.microsoft.com/office/drawing/2014/main" id="{8D627E39-8B6C-47BA-A925-27AB11FDF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4" name="TextBox 3">
            <a:extLst>
              <a:ext uri="{FF2B5EF4-FFF2-40B4-BE49-F238E27FC236}">
                <a16:creationId xmlns:a16="http://schemas.microsoft.com/office/drawing/2014/main" id="{DC9C2FBB-9F04-4FC0-AE98-568DA5C63E58}"/>
              </a:ext>
            </a:extLst>
          </p:cNvPr>
          <p:cNvSpPr txBox="1"/>
          <p:nvPr/>
        </p:nvSpPr>
        <p:spPr>
          <a:xfrm>
            <a:off x="232228" y="455748"/>
            <a:ext cx="11727543" cy="5509200"/>
          </a:xfrm>
          <a:prstGeom prst="rect">
            <a:avLst/>
          </a:prstGeom>
          <a:noFill/>
        </p:spPr>
        <p:txBody>
          <a:bodyPr wrap="square" rtlCol="0">
            <a:spAutoFit/>
          </a:bodyPr>
          <a:lstStyle/>
          <a:p>
            <a:pPr algn="ctr"/>
            <a:r>
              <a:rPr lang="ar-SA" sz="3600" b="1" dirty="0"/>
              <a:t>اولاً</a:t>
            </a:r>
          </a:p>
          <a:p>
            <a:pPr algn="ctr"/>
            <a:r>
              <a:rPr lang="ar-SA" sz="3600" b="1" dirty="0"/>
              <a:t>الكفاءة</a:t>
            </a:r>
          </a:p>
          <a:p>
            <a:pPr algn="r"/>
            <a:endParaRPr lang="ar-SA" sz="3200" dirty="0"/>
          </a:p>
          <a:p>
            <a:pPr algn="r"/>
            <a:r>
              <a:rPr lang="ar-SA" sz="2400" dirty="0"/>
              <a:t>الكفاءة لغة: التساوي و المماثلة, ومنه قوله تعالى (</a:t>
            </a:r>
            <a:r>
              <a:rPr lang="ar-SA" sz="2400" b="0" i="0" dirty="0">
                <a:solidFill>
                  <a:srgbClr val="202122"/>
                </a:solidFill>
                <a:effectLst/>
                <a:latin typeface="arial" panose="020B0604020202020204" pitchFamily="34" charset="0"/>
              </a:rPr>
              <a:t>وَلَمْ يَكُنْ لَهُ كُفُوًا أَحَدٌ) الإخلاص 4</a:t>
            </a:r>
            <a:endParaRPr lang="ar-SA" sz="2400" dirty="0"/>
          </a:p>
          <a:p>
            <a:pPr algn="r"/>
            <a:r>
              <a:rPr lang="ar-SA" sz="2400" dirty="0"/>
              <a:t>اصطلاحاً: مجموعة من المعارف و المهارات والخبرة و السلوكيات تمارس في إطار داخل منظومة العمل, ويرجع للإدارة المشرفة تحديدها و تقويمها و تطويرها.</a:t>
            </a:r>
          </a:p>
          <a:p>
            <a:pPr algn="r"/>
            <a:endParaRPr lang="ar-SA" sz="2400" b="1" dirty="0"/>
          </a:p>
          <a:p>
            <a:pPr algn="r"/>
            <a:r>
              <a:rPr lang="ar-SA" sz="2400" b="1" dirty="0"/>
              <a:t>العناصر الأساسية للكفاءة:</a:t>
            </a:r>
          </a:p>
          <a:p>
            <a:pPr algn="r"/>
            <a:r>
              <a:rPr lang="ar-SA" sz="2400" dirty="0"/>
              <a:t>أ) المهارات والمعارف و الخبرات.</a:t>
            </a:r>
          </a:p>
          <a:p>
            <a:pPr algn="r"/>
            <a:r>
              <a:rPr lang="ar-SA" sz="2400" dirty="0"/>
              <a:t>ب) النشاط العملي الميداني.</a:t>
            </a:r>
          </a:p>
          <a:p>
            <a:pPr algn="r"/>
            <a:r>
              <a:rPr lang="ar-SA" sz="2400" dirty="0"/>
              <a:t>ج) التكامل في الشخصية.</a:t>
            </a:r>
          </a:p>
          <a:p>
            <a:pPr algn="r"/>
            <a:endParaRPr lang="ar-SA" sz="2800" dirty="0"/>
          </a:p>
          <a:p>
            <a:pPr algn="r"/>
            <a:endParaRPr lang="en-US" sz="2800" dirty="0"/>
          </a:p>
        </p:txBody>
      </p:sp>
    </p:spTree>
    <p:extLst>
      <p:ext uri="{BB962C8B-B14F-4D97-AF65-F5344CB8AC3E}">
        <p14:creationId xmlns:p14="http://schemas.microsoft.com/office/powerpoint/2010/main" val="383873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piece of paper&#10;&#10;Description automatically generated with low confidence">
            <a:extLst>
              <a:ext uri="{FF2B5EF4-FFF2-40B4-BE49-F238E27FC236}">
                <a16:creationId xmlns:a16="http://schemas.microsoft.com/office/drawing/2014/main" id="{9B7C9C83-7C1A-4C06-B9D8-3CCDAEF09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9CD16278-18D2-4AB4-876F-46A1207DB9A4}"/>
              </a:ext>
            </a:extLst>
          </p:cNvPr>
          <p:cNvSpPr txBox="1"/>
          <p:nvPr/>
        </p:nvSpPr>
        <p:spPr>
          <a:xfrm>
            <a:off x="174171" y="478754"/>
            <a:ext cx="11843657" cy="4955203"/>
          </a:xfrm>
          <a:prstGeom prst="rect">
            <a:avLst/>
          </a:prstGeom>
          <a:noFill/>
        </p:spPr>
        <p:txBody>
          <a:bodyPr wrap="square" rtlCol="0">
            <a:spAutoFit/>
          </a:bodyPr>
          <a:lstStyle/>
          <a:p>
            <a:pPr algn="ctr"/>
            <a:r>
              <a:rPr lang="ar-SA" sz="3600" b="1" dirty="0"/>
              <a:t>ثانياً</a:t>
            </a:r>
          </a:p>
          <a:p>
            <a:pPr algn="ctr"/>
            <a:r>
              <a:rPr lang="ar-SA" sz="3600" b="1" dirty="0"/>
              <a:t>منزلة الكفاءة في الإسلام</a:t>
            </a:r>
            <a:endParaRPr lang="ar-SA" sz="2800" b="1" dirty="0"/>
          </a:p>
          <a:p>
            <a:pPr algn="r"/>
            <a:endParaRPr lang="ar-SA" sz="2800" b="1" dirty="0"/>
          </a:p>
          <a:p>
            <a:pPr algn="r"/>
            <a:r>
              <a:rPr lang="ar-SA" sz="2400" dirty="0"/>
              <a:t>الإتقان في العمل و التجويد في المهنة والإصلاح فيها لا يكون إلا إذا قام على العمل والوظيفة أياً كانت الأكفاء الناهبون ، فطوروا من قدراتهم و مواهبهم و مهاراتهم </a:t>
            </a:r>
          </a:p>
          <a:p>
            <a:pPr algn="r"/>
            <a:r>
              <a:rPr lang="ar-SA" sz="2400" dirty="0"/>
              <a:t>ولذلك حث الإسلام و من ذلك:</a:t>
            </a:r>
          </a:p>
          <a:p>
            <a:pPr algn="r"/>
            <a:r>
              <a:rPr lang="ar-SA" sz="2400" dirty="0"/>
              <a:t>يقول السعدي رضي الله عنه في قول الله تعالى (إِنَّ خَيْرَ مَنِ اسْتَأْجَرْتَ الْقَوِيُّ الْأَمِينُ) 26 القصص</a:t>
            </a:r>
          </a:p>
          <a:p>
            <a:pPr algn="r"/>
            <a:r>
              <a:rPr lang="ar-SA" sz="2400" dirty="0"/>
              <a:t>أي ان موسى أولى من استؤجر ، فإنه جمع القوة والأمانة ، وخير أجير استؤجر ، من جمعهما ، أي : القوة و القدرة على ما استؤجر عليه ، والأمانة فيه بعدم الخيانة ، وهذان الوصفان ، ينبغي اعتبارهما في كل من يتولى للإنسان عملا بإجارة أو غيرها.</a:t>
            </a:r>
          </a:p>
          <a:p>
            <a:pPr algn="r"/>
            <a:r>
              <a:rPr lang="ar-SA" sz="2400" dirty="0"/>
              <a:t>فإن الخلل لا يكون إلا بفقدهما او فقد إحداهما ، وأما باجتماعهما ، فإن العمل يتم ويكمل.</a:t>
            </a:r>
          </a:p>
          <a:p>
            <a:pPr algn="r"/>
            <a:endParaRPr lang="en-US" sz="2400" b="1" dirty="0"/>
          </a:p>
        </p:txBody>
      </p:sp>
    </p:spTree>
    <p:extLst>
      <p:ext uri="{BB962C8B-B14F-4D97-AF65-F5344CB8AC3E}">
        <p14:creationId xmlns:p14="http://schemas.microsoft.com/office/powerpoint/2010/main" val="154072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10;&#10;Description automatically generated">
            <a:extLst>
              <a:ext uri="{FF2B5EF4-FFF2-40B4-BE49-F238E27FC236}">
                <a16:creationId xmlns:a16="http://schemas.microsoft.com/office/drawing/2014/main" id="{48653352-DB1E-4C19-A517-CBB53E733568}"/>
              </a:ext>
            </a:extLst>
          </p:cNvPr>
          <p:cNvPicPr>
            <a:picLocks noChangeAspect="1"/>
          </p:cNvPicPr>
          <p:nvPr/>
        </p:nvPicPr>
        <p:blipFill rotWithShape="1">
          <a:blip r:embed="rId2">
            <a:extLst>
              <a:ext uri="{28A0092B-C50C-407E-A947-70E740481C1C}">
                <a14:useLocalDpi xmlns:a14="http://schemas.microsoft.com/office/drawing/2010/main" val="0"/>
              </a:ext>
            </a:extLst>
          </a:blip>
          <a:srcRect b="8180"/>
          <a:stretch/>
        </p:blipFill>
        <p:spPr>
          <a:xfrm>
            <a:off x="20" y="1282"/>
            <a:ext cx="12191980" cy="6856718"/>
          </a:xfrm>
          <a:prstGeom prst="rect">
            <a:avLst/>
          </a:prstGeom>
        </p:spPr>
      </p:pic>
      <p:sp>
        <p:nvSpPr>
          <p:cNvPr id="2" name="TextBox 1">
            <a:extLst>
              <a:ext uri="{FF2B5EF4-FFF2-40B4-BE49-F238E27FC236}">
                <a16:creationId xmlns:a16="http://schemas.microsoft.com/office/drawing/2014/main" id="{4B65E3BF-6BC9-431E-9193-C3E9A69EE763}"/>
              </a:ext>
            </a:extLst>
          </p:cNvPr>
          <p:cNvSpPr txBox="1"/>
          <p:nvPr/>
        </p:nvSpPr>
        <p:spPr>
          <a:xfrm>
            <a:off x="232610" y="460637"/>
            <a:ext cx="11726779" cy="5171416"/>
          </a:xfrm>
          <a:prstGeom prst="rect">
            <a:avLst/>
          </a:prstGeom>
          <a:noFill/>
        </p:spPr>
        <p:txBody>
          <a:bodyPr wrap="square" rtlCol="0">
            <a:spAutoFit/>
          </a:bodyPr>
          <a:lstStyle/>
          <a:p>
            <a:pPr algn="ctr"/>
            <a:r>
              <a:rPr lang="ar-SA" sz="2800" b="1" dirty="0"/>
              <a:t>الكفاءة في الإسلام و كيفية بلوغها</a:t>
            </a:r>
          </a:p>
          <a:p>
            <a:pPr algn="ctr"/>
            <a:endParaRPr lang="ar-SA" sz="2800" b="1" dirty="0"/>
          </a:p>
          <a:p>
            <a:pPr algn="ctr"/>
            <a:endParaRPr lang="ar-SA" sz="2800" b="1" dirty="0"/>
          </a:p>
          <a:p>
            <a:pPr marL="342900" marR="0" lvl="0" indent="-342900" algn="r" rtl="1">
              <a:lnSpc>
                <a:spcPct val="115000"/>
              </a:lnSpc>
              <a:spcBef>
                <a:spcPts val="0"/>
              </a:spcBef>
              <a:spcAft>
                <a:spcPts val="0"/>
              </a:spcAft>
              <a:buFont typeface="Symbol" panose="05050102010706020507" pitchFamily="18" charset="2"/>
              <a:buChar char=""/>
            </a:pPr>
            <a:r>
              <a:rPr lang="ar-SA" sz="2400" dirty="0">
                <a:latin typeface="Calibri" panose="020F0502020204030204" pitchFamily="34" charset="0"/>
                <a:ea typeface="Calibri" panose="020F0502020204030204" pitchFamily="34" charset="0"/>
              </a:rPr>
              <a:t>بلوغ الكفاءة في العمل تستدعي من العامل والموظف والمهني جميعا، الوعي التام بحاجتهم لاكتشاف قدراتهم ومواطن القوة والموهبة فيهم. ثم تنميتها عمليا، إذ لا يكفي الشعور بها أو تنميتها نظريا، بل يرافق ذلك الالتحاق بالمراكز العملية، وبرامج التدريب المهنية، فيلتزم بحضور نشاطاتها، ويجتهد في الاكتساب والتحصيل، والتمرين والتدريب، ويدفع بعقله وفكره في هذا الاتجاه.</a:t>
            </a:r>
          </a:p>
          <a:p>
            <a:pPr marR="0" lvl="0" algn="r" rtl="1">
              <a:lnSpc>
                <a:spcPct val="115000"/>
              </a:lnSpc>
              <a:spcBef>
                <a:spcPts val="0"/>
              </a:spcBef>
              <a:spcAft>
                <a:spcPts val="0"/>
              </a:spcAft>
            </a:pP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0"/>
              </a:spcAft>
              <a:buFont typeface="Symbol" panose="05050102010706020507" pitchFamily="18" charset="2"/>
              <a:buChar char=""/>
            </a:pPr>
            <a:r>
              <a:rPr lang="ar-SA" sz="2400" dirty="0">
                <a:latin typeface="Calibri" panose="020F0502020204030204" pitchFamily="34" charset="0"/>
                <a:ea typeface="Calibri" panose="020F0502020204030204" pitchFamily="34" charset="0"/>
              </a:rPr>
              <a:t>كما تأتي الكفاءة من خلال المعرفة المتخصصة بالعمل، وخطواته، وإجراءاته الفنية , وإدراك العلاقات المختلفة  بين مراحله.</a:t>
            </a:r>
          </a:p>
          <a:p>
            <a:pPr marR="0" lvl="0" algn="r" rtl="1">
              <a:lnSpc>
                <a:spcPct val="115000"/>
              </a:lnSpc>
              <a:spcBef>
                <a:spcPts val="0"/>
              </a:spcBef>
              <a:spcAft>
                <a:spcPts val="0"/>
              </a:spcAft>
            </a:pP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Symbol" panose="05050102010706020507" pitchFamily="18" charset="2"/>
              <a:buChar char=""/>
            </a:pPr>
            <a:r>
              <a:rPr lang="ar-SA" sz="2400" dirty="0">
                <a:latin typeface="Calibri" panose="020F0502020204030204" pitchFamily="34" charset="0"/>
                <a:ea typeface="Calibri" panose="020F0502020204030204" pitchFamily="34" charset="0"/>
              </a:rPr>
              <a:t>المرونة في التعامل مع الآخرين، وفهم ميولهم حتى يتمكن من التواصل الفعال معهم والعمل بروح الفريق</a:t>
            </a:r>
            <a:endParaRPr lang="ar-SA" sz="2400" b="1" dirty="0"/>
          </a:p>
        </p:txBody>
      </p:sp>
    </p:spTree>
    <p:extLst>
      <p:ext uri="{BB962C8B-B14F-4D97-AF65-F5344CB8AC3E}">
        <p14:creationId xmlns:p14="http://schemas.microsoft.com/office/powerpoint/2010/main" val="2332864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10;&#10;Description automatically generated">
            <a:extLst>
              <a:ext uri="{FF2B5EF4-FFF2-40B4-BE49-F238E27FC236}">
                <a16:creationId xmlns:a16="http://schemas.microsoft.com/office/drawing/2014/main" id="{48653352-DB1E-4C19-A517-CBB53E733568}"/>
              </a:ext>
            </a:extLst>
          </p:cNvPr>
          <p:cNvPicPr>
            <a:picLocks noChangeAspect="1"/>
          </p:cNvPicPr>
          <p:nvPr/>
        </p:nvPicPr>
        <p:blipFill rotWithShape="1">
          <a:blip r:embed="rId2">
            <a:extLst>
              <a:ext uri="{28A0092B-C50C-407E-A947-70E740481C1C}">
                <a14:useLocalDpi xmlns:a14="http://schemas.microsoft.com/office/drawing/2010/main" val="0"/>
              </a:ext>
            </a:extLst>
          </a:blip>
          <a:srcRect b="8180"/>
          <a:stretch/>
        </p:blipFill>
        <p:spPr>
          <a:xfrm>
            <a:off x="20" y="1282"/>
            <a:ext cx="12191980" cy="6856718"/>
          </a:xfrm>
          <a:prstGeom prst="rect">
            <a:avLst/>
          </a:prstGeom>
        </p:spPr>
      </p:pic>
      <p:sp>
        <p:nvSpPr>
          <p:cNvPr id="5" name="TextBox 4">
            <a:extLst>
              <a:ext uri="{FF2B5EF4-FFF2-40B4-BE49-F238E27FC236}">
                <a16:creationId xmlns:a16="http://schemas.microsoft.com/office/drawing/2014/main" id="{FD82218B-F519-49EB-8EA1-0EA1C6834B6D}"/>
              </a:ext>
            </a:extLst>
          </p:cNvPr>
          <p:cNvSpPr txBox="1"/>
          <p:nvPr/>
        </p:nvSpPr>
        <p:spPr>
          <a:xfrm>
            <a:off x="148045" y="1178359"/>
            <a:ext cx="11512731" cy="4727704"/>
          </a:xfrm>
          <a:prstGeom prst="rect">
            <a:avLst/>
          </a:prstGeom>
          <a:noFill/>
        </p:spPr>
        <p:txBody>
          <a:bodyPr wrap="square" rtlCol="0">
            <a:spAutoFit/>
          </a:bodyPr>
          <a:lstStyle/>
          <a:p>
            <a:pPr marL="0" marR="0" algn="r" rtl="1">
              <a:lnSpc>
                <a:spcPct val="115000"/>
              </a:lnSpc>
              <a:spcBef>
                <a:spcPts val="0"/>
              </a:spcBef>
              <a:spcAft>
                <a:spcPts val="1000"/>
              </a:spcAft>
            </a:pPr>
            <a:r>
              <a:rPr lang="ar-SA" sz="2400" b="1" dirty="0">
                <a:effectLst/>
                <a:latin typeface="Calibri" panose="020F0502020204030204" pitchFamily="34" charset="0"/>
                <a:ea typeface="Calibri" panose="020F0502020204030204" pitchFamily="34" charset="0"/>
                <a:cs typeface="Arial" panose="020B0604020202020204" pitchFamily="34" charset="0"/>
              </a:rPr>
              <a:t>وقد نص نظام الخدمة المدنية في مادته الأولى على الكفاءة فجاء فيه:</a:t>
            </a:r>
          </a:p>
          <a:p>
            <a:pPr marL="0" marR="0" algn="r" rtl="1">
              <a:lnSpc>
                <a:spcPct val="115000"/>
              </a:lnSpc>
              <a:spcBef>
                <a:spcPts val="0"/>
              </a:spcBef>
              <a:spcAft>
                <a:spcPts val="1000"/>
              </a:spcAft>
            </a:pPr>
            <a:r>
              <a:rPr lang="ar-SA" sz="2400" dirty="0">
                <a:effectLst/>
                <a:latin typeface="Calibri" panose="020F0502020204030204" pitchFamily="34" charset="0"/>
                <a:ea typeface="Calibri" panose="020F0502020204030204" pitchFamily="34" charset="0"/>
                <a:cs typeface="Arial" panose="020B0604020202020204" pitchFamily="34" charset="0"/>
              </a:rPr>
              <a:t>((الجدارة هي الأساس في اختيار الموظفين لشغْل الوظيفة العامة)).</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15000"/>
              </a:lnSpc>
              <a:spcBef>
                <a:spcPts val="0"/>
              </a:spcBef>
              <a:spcAft>
                <a:spcPts val="1000"/>
              </a:spcAft>
            </a:pPr>
            <a:r>
              <a:rPr lang="ar-SA" sz="2400" dirty="0">
                <a:effectLst/>
                <a:latin typeface="Calibri" panose="020F0502020204030204" pitchFamily="34" charset="0"/>
                <a:ea typeface="Calibri" panose="020F0502020204030204" pitchFamily="34" charset="0"/>
                <a:cs typeface="Arial" panose="020B0604020202020204" pitchFamily="34" charset="0"/>
              </a:rPr>
              <a:t>والجدارة تمثل مجموع عناصر وصفات ذاتية في الشخص تتصل بالكفاءة الفنية، والكفاءات الإدارية، والمواظبة، وحسن السلوك، وغير ذلك.</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0"/>
              </a:spcAft>
              <a:buFont typeface="Symbol" panose="05050102010706020507" pitchFamily="18" charset="2"/>
              <a:buChar char=""/>
            </a:pPr>
            <a:r>
              <a:rPr lang="ar-SA" sz="2400" dirty="0">
                <a:effectLst/>
                <a:latin typeface="Calibri" panose="020F0502020204030204" pitchFamily="34" charset="0"/>
                <a:ea typeface="Calibri" panose="020F0502020204030204" pitchFamily="34" charset="0"/>
                <a:cs typeface="Arial" panose="020B0604020202020204" pitchFamily="34" charset="0"/>
              </a:rPr>
              <a:t>وورد أيضًا في نظام الخدمة المدنية في المادة الرابعة/ فقرة د، و، ز، ما يوضح بعض مجالات الكفاءة.</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0"/>
              </a:spcAft>
              <a:buFont typeface="Symbol" panose="05050102010706020507" pitchFamily="18" charset="2"/>
              <a:buChar char=""/>
            </a:pPr>
            <a:r>
              <a:rPr lang="ar-SA" sz="2400" dirty="0">
                <a:effectLst/>
                <a:latin typeface="Calibri" panose="020F0502020204030204" pitchFamily="34" charset="0"/>
                <a:ea typeface="Calibri" panose="020F0502020204030204" pitchFamily="34" charset="0"/>
                <a:cs typeface="Arial" panose="020B0604020202020204" pitchFamily="34" charset="0"/>
              </a:rPr>
              <a:t>وقد أكد نظام الخدمة المدنية في مادته السادسة والثلاثين على أهمية متابعة سير الموظفين في تأدية وظائفهم، وما الجزائيات المترتبة على مخالفاتهم:</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Symbol" panose="05050102010706020507" pitchFamily="18" charset="2"/>
              <a:buChar char=""/>
            </a:pPr>
            <a:r>
              <a:rPr lang="ar-SA" sz="2400" dirty="0">
                <a:effectLst/>
                <a:latin typeface="Calibri" panose="020F0502020204030204" pitchFamily="34" charset="0"/>
                <a:ea typeface="Calibri" panose="020F0502020204030204" pitchFamily="34" charset="0"/>
                <a:cs typeface="Arial" panose="020B0604020202020204" pitchFamily="34" charset="0"/>
              </a:rPr>
              <a:t>((تعد تقارير دورية عن كل موظف وفق لائحة يصدرها رئيس مجلس الخدمة المدنية)) وجاء أيضا في المادة الثلاثين/ فقرة ز:((الفصل لأسباب تأديبية))</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1754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10;&#10;Description automatically generated">
            <a:extLst>
              <a:ext uri="{FF2B5EF4-FFF2-40B4-BE49-F238E27FC236}">
                <a16:creationId xmlns:a16="http://schemas.microsoft.com/office/drawing/2014/main" id="{48653352-DB1E-4C19-A517-CBB53E733568}"/>
              </a:ext>
            </a:extLst>
          </p:cNvPr>
          <p:cNvPicPr>
            <a:picLocks noChangeAspect="1"/>
          </p:cNvPicPr>
          <p:nvPr/>
        </p:nvPicPr>
        <p:blipFill rotWithShape="1">
          <a:blip r:embed="rId2">
            <a:extLst>
              <a:ext uri="{28A0092B-C50C-407E-A947-70E740481C1C}">
                <a14:useLocalDpi xmlns:a14="http://schemas.microsoft.com/office/drawing/2010/main" val="0"/>
              </a:ext>
            </a:extLst>
          </a:blip>
          <a:srcRect b="8180"/>
          <a:stretch/>
        </p:blipFill>
        <p:spPr>
          <a:xfrm>
            <a:off x="20" y="0"/>
            <a:ext cx="12191980" cy="6856718"/>
          </a:xfrm>
          <a:prstGeom prst="rect">
            <a:avLst/>
          </a:prstGeom>
        </p:spPr>
      </p:pic>
      <p:sp>
        <p:nvSpPr>
          <p:cNvPr id="4" name="TextBox 3">
            <a:extLst>
              <a:ext uri="{FF2B5EF4-FFF2-40B4-BE49-F238E27FC236}">
                <a16:creationId xmlns:a16="http://schemas.microsoft.com/office/drawing/2014/main" id="{A181BE21-CCFF-4FBF-867D-A2DA742B1642}"/>
              </a:ext>
            </a:extLst>
          </p:cNvPr>
          <p:cNvSpPr txBox="1"/>
          <p:nvPr/>
        </p:nvSpPr>
        <p:spPr>
          <a:xfrm>
            <a:off x="139337" y="618307"/>
            <a:ext cx="11913325" cy="5386090"/>
          </a:xfrm>
          <a:prstGeom prst="rect">
            <a:avLst/>
          </a:prstGeom>
          <a:noFill/>
        </p:spPr>
        <p:txBody>
          <a:bodyPr wrap="square" rtlCol="0">
            <a:spAutoFit/>
          </a:bodyPr>
          <a:lstStyle/>
          <a:p>
            <a:pPr marL="0" algn="ctr" defTabSz="914400" rtl="1" eaLnBrk="1" latinLnBrk="0" hangingPunct="1"/>
            <a:r>
              <a:rPr lang="ar-SA" sz="3200" b="1" dirty="0"/>
              <a:t>الاتقان</a:t>
            </a:r>
          </a:p>
          <a:p>
            <a:pPr marL="0" algn="ctr" defTabSz="914400" rtl="1" eaLnBrk="1" latinLnBrk="0" hangingPunct="1"/>
            <a:endParaRPr lang="ar-SA" sz="2400" b="1" dirty="0"/>
          </a:p>
          <a:p>
            <a:pPr marL="0" algn="r" defTabSz="914400" rtl="1" eaLnBrk="1" latinLnBrk="0" hangingPunct="1"/>
            <a:r>
              <a:rPr lang="ar-SA" sz="2400" b="1" dirty="0"/>
              <a:t>  الاتقان لغة</a:t>
            </a:r>
            <a:r>
              <a:rPr lang="ar-SA" sz="2400" dirty="0"/>
              <a:t>:</a:t>
            </a:r>
            <a:r>
              <a:rPr lang="ar-SA" sz="2400" dirty="0">
                <a:sym typeface="Wingdings" pitchFamily="2" charset="2"/>
              </a:rPr>
              <a:t>(</a:t>
            </a:r>
            <a:r>
              <a:rPr lang="ar-SA" sz="2400" dirty="0"/>
              <a:t>(الإحكام))</a:t>
            </a:r>
          </a:p>
          <a:p>
            <a:pPr marL="0" algn="r" defTabSz="914400" rtl="1" eaLnBrk="1" latinLnBrk="0" hangingPunct="1"/>
            <a:endParaRPr lang="ar-SA" sz="2400" dirty="0"/>
          </a:p>
          <a:p>
            <a:pPr marL="0" algn="r" defTabSz="914400" rtl="1" eaLnBrk="1" latinLnBrk="0" hangingPunct="1"/>
            <a:r>
              <a:rPr lang="ar-SA" sz="2400" b="1" dirty="0"/>
              <a:t> </a:t>
            </a:r>
            <a:r>
              <a:rPr lang="ar-SA" sz="2400" b="1" dirty="0" err="1"/>
              <a:t>اصطلاحا:</a:t>
            </a:r>
            <a:r>
              <a:rPr lang="ar-SA" sz="2400" dirty="0" err="1"/>
              <a:t>الأداء</a:t>
            </a:r>
            <a:r>
              <a:rPr lang="ar-SA" sz="2400" dirty="0"/>
              <a:t> المتكامل من انسان محترف في مجال عمله.</a:t>
            </a:r>
          </a:p>
          <a:p>
            <a:pPr marL="0" algn="r" defTabSz="914400" rtl="1" eaLnBrk="1" latinLnBrk="0" hangingPunct="1"/>
            <a:endParaRPr lang="ar-SA" sz="2400" b="1" dirty="0"/>
          </a:p>
          <a:p>
            <a:pPr marL="0" algn="r" defTabSz="914400" rtl="1" eaLnBrk="1" latinLnBrk="0" hangingPunct="1"/>
            <a:r>
              <a:rPr lang="ar-SA" sz="2400" dirty="0"/>
              <a:t> ان من اهم أسباب تدني مستوى العمل عدم الاخذ بقيم الإسلام الحاثة على الاتقان، </a:t>
            </a:r>
            <a:r>
              <a:rPr lang="ar-SA" sz="2400" dirty="0" err="1"/>
              <a:t>الاجادة؛.اذ</a:t>
            </a:r>
            <a:r>
              <a:rPr lang="ar-SA" sz="2400" dirty="0"/>
              <a:t> لا يكفي ان يؤدي الفرد عمله فحسب، بل لابد ان يكون صحيحا</a:t>
            </a:r>
            <a:r>
              <a:rPr lang="en-US" sz="2400" dirty="0"/>
              <a:t> </a:t>
            </a:r>
            <a:r>
              <a:rPr lang="ar-SA" sz="2400" dirty="0" err="1"/>
              <a:t>ومتكاملا،ولايمكن</a:t>
            </a:r>
            <a:r>
              <a:rPr lang="ar-SA" sz="2400" dirty="0"/>
              <a:t> ان يكون صحيح بدون ان يكون متقاً.</a:t>
            </a:r>
          </a:p>
          <a:p>
            <a:pPr marL="0" algn="r" defTabSz="914400" rtl="1" eaLnBrk="1" latinLnBrk="0" hangingPunct="1"/>
            <a:endParaRPr lang="ar-SA" sz="2400" dirty="0"/>
          </a:p>
          <a:p>
            <a:pPr marL="0" algn="r" defTabSz="914400" rtl="1" eaLnBrk="1" latinLnBrk="0" hangingPunct="1"/>
            <a:r>
              <a:rPr lang="ar-SA" sz="2400" dirty="0"/>
              <a:t>    فلا تقوم حضارة ولا تزدهر صناعة الا </a:t>
            </a:r>
            <a:r>
              <a:rPr lang="ar-SA" sz="2400" dirty="0" err="1"/>
              <a:t>بالاتقان</a:t>
            </a:r>
            <a:r>
              <a:rPr lang="ar-SA" sz="2400" dirty="0"/>
              <a:t>، وتولي المؤسسات الصناعية والعلمية هذا الامر عناية بالغة؛ ولذا وضعت المواصفات العالمية المتعارف</a:t>
            </a:r>
            <a:r>
              <a:rPr lang="en-US" sz="2400" dirty="0"/>
              <a:t> </a:t>
            </a:r>
            <a:r>
              <a:rPr lang="ar-SA" sz="2400" dirty="0"/>
              <a:t>عليها اليوم.</a:t>
            </a:r>
          </a:p>
          <a:p>
            <a:pPr marL="0" algn="r" defTabSz="914400" rtl="1" eaLnBrk="1" latinLnBrk="0" hangingPunct="1"/>
            <a:endParaRPr lang="ar-SA" sz="2400" dirty="0"/>
          </a:p>
          <a:p>
            <a:pPr marL="0" algn="r" defTabSz="914400" rtl="1" eaLnBrk="1" latinLnBrk="0" hangingPunct="1"/>
            <a:r>
              <a:rPr lang="ar-SA" sz="2400" dirty="0"/>
              <a:t>والاتقان والجودة في الأداء </a:t>
            </a:r>
            <a:r>
              <a:rPr lang="ar-SA" sz="2400" dirty="0" err="1"/>
              <a:t>المهنيمن</a:t>
            </a:r>
            <a:r>
              <a:rPr lang="ar-SA" sz="2400" dirty="0"/>
              <a:t> الأمور التي يحث عليها الإسلام واحتفى بها </a:t>
            </a:r>
            <a:r>
              <a:rPr lang="ar-SA" sz="2400" dirty="0" err="1"/>
              <a:t>وهوسبيل</a:t>
            </a:r>
            <a:r>
              <a:rPr lang="ar-SA" sz="2400" dirty="0"/>
              <a:t> للفوز بحب الله تعالى.</a:t>
            </a:r>
          </a:p>
          <a:p>
            <a:pPr marL="0" algn="r" defTabSz="914400" rtl="1" eaLnBrk="1" latinLnBrk="0" hangingPunct="1"/>
            <a:endParaRPr lang="ar-SA" sz="2400" dirty="0"/>
          </a:p>
        </p:txBody>
      </p:sp>
    </p:spTree>
    <p:extLst>
      <p:ext uri="{BB962C8B-B14F-4D97-AF65-F5344CB8AC3E}">
        <p14:creationId xmlns:p14="http://schemas.microsoft.com/office/powerpoint/2010/main" val="3703870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10;&#10;Description automatically generated">
            <a:extLst>
              <a:ext uri="{FF2B5EF4-FFF2-40B4-BE49-F238E27FC236}">
                <a16:creationId xmlns:a16="http://schemas.microsoft.com/office/drawing/2014/main" id="{48653352-DB1E-4C19-A517-CBB53E733568}"/>
              </a:ext>
            </a:extLst>
          </p:cNvPr>
          <p:cNvPicPr>
            <a:picLocks noChangeAspect="1"/>
          </p:cNvPicPr>
          <p:nvPr/>
        </p:nvPicPr>
        <p:blipFill rotWithShape="1">
          <a:blip r:embed="rId2">
            <a:extLst>
              <a:ext uri="{28A0092B-C50C-407E-A947-70E740481C1C}">
                <a14:useLocalDpi xmlns:a14="http://schemas.microsoft.com/office/drawing/2010/main" val="0"/>
              </a:ext>
            </a:extLst>
          </a:blip>
          <a:srcRect b="8180"/>
          <a:stretch/>
        </p:blipFill>
        <p:spPr>
          <a:xfrm>
            <a:off x="20" y="1282"/>
            <a:ext cx="12191980" cy="6856718"/>
          </a:xfrm>
          <a:prstGeom prst="rect">
            <a:avLst/>
          </a:prstGeom>
        </p:spPr>
      </p:pic>
      <p:sp>
        <p:nvSpPr>
          <p:cNvPr id="2" name="TextBox 1">
            <a:extLst>
              <a:ext uri="{FF2B5EF4-FFF2-40B4-BE49-F238E27FC236}">
                <a16:creationId xmlns:a16="http://schemas.microsoft.com/office/drawing/2014/main" id="{A76A6983-BAEB-4AE1-BD75-B02BFE9E570E}"/>
              </a:ext>
            </a:extLst>
          </p:cNvPr>
          <p:cNvSpPr txBox="1"/>
          <p:nvPr/>
        </p:nvSpPr>
        <p:spPr>
          <a:xfrm>
            <a:off x="313508" y="486305"/>
            <a:ext cx="11694695" cy="5755422"/>
          </a:xfrm>
          <a:prstGeom prst="rect">
            <a:avLst/>
          </a:prstGeom>
          <a:noFill/>
        </p:spPr>
        <p:txBody>
          <a:bodyPr wrap="square" rtlCol="0">
            <a:spAutoFit/>
          </a:bodyPr>
          <a:lstStyle/>
          <a:p>
            <a:pPr algn="ctr"/>
            <a:r>
              <a:rPr lang="ar-SA" sz="2800" b="1" dirty="0"/>
              <a:t>منزلة خلق الاتقان في الإسلام</a:t>
            </a:r>
            <a:endParaRPr lang="en-US" sz="2800" b="1" dirty="0"/>
          </a:p>
          <a:p>
            <a:pPr algn="r"/>
            <a:endParaRPr lang="en-US" sz="2400" b="1" dirty="0"/>
          </a:p>
          <a:p>
            <a:pPr algn="r"/>
            <a:endParaRPr lang="en-US" sz="2400" b="1" dirty="0"/>
          </a:p>
          <a:p>
            <a:pPr algn="r"/>
            <a:endParaRPr lang="en-US" sz="2400" b="1" dirty="0"/>
          </a:p>
          <a:p>
            <a:pPr algn="r"/>
            <a:r>
              <a:rPr lang="ar-SA" sz="2400" dirty="0"/>
              <a:t>قال رسول الله -صلى الله عليه وسلم-: (إِنَّ اللَّهَ يُحِبُّ إِذَا عَمِلَ أَحَدُكُمْ عَمَلًا أَنْ ‌يُتْقِنَهُ)</a:t>
            </a:r>
            <a:br>
              <a:rPr lang="ar-SA" sz="2400" dirty="0"/>
            </a:br>
            <a:endParaRPr lang="ar-SA" sz="2400" dirty="0"/>
          </a:p>
          <a:p>
            <a:pPr algn="r"/>
            <a:r>
              <a:rPr lang="ar-SA" sz="2400" dirty="0"/>
              <a:t>عن شداد بن أوسٍ رضي الله عنه، عن رسول الله صلى الله عليه وسلم قال: ((إن الله كتب الإحسان على كل شيءٍ، فإذا قتلتم فأحسنوا القِتْلة، وإذا ذبحتم فأحسنوا الذِّبْحة، ولْيُحِدَّ أحدُكم شفرته، </a:t>
            </a:r>
            <a:r>
              <a:rPr lang="ar-SA" sz="2400" dirty="0" err="1"/>
              <a:t>ولْيُرِحْ</a:t>
            </a:r>
            <a:r>
              <a:rPr lang="ar-SA" sz="2400" dirty="0"/>
              <a:t> ذبيحته))؛ رواه مسلم.</a:t>
            </a:r>
            <a:br>
              <a:rPr lang="ar-SA" sz="2400" dirty="0"/>
            </a:br>
            <a:br>
              <a:rPr lang="ar-SA" sz="2400" dirty="0"/>
            </a:br>
            <a:r>
              <a:rPr lang="ar-SA" sz="2400" dirty="0"/>
              <a:t>اثراء:</a:t>
            </a:r>
          </a:p>
          <a:p>
            <a:pPr algn="r"/>
            <a:endParaRPr lang="ar-SA" sz="2400" dirty="0"/>
          </a:p>
          <a:p>
            <a:pPr algn="r"/>
            <a:r>
              <a:rPr lang="ar-SA" sz="2400" dirty="0"/>
              <a:t>قصة اتقان انسحاب جيش الصحابي خالد ابن الوليد في معركة مؤتة التي كان عدد جيش المسلمين٣٠٠٠ مقابل جيش الروم الذي كان من١٠٠ الف الى٢٠٠ انسحب جيش المسلمين من المعركة في اليوم السابع بدون ولا قتيل بسبب اتقان الصحابي في التكتيك العسكري. </a:t>
            </a:r>
            <a:endParaRPr lang="en-SA" sz="2400" dirty="0"/>
          </a:p>
          <a:p>
            <a:pPr algn="ctr"/>
            <a:endParaRPr lang="ar-SA" sz="2800" b="1" dirty="0"/>
          </a:p>
        </p:txBody>
      </p:sp>
    </p:spTree>
    <p:extLst>
      <p:ext uri="{BB962C8B-B14F-4D97-AF65-F5344CB8AC3E}">
        <p14:creationId xmlns:p14="http://schemas.microsoft.com/office/powerpoint/2010/main" val="359214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10;&#10;Description automatically generated">
            <a:extLst>
              <a:ext uri="{FF2B5EF4-FFF2-40B4-BE49-F238E27FC236}">
                <a16:creationId xmlns:a16="http://schemas.microsoft.com/office/drawing/2014/main" id="{9CA5AD10-4718-4D3C-B118-F2653AE9B4B1}"/>
              </a:ext>
            </a:extLst>
          </p:cNvPr>
          <p:cNvPicPr>
            <a:picLocks noChangeAspect="1"/>
          </p:cNvPicPr>
          <p:nvPr/>
        </p:nvPicPr>
        <p:blipFill rotWithShape="1">
          <a:blip r:embed="rId2">
            <a:extLst>
              <a:ext uri="{28A0092B-C50C-407E-A947-70E740481C1C}">
                <a14:useLocalDpi xmlns:a14="http://schemas.microsoft.com/office/drawing/2010/main" val="0"/>
              </a:ext>
            </a:extLst>
          </a:blip>
          <a:srcRect b="8180"/>
          <a:stretch/>
        </p:blipFill>
        <p:spPr>
          <a:xfrm>
            <a:off x="20" y="1282"/>
            <a:ext cx="12191980" cy="6856718"/>
          </a:xfrm>
          <a:prstGeom prst="rect">
            <a:avLst/>
          </a:prstGeom>
        </p:spPr>
      </p:pic>
      <p:sp>
        <p:nvSpPr>
          <p:cNvPr id="4" name="TextBox 3">
            <a:extLst>
              <a:ext uri="{FF2B5EF4-FFF2-40B4-BE49-F238E27FC236}">
                <a16:creationId xmlns:a16="http://schemas.microsoft.com/office/drawing/2014/main" id="{7224A9CA-3A07-4EFA-8E49-8602D2EE2A8B}"/>
              </a:ext>
            </a:extLst>
          </p:cNvPr>
          <p:cNvSpPr txBox="1"/>
          <p:nvPr/>
        </p:nvSpPr>
        <p:spPr>
          <a:xfrm>
            <a:off x="221672" y="529150"/>
            <a:ext cx="11748655" cy="4456861"/>
          </a:xfrm>
          <a:prstGeom prst="rect">
            <a:avLst/>
          </a:prstGeom>
          <a:noFill/>
        </p:spPr>
        <p:txBody>
          <a:bodyPr wrap="square" rtlCol="0">
            <a:spAutoFit/>
          </a:bodyPr>
          <a:lstStyle/>
          <a:p>
            <a:pPr marL="0" marR="0" algn="ctr" rtl="1">
              <a:lnSpc>
                <a:spcPct val="107000"/>
              </a:lnSpc>
              <a:spcBef>
                <a:spcPts val="0"/>
              </a:spcBef>
              <a:spcAft>
                <a:spcPts val="800"/>
              </a:spcAft>
            </a:pPr>
            <a:r>
              <a:rPr lang="ar-SA" sz="2800" b="1" dirty="0">
                <a:effectLst/>
                <a:latin typeface="Calibri" panose="020F0502020204030204" pitchFamily="34" charset="0"/>
                <a:ea typeface="Calibri" panose="020F0502020204030204" pitchFamily="34" charset="0"/>
                <a:cs typeface="Arial" panose="020B0604020202020204" pitchFamily="34" charset="0"/>
              </a:rPr>
              <a:t>اهم أسباب ضعف الإتقان ووسائل معالجتها.</a:t>
            </a:r>
            <a:endParaRPr lang="en-US" sz="2800" b="1"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Arial" panose="020B0604020202020204" pitchFamily="34" charset="0"/>
              </a:rPr>
              <a:t> </a:t>
            </a:r>
          </a:p>
          <a:p>
            <a:pPr marL="0" marR="0" algn="r" rtl="1">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dirty="0">
                <a:effectLst/>
                <a:latin typeface="Calibri" panose="020F0502020204030204" pitchFamily="34" charset="0"/>
                <a:ea typeface="Calibri" panose="020F0502020204030204" pitchFamily="34" charset="0"/>
                <a:cs typeface="Arial" panose="020B0604020202020204" pitchFamily="34" charset="0"/>
              </a:rPr>
              <a:t>1- ضعف تعظيم الله ومراقبته، وعلاجها يكون بتقوية المراقبة الذاتية وإدراك مراقبة الله للعبد.</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dirty="0">
                <a:effectLst/>
                <a:latin typeface="Calibri" panose="020F0502020204030204" pitchFamily="34" charset="0"/>
                <a:ea typeface="Calibri" panose="020F0502020204030204" pitchFamily="34"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dirty="0">
                <a:effectLst/>
                <a:latin typeface="Calibri" panose="020F0502020204030204" pitchFamily="34" charset="0"/>
                <a:ea typeface="Calibri" panose="020F0502020204030204" pitchFamily="34" charset="0"/>
                <a:cs typeface="Arial" panose="020B0604020202020204" pitchFamily="34" charset="0"/>
              </a:rPr>
              <a:t>2- اهمال المرجعية في العمل او المهنة، وعلاجها يكون في إدراك أهمية الرجوع إلى المشرف المباشر للعمل وقوة الارتباط به.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dirty="0">
                <a:effectLst/>
                <a:latin typeface="Calibri" panose="020F0502020204030204" pitchFamily="34" charset="0"/>
                <a:ea typeface="Calibri" panose="020F0502020204030204" pitchFamily="34"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dirty="0">
                <a:effectLst/>
                <a:latin typeface="Calibri" panose="020F0502020204030204" pitchFamily="34" charset="0"/>
                <a:ea typeface="Calibri" panose="020F0502020204030204" pitchFamily="34" charset="0"/>
                <a:cs typeface="Arial" panose="020B0604020202020204" pitchFamily="34" charset="0"/>
              </a:rPr>
              <a:t>3- عدم النظر إلى قيمة العمل وأهميته، وعلاج ذلك بتعظيم قيمة العمل، وإدراك انه هو السبب الرئيس – بعد توفيق الله – في الإنتاج والنجاح.</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dirty="0">
                <a:effectLst/>
                <a:latin typeface="Calibri" panose="020F0502020204030204" pitchFamily="34" charset="0"/>
                <a:ea typeface="Calibri" panose="020F0502020204030204" pitchFamily="34"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dirty="0">
                <a:effectLst/>
                <a:latin typeface="Calibri" panose="020F0502020204030204" pitchFamily="34" charset="0"/>
                <a:ea typeface="Calibri" panose="020F0502020204030204" pitchFamily="34" charset="0"/>
                <a:cs typeface="Arial" panose="020B0604020202020204" pitchFamily="34" charset="0"/>
              </a:rPr>
              <a:t>4- الجهل بمتطلبات العمل ومستلزماته، وعلاج ذلك في العمل على فهم أصول العمل ومهارات المهنة والاستمرار في تنمية القدرات</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19956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767</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عبدالعزيز النفيعي العتيبي ID 442100868</dc:creator>
  <cp:lastModifiedBy>عبدالعزيز النفيعي العتيبي ID 442100868</cp:lastModifiedBy>
  <cp:revision>3</cp:revision>
  <dcterms:created xsi:type="dcterms:W3CDTF">2022-02-20T15:51:07Z</dcterms:created>
  <dcterms:modified xsi:type="dcterms:W3CDTF">2022-03-24T12:15:24Z</dcterms:modified>
</cp:coreProperties>
</file>