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8" r:id="rId7"/>
    <p:sldId id="276" r:id="rId8"/>
    <p:sldId id="277" r:id="rId9"/>
    <p:sldId id="273" r:id="rId10"/>
    <p:sldId id="278"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0BE2C9-8780-44AD-9B38-1A681B8DF74F}" v="8" dt="2023-09-13T18:12:26.069"/>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1" autoAdjust="0"/>
    <p:restoredTop sz="90704" autoAdjust="0"/>
  </p:normalViewPr>
  <p:slideViewPr>
    <p:cSldViewPr snapToGrid="0">
      <p:cViewPr varScale="1">
        <p:scale>
          <a:sx n="86" d="100"/>
          <a:sy n="86" d="100"/>
        </p:scale>
        <p:origin x="466"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key 77" userId="9ba35a9302498290" providerId="LiveId" clId="{860BE2C9-8780-44AD-9B38-1A681B8DF74F}"/>
    <pc:docChg chg="undo redo custSel addSld delSld modSld">
      <pc:chgData name="okey 77" userId="9ba35a9302498290" providerId="LiveId" clId="{860BE2C9-8780-44AD-9B38-1A681B8DF74F}" dt="2023-09-14T10:16:53.138" v="530" actId="47"/>
      <pc:docMkLst>
        <pc:docMk/>
      </pc:docMkLst>
      <pc:sldChg chg="modSp mod">
        <pc:chgData name="okey 77" userId="9ba35a9302498290" providerId="LiveId" clId="{860BE2C9-8780-44AD-9B38-1A681B8DF74F}" dt="2023-09-13T17:17:07.134" v="38" actId="20577"/>
        <pc:sldMkLst>
          <pc:docMk/>
          <pc:sldMk cId="2586058810" sldId="256"/>
        </pc:sldMkLst>
        <pc:spChg chg="mod">
          <ac:chgData name="okey 77" userId="9ba35a9302498290" providerId="LiveId" clId="{860BE2C9-8780-44AD-9B38-1A681B8DF74F}" dt="2023-09-13T17:17:07.134" v="38" actId="20577"/>
          <ac:spMkLst>
            <pc:docMk/>
            <pc:sldMk cId="2586058810" sldId="256"/>
            <ac:spMk id="3" creationId="{0236A1B4-B8D1-4A72-8E20-0703F54BF1FE}"/>
          </ac:spMkLst>
        </pc:spChg>
      </pc:sldChg>
      <pc:sldChg chg="modSp mod">
        <pc:chgData name="okey 77" userId="9ba35a9302498290" providerId="LiveId" clId="{860BE2C9-8780-44AD-9B38-1A681B8DF74F}" dt="2023-09-13T17:26:31.719" v="172" actId="20577"/>
        <pc:sldMkLst>
          <pc:docMk/>
          <pc:sldMk cId="3571516367" sldId="258"/>
        </pc:sldMkLst>
        <pc:spChg chg="mod">
          <ac:chgData name="okey 77" userId="9ba35a9302498290" providerId="LiveId" clId="{860BE2C9-8780-44AD-9B38-1A681B8DF74F}" dt="2023-09-13T17:24:41.534" v="137" actId="1076"/>
          <ac:spMkLst>
            <pc:docMk/>
            <pc:sldMk cId="3571516367" sldId="258"/>
            <ac:spMk id="2" creationId="{0A32731C-311B-46F7-A865-6C3AF6B09A47}"/>
          </ac:spMkLst>
        </pc:spChg>
        <pc:spChg chg="mod">
          <ac:chgData name="okey 77" userId="9ba35a9302498290" providerId="LiveId" clId="{860BE2C9-8780-44AD-9B38-1A681B8DF74F}" dt="2023-09-13T17:26:31.719" v="172" actId="20577"/>
          <ac:spMkLst>
            <pc:docMk/>
            <pc:sldMk cId="3571516367" sldId="258"/>
            <ac:spMk id="3" creationId="{9D5232F9-FD00-464A-9F17-619C91AEF8F3}"/>
          </ac:spMkLst>
        </pc:spChg>
      </pc:sldChg>
      <pc:sldChg chg="modSp mod">
        <pc:chgData name="okey 77" userId="9ba35a9302498290" providerId="LiveId" clId="{860BE2C9-8780-44AD-9B38-1A681B8DF74F}" dt="2023-09-13T18:19:08.073" v="339" actId="27636"/>
        <pc:sldMkLst>
          <pc:docMk/>
          <pc:sldMk cId="1969787568" sldId="271"/>
        </pc:sldMkLst>
        <pc:spChg chg="mod">
          <ac:chgData name="okey 77" userId="9ba35a9302498290" providerId="LiveId" clId="{860BE2C9-8780-44AD-9B38-1A681B8DF74F}" dt="2023-09-13T18:19:08.073" v="339" actId="27636"/>
          <ac:spMkLst>
            <pc:docMk/>
            <pc:sldMk cId="1969787568" sldId="271"/>
            <ac:spMk id="3" creationId="{AF64C29E-DF30-4DC6-AB95-2016F9A703B6}"/>
          </ac:spMkLst>
        </pc:spChg>
      </pc:sldChg>
      <pc:sldChg chg="add del">
        <pc:chgData name="okey 77" userId="9ba35a9302498290" providerId="LiveId" clId="{860BE2C9-8780-44AD-9B38-1A681B8DF74F}" dt="2023-09-13T17:23:42.757" v="125" actId="47"/>
        <pc:sldMkLst>
          <pc:docMk/>
          <pc:sldMk cId="791350309" sldId="272"/>
        </pc:sldMkLst>
      </pc:sldChg>
      <pc:sldChg chg="modSp mod">
        <pc:chgData name="okey 77" userId="9ba35a9302498290" providerId="LiveId" clId="{860BE2C9-8780-44AD-9B38-1A681B8DF74F}" dt="2023-09-13T18:18:13.852" v="333" actId="403"/>
        <pc:sldMkLst>
          <pc:docMk/>
          <pc:sldMk cId="950698788" sldId="273"/>
        </pc:sldMkLst>
        <pc:spChg chg="mod">
          <ac:chgData name="okey 77" userId="9ba35a9302498290" providerId="LiveId" clId="{860BE2C9-8780-44AD-9B38-1A681B8DF74F}" dt="2023-09-13T18:18:13.852" v="333" actId="403"/>
          <ac:spMkLst>
            <pc:docMk/>
            <pc:sldMk cId="950698788" sldId="273"/>
            <ac:spMk id="3" creationId="{9D5232F9-FD00-464A-9F17-619C91AEF8F3}"/>
          </ac:spMkLst>
        </pc:spChg>
      </pc:sldChg>
      <pc:sldChg chg="modSp del mod">
        <pc:chgData name="okey 77" userId="9ba35a9302498290" providerId="LiveId" clId="{860BE2C9-8780-44AD-9B38-1A681B8DF74F}" dt="2023-09-14T10:16:53.138" v="530" actId="47"/>
        <pc:sldMkLst>
          <pc:docMk/>
          <pc:sldMk cId="9757671" sldId="274"/>
        </pc:sldMkLst>
        <pc:spChg chg="mod">
          <ac:chgData name="okey 77" userId="9ba35a9302498290" providerId="LiveId" clId="{860BE2C9-8780-44AD-9B38-1A681B8DF74F}" dt="2023-09-14T09:59:34.351" v="364" actId="14100"/>
          <ac:spMkLst>
            <pc:docMk/>
            <pc:sldMk cId="9757671" sldId="274"/>
            <ac:spMk id="3" creationId="{9D5232F9-FD00-464A-9F17-619C91AEF8F3}"/>
          </ac:spMkLst>
        </pc:spChg>
      </pc:sldChg>
      <pc:sldChg chg="add del">
        <pc:chgData name="okey 77" userId="9ba35a9302498290" providerId="LiveId" clId="{860BE2C9-8780-44AD-9B38-1A681B8DF74F}" dt="2023-09-13T17:23:43.305" v="126" actId="47"/>
        <pc:sldMkLst>
          <pc:docMk/>
          <pc:sldMk cId="157116581" sldId="275"/>
        </pc:sldMkLst>
      </pc:sldChg>
      <pc:sldChg chg="addSp modSp add mod">
        <pc:chgData name="okey 77" userId="9ba35a9302498290" providerId="LiveId" clId="{860BE2C9-8780-44AD-9B38-1A681B8DF74F}" dt="2023-09-13T17:26:00.378" v="171" actId="1076"/>
        <pc:sldMkLst>
          <pc:docMk/>
          <pc:sldMk cId="1654170813" sldId="276"/>
        </pc:sldMkLst>
        <pc:spChg chg="add mod">
          <ac:chgData name="okey 77" userId="9ba35a9302498290" providerId="LiveId" clId="{860BE2C9-8780-44AD-9B38-1A681B8DF74F}" dt="2023-09-13T17:26:00.378" v="171" actId="1076"/>
          <ac:spMkLst>
            <pc:docMk/>
            <pc:sldMk cId="1654170813" sldId="276"/>
            <ac:spMk id="3" creationId="{EEEB2E06-0B98-0816-77E5-8925F24582F5}"/>
          </ac:spMkLst>
        </pc:spChg>
      </pc:sldChg>
      <pc:sldChg chg="add">
        <pc:chgData name="okey 77" userId="9ba35a9302498290" providerId="LiveId" clId="{860BE2C9-8780-44AD-9B38-1A681B8DF74F}" dt="2023-09-13T17:23:08.551" v="120"/>
        <pc:sldMkLst>
          <pc:docMk/>
          <pc:sldMk cId="2407232280" sldId="277"/>
        </pc:sldMkLst>
      </pc:sldChg>
      <pc:sldChg chg="modSp add mod">
        <pc:chgData name="okey 77" userId="9ba35a9302498290" providerId="LiveId" clId="{860BE2C9-8780-44AD-9B38-1A681B8DF74F}" dt="2023-09-14T10:16:29.846" v="529" actId="20577"/>
        <pc:sldMkLst>
          <pc:docMk/>
          <pc:sldMk cId="3503153836" sldId="278"/>
        </pc:sldMkLst>
        <pc:spChg chg="mod">
          <ac:chgData name="okey 77" userId="9ba35a9302498290" providerId="LiveId" clId="{860BE2C9-8780-44AD-9B38-1A681B8DF74F}" dt="2023-09-14T10:13:49.768" v="510" actId="1076"/>
          <ac:spMkLst>
            <pc:docMk/>
            <pc:sldMk cId="3503153836" sldId="278"/>
            <ac:spMk id="2" creationId="{0A32731C-311B-46F7-A865-6C3AF6B09A47}"/>
          </ac:spMkLst>
        </pc:spChg>
        <pc:spChg chg="mod">
          <ac:chgData name="okey 77" userId="9ba35a9302498290" providerId="LiveId" clId="{860BE2C9-8780-44AD-9B38-1A681B8DF74F}" dt="2023-09-14T10:16:29.846" v="529" actId="20577"/>
          <ac:spMkLst>
            <pc:docMk/>
            <pc:sldMk cId="3503153836" sldId="278"/>
            <ac:spMk id="3" creationId="{9D5232F9-FD00-464A-9F17-619C91AEF8F3}"/>
          </ac:spMkLst>
        </pc:spChg>
      </pc:sldChg>
    </pc:docChg>
  </pc:docChgLst>
  <pc:docChgLst>
    <pc:chgData name="okey 77" userId="9ba35a9302498290" providerId="LiveId" clId="{FCCFDF70-1739-534E-A561-47E62C11E7F5}"/>
    <pc:docChg chg="undo custSel modSld">
      <pc:chgData name="okey 77" userId="9ba35a9302498290" providerId="LiveId" clId="{FCCFDF70-1739-534E-A561-47E62C11E7F5}" dt="2023-09-14T10:34:20.138" v="61" actId="20577"/>
      <pc:docMkLst>
        <pc:docMk/>
      </pc:docMkLst>
      <pc:sldChg chg="modSp">
        <pc:chgData name="okey 77" userId="9ba35a9302498290" providerId="LiveId" clId="{FCCFDF70-1739-534E-A561-47E62C11E7F5}" dt="2023-09-14T10:34:20.138" v="61" actId="20577"/>
        <pc:sldMkLst>
          <pc:docMk/>
          <pc:sldMk cId="950698788" sldId="273"/>
        </pc:sldMkLst>
        <pc:spChg chg="mod">
          <ac:chgData name="okey 77" userId="9ba35a9302498290" providerId="LiveId" clId="{FCCFDF70-1739-534E-A561-47E62C11E7F5}" dt="2023-09-14T10:34:20.138" v="61" actId="20577"/>
          <ac:spMkLst>
            <pc:docMk/>
            <pc:sldMk cId="950698788" sldId="273"/>
            <ac:spMk id="3" creationId="{9D5232F9-FD00-464A-9F17-619C91AEF8F3}"/>
          </ac:spMkLst>
        </pc:spChg>
        <pc:spChg chg="mod">
          <ac:chgData name="okey 77" userId="9ba35a9302498290" providerId="LiveId" clId="{FCCFDF70-1739-534E-A561-47E62C11E7F5}" dt="2023-09-14T10:33:09.474" v="1" actId="1076"/>
          <ac:spMkLst>
            <pc:docMk/>
            <pc:sldMk cId="950698788" sldId="273"/>
            <ac:spMk id="5" creationId="{8D51ED20-04D4-4894-B0C2-9C541A61A734}"/>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DDE749-8B7D-4749-AFF1-AC7E895EB671}"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1E65A13E-EBC6-46D0-8673-3646285905A5}">
      <dgm:prSet/>
      <dgm:spPr/>
      <dgm:t>
        <a:bodyPr/>
        <a:lstStyle/>
        <a:p>
          <a:pPr>
            <a:lnSpc>
              <a:spcPct val="100000"/>
            </a:lnSpc>
          </a:pPr>
          <a:r>
            <a:rPr lang="en-US" b="1" dirty="0"/>
            <a:t>Elaboration</a:t>
          </a:r>
          <a:r>
            <a:rPr lang="en-US" dirty="0"/>
            <a:t>: </a:t>
          </a:r>
          <a:r>
            <a:rPr lang="en-US" b="0" i="0" dirty="0"/>
            <a:t>This phase is about planning and modeling. It develops a detailed analysis and design of the system, using UML (Unified Modeling Language) diagrams and other tools. It also reduces the risks and establishes an executable architecture baseline.</a:t>
          </a:r>
          <a:endParaRPr lang="en-US" dirty="0"/>
        </a:p>
      </dgm:t>
    </dgm:pt>
    <dgm:pt modelId="{8CEBAE19-3245-4875-B06C-9B6599E49011}" type="parTrans" cxnId="{06ED795F-6B78-48CD-8E29-21C8C14A3E1D}">
      <dgm:prSet/>
      <dgm:spPr/>
      <dgm:t>
        <a:bodyPr/>
        <a:lstStyle/>
        <a:p>
          <a:endParaRPr lang="en-US"/>
        </a:p>
      </dgm:t>
    </dgm:pt>
    <dgm:pt modelId="{C9A00804-750B-428E-A8C9-9C999DF0516A}" type="sibTrans" cxnId="{06ED795F-6B78-48CD-8E29-21C8C14A3E1D}">
      <dgm:prSet/>
      <dgm:spPr/>
      <dgm:t>
        <a:bodyPr/>
        <a:lstStyle/>
        <a:p>
          <a:endParaRPr lang="en-US"/>
        </a:p>
      </dgm:t>
    </dgm:pt>
    <dgm:pt modelId="{DC4AB434-965A-4ACE-980D-3E072B38E310}">
      <dgm:prSet/>
      <dgm:spPr/>
      <dgm:t>
        <a:bodyPr/>
        <a:lstStyle/>
        <a:p>
          <a:pPr>
            <a:lnSpc>
              <a:spcPct val="100000"/>
            </a:lnSpc>
          </a:pPr>
          <a:r>
            <a:rPr lang="en-US" b="1" dirty="0"/>
            <a:t>Inception</a:t>
          </a:r>
          <a:r>
            <a:rPr lang="en-US" dirty="0"/>
            <a:t>: </a:t>
          </a:r>
          <a:r>
            <a:rPr lang="en-US" b="0" i="0" dirty="0"/>
            <a:t>This phase is about communication and planning. It identifies the scope of the project using a use-case model, which allows managers to estimate costs and time required. It also defines the project goals, risks, and business case.</a:t>
          </a:r>
        </a:p>
      </dgm:t>
    </dgm:pt>
    <dgm:pt modelId="{495A0EF2-E0B4-4040-86A1-CC094B8833E0}" type="sibTrans" cxnId="{18B2E0B9-9EA9-4646-9401-5CBBE9745699}">
      <dgm:prSet/>
      <dgm:spPr/>
      <dgm:t>
        <a:bodyPr/>
        <a:lstStyle/>
        <a:p>
          <a:endParaRPr lang="en-US"/>
        </a:p>
      </dgm:t>
    </dgm:pt>
    <dgm:pt modelId="{5C5F9584-8C02-42F3-B07D-3DB490BCC6D5}" type="parTrans" cxnId="{18B2E0B9-9EA9-4646-9401-5CBBE9745699}">
      <dgm:prSet/>
      <dgm:spPr/>
      <dgm:t>
        <a:bodyPr/>
        <a:lstStyle/>
        <a:p>
          <a:endParaRPr lang="en-US"/>
        </a:p>
      </dgm:t>
    </dgm:pt>
    <dgm:pt modelId="{CB17134F-39A7-4EC6-A935-720ECFCC8D46}" type="pres">
      <dgm:prSet presAssocID="{60DDE749-8B7D-4749-AFF1-AC7E895EB671}" presName="root" presStyleCnt="0">
        <dgm:presLayoutVars>
          <dgm:dir/>
          <dgm:resizeHandles val="exact"/>
        </dgm:presLayoutVars>
      </dgm:prSet>
      <dgm:spPr/>
    </dgm:pt>
    <dgm:pt modelId="{56FCA49B-CB40-46C0-B0D4-95358F21E8BC}" type="pres">
      <dgm:prSet presAssocID="{DC4AB434-965A-4ACE-980D-3E072B38E310}" presName="compNode" presStyleCnt="0"/>
      <dgm:spPr/>
    </dgm:pt>
    <dgm:pt modelId="{BCE92894-E615-4538-9A0B-15E806B4A1AF}" type="pres">
      <dgm:prSet presAssocID="{DC4AB434-965A-4ACE-980D-3E072B38E310}" presName="bgRect" presStyleLbl="bgShp" presStyleIdx="0" presStyleCnt="2"/>
      <dgm:spPr/>
    </dgm:pt>
    <dgm:pt modelId="{CE3DD5B6-5B93-4087-BE94-08F44397E4BB}" type="pres">
      <dgm:prSet presAssocID="{DC4AB434-965A-4ACE-980D-3E072B38E31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dge 1 outline"/>
        </a:ext>
      </dgm:extLst>
    </dgm:pt>
    <dgm:pt modelId="{750014D3-22F2-490F-91BD-F93DC6FF5413}" type="pres">
      <dgm:prSet presAssocID="{DC4AB434-965A-4ACE-980D-3E072B38E310}" presName="spaceRect" presStyleCnt="0"/>
      <dgm:spPr/>
    </dgm:pt>
    <dgm:pt modelId="{C93C0884-8C5C-48EE-93F0-E4ED06EA3C9C}" type="pres">
      <dgm:prSet presAssocID="{DC4AB434-965A-4ACE-980D-3E072B38E310}" presName="parTx" presStyleLbl="revTx" presStyleIdx="0" presStyleCnt="2">
        <dgm:presLayoutVars>
          <dgm:chMax val="0"/>
          <dgm:chPref val="0"/>
        </dgm:presLayoutVars>
      </dgm:prSet>
      <dgm:spPr/>
    </dgm:pt>
    <dgm:pt modelId="{3B64CF43-9285-47FE-9B84-F4E83906D66D}" type="pres">
      <dgm:prSet presAssocID="{495A0EF2-E0B4-4040-86A1-CC094B8833E0}" presName="sibTrans" presStyleCnt="0"/>
      <dgm:spPr/>
    </dgm:pt>
    <dgm:pt modelId="{55A414C5-5BBF-42EC-9312-96AEF27005C8}" type="pres">
      <dgm:prSet presAssocID="{1E65A13E-EBC6-46D0-8673-3646285905A5}" presName="compNode" presStyleCnt="0"/>
      <dgm:spPr/>
    </dgm:pt>
    <dgm:pt modelId="{00AA5066-87C2-4B28-9F86-2CE254DD9208}" type="pres">
      <dgm:prSet presAssocID="{1E65A13E-EBC6-46D0-8673-3646285905A5}" presName="bgRect" presStyleLbl="bgShp" presStyleIdx="1" presStyleCnt="2"/>
      <dgm:spPr/>
    </dgm:pt>
    <dgm:pt modelId="{A060E267-8AD7-4E6C-94C4-34CA9E193054}" type="pres">
      <dgm:prSet presAssocID="{1E65A13E-EBC6-46D0-8673-3646285905A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dge outline"/>
        </a:ext>
      </dgm:extLst>
    </dgm:pt>
    <dgm:pt modelId="{1AC91691-F712-437C-A01C-269D03CFD431}" type="pres">
      <dgm:prSet presAssocID="{1E65A13E-EBC6-46D0-8673-3646285905A5}" presName="spaceRect" presStyleCnt="0"/>
      <dgm:spPr/>
    </dgm:pt>
    <dgm:pt modelId="{6D499EA7-A348-47BB-8E4C-8794CDE4A17B}" type="pres">
      <dgm:prSet presAssocID="{1E65A13E-EBC6-46D0-8673-3646285905A5}" presName="parTx" presStyleLbl="revTx" presStyleIdx="1" presStyleCnt="2">
        <dgm:presLayoutVars>
          <dgm:chMax val="0"/>
          <dgm:chPref val="0"/>
        </dgm:presLayoutVars>
      </dgm:prSet>
      <dgm:spPr/>
    </dgm:pt>
  </dgm:ptLst>
  <dgm:cxnLst>
    <dgm:cxn modelId="{06ED795F-6B78-48CD-8E29-21C8C14A3E1D}" srcId="{60DDE749-8B7D-4749-AFF1-AC7E895EB671}" destId="{1E65A13E-EBC6-46D0-8673-3646285905A5}" srcOrd="1" destOrd="0" parTransId="{8CEBAE19-3245-4875-B06C-9B6599E49011}" sibTransId="{C9A00804-750B-428E-A8C9-9C999DF0516A}"/>
    <dgm:cxn modelId="{0ACDB688-2DAD-4372-BE0D-E9E24E484C1B}" type="presOf" srcId="{60DDE749-8B7D-4749-AFF1-AC7E895EB671}" destId="{CB17134F-39A7-4EC6-A935-720ECFCC8D46}" srcOrd="0" destOrd="0" presId="urn:microsoft.com/office/officeart/2018/2/layout/IconVerticalSolidList"/>
    <dgm:cxn modelId="{93BF29A1-8893-4F0D-BE27-5C86EBF93C39}" type="presOf" srcId="{1E65A13E-EBC6-46D0-8673-3646285905A5}" destId="{6D499EA7-A348-47BB-8E4C-8794CDE4A17B}" srcOrd="0" destOrd="0" presId="urn:microsoft.com/office/officeart/2018/2/layout/IconVerticalSolidList"/>
    <dgm:cxn modelId="{710B49A1-710D-4785-9455-E9F900E0ED29}" type="presOf" srcId="{DC4AB434-965A-4ACE-980D-3E072B38E310}" destId="{C93C0884-8C5C-48EE-93F0-E4ED06EA3C9C}" srcOrd="0" destOrd="0" presId="urn:microsoft.com/office/officeart/2018/2/layout/IconVerticalSolidList"/>
    <dgm:cxn modelId="{18B2E0B9-9EA9-4646-9401-5CBBE9745699}" srcId="{60DDE749-8B7D-4749-AFF1-AC7E895EB671}" destId="{DC4AB434-965A-4ACE-980D-3E072B38E310}" srcOrd="0" destOrd="0" parTransId="{5C5F9584-8C02-42F3-B07D-3DB490BCC6D5}" sibTransId="{495A0EF2-E0B4-4040-86A1-CC094B8833E0}"/>
    <dgm:cxn modelId="{8F2372B1-1766-42CF-AAE0-C7EBBD04A958}" type="presParOf" srcId="{CB17134F-39A7-4EC6-A935-720ECFCC8D46}" destId="{56FCA49B-CB40-46C0-B0D4-95358F21E8BC}" srcOrd="0" destOrd="0" presId="urn:microsoft.com/office/officeart/2018/2/layout/IconVerticalSolidList"/>
    <dgm:cxn modelId="{8B9EEB2B-D898-4EE9-9243-A6A4095B6388}" type="presParOf" srcId="{56FCA49B-CB40-46C0-B0D4-95358F21E8BC}" destId="{BCE92894-E615-4538-9A0B-15E806B4A1AF}" srcOrd="0" destOrd="0" presId="urn:microsoft.com/office/officeart/2018/2/layout/IconVerticalSolidList"/>
    <dgm:cxn modelId="{D41BF46A-788F-46D8-B5B0-A95D00CCD0D4}" type="presParOf" srcId="{56FCA49B-CB40-46C0-B0D4-95358F21E8BC}" destId="{CE3DD5B6-5B93-4087-BE94-08F44397E4BB}" srcOrd="1" destOrd="0" presId="urn:microsoft.com/office/officeart/2018/2/layout/IconVerticalSolidList"/>
    <dgm:cxn modelId="{EC11AAD1-98B2-4415-B542-8B300EB4095F}" type="presParOf" srcId="{56FCA49B-CB40-46C0-B0D4-95358F21E8BC}" destId="{750014D3-22F2-490F-91BD-F93DC6FF5413}" srcOrd="2" destOrd="0" presId="urn:microsoft.com/office/officeart/2018/2/layout/IconVerticalSolidList"/>
    <dgm:cxn modelId="{9144E78A-4E57-448B-87B8-CF788D1A487D}" type="presParOf" srcId="{56FCA49B-CB40-46C0-B0D4-95358F21E8BC}" destId="{C93C0884-8C5C-48EE-93F0-E4ED06EA3C9C}" srcOrd="3" destOrd="0" presId="urn:microsoft.com/office/officeart/2018/2/layout/IconVerticalSolidList"/>
    <dgm:cxn modelId="{401BC9A8-12D9-4CAF-99C9-EE4550F16030}" type="presParOf" srcId="{CB17134F-39A7-4EC6-A935-720ECFCC8D46}" destId="{3B64CF43-9285-47FE-9B84-F4E83906D66D}" srcOrd="1" destOrd="0" presId="urn:microsoft.com/office/officeart/2018/2/layout/IconVerticalSolidList"/>
    <dgm:cxn modelId="{D9CD6829-6307-4203-AABD-2DEF07D5C70B}" type="presParOf" srcId="{CB17134F-39A7-4EC6-A935-720ECFCC8D46}" destId="{55A414C5-5BBF-42EC-9312-96AEF27005C8}" srcOrd="2" destOrd="0" presId="urn:microsoft.com/office/officeart/2018/2/layout/IconVerticalSolidList"/>
    <dgm:cxn modelId="{32E73FB1-7E21-48BE-947C-7B45553A7B25}" type="presParOf" srcId="{55A414C5-5BBF-42EC-9312-96AEF27005C8}" destId="{00AA5066-87C2-4B28-9F86-2CE254DD9208}" srcOrd="0" destOrd="0" presId="urn:microsoft.com/office/officeart/2018/2/layout/IconVerticalSolidList"/>
    <dgm:cxn modelId="{073F162A-D607-46D0-B129-4E80C395C7D1}" type="presParOf" srcId="{55A414C5-5BBF-42EC-9312-96AEF27005C8}" destId="{A060E267-8AD7-4E6C-94C4-34CA9E193054}" srcOrd="1" destOrd="0" presId="urn:microsoft.com/office/officeart/2018/2/layout/IconVerticalSolidList"/>
    <dgm:cxn modelId="{39B858C2-3A58-462E-8265-8D0A4CEBA477}" type="presParOf" srcId="{55A414C5-5BBF-42EC-9312-96AEF27005C8}" destId="{1AC91691-F712-437C-A01C-269D03CFD431}" srcOrd="2" destOrd="0" presId="urn:microsoft.com/office/officeart/2018/2/layout/IconVerticalSolidList"/>
    <dgm:cxn modelId="{A35AA642-0E6D-4F3A-B474-482F66883F33}" type="presParOf" srcId="{55A414C5-5BBF-42EC-9312-96AEF27005C8}" destId="{6D499EA7-A348-47BB-8E4C-8794CDE4A17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DDE749-8B7D-4749-AFF1-AC7E895EB671}"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2998B6EB-A100-49B9-9C62-7F3A3E1B121F}">
      <dgm:prSet/>
      <dgm:spPr/>
      <dgm:t>
        <a:bodyPr/>
        <a:lstStyle/>
        <a:p>
          <a:pPr>
            <a:lnSpc>
              <a:spcPct val="100000"/>
            </a:lnSpc>
          </a:pPr>
          <a:r>
            <a:rPr lang="en-US" b="1" dirty="0"/>
            <a:t>Construction</a:t>
          </a:r>
          <a:r>
            <a:rPr lang="en-US" dirty="0"/>
            <a:t>: </a:t>
          </a:r>
          <a:r>
            <a:rPr lang="en-US" b="0" i="0" dirty="0"/>
            <a:t>This phase is about development and testing. It implements the system using coding, integration, and testing techniques. It also produces executable software that meets the quality standards and user requirements.</a:t>
          </a:r>
          <a:endParaRPr lang="en-US" dirty="0"/>
        </a:p>
      </dgm:t>
    </dgm:pt>
    <dgm:pt modelId="{703EFC64-E87B-4AC8-B748-B8F6C0BB704B}" type="sibTrans" cxnId="{134A6DCC-6007-489E-BBCB-66F8238974D2}">
      <dgm:prSet/>
      <dgm:spPr/>
      <dgm:t>
        <a:bodyPr/>
        <a:lstStyle/>
        <a:p>
          <a:endParaRPr lang="en-US"/>
        </a:p>
      </dgm:t>
    </dgm:pt>
    <dgm:pt modelId="{C6DA7921-1E3C-47FF-BFC4-CBFD7A1C54E1}" type="parTrans" cxnId="{134A6DCC-6007-489E-BBCB-66F8238974D2}">
      <dgm:prSet/>
      <dgm:spPr/>
      <dgm:t>
        <a:bodyPr/>
        <a:lstStyle/>
        <a:p>
          <a:endParaRPr lang="en-US"/>
        </a:p>
      </dgm:t>
    </dgm:pt>
    <dgm:pt modelId="{59B04CA9-8D71-4C96-B773-CF3C598C3693}">
      <dgm:prSet/>
      <dgm:spPr/>
      <dgm:t>
        <a:bodyPr/>
        <a:lstStyle/>
        <a:p>
          <a:pPr>
            <a:lnSpc>
              <a:spcPct val="100000"/>
            </a:lnSpc>
          </a:pPr>
          <a:r>
            <a:rPr lang="en-US" b="1" dirty="0"/>
            <a:t>Transition</a:t>
          </a:r>
          <a:r>
            <a:rPr lang="en-US" dirty="0"/>
            <a:t>: </a:t>
          </a:r>
          <a:r>
            <a:rPr lang="en-US" b="0" i="0" dirty="0"/>
            <a:t>This phase is about deployment and maintenance. It delivers the system to the end-users and provides support and training. It also evaluates the system performance and user feedback and makes any necessary changes or improvements.</a:t>
          </a:r>
          <a:endParaRPr lang="en-US" dirty="0"/>
        </a:p>
      </dgm:t>
    </dgm:pt>
    <dgm:pt modelId="{AC39FDBE-331B-4297-AB92-3860F99A5888}" type="sibTrans" cxnId="{BE23F0C3-F3B5-4D93-9847-7221556662F6}">
      <dgm:prSet/>
      <dgm:spPr/>
      <dgm:t>
        <a:bodyPr/>
        <a:lstStyle/>
        <a:p>
          <a:endParaRPr lang="en-US"/>
        </a:p>
      </dgm:t>
    </dgm:pt>
    <dgm:pt modelId="{CB3ED9F4-7AB2-419E-A223-A450A94E37F8}" type="parTrans" cxnId="{BE23F0C3-F3B5-4D93-9847-7221556662F6}">
      <dgm:prSet/>
      <dgm:spPr/>
      <dgm:t>
        <a:bodyPr/>
        <a:lstStyle/>
        <a:p>
          <a:endParaRPr lang="en-US"/>
        </a:p>
      </dgm:t>
    </dgm:pt>
    <dgm:pt modelId="{CB17134F-39A7-4EC6-A935-720ECFCC8D46}" type="pres">
      <dgm:prSet presAssocID="{60DDE749-8B7D-4749-AFF1-AC7E895EB671}" presName="root" presStyleCnt="0">
        <dgm:presLayoutVars>
          <dgm:dir/>
          <dgm:resizeHandles val="exact"/>
        </dgm:presLayoutVars>
      </dgm:prSet>
      <dgm:spPr/>
    </dgm:pt>
    <dgm:pt modelId="{7157A0A4-DA92-4526-BAB9-8025C24EC570}" type="pres">
      <dgm:prSet presAssocID="{2998B6EB-A100-49B9-9C62-7F3A3E1B121F}" presName="compNode" presStyleCnt="0"/>
      <dgm:spPr/>
    </dgm:pt>
    <dgm:pt modelId="{94881CD7-8C97-497D-B437-820EF2ACD68A}" type="pres">
      <dgm:prSet presAssocID="{2998B6EB-A100-49B9-9C62-7F3A3E1B121F}" presName="bgRect" presStyleLbl="bgShp" presStyleIdx="0" presStyleCnt="2"/>
      <dgm:spPr/>
    </dgm:pt>
    <dgm:pt modelId="{1B91A243-9125-4F35-BFA9-CF9A9879274E}" type="pres">
      <dgm:prSet presAssocID="{2998B6EB-A100-49B9-9C62-7F3A3E1B121F}"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dge 3 outline"/>
        </a:ext>
      </dgm:extLst>
    </dgm:pt>
    <dgm:pt modelId="{AA431681-A878-4622-B63F-9CB52770FAD1}" type="pres">
      <dgm:prSet presAssocID="{2998B6EB-A100-49B9-9C62-7F3A3E1B121F}" presName="spaceRect" presStyleCnt="0"/>
      <dgm:spPr/>
    </dgm:pt>
    <dgm:pt modelId="{CFC11F25-CAC1-405C-B23F-A2FD374668E3}" type="pres">
      <dgm:prSet presAssocID="{2998B6EB-A100-49B9-9C62-7F3A3E1B121F}" presName="parTx" presStyleLbl="revTx" presStyleIdx="0" presStyleCnt="2">
        <dgm:presLayoutVars>
          <dgm:chMax val="0"/>
          <dgm:chPref val="0"/>
        </dgm:presLayoutVars>
      </dgm:prSet>
      <dgm:spPr/>
    </dgm:pt>
    <dgm:pt modelId="{5E86CAFA-DB42-4446-BF9D-0EA9D155E7B2}" type="pres">
      <dgm:prSet presAssocID="{703EFC64-E87B-4AC8-B748-B8F6C0BB704B}" presName="sibTrans" presStyleCnt="0"/>
      <dgm:spPr/>
    </dgm:pt>
    <dgm:pt modelId="{81281A1A-9976-49D6-B492-E0A1B87A4487}" type="pres">
      <dgm:prSet presAssocID="{59B04CA9-8D71-4C96-B773-CF3C598C3693}" presName="compNode" presStyleCnt="0"/>
      <dgm:spPr/>
    </dgm:pt>
    <dgm:pt modelId="{FBA896A1-7FC4-425C-9237-8D112E430C02}" type="pres">
      <dgm:prSet presAssocID="{59B04CA9-8D71-4C96-B773-CF3C598C3693}" presName="bgRect" presStyleLbl="bgShp" presStyleIdx="1" presStyleCnt="2"/>
      <dgm:spPr/>
    </dgm:pt>
    <dgm:pt modelId="{A73FF0D3-BFD2-41A7-A66A-25CD1E8B5031}" type="pres">
      <dgm:prSet presAssocID="{59B04CA9-8D71-4C96-B773-CF3C598C3693}"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dge 4 outline"/>
        </a:ext>
      </dgm:extLst>
    </dgm:pt>
    <dgm:pt modelId="{11A03912-DF27-4ACC-A803-88410FBBEDE2}" type="pres">
      <dgm:prSet presAssocID="{59B04CA9-8D71-4C96-B773-CF3C598C3693}" presName="spaceRect" presStyleCnt="0"/>
      <dgm:spPr/>
    </dgm:pt>
    <dgm:pt modelId="{674A7F2E-A26C-47C1-9144-0DCBE243F2DC}" type="pres">
      <dgm:prSet presAssocID="{59B04CA9-8D71-4C96-B773-CF3C598C3693}" presName="parTx" presStyleLbl="revTx" presStyleIdx="1" presStyleCnt="2">
        <dgm:presLayoutVars>
          <dgm:chMax val="0"/>
          <dgm:chPref val="0"/>
        </dgm:presLayoutVars>
      </dgm:prSet>
      <dgm:spPr/>
    </dgm:pt>
  </dgm:ptLst>
  <dgm:cxnLst>
    <dgm:cxn modelId="{7F1FC82F-C986-4AF5-ABF8-18C61FBEC9D0}" type="presOf" srcId="{2998B6EB-A100-49B9-9C62-7F3A3E1B121F}" destId="{CFC11F25-CAC1-405C-B23F-A2FD374668E3}" srcOrd="0" destOrd="0" presId="urn:microsoft.com/office/officeart/2018/2/layout/IconVerticalSolidList"/>
    <dgm:cxn modelId="{12A5AF3C-09B3-4D2B-AC15-635AD57E659A}" type="presOf" srcId="{60DDE749-8B7D-4749-AFF1-AC7E895EB671}" destId="{CB17134F-39A7-4EC6-A935-720ECFCC8D46}" srcOrd="0" destOrd="0" presId="urn:microsoft.com/office/officeart/2018/2/layout/IconVerticalSolidList"/>
    <dgm:cxn modelId="{CFEF7D8D-E1E9-489C-BC55-4AE972C133D3}" type="presOf" srcId="{59B04CA9-8D71-4C96-B773-CF3C598C3693}" destId="{674A7F2E-A26C-47C1-9144-0DCBE243F2DC}" srcOrd="0" destOrd="0" presId="urn:microsoft.com/office/officeart/2018/2/layout/IconVerticalSolidList"/>
    <dgm:cxn modelId="{BE23F0C3-F3B5-4D93-9847-7221556662F6}" srcId="{60DDE749-8B7D-4749-AFF1-AC7E895EB671}" destId="{59B04CA9-8D71-4C96-B773-CF3C598C3693}" srcOrd="1" destOrd="0" parTransId="{CB3ED9F4-7AB2-419E-A223-A450A94E37F8}" sibTransId="{AC39FDBE-331B-4297-AB92-3860F99A5888}"/>
    <dgm:cxn modelId="{134A6DCC-6007-489E-BBCB-66F8238974D2}" srcId="{60DDE749-8B7D-4749-AFF1-AC7E895EB671}" destId="{2998B6EB-A100-49B9-9C62-7F3A3E1B121F}" srcOrd="0" destOrd="0" parTransId="{C6DA7921-1E3C-47FF-BFC4-CBFD7A1C54E1}" sibTransId="{703EFC64-E87B-4AC8-B748-B8F6C0BB704B}"/>
    <dgm:cxn modelId="{18D3673F-57B8-408D-92CC-86F365EBD6EA}" type="presParOf" srcId="{CB17134F-39A7-4EC6-A935-720ECFCC8D46}" destId="{7157A0A4-DA92-4526-BAB9-8025C24EC570}" srcOrd="0" destOrd="0" presId="urn:microsoft.com/office/officeart/2018/2/layout/IconVerticalSolidList"/>
    <dgm:cxn modelId="{8C69426B-FBEA-4B59-8ED0-C16C38C83C07}" type="presParOf" srcId="{7157A0A4-DA92-4526-BAB9-8025C24EC570}" destId="{94881CD7-8C97-497D-B437-820EF2ACD68A}" srcOrd="0" destOrd="0" presId="urn:microsoft.com/office/officeart/2018/2/layout/IconVerticalSolidList"/>
    <dgm:cxn modelId="{5FDFA9EE-B274-4DA3-B065-AAC6082DB763}" type="presParOf" srcId="{7157A0A4-DA92-4526-BAB9-8025C24EC570}" destId="{1B91A243-9125-4F35-BFA9-CF9A9879274E}" srcOrd="1" destOrd="0" presId="urn:microsoft.com/office/officeart/2018/2/layout/IconVerticalSolidList"/>
    <dgm:cxn modelId="{D765F413-7992-47EB-A83F-7BDFDEC2E44B}" type="presParOf" srcId="{7157A0A4-DA92-4526-BAB9-8025C24EC570}" destId="{AA431681-A878-4622-B63F-9CB52770FAD1}" srcOrd="2" destOrd="0" presId="urn:microsoft.com/office/officeart/2018/2/layout/IconVerticalSolidList"/>
    <dgm:cxn modelId="{5798CE4B-D208-423A-A73D-8A13A448B8A8}" type="presParOf" srcId="{7157A0A4-DA92-4526-BAB9-8025C24EC570}" destId="{CFC11F25-CAC1-405C-B23F-A2FD374668E3}" srcOrd="3" destOrd="0" presId="urn:microsoft.com/office/officeart/2018/2/layout/IconVerticalSolidList"/>
    <dgm:cxn modelId="{1C1B2646-8914-4297-8A9F-A5BEEBED9EF5}" type="presParOf" srcId="{CB17134F-39A7-4EC6-A935-720ECFCC8D46}" destId="{5E86CAFA-DB42-4446-BF9D-0EA9D155E7B2}" srcOrd="1" destOrd="0" presId="urn:microsoft.com/office/officeart/2018/2/layout/IconVerticalSolidList"/>
    <dgm:cxn modelId="{9460E117-4B65-4A9A-863D-B59106217082}" type="presParOf" srcId="{CB17134F-39A7-4EC6-A935-720ECFCC8D46}" destId="{81281A1A-9976-49D6-B492-E0A1B87A4487}" srcOrd="2" destOrd="0" presId="urn:microsoft.com/office/officeart/2018/2/layout/IconVerticalSolidList"/>
    <dgm:cxn modelId="{15E863BD-1A99-4E16-B00F-83EA1B0A8255}" type="presParOf" srcId="{81281A1A-9976-49D6-B492-E0A1B87A4487}" destId="{FBA896A1-7FC4-425C-9237-8D112E430C02}" srcOrd="0" destOrd="0" presId="urn:microsoft.com/office/officeart/2018/2/layout/IconVerticalSolidList"/>
    <dgm:cxn modelId="{4E206EA9-D767-4419-A8B7-FD22489C9710}" type="presParOf" srcId="{81281A1A-9976-49D6-B492-E0A1B87A4487}" destId="{A73FF0D3-BFD2-41A7-A66A-25CD1E8B5031}" srcOrd="1" destOrd="0" presId="urn:microsoft.com/office/officeart/2018/2/layout/IconVerticalSolidList"/>
    <dgm:cxn modelId="{5B46B9FF-F183-46CC-9207-F10EB7C34D25}" type="presParOf" srcId="{81281A1A-9976-49D6-B492-E0A1B87A4487}" destId="{11A03912-DF27-4ACC-A803-88410FBBEDE2}" srcOrd="2" destOrd="0" presId="urn:microsoft.com/office/officeart/2018/2/layout/IconVerticalSolidList"/>
    <dgm:cxn modelId="{D50E3725-7D83-4172-BC17-55A2BAF57F05}" type="presParOf" srcId="{81281A1A-9976-49D6-B492-E0A1B87A4487}" destId="{674A7F2E-A26C-47C1-9144-0DCBE243F2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92894-E615-4538-9A0B-15E806B4A1AF}">
      <dsp:nvSpPr>
        <dsp:cNvPr id="0" name=""/>
        <dsp:cNvSpPr/>
      </dsp:nvSpPr>
      <dsp:spPr>
        <a:xfrm>
          <a:off x="0" y="608548"/>
          <a:ext cx="10515600" cy="112347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3DD5B6-5B93-4087-BE94-08F44397E4BB}">
      <dsp:nvSpPr>
        <dsp:cNvPr id="0" name=""/>
        <dsp:cNvSpPr/>
      </dsp:nvSpPr>
      <dsp:spPr>
        <a:xfrm>
          <a:off x="339850" y="861329"/>
          <a:ext cx="617910" cy="6179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3C0884-8C5C-48EE-93F0-E4ED06EA3C9C}">
      <dsp:nvSpPr>
        <dsp:cNvPr id="0" name=""/>
        <dsp:cNvSpPr/>
      </dsp:nvSpPr>
      <dsp:spPr>
        <a:xfrm>
          <a:off x="1297612" y="608548"/>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800100">
            <a:lnSpc>
              <a:spcPct val="100000"/>
            </a:lnSpc>
            <a:spcBef>
              <a:spcPct val="0"/>
            </a:spcBef>
            <a:spcAft>
              <a:spcPct val="35000"/>
            </a:spcAft>
            <a:buNone/>
          </a:pPr>
          <a:r>
            <a:rPr lang="en-US" sz="1800" b="1" kern="1200" dirty="0"/>
            <a:t>Inception</a:t>
          </a:r>
          <a:r>
            <a:rPr lang="en-US" sz="1800" kern="1200" dirty="0"/>
            <a:t>: </a:t>
          </a:r>
          <a:r>
            <a:rPr lang="en-US" sz="1800" b="0" i="0" kern="1200" dirty="0"/>
            <a:t>This phase is about communication and planning. It identifies the scope of the project using a use-case model, which allows managers to estimate costs and time required. It also defines the project goals, risks, and business case.</a:t>
          </a:r>
        </a:p>
      </dsp:txBody>
      <dsp:txXfrm>
        <a:off x="1297612" y="608548"/>
        <a:ext cx="9217987" cy="1123473"/>
      </dsp:txXfrm>
    </dsp:sp>
    <dsp:sp modelId="{00AA5066-87C2-4B28-9F86-2CE254DD9208}">
      <dsp:nvSpPr>
        <dsp:cNvPr id="0" name=""/>
        <dsp:cNvSpPr/>
      </dsp:nvSpPr>
      <dsp:spPr>
        <a:xfrm>
          <a:off x="0" y="2012890"/>
          <a:ext cx="10515600" cy="112347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60E267-8AD7-4E6C-94C4-34CA9E193054}">
      <dsp:nvSpPr>
        <dsp:cNvPr id="0" name=""/>
        <dsp:cNvSpPr/>
      </dsp:nvSpPr>
      <dsp:spPr>
        <a:xfrm>
          <a:off x="339850" y="2265671"/>
          <a:ext cx="617910" cy="6179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499EA7-A348-47BB-8E4C-8794CDE4A17B}">
      <dsp:nvSpPr>
        <dsp:cNvPr id="0" name=""/>
        <dsp:cNvSpPr/>
      </dsp:nvSpPr>
      <dsp:spPr>
        <a:xfrm>
          <a:off x="1297612" y="2012890"/>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800100">
            <a:lnSpc>
              <a:spcPct val="100000"/>
            </a:lnSpc>
            <a:spcBef>
              <a:spcPct val="0"/>
            </a:spcBef>
            <a:spcAft>
              <a:spcPct val="35000"/>
            </a:spcAft>
            <a:buNone/>
          </a:pPr>
          <a:r>
            <a:rPr lang="en-US" sz="1800" b="1" kern="1200" dirty="0"/>
            <a:t>Elaboration</a:t>
          </a:r>
          <a:r>
            <a:rPr lang="en-US" sz="1800" kern="1200" dirty="0"/>
            <a:t>: </a:t>
          </a:r>
          <a:r>
            <a:rPr lang="en-US" sz="1800" b="0" i="0" kern="1200" dirty="0"/>
            <a:t>This phase is about planning and modeling. It develops a detailed analysis and design of the system, using UML (Unified Modeling Language) diagrams and other tools. It also reduces the risks and establishes an executable architecture baseline.</a:t>
          </a:r>
          <a:endParaRPr lang="en-US" sz="1800" kern="1200" dirty="0"/>
        </a:p>
      </dsp:txBody>
      <dsp:txXfrm>
        <a:off x="1297612" y="2012890"/>
        <a:ext cx="9217987" cy="1123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881CD7-8C97-497D-B437-820EF2ACD68A}">
      <dsp:nvSpPr>
        <dsp:cNvPr id="0" name=""/>
        <dsp:cNvSpPr/>
      </dsp:nvSpPr>
      <dsp:spPr>
        <a:xfrm>
          <a:off x="0" y="608548"/>
          <a:ext cx="10515600" cy="112347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91A243-9125-4F35-BFA9-CF9A9879274E}">
      <dsp:nvSpPr>
        <dsp:cNvPr id="0" name=""/>
        <dsp:cNvSpPr/>
      </dsp:nvSpPr>
      <dsp:spPr>
        <a:xfrm>
          <a:off x="339850" y="861329"/>
          <a:ext cx="617910" cy="61791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C11F25-CAC1-405C-B23F-A2FD374668E3}">
      <dsp:nvSpPr>
        <dsp:cNvPr id="0" name=""/>
        <dsp:cNvSpPr/>
      </dsp:nvSpPr>
      <dsp:spPr>
        <a:xfrm>
          <a:off x="1297612" y="608548"/>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844550">
            <a:lnSpc>
              <a:spcPct val="100000"/>
            </a:lnSpc>
            <a:spcBef>
              <a:spcPct val="0"/>
            </a:spcBef>
            <a:spcAft>
              <a:spcPct val="35000"/>
            </a:spcAft>
            <a:buNone/>
          </a:pPr>
          <a:r>
            <a:rPr lang="en-US" sz="1900" b="1" kern="1200" dirty="0"/>
            <a:t>Construction</a:t>
          </a:r>
          <a:r>
            <a:rPr lang="en-US" sz="1900" kern="1200" dirty="0"/>
            <a:t>: </a:t>
          </a:r>
          <a:r>
            <a:rPr lang="en-US" sz="1900" b="0" i="0" kern="1200" dirty="0"/>
            <a:t>This phase is about development and testing. It implements the system using coding, integration, and testing techniques. It also produces executable software that meets the quality standards and user requirements.</a:t>
          </a:r>
          <a:endParaRPr lang="en-US" sz="1900" kern="1200" dirty="0"/>
        </a:p>
      </dsp:txBody>
      <dsp:txXfrm>
        <a:off x="1297612" y="608548"/>
        <a:ext cx="9217987" cy="1123473"/>
      </dsp:txXfrm>
    </dsp:sp>
    <dsp:sp modelId="{FBA896A1-7FC4-425C-9237-8D112E430C02}">
      <dsp:nvSpPr>
        <dsp:cNvPr id="0" name=""/>
        <dsp:cNvSpPr/>
      </dsp:nvSpPr>
      <dsp:spPr>
        <a:xfrm>
          <a:off x="0" y="2012890"/>
          <a:ext cx="10515600" cy="112347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3FF0D3-BFD2-41A7-A66A-25CD1E8B5031}">
      <dsp:nvSpPr>
        <dsp:cNvPr id="0" name=""/>
        <dsp:cNvSpPr/>
      </dsp:nvSpPr>
      <dsp:spPr>
        <a:xfrm>
          <a:off x="339850" y="2265671"/>
          <a:ext cx="617910" cy="61791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4A7F2E-A26C-47C1-9144-0DCBE243F2DC}">
      <dsp:nvSpPr>
        <dsp:cNvPr id="0" name=""/>
        <dsp:cNvSpPr/>
      </dsp:nvSpPr>
      <dsp:spPr>
        <a:xfrm>
          <a:off x="1297612" y="2012890"/>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844550">
            <a:lnSpc>
              <a:spcPct val="100000"/>
            </a:lnSpc>
            <a:spcBef>
              <a:spcPct val="0"/>
            </a:spcBef>
            <a:spcAft>
              <a:spcPct val="35000"/>
            </a:spcAft>
            <a:buNone/>
          </a:pPr>
          <a:r>
            <a:rPr lang="en-US" sz="1900" b="1" kern="1200" dirty="0"/>
            <a:t>Transition</a:t>
          </a:r>
          <a:r>
            <a:rPr lang="en-US" sz="1900" kern="1200" dirty="0"/>
            <a:t>: </a:t>
          </a:r>
          <a:r>
            <a:rPr lang="en-US" sz="1900" b="0" i="0" kern="1200" dirty="0"/>
            <a:t>This phase is about deployment and maintenance. It delivers the system to the end-users and provides support and training. It also evaluates the system performance and user feedback and makes any necessary changes or improvements.</a:t>
          </a:r>
          <a:endParaRPr lang="en-US" sz="1900" kern="1200" dirty="0"/>
        </a:p>
      </dsp:txBody>
      <dsp:txXfrm>
        <a:off x="1297612" y="2012890"/>
        <a:ext cx="9217987" cy="11234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10/23/2023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dirty="0"/>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Rational_unified_process" TargetMode="External"/><Relationship Id="rId2" Type="http://schemas.openxmlformats.org/officeDocument/2006/relationships/hyperlink" Target="https://www.indeed.com/career-advice/career-development/rup" TargetMode="External"/><Relationship Id="rId1" Type="http://schemas.openxmlformats.org/officeDocument/2006/relationships/slideLayout" Target="../slideLayouts/slideLayout15.xml"/><Relationship Id="rId4" Type="http://schemas.openxmlformats.org/officeDocument/2006/relationships/hyperlink" Target="https://www.geeksforgeeks.org/rup-and-its-phas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CSC 343 HOMEWORK</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0" y="5530213"/>
            <a:ext cx="11357811" cy="1327787"/>
          </a:xfrm>
        </p:spPr>
        <p:txBody>
          <a:bodyPr vert="horz" lIns="91440" tIns="45720" rIns="91440" bIns="45720" rtlCol="0" anchor="t">
            <a:normAutofit/>
          </a:bodyPr>
          <a:lstStyle/>
          <a:p>
            <a:r>
              <a:rPr lang="en-US" dirty="0"/>
              <a:t>ABDULLAH ALQAHTANI	ABDULRAHMAN ALMAYMAN 	SULIMAN ALAKEEL    ABDULMALIK ALAJAJI</a:t>
            </a:r>
          </a:p>
          <a:p>
            <a:r>
              <a:rPr lang="en-US"/>
              <a:t>                   </a:t>
            </a:r>
            <a:r>
              <a:rPr lang="en-US" dirty="0"/>
              <a:t>	 		 	  </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vert="horz" lIns="91440" tIns="45720" rIns="91440" bIns="45720" rtlCol="0" anchor="t">
            <a:normAutofit/>
          </a:bodyPr>
          <a:lstStyle/>
          <a:p>
            <a:r>
              <a:rPr lang="en-US" dirty="0">
                <a:solidFill>
                  <a:srgbClr val="FFFFFF"/>
                </a:solidFill>
                <a:ea typeface="+mn-lt"/>
                <a:cs typeface="+mn-lt"/>
              </a:rPr>
              <a:t>RUP</a:t>
            </a:r>
            <a:endParaRPr lang="en-US" dirty="0">
              <a:solidFill>
                <a:srgbClr val="FFFFFF"/>
              </a:solidFill>
            </a:endParaRPr>
          </a:p>
          <a:p>
            <a:r>
              <a:rPr lang="en-US" dirty="0">
                <a:solidFill>
                  <a:srgbClr val="FFFFFF"/>
                </a:solidFill>
                <a:ea typeface="+mn-lt"/>
                <a:cs typeface="+mn-lt"/>
              </a:rPr>
              <a:t>Definition</a:t>
            </a:r>
            <a:endParaRPr lang="en-US" dirty="0"/>
          </a:p>
          <a:p>
            <a:r>
              <a:rPr lang="en-US" dirty="0"/>
              <a:t>Phases</a:t>
            </a:r>
          </a:p>
          <a:p>
            <a:r>
              <a:rPr lang="en-US" dirty="0"/>
              <a:t>Advantages</a:t>
            </a:r>
          </a:p>
          <a:p>
            <a:r>
              <a:rPr lang="en-US" dirty="0"/>
              <a:t>Best Practices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endParaRPr lang="en-US" dirty="0"/>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584823" y="476715"/>
            <a:ext cx="6717553" cy="1204912"/>
          </a:xfrm>
        </p:spPr>
        <p:txBody>
          <a:bodyPr>
            <a:normAutofit fontScale="90000"/>
          </a:bodyPr>
          <a:lstStyle/>
          <a:p>
            <a:pPr algn="ctr"/>
            <a:r>
              <a:rPr lang="en-US" sz="3100" dirty="0">
                <a:solidFill>
                  <a:srgbClr val="000000"/>
                </a:solidFill>
                <a:ea typeface="+mj-lt"/>
                <a:cs typeface="+mj-lt"/>
              </a:rPr>
              <a:t>The rational unified process (RUP)</a:t>
            </a:r>
            <a:br>
              <a:rPr lang="en-US" dirty="0">
                <a:solidFill>
                  <a:srgbClr val="000000"/>
                </a:solidFill>
                <a:ea typeface="+mj-lt"/>
                <a:cs typeface="+mj-lt"/>
              </a:rPr>
            </a:b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76303" y="1941551"/>
            <a:ext cx="11057324" cy="4038298"/>
          </a:xfrm>
        </p:spPr>
        <p:txBody>
          <a:bodyPr vert="horz" lIns="91440" tIns="45720" rIns="91440" bIns="45720" rtlCol="0" anchor="t">
            <a:normAutofit/>
          </a:bodyPr>
          <a:lstStyle/>
          <a:p>
            <a:pPr marL="742950" lvl="1" indent="-285750">
              <a:buFont typeface="Wingdings" panose="020B0604020202020204" pitchFamily="34" charset="0"/>
              <a:buChar char="§"/>
            </a:pPr>
            <a:r>
              <a:rPr lang="en-US" sz="2400" dirty="0">
                <a:solidFill>
                  <a:srgbClr val="000000"/>
                </a:solidFill>
                <a:ea typeface="+mn-lt"/>
                <a:cs typeface="+mn-lt"/>
              </a:rPr>
              <a:t>Definition:</a:t>
            </a:r>
          </a:p>
          <a:p>
            <a:pPr marL="285750" indent="-285750">
              <a:buFont typeface="Wingdings" panose="020B0604020202020204" pitchFamily="34" charset="0"/>
              <a:buChar char="§"/>
            </a:pPr>
            <a:r>
              <a:rPr lang="en-US" sz="1800" dirty="0">
                <a:solidFill>
                  <a:srgbClr val="000000"/>
                </a:solidFill>
                <a:ea typeface="+mn-lt"/>
                <a:cs typeface="+mn-lt"/>
              </a:rPr>
              <a:t>The Rational Unified Process (RUP) is a framework, for software development that follows a systematic approach to create high quality software systems.</a:t>
            </a:r>
          </a:p>
          <a:p>
            <a:pPr marL="285750" indent="-285750">
              <a:buFont typeface="Wingdings" panose="020B0604020202020204" pitchFamily="34" charset="0"/>
              <a:buChar char="§"/>
            </a:pPr>
            <a:r>
              <a:rPr lang="en-US" sz="1800" dirty="0">
                <a:solidFill>
                  <a:srgbClr val="000000"/>
                </a:solidFill>
                <a:ea typeface="+mn-lt"/>
                <a:cs typeface="+mn-lt"/>
              </a:rPr>
              <a:t>It is an iterative and incremental process, efficient project management and collaboration among team members and stakeholders.</a:t>
            </a:r>
          </a:p>
          <a:p>
            <a:pPr marL="285750" indent="-285750">
              <a:buFont typeface="Wingdings" panose="020B0604020202020204" pitchFamily="34" charset="0"/>
              <a:buChar char="§"/>
            </a:pPr>
            <a:r>
              <a:rPr lang="en-US" sz="1800" dirty="0">
                <a:solidFill>
                  <a:srgbClr val="000000"/>
                </a:solidFill>
                <a:ea typeface="+mn-lt"/>
                <a:cs typeface="+mn-lt"/>
              </a:rPr>
              <a:t>RUP is flexible and it Can be customized to meet the requirements of any software development project. </a:t>
            </a:r>
          </a:p>
          <a:p>
            <a:pPr marL="285750" indent="-285750">
              <a:buFont typeface="Wingdings" panose="020B0604020202020204" pitchFamily="34" charset="0"/>
              <a:buChar char="§"/>
            </a:pPr>
            <a:r>
              <a:rPr lang="en-US" sz="1800" dirty="0">
                <a:solidFill>
                  <a:srgbClr val="000000"/>
                </a:solidFill>
                <a:ea typeface="+mn-lt"/>
                <a:cs typeface="+mn-lt"/>
              </a:rPr>
              <a:t>It provides a structured framework that guides the software development lifecycle starting from conceptualization and gathering requirements to designing, implementing, testing and deploying the software. </a:t>
            </a:r>
          </a:p>
          <a:p>
            <a:pPr marL="285750" indent="-285750">
              <a:buFont typeface="Wingdings" panose="020B0604020202020204" pitchFamily="34" charset="0"/>
              <a:buChar char="§"/>
            </a:pPr>
            <a:endParaRPr lang="en-US" sz="1800"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365125"/>
            <a:ext cx="10515600" cy="1325563"/>
          </a:xfrm>
        </p:spPr>
        <p:txBody>
          <a:bodyPr anchor="ctr">
            <a:normAutofit/>
          </a:bodyPr>
          <a:lstStyle/>
          <a:p>
            <a:r>
              <a:rPr lang="en-US" dirty="0"/>
              <a:t>The rational unified process (RUP)</a:t>
            </a:r>
            <a:br>
              <a:rPr lang="en-US" dirty="0"/>
            </a:br>
            <a:br>
              <a:rPr lang="en-US" dirty="0"/>
            </a:br>
            <a:r>
              <a:rPr lang="en-US" dirty="0"/>
              <a:t>Phases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4</a:t>
            </a:fld>
            <a:endParaRPr lang="en-US"/>
          </a:p>
        </p:txBody>
      </p:sp>
      <p:graphicFrame>
        <p:nvGraphicFramePr>
          <p:cNvPr id="24" name="Text Placeholder 2">
            <a:extLst>
              <a:ext uri="{FF2B5EF4-FFF2-40B4-BE49-F238E27FC236}">
                <a16:creationId xmlns:a16="http://schemas.microsoft.com/office/drawing/2014/main" id="{EF974FF6-4958-0A20-0BEE-3C2AB904697C}"/>
              </a:ext>
            </a:extLst>
          </p:cNvPr>
          <p:cNvGraphicFramePr/>
          <p:nvPr/>
        </p:nvGraphicFramePr>
        <p:xfrm>
          <a:off x="838200" y="2111608"/>
          <a:ext cx="10515600" cy="3744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EEEB2E06-0B98-0816-77E5-8925F24582F5}"/>
              </a:ext>
            </a:extLst>
          </p:cNvPr>
          <p:cNvSpPr txBox="1"/>
          <p:nvPr/>
        </p:nvSpPr>
        <p:spPr>
          <a:xfrm>
            <a:off x="838200" y="2005852"/>
            <a:ext cx="6735482" cy="369332"/>
          </a:xfrm>
          <a:prstGeom prst="rect">
            <a:avLst/>
          </a:prstGeom>
          <a:noFill/>
        </p:spPr>
        <p:txBody>
          <a:bodyPr wrap="square" rtlCol="0">
            <a:spAutoFit/>
          </a:bodyPr>
          <a:lstStyle/>
          <a:p>
            <a:r>
              <a:rPr lang="en-US" dirty="0"/>
              <a:t>RUP is divided into four phases:</a:t>
            </a:r>
          </a:p>
        </p:txBody>
      </p:sp>
    </p:spTree>
    <p:extLst>
      <p:ext uri="{BB962C8B-B14F-4D97-AF65-F5344CB8AC3E}">
        <p14:creationId xmlns:p14="http://schemas.microsoft.com/office/powerpoint/2010/main" val="165417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365125"/>
            <a:ext cx="10515600" cy="1325563"/>
          </a:xfrm>
        </p:spPr>
        <p:txBody>
          <a:bodyPr anchor="ctr">
            <a:normAutofit/>
          </a:bodyPr>
          <a:lstStyle/>
          <a:p>
            <a:r>
              <a:rPr lang="en-US" dirty="0"/>
              <a:t>The rational unified process (RUP)</a:t>
            </a:r>
            <a:br>
              <a:rPr lang="en-US" dirty="0"/>
            </a:br>
            <a:br>
              <a:rPr lang="en-US" dirty="0"/>
            </a:br>
            <a:r>
              <a:rPr lang="en-US" dirty="0"/>
              <a:t>Phases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5</a:t>
            </a:fld>
            <a:endParaRPr lang="en-US"/>
          </a:p>
        </p:txBody>
      </p:sp>
      <p:graphicFrame>
        <p:nvGraphicFramePr>
          <p:cNvPr id="24" name="Text Placeholder 2">
            <a:extLst>
              <a:ext uri="{FF2B5EF4-FFF2-40B4-BE49-F238E27FC236}">
                <a16:creationId xmlns:a16="http://schemas.microsoft.com/office/drawing/2014/main" id="{EF974FF6-4958-0A20-0BEE-3C2AB904697C}"/>
              </a:ext>
            </a:extLst>
          </p:cNvPr>
          <p:cNvGraphicFramePr/>
          <p:nvPr/>
        </p:nvGraphicFramePr>
        <p:xfrm>
          <a:off x="838200" y="2111608"/>
          <a:ext cx="10515600" cy="3744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7232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389877" y="506598"/>
            <a:ext cx="5111750" cy="1204912"/>
          </a:xfrm>
        </p:spPr>
        <p:txBody>
          <a:bodyPr>
            <a:normAutofit/>
          </a:bodyPr>
          <a:lstStyle/>
          <a:p>
            <a:pPr algn="ctr"/>
            <a:r>
              <a:rPr lang="en-US" dirty="0">
                <a:solidFill>
                  <a:srgbClr val="000000"/>
                </a:solidFill>
                <a:ea typeface="+mj-lt"/>
                <a:cs typeface="+mj-lt"/>
              </a:rPr>
              <a:t>Advantages</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49835" y="1941551"/>
            <a:ext cx="10803965" cy="4038298"/>
          </a:xfrm>
        </p:spPr>
        <p:txBody>
          <a:bodyPr vert="horz" lIns="91440" tIns="45720" rIns="91440" bIns="45720" rtlCol="0" anchor="t">
            <a:normAutofit fontScale="70000" lnSpcReduction="20000"/>
          </a:bodyPr>
          <a:lstStyle/>
          <a:p>
            <a:pPr marL="285750" indent="-285750">
              <a:buFont typeface="Wingdings" panose="020B0604020202020204" pitchFamily="34" charset="0"/>
              <a:buChar char="§"/>
            </a:pPr>
            <a:r>
              <a:rPr lang="en-US" sz="2600" b="1" dirty="0">
                <a:solidFill>
                  <a:srgbClr val="000000"/>
                </a:solidFill>
                <a:ea typeface="+mn-lt"/>
                <a:cs typeface="+mn-lt"/>
              </a:rPr>
              <a:t>Reducing total project time</a:t>
            </a:r>
          </a:p>
          <a:p>
            <a:pPr marL="742950" lvl="1" indent="-285750">
              <a:buFont typeface="Wingdings" panose="020B0604020202020204" pitchFamily="34" charset="0"/>
              <a:buChar char="§"/>
            </a:pPr>
            <a:r>
              <a:rPr lang="en-US" sz="2300" b="0" i="0" dirty="0">
                <a:solidFill>
                  <a:srgbClr val="111111"/>
                </a:solidFill>
                <a:effectLst/>
                <a:latin typeface="-apple-system"/>
              </a:rPr>
              <a:t>By allowing you to deliver software in increments, rather than waiting for the final product. This way, you can get feedback from the users and stakeholders early and often and adjust accordingly.</a:t>
            </a:r>
            <a:endParaRPr lang="en-US" sz="2300" dirty="0">
              <a:solidFill>
                <a:srgbClr val="000000"/>
              </a:solidFill>
              <a:ea typeface="+mn-lt"/>
              <a:cs typeface="+mn-lt"/>
            </a:endParaRPr>
          </a:p>
          <a:p>
            <a:pPr marL="285750" indent="-285750">
              <a:buFont typeface="Wingdings" panose="020B0604020202020204" pitchFamily="34" charset="0"/>
              <a:buChar char="§"/>
            </a:pPr>
            <a:r>
              <a:rPr lang="en-US" sz="2600" b="1" dirty="0">
                <a:solidFill>
                  <a:srgbClr val="000000"/>
                </a:solidFill>
                <a:ea typeface="+mn-lt"/>
                <a:cs typeface="+mn-lt"/>
              </a:rPr>
              <a:t> Risk management</a:t>
            </a:r>
          </a:p>
          <a:p>
            <a:pPr marL="742950" lvl="1" indent="-285750">
              <a:buFont typeface="Wingdings" panose="020B0604020202020204" pitchFamily="34" charset="0"/>
              <a:buChar char="§"/>
            </a:pPr>
            <a:r>
              <a:rPr lang="en-US" sz="2300" b="0" i="0" dirty="0">
                <a:solidFill>
                  <a:srgbClr val="111111"/>
                </a:solidFill>
                <a:effectLst/>
                <a:latin typeface="-apple-system"/>
              </a:rPr>
              <a:t>RUP helps you identify and mitigate risks throughout the software development process. You can also monitor and control the risks using tools and techniques such as risk lists, risk analysis, risk mitigation plans, and risk reviews.</a:t>
            </a:r>
            <a:endParaRPr lang="en-US" dirty="0">
              <a:solidFill>
                <a:srgbClr val="000000"/>
              </a:solidFill>
              <a:ea typeface="+mn-lt"/>
              <a:cs typeface="+mn-lt"/>
            </a:endParaRPr>
          </a:p>
          <a:p>
            <a:pPr marL="285750" indent="-285750">
              <a:buFont typeface="Wingdings" panose="020B0604020202020204" pitchFamily="34" charset="0"/>
              <a:buChar char="§"/>
            </a:pPr>
            <a:r>
              <a:rPr lang="en-US" sz="2600" b="1" dirty="0">
                <a:solidFill>
                  <a:srgbClr val="000000"/>
                </a:solidFill>
                <a:ea typeface="+mn-lt"/>
                <a:cs typeface="+mn-lt"/>
              </a:rPr>
              <a:t>Giving consistent updates to project stakeholders</a:t>
            </a:r>
          </a:p>
          <a:p>
            <a:pPr marL="285750" indent="-285750">
              <a:buFont typeface="Wingdings" panose="020B0604020202020204" pitchFamily="34" charset="0"/>
              <a:buChar char="§"/>
            </a:pPr>
            <a:r>
              <a:rPr lang="en-US" sz="2600" b="1" dirty="0">
                <a:solidFill>
                  <a:srgbClr val="000000"/>
                </a:solidFill>
                <a:ea typeface="+mn-lt"/>
                <a:cs typeface="+mn-lt"/>
              </a:rPr>
              <a:t>Giving and precise documentation that could be beneficial for collaborative projects</a:t>
            </a:r>
          </a:p>
          <a:p>
            <a:pPr marL="285750" indent="-285750">
              <a:buFont typeface="Wingdings" panose="020B0604020202020204" pitchFamily="34" charset="0"/>
              <a:buChar char="§"/>
            </a:pPr>
            <a:r>
              <a:rPr lang="en-US" sz="2600" b="1" dirty="0">
                <a:solidFill>
                  <a:srgbClr val="000000"/>
                </a:solidFill>
                <a:ea typeface="+mn-lt"/>
                <a:cs typeface="+mn-lt"/>
              </a:rPr>
              <a:t>Flexibility</a:t>
            </a:r>
            <a:endParaRPr lang="en-US" b="1" dirty="0">
              <a:solidFill>
                <a:srgbClr val="000000"/>
              </a:solidFill>
              <a:ea typeface="+mn-lt"/>
              <a:cs typeface="+mn-lt"/>
            </a:endParaRPr>
          </a:p>
          <a:p>
            <a:pPr marL="742950" lvl="1" indent="-285750">
              <a:buFont typeface="Wingdings" panose="020B0604020202020204" pitchFamily="34" charset="0"/>
              <a:buChar char="§"/>
            </a:pPr>
            <a:r>
              <a:rPr lang="en-US" sz="2300" b="0" i="0" dirty="0">
                <a:solidFill>
                  <a:srgbClr val="111111"/>
                </a:solidFill>
                <a:effectLst/>
                <a:latin typeface="-apple-system"/>
              </a:rPr>
              <a:t>RUP allows you to adapt to changing requirements and situations during the software development process. You can modify your plans, schedules, resources, and scope as needed, without compromising the quality or functionality of the software.</a:t>
            </a:r>
            <a:endParaRPr lang="en-US" sz="2300" dirty="0">
              <a:solidFill>
                <a:srgbClr val="000000"/>
              </a:solidFill>
              <a:ea typeface="+mn-lt"/>
              <a:cs typeface="+mn-lt"/>
            </a:endParaRPr>
          </a:p>
          <a:p>
            <a:pPr marL="285750" indent="-285750">
              <a:buFont typeface="Wingdings" panose="020B0604020202020204" pitchFamily="34" charset="0"/>
              <a:buChar char="§"/>
            </a:pPr>
            <a:r>
              <a:rPr lang="en-US" sz="2600" b="1" dirty="0">
                <a:solidFill>
                  <a:srgbClr val="000000"/>
                </a:solidFill>
                <a:ea typeface="+mn-lt"/>
                <a:cs typeface="+mn-lt"/>
              </a:rPr>
              <a:t>Predictability</a:t>
            </a:r>
            <a:endParaRPr lang="en-US" b="1" dirty="0">
              <a:solidFill>
                <a:srgbClr val="000000"/>
              </a:solidFill>
              <a:ea typeface="+mn-lt"/>
              <a:cs typeface="+mn-lt"/>
            </a:endParaRPr>
          </a:p>
          <a:p>
            <a:pPr marL="742950" lvl="1" indent="-285750">
              <a:buFont typeface="Wingdings" panose="020B0604020202020204" pitchFamily="34" charset="0"/>
              <a:buChar char="§"/>
            </a:pPr>
            <a:r>
              <a:rPr lang="en-US" sz="2300" b="0" i="0" dirty="0">
                <a:solidFill>
                  <a:srgbClr val="111111"/>
                </a:solidFill>
                <a:effectLst/>
                <a:latin typeface="-apple-system"/>
              </a:rPr>
              <a:t>You can estimate the cost, time, effort, and quality of the software using metrics and measurements based on historical data and empirical evidence </a:t>
            </a:r>
            <a:r>
              <a:rPr lang="en-US" sz="2300" b="0" i="0">
                <a:solidFill>
                  <a:srgbClr val="111111"/>
                </a:solidFill>
                <a:effectLst/>
                <a:latin typeface="-apple-system"/>
              </a:rPr>
              <a:t>to get predictable outcomes.</a:t>
            </a:r>
            <a:endParaRPr lang="en-US" sz="2300" dirty="0">
              <a:solidFill>
                <a:srgbClr val="000000"/>
              </a:solidFill>
              <a:ea typeface="+mn-lt"/>
              <a:cs typeface="+mn-lt"/>
            </a:endParaRPr>
          </a:p>
          <a:p>
            <a:endParaRPr lang="en-US" dirty="0">
              <a:solidFill>
                <a:srgbClr val="00000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95069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387725" y="207774"/>
            <a:ext cx="5111750" cy="1204912"/>
          </a:xfrm>
        </p:spPr>
        <p:txBody>
          <a:bodyPr>
            <a:normAutofit/>
          </a:bodyPr>
          <a:lstStyle/>
          <a:p>
            <a:pPr algn="ctr"/>
            <a:r>
              <a:rPr lang="en-US" dirty="0">
                <a:solidFill>
                  <a:srgbClr val="000000"/>
                </a:solidFill>
                <a:ea typeface="+mj-lt"/>
                <a:cs typeface="+mj-lt"/>
              </a:rPr>
              <a:t>Best Practices</a:t>
            </a:r>
            <a:br>
              <a:rPr lang="en-US" dirty="0">
                <a:solidFill>
                  <a:srgbClr val="000000"/>
                </a:solidFill>
                <a:ea typeface="+mj-lt"/>
                <a:cs typeface="+mj-lt"/>
              </a:rPr>
            </a:b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90494" y="1249082"/>
            <a:ext cx="10213788" cy="5050118"/>
          </a:xfrm>
        </p:spPr>
        <p:txBody>
          <a:bodyPr vert="horz" lIns="91440" tIns="45720" rIns="91440" bIns="45720" rtlCol="0" anchor="t">
            <a:normAutofit/>
          </a:bodyPr>
          <a:lstStyle/>
          <a:p>
            <a:r>
              <a:rPr lang="en-US" sz="1600" dirty="0">
                <a:solidFill>
                  <a:srgbClr val="000000"/>
                </a:solidFill>
              </a:rPr>
              <a:t>Here are some best practices for RUP:</a:t>
            </a:r>
          </a:p>
          <a:p>
            <a:pPr marL="285750" indent="-285750" algn="l">
              <a:buFont typeface="Arial" panose="020B0604020202020204" pitchFamily="34" charset="0"/>
              <a:buChar char="•"/>
            </a:pPr>
            <a:r>
              <a:rPr lang="en-US" sz="1800" b="1" i="0" dirty="0">
                <a:solidFill>
                  <a:srgbClr val="111111"/>
                </a:solidFill>
                <a:effectLst/>
                <a:latin typeface="-apple-system"/>
              </a:rPr>
              <a:t>Develop software iteratively, with risk as the primary iteration driver</a:t>
            </a:r>
          </a:p>
          <a:p>
            <a:pPr marL="742950" lvl="1" indent="-285750" algn="l">
              <a:buFont typeface="Arial" panose="020B0604020202020204" pitchFamily="34" charset="0"/>
              <a:buChar char="•"/>
            </a:pPr>
            <a:r>
              <a:rPr lang="en-US" sz="1700" b="0" i="0" dirty="0">
                <a:solidFill>
                  <a:srgbClr val="111111"/>
                </a:solidFill>
                <a:effectLst/>
                <a:latin typeface="-apple-system"/>
              </a:rPr>
              <a:t>Reduce the risk of failure and increase the feedback from stakeholders by developing software in small increments and short iterations</a:t>
            </a:r>
          </a:p>
          <a:p>
            <a:pPr marL="285750" indent="-285750" algn="l">
              <a:buFont typeface="Arial" panose="020B0604020202020204" pitchFamily="34" charset="0"/>
              <a:buChar char="•"/>
            </a:pPr>
            <a:r>
              <a:rPr lang="en-US" sz="1800" b="1" i="0" dirty="0">
                <a:solidFill>
                  <a:srgbClr val="111111"/>
                </a:solidFill>
                <a:effectLst/>
                <a:latin typeface="-apple-system"/>
              </a:rPr>
              <a:t>Manage requirements effectively and communicate them clearly to stakeholders</a:t>
            </a:r>
          </a:p>
          <a:p>
            <a:pPr marL="742950" lvl="1" indent="-285750" algn="l">
              <a:buFont typeface="Arial" panose="020B0604020202020204" pitchFamily="34" charset="0"/>
              <a:buChar char="•"/>
            </a:pPr>
            <a:r>
              <a:rPr lang="en-US" sz="1700" b="0" i="0" dirty="0">
                <a:solidFill>
                  <a:srgbClr val="111111"/>
                </a:solidFill>
                <a:effectLst/>
                <a:latin typeface="-apple-system"/>
              </a:rPr>
              <a:t>Ensure that the software meets the business goals and delivers value to the end-users</a:t>
            </a:r>
          </a:p>
          <a:p>
            <a:pPr marL="285750" indent="-285750" algn="l">
              <a:buFont typeface="Arial" panose="020B0604020202020204" pitchFamily="34" charset="0"/>
              <a:buChar char="•"/>
            </a:pPr>
            <a:r>
              <a:rPr lang="en-US" sz="1800" b="1" i="0" dirty="0">
                <a:solidFill>
                  <a:srgbClr val="111111"/>
                </a:solidFill>
                <a:effectLst/>
                <a:latin typeface="-apple-system"/>
              </a:rPr>
              <a:t>Use component-based architectures to increase reusability and maintainability</a:t>
            </a:r>
          </a:p>
          <a:p>
            <a:pPr marL="285750" indent="-285750" algn="l">
              <a:buFont typeface="Arial" panose="020B0604020202020204" pitchFamily="34" charset="0"/>
              <a:buChar char="•"/>
            </a:pPr>
            <a:r>
              <a:rPr lang="en-US" sz="1800" b="1" i="0" dirty="0">
                <a:solidFill>
                  <a:srgbClr val="111111"/>
                </a:solidFill>
                <a:effectLst/>
                <a:latin typeface="-apple-system"/>
              </a:rPr>
              <a:t>Model software visually using UML diagrams to facilitate design and communication</a:t>
            </a:r>
          </a:p>
          <a:p>
            <a:pPr marL="285750" indent="-285750" algn="l">
              <a:buFont typeface="Arial" panose="020B0604020202020204" pitchFamily="34" charset="0"/>
              <a:buChar char="•"/>
            </a:pPr>
            <a:r>
              <a:rPr lang="en-US" sz="1800" b="1" i="0" dirty="0">
                <a:solidFill>
                  <a:srgbClr val="111111"/>
                </a:solidFill>
                <a:effectLst/>
                <a:latin typeface="-apple-system"/>
              </a:rPr>
              <a:t>Continuously verify software quality through testing, reviews and inspections</a:t>
            </a:r>
          </a:p>
          <a:p>
            <a:pPr marL="742950" lvl="1" indent="-285750" algn="l">
              <a:buFont typeface="Arial" panose="020B0604020202020204" pitchFamily="34" charset="0"/>
              <a:buChar char="•"/>
            </a:pPr>
            <a:r>
              <a:rPr lang="en-US" sz="1600" b="0" i="0" dirty="0">
                <a:solidFill>
                  <a:srgbClr val="111111"/>
                </a:solidFill>
                <a:effectLst/>
                <a:latin typeface="-apple-system"/>
              </a:rPr>
              <a:t>By applying various techniques and tools to check the functionality, performance, usability and reliability of the software and to identify and correct errors, defects and inconsistencies</a:t>
            </a:r>
          </a:p>
          <a:p>
            <a:pPr marL="285750" indent="-285750" algn="l">
              <a:buFont typeface="Arial" panose="020B0604020202020204" pitchFamily="34" charset="0"/>
              <a:buChar char="•"/>
            </a:pPr>
            <a:r>
              <a:rPr lang="en-US" sz="1800" b="1" i="0" dirty="0">
                <a:solidFill>
                  <a:srgbClr val="111111"/>
                </a:solidFill>
                <a:effectLst/>
                <a:latin typeface="-apple-system"/>
              </a:rPr>
              <a:t>Control changes to software using configuration management and change request tools</a:t>
            </a:r>
          </a:p>
          <a:p>
            <a:pPr marL="742950" lvl="1" indent="-285750" algn="l">
              <a:buFont typeface="Arial" panose="020B0604020202020204" pitchFamily="34" charset="0"/>
              <a:buChar char="•"/>
            </a:pPr>
            <a:r>
              <a:rPr lang="en-US" sz="1600" b="0" i="0" dirty="0">
                <a:solidFill>
                  <a:srgbClr val="111111"/>
                </a:solidFill>
                <a:effectLst/>
                <a:latin typeface="-apple-system"/>
              </a:rPr>
              <a:t>Track and manage all the changes made to the software artifacts during the development process by using tools that help to identify, organize, store, retrieve, record, evaluate, approve and implement the changes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350315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199" y="3238103"/>
            <a:ext cx="5241365" cy="1371997"/>
          </a:xfrm>
        </p:spPr>
        <p:txBody>
          <a:bodyPr vert="horz" lIns="91440" tIns="45720" rIns="91440" bIns="45720" rtlCol="0" anchor="t">
            <a:normAutofit fontScale="85000" lnSpcReduction="10000"/>
          </a:bodyPr>
          <a:lstStyle/>
          <a:p>
            <a:r>
              <a:rPr lang="en-US" dirty="0"/>
              <a:t>Sources:</a:t>
            </a:r>
          </a:p>
          <a:p>
            <a:r>
              <a:rPr lang="en-US" dirty="0">
                <a:hlinkClick r:id="rId2"/>
              </a:rPr>
              <a:t>RUP: Definition, Phases, Advantages and Best Practices | Indeed.com</a:t>
            </a:r>
            <a:br>
              <a:rPr lang="en-US" dirty="0"/>
            </a:br>
            <a:r>
              <a:rPr lang="en-US" dirty="0">
                <a:hlinkClick r:id="rId3"/>
              </a:rPr>
              <a:t>Rational unified process – Wikipedia</a:t>
            </a:r>
            <a:br>
              <a:rPr lang="en-US" dirty="0"/>
            </a:br>
            <a:r>
              <a:rPr lang="en-US" dirty="0">
                <a:hlinkClick r:id="rId4"/>
              </a:rPr>
              <a:t>RUP and its Phases - </a:t>
            </a:r>
            <a:r>
              <a:rPr lang="en-US" dirty="0" err="1">
                <a:hlinkClick r:id="rId4"/>
              </a:rPr>
              <a:t>GeeksforGeeks</a:t>
            </a:r>
            <a:endParaRPr lang="en-US" dirty="0"/>
          </a:p>
          <a:p>
            <a:endParaRPr lang="en-US" dirty="0"/>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endParaRPr lang="en-US" dirty="0"/>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17F9B5-A097-44C6-9E8A-6F65D534F822}">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651AEBA8-55C6-45C9-B32E-3F669A6785AF}">
  <ds:schemaRefs>
    <ds:schemaRef ds:uri="http://schemas.microsoft.com/sharepoint/v3/contenttype/forms"/>
  </ds:schemaRefs>
</ds:datastoreItem>
</file>

<file path=customXml/itemProps3.xml><?xml version="1.0" encoding="utf-8"?>
<ds:datastoreItem xmlns:ds="http://schemas.openxmlformats.org/officeDocument/2006/customXml" ds:itemID="{23F433AB-7807-4CA6-867C-64919B5CD82F}">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116</TotalTime>
  <Words>725</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Calibri</vt:lpstr>
      <vt:lpstr>Tenorite</vt:lpstr>
      <vt:lpstr>Wingdings</vt:lpstr>
      <vt:lpstr>Office Theme</vt:lpstr>
      <vt:lpstr>CSC 343 HOMEWORK</vt:lpstr>
      <vt:lpstr>contents</vt:lpstr>
      <vt:lpstr>The rational unified process (RUP) </vt:lpstr>
      <vt:lpstr>The rational unified process (RUP)  Phases</vt:lpstr>
      <vt:lpstr>The rational unified process (RUP)  Phases </vt:lpstr>
      <vt:lpstr>Advantages</vt:lpstr>
      <vt:lpstr>Best Practices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Suliman Alakeel</dc:creator>
  <cp:lastModifiedBy>عبد الرحمن الميمان</cp:lastModifiedBy>
  <cp:revision>126</cp:revision>
  <dcterms:created xsi:type="dcterms:W3CDTF">2023-09-12T08:27:59Z</dcterms:created>
  <dcterms:modified xsi:type="dcterms:W3CDTF">2023-10-23T20:08:20Z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