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5" r:id="rId2"/>
    <p:sldId id="644" r:id="rId3"/>
    <p:sldId id="645" r:id="rId4"/>
    <p:sldId id="646" r:id="rId5"/>
    <p:sldId id="647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6" r:id="rId15"/>
    <p:sldId id="642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E62"/>
    <a:srgbClr val="FF94AF"/>
    <a:srgbClr val="FF5781"/>
    <a:srgbClr val="FF4775"/>
    <a:srgbClr val="EBC053"/>
    <a:srgbClr val="E6B02A"/>
    <a:srgbClr val="54C0E2"/>
    <a:srgbClr val="747335"/>
    <a:srgbClr val="427335"/>
    <a:srgbClr val="8327B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632" autoAdjust="0"/>
    <p:restoredTop sz="95833" autoAdjust="0"/>
  </p:normalViewPr>
  <p:slideViewPr>
    <p:cSldViewPr>
      <p:cViewPr>
        <p:scale>
          <a:sx n="70" d="100"/>
          <a:sy n="70" d="100"/>
        </p:scale>
        <p:origin x="-81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46"/>
    </p:cViewPr>
  </p:sorterViewPr>
  <p:notesViewPr>
    <p:cSldViewPr>
      <p:cViewPr varScale="1">
        <p:scale>
          <a:sx n="62" d="100"/>
          <a:sy n="62" d="100"/>
        </p:scale>
        <p:origin x="-1404" y="-7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7.wmf"/><Relationship Id="rId7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3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4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ADCAFE-6052-4CF3-9D74-7AB56C920A4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 smtClean="0"/>
              <a:t>Click to edit Master text styles</a:t>
            </a:r>
          </a:p>
          <a:p>
            <a:pPr lvl="1"/>
            <a:r>
              <a:rPr lang="id-ID" noProof="0" smtClean="0"/>
              <a:t>Second level</a:t>
            </a:r>
          </a:p>
          <a:p>
            <a:pPr lvl="2"/>
            <a:r>
              <a:rPr lang="id-ID" noProof="0" smtClean="0"/>
              <a:t>Third level</a:t>
            </a:r>
          </a:p>
          <a:p>
            <a:pPr lvl="3"/>
            <a:r>
              <a:rPr lang="id-ID" noProof="0" smtClean="0"/>
              <a:t>Fourth level</a:t>
            </a:r>
          </a:p>
          <a:p>
            <a:pPr lvl="4"/>
            <a:r>
              <a:rPr lang="id-ID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D2176D3-5034-44DF-A657-70118B6377F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3BD48-4DA3-4530-A281-A608A55B99C5}" type="slidenum">
              <a:rPr lang="id-ID"/>
              <a:pPr/>
              <a:t>1</a:t>
            </a:fld>
            <a:endParaRPr lang="id-ID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President University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/>
              <a:t>Erwin Sitompul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</a:t>
            </a:r>
            <a:r>
              <a:rPr lang="en-US" sz="1400" dirty="0" smtClean="0"/>
              <a:t>4/</a:t>
            </a:r>
            <a:fld id="{0E0E0EFC-0006-47B9-BD30-22160D0C1AE9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0" y="1917700"/>
            <a:ext cx="9144000" cy="406400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bIns="82800" anchor="ctr" anchorCtr="1"/>
          <a:lstStyle/>
          <a:p>
            <a:pPr algn="ctr">
              <a:defRPr/>
            </a:pPr>
            <a:r>
              <a:rPr lang="en-US" dirty="0"/>
              <a:t>Lecture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1192213"/>
            <a:ext cx="9144000" cy="687387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3600"/>
              <a:t>Probability and Statistics</a:t>
            </a:r>
          </a:p>
        </p:txBody>
      </p:sp>
      <p:pic>
        <p:nvPicPr>
          <p:cNvPr id="8" name="Picture 27" descr="45277351686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0"/>
          <p:cNvSpPr>
            <a:spLocks noChangeShapeType="1"/>
          </p:cNvSpPr>
          <p:nvPr userDrawn="1"/>
        </p:nvSpPr>
        <p:spPr bwMode="auto">
          <a:xfrm>
            <a:off x="0" y="1898650"/>
            <a:ext cx="9144000" cy="0"/>
          </a:xfrm>
          <a:prstGeom prst="line">
            <a:avLst/>
          </a:prstGeom>
          <a:noFill/>
          <a:ln w="57150">
            <a:solidFill>
              <a:srgbClr val="FF2E6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 userDrawn="1"/>
        </p:nvSpPr>
        <p:spPr bwMode="auto">
          <a:xfrm>
            <a:off x="2622550" y="4362450"/>
            <a:ext cx="3851275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Dr.-Ing. Erwin Sitompul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President University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2039938" y="5295900"/>
            <a:ext cx="4978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2E62"/>
                </a:solidFill>
              </a:rPr>
              <a:t>http://zitompul.wordpress.com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749840" y="6051490"/>
            <a:ext cx="1640584" cy="400110"/>
            <a:chOff x="1638300" y="6051490"/>
            <a:chExt cx="1640584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1638300" y="6051490"/>
              <a:ext cx="358775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6251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93048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1475" y="6051490"/>
              <a:ext cx="367409" cy="400110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3769778" y="6049895"/>
            <a:ext cx="1597392" cy="396000"/>
            <a:chOff x="3769778" y="6049895"/>
            <a:chExt cx="1597392" cy="3960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376977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621568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2E6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043170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198076" y="6049895"/>
              <a:ext cx="324000" cy="396000"/>
            </a:xfrm>
            <a:prstGeom prst="rect">
              <a:avLst/>
            </a:prstGeom>
            <a:noFill/>
            <a:ln w="57150" cap="flat" cmpd="sng" algn="ctr">
              <a:solidFill>
                <a:srgbClr val="FF94A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279400"/>
            <a:ext cx="2278063" cy="5846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9400"/>
            <a:ext cx="6686550" cy="584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279400"/>
            <a:ext cx="9117013" cy="4492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233363"/>
            <a:ext cx="9144000" cy="539750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3600" dirty="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400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130550" y="0"/>
            <a:ext cx="6010275" cy="233363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24638"/>
            <a:ext cx="3041650" cy="233362"/>
          </a:xfrm>
          <a:prstGeom prst="rect">
            <a:avLst/>
          </a:prstGeom>
          <a:solidFill>
            <a:srgbClr val="FF2E6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President University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3041650" y="6624638"/>
            <a:ext cx="3076575" cy="233362"/>
          </a:xfrm>
          <a:prstGeom prst="rect">
            <a:avLst/>
          </a:prstGeom>
          <a:solidFill>
            <a:srgbClr val="FF578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Erwin </a:t>
            </a:r>
            <a:r>
              <a:rPr lang="en-US" sz="1400" dirty="0" err="1"/>
              <a:t>Sitompul</a:t>
            </a:r>
            <a:endParaRPr lang="en-US" sz="1400" dirty="0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102350" y="6624638"/>
            <a:ext cx="3041650" cy="233362"/>
          </a:xfrm>
          <a:prstGeom prst="rect">
            <a:avLst/>
          </a:prstGeom>
          <a:solidFill>
            <a:srgbClr val="FF94A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defRPr/>
            </a:pPr>
            <a:r>
              <a:rPr lang="en-US" sz="1400" dirty="0"/>
              <a:t>PBST </a:t>
            </a:r>
            <a:r>
              <a:rPr lang="en-US" sz="1400" dirty="0" smtClean="0"/>
              <a:t>4/</a:t>
            </a:r>
            <a:fld id="{AC268E9D-97A9-4070-9270-1A022528A1B1}" type="slidenum">
              <a:rPr lang="en-US" sz="1400" smtClean="0"/>
              <a:pPr algn="ctr">
                <a:defRPr/>
              </a:pPr>
              <a:t>‹#›</a:t>
            </a:fld>
            <a:endParaRPr lang="en-US" sz="1400" dirty="0"/>
          </a:p>
        </p:txBody>
      </p:sp>
      <p:pic>
        <p:nvPicPr>
          <p:cNvPr id="8201" name="Picture 34" descr="45277351686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084888"/>
            <a:ext cx="400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3253248" y="5547646"/>
            <a:ext cx="792000" cy="3556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Mean of a Random Variable</a:t>
            </a:r>
            <a:endParaRPr lang="en-US" sz="3200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4.1</a:t>
            </a:r>
            <a:endParaRPr lang="en-US" sz="14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Mean of a Random Variable</a:t>
            </a:r>
            <a:endParaRPr lang="en-US" sz="1400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82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Suppose that the number of cars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that pass through a car wash between 4:00 P.M. and 5:00 P.M. on any sunny Friday has the following probability distribution: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Rectangle 23"/>
          <p:cNvSpPr/>
          <p:nvPr/>
        </p:nvSpPr>
        <p:spPr bwMode="auto">
          <a:xfrm>
            <a:off x="0" y="35623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734140" y="3784600"/>
          <a:ext cx="2214563" cy="406400"/>
        </p:xfrm>
        <a:graphic>
          <a:graphicData uri="http://schemas.openxmlformats.org/presentationml/2006/ole">
            <p:oleObj spid="_x0000_s380930" name="Equation" r:id="rId3" imgW="1384200" imgH="253800" progId="Equation.DSMT4">
              <p:embed/>
            </p:oleObj>
          </a:graphicData>
        </a:graphic>
      </p:graphicFrame>
      <p:pic>
        <p:nvPicPr>
          <p:cNvPr id="312333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6329" y="1592214"/>
            <a:ext cx="44481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71438" y="2525046"/>
            <a:ext cx="9072562" cy="82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i="1" dirty="0" smtClean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2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–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1 represent the amount of money in dollars, paid to the attendant by the manager. Find the attendant’s expected earnings for this particular time period.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013790" y="3651456"/>
          <a:ext cx="1765300" cy="688975"/>
        </p:xfrm>
        <a:graphic>
          <a:graphicData uri="http://schemas.openxmlformats.org/presentationml/2006/ole">
            <p:oleObj spid="_x0000_s380931" name="Equation" r:id="rId5" imgW="1104840" imgH="43164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3006980" y="4222750"/>
          <a:ext cx="4732337" cy="1339850"/>
        </p:xfrm>
        <a:graphic>
          <a:graphicData uri="http://schemas.openxmlformats.org/presentationml/2006/ole">
            <p:oleObj spid="_x0000_s380932" name="Equation" r:id="rId6" imgW="2958840" imgH="838080" progId="Equation.DSMT4">
              <p:embed/>
            </p:oleObj>
          </a:graphicData>
        </a:graphic>
      </p:graphicFrame>
      <p:graphicFrame>
        <p:nvGraphicFramePr>
          <p:cNvPr id="43" name="Object 9"/>
          <p:cNvGraphicFramePr>
            <a:graphicFrameLocks noChangeAspect="1"/>
          </p:cNvGraphicFramePr>
          <p:nvPr/>
        </p:nvGraphicFramePr>
        <p:xfrm>
          <a:off x="3030332" y="5588000"/>
          <a:ext cx="995362" cy="323850"/>
        </p:xfrm>
        <a:graphic>
          <a:graphicData uri="http://schemas.openxmlformats.org/presentationml/2006/ole">
            <p:oleObj spid="_x0000_s380933" name="Equation" r:id="rId7" imgW="6220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build="p"/>
      <p:bldP spid="24" grpId="0" animBg="1"/>
      <p:bldP spid="4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7135352" y="3243880"/>
            <a:ext cx="311150" cy="5334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Mean of a Random Variable</a:t>
            </a:r>
            <a:endParaRPr lang="en-US" sz="3200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4.1</a:t>
            </a:r>
            <a:endParaRPr lang="en-US" sz="14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Mean of a Random Variable</a:t>
            </a:r>
            <a:endParaRPr lang="en-US" sz="1400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9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be a random variable with density function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Rectangle 23"/>
          <p:cNvSpPr/>
          <p:nvPr/>
        </p:nvSpPr>
        <p:spPr bwMode="auto">
          <a:xfrm>
            <a:off x="0" y="3021424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764048" y="3183858"/>
          <a:ext cx="2601913" cy="750888"/>
        </p:xfrm>
        <a:graphic>
          <a:graphicData uri="http://schemas.openxmlformats.org/presentationml/2006/ole">
            <p:oleObj spid="_x0000_s381954" name="Equation" r:id="rId3" imgW="1625400" imgH="469800" progId="Equation.DSMT4">
              <p:embed/>
            </p:oleObj>
          </a:graphicData>
        </a:graphic>
      </p:graphicFrame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71438" y="2406650"/>
            <a:ext cx="90725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Find the expected value of </a:t>
            </a:r>
            <a:r>
              <a:rPr lang="en-US" sz="2000" i="1" dirty="0" smtClean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4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+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3.</a:t>
            </a:r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405188" y="3169110"/>
          <a:ext cx="2011362" cy="771525"/>
        </p:xfrm>
        <a:graphic>
          <a:graphicData uri="http://schemas.openxmlformats.org/presentationml/2006/ole">
            <p:oleObj spid="_x0000_s381955" name="Equation" r:id="rId4" imgW="1257120" imgH="482400" progId="Equation.DSMT4">
              <p:embed/>
            </p:oleObj>
          </a:graphicData>
        </a:graphic>
      </p:graphicFrame>
      <p:graphicFrame>
        <p:nvGraphicFramePr>
          <p:cNvPr id="283658" name="Object 4"/>
          <p:cNvGraphicFramePr>
            <a:graphicFrameLocks noChangeAspect="1"/>
          </p:cNvGraphicFramePr>
          <p:nvPr/>
        </p:nvGraphicFramePr>
        <p:xfrm>
          <a:off x="778796" y="1301956"/>
          <a:ext cx="2571750" cy="1016000"/>
        </p:xfrm>
        <a:graphic>
          <a:graphicData uri="http://schemas.openxmlformats.org/presentationml/2006/ole">
            <p:oleObj spid="_x0000_s381956" name="Equation" r:id="rId5" imgW="1600200" imgH="634680" progId="Equation.DSMT4">
              <p:embed/>
            </p:oleObj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5461000" y="3109912"/>
          <a:ext cx="1443037" cy="852488"/>
        </p:xfrm>
        <a:graphic>
          <a:graphicData uri="http://schemas.openxmlformats.org/presentationml/2006/ole">
            <p:oleObj spid="_x0000_s381957" name="Equation" r:id="rId6" imgW="901440" imgH="533160" progId="Equation.DSMT4">
              <p:embed/>
            </p:oleObj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6942138" y="3357514"/>
          <a:ext cx="449262" cy="323850"/>
        </p:xfrm>
        <a:graphic>
          <a:graphicData uri="http://schemas.openxmlformats.org/presentationml/2006/ole">
            <p:oleObj spid="_x0000_s381958" name="Equation" r:id="rId7" imgW="2793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build="p"/>
      <p:bldP spid="24" grpId="0" animBg="1"/>
      <p:bldP spid="4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Mean of a Random Variable</a:t>
            </a:r>
            <a:endParaRPr lang="en-US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i="1" dirty="0" smtClean="0">
                <a:solidFill>
                  <a:schemeClr val="tx1"/>
                </a:solidFill>
              </a:rPr>
              <a:t>Y </a:t>
            </a:r>
            <a:r>
              <a:rPr lang="en-US" sz="2000" dirty="0" smtClean="0">
                <a:solidFill>
                  <a:schemeClr val="tx1"/>
                </a:solidFill>
              </a:rPr>
              <a:t>be random variables with joint probability distribution </a:t>
            </a:r>
            <a:r>
              <a:rPr lang="en-US" sz="2000" i="1" dirty="0" smtClean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). The mean or expected value of the random variable </a:t>
            </a:r>
            <a:r>
              <a:rPr lang="en-US" sz="2000" i="1" dirty="0" smtClean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 is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4.1</a:t>
            </a:r>
            <a:endParaRPr lang="en-US" sz="14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Mean of a Random Variable</a:t>
            </a:r>
            <a:endParaRPr lang="en-US" sz="1400" dirty="0"/>
          </a:p>
        </p:txBody>
      </p:sp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715962" y="1570450"/>
          <a:ext cx="4889500" cy="638175"/>
        </p:xfrm>
        <a:graphic>
          <a:graphicData uri="http://schemas.openxmlformats.org/presentationml/2006/ole">
            <p:oleObj spid="_x0000_s382978" name="Equation" r:id="rId3" imgW="2717640" imgH="355320" progId="Equation.DSMT4">
              <p:embed/>
            </p:oleObj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8100" y="2153062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i="1" dirty="0" smtClean="0">
                <a:solidFill>
                  <a:schemeClr val="tx1"/>
                </a:solidFill>
              </a:rPr>
              <a:t>Y</a:t>
            </a:r>
            <a:r>
              <a:rPr lang="en-US" sz="2000" dirty="0" smtClean="0">
                <a:solidFill>
                  <a:schemeClr val="tx1"/>
                </a:solidFill>
              </a:rPr>
              <a:t> are </a:t>
            </a:r>
            <a:r>
              <a:rPr lang="en-US" sz="2000" u="sng" dirty="0" smtClean="0">
                <a:solidFill>
                  <a:schemeClr val="tx1"/>
                </a:solidFill>
              </a:rPr>
              <a:t>discrete</a:t>
            </a:r>
            <a:r>
              <a:rPr lang="en-US" sz="2000" dirty="0" smtClean="0">
                <a:solidFill>
                  <a:schemeClr val="tx1"/>
                </a:solidFill>
              </a:rPr>
              <a:t>, and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3354436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i="1" dirty="0" smtClean="0">
                <a:solidFill>
                  <a:schemeClr val="tx1"/>
                </a:solidFill>
              </a:rPr>
              <a:t>Y</a:t>
            </a:r>
            <a:r>
              <a:rPr lang="en-US" sz="2000" dirty="0" smtClean="0">
                <a:solidFill>
                  <a:schemeClr val="tx1"/>
                </a:solidFill>
              </a:rPr>
              <a:t> are </a:t>
            </a:r>
            <a:r>
              <a:rPr lang="en-US" sz="2000" u="sng" dirty="0" smtClean="0">
                <a:solidFill>
                  <a:schemeClr val="tx1"/>
                </a:solidFill>
              </a:rPr>
              <a:t>continuous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777257" y="2540509"/>
          <a:ext cx="5254625" cy="842963"/>
        </p:xfrm>
        <a:graphic>
          <a:graphicData uri="http://schemas.openxmlformats.org/presentationml/2006/ole">
            <p:oleObj spid="_x0000_s382979" name="Equation" r:id="rId4" imgW="2920680" imgH="469800" progId="Equation.DSMT4">
              <p:embed/>
            </p:oleObj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82344" y="850900"/>
            <a:ext cx="8964000" cy="28448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712452" y="4525502"/>
            <a:ext cx="400050" cy="6667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Mean of a Random Variable</a:t>
            </a:r>
            <a:endParaRPr lang="en-US" sz="3200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4.1</a:t>
            </a:r>
            <a:endParaRPr lang="en-US" sz="14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Mean of a Random Variable</a:t>
            </a:r>
            <a:endParaRPr lang="en-US" sz="1400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1016904"/>
            <a:ext cx="5122862" cy="113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and </a:t>
            </a:r>
            <a:r>
              <a:rPr lang="en-US" sz="2000" i="1" dirty="0" smtClean="0">
                <a:solidFill>
                  <a:schemeClr val="tx1"/>
                </a:solidFill>
              </a:rPr>
              <a:t>Y</a:t>
            </a:r>
            <a:r>
              <a:rPr lang="en-US" sz="2000" dirty="0" smtClean="0">
                <a:solidFill>
                  <a:schemeClr val="tx1"/>
                </a:solidFill>
              </a:rPr>
              <a:t> be a random variables with joint probability density function as in the “</a:t>
            </a:r>
            <a:r>
              <a:rPr lang="en-US" sz="2000" i="1" dirty="0" smtClean="0">
                <a:solidFill>
                  <a:schemeClr val="tx1"/>
                </a:solidFill>
              </a:rPr>
              <a:t>ballpoint pens</a:t>
            </a:r>
            <a:r>
              <a:rPr lang="en-US" sz="2000" dirty="0" smtClean="0">
                <a:solidFill>
                  <a:schemeClr val="tx1"/>
                </a:solidFill>
              </a:rPr>
              <a:t>” example. Find the expected value of </a:t>
            </a:r>
            <a:r>
              <a:rPr lang="en-US" sz="2000" i="1" dirty="0" smtClean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  <a:r>
              <a:rPr lang="en-US" sz="2000" i="1" dirty="0" smtClean="0">
                <a:solidFill>
                  <a:schemeClr val="tx1"/>
                </a:solidFill>
              </a:rPr>
              <a:t>Y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=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</a:rPr>
              <a:t>XY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Rectangle 23"/>
          <p:cNvSpPr/>
          <p:nvPr/>
        </p:nvSpPr>
        <p:spPr bwMode="auto">
          <a:xfrm>
            <a:off x="0" y="24066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0354" y="880396"/>
            <a:ext cx="3926348" cy="187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749300" y="2468563"/>
          <a:ext cx="2484438" cy="711200"/>
        </p:xfrm>
        <a:graphic>
          <a:graphicData uri="http://schemas.openxmlformats.org/presentationml/2006/ole">
            <p:oleObj spid="_x0000_s384002" name="Equation" r:id="rId4" imgW="1549080" imgH="444240" progId="Equation.DSMT4">
              <p:embed/>
            </p:oleObj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1503363" y="3340100"/>
          <a:ext cx="6802437" cy="1341438"/>
        </p:xfrm>
        <a:graphic>
          <a:graphicData uri="http://schemas.openxmlformats.org/presentationml/2006/ole">
            <p:oleObj spid="_x0000_s384003" name="Equation" r:id="rId5" imgW="4241520" imgH="838080" progId="Equation.DSMT4">
              <p:embed/>
            </p:oleObj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1489536" y="4532313"/>
          <a:ext cx="590550" cy="630237"/>
        </p:xfrm>
        <a:graphic>
          <a:graphicData uri="http://schemas.openxmlformats.org/presentationml/2006/ole">
            <p:oleObj spid="_x0000_s384004" name="Equation" r:id="rId6" imgW="36828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build="p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1697704" y="5384182"/>
            <a:ext cx="311150" cy="697276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Mean of a Random Variable</a:t>
            </a:r>
            <a:endParaRPr lang="en-US" sz="3200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4.1</a:t>
            </a:r>
            <a:endParaRPr lang="en-US" sz="14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Mean of a Random Variable</a:t>
            </a:r>
            <a:endParaRPr lang="en-US" sz="1400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9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Find </a:t>
            </a:r>
            <a:r>
              <a:rPr lang="en-US" sz="2000" i="1" dirty="0" smtClean="0">
                <a:solidFill>
                  <a:schemeClr val="tx1"/>
                </a:solidFill>
              </a:rPr>
              <a:t>E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</a:rPr>
              <a:t>Y</a:t>
            </a:r>
            <a:r>
              <a:rPr lang="en-US" sz="2000" dirty="0" smtClean="0">
                <a:solidFill>
                  <a:schemeClr val="tx1"/>
                </a:solidFill>
              </a:rPr>
              <a:t>/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) for the density function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Rectangle 23"/>
          <p:cNvSpPr/>
          <p:nvPr/>
        </p:nvSpPr>
        <p:spPr bwMode="auto">
          <a:xfrm>
            <a:off x="0" y="28511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83658" name="Object 4"/>
          <p:cNvGraphicFramePr>
            <a:graphicFrameLocks noChangeAspect="1"/>
          </p:cNvGraphicFramePr>
          <p:nvPr/>
        </p:nvGraphicFramePr>
        <p:xfrm>
          <a:off x="759951" y="1331246"/>
          <a:ext cx="4286251" cy="1016000"/>
        </p:xfrm>
        <a:graphic>
          <a:graphicData uri="http://schemas.openxmlformats.org/presentationml/2006/ole">
            <p:oleObj spid="_x0000_s385026" name="Equation" r:id="rId3" imgW="2666880" imgH="63468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9017" y="2937129"/>
          <a:ext cx="3506787" cy="773113"/>
        </p:xfrm>
        <a:graphic>
          <a:graphicData uri="http://schemas.openxmlformats.org/presentationml/2006/ole">
            <p:oleObj spid="_x0000_s385027" name="Equation" r:id="rId4" imgW="2184120" imgH="482400" progId="Equation.DSMT4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1489790" y="3825718"/>
          <a:ext cx="1835150" cy="773112"/>
        </p:xfrm>
        <a:graphic>
          <a:graphicData uri="http://schemas.openxmlformats.org/presentationml/2006/ole">
            <p:oleObj spid="_x0000_s385028" name="Equation" r:id="rId5" imgW="1143000" imgH="482400" progId="Equation.DSMT4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1489996" y="4584288"/>
          <a:ext cx="1874838" cy="854075"/>
        </p:xfrm>
        <a:graphic>
          <a:graphicData uri="http://schemas.openxmlformats.org/presentationml/2006/ole">
            <p:oleObj spid="_x0000_s385029" name="Equation" r:id="rId6" imgW="1168200" imgH="533160" progId="Equation.DSMT4">
              <p:embed/>
            </p:oleObj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1475248" y="5413012"/>
          <a:ext cx="488950" cy="630237"/>
        </p:xfrm>
        <a:graphic>
          <a:graphicData uri="http://schemas.openxmlformats.org/presentationml/2006/ole">
            <p:oleObj spid="_x0000_s385030" name="Equation" r:id="rId7" imgW="3045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build="p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smtClean="0"/>
              <a:t>Homework </a:t>
            </a:r>
            <a:r>
              <a:rPr lang="en-US" sz="3200" smtClean="0"/>
              <a:t>4A</a:t>
            </a:r>
            <a:endParaRPr lang="en-US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Probability and Statistics</a:t>
            </a:r>
            <a:endParaRPr lang="en-US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908050"/>
            <a:ext cx="9072562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/>
              <a:tabLst>
                <a:tab pos="811213" algn="l"/>
              </a:tabLst>
            </a:pPr>
            <a:r>
              <a:rPr lang="en-US" sz="1800" dirty="0" smtClean="0">
                <a:solidFill>
                  <a:schemeClr val="tx1"/>
                </a:solidFill>
              </a:rPr>
              <a:t>From a regular deck of 52 playing cards we pick one at random. Let the random variable </a:t>
            </a:r>
            <a:r>
              <a:rPr lang="en-US" sz="1800" i="1" dirty="0" smtClean="0">
                <a:solidFill>
                  <a:schemeClr val="tx1"/>
                </a:solidFill>
              </a:rPr>
              <a:t>X</a:t>
            </a:r>
            <a:r>
              <a:rPr lang="en-US" sz="1800" dirty="0" smtClean="0">
                <a:solidFill>
                  <a:schemeClr val="tx1"/>
                </a:solidFill>
              </a:rPr>
              <a:t> equal the number on the card if it is a numbered one (ace counts as 1) and 10 if it is a face card (J, Q, and K). Find </a:t>
            </a:r>
            <a:r>
              <a:rPr lang="en-US" sz="1800" i="1" dirty="0" smtClean="0">
                <a:solidFill>
                  <a:schemeClr val="tx1"/>
                </a:solidFill>
              </a:rPr>
              <a:t>E</a:t>
            </a:r>
            <a:r>
              <a:rPr lang="en-US" sz="1800" dirty="0" smtClean="0">
                <a:solidFill>
                  <a:schemeClr val="tx1"/>
                </a:solidFill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</a:rPr>
              <a:t>X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 descr="windows-playing-ca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828800"/>
            <a:ext cx="7156450" cy="2964922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5295900"/>
            <a:ext cx="9072562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buFont typeface="+mj-lt"/>
              <a:buAutoNum type="arabicPeriod" startAt="2"/>
              <a:tabLst>
                <a:tab pos="811213" algn="l"/>
                <a:tab pos="8701088" algn="r"/>
              </a:tabLst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Four indistinguishable balls are distributed randomly into 3 distinguishable boxes. Let </a:t>
            </a:r>
            <a:r>
              <a:rPr lang="en-US" sz="1800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denote the number of balls that end up in the first box. Find </a:t>
            </a:r>
            <a:r>
              <a:rPr lang="en-US" sz="1800" i="1" dirty="0" smtClean="0">
                <a:solidFill>
                  <a:schemeClr val="tx1"/>
                </a:solidFill>
                <a:latin typeface="+mj-lt"/>
              </a:rPr>
              <a:t>E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).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 	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(Sch.E5.1.1-2)</a:t>
            </a:r>
            <a:endParaRPr lang="en-US" sz="1200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149350" y="4792202"/>
            <a:ext cx="6953590" cy="338554"/>
            <a:chOff x="1149350" y="4792202"/>
            <a:chExt cx="6953590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1149350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1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82750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2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30898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3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9046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4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42354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5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90296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6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3696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7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6500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8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50106" y="4792202"/>
              <a:ext cx="3305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9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96626" y="4792202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10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59934" y="4792202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10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92716" y="4792202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10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6528" y="4792202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10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a-DK" smtClean="0"/>
          </a:p>
        </p:txBody>
      </p:sp>
      <p:sp>
        <p:nvSpPr>
          <p:cNvPr id="13315" name="Rectangle 20"/>
          <p:cNvSpPr>
            <a:spLocks noChangeArrowheads="1"/>
          </p:cNvSpPr>
          <p:nvPr/>
        </p:nvSpPr>
        <p:spPr bwMode="auto">
          <a:xfrm>
            <a:off x="3133725" y="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endParaRPr lang="en-US" sz="1400"/>
          </a:p>
        </p:txBody>
      </p:sp>
      <p:sp>
        <p:nvSpPr>
          <p:cNvPr id="13316" name="Rectangle 21"/>
          <p:cNvSpPr>
            <a:spLocks noChangeArrowheads="1"/>
          </p:cNvSpPr>
          <p:nvPr/>
        </p:nvSpPr>
        <p:spPr bwMode="auto">
          <a:xfrm>
            <a:off x="0" y="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endParaRPr lang="id-ID" sz="140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2663825"/>
            <a:ext cx="89995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2800" b="1" dirty="0">
                <a:solidFill>
                  <a:srgbClr val="FF2E62"/>
                </a:solidFill>
              </a:rPr>
              <a:t>Chapter </a:t>
            </a:r>
            <a:r>
              <a:rPr lang="en-US" sz="2800" b="1" dirty="0" smtClean="0">
                <a:solidFill>
                  <a:srgbClr val="FF2E62"/>
                </a:solidFill>
              </a:rPr>
              <a:t>4</a:t>
            </a:r>
            <a:endParaRPr lang="en-US" sz="2800" b="1" dirty="0">
              <a:solidFill>
                <a:srgbClr val="FF2E62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3159125"/>
            <a:ext cx="89995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30000"/>
              </a:spcBef>
              <a:buClr>
                <a:srgbClr val="6E7882"/>
              </a:buClr>
            </a:pPr>
            <a:r>
              <a:rPr lang="en-US" sz="3200" b="1" dirty="0" smtClean="0">
                <a:solidFill>
                  <a:schemeClr val="tx1"/>
                </a:solidFill>
              </a:rPr>
              <a:t>Mathematical Expectation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 smtClean="0"/>
              <a:t>Chapter 4</a:t>
            </a:r>
            <a:endParaRPr lang="en-US" sz="14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Mathematical Expectation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1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Mean of a Random Variable</a:t>
            </a:r>
            <a:endParaRPr lang="en-US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If two coins are tossed 16 times and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is the number of heads that occur per toss, then the values of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can be 0, 1, and 2.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Suppose that the experiment yields no heads, one head, and two heads a total of 4, 7, and 5 times, respectively.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The average number of heads per toss of the two coins is then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4.1</a:t>
            </a:r>
            <a:endParaRPr lang="en-US" sz="14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Mean of a Random Variable</a:t>
            </a:r>
            <a:endParaRPr lang="en-US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38" y="3651250"/>
            <a:ext cx="9072562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The value means that on average we can </a:t>
            </a:r>
            <a:r>
              <a:rPr lang="en-US" sz="2000" b="1" dirty="0" smtClean="0">
                <a:solidFill>
                  <a:schemeClr val="tx1"/>
                </a:solidFill>
              </a:rPr>
              <a:t>expect</a:t>
            </a:r>
            <a:r>
              <a:rPr lang="en-US" sz="2000" dirty="0" smtClean="0">
                <a:solidFill>
                  <a:schemeClr val="tx1"/>
                </a:solidFill>
              </a:rPr>
              <a:t> that by each toss the head will occur for 1.06 times and no head for 0.94 times.</a:t>
            </a:r>
          </a:p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1.06 is called an expected value, a </a:t>
            </a:r>
            <a:r>
              <a:rPr lang="en-US" sz="2000" dirty="0" smtClean="0">
                <a:solidFill>
                  <a:schemeClr val="tx1"/>
                </a:solidFill>
              </a:rPr>
              <a:t>term </a:t>
            </a:r>
            <a:r>
              <a:rPr lang="en-US" sz="2000" dirty="0" smtClean="0">
                <a:solidFill>
                  <a:schemeClr val="tx1"/>
                </a:solidFill>
              </a:rPr>
              <a:t>used to describe the </a:t>
            </a:r>
            <a:r>
              <a:rPr lang="en-US" sz="2000" i="1" dirty="0" smtClean="0">
                <a:solidFill>
                  <a:schemeClr val="tx1"/>
                </a:solidFill>
              </a:rPr>
              <a:t>long-term</a:t>
            </a:r>
            <a:r>
              <a:rPr lang="en-US" sz="2000" dirty="0" smtClean="0">
                <a:solidFill>
                  <a:schemeClr val="tx1"/>
                </a:solidFill>
              </a:rPr>
              <a:t> average outcome of a given scenario.</a:t>
            </a:r>
          </a:p>
        </p:txBody>
      </p:sp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764048" y="2377978"/>
          <a:ext cx="3222625" cy="708025"/>
        </p:xfrm>
        <a:graphic>
          <a:graphicData uri="http://schemas.openxmlformats.org/presentationml/2006/ole">
            <p:oleObj spid="_x0000_s373762" name="Equation" r:id="rId3" imgW="179064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Mean of a Random Variable</a:t>
            </a:r>
            <a:endParaRPr lang="en-US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be a random variable with probability distribution </a:t>
            </a:r>
            <a:r>
              <a:rPr lang="en-US" sz="2000" i="1" dirty="0" smtClean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). The </a:t>
            </a:r>
            <a:r>
              <a:rPr lang="en-US" sz="2000" b="1" dirty="0" smtClean="0">
                <a:solidFill>
                  <a:schemeClr val="tx1"/>
                </a:solidFill>
              </a:rPr>
              <a:t>mean</a:t>
            </a:r>
            <a:r>
              <a:rPr lang="en-US" sz="2000" dirty="0" smtClean="0">
                <a:solidFill>
                  <a:schemeClr val="tx1"/>
                </a:solidFill>
              </a:rPr>
              <a:t> or </a:t>
            </a:r>
            <a:r>
              <a:rPr lang="en-US" sz="2000" b="1" dirty="0" smtClean="0">
                <a:solidFill>
                  <a:schemeClr val="tx1"/>
                </a:solidFill>
              </a:rPr>
              <a:t>expected value </a:t>
            </a:r>
            <a:r>
              <a:rPr lang="en-US" sz="2000" dirty="0" smtClean="0">
                <a:solidFill>
                  <a:schemeClr val="tx1"/>
                </a:solidFill>
              </a:rPr>
              <a:t>of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is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4.1</a:t>
            </a:r>
            <a:endParaRPr lang="en-US" sz="14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Mean of a Random Variable</a:t>
            </a:r>
            <a:endParaRPr lang="en-US" sz="1400" dirty="0"/>
          </a:p>
        </p:txBody>
      </p:sp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773112" y="1524000"/>
          <a:ext cx="2376488" cy="615950"/>
        </p:xfrm>
        <a:graphic>
          <a:graphicData uri="http://schemas.openxmlformats.org/presentationml/2006/ole">
            <p:oleObj spid="_x0000_s374786" name="Equation" r:id="rId3" imgW="1320480" imgH="342720" progId="Equation.DSMT4">
              <p:embed/>
            </p:oleObj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2021554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is </a:t>
            </a:r>
            <a:r>
              <a:rPr lang="en-US" sz="2000" u="sng" dirty="0" smtClean="0">
                <a:solidFill>
                  <a:schemeClr val="tx1"/>
                </a:solidFill>
              </a:rPr>
              <a:t>discrete</a:t>
            </a:r>
            <a:r>
              <a:rPr lang="en-US" sz="2000" dirty="0" smtClean="0">
                <a:solidFill>
                  <a:schemeClr val="tx1"/>
                </a:solidFill>
              </a:rPr>
              <a:t>, and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3221704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is </a:t>
            </a:r>
            <a:r>
              <a:rPr lang="en-US" sz="2000" u="sng" dirty="0" smtClean="0">
                <a:solidFill>
                  <a:schemeClr val="tx1"/>
                </a:solidFill>
              </a:rPr>
              <a:t>continuous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768350" y="2452688"/>
          <a:ext cx="2559050" cy="842962"/>
        </p:xfrm>
        <a:graphic>
          <a:graphicData uri="http://schemas.openxmlformats.org/presentationml/2006/ole">
            <p:oleObj spid="_x0000_s374787" name="Equation" r:id="rId4" imgW="1422360" imgH="469800" progId="Equation.DSMT4">
              <p:embed/>
            </p:oleObj>
          </a:graphicData>
        </a:graphic>
      </p:graphicFrame>
      <p:sp>
        <p:nvSpPr>
          <p:cNvPr id="14" name="Rectangle 13"/>
          <p:cNvSpPr/>
          <p:nvPr/>
        </p:nvSpPr>
        <p:spPr bwMode="auto">
          <a:xfrm>
            <a:off x="82344" y="850900"/>
            <a:ext cx="8964000" cy="27559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7861300" y="4613990"/>
            <a:ext cx="711200" cy="4000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9496" y="5814140"/>
            <a:ext cx="577850" cy="755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Mean of a Random Variable</a:t>
            </a:r>
            <a:endParaRPr lang="en-US" sz="3200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4.1</a:t>
            </a:r>
            <a:endParaRPr lang="en-US" sz="14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Mean of a Random Variable</a:t>
            </a:r>
            <a:endParaRPr lang="en-US" sz="1400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104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 lot containing 7 components is sampled by a quality inspector, the lot contains 4 good components and 3 defective components. A sample of 3 is taken by the inspector. Find the expected value of the number of good components in this sample 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71438" y="2362200"/>
            <a:ext cx="90725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represent the number of good components in the sample. The probability distribution of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is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0" y="227330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793750" y="3006725"/>
          <a:ext cx="3432175" cy="690563"/>
        </p:xfrm>
        <a:graphic>
          <a:graphicData uri="http://schemas.openxmlformats.org/presentationml/2006/ole">
            <p:oleObj spid="_x0000_s375810" name="Equation" r:id="rId3" imgW="2145960" imgH="431640" progId="Equation.DSMT4">
              <p:embed/>
            </p:oleObj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766763" y="3710860"/>
          <a:ext cx="1136650" cy="628650"/>
        </p:xfrm>
        <a:graphic>
          <a:graphicData uri="http://schemas.openxmlformats.org/presentationml/2006/ole">
            <p:oleObj spid="_x0000_s375811" name="Equation" r:id="rId4" imgW="711000" imgH="393480" progId="Equation.DSMT4">
              <p:embed/>
            </p:oleObj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1962150" y="3710860"/>
          <a:ext cx="1096963" cy="628650"/>
        </p:xfrm>
        <a:graphic>
          <a:graphicData uri="http://schemas.openxmlformats.org/presentationml/2006/ole">
            <p:oleObj spid="_x0000_s375812" name="Equation" r:id="rId5" imgW="685800" imgH="393480" progId="Equation.DSMT4">
              <p:embed/>
            </p:oleObj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3124867" y="3710860"/>
          <a:ext cx="1136650" cy="628650"/>
        </p:xfrm>
        <a:graphic>
          <a:graphicData uri="http://schemas.openxmlformats.org/presentationml/2006/ole">
            <p:oleObj spid="_x0000_s375813" name="Equation" r:id="rId6" imgW="711000" imgH="393480" progId="Equation.DSMT4">
              <p:embed/>
            </p:oleObj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4448175" y="3711575"/>
          <a:ext cx="1035050" cy="628650"/>
        </p:xfrm>
        <a:graphic>
          <a:graphicData uri="http://schemas.openxmlformats.org/presentationml/2006/ole">
            <p:oleObj spid="_x0000_s375814" name="Equation" r:id="rId7" imgW="647640" imgH="393480" progId="Equation.DSMT4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793750" y="4629150"/>
          <a:ext cx="2111375" cy="547688"/>
        </p:xfrm>
        <a:graphic>
          <a:graphicData uri="http://schemas.openxmlformats.org/presentationml/2006/ole">
            <p:oleObj spid="_x0000_s375815" name="Equation" r:id="rId8" imgW="1320480" imgH="342720" progId="Equation.DSMT4">
              <p:embed/>
            </p:oleObj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/>
        </p:nvGraphicFramePr>
        <p:xfrm>
          <a:off x="2912396" y="4480846"/>
          <a:ext cx="4181475" cy="688975"/>
        </p:xfrm>
        <a:graphic>
          <a:graphicData uri="http://schemas.openxmlformats.org/presentationml/2006/ole">
            <p:oleObj spid="_x0000_s375816" name="Equation" r:id="rId9" imgW="2616120" imgH="431640" progId="Equation.DSMT4">
              <p:embed/>
            </p:oleObj>
          </a:graphicData>
        </a:graphic>
      </p:graphicFrame>
      <p:graphicFrame>
        <p:nvGraphicFramePr>
          <p:cNvPr id="31" name="Object 10"/>
          <p:cNvGraphicFramePr>
            <a:graphicFrameLocks noChangeAspect="1"/>
          </p:cNvGraphicFramePr>
          <p:nvPr/>
        </p:nvGraphicFramePr>
        <p:xfrm>
          <a:off x="7154402" y="4510088"/>
          <a:ext cx="1358900" cy="628650"/>
        </p:xfrm>
        <a:graphic>
          <a:graphicData uri="http://schemas.openxmlformats.org/presentationml/2006/ole">
            <p:oleObj spid="_x0000_s375817" name="Equation" r:id="rId10" imgW="850680" imgH="393480" progId="Equation.DSMT4">
              <p:embed/>
            </p:oleObj>
          </a:graphicData>
        </a:graphic>
      </p:graphicFrame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438" y="5473700"/>
            <a:ext cx="9072562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Thus, if 3 components are selected at random over and over again from a lot of 4 good components and 3 defective components, one will pick on average </a:t>
            </a:r>
            <a:r>
              <a:rPr lang="en-US" sz="2000" u="sng" dirty="0" smtClean="0">
                <a:solidFill>
                  <a:schemeClr val="tx1"/>
                </a:solidFill>
              </a:rPr>
              <a:t>1.7 good components</a:t>
            </a:r>
            <a:r>
              <a:rPr lang="en-US" sz="2000" dirty="0" smtClean="0">
                <a:solidFill>
                  <a:schemeClr val="tx1"/>
                </a:solidFill>
              </a:rPr>
              <a:t> and, accordingly, </a:t>
            </a:r>
            <a:r>
              <a:rPr lang="en-US" sz="2000" u="sng" dirty="0" smtClean="0">
                <a:solidFill>
                  <a:schemeClr val="tx1"/>
                </a:solidFill>
              </a:rPr>
              <a:t>1.3 bad components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18" grpId="0" build="p"/>
      <p:bldP spid="23" grpId="0" build="p"/>
      <p:bldP spid="24" grpId="0" animBg="1"/>
      <p:bldP spid="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5090652" y="5266198"/>
            <a:ext cx="417600" cy="4000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9496" y="5843842"/>
            <a:ext cx="577850" cy="755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Mean of a Random Variable</a:t>
            </a:r>
            <a:endParaRPr lang="en-US" sz="3200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4.1</a:t>
            </a:r>
            <a:endParaRPr lang="en-US" sz="14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Mean of a Random Variable</a:t>
            </a:r>
            <a:endParaRPr lang="en-US" sz="1400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82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In a gambling game a man is paid $5 if he gets all heads or all tails when three coins are tossed, and he will pay out $3 if either one or two heads show. What is his expected gain?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71438" y="2184400"/>
            <a:ext cx="907256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The sample space for the possible outcomes of this game is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0" y="2050844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764048" y="2569702"/>
          <a:ext cx="5240338" cy="325437"/>
        </p:xfrm>
        <a:graphic>
          <a:graphicData uri="http://schemas.openxmlformats.org/presentationml/2006/ole">
            <p:oleObj spid="_x0000_s376834" name="Equation" r:id="rId3" imgW="3276360" imgH="203040" progId="Equation.DSMT4">
              <p:embed/>
            </p:oleObj>
          </a:graphicData>
        </a:graphic>
      </p:graphicFrame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1438" y="5918200"/>
            <a:ext cx="90725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In this game the gambler will, on average, </a:t>
            </a:r>
            <a:r>
              <a:rPr lang="en-US" sz="2000" b="1" dirty="0" smtClean="0">
                <a:solidFill>
                  <a:schemeClr val="tx1"/>
                </a:solidFill>
              </a:rPr>
              <a:t>loss</a:t>
            </a:r>
            <a:r>
              <a:rPr lang="en-US" sz="2000" dirty="0" smtClean="0">
                <a:solidFill>
                  <a:schemeClr val="tx1"/>
                </a:solidFill>
              </a:rPr>
              <a:t> $1 per toss of the three coins.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71438" y="2984500"/>
            <a:ext cx="90725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Each of these events is equally likely and occurs with probability of each equal to 1/8.</a:t>
            </a: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1438" y="3651250"/>
            <a:ext cx="5522912" cy="84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i="1" dirty="0" smtClean="0">
                <a:solidFill>
                  <a:schemeClr val="tx1"/>
                </a:solidFill>
              </a:rPr>
              <a:t>Y</a:t>
            </a:r>
            <a:r>
              <a:rPr lang="en-US" sz="2000" dirty="0" smtClean="0">
                <a:solidFill>
                  <a:schemeClr val="tx1"/>
                </a:solidFill>
              </a:rPr>
              <a:t> be the amount of money the gambler can win, </a:t>
            </a:r>
            <a:r>
              <a:rPr lang="en-US" sz="2000" i="1" dirty="0" smtClean="0">
                <a:solidFill>
                  <a:schemeClr val="tx1"/>
                </a:solidFill>
              </a:rPr>
              <a:t>E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 is the event of winning 5$ and </a:t>
            </a:r>
            <a:r>
              <a:rPr lang="en-US" sz="2000" i="1" dirty="0" smtClean="0">
                <a:solidFill>
                  <a:schemeClr val="tx1"/>
                </a:solidFill>
              </a:rPr>
              <a:t>E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 is event of losing $3,</a:t>
            </a:r>
          </a:p>
        </p:txBody>
      </p:sp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763588" y="4489450"/>
          <a:ext cx="1808162" cy="365125"/>
        </p:xfrm>
        <a:graphic>
          <a:graphicData uri="http://schemas.openxmlformats.org/presentationml/2006/ole">
            <p:oleObj spid="_x0000_s376835" name="Equation" r:id="rId4" imgW="1130040" imgH="228600" progId="Equation.DSMT4">
              <p:embed/>
            </p:oleObj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749300" y="4845050"/>
          <a:ext cx="4164013" cy="365125"/>
        </p:xfrm>
        <a:graphic>
          <a:graphicData uri="http://schemas.openxmlformats.org/presentationml/2006/ole">
            <p:oleObj spid="_x0000_s376836" name="Equation" r:id="rId5" imgW="2603160" imgH="228600" progId="Equation.DSMT4">
              <p:embed/>
            </p:oleObj>
          </a:graphicData>
        </a:graphic>
      </p:graphicFrame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749300" y="5284788"/>
          <a:ext cx="2071688" cy="568325"/>
        </p:xfrm>
        <a:graphic>
          <a:graphicData uri="http://schemas.openxmlformats.org/presentationml/2006/ole">
            <p:oleObj spid="_x0000_s376837" name="Equation" r:id="rId6" imgW="1295280" imgH="355320" progId="Equation.DSMT4">
              <p:embed/>
            </p:oleObj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2830925" y="5141913"/>
          <a:ext cx="2598737" cy="690562"/>
        </p:xfrm>
        <a:graphic>
          <a:graphicData uri="http://schemas.openxmlformats.org/presentationml/2006/ole">
            <p:oleObj spid="_x0000_s376838" name="Equation" r:id="rId7" imgW="1625400" imgH="431640" progId="Equation.DSMT4">
              <p:embed/>
            </p:oleObj>
          </a:graphicData>
        </a:graphic>
      </p:graphicFrame>
      <p:grpSp>
        <p:nvGrpSpPr>
          <p:cNvPr id="4" name="Group 43"/>
          <p:cNvGrpSpPr/>
          <p:nvPr/>
        </p:nvGrpSpPr>
        <p:grpSpPr>
          <a:xfrm>
            <a:off x="5594350" y="3562350"/>
            <a:ext cx="3284450" cy="800101"/>
            <a:chOff x="5594350" y="3562350"/>
            <a:chExt cx="3284450" cy="800101"/>
          </a:xfrm>
        </p:grpSpPr>
        <p:cxnSp>
          <p:nvCxnSpPr>
            <p:cNvPr id="30" name="Straight Connector 29"/>
            <p:cNvCxnSpPr/>
            <p:nvPr/>
          </p:nvCxnSpPr>
          <p:spPr bwMode="auto">
            <a:xfrm flipV="1">
              <a:off x="5638800" y="3917950"/>
              <a:ext cx="3240000" cy="0"/>
            </a:xfrm>
            <a:prstGeom prst="line">
              <a:avLst/>
            </a:prstGeom>
            <a:noFill/>
            <a:ln w="38100" cap="flat" cmpd="sng" algn="ctr">
              <a:solidFill>
                <a:srgbClr val="FF2E6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rot="16200000" flipH="1">
              <a:off x="6905625" y="3984626"/>
              <a:ext cx="755650" cy="0"/>
            </a:xfrm>
            <a:prstGeom prst="line">
              <a:avLst/>
            </a:prstGeom>
            <a:noFill/>
            <a:ln w="38100" cap="flat" cmpd="sng" algn="ctr">
              <a:solidFill>
                <a:srgbClr val="FF2E6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36" name="Object 10"/>
            <p:cNvGraphicFramePr>
              <a:graphicFrameLocks noChangeAspect="1"/>
            </p:cNvGraphicFramePr>
            <p:nvPr/>
          </p:nvGraphicFramePr>
          <p:xfrm>
            <a:off x="6305550" y="3608387"/>
            <a:ext cx="223837" cy="265113"/>
          </p:xfrm>
          <a:graphic>
            <a:graphicData uri="http://schemas.openxmlformats.org/presentationml/2006/ole">
              <p:oleObj spid="_x0000_s376839" name="Equation" r:id="rId8" imgW="139680" imgH="164880" progId="Equation.DSMT4">
                <p:embed/>
              </p:oleObj>
            </a:graphicData>
          </a:graphic>
        </p:graphicFrame>
        <p:graphicFrame>
          <p:nvGraphicFramePr>
            <p:cNvPr id="37" name="Object 10"/>
            <p:cNvGraphicFramePr>
              <a:graphicFrameLocks noChangeAspect="1"/>
            </p:cNvGraphicFramePr>
            <p:nvPr/>
          </p:nvGraphicFramePr>
          <p:xfrm>
            <a:off x="5594350" y="4021138"/>
            <a:ext cx="1647825" cy="327025"/>
          </p:xfrm>
          <a:graphic>
            <a:graphicData uri="http://schemas.openxmlformats.org/presentationml/2006/ole">
              <p:oleObj spid="_x0000_s376840" name="Equation" r:id="rId9" imgW="1028520" imgH="203040" progId="Equation.DSMT4">
                <p:embed/>
              </p:oleObj>
            </a:graphicData>
          </a:graphic>
        </p:graphicFrame>
        <p:graphicFrame>
          <p:nvGraphicFramePr>
            <p:cNvPr id="38" name="Object 10"/>
            <p:cNvGraphicFramePr>
              <a:graphicFrameLocks noChangeAspect="1"/>
            </p:cNvGraphicFramePr>
            <p:nvPr/>
          </p:nvGraphicFramePr>
          <p:xfrm>
            <a:off x="7658100" y="3562350"/>
            <a:ext cx="184150" cy="285750"/>
          </p:xfrm>
          <a:graphic>
            <a:graphicData uri="http://schemas.openxmlformats.org/presentationml/2006/ole">
              <p:oleObj spid="_x0000_s376841" name="Equation" r:id="rId10" imgW="114120" imgH="177480" progId="Equation.DSMT4">
                <p:embed/>
              </p:oleObj>
            </a:graphicData>
          </a:graphic>
        </p:graphicFrame>
        <p:graphicFrame>
          <p:nvGraphicFramePr>
            <p:cNvPr id="39" name="Object 10"/>
            <p:cNvGraphicFramePr>
              <a:graphicFrameLocks noChangeAspect="1"/>
            </p:cNvGraphicFramePr>
            <p:nvPr/>
          </p:nvGraphicFramePr>
          <p:xfrm>
            <a:off x="8216900" y="3562350"/>
            <a:ext cx="325438" cy="285750"/>
          </p:xfrm>
          <a:graphic>
            <a:graphicData uri="http://schemas.openxmlformats.org/presentationml/2006/ole">
              <p:oleObj spid="_x0000_s376842" name="Equation" r:id="rId11" imgW="203040" imgH="177480" progId="Equation.DSMT4">
                <p:embed/>
              </p:oleObj>
            </a:graphicData>
          </a:graphic>
        </p:graphicFrame>
        <p:graphicFrame>
          <p:nvGraphicFramePr>
            <p:cNvPr id="40" name="Object 10"/>
            <p:cNvGraphicFramePr>
              <a:graphicFrameLocks noChangeAspect="1"/>
            </p:cNvGraphicFramePr>
            <p:nvPr/>
          </p:nvGraphicFramePr>
          <p:xfrm>
            <a:off x="7539038" y="3996865"/>
            <a:ext cx="366712" cy="347662"/>
          </p:xfrm>
          <a:graphic>
            <a:graphicData uri="http://schemas.openxmlformats.org/presentationml/2006/ole">
              <p:oleObj spid="_x0000_s376843" name="Equation" r:id="rId12" imgW="228600" imgH="215640" progId="Equation.DSMT4">
                <p:embed/>
              </p:oleObj>
            </a:graphicData>
          </a:graphic>
        </p:graphicFrame>
        <p:graphicFrame>
          <p:nvGraphicFramePr>
            <p:cNvPr id="41" name="Object 10"/>
            <p:cNvGraphicFramePr>
              <a:graphicFrameLocks noChangeAspect="1"/>
            </p:cNvGraphicFramePr>
            <p:nvPr/>
          </p:nvGraphicFramePr>
          <p:xfrm>
            <a:off x="8197850" y="3996865"/>
            <a:ext cx="406400" cy="347662"/>
          </p:xfrm>
          <a:graphic>
            <a:graphicData uri="http://schemas.openxmlformats.org/presentationml/2006/ole">
              <p:oleObj spid="_x0000_s376844" name="Equation" r:id="rId13" imgW="253800" imgH="215640" progId="Equation.DSMT4">
                <p:embed/>
              </p:oleObj>
            </a:graphicData>
          </a:graphic>
        </p:graphicFrame>
      </p:grpSp>
      <p:sp>
        <p:nvSpPr>
          <p:cNvPr id="31" name="Rectangle 30"/>
          <p:cNvSpPr/>
          <p:nvPr/>
        </p:nvSpPr>
        <p:spPr bwMode="auto">
          <a:xfrm>
            <a:off x="7150100" y="6273800"/>
            <a:ext cx="1440000" cy="7200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3" grpId="0" animBg="1"/>
      <p:bldP spid="18" grpId="0" build="p"/>
      <p:bldP spid="23" grpId="0" build="p"/>
      <p:bldP spid="24" grpId="0" animBg="1"/>
      <p:bldP spid="32" grpId="0" build="p"/>
      <p:bldP spid="34" grpId="0" build="p"/>
      <p:bldP spid="19" grpId="0" build="p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7123390" y="6110130"/>
            <a:ext cx="755650" cy="385714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Mean of a Random Variable</a:t>
            </a:r>
            <a:endParaRPr lang="en-US" sz="3200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4.1</a:t>
            </a:r>
            <a:endParaRPr lang="en-US" sz="14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Mean of a Random Variable</a:t>
            </a:r>
            <a:endParaRPr lang="en-US" sz="1400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205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 salesperson has two appointments on a given day. He believes that he has 70% chance to make the deal at the first appointment, from which he can earn $1000 commission if successful. On the other hand, he thinks he only has a 40% chance to make the deal at the second appointment, which will give him $1500 if successful. 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What is his expected commission based on his own probability belief? Assume that the appointment results are </a:t>
            </a:r>
            <a:r>
              <a:rPr lang="en-US" sz="2000" u="sng" dirty="0" smtClean="0">
                <a:solidFill>
                  <a:schemeClr val="tx1"/>
                </a:solidFill>
              </a:rPr>
              <a:t>independent</a:t>
            </a:r>
            <a:r>
              <a:rPr lang="en-US" sz="2000" dirty="0" smtClean="0">
                <a:solidFill>
                  <a:schemeClr val="tx1"/>
                </a:solidFill>
              </a:rPr>
              <a:t> of each other.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71438" y="3309987"/>
            <a:ext cx="9072562" cy="563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be the commission the salesperson will earn. Due to independence, the probabilities can be calculated as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0" y="3206132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719138" y="3887836"/>
          <a:ext cx="3151187" cy="327025"/>
        </p:xfrm>
        <a:graphic>
          <a:graphicData uri="http://schemas.openxmlformats.org/presentationml/2006/ole">
            <p:oleObj spid="_x0000_s377858" name="Equation" r:id="rId3" imgW="1968480" imgH="203040" progId="Equation.DSMT4">
              <p:embed/>
            </p:oleObj>
          </a:graphicData>
        </a:graphic>
      </p:graphicFrame>
      <p:graphicFrame>
        <p:nvGraphicFramePr>
          <p:cNvPr id="42" name="Object 15"/>
          <p:cNvGraphicFramePr>
            <a:graphicFrameLocks noChangeAspect="1"/>
          </p:cNvGraphicFramePr>
          <p:nvPr/>
        </p:nvGraphicFramePr>
        <p:xfrm>
          <a:off x="377825" y="4287886"/>
          <a:ext cx="3209925" cy="327025"/>
        </p:xfrm>
        <a:graphic>
          <a:graphicData uri="http://schemas.openxmlformats.org/presentationml/2006/ole">
            <p:oleObj spid="_x0000_s377859" name="Equation" r:id="rId4" imgW="2006280" imgH="203040" progId="Equation.DSMT4">
              <p:embed/>
            </p:oleObj>
          </a:graphicData>
        </a:graphic>
      </p:graphicFrame>
      <p:graphicFrame>
        <p:nvGraphicFramePr>
          <p:cNvPr id="43" name="Object 15"/>
          <p:cNvGraphicFramePr>
            <a:graphicFrameLocks noChangeAspect="1"/>
          </p:cNvGraphicFramePr>
          <p:nvPr/>
        </p:nvGraphicFramePr>
        <p:xfrm>
          <a:off x="377825" y="4703811"/>
          <a:ext cx="3209925" cy="327025"/>
        </p:xfrm>
        <a:graphic>
          <a:graphicData uri="http://schemas.openxmlformats.org/presentationml/2006/ole">
            <p:oleObj spid="_x0000_s377860" name="Equation" r:id="rId5" imgW="2006280" imgH="203040" progId="Equation.DSMT4">
              <p:embed/>
            </p:oleObj>
          </a:graphicData>
        </a:graphic>
      </p:graphicFrame>
      <p:graphicFrame>
        <p:nvGraphicFramePr>
          <p:cNvPr id="44" name="Object 15"/>
          <p:cNvGraphicFramePr>
            <a:graphicFrameLocks noChangeAspect="1"/>
          </p:cNvGraphicFramePr>
          <p:nvPr/>
        </p:nvGraphicFramePr>
        <p:xfrm>
          <a:off x="373063" y="5118149"/>
          <a:ext cx="2906712" cy="327025"/>
        </p:xfrm>
        <a:graphic>
          <a:graphicData uri="http://schemas.openxmlformats.org/presentationml/2006/ole">
            <p:oleObj spid="_x0000_s377861" name="Equation" r:id="rId6" imgW="1815840" imgH="203040" progId="Equation.DSMT4">
              <p:embed/>
            </p:oleObj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/>
        </p:nvGraphicFramePr>
        <p:xfrm>
          <a:off x="769731" y="5681044"/>
          <a:ext cx="2112963" cy="547688"/>
        </p:xfrm>
        <a:graphic>
          <a:graphicData uri="http://schemas.openxmlformats.org/presentationml/2006/ole">
            <p:oleObj spid="_x0000_s377862" name="Equation" r:id="rId7" imgW="1320480" imgH="342720" progId="Equation.DSMT4">
              <p:embed/>
            </p:oleObj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970884" y="6170661"/>
          <a:ext cx="6892925" cy="323850"/>
        </p:xfrm>
        <a:graphic>
          <a:graphicData uri="http://schemas.openxmlformats.org/presentationml/2006/ole">
            <p:oleObj spid="_x0000_s377863" name="Equation" r:id="rId8" imgW="431784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build="p"/>
      <p:bldP spid="23" grpId="0" build="p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8335502" y="3636296"/>
            <a:ext cx="548354" cy="400050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312402" y="4821904"/>
            <a:ext cx="1555750" cy="296196"/>
          </a:xfrm>
          <a:prstGeom prst="rect">
            <a:avLst/>
          </a:prstGeom>
          <a:solidFill>
            <a:srgbClr val="FF2E62">
              <a:alpha val="30196"/>
            </a:srgbClr>
          </a:solidFill>
          <a:ln w="19050" cap="flat" cmpd="sng" algn="ctr">
            <a:solidFill>
              <a:srgbClr val="FF94A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Mean of a Random Variable</a:t>
            </a:r>
            <a:endParaRPr lang="en-US" sz="3200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4.1</a:t>
            </a:r>
            <a:endParaRPr lang="en-US" sz="14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Mean of a Random Variable</a:t>
            </a:r>
            <a:endParaRPr lang="en-US" sz="1400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1438" y="1016904"/>
            <a:ext cx="9072562" cy="60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be the random variable that denotes the life in hours of a certain electronic device. The probability density function is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0" y="778430"/>
            <a:ext cx="727075" cy="1080000"/>
            <a:chOff x="0" y="2717800"/>
            <a:chExt cx="727075" cy="1080000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2850050"/>
              <a:ext cx="727075" cy="90000"/>
            </a:xfrm>
            <a:prstGeom prst="rect">
              <a:avLst/>
            </a:prstGeom>
            <a:solidFill>
              <a:srgbClr val="FF578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rot="16200000" flipH="1">
              <a:off x="-413000" y="3257800"/>
              <a:ext cx="1080000" cy="0"/>
            </a:xfrm>
            <a:prstGeom prst="line">
              <a:avLst/>
            </a:prstGeom>
            <a:noFill/>
            <a:ln w="12700" cap="flat" cmpd="sng" algn="ctr">
              <a:solidFill>
                <a:srgbClr val="FF578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Rectangle 23"/>
          <p:cNvSpPr/>
          <p:nvPr/>
        </p:nvSpPr>
        <p:spPr bwMode="auto">
          <a:xfrm>
            <a:off x="0" y="3473450"/>
            <a:ext cx="266700" cy="108000"/>
          </a:xfrm>
          <a:prstGeom prst="rect">
            <a:avLst/>
          </a:prstGeom>
          <a:solidFill>
            <a:srgbClr val="FF94A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1438" y="2584450"/>
            <a:ext cx="9072562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Find the expected life of this type of device.</a:t>
            </a:r>
          </a:p>
        </p:txBody>
      </p:sp>
      <p:graphicFrame>
        <p:nvGraphicFramePr>
          <p:cNvPr id="283658" name="Object 4"/>
          <p:cNvGraphicFramePr>
            <a:graphicFrameLocks noChangeAspect="1"/>
          </p:cNvGraphicFramePr>
          <p:nvPr/>
        </p:nvGraphicFramePr>
        <p:xfrm>
          <a:off x="774700" y="1606550"/>
          <a:ext cx="3041650" cy="974725"/>
        </p:xfrm>
        <a:graphic>
          <a:graphicData uri="http://schemas.openxmlformats.org/presentationml/2006/ole">
            <p:oleObj spid="_x0000_s378882" name="Equation" r:id="rId3" imgW="1892160" imgH="609480" progId="Equation.DSMT4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759952" y="3517900"/>
          <a:ext cx="2286000" cy="752475"/>
        </p:xfrm>
        <a:graphic>
          <a:graphicData uri="http://schemas.openxmlformats.org/presentationml/2006/ole">
            <p:oleObj spid="_x0000_s378883" name="Equation" r:id="rId4" imgW="1422360" imgH="469800" progId="Equation.DSMT4">
              <p:embed/>
            </p:oleObj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3125327" y="3508375"/>
          <a:ext cx="1919288" cy="773113"/>
        </p:xfrm>
        <a:graphic>
          <a:graphicData uri="http://schemas.openxmlformats.org/presentationml/2006/ole">
            <p:oleObj spid="_x0000_s378884" name="Equation" r:id="rId5" imgW="1193760" imgH="482400" progId="Equation.DSMT4">
              <p:embed/>
            </p:oleObj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/>
        </p:nvGraphicFramePr>
        <p:xfrm>
          <a:off x="5100686" y="3503152"/>
          <a:ext cx="1511300" cy="773113"/>
        </p:xfrm>
        <a:graphic>
          <a:graphicData uri="http://schemas.openxmlformats.org/presentationml/2006/ole">
            <p:oleObj spid="_x0000_s378885" name="Equation" r:id="rId6" imgW="939600" imgH="482400" progId="Equation.DSMT4">
              <p:embed/>
            </p:oleObj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6690852" y="3488198"/>
          <a:ext cx="1428750" cy="773113"/>
        </p:xfrm>
        <a:graphic>
          <a:graphicData uri="http://schemas.openxmlformats.org/presentationml/2006/ole">
            <p:oleObj spid="_x0000_s378886" name="Equation" r:id="rId7" imgW="888840" imgH="482400" progId="Equation.DSMT4">
              <p:embed/>
            </p:oleObj>
          </a:graphicData>
        </a:graphic>
      </p:graphicFrame>
      <p:graphicFrame>
        <p:nvGraphicFramePr>
          <p:cNvPr id="29" name="Object 9"/>
          <p:cNvGraphicFramePr>
            <a:graphicFrameLocks noChangeAspect="1"/>
          </p:cNvGraphicFramePr>
          <p:nvPr/>
        </p:nvGraphicFramePr>
        <p:xfrm>
          <a:off x="8112792" y="3705686"/>
          <a:ext cx="693737" cy="323850"/>
        </p:xfrm>
        <a:graphic>
          <a:graphicData uri="http://schemas.openxmlformats.org/presentationml/2006/ole">
            <p:oleObj spid="_x0000_s378887" name="Equation" r:id="rId8" imgW="431640" imgH="203040" progId="Equation.DSMT4">
              <p:embed/>
            </p:oleObj>
          </a:graphicData>
        </a:graphic>
      </p:graphicFrame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71438" y="4510548"/>
            <a:ext cx="90725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90000"/>
              </a:lnSpc>
              <a:spcBef>
                <a:spcPct val="30000"/>
              </a:spcBef>
              <a:buClr>
                <a:srgbClr val="FF2E62"/>
              </a:buClr>
              <a:tabLst>
                <a:tab pos="6002338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Therefore, we can expect this type of device to function well for, on average, </a:t>
            </a:r>
            <a:r>
              <a:rPr lang="en-US" sz="2000" b="1" dirty="0" smtClean="0">
                <a:solidFill>
                  <a:schemeClr val="tx1"/>
                </a:solidFill>
              </a:rPr>
              <a:t>200 hours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 animBg="1"/>
      <p:bldP spid="18" grpId="0" build="p"/>
      <p:bldP spid="24" grpId="0" animBg="1"/>
      <p:bldP spid="19" grpId="0" build="p"/>
      <p:bldP spid="3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279400"/>
            <a:ext cx="91170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dirty="0" smtClean="0"/>
              <a:t>Mean of a Random Variable</a:t>
            </a:r>
            <a:endParaRPr lang="en-US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438" y="863600"/>
            <a:ext cx="90725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chemeClr val="tx1"/>
                </a:solidFill>
              </a:rPr>
              <a:t>Let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be a random variable with probability distribution </a:t>
            </a:r>
            <a:r>
              <a:rPr lang="en-US" sz="2000" i="1" dirty="0" smtClean="0">
                <a:solidFill>
                  <a:schemeClr val="tx1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). The mean or expected value of the random variable </a:t>
            </a:r>
            <a:r>
              <a:rPr lang="en-US" sz="2000" i="1" dirty="0" smtClean="0">
                <a:solidFill>
                  <a:schemeClr val="tx1"/>
                </a:solidFill>
              </a:rPr>
              <a:t>g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) is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12700"/>
            <a:ext cx="3130550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r>
              <a:rPr lang="en-US" sz="1400" dirty="0"/>
              <a:t>Chapter </a:t>
            </a:r>
            <a:r>
              <a:rPr lang="en-US" sz="1400" dirty="0" smtClean="0"/>
              <a:t>4.1</a:t>
            </a:r>
            <a:endParaRPr lang="en-US" sz="14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133725" y="12700"/>
            <a:ext cx="6010275" cy="233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bIns="82800" anchor="ctr"/>
          <a:lstStyle/>
          <a:p>
            <a:pPr algn="l"/>
            <a:r>
              <a:rPr lang="en-US" sz="1400" dirty="0" smtClean="0"/>
              <a:t>Mean of a Random Variable</a:t>
            </a:r>
            <a:endParaRPr lang="en-US" sz="1400" dirty="0"/>
          </a:p>
        </p:txBody>
      </p:sp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754729" y="1494504"/>
          <a:ext cx="3609975" cy="615950"/>
        </p:xfrm>
        <a:graphic>
          <a:graphicData uri="http://schemas.openxmlformats.org/presentationml/2006/ole">
            <p:oleObj spid="_x0000_s379906" name="Equation" r:id="rId3" imgW="2006280" imgH="342720" progId="Equation.DSMT4">
              <p:embed/>
            </p:oleObj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2021554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is </a:t>
            </a:r>
            <a:r>
              <a:rPr lang="en-US" sz="2000" u="sng" dirty="0" smtClean="0">
                <a:solidFill>
                  <a:schemeClr val="tx1"/>
                </a:solidFill>
              </a:rPr>
              <a:t>discrete</a:t>
            </a:r>
            <a:r>
              <a:rPr lang="en-US" sz="2000" dirty="0" smtClean="0">
                <a:solidFill>
                  <a:schemeClr val="tx1"/>
                </a:solidFill>
              </a:rPr>
              <a:t>, and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3265948"/>
            <a:ext cx="9072562" cy="298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algn="l">
              <a:lnSpc>
                <a:spcPct val="80000"/>
              </a:lnSpc>
              <a:spcBef>
                <a:spcPct val="30000"/>
              </a:spcBef>
              <a:buClr>
                <a:srgbClr val="FF2E62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i="1" dirty="0" smtClean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 is </a:t>
            </a:r>
            <a:r>
              <a:rPr lang="en-US" sz="2000" u="sng" dirty="0" smtClean="0">
                <a:solidFill>
                  <a:schemeClr val="tx1"/>
                </a:solidFill>
              </a:rPr>
              <a:t>continuous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757444" y="2452688"/>
          <a:ext cx="3814762" cy="842962"/>
        </p:xfrm>
        <a:graphic>
          <a:graphicData uri="http://schemas.openxmlformats.org/presentationml/2006/ole">
            <p:oleObj spid="_x0000_s379907" name="Equation" r:id="rId4" imgW="2120760" imgH="469800" progId="Equation.DSMT4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82344" y="850900"/>
            <a:ext cx="8964000" cy="2755900"/>
          </a:xfrm>
          <a:prstGeom prst="rect">
            <a:avLst/>
          </a:prstGeom>
          <a:noFill/>
          <a:ln w="19050" cap="flat" cmpd="sng" algn="ctr">
            <a:solidFill>
              <a:srgbClr val="FF2E6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ngenalan Sistem Digital&amp;quot;&quot;/&gt;&lt;property id=&quot;20307&quot; value=&quot;256&quot;/&gt;&lt;/object&gt;&lt;object type=&quot;3&quot; unique_id=&quot;10206&quot;&gt;&lt;property id=&quot;20148&quot; value=&quot;5&quot;/&gt;&lt;property id=&quot;20300&quot; value=&quot;Slide 10 - &amp;quot;Referensi&amp;quot;&quot;/&gt;&lt;property id=&quot;20307&quot; value=&quot;266&quot;/&gt;&lt;/object&gt;&lt;object type=&quot;3&quot; unique_id=&quot;10207&quot;&gt;&lt;property id=&quot;20148&quot; value=&quot;5&quot;/&gt;&lt;property id=&quot;20300&quot; value=&quot;Slide 2 - &amp;quot;Analog vs Digital&amp;quot;&quot;/&gt;&lt;property id=&quot;20307&quot; value=&quot;267&quot;/&gt;&lt;/object&gt;&lt;object type=&quot;3&quot; unique_id=&quot;10208&quot;&gt;&lt;property id=&quot;20148&quot; value=&quot;5&quot;/&gt;&lt;property id=&quot;20300&quot; value=&quot;Slide 5 - &amp;quot;Diagram Voltmeter Analog&amp;quot;&quot;/&gt;&lt;property id=&quot;20307&quot; value=&quot;268&quot;/&gt;&lt;/object&gt;&lt;object type=&quot;3&quot; unique_id=&quot;10209&quot;&gt;&lt;property id=&quot;20148&quot; value=&quot;5&quot;/&gt;&lt;property id=&quot;20300&quot; value=&quot;Slide 3 - &amp;quot;Voltmeter Analog vs Voltmeter Digital&amp;quot;&quot;/&gt;&lt;property id=&quot;20307&quot; value=&quot;269&quot;/&gt;&lt;/object&gt;&lt;object type=&quot;3&quot; unique_id=&quot;10210&quot;&gt;&lt;property id=&quot;20148&quot; value=&quot;5&quot;/&gt;&lt;property id=&quot;20300&quot; value=&quot;Slide 4 - &amp;quot;Spektrum Kontinu vs Spektrum Diskrit&amp;quot;&quot;/&gt;&lt;property id=&quot;20307&quot; value=&quot;270&quot;/&gt;&lt;/object&gt;&lt;object type=&quot;3&quot; unique_id=&quot;10211&quot;&gt;&lt;property id=&quot;20148&quot; value=&quot;5&quot;/&gt;&lt;property id=&quot;20300&quot; value=&quot;Slide 6 - &amp;quot;Diagram Voltmeter Digital&amp;quot;&quot;/&gt;&lt;property id=&quot;20307&quot; value=&quot;271&quot;/&gt;&lt;/object&gt;&lt;object type=&quot;3&quot; unique_id=&quot;10212&quot;&gt;&lt;property id=&quot;20148&quot; value=&quot;5&quot;/&gt;&lt;property id=&quot;20300&quot; value=&quot;Slide 7 - &amp;quot;Aplikasi Rangkaian Digital&amp;quot;&quot;/&gt;&lt;property id=&quot;20307&quot; value=&quot;272&quot;/&gt;&lt;/object&gt;&lt;object type=&quot;3&quot; unique_id=&quot;10213&quot;&gt;&lt;property id=&quot;20148&quot; value=&quot;5&quot;/&gt;&lt;property id=&quot;20300&quot; value=&quot;Slide 8 - &amp;quot;Apa Alasan Memilih Digital?&amp;quot;&quot;/&gt;&lt;property id=&quot;20307&quot; value=&quot;273&quot;/&gt;&lt;/object&gt;&lt;object type=&quot;3&quot; unique_id=&quot;10214&quot;&gt;&lt;property id=&quot;20148&quot; value=&quot;5&quot;/&gt;&lt;property id=&quot;20300&quot; value=&quot;Slide 9 - &amp;quot;Alasan Analog Masih Bertahan &amp;quot;&quot;/&gt;&lt;property id=&quot;20307&quot; value=&quot;274&quot;/&gt;&lt;/object&gt;&lt;/object&gt;&lt;/object&gt;&lt;/database&gt;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31553</TotalTime>
  <Words>998</Words>
  <Application>Microsoft Office PowerPoint</Application>
  <PresentationFormat>On-screen Show (4:3)</PresentationFormat>
  <Paragraphs>92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Default Design</vt:lpstr>
      <vt:lpstr>Equation</vt:lpstr>
      <vt:lpstr>MathType 5.0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Universitas Bina Nusantara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sitompul</cp:lastModifiedBy>
  <cp:revision>2543</cp:revision>
  <dcterms:created xsi:type="dcterms:W3CDTF">2009-05-04T03:18:57Z</dcterms:created>
  <dcterms:modified xsi:type="dcterms:W3CDTF">2013-04-30T13:02:55Z</dcterms:modified>
</cp:coreProperties>
</file>