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0" r:id="rId4"/>
    <p:sldId id="259" r:id="rId5"/>
    <p:sldId id="281" r:id="rId6"/>
    <p:sldId id="260" r:id="rId7"/>
    <p:sldId id="282" r:id="rId8"/>
    <p:sldId id="276" r:id="rId9"/>
    <p:sldId id="284" r:id="rId10"/>
    <p:sldId id="283" r:id="rId11"/>
    <p:sldId id="261" r:id="rId12"/>
    <p:sldId id="262" r:id="rId13"/>
    <p:sldId id="265" r:id="rId14"/>
    <p:sldId id="285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8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18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379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350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020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27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814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06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44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18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737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793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D45975B-A5E1-43FC-B3DA-70CE255DD1E0}" type="datetimeFigureOut">
              <a:rPr lang="ar-SA" smtClean="0"/>
              <a:t>10/02/1439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61B7CA-6947-4AD6-91B5-29486C453A32}" type="slidenum">
              <a:rPr lang="ar-SA" smtClean="0"/>
              <a:t>‹#›</a:t>
            </a:fld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9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what-is-biography-16891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DE0-F747-4095-B9CD-91DCB2642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Revision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9226E-7A1F-451D-AE91-BE0262567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ENGL 108 MED B - Amal </a:t>
            </a:r>
            <a:r>
              <a:rPr lang="en-US" dirty="0" err="1"/>
              <a:t>Alhadidi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6661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2A0C-3285-448B-A85C-63C35829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3252"/>
            <a:ext cx="11029616" cy="1013800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Modifying nouns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F3BE8-A9D8-41C3-90DA-835F30446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18" y="2082800"/>
            <a:ext cx="7359622" cy="3921760"/>
          </a:xfrm>
        </p:spPr>
      </p:pic>
    </p:spTree>
    <p:extLst>
      <p:ext uri="{BB962C8B-B14F-4D97-AF65-F5344CB8AC3E}">
        <p14:creationId xmlns:p14="http://schemas.microsoft.com/office/powerpoint/2010/main" val="342953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C30A-7483-4EAA-A98F-59F8C1F5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0634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Sentences with because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696A-E0ED-437B-9643-33FF32E6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31" y="2093642"/>
            <a:ext cx="11029615" cy="3678303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sz="2400" dirty="0"/>
              <a:t>They arrived late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because</a:t>
            </a:r>
            <a:r>
              <a:rPr lang="en-US" sz="2400" dirty="0"/>
              <a:t> of the storm. </a:t>
            </a:r>
          </a:p>
          <a:p>
            <a:pPr algn="l" rtl="0">
              <a:lnSpc>
                <a:spcPct val="200000"/>
              </a:lnSpc>
            </a:pPr>
            <a:r>
              <a:rPr lang="en-US" sz="2400" dirty="0"/>
              <a:t>We couldn't go out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because</a:t>
            </a:r>
            <a:r>
              <a:rPr lang="en-US" sz="2400" dirty="0"/>
              <a:t> of the rain. </a:t>
            </a:r>
          </a:p>
          <a:p>
            <a:pPr algn="l" rtl="0">
              <a:lnSpc>
                <a:spcPct val="200000"/>
              </a:lnSpc>
            </a:pPr>
            <a:r>
              <a:rPr lang="en-US" sz="2400" dirty="0"/>
              <a:t>I am hungry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because</a:t>
            </a:r>
            <a:r>
              <a:rPr lang="en-US" sz="2400" dirty="0"/>
              <a:t> I did not eat lunch. </a:t>
            </a:r>
          </a:p>
          <a:p>
            <a:pPr algn="l" rtl="0">
              <a:lnSpc>
                <a:spcPct val="200000"/>
              </a:lnSpc>
            </a:pPr>
            <a:r>
              <a:rPr lang="en-US" sz="2400" dirty="0"/>
              <a:t>I didn't tell you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because</a:t>
            </a:r>
            <a:r>
              <a:rPr lang="en-US" sz="2400" dirty="0"/>
              <a:t> I didn't know.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7044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DB8-AE0D-4DC8-83B5-5C4A31A9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452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Parts of speech: noun, verb, adjective, adverb 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BDEC-0A1D-415B-8FBB-F66EDCEB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83" y="1931104"/>
            <a:ext cx="11029615" cy="3678303"/>
          </a:xfrm>
        </p:spPr>
        <p:txBody>
          <a:bodyPr/>
          <a:lstStyle/>
          <a:p>
            <a:endParaRPr lang="ar-S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70E3DB-B1FC-4C80-A9A7-38B8FE1A3D44}"/>
              </a:ext>
            </a:extLst>
          </p:cNvPr>
          <p:cNvSpPr/>
          <p:nvPr/>
        </p:nvSpPr>
        <p:spPr>
          <a:xfrm>
            <a:off x="451983" y="1931104"/>
            <a:ext cx="5466522" cy="198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NOUN </a:t>
            </a:r>
          </a:p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Example sentences: 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Steve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lives in 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Sydney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Mary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uses 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pen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and 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paper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to write 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letters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D3D89B-E52E-46A2-8283-B683486E6DB6}"/>
              </a:ext>
            </a:extLst>
          </p:cNvPr>
          <p:cNvSpPr/>
          <p:nvPr/>
        </p:nvSpPr>
        <p:spPr>
          <a:xfrm>
            <a:off x="451983" y="4198139"/>
            <a:ext cx="5466522" cy="198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VERB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(Action Word)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Example sentences: I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like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Woodward English. I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study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their charts and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play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their games.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ED0E11-6C12-48A3-9B91-CA3042EFD6E5}"/>
              </a:ext>
            </a:extLst>
          </p:cNvPr>
          <p:cNvSpPr/>
          <p:nvPr/>
        </p:nvSpPr>
        <p:spPr>
          <a:xfrm>
            <a:off x="6273495" y="4198139"/>
            <a:ext cx="5466522" cy="198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ADVERB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(Describes a verb)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Example sentences: I am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usually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busy.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Yesterday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I ate my lunch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quickly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C27E98-59C4-4171-9A21-7C1515F66B20}"/>
              </a:ext>
            </a:extLst>
          </p:cNvPr>
          <p:cNvSpPr/>
          <p:nvPr/>
        </p:nvSpPr>
        <p:spPr>
          <a:xfrm>
            <a:off x="6273495" y="1931104"/>
            <a:ext cx="5466522" cy="198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ADJECTIVE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(Describe the noun)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Example sentences: The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little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girl had a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hat.</a:t>
            </a:r>
          </a:p>
        </p:txBody>
      </p:sp>
    </p:spTree>
    <p:extLst>
      <p:ext uri="{BB962C8B-B14F-4D97-AF65-F5344CB8AC3E}">
        <p14:creationId xmlns:p14="http://schemas.microsoft.com/office/powerpoint/2010/main" val="31871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E0D1-4199-486D-AE18-BA4E02E3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2399313" cy="10138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Sentences with when </a:t>
            </a:r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CC9C-8BAB-41A4-A978-0FF11A25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92" y="957983"/>
            <a:ext cx="11029615" cy="458805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-  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It was past one o'clock </a:t>
            </a:r>
            <a:r>
              <a:rPr lang="en-US" sz="2400" b="1" dirty="0">
                <a:solidFill>
                  <a:srgbClr val="000000"/>
                </a:solidFill>
                <a:latin typeface="Abadi" panose="020B0604020104020204" pitchFamily="34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 Pierre left his friend.</a:t>
            </a:r>
          </a:p>
          <a:p>
            <a:pPr algn="l" rtl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I ceased making the sound "wah-wah" only </a:t>
            </a:r>
            <a:r>
              <a:rPr lang="en-US" sz="2400" b="1" dirty="0">
                <a:solidFill>
                  <a:srgbClr val="000000"/>
                </a:solidFill>
                <a:latin typeface="Abadi" panose="020B0604020104020204" pitchFamily="34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I learned to spell the word. </a:t>
            </a:r>
          </a:p>
          <a:p>
            <a:pPr algn="l" rtl="0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Abadi" panose="020B0604020104020204" pitchFamily="34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it finally started down the runway, she closed her eyes.</a:t>
            </a:r>
          </a:p>
          <a:p>
            <a:pPr algn="l" rtl="0">
              <a:buFontTx/>
              <a:buChar char="-"/>
            </a:pPr>
            <a:r>
              <a:rPr lang="en-US" sz="2400" b="1" dirty="0">
                <a:latin typeface="Abadi" panose="020B0604020104020204" pitchFamily="34" charset="0"/>
              </a:rPr>
              <a:t>When</a:t>
            </a:r>
            <a:r>
              <a:rPr lang="en-US" sz="2400" dirty="0">
                <a:latin typeface="Abadi" panose="020B0604020104020204" pitchFamily="34" charset="0"/>
              </a:rPr>
              <a:t> they finally got on the plane, she and Jonathan had a window seat.</a:t>
            </a: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Open Sans"/>
              </a:rPr>
            </a:br>
            <a:endParaRPr lang="ar-S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FCDC0E-D3EB-4A45-BB2B-971C5AB1CF09}"/>
              </a:ext>
            </a:extLst>
          </p:cNvPr>
          <p:cNvCxnSpPr>
            <a:cxnSpLocks/>
          </p:cNvCxnSpPr>
          <p:nvPr/>
        </p:nvCxnSpPr>
        <p:spPr>
          <a:xfrm>
            <a:off x="4154556" y="2405269"/>
            <a:ext cx="7454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764C67-E263-4A79-A2E1-50BAF7B71CC1}"/>
              </a:ext>
            </a:extLst>
          </p:cNvPr>
          <p:cNvCxnSpPr>
            <a:cxnSpLocks/>
          </p:cNvCxnSpPr>
          <p:nvPr/>
        </p:nvCxnSpPr>
        <p:spPr>
          <a:xfrm>
            <a:off x="6901068" y="2915479"/>
            <a:ext cx="665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43F251-6D49-4137-B42D-EBFECF8F65D4}"/>
              </a:ext>
            </a:extLst>
          </p:cNvPr>
          <p:cNvCxnSpPr>
            <a:cxnSpLocks/>
          </p:cNvCxnSpPr>
          <p:nvPr/>
        </p:nvCxnSpPr>
        <p:spPr>
          <a:xfrm>
            <a:off x="1268895" y="3957687"/>
            <a:ext cx="665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03F27-7FA0-4965-80D1-8EA1E669E347}"/>
              </a:ext>
            </a:extLst>
          </p:cNvPr>
          <p:cNvCxnSpPr>
            <a:cxnSpLocks/>
          </p:cNvCxnSpPr>
          <p:nvPr/>
        </p:nvCxnSpPr>
        <p:spPr>
          <a:xfrm>
            <a:off x="1268895" y="3434226"/>
            <a:ext cx="665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C49E-545B-462E-AE61-EE33EE27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3374"/>
            <a:ext cx="11029616" cy="1013800"/>
          </a:xfrm>
        </p:spPr>
        <p:txBody>
          <a:bodyPr/>
          <a:lstStyle/>
          <a:p>
            <a:r>
              <a:rPr lang="en-US" dirty="0"/>
              <a:t>The prefix un-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B5976-577E-44C8-A17B-0D0383F66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20" y="2320828"/>
            <a:ext cx="4508128" cy="3214626"/>
          </a:xfrm>
        </p:spPr>
      </p:pic>
    </p:spTree>
    <p:extLst>
      <p:ext uri="{BB962C8B-B14F-4D97-AF65-F5344CB8AC3E}">
        <p14:creationId xmlns:p14="http://schemas.microsoft.com/office/powerpoint/2010/main" val="8267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3A41-BE1E-4109-BC7E-6E15392C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/>
            </a:br>
            <a:r>
              <a:rPr lang="en-US" dirty="0"/>
              <a:t>Prepositions of location: in, an, on </a:t>
            </a:r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BE274-3E3E-4627-B67A-0AFFACD12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14" y="1972468"/>
            <a:ext cx="7830185" cy="4397851"/>
          </a:xfrm>
        </p:spPr>
      </p:pic>
    </p:spTree>
    <p:extLst>
      <p:ext uri="{BB962C8B-B14F-4D97-AF65-F5344CB8AC3E}">
        <p14:creationId xmlns:p14="http://schemas.microsoft.com/office/powerpoint/2010/main" val="74036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7013-C0F8-4E32-B12A-B3DE2895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83" y="987792"/>
            <a:ext cx="11029616" cy="1013800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/>
            </a:br>
            <a:r>
              <a:rPr lang="en-US" dirty="0"/>
              <a:t>Simple present statements with regular verbs (affirmative &amp; negative forms) 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229A-C444-45F1-BF98-423ED924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39" y="2554357"/>
            <a:ext cx="7926704" cy="268356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l" rtl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sz="2400" dirty="0"/>
              <a:t>                           </a:t>
            </a:r>
            <a:r>
              <a:rPr lang="en-US" sz="2400" dirty="0">
                <a:highlight>
                  <a:srgbClr val="C0C0C0"/>
                </a:highlight>
              </a:rPr>
              <a:t>affirmative</a:t>
            </a:r>
            <a:r>
              <a:rPr lang="en-US" sz="2400" dirty="0"/>
              <a:t>	           </a:t>
            </a:r>
            <a:r>
              <a:rPr lang="en-US" sz="2400" dirty="0">
                <a:highlight>
                  <a:srgbClr val="C0C0C0"/>
                </a:highlight>
              </a:rPr>
              <a:t>negative</a:t>
            </a:r>
            <a:r>
              <a:rPr lang="en-US" sz="2400" dirty="0"/>
              <a:t>              	</a:t>
            </a:r>
          </a:p>
          <a:p>
            <a:pPr algn="l" rtl="0">
              <a:lnSpc>
                <a:spcPct val="200000"/>
              </a:lnSpc>
            </a:pPr>
            <a:r>
              <a:rPr lang="en-US" sz="2400" dirty="0"/>
              <a:t>I/you/we/they	       I play.              	I do not play.	</a:t>
            </a:r>
          </a:p>
          <a:p>
            <a:pPr algn="l" rtl="0">
              <a:lnSpc>
                <a:spcPct val="200000"/>
              </a:lnSpc>
            </a:pPr>
            <a:r>
              <a:rPr lang="en-US" sz="2400" dirty="0"/>
              <a:t>he/she/it	             He plays.	        He does not play.	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08091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139B-1751-4D1D-9D26-30315425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present statements with be (affirmative &amp; negative forms)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06E25-DB06-4279-8887-F89C77E5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1"/>
          <a:stretch/>
        </p:blipFill>
        <p:spPr>
          <a:xfrm>
            <a:off x="2668957" y="3496365"/>
            <a:ext cx="6670099" cy="26111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BCA50-F782-4AD1-8D59-A4907ECAF452}"/>
              </a:ext>
            </a:extLst>
          </p:cNvPr>
          <p:cNvSpPr txBox="1"/>
          <p:nvPr/>
        </p:nvSpPr>
        <p:spPr>
          <a:xfrm>
            <a:off x="4931354" y="2246021"/>
            <a:ext cx="21453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           am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be =      is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are</a:t>
            </a:r>
            <a:endParaRPr lang="ar-SA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6865-2E79-4859-88D3-FC00E3AB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0513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present statements with have (affirmative &amp; negative forms) </a:t>
            </a:r>
            <a:br>
              <a:rPr lang="en-US" dirty="0"/>
            </a:br>
            <a:endParaRPr lang="ar-SA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776EC8-58B2-46B6-8B15-B1E7095BA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880498"/>
              </p:ext>
            </p:extLst>
          </p:nvPr>
        </p:nvGraphicFramePr>
        <p:xfrm>
          <a:off x="3149968" y="2819208"/>
          <a:ext cx="4503162" cy="3179520"/>
        </p:xfrm>
        <a:graphic>
          <a:graphicData uri="http://schemas.openxmlformats.org/drawingml/2006/table">
            <a:tbl>
              <a:tblPr/>
              <a:tblGrid>
                <a:gridCol w="2251581">
                  <a:extLst>
                    <a:ext uri="{9D8B030D-6E8A-4147-A177-3AD203B41FA5}">
                      <a16:colId xmlns:a16="http://schemas.microsoft.com/office/drawing/2014/main" val="3902562929"/>
                    </a:ext>
                  </a:extLst>
                </a:gridCol>
                <a:gridCol w="2251581">
                  <a:extLst>
                    <a:ext uri="{9D8B030D-6E8A-4147-A177-3AD203B41FA5}">
                      <a16:colId xmlns:a16="http://schemas.microsoft.com/office/drawing/2014/main" val="1939109103"/>
                    </a:ext>
                  </a:extLst>
                </a:gridCol>
              </a:tblGrid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Positive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Negative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525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 </a:t>
                      </a:r>
                      <a:r>
                        <a:rPr lang="en-US" b="1">
                          <a:effectLst/>
                        </a:rPr>
                        <a:t>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 </a:t>
                      </a:r>
                      <a:r>
                        <a:rPr lang="en-US" b="1" dirty="0">
                          <a:effectLst/>
                        </a:rPr>
                        <a:t>do not have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17456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You </a:t>
                      </a:r>
                      <a:r>
                        <a:rPr lang="en-US" b="1">
                          <a:effectLst/>
                        </a:rPr>
                        <a:t>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You </a:t>
                      </a:r>
                      <a:r>
                        <a:rPr lang="en-US" b="1">
                          <a:effectLst/>
                        </a:rPr>
                        <a:t>do not 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25268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We </a:t>
                      </a:r>
                      <a:r>
                        <a:rPr lang="en-US" b="1">
                          <a:effectLst/>
                        </a:rPr>
                        <a:t>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We </a:t>
                      </a:r>
                      <a:r>
                        <a:rPr lang="en-US" b="1">
                          <a:effectLst/>
                        </a:rPr>
                        <a:t>do not 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97658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They </a:t>
                      </a:r>
                      <a:r>
                        <a:rPr lang="en-US" b="1">
                          <a:effectLst/>
                        </a:rPr>
                        <a:t>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They </a:t>
                      </a:r>
                      <a:r>
                        <a:rPr lang="en-US" b="1">
                          <a:effectLst/>
                        </a:rPr>
                        <a:t>do not 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31617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He </a:t>
                      </a:r>
                      <a:r>
                        <a:rPr lang="en-US" b="1">
                          <a:effectLst/>
                        </a:rPr>
                        <a:t>has</a:t>
                      </a:r>
                      <a:r>
                        <a:rPr lang="en-US">
                          <a:effectLst/>
                        </a:rPr>
                        <a:t>. *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He </a:t>
                      </a:r>
                      <a:r>
                        <a:rPr lang="en-US" b="1">
                          <a:effectLst/>
                        </a:rPr>
                        <a:t>does not 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227911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She </a:t>
                      </a:r>
                      <a:r>
                        <a:rPr lang="en-US" b="1">
                          <a:effectLst/>
                        </a:rPr>
                        <a:t>has</a:t>
                      </a:r>
                      <a:r>
                        <a:rPr lang="en-US">
                          <a:effectLst/>
                        </a:rPr>
                        <a:t>. *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She </a:t>
                      </a:r>
                      <a:r>
                        <a:rPr lang="en-US" b="1">
                          <a:effectLst/>
                        </a:rPr>
                        <a:t>does not have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61713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It </a:t>
                      </a:r>
                      <a:r>
                        <a:rPr lang="en-US" b="1">
                          <a:effectLst/>
                        </a:rPr>
                        <a:t>has</a:t>
                      </a:r>
                      <a:r>
                        <a:rPr lang="en-US">
                          <a:effectLst/>
                        </a:rPr>
                        <a:t>. *</a:t>
                      </a:r>
                    </a:p>
                  </a:txBody>
                  <a:tcPr marL="44450" marR="44450" marT="44450" marB="44450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It </a:t>
                      </a:r>
                      <a:r>
                        <a:rPr lang="en-US" b="1" dirty="0">
                          <a:effectLst/>
                        </a:rPr>
                        <a:t>does not have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60305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F92FD55-ACCC-4069-AEED-673C5AFD5307}"/>
              </a:ext>
            </a:extLst>
          </p:cNvPr>
          <p:cNvSpPr/>
          <p:nvPr/>
        </p:nvSpPr>
        <p:spPr>
          <a:xfrm>
            <a:off x="841513" y="1984313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verb "have" is irregular in positive, third-person forms. This irregular form has been marked below with an asterisk*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56088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529-581C-48EE-A907-C28ED4FA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1121"/>
            <a:ext cx="11029616" cy="1013800"/>
          </a:xfrm>
        </p:spPr>
        <p:txBody>
          <a:bodyPr/>
          <a:lstStyle/>
          <a:p>
            <a:r>
              <a:rPr lang="en-US" dirty="0"/>
              <a:t>Simple past with regular and irregular verbs 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56C4-2EDB-4C45-BFC1-9511054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40" y="2067338"/>
            <a:ext cx="11029615" cy="186855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/>
              <a:t>Regular verbs: Verb + </a:t>
            </a:r>
            <a:r>
              <a:rPr lang="en-US" sz="2400" dirty="0" err="1"/>
              <a:t>ed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Yesterday, he </a:t>
            </a:r>
            <a:r>
              <a:rPr lang="en-US" sz="2400" u="sng" dirty="0">
                <a:sym typeface="Wingdings" panose="05000000000000000000" pitchFamily="2" charset="2"/>
              </a:rPr>
              <a:t>play</a:t>
            </a:r>
            <a:r>
              <a:rPr lang="en-US" sz="2400" b="1" u="sng" dirty="0">
                <a:sym typeface="Wingdings" panose="05000000000000000000" pitchFamily="2" charset="2"/>
              </a:rPr>
              <a:t>ed</a:t>
            </a:r>
            <a:r>
              <a:rPr lang="en-US" sz="2400" dirty="0">
                <a:sym typeface="Wingdings" panose="05000000000000000000" pitchFamily="2" charset="2"/>
              </a:rPr>
              <a:t> football.</a:t>
            </a:r>
          </a:p>
          <a:p>
            <a:pPr marL="0" indent="0" algn="l" rtl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 algn="l" rtl="0">
              <a:buNone/>
            </a:pPr>
            <a:r>
              <a:rPr lang="en-US" sz="2400" dirty="0">
                <a:sym typeface="Wingdings" panose="05000000000000000000" pitchFamily="2" charset="2"/>
              </a:rPr>
              <a:t>Irregular verbs: </a:t>
            </a:r>
            <a:endParaRPr lang="ar-SA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62947B-2F51-4025-8887-386E2340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56844"/>
              </p:ext>
            </p:extLst>
          </p:nvPr>
        </p:nvGraphicFramePr>
        <p:xfrm>
          <a:off x="2608608" y="3427440"/>
          <a:ext cx="3056697" cy="2194560"/>
        </p:xfrm>
        <a:graphic>
          <a:graphicData uri="http://schemas.openxmlformats.org/drawingml/2006/table">
            <a:tbl>
              <a:tblPr/>
              <a:tblGrid>
                <a:gridCol w="1406801">
                  <a:extLst>
                    <a:ext uri="{9D8B030D-6E8A-4147-A177-3AD203B41FA5}">
                      <a16:colId xmlns:a16="http://schemas.microsoft.com/office/drawing/2014/main" val="233550798"/>
                    </a:ext>
                  </a:extLst>
                </a:gridCol>
                <a:gridCol w="1649896">
                  <a:extLst>
                    <a:ext uri="{9D8B030D-6E8A-4147-A177-3AD203B41FA5}">
                      <a16:colId xmlns:a16="http://schemas.microsoft.com/office/drawing/2014/main" val="3652271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was/were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5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write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wrote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54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come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came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66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did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48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met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43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speak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spoke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84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B41B1-A4C6-42A7-B9F8-A1E69F18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68" y="1047665"/>
            <a:ext cx="5438255" cy="5030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578E2-EC8E-4281-929C-84DDB228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1445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2300" dirty="0">
                <a:solidFill>
                  <a:srgbClr val="FFFFFF"/>
                </a:solidFill>
              </a:rPr>
              <a:t>Word forms: nouns and 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verbs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9DA-A0FE-43ED-B689-36A0A69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1182"/>
            <a:ext cx="11029616" cy="1013800"/>
          </a:xfrm>
        </p:spPr>
        <p:txBody>
          <a:bodyPr/>
          <a:lstStyle/>
          <a:p>
            <a:r>
              <a:rPr lang="en-US" dirty="0"/>
              <a:t>Simple past in negative statements </a:t>
            </a:r>
            <a:br>
              <a:rPr lang="en-US" dirty="0"/>
            </a:br>
            <a:endParaRPr lang="ar-S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62C0F77-C2BD-4731-8E0A-74CE0070F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76179"/>
              </p:ext>
            </p:extLst>
          </p:nvPr>
        </p:nvGraphicFramePr>
        <p:xfrm>
          <a:off x="2340085" y="2676575"/>
          <a:ext cx="6734342" cy="1188720"/>
        </p:xfrm>
        <a:graphic>
          <a:graphicData uri="http://schemas.openxmlformats.org/drawingml/2006/table">
            <a:tbl>
              <a:tblPr/>
              <a:tblGrid>
                <a:gridCol w="2728706">
                  <a:extLst>
                    <a:ext uri="{9D8B030D-6E8A-4147-A177-3AD203B41FA5}">
                      <a16:colId xmlns:a16="http://schemas.microsoft.com/office/drawing/2014/main" val="469914647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273197788"/>
                    </a:ext>
                  </a:extLst>
                </a:gridCol>
                <a:gridCol w="2475010">
                  <a:extLst>
                    <a:ext uri="{9D8B030D-6E8A-4147-A177-3AD203B41FA5}">
                      <a16:colId xmlns:a16="http://schemas.microsoft.com/office/drawing/2014/main" val="44914794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I, you, he, she, it, we, they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did not/didn't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play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482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write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665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do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044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3162B27-39BB-4FFA-9405-07D1AF5C8B68}"/>
              </a:ext>
            </a:extLst>
          </p:cNvPr>
          <p:cNvSpPr/>
          <p:nvPr/>
        </p:nvSpPr>
        <p:spPr>
          <a:xfrm>
            <a:off x="2203173" y="4129566"/>
            <a:ext cx="6096000" cy="1227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yriad Pro"/>
              </a:rPr>
              <a:t>  I </a:t>
            </a:r>
            <a:r>
              <a:rPr lang="en-US" sz="2000" b="1" dirty="0">
                <a:solidFill>
                  <a:srgbClr val="000000"/>
                </a:solidFill>
                <a:latin typeface="Myriad Pro"/>
              </a:rPr>
              <a:t>didn't like </a:t>
            </a:r>
            <a:r>
              <a:rPr lang="en-US" sz="2000" dirty="0">
                <a:solidFill>
                  <a:srgbClr val="000000"/>
                </a:solidFill>
                <a:latin typeface="Myriad Pro"/>
              </a:rPr>
              <a:t>the food in the wedding last Saturday.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yriad Pro"/>
              </a:rPr>
              <a:t>  I </a:t>
            </a:r>
            <a:r>
              <a:rPr lang="en-US" sz="2000" b="1" dirty="0">
                <a:solidFill>
                  <a:srgbClr val="000000"/>
                </a:solidFill>
                <a:latin typeface="Myriad Pro"/>
              </a:rPr>
              <a:t>didn't ea</a:t>
            </a:r>
            <a:r>
              <a:rPr lang="en-US" sz="2000" dirty="0">
                <a:solidFill>
                  <a:srgbClr val="000000"/>
                </a:solidFill>
                <a:latin typeface="Myriad Pro"/>
              </a:rPr>
              <a:t>t it.</a:t>
            </a:r>
            <a:endParaRPr lang="en-US" sz="2000" b="0" i="0" dirty="0">
              <a:solidFill>
                <a:srgbClr val="000000"/>
              </a:solidFill>
              <a:effectLst/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25057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9996-0A0B-4B70-BC90-B33C4BB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1182"/>
            <a:ext cx="11029616" cy="1013800"/>
          </a:xfrm>
        </p:spPr>
        <p:txBody>
          <a:bodyPr/>
          <a:lstStyle/>
          <a:p>
            <a:r>
              <a:rPr lang="en-US" dirty="0"/>
              <a:t>should and shouldn’t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5ACDA-CB4A-4DB4-BB34-B31B3A93F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41" y="2181225"/>
            <a:ext cx="4904317" cy="3678238"/>
          </a:xfrm>
        </p:spPr>
      </p:pic>
    </p:spTree>
    <p:extLst>
      <p:ext uri="{BB962C8B-B14F-4D97-AF65-F5344CB8AC3E}">
        <p14:creationId xmlns:p14="http://schemas.microsoft.com/office/powerpoint/2010/main" val="288072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50A7-281A-47C2-BBE3-F21FA31C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1000"/>
            <a:ext cx="11029616" cy="1013800"/>
          </a:xfrm>
        </p:spPr>
        <p:txBody>
          <a:bodyPr/>
          <a:lstStyle/>
          <a:p>
            <a:r>
              <a:rPr lang="en-US" dirty="0"/>
              <a:t>It's + adjective + infinitive 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6015-245D-448F-924E-A007E8C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</a:rPr>
              <a:t>It is </a:t>
            </a:r>
            <a:r>
              <a:rPr lang="en-US" sz="32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nice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to buy </a:t>
            </a:r>
            <a:r>
              <a:rPr lang="en-US" sz="3200" dirty="0"/>
              <a:t>another pair </a:t>
            </a:r>
          </a:p>
          <a:p>
            <a:pPr algn="l" rtl="0"/>
            <a:r>
              <a:rPr lang="en-US" sz="3200" dirty="0">
                <a:solidFill>
                  <a:srgbClr val="00B0F0"/>
                </a:solidFill>
              </a:rPr>
              <a:t>It is </a:t>
            </a:r>
            <a:r>
              <a:rPr lang="en-US" sz="32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important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to lock </a:t>
            </a:r>
            <a:r>
              <a:rPr lang="en-US" sz="3200" dirty="0"/>
              <a:t>the door</a:t>
            </a:r>
          </a:p>
          <a:p>
            <a:pPr algn="l" rtl="0"/>
            <a:r>
              <a:rPr lang="en-US" sz="3200" dirty="0">
                <a:solidFill>
                  <a:srgbClr val="00B0F0"/>
                </a:solidFill>
              </a:rPr>
              <a:t>It is </a:t>
            </a:r>
            <a:r>
              <a:rPr lang="en-US" sz="32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necessary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to call </a:t>
            </a:r>
            <a:r>
              <a:rPr lang="en-US" sz="3200" dirty="0"/>
              <a:t>your parent</a:t>
            </a:r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* It is </a:t>
            </a:r>
            <a:r>
              <a:rPr lang="en-US" sz="3200" dirty="0">
                <a:sym typeface="Wingdings" panose="05000000000000000000" pitchFamily="2" charset="2"/>
              </a:rPr>
              <a:t> it’s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90494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EE6B-6AEC-4D99-9837-3B61C953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1304"/>
            <a:ext cx="11029616" cy="1013800"/>
          </a:xfrm>
        </p:spPr>
        <p:txBody>
          <a:bodyPr/>
          <a:lstStyle/>
          <a:p>
            <a:r>
              <a:rPr lang="en-US" dirty="0"/>
              <a:t>Suffixes: -</a:t>
            </a:r>
            <a:r>
              <a:rPr lang="en-US" dirty="0" err="1"/>
              <a:t>ful</a:t>
            </a:r>
            <a:r>
              <a:rPr lang="en-US" dirty="0"/>
              <a:t> and -</a:t>
            </a:r>
            <a:r>
              <a:rPr lang="en-US" dirty="0" err="1"/>
              <a:t>ing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FBAAB-DC4B-4DD3-8401-0AD904C8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92" y="2327377"/>
            <a:ext cx="4829728" cy="35510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147F1-A337-445B-AFA9-796360DC4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t="3698" r="2822" b="2744"/>
          <a:stretch/>
        </p:blipFill>
        <p:spPr>
          <a:xfrm>
            <a:off x="1300479" y="2441754"/>
            <a:ext cx="4704081" cy="33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1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53B2-8806-44AB-9378-DD2A56C8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Be going to </a:t>
            </a:r>
            <a:br>
              <a:rPr lang="en-US" dirty="0"/>
            </a:br>
            <a:r>
              <a:rPr lang="en-US" dirty="0"/>
              <a:t>Be going to statements </a:t>
            </a:r>
            <a:br>
              <a:rPr lang="en-US" dirty="0"/>
            </a:br>
            <a:r>
              <a:rPr lang="en-US" dirty="0"/>
              <a:t>Be going to questions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C7AB3-1310-4F84-9016-75BF84C2D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02" y="1946836"/>
            <a:ext cx="6630057" cy="4541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1582E-E069-4AE5-86B6-5CC44DD41000}"/>
              </a:ext>
            </a:extLst>
          </p:cNvPr>
          <p:cNvSpPr txBox="1"/>
          <p:nvPr/>
        </p:nvSpPr>
        <p:spPr>
          <a:xfrm>
            <a:off x="4084983" y="3734611"/>
            <a:ext cx="1550504" cy="27533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8304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5774-5CF1-44B3-A80D-38850EB3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00939"/>
            <a:ext cx="11029616" cy="1013800"/>
          </a:xfrm>
        </p:spPr>
        <p:txBody>
          <a:bodyPr/>
          <a:lstStyle/>
          <a:p>
            <a:r>
              <a:rPr lang="en-US" dirty="0"/>
              <a:t>Simple present for informal narratives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21301-5CA8-4ABD-960C-8BA3FC315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13" t="15554" r="42343" b="12629"/>
          <a:stretch/>
        </p:blipFill>
        <p:spPr>
          <a:xfrm rot="16200000">
            <a:off x="4300217" y="-485143"/>
            <a:ext cx="3154681" cy="87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3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5774-5CF1-44B3-A80D-38850EB3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00939"/>
            <a:ext cx="11029616" cy="1013800"/>
          </a:xfrm>
        </p:spPr>
        <p:txBody>
          <a:bodyPr/>
          <a:lstStyle/>
          <a:p>
            <a:r>
              <a:rPr lang="en-US" dirty="0"/>
              <a:t>Simple present for informal narratives </a:t>
            </a:r>
            <a:br>
              <a:rPr lang="en-US" dirty="0"/>
            </a:br>
            <a:endParaRPr lang="ar-S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138476-E8AC-4A03-8A75-6BBF05C2F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47" t="17212" r="39279" b="18429"/>
          <a:stretch/>
        </p:blipFill>
        <p:spPr>
          <a:xfrm rot="16200000">
            <a:off x="4364525" y="281132"/>
            <a:ext cx="3462947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9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F654-F148-4145-A25E-EC9C861E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90999"/>
            <a:ext cx="11029616" cy="1013800"/>
          </a:xfrm>
        </p:spPr>
        <p:txBody>
          <a:bodyPr/>
          <a:lstStyle/>
          <a:p>
            <a:r>
              <a:rPr lang="en-US" dirty="0"/>
              <a:t>Gerunds as subjects and object</a:t>
            </a:r>
            <a:br>
              <a:rPr lang="ar-SA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3072-971C-473A-875F-28F45645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Cooking is my hobby.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pPr algn="l" rtl="0"/>
            <a:r>
              <a:rPr lang="en-US" sz="2400" dirty="0"/>
              <a:t>Dancing is great fun.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pPr algn="l" rtl="0"/>
            <a:r>
              <a:rPr lang="en-US" sz="2400" dirty="0"/>
              <a:t>I like reading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ar-S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BC374-EE16-4C68-A17C-98768FF49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20692"/>
          <a:stretch/>
        </p:blipFill>
        <p:spPr>
          <a:xfrm>
            <a:off x="4968240" y="1957384"/>
            <a:ext cx="6769100" cy="41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5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C4C2-503C-48F5-86C8-D93A1F38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434"/>
            <a:ext cx="11029616" cy="1013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verbs + infinitives (like, want and need)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7AA70-75F4-4EA6-AD3F-6D9A5BF41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49" y="1924049"/>
            <a:ext cx="6069099" cy="4105275"/>
          </a:xfrm>
        </p:spPr>
      </p:pic>
    </p:spTree>
    <p:extLst>
      <p:ext uri="{BB962C8B-B14F-4D97-AF65-F5344CB8AC3E}">
        <p14:creationId xmlns:p14="http://schemas.microsoft.com/office/powerpoint/2010/main" val="378185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D57EB-B52D-4C4F-A5C3-04B101ED7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5" y="1047665"/>
            <a:ext cx="6707181" cy="5030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B6C7A-20EB-40A4-8095-81D6422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noun phrases and infinitives 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E661D03-4DD4-45E7-A047-ED722E826D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CC2AA3E1-43ED-4A04-8435-05323C869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675" y="2361056"/>
            <a:ext cx="486562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AF5AD-338C-4416-8F14-B84DB849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Writing compound sentences with but and so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A6996B-7B78-4A12-9E89-CDB1893A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3" y="2225477"/>
            <a:ext cx="5275262" cy="3956446"/>
          </a:xfrm>
        </p:spPr>
      </p:pic>
    </p:spTree>
    <p:extLst>
      <p:ext uri="{BB962C8B-B14F-4D97-AF65-F5344CB8AC3E}">
        <p14:creationId xmlns:p14="http://schemas.microsoft.com/office/powerpoint/2010/main" val="18854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7EED-02B7-4899-9AE8-4BE137B9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00774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Word roots: lone, </a:t>
            </a:r>
            <a:r>
              <a:rPr lang="en-US" dirty="0" err="1"/>
              <a:t>fac</a:t>
            </a:r>
            <a:r>
              <a:rPr lang="en-US" dirty="0"/>
              <a:t>, </a:t>
            </a:r>
            <a:r>
              <a:rPr lang="en-US" dirty="0" err="1"/>
              <a:t>migra</a:t>
            </a:r>
            <a:r>
              <a:rPr lang="en-US" dirty="0"/>
              <a:t>, </a:t>
            </a:r>
            <a:r>
              <a:rPr lang="en-US" dirty="0" err="1"/>
              <a:t>nat</a:t>
            </a:r>
            <a:r>
              <a:rPr lang="en-US" dirty="0"/>
              <a:t>, pop</a:t>
            </a:r>
            <a:endParaRPr lang="ar-S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80DB7-C3D8-4C58-8F5F-439D303A4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63798"/>
              </p:ext>
            </p:extLst>
          </p:nvPr>
        </p:nvGraphicFramePr>
        <p:xfrm>
          <a:off x="580857" y="1918251"/>
          <a:ext cx="11029950" cy="4688840"/>
        </p:xfrm>
        <a:graphic>
          <a:graphicData uri="http://schemas.openxmlformats.org/drawingml/2006/table">
            <a:tbl>
              <a:tblPr/>
              <a:tblGrid>
                <a:gridCol w="2291384">
                  <a:extLst>
                    <a:ext uri="{9D8B030D-6E8A-4147-A177-3AD203B41FA5}">
                      <a16:colId xmlns:a16="http://schemas.microsoft.com/office/drawing/2014/main" val="3623161930"/>
                    </a:ext>
                  </a:extLst>
                </a:gridCol>
                <a:gridCol w="4482548">
                  <a:extLst>
                    <a:ext uri="{9D8B030D-6E8A-4147-A177-3AD203B41FA5}">
                      <a16:colId xmlns:a16="http://schemas.microsoft.com/office/drawing/2014/main" val="1344325819"/>
                    </a:ext>
                  </a:extLst>
                </a:gridCol>
                <a:gridCol w="4256018">
                  <a:extLst>
                    <a:ext uri="{9D8B030D-6E8A-4147-A177-3AD203B41FA5}">
                      <a16:colId xmlns:a16="http://schemas.microsoft.com/office/drawing/2014/main" val="2246947059"/>
                    </a:ext>
                  </a:extLst>
                </a:gridCol>
              </a:tblGrid>
              <a:tr h="22897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-bio- (G)</a:t>
                      </a: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Migra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Pop</a:t>
                      </a: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Fac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Nat</a:t>
                      </a: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alone</a:t>
                      </a:r>
                    </a:p>
                  </a:txBody>
                  <a:tcPr marL="12700" marR="12700" marT="12700" marB="12700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Life</a:t>
                      </a: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ROOT-WORD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which comes from the Latin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meaning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LEAVE ONE PLACE AND WANDER TO ANOTHER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rtl="0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ROOT-WORD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which comes from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Latin for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rtl="0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ROOT-WORDS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 &amp; FACT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meaning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</a:p>
                    <a:p>
                      <a:pPr algn="ctr" rtl="0" fontAlgn="t"/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ROOT-WORDS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NASC &amp; NAT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meaning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BORN &amp; TO SPRING FORTH</a:t>
                      </a: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</a:txBody>
                  <a:tcPr marL="12700" marR="12700" marT="12700" marB="12700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u="none" strike="noStrike" dirty="0">
                          <a:solidFill>
                            <a:srgbClr val="282828"/>
                          </a:solidFill>
                          <a:effectLst/>
                          <a:hlinkClick r:id="rId2"/>
                        </a:rPr>
                        <a:t>biography</a:t>
                      </a:r>
                      <a:r>
                        <a:rPr lang="en-US" dirty="0">
                          <a:effectLst/>
                        </a:rPr>
                        <a:t>, biology, biodegradable, symbiotic</a:t>
                      </a: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Migrant , Immigratory  , Migrate  , Migration , Migratory, Migrative,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Migratorial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rtl="0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Populace, Popular, Popularity,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Popularism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Popularist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 rtl="0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Fact, factor, faction, factory, faculty, </a:t>
                      </a:r>
                      <a:r>
                        <a:rPr lang="en-US" dirty="0" err="1">
                          <a:effectLst/>
                        </a:rPr>
                        <a:t>factive</a:t>
                      </a:r>
                      <a:r>
                        <a:rPr lang="en-US" dirty="0">
                          <a:effectLst/>
                        </a:rPr>
                        <a:t>..</a:t>
                      </a:r>
                    </a:p>
                    <a:p>
                      <a:pPr algn="ctr" rtl="0" fontAlgn="t"/>
                      <a:endParaRPr lang="en-US" dirty="0">
                        <a:effectLst/>
                      </a:endParaRP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Native, nature, natural,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Naturalization, nation, national…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4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5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491-E551-4C86-964F-8661FBFC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  <a:endParaRPr lang="ar-S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924322-8285-4AAB-A5FC-1C6009F28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369282"/>
              </p:ext>
            </p:extLst>
          </p:nvPr>
        </p:nvGraphicFramePr>
        <p:xfrm>
          <a:off x="581025" y="2658904"/>
          <a:ext cx="11029950" cy="2722880"/>
        </p:xfrm>
        <a:graphic>
          <a:graphicData uri="http://schemas.openxmlformats.org/drawingml/2006/table">
            <a:tbl>
              <a:tblPr/>
              <a:tblGrid>
                <a:gridCol w="2205990">
                  <a:extLst>
                    <a:ext uri="{9D8B030D-6E8A-4147-A177-3AD203B41FA5}">
                      <a16:colId xmlns:a16="http://schemas.microsoft.com/office/drawing/2014/main" val="414839508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6170702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121005786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3656799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567993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Verb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3rd person singular</a:t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present tense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3rd person singular</a:t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past tense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past participle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present participle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laugh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he/she laughs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he/she laughed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laughed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laughing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100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love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he/she loves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he/she loved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loved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loving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boo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he/she boos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he/she booed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booed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booing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1469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B8BD4073-8DA0-4D14-BE7E-3189D9E97B4B}"/>
              </a:ext>
            </a:extLst>
          </p:cNvPr>
          <p:cNvSpPr/>
          <p:nvPr/>
        </p:nvSpPr>
        <p:spPr>
          <a:xfrm rot="16200000">
            <a:off x="8415959" y="4803085"/>
            <a:ext cx="417444" cy="1853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2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DC12AC1F-040D-454F-999D-9669DDACC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105" y="1047665"/>
            <a:ext cx="6707181" cy="5030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DB8E9-48BC-4901-AB1A-80657A80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</a:rPr>
              <a:t>Simple past with regular and irregular verbs 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en-US" sz="2300">
                <a:solidFill>
                  <a:srgbClr val="FFFFFF"/>
                </a:solidFill>
              </a:rPr>
            </a:br>
            <a:br>
              <a:rPr lang="en-US" sz="2300">
                <a:solidFill>
                  <a:srgbClr val="FFFFFF"/>
                </a:solidFill>
              </a:rPr>
            </a:br>
            <a:endParaRPr lang="en-US" sz="2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0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10D1-9BDD-4694-AB6A-ED2F77D3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3495"/>
            <a:ext cx="11029616" cy="1013800"/>
          </a:xfrm>
        </p:spPr>
        <p:txBody>
          <a:bodyPr/>
          <a:lstStyle/>
          <a:p>
            <a:r>
              <a:rPr lang="en-US" dirty="0"/>
              <a:t>Negative forms of the simple past</a:t>
            </a: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814ED-A57A-4878-8459-54F06FD5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6014" t="32105" r="30090" b="22263"/>
          <a:stretch/>
        </p:blipFill>
        <p:spPr>
          <a:xfrm>
            <a:off x="1103586" y="2438400"/>
            <a:ext cx="4992414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A410E-874B-46D5-80FE-97E05AEB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8583" t="32296" r="7917" b="19704"/>
          <a:stretch/>
        </p:blipFill>
        <p:spPr>
          <a:xfrm>
            <a:off x="6299200" y="2438400"/>
            <a:ext cx="531160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1201</TotalTime>
  <Words>434</Words>
  <Application>Microsoft Office PowerPoint</Application>
  <PresentationFormat>شاشة عريضة</PresentationFormat>
  <Paragraphs>157</Paragraphs>
  <Slides>27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37" baseType="lpstr">
      <vt:lpstr>Abadi</vt:lpstr>
      <vt:lpstr>Arial</vt:lpstr>
      <vt:lpstr>Arial Black</vt:lpstr>
      <vt:lpstr>Gill Sans MT</vt:lpstr>
      <vt:lpstr>Majalla UI</vt:lpstr>
      <vt:lpstr>Myriad Pro</vt:lpstr>
      <vt:lpstr>Open Sans</vt:lpstr>
      <vt:lpstr>Wingdings</vt:lpstr>
      <vt:lpstr>Wingdings 2</vt:lpstr>
      <vt:lpstr>Dividend</vt:lpstr>
      <vt:lpstr>Midterm Revision</vt:lpstr>
      <vt:lpstr>Word forms: nouns and  verbs </vt:lpstr>
      <vt:lpstr>verbs + infinitives (like, want and need)</vt:lpstr>
      <vt:lpstr>noun phrases and infinitives   </vt:lpstr>
      <vt:lpstr>Writing compound sentences with but and so</vt:lpstr>
      <vt:lpstr>Word roots: lone, fac, migra, nat, pop</vt:lpstr>
      <vt:lpstr>verbs</vt:lpstr>
      <vt:lpstr>Simple past with regular and irregular verbs    </vt:lpstr>
      <vt:lpstr>Negative forms of the simple past</vt:lpstr>
      <vt:lpstr>Modifying nouns</vt:lpstr>
      <vt:lpstr>Sentences with because </vt:lpstr>
      <vt:lpstr>Parts of speech: noun, verb, adjective, adverb  </vt:lpstr>
      <vt:lpstr>Sentences with when   </vt:lpstr>
      <vt:lpstr>The prefix un-</vt:lpstr>
      <vt:lpstr> Prepositions of location: in, an, on   </vt:lpstr>
      <vt:lpstr> Simple present statements with regular verbs (affirmative &amp; negative forms)  </vt:lpstr>
      <vt:lpstr>Simple present statements with be (affirmative &amp; negative forms)  </vt:lpstr>
      <vt:lpstr>Simple present statements with have (affirmative &amp; negative forms)  </vt:lpstr>
      <vt:lpstr>Simple past with regular and irregular verbs  </vt:lpstr>
      <vt:lpstr>Simple past in negative statements  </vt:lpstr>
      <vt:lpstr>should and shouldn’t  </vt:lpstr>
      <vt:lpstr>It's + adjective + infinitive  </vt:lpstr>
      <vt:lpstr>Suffixes: -ful and -ing  </vt:lpstr>
      <vt:lpstr>Be going to  Be going to statements  Be going to questions  </vt:lpstr>
      <vt:lpstr>Simple present for informal narratives  </vt:lpstr>
      <vt:lpstr>Simple present for informal narratives  </vt:lpstr>
      <vt:lpstr>Gerunds as subjects and object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Revision</dc:title>
  <dc:creator>a alhadidi</dc:creator>
  <cp:lastModifiedBy>abu. sultan</cp:lastModifiedBy>
  <cp:revision>21</cp:revision>
  <dcterms:created xsi:type="dcterms:W3CDTF">2017-10-28T10:13:56Z</dcterms:created>
  <dcterms:modified xsi:type="dcterms:W3CDTF">2017-10-30T20:45:44Z</dcterms:modified>
</cp:coreProperties>
</file>