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  <a:srgbClr val="FFFFDD"/>
    <a:srgbClr val="FFFFCC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بد الرحمن الميمان" userId="ebd27c2a2c34e896" providerId="LiveId" clId="{7C5DA647-CA72-4603-8526-AA3D4F2D5614}"/>
    <pc:docChg chg="modSld">
      <pc:chgData name="عبد الرحمن الميمان" userId="ebd27c2a2c34e896" providerId="LiveId" clId="{7C5DA647-CA72-4603-8526-AA3D4F2D5614}" dt="2022-03-28T05:57:14.718" v="4" actId="20577"/>
      <pc:docMkLst>
        <pc:docMk/>
      </pc:docMkLst>
      <pc:sldChg chg="modSp mod">
        <pc:chgData name="عبد الرحمن الميمان" userId="ebd27c2a2c34e896" providerId="LiveId" clId="{7C5DA647-CA72-4603-8526-AA3D4F2D5614}" dt="2022-03-28T05:57:14.718" v="4" actId="20577"/>
        <pc:sldMkLst>
          <pc:docMk/>
          <pc:sldMk cId="4164794083" sldId="284"/>
        </pc:sldMkLst>
        <pc:graphicFrameChg chg="modGraphic">
          <ac:chgData name="عبد الرحمن الميمان" userId="ebd27c2a2c34e896" providerId="LiveId" clId="{7C5DA647-CA72-4603-8526-AA3D4F2D5614}" dt="2022-03-28T05:57:14.718" v="4" actId="20577"/>
          <ac:graphicFrameMkLst>
            <pc:docMk/>
            <pc:sldMk cId="4164794083" sldId="284"/>
            <ac:graphicFrameMk id="4" creationId="{03695681-335F-4261-9B4F-77872849FAD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18B0-44D9-4985-81F0-63BF6735EC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E750-C5F4-429B-A4C9-8A3162C37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11.xlsx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12.xlsx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1971" y="2025769"/>
            <a:ext cx="5788058" cy="1403231"/>
          </a:xfrm>
        </p:spPr>
        <p:txBody>
          <a:bodyPr>
            <a:normAutofit fontScale="90000"/>
          </a:bodyPr>
          <a:lstStyle/>
          <a:p>
            <a:r>
              <a:rPr lang="ar-SA" sz="9600" dirty="0"/>
              <a:t>حلويات سكروز</a:t>
            </a:r>
            <a:endParaRPr 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8763000" cy="14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4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B9EA332-7391-4051-832D-3B760EA18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70553"/>
              </p:ext>
            </p:extLst>
          </p:nvPr>
        </p:nvGraphicFramePr>
        <p:xfrm>
          <a:off x="71437" y="1900237"/>
          <a:ext cx="120491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048949" imgH="3057696" progId="Excel.Sheet.12">
                  <p:embed/>
                </p:oleObj>
              </mc:Choice>
              <mc:Fallback>
                <p:oleObj name="Worksheet" r:id="rId2" imgW="12048949" imgH="3057696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B9EA332-7391-4051-832D-3B760EA18F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" y="1900237"/>
                        <a:ext cx="1204912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593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u="sng" dirty="0">
                <a:cs typeface="+mj-cs"/>
              </a:rPr>
              <a:t>ب . الوحدات المتوقع إنتاجها ( المفترضة ) - القدرة الإنتاجية السنوية المتوقعة - (نسبة مئوية تتراوح بين 103% إلى 108% من إجمالي المبيعات السنوية حسب طبيعة المنتج أو الخدمة المقدمة)</a:t>
            </a:r>
            <a:r>
              <a:rPr lang="ar-SA" dirty="0">
                <a:cs typeface="+mj-cs"/>
              </a:rPr>
              <a:t> </a:t>
            </a:r>
          </a:p>
          <a:p>
            <a:pPr marL="0" indent="0" algn="r" rtl="1">
              <a:buNone/>
            </a:pPr>
            <a:endParaRPr lang="en-US" dirty="0"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0640"/>
              </p:ext>
            </p:extLst>
          </p:nvPr>
        </p:nvGraphicFramePr>
        <p:xfrm>
          <a:off x="838200" y="3447082"/>
          <a:ext cx="10515600" cy="1708925"/>
        </p:xfrm>
        <a:graphic>
          <a:graphicData uri="http://schemas.openxmlformats.org/drawingml/2006/table">
            <a:tbl>
              <a:tblPr rtl="1"/>
              <a:tblGrid>
                <a:gridCol w="4257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785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العام الأول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50440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1.04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85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العام الثاني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53471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1.05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85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العام الثالث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59379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1.06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85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العام الرابع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67131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1.07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85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b="1" i="0" u="none" strike="noStrike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العام الخامس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76567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1.08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 panose="02020603050405020304" pitchFamily="18" charset="-78"/>
                          <a:cs typeface="+mj-cs"/>
                        </a:rPr>
                        <a:t>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5533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236"/>
            <a:ext cx="10515600" cy="4975960"/>
          </a:xfrm>
        </p:spPr>
        <p:txBody>
          <a:bodyPr/>
          <a:lstStyle/>
          <a:p>
            <a:pPr algn="r" rtl="1"/>
            <a:r>
              <a:rPr lang="ar-SA" u="sng" dirty="0">
                <a:cs typeface="+mj-cs"/>
              </a:rPr>
              <a:t>ثانيًا : تحديد التكاليف الاستثمارية</a:t>
            </a:r>
            <a:r>
              <a:rPr lang="ar-SA" dirty="0">
                <a:cs typeface="+mj-cs"/>
              </a:rPr>
              <a:t> :</a:t>
            </a:r>
          </a:p>
          <a:p>
            <a:pPr marL="0" indent="0" algn="r" rtl="1">
              <a:buNone/>
            </a:pPr>
            <a:r>
              <a:rPr lang="ar-SA" dirty="0">
                <a:cs typeface="+mj-cs"/>
              </a:rPr>
              <a:t>تكاليف الأصول </a:t>
            </a:r>
            <a:r>
              <a:rPr lang="ar-SA" dirty="0" err="1">
                <a:cs typeface="+mj-cs"/>
              </a:rPr>
              <a:t>الثابته</a:t>
            </a:r>
            <a:r>
              <a:rPr lang="ar-SA" dirty="0">
                <a:cs typeface="+mj-cs"/>
              </a:rPr>
              <a:t> : أ + ب </a:t>
            </a:r>
          </a:p>
          <a:p>
            <a:pPr marL="0" indent="0" algn="r" rtl="1">
              <a:buNone/>
            </a:pPr>
            <a:r>
              <a:rPr lang="ar-SA" u="sng" dirty="0">
                <a:cs typeface="+mj-cs"/>
              </a:rPr>
              <a:t>أ ) تحديد تكاليف الآلات والمعدات والسيارات :</a:t>
            </a:r>
            <a:r>
              <a:rPr lang="ar-SA" dirty="0">
                <a:cs typeface="+mj-cs"/>
              </a:rPr>
              <a:t> </a:t>
            </a:r>
          </a:p>
          <a:p>
            <a:pPr marL="0" indent="0" algn="r" rtl="1">
              <a:buNone/>
            </a:pPr>
            <a:endParaRPr lang="en-US" dirty="0">
              <a:cs typeface="+mj-c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40505A3-10D2-4ACF-8C81-655A6D49F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09456"/>
              </p:ext>
            </p:extLst>
          </p:nvPr>
        </p:nvGraphicFramePr>
        <p:xfrm>
          <a:off x="2924175" y="2022197"/>
          <a:ext cx="634365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343554" imgH="4124396" progId="Excel.Sheet.12">
                  <p:embed/>
                </p:oleObj>
              </mc:Choice>
              <mc:Fallback>
                <p:oleObj name="Worksheet" r:id="rId2" imgW="6343554" imgH="4124396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40505A3-10D2-4ACF-8C81-655A6D49F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4175" y="2022197"/>
                        <a:ext cx="6343650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7946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+mj-cs"/>
              </a:rPr>
              <a:t>ب ) تحديد تكاليف الأثاث والديكور :	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r>
              <a:rPr lang="ar-SA" dirty="0"/>
              <a:t>		</a:t>
            </a:r>
          </a:p>
          <a:p>
            <a:endParaRPr lang="ar-SA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DAC70BC-D8DD-4AB4-ACE0-9971F2CD0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10837"/>
              </p:ext>
            </p:extLst>
          </p:nvPr>
        </p:nvGraphicFramePr>
        <p:xfrm>
          <a:off x="2951732" y="1174914"/>
          <a:ext cx="6288535" cy="450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53036" imgH="4124396" progId="Excel.Sheet.12">
                  <p:embed/>
                </p:oleObj>
              </mc:Choice>
              <mc:Fallback>
                <p:oleObj name="Worksheet" r:id="rId2" imgW="5753036" imgH="4124396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DAC70BC-D8DD-4AB4-ACE0-9971F2CD0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1732" y="1174914"/>
                        <a:ext cx="6288535" cy="4508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9305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229"/>
            <a:ext cx="10515600" cy="4351338"/>
          </a:xfrm>
        </p:spPr>
        <p:txBody>
          <a:bodyPr/>
          <a:lstStyle/>
          <a:p>
            <a:pPr algn="r" rtl="1"/>
            <a:r>
              <a:rPr lang="ar-SA" u="sng" dirty="0">
                <a:cs typeface="+mj-cs"/>
              </a:rPr>
              <a:t>ج. تحديد تكاليف التأسيس :</a:t>
            </a:r>
            <a:r>
              <a:rPr lang="ar-SA" dirty="0">
                <a:cs typeface="+mj-cs"/>
              </a:rPr>
              <a:t> </a:t>
            </a:r>
          </a:p>
          <a:p>
            <a:pPr algn="r" rtl="1"/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D2DEB7D-8E43-4C15-A384-DDFAB2DE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175202"/>
              </p:ext>
            </p:extLst>
          </p:nvPr>
        </p:nvGraphicFramePr>
        <p:xfrm>
          <a:off x="2924175" y="1071562"/>
          <a:ext cx="634365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343554" imgH="4714747" progId="Excel.Sheet.12">
                  <p:embed/>
                </p:oleObj>
              </mc:Choice>
              <mc:Fallback>
                <p:oleObj name="Worksheet" r:id="rId2" imgW="6343554" imgH="4714747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D2DEB7D-8E43-4C15-A384-DDFAB2DE37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4175" y="1071562"/>
                        <a:ext cx="6343650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022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415355"/>
            <a:ext cx="10515600" cy="4924938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+mj-cs"/>
              </a:rPr>
              <a:t>د. إجمالي التكاليف الاستثمارية 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9497D05-DEDB-4B80-B9DE-F4DCF7C3E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7022"/>
              </p:ext>
            </p:extLst>
          </p:nvPr>
        </p:nvGraphicFramePr>
        <p:xfrm>
          <a:off x="2347911" y="965770"/>
          <a:ext cx="7496175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96159" imgH="5477060" progId="Excel.Sheet.12">
                  <p:embed/>
                </p:oleObj>
              </mc:Choice>
              <mc:Fallback>
                <p:oleObj name="Worksheet" r:id="rId2" imgW="7496159" imgH="547706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9497D05-DEDB-4B80-B9DE-F4DCF7C3E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7911" y="965770"/>
                        <a:ext cx="7496175" cy="547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7397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899651"/>
            <a:ext cx="10515600" cy="4351338"/>
          </a:xfrm>
        </p:spPr>
        <p:txBody>
          <a:bodyPr/>
          <a:lstStyle/>
          <a:p>
            <a:pPr algn="r" rtl="1"/>
            <a:r>
              <a:rPr lang="ar-SA" u="sng" dirty="0">
                <a:cs typeface="+mj-cs"/>
              </a:rPr>
              <a:t>ثالثًا : تحديد التكاليف التشغيلية</a:t>
            </a:r>
            <a:r>
              <a:rPr lang="ar-SA" dirty="0">
                <a:cs typeface="+mj-cs"/>
              </a:rPr>
              <a:t> 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BAA7422-C8C5-458F-A292-E501BE7CB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17671"/>
              </p:ext>
            </p:extLst>
          </p:nvPr>
        </p:nvGraphicFramePr>
        <p:xfrm>
          <a:off x="1738312" y="1395412"/>
          <a:ext cx="8715375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715231" imgH="4067203" progId="Excel.Sheet.12">
                  <p:embed/>
                </p:oleObj>
              </mc:Choice>
              <mc:Fallback>
                <p:oleObj name="Worksheet" r:id="rId2" imgW="8715231" imgH="406720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BAA7422-C8C5-458F-A292-E501BE7CBB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8312" y="1395412"/>
                        <a:ext cx="8715375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6537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CC6C35-2C30-400D-B635-910D0DE75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84603"/>
              </p:ext>
            </p:extLst>
          </p:nvPr>
        </p:nvGraphicFramePr>
        <p:xfrm>
          <a:off x="652463" y="1203325"/>
          <a:ext cx="10887075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87123" imgH="4448360" progId="Excel.Sheet.12">
                  <p:embed/>
                </p:oleObj>
              </mc:Choice>
              <mc:Fallback>
                <p:oleObj name="Worksheet" r:id="rId2" imgW="10887123" imgH="444836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CCC6C35-2C30-400D-B635-910D0DE75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2463" y="1203325"/>
                        <a:ext cx="10887075" cy="444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7192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770"/>
            <a:ext cx="10515600" cy="4898732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+mj-cs"/>
              </a:rPr>
              <a:t>ج -  تحديد  التكاليف الكلية  </a:t>
            </a:r>
            <a:r>
              <a:rPr lang="en-US" dirty="0">
                <a:cs typeface="+mj-cs"/>
              </a:rPr>
              <a:t>Total Costs</a:t>
            </a:r>
            <a:r>
              <a:rPr lang="ar-SA" dirty="0">
                <a:cs typeface="+mj-cs"/>
              </a:rPr>
              <a:t>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798A6B-4820-4AFB-8FF6-CDDAE4D71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12993"/>
              </p:ext>
            </p:extLst>
          </p:nvPr>
        </p:nvGraphicFramePr>
        <p:xfrm>
          <a:off x="1738312" y="1966912"/>
          <a:ext cx="87153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715231" imgH="2924118" progId="Excel.Sheet.12">
                  <p:embed/>
                </p:oleObj>
              </mc:Choice>
              <mc:Fallback>
                <p:oleObj name="Worksheet" r:id="rId2" imgW="8715231" imgH="2924118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798A6B-4820-4AFB-8FF6-CDDAE4D71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8312" y="1966912"/>
                        <a:ext cx="8715375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90774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418" y="1057966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+mj-cs"/>
              </a:rPr>
              <a:t>د -  تحديد  تكلفة الوحدة الواحدة  </a:t>
            </a:r>
            <a:r>
              <a:rPr lang="en-US" dirty="0">
                <a:cs typeface="+mj-cs"/>
              </a:rPr>
              <a:t>Unit cost</a:t>
            </a:r>
            <a:r>
              <a:rPr lang="ar-SA" dirty="0">
                <a:cs typeface="+mj-cs"/>
              </a:rPr>
              <a:t>  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8644"/>
              </p:ext>
            </p:extLst>
          </p:nvPr>
        </p:nvGraphicFramePr>
        <p:xfrm>
          <a:off x="1091418" y="1825624"/>
          <a:ext cx="10515600" cy="2816021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30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9903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البيان</a:t>
                      </a:r>
                      <a:endParaRPr lang="ar-SA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العام الأول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العام الثاني</a:t>
                      </a:r>
                      <a:endParaRPr lang="ar-SA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العام الثالث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اجمالي التكاليف للعام الرابع</a:t>
                      </a:r>
                      <a:endParaRPr lang="ar-SA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اجمالي التكاليف للعام الخامس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53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التكاليف الكلية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448400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478172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525263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586528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661082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12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/  عدد الوحدات المتوقع انتاجها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50440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53471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59379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67131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76567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53"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sng" strike="noStrike">
                          <a:effectLst/>
                          <a:cs typeface="+mj-cs"/>
                        </a:rPr>
                        <a:t>تكلفة الوحدة الواحدة</a:t>
                      </a:r>
                      <a:endParaRPr lang="ar-SA" sz="1800" b="1" i="0" u="sng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9203" marR="9203" marT="920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32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9216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ar-SA" sz="5400" dirty="0"/>
              <a:t>المقدمة 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ar-SA" dirty="0">
                <a:cs typeface="+mj-cs"/>
              </a:rPr>
              <a:t>اسم المشروع: حلويات سكروز.</a:t>
            </a:r>
          </a:p>
          <a:p>
            <a:pPr marL="0" indent="0" algn="r" rtl="1">
              <a:buNone/>
            </a:pPr>
            <a:endParaRPr lang="ar-SA" dirty="0">
              <a:cs typeface="+mj-cs"/>
            </a:endParaRPr>
          </a:p>
          <a:p>
            <a:pPr algn="r" rtl="1"/>
            <a:r>
              <a:rPr lang="ar-SA" dirty="0">
                <a:cs typeface="+mj-cs"/>
              </a:rPr>
              <a:t>مجال المشروع: بيع حلويات.</a:t>
            </a:r>
          </a:p>
          <a:p>
            <a:pPr algn="r" rtl="1"/>
            <a:endParaRPr lang="ar-SA" dirty="0">
              <a:cs typeface="+mj-cs"/>
            </a:endParaRPr>
          </a:p>
          <a:p>
            <a:pPr algn="r" rtl="1"/>
            <a:r>
              <a:rPr lang="ar-SA" dirty="0">
                <a:cs typeface="+mj-cs"/>
              </a:rPr>
              <a:t>وصف المشروع: بيع الحلويات المشارفة على انتهاء صلاحياتها بسعر متوسط او منخفض.</a:t>
            </a:r>
            <a:endParaRPr lang="en-US" dirty="0"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69215"/>
            <a:ext cx="5043984" cy="2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600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991" y="1122241"/>
            <a:ext cx="10515600" cy="4351338"/>
          </a:xfrm>
        </p:spPr>
        <p:txBody>
          <a:bodyPr/>
          <a:lstStyle/>
          <a:p>
            <a:pPr algn="r" rtl="1"/>
            <a:r>
              <a:rPr lang="ar-SA" dirty="0">
                <a:cs typeface="+mj-cs"/>
              </a:rPr>
              <a:t>رابعاً : حساب نقطة التعادل للمشروع :</a:t>
            </a:r>
          </a:p>
          <a:p>
            <a:pPr algn="r" rt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36101"/>
              </p:ext>
            </p:extLst>
          </p:nvPr>
        </p:nvGraphicFramePr>
        <p:xfrm>
          <a:off x="968991" y="1531644"/>
          <a:ext cx="10515598" cy="3941935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105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8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0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4606">
                <a:tc gridSpan="7"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Traditional Arabic" panose="02020603050405020304" pitchFamily="18" charset="-78"/>
                      </a:endParaRPr>
                    </a:p>
                  </a:txBody>
                  <a:tcPr marL="4731" marR="4731" marT="473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Traditional Arabic" panose="02020603050405020304" pitchFamily="18" charset="-78"/>
                      </a:endParaRPr>
                    </a:p>
                  </a:txBody>
                  <a:tcPr marL="4731" marR="4731" marT="473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Traditional Arabic" panose="02020603050405020304" pitchFamily="18" charset="-78"/>
                      </a:endParaRPr>
                    </a:p>
                  </a:txBody>
                  <a:tcPr marL="4731" marR="4731" marT="4731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Traditional Arabic" panose="02020603050405020304" pitchFamily="18" charset="-78"/>
                      </a:endParaRPr>
                    </a:p>
                  </a:txBody>
                  <a:tcPr marL="4731" marR="4731" marT="4731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Traditional Arabic" panose="02020603050405020304" pitchFamily="18" charset="-78"/>
                      </a:endParaRPr>
                    </a:p>
                  </a:txBody>
                  <a:tcPr marL="4731" marR="4731" marT="47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04">
                <a:tc rowSpan="7"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>
                    <a:lnR w="12700" cmpd="sng">
                      <a:noFill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نقطة التعادل </a:t>
                      </a:r>
                      <a:r>
                        <a:rPr lang="en-US" sz="1800" u="none" strike="noStrike" dirty="0">
                          <a:effectLst/>
                          <a:cs typeface="+mj-cs"/>
                        </a:rPr>
                        <a:t>Break - even point )</a:t>
                      </a:r>
                      <a:r>
                        <a:rPr lang="ar-SA" sz="1800" u="none" strike="noStrike" dirty="0">
                          <a:effectLst/>
                          <a:cs typeface="+mj-cs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804">
                <a:tc vMerge="1">
                  <a:txBody>
                    <a:bodyPr/>
                    <a:lstStyle/>
                    <a:p>
                      <a:pPr algn="ctr" rtl="1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بيان</a:t>
                      </a:r>
                      <a:endParaRPr lang="ar-SA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العام الأول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العام الثاني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العام الثالث</a:t>
                      </a:r>
                      <a:endParaRPr lang="ar-SA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العام الرابع</a:t>
                      </a:r>
                      <a:endParaRPr lang="ar-SA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العام الخامس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804">
                <a:tc vMerge="1">
                  <a:txBody>
                    <a:bodyPr/>
                    <a:lstStyle/>
                    <a:p>
                      <a:pPr algn="ctr" rtl="1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التكاليف الثابتة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216400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233712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261757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295786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337196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804">
                <a:tc vMerge="1">
                  <a:txBody>
                    <a:bodyPr/>
                    <a:lstStyle/>
                    <a:p>
                      <a:pPr algn="ctr" rtl="1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متوسط سعر بيع المنتجات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804">
                <a:tc vMerge="1">
                  <a:txBody>
                    <a:bodyPr/>
                    <a:lstStyle/>
                    <a:p>
                      <a:pPr algn="ctr" rtl="1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 dirty="0">
                          <a:effectLst/>
                          <a:cs typeface="+mj-cs"/>
                        </a:rPr>
                        <a:t>التكلفة المتغيرة للوحدة</a:t>
                      </a:r>
                      <a:endParaRPr lang="ar-SA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804">
                <a:tc vMerge="1">
                  <a:txBody>
                    <a:bodyPr/>
                    <a:lstStyle/>
                    <a:p>
                      <a:pPr algn="ctr" rtl="1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نقطة التعادل بالوحدات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15489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16768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18735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21168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24128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04">
                <a:tc vMerge="1">
                  <a:txBody>
                    <a:bodyPr/>
                    <a:lstStyle/>
                    <a:p>
                      <a:pPr algn="ctr" rtl="1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SA" sz="1800" u="none" strike="noStrike">
                          <a:effectLst/>
                          <a:cs typeface="+mj-cs"/>
                        </a:rPr>
                        <a:t>نقطة التعادل بالريال</a:t>
                      </a:r>
                      <a:endParaRPr lang="ar-SA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271060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293438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327860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>
                          <a:effectLst/>
                          <a:cs typeface="+mj-cs"/>
                        </a:rPr>
                        <a:t>370435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800" u="none" strike="noStrike" dirty="0">
                          <a:effectLst/>
                          <a:cs typeface="+mj-cs"/>
                        </a:rPr>
                        <a:t>422243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4731" marR="4731" marT="473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46267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5400" dirty="0"/>
              <a:t>الخطة المالية 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cs typeface="+mj-cs"/>
              </a:rPr>
              <a:t>أولأ: قائمة الدخل (  </a:t>
            </a:r>
            <a:r>
              <a:rPr lang="en-US" dirty="0">
                <a:cs typeface="+mj-cs"/>
              </a:rPr>
              <a:t>Income statement</a:t>
            </a:r>
            <a:r>
              <a:rPr lang="ar-SA" dirty="0">
                <a:cs typeface="+mj-cs"/>
              </a:rPr>
              <a:t>) 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A13CA0-5110-4E85-8762-EA996BEE9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94527"/>
              </p:ext>
            </p:extLst>
          </p:nvPr>
        </p:nvGraphicFramePr>
        <p:xfrm>
          <a:off x="357187" y="2688762"/>
          <a:ext cx="114776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77641" imgH="3057696" progId="Excel.Sheet.12">
                  <p:embed/>
                </p:oleObj>
              </mc:Choice>
              <mc:Fallback>
                <p:oleObj name="Worksheet" r:id="rId2" imgW="11477641" imgH="3057696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FA13CA0-5110-4E85-8762-EA996BEE99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187" y="2688762"/>
                        <a:ext cx="1147762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68835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45" y="1248849"/>
            <a:ext cx="10515600" cy="4351338"/>
          </a:xfrm>
        </p:spPr>
        <p:txBody>
          <a:bodyPr/>
          <a:lstStyle/>
          <a:p>
            <a:pPr algn="r" rtl="1"/>
            <a:r>
              <a:rPr lang="ar-SA" b="1" dirty="0">
                <a:cs typeface="+mj-cs"/>
              </a:rPr>
              <a:t>ثانياً : تحديد الاحتياجات التمويلية "التمويل المطلوب للمشروع"</a:t>
            </a:r>
            <a:r>
              <a:rPr lang="ar-SA" dirty="0">
                <a:cs typeface="+mj-cs"/>
              </a:rPr>
              <a:t> 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AEF1DE-657B-4724-ABC0-E078B6040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08825"/>
              </p:ext>
            </p:extLst>
          </p:nvPr>
        </p:nvGraphicFramePr>
        <p:xfrm>
          <a:off x="357188" y="2276475"/>
          <a:ext cx="114776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77641" imgH="2295383" progId="Excel.Sheet.12">
                  <p:embed/>
                </p:oleObj>
              </mc:Choice>
              <mc:Fallback>
                <p:oleObj name="Worksheet" r:id="rId2" imgW="11477641" imgH="229538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BAEF1DE-657B-4724-ABC0-E078B6040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188" y="2276475"/>
                        <a:ext cx="1147762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99362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8" y="1012239"/>
            <a:ext cx="10515600" cy="1027577"/>
          </a:xfrm>
        </p:spPr>
        <p:txBody>
          <a:bodyPr>
            <a:normAutofit/>
          </a:bodyPr>
          <a:lstStyle/>
          <a:p>
            <a:pPr algn="r" rtl="1"/>
            <a:r>
              <a:rPr lang="ar-SA" sz="2800" dirty="0"/>
              <a:t>بيانات الجهة التمويلية و طريق سداد التمويل :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36711F-172C-41F5-A649-FC24F0D52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77184"/>
              </p:ext>
            </p:extLst>
          </p:nvPr>
        </p:nvGraphicFramePr>
        <p:xfrm>
          <a:off x="1242793" y="2281237"/>
          <a:ext cx="973455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34518" imgH="2295383" progId="Excel.Sheet.12">
                  <p:embed/>
                </p:oleObj>
              </mc:Choice>
              <mc:Fallback>
                <p:oleObj name="Worksheet" r:id="rId2" imgW="9734518" imgH="2295383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336711F-172C-41F5-A649-FC24F0D52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2793" y="2281237"/>
                        <a:ext cx="9734550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61238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48021"/>
              </p:ext>
            </p:extLst>
          </p:nvPr>
        </p:nvGraphicFramePr>
        <p:xfrm>
          <a:off x="1214649" y="117142"/>
          <a:ext cx="10261979" cy="6508726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8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5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558"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ar-SA" sz="2800" u="none" strike="noStrike" dirty="0">
                          <a:effectLst/>
                          <a:cs typeface="+mj-cs"/>
                        </a:rPr>
                        <a:t>ثانياً : تحديد الاحتياجات التمويلية "التمويل المطلوب للمشروع"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Traditional Arabic" panose="02020603050405020304" pitchFamily="18" charset="-78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Traditional Arabic" panose="02020603050405020304" pitchFamily="18" charset="-78"/>
                      </a:endParaRPr>
                    </a:p>
                  </a:txBody>
                  <a:tcPr marL="8302" marR="8302" marT="830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58">
                <a:tc>
                  <a:txBody>
                    <a:bodyPr/>
                    <a:lstStyle/>
                    <a:p>
                      <a:pPr algn="ctr" rtl="0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التمويل</a:t>
                      </a:r>
                      <a:r>
                        <a:rPr lang="ar-SA" sz="1400" u="none" strike="noStrike" baseline="0" dirty="0">
                          <a:effectLst/>
                          <a:cs typeface="+mj-cs"/>
                        </a:rPr>
                        <a:t> المطلوب =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 (التكاليف الاستثمارية + (التكاليف الثابتة + التكاليف المتغيرة *12/5 ) ) - التمويل الشخصي لأصحاب المشروع 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>
                          <a:effectLst/>
                          <a:cs typeface="+mj-cs"/>
                        </a:rPr>
                        <a:t>التكاليف الاستثمارية</a:t>
                      </a:r>
                      <a:endParaRPr lang="ar-SA" sz="14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270,000 </a:t>
                      </a:r>
                    </a:p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>
                          <a:effectLst/>
                          <a:cs typeface="+mj-cs"/>
                        </a:rPr>
                        <a:t>التكاليف التشغيلية لفترة خمسة أشهر</a:t>
                      </a:r>
                      <a:endParaRPr lang="ar-SA" sz="1400" b="1" i="0" u="none" strike="noStrike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164,333 </a:t>
                      </a:r>
                    </a:p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رأس مال أصحاب المشروع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  50,000 </a:t>
                      </a:r>
                    </a:p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109">
                <a:tc>
                  <a:txBody>
                    <a:bodyPr/>
                    <a:lstStyle/>
                    <a:p>
                      <a:pPr algn="ctr" rtl="0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التمويل المطلوب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384,333 </a:t>
                      </a:r>
                    </a:p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333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بيانات الجهة التمويلية وطريق سداد التمويل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5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اسم الجهة الممولة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بنك التسليف والادخار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5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قيمة التمويل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                                                   384,333 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5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قيمة الفائدة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                                                             -   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55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اجمالي قيمة التمويل بالفوائد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                                                   384,333 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55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عدد الأقساط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                                                               5 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55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</a:p>
                    <a:p>
                      <a:pPr algn="ctr" rtl="1" fontAlgn="ctr"/>
                      <a:r>
                        <a:rPr lang="ar-SA" sz="1400" u="none" strike="noStrike" dirty="0">
                          <a:effectLst/>
                          <a:cs typeface="+mj-cs"/>
                        </a:rPr>
                        <a:t>قيمة القسط السنوي</a:t>
                      </a:r>
                      <a:endParaRPr lang="ar-SA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                                                                    76,867 </a:t>
                      </a:r>
                    </a:p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cs typeface="+mj-cs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aditional Arabic" panose="02020603050405020304" pitchFamily="18" charset="-78"/>
                        <a:cs typeface="+mj-cs"/>
                      </a:endParaRPr>
                    </a:p>
                  </a:txBody>
                  <a:tcPr marL="8302" marR="8302" marT="830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5444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473"/>
            <a:ext cx="10515600" cy="4351338"/>
          </a:xfrm>
        </p:spPr>
        <p:txBody>
          <a:bodyPr/>
          <a:lstStyle/>
          <a:p>
            <a:pPr algn="r" rtl="1"/>
            <a:r>
              <a:rPr lang="ar-SA" dirty="0">
                <a:cs typeface="+mj-cs"/>
              </a:rPr>
              <a:t>ثالثاً : تقييم المشروع باستخدام طريقة فترة الاسترداد 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EE291CD-8724-443C-AE9A-C0CFE8436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83688"/>
              </p:ext>
            </p:extLst>
          </p:nvPr>
        </p:nvGraphicFramePr>
        <p:xfrm>
          <a:off x="1228725" y="1265879"/>
          <a:ext cx="973455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34518" imgH="3438468" progId="Excel.Sheet.12">
                  <p:embed/>
                </p:oleObj>
              </mc:Choice>
              <mc:Fallback>
                <p:oleObj name="Worksheet" r:id="rId2" imgW="9734518" imgH="3438468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E291CD-8724-443C-AE9A-C0CFE8436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8725" y="1265879"/>
                        <a:ext cx="9734550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0794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" y="365125"/>
            <a:ext cx="11184988" cy="1325563"/>
          </a:xfrm>
        </p:spPr>
        <p:txBody>
          <a:bodyPr>
            <a:noAutofit/>
          </a:bodyPr>
          <a:lstStyle/>
          <a:p>
            <a:pPr algn="r" rtl="1"/>
            <a:r>
              <a:rPr lang="ar-SA" sz="4000" dirty="0"/>
              <a:t>الملخص التنفيذي للمشروع </a:t>
            </a:r>
            <a:r>
              <a:rPr lang="en-US" sz="4000" dirty="0"/>
              <a:t>(Business </a:t>
            </a:r>
            <a:r>
              <a:rPr lang="en-GB" sz="4000" dirty="0"/>
              <a:t>Executive Summery) </a:t>
            </a:r>
            <a:r>
              <a:rPr lang="ar-SA" sz="4000" dirty="0"/>
              <a:t> :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ar-EG" sz="2400" dirty="0">
                <a:cs typeface="+mj-cs"/>
              </a:rPr>
              <a:t>اسم المشروع :حلويات سكروز</a:t>
            </a:r>
            <a:endParaRPr lang="en-US" sz="2400" dirty="0">
              <a:cs typeface="+mj-cs"/>
            </a:endParaRPr>
          </a:p>
          <a:p>
            <a:pPr algn="r" rtl="1">
              <a:lnSpc>
                <a:spcPct val="100000"/>
              </a:lnSpc>
            </a:pPr>
            <a:r>
              <a:rPr lang="ar-EG" sz="2400" dirty="0">
                <a:cs typeface="+mj-cs"/>
              </a:rPr>
              <a:t>تاريخ بدء ممارسة النشاط : 1440/12/10</a:t>
            </a:r>
            <a:endParaRPr lang="en-US" sz="2400" dirty="0">
              <a:cs typeface="+mj-cs"/>
            </a:endParaRPr>
          </a:p>
          <a:p>
            <a:pPr algn="r" rtl="1">
              <a:lnSpc>
                <a:spcPct val="100000"/>
              </a:lnSpc>
            </a:pPr>
            <a:r>
              <a:rPr lang="ar-EG" sz="2400" dirty="0">
                <a:cs typeface="+mj-cs"/>
              </a:rPr>
              <a:t>محل النشاط : طريق الدائري الشمال</a:t>
            </a:r>
            <a:r>
              <a:rPr lang="ar-SA" sz="2400" dirty="0">
                <a:cs typeface="+mj-cs"/>
              </a:rPr>
              <a:t>ي</a:t>
            </a:r>
            <a:endParaRPr lang="en-US" sz="2400" dirty="0">
              <a:cs typeface="+mj-cs"/>
            </a:endParaRPr>
          </a:p>
          <a:p>
            <a:pPr algn="r" rtl="1">
              <a:lnSpc>
                <a:spcPct val="100000"/>
              </a:lnSpc>
            </a:pPr>
            <a:r>
              <a:rPr lang="ar-EG" sz="2400" dirty="0">
                <a:cs typeface="+mj-cs"/>
              </a:rPr>
              <a:t>وصف النشاط : بيع حلويات بالجملة</a:t>
            </a:r>
            <a:endParaRPr lang="en-US" sz="2400" dirty="0">
              <a:cs typeface="+mj-cs"/>
            </a:endParaRPr>
          </a:p>
          <a:p>
            <a:pPr algn="r" rtl="1">
              <a:lnSpc>
                <a:spcPct val="100000"/>
              </a:lnSpc>
            </a:pPr>
            <a:r>
              <a:rPr lang="ar-EG" sz="2400" dirty="0">
                <a:cs typeface="+mj-cs"/>
              </a:rPr>
              <a:t>المنتجات أو الخدمات المقدمة : حلويات</a:t>
            </a:r>
            <a:endParaRPr lang="en-US" sz="2400" dirty="0">
              <a:cs typeface="+mj-cs"/>
            </a:endParaRPr>
          </a:p>
          <a:p>
            <a:pPr algn="r" rtl="1">
              <a:lnSpc>
                <a:spcPct val="100000"/>
              </a:lnSpc>
            </a:pPr>
            <a:r>
              <a:rPr lang="ar-EG" sz="2400" dirty="0">
                <a:cs typeface="+mj-cs"/>
              </a:rPr>
              <a:t>العلاقات المصرفية : بنك الاهلي</a:t>
            </a:r>
            <a:endParaRPr lang="en-US" sz="2400" dirty="0">
              <a:cs typeface="+mj-cs"/>
            </a:endParaRPr>
          </a:p>
          <a:p>
            <a:pPr algn="r" rtl="1">
              <a:lnSpc>
                <a:spcPct val="100000"/>
              </a:lnSpc>
            </a:pPr>
            <a:r>
              <a:rPr lang="ar-EG" sz="2400" dirty="0">
                <a:cs typeface="+mj-cs"/>
              </a:rPr>
              <a:t>الرؤيا المستقبلية : فتح فروع في جميع مناطق المملكة</a:t>
            </a:r>
            <a:endParaRPr lang="en-US" sz="2400" dirty="0">
              <a:cs typeface="+mj-cs"/>
            </a:endParaRPr>
          </a:p>
          <a:p>
            <a:pPr algn="r" rtl="1">
              <a:lnSpc>
                <a:spcPct val="100000"/>
              </a:lnSpc>
            </a:pP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236556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ملخص نمو الشركة : 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90485"/>
              </p:ext>
            </p:extLst>
          </p:nvPr>
        </p:nvGraphicFramePr>
        <p:xfrm>
          <a:off x="838201" y="1690687"/>
          <a:ext cx="10515600" cy="2290469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77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9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120"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dirty="0">
                          <a:effectLst/>
                          <a:cs typeface="+mj-cs"/>
                        </a:rPr>
                        <a:t>بيان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>
                          <a:effectLst/>
                          <a:cs typeface="+mj-cs"/>
                        </a:rPr>
                        <a:t>السنة الأولى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>
                          <a:effectLst/>
                          <a:cs typeface="+mj-cs"/>
                        </a:rPr>
                        <a:t>السنة الثانية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>
                          <a:effectLst/>
                          <a:cs typeface="+mj-cs"/>
                        </a:rPr>
                        <a:t>السنة الثالثة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>
                          <a:effectLst/>
                          <a:cs typeface="+mj-cs"/>
                        </a:rPr>
                        <a:t>السنة الرابعة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>
                          <a:effectLst/>
                          <a:cs typeface="+mj-cs"/>
                        </a:rPr>
                        <a:t>السنة الخامسة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235"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>
                          <a:effectLst/>
                          <a:cs typeface="+mj-cs"/>
                        </a:rPr>
                        <a:t>المبيعات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cs typeface="+mj-cs"/>
                        </a:rPr>
                        <a:t>922500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cs typeface="+mj-cs"/>
                        </a:rPr>
                        <a:t>968625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cs typeface="+mj-cs"/>
                        </a:rPr>
                        <a:t>1082419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cs typeface="+mj-cs"/>
                        </a:rPr>
                        <a:t>1212309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cs typeface="+mj-cs"/>
                        </a:rPr>
                        <a:t>1369909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114"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>
                          <a:effectLst/>
                          <a:cs typeface="+mj-cs"/>
                        </a:rPr>
                        <a:t>الأرباح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cs typeface="+mj-cs"/>
                        </a:rPr>
                        <a:t>514898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cs typeface="+mj-cs"/>
                        </a:rPr>
                        <a:t>530842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cs typeface="+mj-cs"/>
                        </a:rPr>
                        <a:t>595876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cs typeface="+mj-cs"/>
                        </a:rPr>
                        <a:t>662787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cs typeface="+mj-cs"/>
                        </a:rPr>
                        <a:t>743757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6933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695681-335F-4261-9B4F-77872849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83547"/>
              </p:ext>
            </p:extLst>
          </p:nvPr>
        </p:nvGraphicFramePr>
        <p:xfrm>
          <a:off x="2032000" y="2068440"/>
          <a:ext cx="8128000" cy="272112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4060858">
                  <a:extLst>
                    <a:ext uri="{9D8B030D-6E8A-4147-A177-3AD203B41FA5}">
                      <a16:colId xmlns:a16="http://schemas.microsoft.com/office/drawing/2014/main" val="3547042978"/>
                    </a:ext>
                  </a:extLst>
                </a:gridCol>
                <a:gridCol w="4067142">
                  <a:extLst>
                    <a:ext uri="{9D8B030D-6E8A-4147-A177-3AD203B41FA5}">
                      <a16:colId xmlns:a16="http://schemas.microsoft.com/office/drawing/2014/main" val="172304300"/>
                    </a:ext>
                  </a:extLst>
                </a:gridCol>
              </a:tblGrid>
              <a:tr h="45352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University ID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59392"/>
                  </a:ext>
                </a:extLst>
              </a:tr>
              <a:tr h="45352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عبدالرحمن الميمان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365149"/>
                  </a:ext>
                </a:extLst>
              </a:tr>
              <a:tr h="45352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عبدالمجيد شريف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97777"/>
                  </a:ext>
                </a:extLst>
              </a:tr>
              <a:tr h="45352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عمر الحميدي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97323"/>
                  </a:ext>
                </a:extLst>
              </a:tr>
              <a:tr h="45352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ماجد الدخيل الله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04845"/>
                  </a:ext>
                </a:extLst>
              </a:tr>
              <a:tr h="45352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ريان ال عاتي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/>
                        <a:t>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5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9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5400" dirty="0"/>
              <a:t>الخطة التسويقية: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+mj-cs"/>
              </a:rPr>
              <a:t>تحليل السوق والصناعة:</a:t>
            </a:r>
          </a:p>
          <a:p>
            <a:pPr algn="r" rt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52733"/>
              </p:ext>
            </p:extLst>
          </p:nvPr>
        </p:nvGraphicFramePr>
        <p:xfrm>
          <a:off x="838200" y="2363562"/>
          <a:ext cx="10515601" cy="28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8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7792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الجودة (مرتفعة</a:t>
                      </a:r>
                      <a:r>
                        <a:rPr lang="ar-SA" sz="1800" baseline="0" dirty="0">
                          <a:cs typeface="+mj-cs"/>
                        </a:rPr>
                        <a:t> - متوسطة – منخفضة)</a:t>
                      </a:r>
                      <a:endParaRPr lang="en-US" sz="18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السعر (مرتفع - متوسط - منخفض)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مناطق التسويق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مناطق مشروعاتهم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منتجاتهم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المنافسون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54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مرتفعة</a:t>
                      </a:r>
                      <a:r>
                        <a:rPr lang="ar-SA" sz="1800" baseline="0" dirty="0">
                          <a:cs typeface="+mj-cs"/>
                        </a:rPr>
                        <a:t> </a:t>
                      </a:r>
                      <a:endParaRPr lang="en-US" sz="18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متوسط - مرتفع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اللوحات الإعلانية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المناطق السكنية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جملة</a:t>
                      </a:r>
                      <a:r>
                        <a:rPr lang="ar-SA" sz="1800" baseline="0" dirty="0">
                          <a:cs typeface="+mj-cs"/>
                        </a:rPr>
                        <a:t> ، مفرق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العثيم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54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مرتفعة</a:t>
                      </a:r>
                      <a:endParaRPr lang="en-US" sz="18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منخفض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مواقع التواصل الاجتماعي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المناطق</a:t>
                      </a:r>
                    </a:p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السكنية</a:t>
                      </a:r>
                      <a:r>
                        <a:rPr lang="ar-SA" sz="1800" baseline="0" dirty="0">
                          <a:cs typeface="+mj-cs"/>
                        </a:rPr>
                        <a:t> 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جملة</a:t>
                      </a:r>
                      <a:r>
                        <a:rPr lang="ar-SA" sz="1800" baseline="0" dirty="0">
                          <a:cs typeface="+mj-cs"/>
                        </a:rPr>
                        <a:t> ، مفرق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محل </a:t>
                      </a:r>
                      <a:r>
                        <a:rPr lang="ar-SA" sz="1800" dirty="0" err="1">
                          <a:cs typeface="+mj-cs"/>
                        </a:rPr>
                        <a:t>فتافيت</a:t>
                      </a:r>
                      <a:r>
                        <a:rPr lang="ar-SA" sz="1800" dirty="0">
                          <a:cs typeface="+mj-cs"/>
                        </a:rPr>
                        <a:t> سكر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716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مرتفعة</a:t>
                      </a:r>
                      <a:endParaRPr lang="en-US" sz="18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متوسط - مرتفع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اللوحات الإعلانية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المناطق السكنية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جملة</a:t>
                      </a:r>
                      <a:r>
                        <a:rPr lang="ar-SA" sz="1800" baseline="0" dirty="0">
                          <a:cs typeface="+mj-cs"/>
                        </a:rPr>
                        <a:t> ، مفرق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التميمي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063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0124"/>
          </a:xfrm>
        </p:spPr>
        <p:txBody>
          <a:bodyPr>
            <a:normAutofit fontScale="90000"/>
          </a:bodyPr>
          <a:lstStyle/>
          <a:p>
            <a:pPr algn="r"/>
            <a:r>
              <a:rPr lang="ar-SA" dirty="0"/>
              <a:t>المنافسين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248495"/>
          </a:xfrm>
        </p:spPr>
        <p:txBody>
          <a:bodyPr>
            <a:normAutofit/>
          </a:bodyPr>
          <a:lstStyle/>
          <a:p>
            <a:pPr algn="r" rtl="1"/>
            <a:r>
              <a:rPr lang="ar-SA" dirty="0">
                <a:cs typeface="+mj-cs"/>
              </a:rPr>
              <a:t>نقاط قوة المستفيدين :</a:t>
            </a:r>
          </a:p>
          <a:p>
            <a:pPr marL="0" indent="0" algn="r" rtl="1">
              <a:buNone/>
            </a:pPr>
            <a:r>
              <a:rPr lang="ar-SA" sz="2400" dirty="0">
                <a:cs typeface="+mj-cs"/>
              </a:rPr>
              <a:t>الجودة المرتفعة – الانتشار – الموقع الجغرافي .</a:t>
            </a:r>
          </a:p>
          <a:p>
            <a:pPr algn="r" rtl="1"/>
            <a:endParaRPr lang="ar-SA" dirty="0">
              <a:cs typeface="+mj-cs"/>
            </a:endParaRPr>
          </a:p>
          <a:p>
            <a:pPr algn="r" rtl="1"/>
            <a:r>
              <a:rPr lang="ar-SA" dirty="0">
                <a:cs typeface="+mj-cs"/>
              </a:rPr>
              <a:t>نقاط ضعف المستفيدين :</a:t>
            </a:r>
          </a:p>
          <a:p>
            <a:pPr marL="0" indent="0" algn="r" rtl="1">
              <a:buNone/>
            </a:pPr>
            <a:r>
              <a:rPr lang="ar-SA" sz="2400" dirty="0">
                <a:cs typeface="+mj-cs"/>
              </a:rPr>
              <a:t>الأسعار من متوسطة إلى مرتفعة.</a:t>
            </a:r>
          </a:p>
          <a:p>
            <a:pPr marL="0" indent="0" algn="r" rtl="1">
              <a:buNone/>
            </a:pPr>
            <a:endParaRPr lang="ar-SA" dirty="0">
              <a:cs typeface="+mj-cs"/>
            </a:endParaRPr>
          </a:p>
          <a:p>
            <a:pPr algn="r" rtl="1"/>
            <a:r>
              <a:rPr lang="ar-SA" dirty="0">
                <a:cs typeface="+mj-cs"/>
              </a:rPr>
              <a:t>وسائل ترويج المستفيدين :</a:t>
            </a:r>
          </a:p>
          <a:p>
            <a:pPr marL="0" indent="0" algn="r" rtl="1">
              <a:buNone/>
            </a:pPr>
            <a:r>
              <a:rPr lang="ar-SA" sz="2400" dirty="0">
                <a:cs typeface="+mj-cs"/>
              </a:rPr>
              <a:t>عبر مواقع التواصل الاجتماعي – المنشورات التسويقية – الإعلانات .</a:t>
            </a:r>
          </a:p>
          <a:p>
            <a:pPr algn="r" rtl="1"/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1414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/>
              <a:t>المستهلكون :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37255"/>
              </p:ext>
            </p:extLst>
          </p:nvPr>
        </p:nvGraphicFramePr>
        <p:xfrm>
          <a:off x="604910" y="2033841"/>
          <a:ext cx="1074889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الأفراد 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من هم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نعم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هل المقدم لهم بالسوق</a:t>
                      </a:r>
                      <a:r>
                        <a:rPr lang="ar-SA" sz="1800" baseline="0" dirty="0">
                          <a:cs typeface="+mj-cs"/>
                        </a:rPr>
                        <a:t> من خدمات أو منتجات يلبي احتياجاتهم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معتدلة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القدرة الشرائية</a:t>
                      </a:r>
                      <a:r>
                        <a:rPr lang="ar-SA" sz="1800" baseline="0" dirty="0">
                          <a:cs typeface="+mj-cs"/>
                        </a:rPr>
                        <a:t> (قوية – معتدلة – ضعيفة )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بيع</a:t>
                      </a:r>
                      <a:r>
                        <a:rPr lang="ar-SA" sz="1800" baseline="0" dirty="0">
                          <a:cs typeface="+mj-cs"/>
                        </a:rPr>
                        <a:t> منتجات بجودة مرتفعة بسعر أقل.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التطلعات (</a:t>
                      </a:r>
                      <a:r>
                        <a:rPr lang="ar-SA" sz="1800" baseline="0" dirty="0">
                          <a:cs typeface="+mj-cs"/>
                        </a:rPr>
                        <a:t> النوعية – السعر – النوعية و السعر معا )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تقليل</a:t>
                      </a:r>
                      <a:r>
                        <a:rPr lang="ar-SA" sz="1800" baseline="0" dirty="0">
                          <a:cs typeface="+mj-cs"/>
                        </a:rPr>
                        <a:t> التكلفة على العميل و سهولة الوصول للمتجر عبر تطبيقات المواد الغذائية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ما هي التحسينات و الإضافات المطلوب</a:t>
                      </a:r>
                      <a:r>
                        <a:rPr lang="ar-SA" sz="1800" baseline="0" dirty="0">
                          <a:cs typeface="+mj-cs"/>
                        </a:rPr>
                        <a:t> إدخالها على المنتج أو الخدمة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122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84"/>
          </a:xfrm>
        </p:spPr>
        <p:txBody>
          <a:bodyPr>
            <a:normAutofit/>
          </a:bodyPr>
          <a:lstStyle/>
          <a:p>
            <a:pPr algn="r" rtl="1"/>
            <a:r>
              <a:rPr lang="ar-SA" sz="2800" dirty="0"/>
              <a:t>القدرة التنافسية :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93479"/>
              </p:ext>
            </p:extLst>
          </p:nvPr>
        </p:nvGraphicFramePr>
        <p:xfrm>
          <a:off x="838200" y="1083945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نقاط الضعف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نقاط القوة 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مناطق المشرع ليست كثيرة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أسعار من متوسطة إلى منخفضة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مناطق التسويق قليلة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الجودة المرتفعة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التكلفة عالية أو متوسطة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الخدمة الممتازة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35244"/>
              </p:ext>
            </p:extLst>
          </p:nvPr>
        </p:nvGraphicFramePr>
        <p:xfrm>
          <a:off x="838200" y="3703683"/>
          <a:ext cx="105156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نعم في نمو و تطور 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هل الصناعة</a:t>
                      </a:r>
                      <a:r>
                        <a:rPr lang="ar-SA" baseline="0" dirty="0">
                          <a:cs typeface="+mj-cs"/>
                        </a:rPr>
                        <a:t> في نمو و تطور ؟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متوسطة لا تمنعهم و تسمح</a:t>
                      </a:r>
                      <a:r>
                        <a:rPr lang="ar-SA" baseline="0" dirty="0">
                          <a:cs typeface="+mj-cs"/>
                        </a:rPr>
                        <a:t> بالمنافسة .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cs typeface="+mj-cs"/>
                        </a:rPr>
                        <a:t>هل تكلفة الاستثمار المرتفعة تمنع دخول المنافسين أم المنخفضة</a:t>
                      </a:r>
                      <a:r>
                        <a:rPr lang="ar-SA" baseline="0" dirty="0">
                          <a:cs typeface="+mj-cs"/>
                        </a:rPr>
                        <a:t> تزيد المنافسة ؟</a:t>
                      </a:r>
                      <a:endParaRPr lang="en-US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22475" y="287388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800" dirty="0">
                <a:cs typeface="+mj-cs"/>
              </a:rPr>
              <a:t>تحليل الصناعة :</a:t>
            </a: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82055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21"/>
            <a:ext cx="10515600" cy="5085142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+mj-cs"/>
              </a:rPr>
              <a:t>تقسيم السوق المستهدف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05335"/>
              </p:ext>
            </p:extLst>
          </p:nvPr>
        </p:nvGraphicFramePr>
        <p:xfrm>
          <a:off x="838200" y="1552337"/>
          <a:ext cx="10335165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7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المستوى التعليمي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أسلوب الشراء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القدرة الشرائية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العمر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المستهدفين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غير محدد جميعهم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مباشر – عبر تطبيقات</a:t>
                      </a:r>
                      <a:r>
                        <a:rPr lang="ar-SA" baseline="0" dirty="0"/>
                        <a:t> المواد الغذائية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متوسطة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6-60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الأفراد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29591" y="2762163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800" dirty="0">
                <a:cs typeface="+mj-cs"/>
              </a:rPr>
              <a:t>رغبة العملاء :</a:t>
            </a:r>
            <a:endParaRPr lang="en-US" sz="2800" dirty="0"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3993"/>
              </p:ext>
            </p:extLst>
          </p:nvPr>
        </p:nvGraphicFramePr>
        <p:xfrm>
          <a:off x="838199" y="3515043"/>
          <a:ext cx="10335166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جميع أنواع الحلويات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ما العلامة</a:t>
                      </a:r>
                      <a:r>
                        <a:rPr lang="ar-SA" sz="1800" baseline="0" dirty="0">
                          <a:cs typeface="+mj-cs"/>
                        </a:rPr>
                        <a:t> التجارية أو السلع التي يقوم العملاء بشرائها و التي تنافس مشرعك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في أي وقت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متى</a:t>
                      </a:r>
                      <a:r>
                        <a:rPr lang="ar-SA" sz="1800" baseline="0" dirty="0">
                          <a:cs typeface="+mj-cs"/>
                        </a:rPr>
                        <a:t> يشترون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في جميع مناطق المشروعات و مواقع توصيل</a:t>
                      </a:r>
                      <a:r>
                        <a:rPr lang="ar-SA" sz="1800" baseline="0" dirty="0">
                          <a:cs typeface="+mj-cs"/>
                        </a:rPr>
                        <a:t> المواد الغذائية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أين يشترون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جميع طرق الدفع </a:t>
                      </a:r>
                    </a:p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كيفيته:</a:t>
                      </a:r>
                      <a:r>
                        <a:rPr lang="ar-SA" sz="1800" baseline="0" dirty="0">
                          <a:cs typeface="+mj-cs"/>
                        </a:rPr>
                        <a:t> الشراء عن طريق الفرع أو مواقع التوصيل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كيف يشترون</a:t>
                      </a:r>
                      <a:r>
                        <a:rPr lang="ar-SA" sz="1800" baseline="0" dirty="0">
                          <a:cs typeface="+mj-cs"/>
                        </a:rPr>
                        <a:t>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يوميا إلى</a:t>
                      </a:r>
                      <a:r>
                        <a:rPr lang="ar-SA" sz="1800" baseline="0" dirty="0">
                          <a:cs typeface="+mj-cs"/>
                        </a:rPr>
                        <a:t> أسبوعيا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>
                          <a:cs typeface="+mj-cs"/>
                        </a:rPr>
                        <a:t>مدى تكرار الشراء ؟</a:t>
                      </a:r>
                      <a:endParaRPr lang="en-US" sz="18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5419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3089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+mj-cs"/>
              </a:rPr>
              <a:t>المزيج التسويقي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99997"/>
              </p:ext>
            </p:extLst>
          </p:nvPr>
        </p:nvGraphicFramePr>
        <p:xfrm>
          <a:off x="838200" y="1737158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العنصر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جميع أنواع</a:t>
                      </a:r>
                      <a:r>
                        <a:rPr lang="ar-SA" baseline="0" dirty="0"/>
                        <a:t> الحلويات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المنتج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من منخفض إلى متوسط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السعر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اللوحات الإعلانية</a:t>
                      </a:r>
                      <a:r>
                        <a:rPr lang="ar-SA" baseline="0" dirty="0"/>
                        <a:t> في الشوارع و مواقع التواصل الاجتماعي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الترويج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في الفروع أو التوصيل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التوزيع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937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5400" dirty="0"/>
              <a:t>الخطة التشغيلية: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pPr algn="r" rtl="1"/>
            <a:r>
              <a:rPr lang="ar-SA" u="sng" dirty="0">
                <a:cs typeface="+mj-cs"/>
              </a:rPr>
              <a:t>أولا : تخطيط الطاقة الإنتاجية :</a:t>
            </a:r>
          </a:p>
          <a:p>
            <a:pPr marL="0" indent="0" algn="r" rtl="1">
              <a:buNone/>
            </a:pPr>
            <a:r>
              <a:rPr lang="ar-SA" u="sng" dirty="0">
                <a:cs typeface="+mj-cs"/>
              </a:rPr>
              <a:t>أ. ما هو المنتج (المنتجات) أو الخدمة (الخدمات) المقدمة (التنبؤ بالمبيعات) :</a:t>
            </a:r>
            <a:r>
              <a:rPr lang="ar-SA" dirty="0">
                <a:cs typeface="+mj-cs"/>
              </a:rPr>
              <a:t> 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95AEE9-7F78-4B06-887D-D05347740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040481"/>
              </p:ext>
            </p:extLst>
          </p:nvPr>
        </p:nvGraphicFramePr>
        <p:xfrm>
          <a:off x="552450" y="2854325"/>
          <a:ext cx="110871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087292" imgH="3057696" progId="Excel.Sheet.12">
                  <p:embed/>
                </p:oleObj>
              </mc:Choice>
              <mc:Fallback>
                <p:oleObj name="Worksheet" r:id="rId2" imgW="11087292" imgH="3057696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A95AEE9-7F78-4B06-887D-D053477407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2450" y="2854325"/>
                        <a:ext cx="11087100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3729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901</Words>
  <Application>Microsoft Office PowerPoint</Application>
  <PresentationFormat>Widescreen</PresentationFormat>
  <Paragraphs>300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Traditional Arabic</vt:lpstr>
      <vt:lpstr>Office Theme</vt:lpstr>
      <vt:lpstr>Worksheet</vt:lpstr>
      <vt:lpstr>حلويات سكروز</vt:lpstr>
      <vt:lpstr>المقدمة :</vt:lpstr>
      <vt:lpstr>الخطة التسويقية:</vt:lpstr>
      <vt:lpstr>المنافسين</vt:lpstr>
      <vt:lpstr>PowerPoint Presentation</vt:lpstr>
      <vt:lpstr>القدرة التنافسية :</vt:lpstr>
      <vt:lpstr>PowerPoint Presentation</vt:lpstr>
      <vt:lpstr>PowerPoint Presentation</vt:lpstr>
      <vt:lpstr>الخطة التشغيلية: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الخطة المالية :</vt:lpstr>
      <vt:lpstr>PowerPoint Presentation</vt:lpstr>
      <vt:lpstr>بيانات الجهة التمويلية و طريق سداد التمويل : </vt:lpstr>
      <vt:lpstr>PowerPoint Presentation</vt:lpstr>
      <vt:lpstr>PowerPoint Presentation</vt:lpstr>
      <vt:lpstr>الملخص التنفيذي للمشروع (Business Executive Summery)  : </vt:lpstr>
      <vt:lpstr>ملخص نمو الشركة :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Razan Al- shareef</dc:creator>
  <cp:lastModifiedBy>عبد الرحمن الميمان</cp:lastModifiedBy>
  <cp:revision>40</cp:revision>
  <dcterms:created xsi:type="dcterms:W3CDTF">2019-11-18T14:50:54Z</dcterms:created>
  <dcterms:modified xsi:type="dcterms:W3CDTF">2022-03-28T05:57:15Z</dcterms:modified>
</cp:coreProperties>
</file>