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7"/>
  </p:notesMasterIdLst>
  <p:sldIdLst>
    <p:sldId id="269" r:id="rId2"/>
    <p:sldId id="268" r:id="rId3"/>
    <p:sldId id="257" r:id="rId4"/>
    <p:sldId id="272" r:id="rId5"/>
    <p:sldId id="258" r:id="rId6"/>
    <p:sldId id="274" r:id="rId7"/>
    <p:sldId id="259" r:id="rId8"/>
    <p:sldId id="275" r:id="rId9"/>
    <p:sldId id="260" r:id="rId10"/>
    <p:sldId id="276" r:id="rId11"/>
    <p:sldId id="277" r:id="rId12"/>
    <p:sldId id="278" r:id="rId13"/>
    <p:sldId id="279" r:id="rId14"/>
    <p:sldId id="280"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076" autoAdjust="0"/>
  </p:normalViewPr>
  <p:slideViewPr>
    <p:cSldViewPr snapToGrid="0">
      <p:cViewPr varScale="1">
        <p:scale>
          <a:sx n="73" d="100"/>
          <a:sy n="73" d="100"/>
        </p:scale>
        <p:origin x="1070" y="5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410C0A7B-467E-4560-A8E3-5483FEA34AC2}" type="datetimeFigureOut">
              <a:rPr lang="ar-SA" smtClean="0"/>
              <a:t>04/08/1442</a:t>
            </a:fld>
            <a:endParaRPr lang="ar-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3C466718-2FB2-48C4-8CD7-294F135798C0}" type="slidenum">
              <a:rPr lang="ar-SA" smtClean="0"/>
              <a:t>‹#›</a:t>
            </a:fld>
            <a:endParaRPr lang="ar-SA"/>
          </a:p>
        </p:txBody>
      </p:sp>
    </p:spTree>
    <p:extLst>
      <p:ext uri="{BB962C8B-B14F-4D97-AF65-F5344CB8AC3E}">
        <p14:creationId xmlns:p14="http://schemas.microsoft.com/office/powerpoint/2010/main" val="3675207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يبدأ المحاضر بالسلام على المحاضرين والبسلمة والصلاة على الرسول الكريم ثم </a:t>
            </a:r>
          </a:p>
        </p:txBody>
      </p:sp>
      <p:sp>
        <p:nvSpPr>
          <p:cNvPr id="4" name="Slide Number Placeholder 3"/>
          <p:cNvSpPr>
            <a:spLocks noGrp="1"/>
          </p:cNvSpPr>
          <p:nvPr>
            <p:ph type="sldNum" sz="quarter" idx="5"/>
          </p:nvPr>
        </p:nvSpPr>
        <p:spPr/>
        <p:txBody>
          <a:bodyPr/>
          <a:lstStyle/>
          <a:p>
            <a:fld id="{3C466718-2FB2-48C4-8CD7-294F135798C0}" type="slidenum">
              <a:rPr lang="ar-SA" smtClean="0"/>
              <a:t>1</a:t>
            </a:fld>
            <a:endParaRPr lang="ar-SA"/>
          </a:p>
        </p:txBody>
      </p:sp>
    </p:spTree>
    <p:extLst>
      <p:ext uri="{BB962C8B-B14F-4D97-AF65-F5344CB8AC3E}">
        <p14:creationId xmlns:p14="http://schemas.microsoft.com/office/powerpoint/2010/main" val="1330415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المعلومات يلقيها المحاضر(عليه الاختصار)</a:t>
            </a:r>
          </a:p>
          <a:p>
            <a:pPr algn="r" rtl="1"/>
            <a:endParaRPr lang="ar-SA" dirty="0"/>
          </a:p>
          <a:p>
            <a:pPr algn="r" rtl="1"/>
            <a:r>
              <a:rPr lang="ar-SA" dirty="0"/>
              <a:t>قابلية السقوط:فالضحية سريعة الإنخداع ، ولا تستطيع أن تدافع عن نفسها ، ولها خصائص جسدية ونفسية تجعلها عرضة لأن تكون ضحية.</a:t>
            </a:r>
          </a:p>
          <a:p>
            <a:pPr algn="r" rtl="1"/>
            <a:r>
              <a:rPr lang="ar-SA" dirty="0"/>
              <a:t>غياب الدعم: فالضحية تشعر بالعزلة والضعف، واحيانا لاتذكر الضحية المتنمر عليها خوفا من انتقام المتنمر عليه.</a:t>
            </a:r>
          </a:p>
          <a:p>
            <a:pPr algn="r" rtl="1"/>
            <a:r>
              <a:rPr lang="ar-SA" dirty="0"/>
              <a:t>"كما ويتصف الضحايا بأن لديهم تقدير منخفض للذات ، وعدد قليل من الأصدقاء ، وإحساس بالفشل، وسلبية وقلق وضعف وفقدان ثقة بالنفس. ومعظمهم أضعف جسديا من أقرانهم مما يجعلهم عرضة لهجمات المتنمرين. ولآنهم عاجزين عن تكوين علاقات مع أقرانهم فهم يميلون للعزلة في المدرسة ، مما يجعلهم يشعرون بالوحدة والإهمال. كما ويخشون الذهاب للمدرسة مما يعيق قدرتهم على التركيز ، ويخلق أداءا دراسيا يتراوح بين الهامشية والضعف ، مع الوجود الدائم للتهديد بالعنف مما يشعرهم بالإفتقار إلى الأمان ، الأمر الذي ينتج عنه الأعراض البدنية والنفسية لديهم". </a:t>
            </a:r>
          </a:p>
          <a:p>
            <a:endParaRPr lang="ar-SA" dirty="0"/>
          </a:p>
        </p:txBody>
      </p:sp>
      <p:sp>
        <p:nvSpPr>
          <p:cNvPr id="4" name="Slide Number Placeholder 3"/>
          <p:cNvSpPr>
            <a:spLocks noGrp="1"/>
          </p:cNvSpPr>
          <p:nvPr>
            <p:ph type="sldNum" sz="quarter" idx="5"/>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C466718-2FB2-48C4-8CD7-294F135798C0}" type="slidenum">
              <a:rPr kumimoji="0" lang="ar-SA"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11</a:t>
            </a:fld>
            <a:endParaRPr kumimoji="0" lang="ar-SA"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018709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المعلومات يلقيها المحاضر:</a:t>
            </a:r>
          </a:p>
          <a:p>
            <a:pPr algn="r" rtl="1"/>
            <a:r>
              <a:rPr lang="ar-SA" dirty="0"/>
              <a:t>التنمر هو اعتداء متعمد ربما يكون جسديا أو لفظيا أو بشكل غير مباشر.</a:t>
            </a:r>
          </a:p>
          <a:p>
            <a:pPr algn="r" rtl="1"/>
            <a:r>
              <a:rPr lang="ar-SA" dirty="0"/>
              <a:t>التنمر يعرض الضحايا لإعتداءات متكررة ،وخلال فترات ممتدة من الوقت.</a:t>
            </a:r>
          </a:p>
          <a:p>
            <a:pPr algn="r" rtl="1"/>
            <a:r>
              <a:rPr lang="ar-SA" dirty="0"/>
              <a:t>التنمر عادة ما يحتوي على عدم توازن قوى، أي أن المتنمر يختار الضحية أقل منه قوة. </a:t>
            </a:r>
          </a:p>
          <a:p>
            <a:endParaRPr lang="ar-SA" dirty="0"/>
          </a:p>
        </p:txBody>
      </p:sp>
      <p:sp>
        <p:nvSpPr>
          <p:cNvPr id="4" name="Slide Number Placeholder 3"/>
          <p:cNvSpPr>
            <a:spLocks noGrp="1"/>
          </p:cNvSpPr>
          <p:nvPr>
            <p:ph type="sldNum" sz="quarter" idx="5"/>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C466718-2FB2-48C4-8CD7-294F135798C0}" type="slidenum">
              <a:rPr kumimoji="0" lang="ar-SA"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12</a:t>
            </a:fld>
            <a:endParaRPr kumimoji="0" lang="ar-SA"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31697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المعلومات يلقيها المحاضر(عليه الاختصار)</a:t>
            </a:r>
          </a:p>
          <a:p>
            <a:pPr algn="r" rtl="1"/>
            <a:endParaRPr lang="ar-SA" dirty="0"/>
          </a:p>
          <a:p>
            <a:pPr algn="r" rtl="1"/>
            <a:r>
              <a:rPr lang="ar-SA" dirty="0"/>
              <a:t>قابلية السقوط:فالضحية سريعة الإنخداع ، ولا تستطيع أن تدافع عن نفسها ، ولها خصائص جسدية ونفسية تجعلها عرضة لأن تكون ضحية.</a:t>
            </a:r>
          </a:p>
          <a:p>
            <a:pPr algn="r" rtl="1"/>
            <a:r>
              <a:rPr lang="ar-SA" dirty="0"/>
              <a:t>غياب الدعم: فالضحية تشعر بالعزلة والضعف، واحيانا لاتذكر الضحية المتنمر عليها خوفا من انتقام المتنمر عليه.</a:t>
            </a:r>
          </a:p>
          <a:p>
            <a:pPr algn="r" rtl="1"/>
            <a:r>
              <a:rPr lang="ar-SA" dirty="0"/>
              <a:t>"كما ويتصف الضحايا بأن لديهم تقدير منخفض للذات ، وعدد قليل من الأصدقاء ، وإحساس بالفشل، وسلبية وقلق وضعف وفقدان ثقة بالنفس. ومعظمهم أضعف جسديا من أقرانهم مما يجعلهم عرضة لهجمات المتنمرين. ولآنهم عاجزين عن تكوين علاقات مع أقرانهم فهم يميلون للعزلة في المدرسة ، مما يجعلهم يشعرون بالوحدة والإهمال. كما ويخشون الذهاب للمدرسة مما يعيق قدرتهم على التركيز ، ويخلق أداءا دراسيا يتراوح بين الهامشية والضعف ، مع الوجود الدائم للتهديد بالعنف مما يشعرهم بالإفتقار إلى الأمان ، الأمر الذي ينتج عنه الأعراض البدنية والنفسية لديهم". </a:t>
            </a:r>
          </a:p>
          <a:p>
            <a:endParaRPr lang="ar-SA" dirty="0"/>
          </a:p>
        </p:txBody>
      </p:sp>
      <p:sp>
        <p:nvSpPr>
          <p:cNvPr id="4" name="Slide Number Placeholder 3"/>
          <p:cNvSpPr>
            <a:spLocks noGrp="1"/>
          </p:cNvSpPr>
          <p:nvPr>
            <p:ph type="sldNum" sz="quarter" idx="5"/>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C466718-2FB2-48C4-8CD7-294F135798C0}" type="slidenum">
              <a:rPr kumimoji="0" lang="ar-SA"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13</a:t>
            </a:fld>
            <a:endParaRPr kumimoji="0" lang="ar-SA"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182615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المعلومات يلقيها المحاضر:</a:t>
            </a:r>
          </a:p>
          <a:p>
            <a:pPr algn="r" rtl="1"/>
            <a:r>
              <a:rPr lang="ar-SA" dirty="0"/>
              <a:t>التنمر هو اعتداء متعمد ربما يكون جسديا أو لفظيا أو بشكل غير مباشر.</a:t>
            </a:r>
          </a:p>
          <a:p>
            <a:pPr algn="r" rtl="1"/>
            <a:r>
              <a:rPr lang="ar-SA" dirty="0"/>
              <a:t>التنمر يعرض الضحايا لإعتداءات متكررة ،وخلال فترات ممتدة من الوقت.</a:t>
            </a:r>
          </a:p>
          <a:p>
            <a:pPr algn="r" rtl="1"/>
            <a:r>
              <a:rPr lang="ar-SA" dirty="0"/>
              <a:t>التنمر عادة ما يحتوي على عدم توازن قوى، أي أن المتنمر يختار الضحية أقل منه قوة. </a:t>
            </a:r>
          </a:p>
          <a:p>
            <a:endParaRPr lang="ar-SA" dirty="0"/>
          </a:p>
        </p:txBody>
      </p:sp>
      <p:sp>
        <p:nvSpPr>
          <p:cNvPr id="4" name="Slide Number Placeholder 3"/>
          <p:cNvSpPr>
            <a:spLocks noGrp="1"/>
          </p:cNvSpPr>
          <p:nvPr>
            <p:ph type="sldNum" sz="quarter" idx="5"/>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C466718-2FB2-48C4-8CD7-294F135798C0}" type="slidenum">
              <a:rPr kumimoji="0" lang="ar-SA"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14</a:t>
            </a:fld>
            <a:endParaRPr kumimoji="0" lang="ar-SA"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840202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يجب على المحاضر العفوية في شكر الآخرين وتمني الخير لهم.</a:t>
            </a:r>
          </a:p>
        </p:txBody>
      </p:sp>
      <p:sp>
        <p:nvSpPr>
          <p:cNvPr id="4" name="Slide Number Placeholder 3"/>
          <p:cNvSpPr>
            <a:spLocks noGrp="1"/>
          </p:cNvSpPr>
          <p:nvPr>
            <p:ph type="sldNum" sz="quarter" idx="5"/>
          </p:nvPr>
        </p:nvSpPr>
        <p:spPr/>
        <p:txBody>
          <a:bodyPr/>
          <a:lstStyle/>
          <a:p>
            <a:fld id="{3C466718-2FB2-48C4-8CD7-294F135798C0}" type="slidenum">
              <a:rPr lang="ar-SA" smtClean="0"/>
              <a:t>15</a:t>
            </a:fld>
            <a:endParaRPr lang="ar-SA"/>
          </a:p>
        </p:txBody>
      </p:sp>
    </p:spTree>
    <p:extLst>
      <p:ext uri="{BB962C8B-B14F-4D97-AF65-F5344CB8AC3E}">
        <p14:creationId xmlns:p14="http://schemas.microsoft.com/office/powerpoint/2010/main" val="2057890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بسؤال المستمعين عن ماهو التنمر</a:t>
            </a:r>
          </a:p>
        </p:txBody>
      </p:sp>
      <p:sp>
        <p:nvSpPr>
          <p:cNvPr id="4" name="Slide Number Placeholder 3"/>
          <p:cNvSpPr>
            <a:spLocks noGrp="1"/>
          </p:cNvSpPr>
          <p:nvPr>
            <p:ph type="sldNum" sz="quarter" idx="5"/>
          </p:nvPr>
        </p:nvSpPr>
        <p:spPr/>
        <p:txBody>
          <a:bodyPr/>
          <a:lstStyle/>
          <a:p>
            <a:fld id="{3C466718-2FB2-48C4-8CD7-294F135798C0}" type="slidenum">
              <a:rPr lang="ar-SA" smtClean="0"/>
              <a:t>2</a:t>
            </a:fld>
            <a:endParaRPr lang="ar-SA"/>
          </a:p>
        </p:txBody>
      </p:sp>
    </p:spTree>
    <p:extLst>
      <p:ext uri="{BB962C8B-B14F-4D97-AF65-F5344CB8AC3E}">
        <p14:creationId xmlns:p14="http://schemas.microsoft.com/office/powerpoint/2010/main" val="1581985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تعريف التنمر لغةً:نَمُّر (اسم) هي مصدر نَمَّرَ، وأظهر تَنَمُّرًا يعني تَشَبٌّهًا بالنَّمِرِ، والفعل تَنَمَّرَ؛ فهو مُتنمِّر، والمفعول مُتنمَّر له، وتنمَّر الشخص أي: نمِر؛ غضِب وساء خلقُه، وصار كالنَّمِر الغاضب، وتَنَمَّر أي تشبَّه بالنّمر في لونه أو طبعه، وتنمَّر لفلانٍ أي تنكَّر له وأوعده، وتَنَمَّر أي مدَّد في صوته عند الوعيد. </a:t>
            </a:r>
            <a:br>
              <a:rPr lang="ar-SA" dirty="0"/>
            </a:br>
            <a:br>
              <a:rPr lang="ar-SA" dirty="0"/>
            </a:br>
            <a:r>
              <a:rPr lang="ar-SA" dirty="0"/>
              <a:t>تعريف التنمر اصطلاحاً:"استخدام القوة أو التهدید أوالاكراه أو الإیذاء والتخویف من أجل فرض الهیمنة والسیطرة على الآخرین بطرق عدوانیة".</a:t>
            </a:r>
          </a:p>
        </p:txBody>
      </p:sp>
      <p:sp>
        <p:nvSpPr>
          <p:cNvPr id="4" name="Slide Number Placeholder 3"/>
          <p:cNvSpPr>
            <a:spLocks noGrp="1"/>
          </p:cNvSpPr>
          <p:nvPr>
            <p:ph type="sldNum" sz="quarter" idx="5"/>
          </p:nvPr>
        </p:nvSpPr>
        <p:spPr/>
        <p:txBody>
          <a:bodyPr/>
          <a:lstStyle/>
          <a:p>
            <a:fld id="{3C466718-2FB2-48C4-8CD7-294F135798C0}" type="slidenum">
              <a:rPr lang="ar-SA" smtClean="0"/>
              <a:t>3</a:t>
            </a:fld>
            <a:endParaRPr lang="ar-SA"/>
          </a:p>
        </p:txBody>
      </p:sp>
    </p:spTree>
    <p:extLst>
      <p:ext uri="{BB962C8B-B14F-4D97-AF65-F5344CB8AC3E}">
        <p14:creationId xmlns:p14="http://schemas.microsoft.com/office/powerpoint/2010/main" val="4094702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المعلومات يلقيها المحاضر:</a:t>
            </a:r>
          </a:p>
          <a:p>
            <a:pPr algn="r" rtl="1"/>
            <a:r>
              <a:rPr lang="ar-SA" dirty="0"/>
              <a:t>التنمر هو اعتداء متعمد ربما يكون جسديا أو لفظيا أو بشكل غير مباشر.</a:t>
            </a:r>
          </a:p>
          <a:p>
            <a:pPr algn="r" rtl="1"/>
            <a:r>
              <a:rPr lang="ar-SA" dirty="0"/>
              <a:t>التنمر يعرض الضحايا لإعتداءات متكررة ،وخلال فترات ممتدة من الوقت.</a:t>
            </a:r>
          </a:p>
          <a:p>
            <a:pPr algn="r" rtl="1"/>
            <a:r>
              <a:rPr lang="ar-SA" dirty="0"/>
              <a:t>التنمر عادة ما يحتوي على عدم توازن قوى، أي أن المتنمر يختار الضحية أقل منه قوة. </a:t>
            </a:r>
          </a:p>
          <a:p>
            <a:endParaRPr lang="ar-SA" dirty="0"/>
          </a:p>
        </p:txBody>
      </p:sp>
      <p:sp>
        <p:nvSpPr>
          <p:cNvPr id="4" name="Slide Number Placeholder 3"/>
          <p:cNvSpPr>
            <a:spLocks noGrp="1"/>
          </p:cNvSpPr>
          <p:nvPr>
            <p:ph type="sldNum" sz="quarter" idx="5"/>
          </p:nvPr>
        </p:nvSpPr>
        <p:spPr/>
        <p:txBody>
          <a:bodyPr/>
          <a:lstStyle/>
          <a:p>
            <a:fld id="{3C466718-2FB2-48C4-8CD7-294F135798C0}" type="slidenum">
              <a:rPr lang="ar-SA" smtClean="0"/>
              <a:t>5</a:t>
            </a:fld>
            <a:endParaRPr lang="ar-SA"/>
          </a:p>
        </p:txBody>
      </p:sp>
    </p:spTree>
    <p:extLst>
      <p:ext uri="{BB962C8B-B14F-4D97-AF65-F5344CB8AC3E}">
        <p14:creationId xmlns:p14="http://schemas.microsoft.com/office/powerpoint/2010/main" val="590835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يشرحها المحاضر ويوضح الاسباب التنمر بآختصار:</a:t>
            </a:r>
          </a:p>
          <a:p>
            <a:pPr algn="r" rtl="1"/>
            <a:r>
              <a:rPr lang="ar-SA" dirty="0"/>
              <a:t>1-العقد النفسية والإحباط والاكتئاب والملل.</a:t>
            </a:r>
          </a:p>
          <a:p>
            <a:pPr algn="r" rtl="1"/>
            <a:r>
              <a:rPr lang="ar-SA" dirty="0"/>
              <a:t>2-استخدام العنف كوسيلة للتنفيس عن المشاعر نتيجة الشعور بالإحباط.  </a:t>
            </a:r>
          </a:p>
          <a:p>
            <a:pPr algn="r" rtl="1"/>
            <a:r>
              <a:rPr lang="ar-SA" dirty="0"/>
              <a:t>3-الانفعال والغضب والقلق والتوتر</a:t>
            </a:r>
          </a:p>
          <a:p>
            <a:pPr algn="r" rtl="1"/>
            <a:r>
              <a:rPr lang="ar-SA" dirty="0"/>
              <a:t>اجتماعيا:</a:t>
            </a:r>
          </a:p>
          <a:p>
            <a:pPr algn="r" rtl="1"/>
            <a:r>
              <a:rPr lang="ar-SA" dirty="0"/>
              <a:t>1-التنشئة الأسرية وطريقة التربية والتي تكمن في:التذبذب والتساهل في التربية.</a:t>
            </a:r>
          </a:p>
          <a:p>
            <a:pPr algn="r" rtl="1"/>
            <a:r>
              <a:rPr lang="ar-SA" dirty="0"/>
              <a:t>ضعف في العلاقات الاجتماعية(صعوبات التواصل وضعف العلاقات مع الآخرين مهارات الضبط الاجتماعي، والانفاعلي والتواصل مع الآخرين).</a:t>
            </a:r>
          </a:p>
          <a:p>
            <a:pPr algn="r" rtl="1"/>
            <a:r>
              <a:rPr lang="ar-SA" dirty="0"/>
              <a:t>انتشار العنف في المجتمع(</a:t>
            </a:r>
          </a:p>
          <a:p>
            <a:pPr algn="r" rtl="1"/>
            <a:r>
              <a:rPr lang="ar-SA" dirty="0"/>
              <a:t>تربوية:</a:t>
            </a:r>
          </a:p>
          <a:p>
            <a:pPr algn="r" rtl="1"/>
            <a:r>
              <a:rPr lang="ar-SA" dirty="0"/>
              <a:t>أسباب تتعلق بالمعلم</a:t>
            </a:r>
          </a:p>
          <a:p>
            <a:pPr algn="r" rtl="1"/>
            <a:r>
              <a:rPr lang="ar-SA" dirty="0"/>
              <a:t>الرفقة السيئة</a:t>
            </a:r>
          </a:p>
          <a:p>
            <a:pPr algn="r" rtl="1"/>
            <a:r>
              <a:rPr lang="ar-SA" dirty="0"/>
              <a:t>عدم وجود الأنشطة المدرسية.</a:t>
            </a:r>
          </a:p>
        </p:txBody>
      </p:sp>
      <p:sp>
        <p:nvSpPr>
          <p:cNvPr id="4" name="Slide Number Placeholder 3"/>
          <p:cNvSpPr>
            <a:spLocks noGrp="1"/>
          </p:cNvSpPr>
          <p:nvPr>
            <p:ph type="sldNum" sz="quarter" idx="5"/>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C466718-2FB2-48C4-8CD7-294F135798C0}" type="slidenum">
              <a:rPr kumimoji="0" lang="ar-SA"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6</a:t>
            </a:fld>
            <a:endParaRPr kumimoji="0" lang="ar-SA"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771618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المعلومات يلقيها المحاضر(يجب عليه أن يختصرها وعدم الثرثرة)</a:t>
            </a:r>
          </a:p>
          <a:p>
            <a:pPr algn="r" rtl="1"/>
            <a:r>
              <a:rPr lang="ar-SA" dirty="0"/>
              <a:t>القوة (بسبب العمر ، الحجم ، الجنس).</a:t>
            </a:r>
          </a:p>
          <a:p>
            <a:pPr algn="r" rtl="1"/>
            <a:r>
              <a:rPr lang="ar-SA" dirty="0"/>
              <a:t>تعمد الاذى(فالمتنمر يجد لذة في توبيخ الضحية أو محاولة السيطرة عليها ، ويتمادى عند إظهار الضحية عدم الارتياح).</a:t>
            </a:r>
          </a:p>
          <a:p>
            <a:pPr algn="r" rtl="1"/>
            <a:r>
              <a:rPr lang="ar-SA" dirty="0"/>
              <a:t>الفترة والشدة(استمرار التنمر ومعاودته على فترات طويلة ، ودرجة التنمر محطمة لإحترام الذات لدى الضحية). </a:t>
            </a:r>
          </a:p>
          <a:p>
            <a:pPr algn="r" rtl="1"/>
            <a:r>
              <a:rPr lang="ar-SA" dirty="0"/>
              <a:t>وبجه عام يميل المتنمرون إلى أن يكونوا مغرورين و أقوياء ومقبولين من أقرانهم ، ويتميزون خاصةً برغبتهم في السيطرة على الآخرين عن طريق استخدام العنف. ويظهرون القليل من التعاطف تجاه ضحاياهم. كما ويتميز المتنمر بأنه محاط بمتنمرين أو أتباع سلبيين ، وهؤلاء لا يبدؤون بالضرورة بالسلوك العدواني ولكنهم يشاركون فيه ، ويقدموا الدعم والتشجيع للمتنمر ، وموافقتهم ترفع من احساس المتنمر بذاته ومكانته ، ويجعل سلوك التنمر مستمرا. </a:t>
            </a:r>
          </a:p>
          <a:p>
            <a:endParaRPr lang="ar-SA" dirty="0"/>
          </a:p>
        </p:txBody>
      </p:sp>
      <p:sp>
        <p:nvSpPr>
          <p:cNvPr id="4" name="Slide Number Placeholder 3"/>
          <p:cNvSpPr>
            <a:spLocks noGrp="1"/>
          </p:cNvSpPr>
          <p:nvPr>
            <p:ph type="sldNum" sz="quarter" idx="5"/>
          </p:nvPr>
        </p:nvSpPr>
        <p:spPr/>
        <p:txBody>
          <a:bodyPr/>
          <a:lstStyle/>
          <a:p>
            <a:fld id="{3C466718-2FB2-48C4-8CD7-294F135798C0}" type="slidenum">
              <a:rPr lang="ar-SA" smtClean="0"/>
              <a:t>7</a:t>
            </a:fld>
            <a:endParaRPr lang="ar-SA"/>
          </a:p>
        </p:txBody>
      </p:sp>
    </p:spTree>
    <p:extLst>
      <p:ext uri="{BB962C8B-B14F-4D97-AF65-F5344CB8AC3E}">
        <p14:creationId xmlns:p14="http://schemas.microsoft.com/office/powerpoint/2010/main" val="3829607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المعلومات يلقيها المحاضر:</a:t>
            </a:r>
          </a:p>
          <a:p>
            <a:pPr algn="r" rtl="1"/>
            <a:r>
              <a:rPr lang="ar-SA" dirty="0"/>
              <a:t>التنمر هو اعتداء متعمد ربما يكون جسديا أو لفظيا أو بشكل غير مباشر.</a:t>
            </a:r>
          </a:p>
          <a:p>
            <a:pPr algn="r" rtl="1"/>
            <a:r>
              <a:rPr lang="ar-SA" dirty="0"/>
              <a:t>التنمر يعرض الضحايا لإعتداءات متكررة ،وخلال فترات ممتدة من الوقت.</a:t>
            </a:r>
          </a:p>
          <a:p>
            <a:pPr algn="r" rtl="1"/>
            <a:r>
              <a:rPr lang="ar-SA" dirty="0"/>
              <a:t>التنمر عادة ما يحتوي على عدم توازن قوى، أي أن المتنمر يختار الضحية أقل منه قوة. </a:t>
            </a:r>
          </a:p>
          <a:p>
            <a:endParaRPr lang="ar-SA" dirty="0"/>
          </a:p>
        </p:txBody>
      </p:sp>
      <p:sp>
        <p:nvSpPr>
          <p:cNvPr id="4" name="Slide Number Placeholder 3"/>
          <p:cNvSpPr>
            <a:spLocks noGrp="1"/>
          </p:cNvSpPr>
          <p:nvPr>
            <p:ph type="sldNum" sz="quarter" idx="5"/>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C466718-2FB2-48C4-8CD7-294F135798C0}" type="slidenum">
              <a:rPr kumimoji="0" lang="ar-SA"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8</a:t>
            </a:fld>
            <a:endParaRPr kumimoji="0" lang="ar-SA"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016449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المعلومات يلقيها المحاضر(عليه الاختصار)</a:t>
            </a:r>
          </a:p>
          <a:p>
            <a:pPr algn="r" rtl="1"/>
            <a:endParaRPr lang="ar-SA" dirty="0"/>
          </a:p>
          <a:p>
            <a:pPr algn="r" rtl="1"/>
            <a:r>
              <a:rPr lang="ar-SA" dirty="0"/>
              <a:t>قابلية السقوط:فالضحية سريعة الإنخداع ، ولا تستطيع أن تدافع عن نفسها ، ولها خصائص جسدية ونفسية تجعلها عرضة لأن تكون ضحية.</a:t>
            </a:r>
          </a:p>
          <a:p>
            <a:pPr algn="r" rtl="1"/>
            <a:r>
              <a:rPr lang="ar-SA" dirty="0"/>
              <a:t>غياب الدعم: فالضحية تشعر بالعزلة والضعف، واحيانا لاتذكر الضحية المتنمر عليها خوفا من انتقام المتنمر عليه.</a:t>
            </a:r>
          </a:p>
          <a:p>
            <a:pPr algn="r" rtl="1"/>
            <a:r>
              <a:rPr lang="ar-SA" dirty="0"/>
              <a:t>"كما ويتصف الضحايا بأن لديهم تقدير منخفض للذات ، وعدد قليل من الأصدقاء ، وإحساس بالفشل، وسلبية وقلق وضعف وفقدان ثقة بالنفس. ومعظمهم أضعف جسديا من أقرانهم مما يجعلهم عرضة لهجمات المتنمرين. ولآنهم عاجزين عن تكوين علاقات مع أقرانهم فهم يميلون للعزلة في المدرسة ، مما يجعلهم يشعرون بالوحدة والإهمال. كما ويخشون الذهاب للمدرسة مما يعيق قدرتهم على التركيز ، ويخلق أداءا دراسيا يتراوح بين الهامشية والضعف ، مع الوجود الدائم للتهديد بالعنف مما يشعرهم بالإفتقار إلى الأمان ، الأمر الذي ينتج عنه الأعراض البدنية والنفسية لديهم". </a:t>
            </a:r>
          </a:p>
          <a:p>
            <a:endParaRPr lang="ar-SA" dirty="0"/>
          </a:p>
        </p:txBody>
      </p:sp>
      <p:sp>
        <p:nvSpPr>
          <p:cNvPr id="4" name="Slide Number Placeholder 3"/>
          <p:cNvSpPr>
            <a:spLocks noGrp="1"/>
          </p:cNvSpPr>
          <p:nvPr>
            <p:ph type="sldNum" sz="quarter" idx="5"/>
          </p:nvPr>
        </p:nvSpPr>
        <p:spPr/>
        <p:txBody>
          <a:bodyPr/>
          <a:lstStyle/>
          <a:p>
            <a:fld id="{3C466718-2FB2-48C4-8CD7-294F135798C0}" type="slidenum">
              <a:rPr lang="ar-SA" smtClean="0"/>
              <a:t>9</a:t>
            </a:fld>
            <a:endParaRPr lang="ar-SA"/>
          </a:p>
        </p:txBody>
      </p:sp>
    </p:spTree>
    <p:extLst>
      <p:ext uri="{BB962C8B-B14F-4D97-AF65-F5344CB8AC3E}">
        <p14:creationId xmlns:p14="http://schemas.microsoft.com/office/powerpoint/2010/main" val="2568452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المعلومات يلقيها المحاضر:</a:t>
            </a:r>
          </a:p>
          <a:p>
            <a:pPr algn="r" rtl="1"/>
            <a:r>
              <a:rPr lang="ar-SA" dirty="0"/>
              <a:t>التنمر هو اعتداء متعمد ربما يكون جسديا أو لفظيا أو بشكل غير مباشر.</a:t>
            </a:r>
          </a:p>
          <a:p>
            <a:pPr algn="r" rtl="1"/>
            <a:r>
              <a:rPr lang="ar-SA" dirty="0"/>
              <a:t>التنمر يعرض الضحايا لإعتداءات متكررة ،وخلال فترات ممتدة من الوقت.</a:t>
            </a:r>
          </a:p>
          <a:p>
            <a:pPr algn="r" rtl="1"/>
            <a:r>
              <a:rPr lang="ar-SA" dirty="0"/>
              <a:t>التنمر عادة ما يحتوي على عدم توازن قوى، أي أن المتنمر يختار الضحية أقل منه قوة. </a:t>
            </a:r>
          </a:p>
          <a:p>
            <a:endParaRPr lang="ar-SA" dirty="0"/>
          </a:p>
        </p:txBody>
      </p:sp>
      <p:sp>
        <p:nvSpPr>
          <p:cNvPr id="4" name="Slide Number Placeholder 3"/>
          <p:cNvSpPr>
            <a:spLocks noGrp="1"/>
          </p:cNvSpPr>
          <p:nvPr>
            <p:ph type="sldNum" sz="quarter" idx="5"/>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C466718-2FB2-48C4-8CD7-294F135798C0}" type="slidenum">
              <a:rPr kumimoji="0" lang="ar-SA"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10</a:t>
            </a:fld>
            <a:endParaRPr kumimoji="0" lang="ar-SA"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57992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8544FE-8CE1-43F8-BD84-0F339DC7B5B8}" type="datetimeFigureOut">
              <a:rPr lang="ar-SA" smtClean="0"/>
              <a:t>04/08/1442</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CBCD7F87-DF35-48AE-A450-98D7CD14C472}" type="slidenum">
              <a:rPr lang="ar-SA" smtClean="0"/>
              <a:t>‹#›</a:t>
            </a:fld>
            <a:endParaRPr lang="ar-SA"/>
          </a:p>
        </p:txBody>
      </p:sp>
    </p:spTree>
    <p:extLst>
      <p:ext uri="{BB962C8B-B14F-4D97-AF65-F5344CB8AC3E}">
        <p14:creationId xmlns:p14="http://schemas.microsoft.com/office/powerpoint/2010/main" val="3760171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544FE-8CE1-43F8-BD84-0F339DC7B5B8}" type="datetimeFigureOut">
              <a:rPr lang="ar-SA" smtClean="0"/>
              <a:t>04/08/1442</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CBCD7F87-DF35-48AE-A450-98D7CD14C472}" type="slidenum">
              <a:rPr lang="ar-SA" smtClean="0"/>
              <a:t>‹#›</a:t>
            </a:fld>
            <a:endParaRPr lang="ar-SA"/>
          </a:p>
        </p:txBody>
      </p:sp>
    </p:spTree>
    <p:extLst>
      <p:ext uri="{BB962C8B-B14F-4D97-AF65-F5344CB8AC3E}">
        <p14:creationId xmlns:p14="http://schemas.microsoft.com/office/powerpoint/2010/main" val="3929685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A88544FE-8CE1-43F8-BD84-0F339DC7B5B8}" type="datetimeFigureOut">
              <a:rPr lang="ar-SA" smtClean="0"/>
              <a:t>04/08/1442</a:t>
            </a:fld>
            <a:endParaRPr lang="ar-SA"/>
          </a:p>
        </p:txBody>
      </p:sp>
      <p:sp>
        <p:nvSpPr>
          <p:cNvPr id="5" name="Footer Placeholder 4"/>
          <p:cNvSpPr>
            <a:spLocks noGrp="1"/>
          </p:cNvSpPr>
          <p:nvPr>
            <p:ph type="ftr" sz="quarter" idx="11"/>
          </p:nvPr>
        </p:nvSpPr>
        <p:spPr>
          <a:xfrm>
            <a:off x="3776135" y="6422854"/>
            <a:ext cx="4279669" cy="365125"/>
          </a:xfrm>
        </p:spPr>
        <p:txBody>
          <a:bodyPr/>
          <a:lstStyle/>
          <a:p>
            <a:endParaRPr lang="ar-SA"/>
          </a:p>
        </p:txBody>
      </p:sp>
      <p:sp>
        <p:nvSpPr>
          <p:cNvPr id="6" name="Slide Number Placeholder 5"/>
          <p:cNvSpPr>
            <a:spLocks noGrp="1"/>
          </p:cNvSpPr>
          <p:nvPr>
            <p:ph type="sldNum" sz="quarter" idx="12"/>
          </p:nvPr>
        </p:nvSpPr>
        <p:spPr>
          <a:xfrm>
            <a:off x="8073048" y="6422854"/>
            <a:ext cx="879759" cy="365125"/>
          </a:xfrm>
        </p:spPr>
        <p:txBody>
          <a:bodyPr/>
          <a:lstStyle/>
          <a:p>
            <a:fld id="{CBCD7F87-DF35-48AE-A450-98D7CD14C472}" type="slidenum">
              <a:rPr lang="ar-SA" smtClean="0"/>
              <a:t>‹#›</a:t>
            </a:fld>
            <a:endParaRPr lang="ar-SA"/>
          </a:p>
        </p:txBody>
      </p:sp>
    </p:spTree>
    <p:extLst>
      <p:ext uri="{BB962C8B-B14F-4D97-AF65-F5344CB8AC3E}">
        <p14:creationId xmlns:p14="http://schemas.microsoft.com/office/powerpoint/2010/main" val="4177793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544FE-8CE1-43F8-BD84-0F339DC7B5B8}" type="datetimeFigureOut">
              <a:rPr lang="ar-SA" smtClean="0"/>
              <a:t>04/08/1442</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CBCD7F87-DF35-48AE-A450-98D7CD14C472}" type="slidenum">
              <a:rPr lang="ar-SA" smtClean="0"/>
              <a:t>‹#›</a:t>
            </a:fld>
            <a:endParaRPr lang="ar-SA"/>
          </a:p>
        </p:txBody>
      </p:sp>
    </p:spTree>
    <p:extLst>
      <p:ext uri="{BB962C8B-B14F-4D97-AF65-F5344CB8AC3E}">
        <p14:creationId xmlns:p14="http://schemas.microsoft.com/office/powerpoint/2010/main" val="3593733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A88544FE-8CE1-43F8-BD84-0F339DC7B5B8}" type="datetimeFigureOut">
              <a:rPr lang="ar-SA" smtClean="0"/>
              <a:t>04/08/1442</a:t>
            </a:fld>
            <a:endParaRPr lang="ar-SA"/>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ar-SA"/>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BCD7F87-DF35-48AE-A450-98D7CD14C472}" type="slidenum">
              <a:rPr lang="ar-SA" smtClean="0"/>
              <a:t>‹#›</a:t>
            </a:fld>
            <a:endParaRPr lang="ar-SA"/>
          </a:p>
        </p:txBody>
      </p:sp>
    </p:spTree>
    <p:extLst>
      <p:ext uri="{BB962C8B-B14F-4D97-AF65-F5344CB8AC3E}">
        <p14:creationId xmlns:p14="http://schemas.microsoft.com/office/powerpoint/2010/main" val="164404769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8544FE-8CE1-43F8-BD84-0F339DC7B5B8}" type="datetimeFigureOut">
              <a:rPr lang="ar-SA" smtClean="0"/>
              <a:t>04/08/1442</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CBCD7F87-DF35-48AE-A450-98D7CD14C472}" type="slidenum">
              <a:rPr lang="ar-SA" smtClean="0"/>
              <a:t>‹#›</a:t>
            </a:fld>
            <a:endParaRPr lang="ar-SA"/>
          </a:p>
        </p:txBody>
      </p:sp>
    </p:spTree>
    <p:extLst>
      <p:ext uri="{BB962C8B-B14F-4D97-AF65-F5344CB8AC3E}">
        <p14:creationId xmlns:p14="http://schemas.microsoft.com/office/powerpoint/2010/main" val="4008185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8544FE-8CE1-43F8-BD84-0F339DC7B5B8}" type="datetimeFigureOut">
              <a:rPr lang="ar-SA" smtClean="0"/>
              <a:t>04/08/1442</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CBCD7F87-DF35-48AE-A450-98D7CD14C472}" type="slidenum">
              <a:rPr lang="ar-SA" smtClean="0"/>
              <a:t>‹#›</a:t>
            </a:fld>
            <a:endParaRPr lang="ar-SA"/>
          </a:p>
        </p:txBody>
      </p:sp>
    </p:spTree>
    <p:extLst>
      <p:ext uri="{BB962C8B-B14F-4D97-AF65-F5344CB8AC3E}">
        <p14:creationId xmlns:p14="http://schemas.microsoft.com/office/powerpoint/2010/main" val="1754588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8544FE-8CE1-43F8-BD84-0F339DC7B5B8}" type="datetimeFigureOut">
              <a:rPr lang="ar-SA" smtClean="0"/>
              <a:t>04/08/1442</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CBCD7F87-DF35-48AE-A450-98D7CD14C472}" type="slidenum">
              <a:rPr lang="ar-SA" smtClean="0"/>
              <a:t>‹#›</a:t>
            </a:fld>
            <a:endParaRPr lang="ar-SA"/>
          </a:p>
        </p:txBody>
      </p:sp>
    </p:spTree>
    <p:extLst>
      <p:ext uri="{BB962C8B-B14F-4D97-AF65-F5344CB8AC3E}">
        <p14:creationId xmlns:p14="http://schemas.microsoft.com/office/powerpoint/2010/main" val="1698478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544FE-8CE1-43F8-BD84-0F339DC7B5B8}" type="datetimeFigureOut">
              <a:rPr lang="ar-SA" smtClean="0"/>
              <a:t>04/08/1442</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CBCD7F87-DF35-48AE-A450-98D7CD14C472}" type="slidenum">
              <a:rPr lang="ar-SA" smtClean="0"/>
              <a:t>‹#›</a:t>
            </a:fld>
            <a:endParaRPr lang="ar-SA"/>
          </a:p>
        </p:txBody>
      </p:sp>
    </p:spTree>
    <p:extLst>
      <p:ext uri="{BB962C8B-B14F-4D97-AF65-F5344CB8AC3E}">
        <p14:creationId xmlns:p14="http://schemas.microsoft.com/office/powerpoint/2010/main" val="332268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544FE-8CE1-43F8-BD84-0F339DC7B5B8}" type="datetimeFigureOut">
              <a:rPr lang="ar-SA" smtClean="0"/>
              <a:t>04/08/1442</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CBCD7F87-DF35-48AE-A450-98D7CD14C472}" type="slidenum">
              <a:rPr lang="ar-SA" smtClean="0"/>
              <a:t>‹#›</a:t>
            </a:fld>
            <a:endParaRPr lang="ar-SA"/>
          </a:p>
        </p:txBody>
      </p:sp>
    </p:spTree>
    <p:extLst>
      <p:ext uri="{BB962C8B-B14F-4D97-AF65-F5344CB8AC3E}">
        <p14:creationId xmlns:p14="http://schemas.microsoft.com/office/powerpoint/2010/main" val="2725619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544FE-8CE1-43F8-BD84-0F339DC7B5B8}" type="datetimeFigureOut">
              <a:rPr lang="ar-SA" smtClean="0"/>
              <a:t>04/08/1442</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CBCD7F87-DF35-48AE-A450-98D7CD14C472}" type="slidenum">
              <a:rPr lang="ar-SA" smtClean="0"/>
              <a:t>‹#›</a:t>
            </a:fld>
            <a:endParaRPr lang="ar-SA"/>
          </a:p>
        </p:txBody>
      </p:sp>
    </p:spTree>
    <p:extLst>
      <p:ext uri="{BB962C8B-B14F-4D97-AF65-F5344CB8AC3E}">
        <p14:creationId xmlns:p14="http://schemas.microsoft.com/office/powerpoint/2010/main" val="999269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A88544FE-8CE1-43F8-BD84-0F339DC7B5B8}" type="datetimeFigureOut">
              <a:rPr lang="ar-SA" smtClean="0"/>
              <a:t>04/08/1442</a:t>
            </a:fld>
            <a:endParaRPr lang="ar-SA"/>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ar-SA"/>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CBCD7F87-DF35-48AE-A450-98D7CD14C472}" type="slidenum">
              <a:rPr lang="ar-SA" smtClean="0"/>
              <a:t>‹#›</a:t>
            </a:fld>
            <a:endParaRPr lang="ar-SA"/>
          </a:p>
        </p:txBody>
      </p:sp>
    </p:spTree>
    <p:extLst>
      <p:ext uri="{BB962C8B-B14F-4D97-AF65-F5344CB8AC3E}">
        <p14:creationId xmlns:p14="http://schemas.microsoft.com/office/powerpoint/2010/main" val="4099457316"/>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1"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r" defTabSz="914400" rtl="1"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r" defTabSz="914400" rtl="1"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r" defTabSz="914400" rtl="1"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quran.ksu.edu.sa/tafseer/katheer/sura19-aya54.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quran.ksu.edu.sa/tafseer/katheer/sura31-aya16.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alukah.net/sharia/0/53713" TargetMode="External"/><Relationship Id="rId5" Type="http://schemas.openxmlformats.org/officeDocument/2006/relationships/hyperlink" Target="http://quran.ksu.edu.sa/tafseer/katheer/sura31-aya19.html" TargetMode="External"/><Relationship Id="rId4" Type="http://schemas.openxmlformats.org/officeDocument/2006/relationships/hyperlink" Target="http://quran.ksu.edu.sa/tafseer/katheer/sura31-aya18.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quran.ksu.edu.sa/tafseer/katheer/sura31-aya16.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www.alukah.net/sharia/0/53713" TargetMode="External"/><Relationship Id="rId5" Type="http://schemas.openxmlformats.org/officeDocument/2006/relationships/hyperlink" Target="http://quran.ksu.edu.sa/tafseer/katheer/sura31-aya19.html" TargetMode="External"/><Relationship Id="rId4" Type="http://schemas.openxmlformats.org/officeDocument/2006/relationships/hyperlink" Target="http://quran.ksu.edu.sa/tafseer/katheer/sura31-aya18.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 name="Rectangle 9">
            <a:extLst>
              <a:ext uri="{FF2B5EF4-FFF2-40B4-BE49-F238E27FC236}">
                <a16:creationId xmlns:a16="http://schemas.microsoft.com/office/drawing/2014/main" id="{04B3A732-BD30-43B3-B22F-86F941907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5978F0-8D3C-4B12-B071-F1254173E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1600"/>
            <a:ext cx="12192000"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906B6E-31FD-489E-BCA2-C47A34250F4D}"/>
              </a:ext>
            </a:extLst>
          </p:cNvPr>
          <p:cNvSpPr>
            <a:spLocks noGrp="1"/>
          </p:cNvSpPr>
          <p:nvPr>
            <p:ph type="title"/>
          </p:nvPr>
        </p:nvSpPr>
        <p:spPr>
          <a:xfrm>
            <a:off x="1" y="1371599"/>
            <a:ext cx="12195668" cy="4114800"/>
          </a:xfrm>
        </p:spPr>
        <p:txBody>
          <a:bodyPr vert="horz" lIns="91440" tIns="45720" rIns="91440" bIns="45720" rtlCol="0" anchor="ctr">
            <a:normAutofit/>
          </a:bodyPr>
          <a:lstStyle/>
          <a:p>
            <a:pPr algn="ctr" rtl="0">
              <a:lnSpc>
                <a:spcPct val="80000"/>
              </a:lnSpc>
            </a:pPr>
            <a:r>
              <a:rPr lang="ar-SA" sz="5400" spc="150" dirty="0">
                <a:solidFill>
                  <a:schemeClr val="bg1"/>
                </a:solidFill>
              </a:rPr>
              <a:t>حق التربية</a:t>
            </a:r>
            <a:br>
              <a:rPr lang="ar-SA" sz="4400" spc="150" dirty="0">
                <a:solidFill>
                  <a:schemeClr val="bg1"/>
                </a:solidFill>
              </a:rPr>
            </a:br>
            <a:br>
              <a:rPr lang="ar-SA" sz="4400" spc="150" dirty="0">
                <a:solidFill>
                  <a:schemeClr val="bg1"/>
                </a:solidFill>
              </a:rPr>
            </a:br>
            <a:r>
              <a:rPr lang="ar-SA" sz="4400" spc="150" dirty="0">
                <a:solidFill>
                  <a:schemeClr val="bg1"/>
                </a:solidFill>
              </a:rPr>
              <a:t>المقرر:سلم102(الأسرة في الأسلام)</a:t>
            </a:r>
            <a:br>
              <a:rPr lang="ar-SA" sz="4400" spc="150" dirty="0">
                <a:solidFill>
                  <a:schemeClr val="bg1"/>
                </a:solidFill>
              </a:rPr>
            </a:br>
            <a:r>
              <a:rPr lang="ar-SA" sz="4400" spc="150" dirty="0">
                <a:solidFill>
                  <a:schemeClr val="bg1"/>
                </a:solidFill>
              </a:rPr>
              <a:t>المقدم:</a:t>
            </a:r>
            <a:r>
              <a:rPr lang="ar-SA" sz="4400" spc="150">
                <a:solidFill>
                  <a:schemeClr val="bg1"/>
                </a:solidFill>
              </a:rPr>
              <a:t>عبدالرحمن الميمان</a:t>
            </a:r>
            <a:r>
              <a:rPr lang="ar-SA" sz="4400" spc="150" dirty="0">
                <a:solidFill>
                  <a:schemeClr val="bg1"/>
                </a:solidFill>
              </a:rPr>
              <a:t>()</a:t>
            </a:r>
            <a:br>
              <a:rPr lang="ar-SA" sz="4400" spc="150" dirty="0">
                <a:solidFill>
                  <a:schemeClr val="bg1"/>
                </a:solidFill>
              </a:rPr>
            </a:br>
            <a:r>
              <a:rPr lang="ar-SA" sz="4400" spc="150" dirty="0">
                <a:solidFill>
                  <a:schemeClr val="bg1"/>
                </a:solidFill>
              </a:rPr>
              <a:t>)</a:t>
            </a:r>
            <a:r>
              <a:rPr lang="en-US" sz="4400" spc="150" dirty="0">
                <a:solidFill>
                  <a:schemeClr val="bg1"/>
                </a:solidFill>
              </a:rPr>
              <a:t>@PYTHON01100100</a:t>
            </a:r>
            <a:r>
              <a:rPr lang="ar-SA" sz="4400" spc="150" dirty="0">
                <a:solidFill>
                  <a:schemeClr val="bg1"/>
                </a:solidFill>
              </a:rPr>
              <a:t>(</a:t>
            </a:r>
            <a:br>
              <a:rPr lang="ar-SA" sz="4400" spc="150" dirty="0">
                <a:solidFill>
                  <a:schemeClr val="bg1"/>
                </a:solidFill>
              </a:rPr>
            </a:br>
            <a:r>
              <a:rPr lang="ar-SA" sz="4400" spc="150" dirty="0">
                <a:solidFill>
                  <a:schemeClr val="bg1"/>
                </a:solidFill>
              </a:rPr>
              <a:t>المشرف:د. </a:t>
            </a:r>
            <a:endParaRPr lang="en-US" sz="4400" spc="150" dirty="0">
              <a:solidFill>
                <a:schemeClr val="bg1"/>
              </a:solidFill>
            </a:endParaRPr>
          </a:p>
        </p:txBody>
      </p:sp>
    </p:spTree>
    <p:extLst>
      <p:ext uri="{BB962C8B-B14F-4D97-AF65-F5344CB8AC3E}">
        <p14:creationId xmlns:p14="http://schemas.microsoft.com/office/powerpoint/2010/main" val="35345978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9">
            <a:extLst>
              <a:ext uri="{FF2B5EF4-FFF2-40B4-BE49-F238E27FC236}">
                <a16:creationId xmlns:a16="http://schemas.microsoft.com/office/drawing/2014/main" id="{04B3A732-BD30-43B3-B22F-86F941907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0" name="Rectangle 11">
            <a:extLst>
              <a:ext uri="{FF2B5EF4-FFF2-40B4-BE49-F238E27FC236}">
                <a16:creationId xmlns:a16="http://schemas.microsoft.com/office/drawing/2014/main" id="{CB5978F0-8D3C-4B12-B071-F1254173E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1600"/>
            <a:ext cx="12192000"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419E1F02-5FCA-4570-A1E8-2D5147125F08}"/>
              </a:ext>
            </a:extLst>
          </p:cNvPr>
          <p:cNvSpPr>
            <a:spLocks noGrp="1"/>
          </p:cNvSpPr>
          <p:nvPr>
            <p:ph type="title"/>
          </p:nvPr>
        </p:nvSpPr>
        <p:spPr>
          <a:xfrm>
            <a:off x="0" y="1371597"/>
            <a:ext cx="12195668" cy="4114799"/>
          </a:xfrm>
        </p:spPr>
        <p:txBody>
          <a:bodyPr vert="horz" lIns="91440" tIns="45720" rIns="91440" bIns="45720" rtlCol="0" anchor="ctr">
            <a:noAutofit/>
          </a:bodyPr>
          <a:lstStyle/>
          <a:p>
            <a:pPr algn="r" rtl="0">
              <a:lnSpc>
                <a:spcPct val="80000"/>
              </a:lnSpc>
            </a:pPr>
            <a:r>
              <a:rPr lang="ar-SA" sz="2800" spc="150" dirty="0">
                <a:solidFill>
                  <a:schemeClr val="bg1"/>
                </a:solidFill>
              </a:rPr>
              <a:t>	1-قال تعالى(</a:t>
            </a:r>
            <a:r>
              <a:rPr lang="ar-SA" sz="2800" b="1" dirty="0">
                <a:solidFill>
                  <a:srgbClr val="000000"/>
                </a:solidFill>
                <a:latin typeface="Traditional Arabic" panose="02020603050405020304" pitchFamily="18" charset="-78"/>
                <a:cs typeface="Traditional Arabic" panose="02020603050405020304" pitchFamily="18" charset="-78"/>
              </a:rPr>
              <a:t>يَا بُنَيَّ أَقِمِ الصَّلَاةَ وَأْمُرْ بِالْمَعْرُوفِ وَانْهَ عَنِ الْمُنكَرِ وَاصْبِرْ عَلَىٰ مَا أَصَابَكَ ۖ إِنَّ ذَٰلِكَ مِنْ عَزْمِ الْأُمُورِ (17)</a:t>
            </a:r>
            <a:r>
              <a:rPr lang="ar-SA" sz="2800" dirty="0">
                <a:solidFill>
                  <a:schemeClr val="bg1"/>
                </a:solidFill>
              </a:rPr>
              <a:t>سورة لقمان</a:t>
            </a:r>
            <a:r>
              <a:rPr lang="ar-SA" sz="2800" spc="150" dirty="0">
                <a:solidFill>
                  <a:schemeClr val="bg1"/>
                </a:solidFill>
              </a:rPr>
              <a:t>)</a:t>
            </a:r>
            <a:br>
              <a:rPr lang="ar-SA" sz="2800" spc="150" dirty="0">
                <a:solidFill>
                  <a:schemeClr val="bg1"/>
                </a:solidFill>
              </a:rPr>
            </a:br>
            <a:r>
              <a:rPr lang="ar-SA" sz="2800" spc="150" dirty="0">
                <a:solidFill>
                  <a:schemeClr val="bg1"/>
                </a:solidFill>
              </a:rPr>
              <a:t>2-في حديث رسول الله صلى الله عليه وسلم قال(</a:t>
            </a:r>
            <a:r>
              <a:rPr lang="ar-SA" sz="2800" dirty="0">
                <a:solidFill>
                  <a:srgbClr val="000000"/>
                </a:solidFill>
                <a:latin typeface="Tahoma" panose="020B0604030504040204" pitchFamily="34" charset="0"/>
              </a:rPr>
              <a:t>مُرُوا أولادكم بالصلاة وهم أبناء سبع سنين، واضربوهم عليها وهم أبناء عَشْر</a:t>
            </a:r>
            <a:r>
              <a:rPr lang="ar-SA" sz="2800" spc="150" dirty="0">
                <a:solidFill>
                  <a:schemeClr val="bg1"/>
                </a:solidFill>
              </a:rPr>
              <a:t>)</a:t>
            </a:r>
            <a:br>
              <a:rPr lang="ar-SA" sz="2800" spc="150" dirty="0">
                <a:solidFill>
                  <a:schemeClr val="bg1"/>
                </a:solidFill>
              </a:rPr>
            </a:br>
            <a:r>
              <a:rPr lang="ar-SA" sz="2800" spc="150" dirty="0">
                <a:solidFill>
                  <a:schemeClr val="bg1"/>
                </a:solidFill>
              </a:rPr>
              <a:t>3-قال تعالى(</a:t>
            </a:r>
            <a:r>
              <a:rPr lang="ar-SA" sz="2800" b="1" dirty="0">
                <a:solidFill>
                  <a:srgbClr val="00B050"/>
                </a:solidFill>
                <a:latin typeface="Andalus" panose="02020603050405020304" pitchFamily="18" charset="-78"/>
                <a:cs typeface="Andalus" panose="02020603050405020304" pitchFamily="18" charset="-78"/>
              </a:rPr>
              <a:t> </a:t>
            </a:r>
            <a:r>
              <a:rPr lang="ar-SA" sz="2800" b="1" dirty="0">
                <a:solidFill>
                  <a:srgbClr val="00B050"/>
                </a:solidFill>
                <a:latin typeface="Andalus" panose="02020603050405020304" pitchFamily="18" charset="-78"/>
                <a:cs typeface="Andalus" panose="02020603050405020304" pitchFamily="18" charset="-78"/>
                <a:hlinkClick r:id="rId3">
                  <a:extLst>
                    <a:ext uri="{A12FA001-AC4F-418D-AE19-62706E023703}">
                      <ahyp:hlinkClr xmlns:ahyp="http://schemas.microsoft.com/office/drawing/2018/hyperlinkcolor" val="tx"/>
                    </a:ext>
                  </a:extLst>
                </a:hlinkClick>
              </a:rPr>
              <a:t>وَاذْكُرْ فِي الْكِتَابِ إِسْمَاعِيلَ ۚ إِنَّهُ كَانَ صَادِقَ الْوَعْدِ وَكَانَ رَسُولًا نَّبِيًّا</a:t>
            </a:r>
            <a:r>
              <a:rPr lang="ar-SA" sz="2800" b="1" dirty="0">
                <a:solidFill>
                  <a:srgbClr val="00B050"/>
                </a:solidFill>
                <a:latin typeface="Andalus" panose="02020603050405020304" pitchFamily="18" charset="-78"/>
                <a:cs typeface="Andalus" panose="02020603050405020304" pitchFamily="18" charset="-78"/>
              </a:rPr>
              <a:t> (</a:t>
            </a:r>
            <a:r>
              <a:rPr lang="ar-SA" sz="2800" b="1" dirty="0">
                <a:solidFill>
                  <a:srgbClr val="00B050"/>
                </a:solidFill>
                <a:latin typeface="Andalus" panose="02020603050405020304" pitchFamily="18" charset="-78"/>
                <a:cs typeface="Andalus" panose="02020603050405020304" pitchFamily="18" charset="-78"/>
                <a:hlinkClick r:id="rId3">
                  <a:extLst>
                    <a:ext uri="{A12FA001-AC4F-418D-AE19-62706E023703}">
                      <ahyp:hlinkClr xmlns:ahyp="http://schemas.microsoft.com/office/drawing/2018/hyperlinkcolor" val="tx"/>
                    </a:ext>
                  </a:extLst>
                </a:hlinkClick>
              </a:rPr>
              <a:t>54</a:t>
            </a:r>
            <a:r>
              <a:rPr lang="ar-SA" sz="2800" b="1" dirty="0">
                <a:solidFill>
                  <a:srgbClr val="00B050"/>
                </a:solidFill>
                <a:latin typeface="Andalus" panose="02020603050405020304" pitchFamily="18" charset="-78"/>
                <a:cs typeface="Andalus" panose="02020603050405020304" pitchFamily="18" charset="-78"/>
              </a:rPr>
              <a:t>) وَكَانَ يَأْمُرُ أَهْلَهُ بِالصَّلَاةِ وَالزَّكَاةِ وَكَانَ عِندَ رَبِّهِ مَرْضِيًّا (مريم:55)</a:t>
            </a:r>
            <a:r>
              <a:rPr lang="ar-SA" sz="2800" spc="150" dirty="0">
                <a:solidFill>
                  <a:srgbClr val="00B050"/>
                </a:solidFill>
                <a:latin typeface="Andalus" panose="02020603050405020304" pitchFamily="18" charset="-78"/>
                <a:cs typeface="Andalus" panose="02020603050405020304" pitchFamily="18" charset="-78"/>
              </a:rPr>
              <a:t>)</a:t>
            </a:r>
            <a:br>
              <a:rPr lang="ar-SA" sz="2800" spc="150" dirty="0">
                <a:solidFill>
                  <a:srgbClr val="00B050"/>
                </a:solidFill>
                <a:latin typeface="Andalus" panose="02020603050405020304" pitchFamily="18" charset="-78"/>
                <a:cs typeface="Andalus" panose="02020603050405020304" pitchFamily="18" charset="-78"/>
              </a:rPr>
            </a:br>
            <a:r>
              <a:rPr lang="ar-SA" sz="2800" spc="150" dirty="0">
                <a:solidFill>
                  <a:schemeClr val="bg1"/>
                </a:solidFill>
                <a:latin typeface="Andalus" panose="02020603050405020304" pitchFamily="18" charset="-78"/>
                <a:cs typeface="+mn-cs"/>
              </a:rPr>
              <a:t>4:قال الشيخ ابن عثيمين رحمه الله: (</a:t>
            </a:r>
            <a:r>
              <a:rPr lang="ar-SA" sz="2800" spc="150" dirty="0">
                <a:solidFill>
                  <a:schemeClr val="bg1"/>
                </a:solidFill>
                <a:latin typeface="Andalus" panose="02020603050405020304" pitchFamily="18" charset="-78"/>
                <a:cs typeface="+mn-cs"/>
                <a:sym typeface="Wingdings" panose="05000000000000000000" pitchFamily="2" charset="2"/>
              </a:rPr>
              <a:t>(هذا من حقوق الأولاد على آبائهم؛أن يأمروهم بالصلاة إذا بلغوا سبع سنوات، وأن يضربوهم عليها أي:على التفريط فيها وإضاعتها إذا بلغوا عشر سنين، ولكن بشرط أن يكونا ذوي عقل))</a:t>
            </a:r>
            <a:endParaRPr lang="en-US" sz="2800" spc="150" dirty="0">
              <a:solidFill>
                <a:schemeClr val="bg1"/>
              </a:solidFill>
              <a:latin typeface="Andalus" panose="02020603050405020304" pitchFamily="18" charset="-78"/>
              <a:cs typeface="+mn-cs"/>
            </a:endParaRPr>
          </a:p>
        </p:txBody>
      </p:sp>
    </p:spTree>
    <p:extLst>
      <p:ext uri="{BB962C8B-B14F-4D97-AF65-F5344CB8AC3E}">
        <p14:creationId xmlns:p14="http://schemas.microsoft.com/office/powerpoint/2010/main" val="19957646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B5EC5CBE-E4AD-43FE-8623-29EC81A21F9B}"/>
              </a:ext>
            </a:extLst>
          </p:cNvPr>
          <p:cNvSpPr>
            <a:spLocks noGrp="1"/>
          </p:cNvSpPr>
          <p:nvPr>
            <p:ph type="title"/>
          </p:nvPr>
        </p:nvSpPr>
        <p:spPr>
          <a:xfrm>
            <a:off x="4181172" y="853859"/>
            <a:ext cx="7877398" cy="5150282"/>
          </a:xfrm>
        </p:spPr>
        <p:txBody>
          <a:bodyPr>
            <a:noAutofit/>
          </a:bodyPr>
          <a:lstStyle/>
          <a:p>
            <a:pPr algn="ctr"/>
            <a:r>
              <a:rPr lang="ar-SA" sz="3200" dirty="0">
                <a:solidFill>
                  <a:schemeClr val="tx1"/>
                </a:solidFill>
              </a:rPr>
              <a:t>تربيتهم على الأخلاق الحسنةوالآداب الرفيعة:</a:t>
            </a:r>
            <a:br>
              <a:rPr lang="ar-SA" sz="3200" dirty="0">
                <a:solidFill>
                  <a:schemeClr val="tx1"/>
                </a:solidFill>
              </a:rPr>
            </a:br>
            <a:r>
              <a:rPr lang="ar-SA" sz="2800" dirty="0">
                <a:solidFill>
                  <a:schemeClr val="tx1"/>
                </a:solidFill>
              </a:rPr>
              <a:t>للأخلاق منزلة عظيمة في الدين الإسلامي،حتى إن رسول الله صىلى الله عليه وسلم جعلها أسمى مقاصد رسالته للبشرية، فقال(</a:t>
            </a:r>
            <a:r>
              <a:rPr lang="ar-SA" sz="2800" b="1" dirty="0">
                <a:solidFill>
                  <a:srgbClr val="800000"/>
                </a:solidFill>
                <a:latin typeface="Traditional Arabic" panose="02020603050405020304" pitchFamily="18" charset="-78"/>
                <a:cs typeface="Traditional Arabic" panose="02020603050405020304" pitchFamily="18" charset="-78"/>
              </a:rPr>
              <a:t>إنما بعثت لأتمم مكارم الأخلاق</a:t>
            </a:r>
            <a:r>
              <a:rPr lang="ar-SA" sz="2800" dirty="0">
                <a:solidFill>
                  <a:schemeClr val="tx1"/>
                </a:solidFill>
              </a:rPr>
              <a:t>).</a:t>
            </a:r>
            <a:br>
              <a:rPr lang="ar-SA" sz="2400" dirty="0">
                <a:solidFill>
                  <a:schemeClr val="tx1"/>
                </a:solidFill>
              </a:rPr>
            </a:br>
            <a:r>
              <a:rPr lang="ar-SA" sz="2400" dirty="0">
                <a:solidFill>
                  <a:schemeClr val="tx1"/>
                </a:solidFill>
              </a:rPr>
              <a:t>وتربية الأولاد والبنات سنة في سلوك الأنبياء والصالحين، ومنها التي وصى بها لقمان ابنه، تجمع أمهات الحكم،وتستلزم مالم يذكر منها حيص أمره ببر الوالدين وبين الموجب لبرهما، وأمره بشكره وشكرهما، وأمره بمراقبة الله، وخوفه القدوم عليه،ونهاه عن التكبر وأمره بالتواضع، ونهاه عن البطر والأشر، والأمر بالمعروف والنهي عن المنكر وكل ما ذكر في وصية لقمان من الاخلاق الحسنة حري بالمسلم أن يربي أبناءه عليها لما فيها من خصال الخير وخلال المعروف.</a:t>
            </a:r>
            <a:br>
              <a:rPr lang="ar-SA" sz="2400" dirty="0">
                <a:solidFill>
                  <a:schemeClr val="tx1"/>
                </a:solidFill>
              </a:rPr>
            </a:br>
            <a:r>
              <a:rPr lang="ar-SA" sz="2400" dirty="0">
                <a:solidFill>
                  <a:schemeClr val="tx1"/>
                </a:solidFill>
              </a:rPr>
              <a:t>ولنا في خير البشر محمد صلى الله عليه وسلم قدوة حيث كان يتعاهد الأولاد بالتربية على الأخلاق الحميدة والآداب الرفيعة، ومن ذلك ما رواه في حديث عمر بن أبي سلمة.</a:t>
            </a:r>
            <a:endParaRPr lang="ar-SA" sz="4800" dirty="0">
              <a:solidFill>
                <a:schemeClr val="tx1"/>
              </a:solidFill>
            </a:endParaRPr>
          </a:p>
        </p:txBody>
      </p:sp>
      <p:sp>
        <p:nvSpPr>
          <p:cNvPr id="19" name="Rectangle 9">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1">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Rectangle 13">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descr="Text&#10;&#10;Description automatically generated">
            <a:extLst>
              <a:ext uri="{FF2B5EF4-FFF2-40B4-BE49-F238E27FC236}">
                <a16:creationId xmlns:a16="http://schemas.microsoft.com/office/drawing/2014/main" id="{7B000043-72C6-4D12-B367-AF17C0B3A2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33" y="1930924"/>
            <a:ext cx="3994869" cy="2996152"/>
          </a:xfrm>
          <a:prstGeom prst="rect">
            <a:avLst/>
          </a:prstGeom>
        </p:spPr>
      </p:pic>
    </p:spTree>
    <p:extLst>
      <p:ext uri="{BB962C8B-B14F-4D97-AF65-F5344CB8AC3E}">
        <p14:creationId xmlns:p14="http://schemas.microsoft.com/office/powerpoint/2010/main" val="4028232447"/>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9">
            <a:extLst>
              <a:ext uri="{FF2B5EF4-FFF2-40B4-BE49-F238E27FC236}">
                <a16:creationId xmlns:a16="http://schemas.microsoft.com/office/drawing/2014/main" id="{04B3A732-BD30-43B3-B22F-86F941907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0" name="Rectangle 11">
            <a:extLst>
              <a:ext uri="{FF2B5EF4-FFF2-40B4-BE49-F238E27FC236}">
                <a16:creationId xmlns:a16="http://schemas.microsoft.com/office/drawing/2014/main" id="{CB5978F0-8D3C-4B12-B071-F1254173E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1600"/>
            <a:ext cx="12192000"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419E1F02-5FCA-4570-A1E8-2D5147125F08}"/>
              </a:ext>
            </a:extLst>
          </p:cNvPr>
          <p:cNvSpPr>
            <a:spLocks noGrp="1"/>
          </p:cNvSpPr>
          <p:nvPr>
            <p:ph type="title"/>
          </p:nvPr>
        </p:nvSpPr>
        <p:spPr>
          <a:xfrm>
            <a:off x="0" y="1371597"/>
            <a:ext cx="12195668" cy="4114799"/>
          </a:xfrm>
        </p:spPr>
        <p:txBody>
          <a:bodyPr vert="horz" lIns="91440" tIns="45720" rIns="91440" bIns="45720" rtlCol="0" anchor="ctr">
            <a:noAutofit/>
          </a:bodyPr>
          <a:lstStyle/>
          <a:p>
            <a:pPr algn="r" rtl="0">
              <a:lnSpc>
                <a:spcPct val="80000"/>
              </a:lnSpc>
            </a:pPr>
            <a:r>
              <a:rPr lang="ar-SA" sz="2800" spc="150" dirty="0">
                <a:solidFill>
                  <a:schemeClr val="bg1"/>
                </a:solidFill>
              </a:rPr>
              <a:t>1-قال تعالى</a:t>
            </a:r>
            <a:r>
              <a:rPr lang="ar-SA" sz="2800" spc="150" dirty="0">
                <a:solidFill>
                  <a:schemeClr val="bg1"/>
                </a:solidFill>
                <a:latin typeface="Andalus" panose="02020603050405020304" pitchFamily="18" charset="-78"/>
                <a:cs typeface="+mn-cs"/>
              </a:rPr>
              <a:t>(</a:t>
            </a:r>
            <a:r>
              <a:rPr lang="ar-SA" sz="2800" b="1" dirty="0">
                <a:solidFill>
                  <a:srgbClr val="00B050"/>
                </a:solidFill>
                <a:latin typeface="Andalus" panose="02020603050405020304" pitchFamily="18" charset="-78"/>
                <a:cs typeface="Andalus" panose="02020603050405020304" pitchFamily="18" charset="-78"/>
              </a:rPr>
              <a:t>(</a:t>
            </a:r>
            <a:r>
              <a:rPr lang="ar-SA" sz="2800" b="1" dirty="0">
                <a:solidFill>
                  <a:srgbClr val="00B050"/>
                </a:solidFill>
                <a:latin typeface="Andalus" panose="02020603050405020304" pitchFamily="18" charset="-78"/>
                <a:cs typeface="Andalus" panose="02020603050405020304" pitchFamily="18" charset="-78"/>
                <a:hlinkClick r:id="rId3">
                  <a:extLst>
                    <a:ext uri="{A12FA001-AC4F-418D-AE19-62706E023703}">
                      <ahyp:hlinkClr xmlns:ahyp="http://schemas.microsoft.com/office/drawing/2018/hyperlinkcolor" val="tx"/>
                    </a:ext>
                  </a:extLst>
                </a:hlinkClick>
              </a:rPr>
              <a:t>16</a:t>
            </a:r>
            <a:r>
              <a:rPr lang="ar-SA" sz="2800" b="1" dirty="0">
                <a:solidFill>
                  <a:srgbClr val="00B050"/>
                </a:solidFill>
                <a:latin typeface="Andalus" panose="02020603050405020304" pitchFamily="18" charset="-78"/>
                <a:cs typeface="Andalus" panose="02020603050405020304" pitchFamily="18" charset="-78"/>
              </a:rPr>
              <a:t>) يَا بُنَيَّ أَقِمِ الصَّلَاةَ وَأْمُرْ بِالْمَعْرُوفِ وَانْهَ عَنِ الْمُنكَرِ وَاصْبِرْ عَلَىٰ مَا أَصَابَكَ ۖ إِنَّ ذَٰلِكَ مِنْ عَزْمِ الْأُمُورِ (17) </a:t>
            </a:r>
            <a:r>
              <a:rPr lang="ar-SA" sz="2800" b="1" dirty="0">
                <a:solidFill>
                  <a:srgbClr val="00B050"/>
                </a:solidFill>
                <a:latin typeface="Andalus" panose="02020603050405020304" pitchFamily="18" charset="-78"/>
                <a:cs typeface="Andalus" panose="02020603050405020304" pitchFamily="18" charset="-78"/>
                <a:hlinkClick r:id="rId4">
                  <a:extLst>
                    <a:ext uri="{A12FA001-AC4F-418D-AE19-62706E023703}">
                      <ahyp:hlinkClr xmlns:ahyp="http://schemas.microsoft.com/office/drawing/2018/hyperlinkcolor" val="tx"/>
                    </a:ext>
                  </a:extLst>
                </a:hlinkClick>
              </a:rPr>
              <a:t>وَلَا تُصَعِّرْ خَدَّكَ لِلنَّاسِ وَلَا تَمْشِ فِي الْأَرْضِ مَرَحًا ۖ إِنَّ اللَّهَ لَا يُحِبُّ كُلَّ مُخْتَالٍ فَخُورٍ</a:t>
            </a:r>
            <a:r>
              <a:rPr lang="ar-SA" sz="2800" b="1" dirty="0">
                <a:solidFill>
                  <a:srgbClr val="00B050"/>
                </a:solidFill>
                <a:latin typeface="Andalus" panose="02020603050405020304" pitchFamily="18" charset="-78"/>
                <a:cs typeface="Andalus" panose="02020603050405020304" pitchFamily="18" charset="-78"/>
              </a:rPr>
              <a:t> (</a:t>
            </a:r>
            <a:r>
              <a:rPr lang="ar-SA" sz="2800" b="1" dirty="0">
                <a:solidFill>
                  <a:srgbClr val="00B050"/>
                </a:solidFill>
                <a:latin typeface="Andalus" panose="02020603050405020304" pitchFamily="18" charset="-78"/>
                <a:cs typeface="Andalus" panose="02020603050405020304" pitchFamily="18" charset="-78"/>
                <a:hlinkClick r:id="rId4">
                  <a:extLst>
                    <a:ext uri="{A12FA001-AC4F-418D-AE19-62706E023703}">
                      <ahyp:hlinkClr xmlns:ahyp="http://schemas.microsoft.com/office/drawing/2018/hyperlinkcolor" val="tx"/>
                    </a:ext>
                  </a:extLst>
                </a:hlinkClick>
              </a:rPr>
              <a:t>18</a:t>
            </a:r>
            <a:r>
              <a:rPr lang="ar-SA" sz="2800" b="1" dirty="0">
                <a:solidFill>
                  <a:srgbClr val="00B050"/>
                </a:solidFill>
                <a:latin typeface="Andalus" panose="02020603050405020304" pitchFamily="18" charset="-78"/>
                <a:cs typeface="Andalus" panose="02020603050405020304" pitchFamily="18" charset="-78"/>
              </a:rPr>
              <a:t>) </a:t>
            </a:r>
            <a:r>
              <a:rPr lang="ar-SA" sz="2800" b="1" dirty="0">
                <a:solidFill>
                  <a:srgbClr val="00B050"/>
                </a:solidFill>
                <a:latin typeface="Andalus" panose="02020603050405020304" pitchFamily="18" charset="-78"/>
                <a:cs typeface="Andalus" panose="02020603050405020304" pitchFamily="18" charset="-78"/>
                <a:hlinkClick r:id="rId5">
                  <a:extLst>
                    <a:ext uri="{A12FA001-AC4F-418D-AE19-62706E023703}">
                      <ahyp:hlinkClr xmlns:ahyp="http://schemas.microsoft.com/office/drawing/2018/hyperlinkcolor" val="tx"/>
                    </a:ext>
                  </a:extLst>
                </a:hlinkClick>
              </a:rPr>
              <a:t>وَاقْصِدْ فِي مَشْيِكَ وَاغْضُضْ مِن صَوْتِكَ ۚ إِنَّ أَنكَرَ الْأَصْوَاتِ لَصَوْتُ الْحَمِيرِ</a:t>
            </a:r>
            <a:r>
              <a:rPr lang="ar-SA" sz="2800" b="1" dirty="0">
                <a:solidFill>
                  <a:srgbClr val="00B050"/>
                </a:solidFill>
                <a:latin typeface="Andalus" panose="02020603050405020304" pitchFamily="18" charset="-78"/>
                <a:cs typeface="Andalus" panose="02020603050405020304" pitchFamily="18" charset="-78"/>
              </a:rPr>
              <a:t> (</a:t>
            </a:r>
            <a:r>
              <a:rPr lang="ar-SA" sz="2800" b="1" dirty="0">
                <a:solidFill>
                  <a:srgbClr val="00B050"/>
                </a:solidFill>
                <a:latin typeface="Andalus" panose="02020603050405020304" pitchFamily="18" charset="-78"/>
                <a:cs typeface="Andalus" panose="02020603050405020304" pitchFamily="18" charset="-78"/>
                <a:hlinkClick r:id="rId5">
                  <a:extLst>
                    <a:ext uri="{A12FA001-AC4F-418D-AE19-62706E023703}">
                      <ahyp:hlinkClr xmlns:ahyp="http://schemas.microsoft.com/office/drawing/2018/hyperlinkcolor" val="tx"/>
                    </a:ext>
                  </a:extLst>
                </a:hlinkClick>
              </a:rPr>
              <a:t>19</a:t>
            </a:r>
            <a:r>
              <a:rPr lang="ar-SA" sz="2800" b="1" dirty="0">
                <a:solidFill>
                  <a:srgbClr val="00B050"/>
                </a:solidFill>
                <a:latin typeface="Andalus" panose="02020603050405020304" pitchFamily="18" charset="-78"/>
                <a:cs typeface="Andalus" panose="02020603050405020304" pitchFamily="18" charset="-78"/>
              </a:rPr>
              <a:t>)</a:t>
            </a:r>
            <a:r>
              <a:rPr lang="ar-SA" sz="2800" b="1" dirty="0">
                <a:solidFill>
                  <a:srgbClr val="535353"/>
                </a:solidFill>
                <a:latin typeface="Andalus" panose="02020603050405020304" pitchFamily="18" charset="-78"/>
                <a:cs typeface="Andalus" panose="02020603050405020304" pitchFamily="18" charset="-78"/>
              </a:rPr>
              <a:t> </a:t>
            </a:r>
            <a:r>
              <a:rPr lang="ar-SA" sz="2800" b="1" dirty="0">
                <a:solidFill>
                  <a:srgbClr val="535353"/>
                </a:solidFill>
                <a:latin typeface="hafs"/>
              </a:rPr>
              <a:t>سورة لقمان</a:t>
            </a:r>
            <a:r>
              <a:rPr lang="ar-SA" sz="2800" spc="150" dirty="0">
                <a:solidFill>
                  <a:schemeClr val="bg1"/>
                </a:solidFill>
              </a:rPr>
              <a:t>)</a:t>
            </a:r>
            <a:br>
              <a:rPr lang="en-US" sz="2800" spc="150" dirty="0">
                <a:solidFill>
                  <a:schemeClr val="bg1"/>
                </a:solidFill>
              </a:rPr>
            </a:br>
            <a:r>
              <a:rPr lang="ar-SA" sz="2800" spc="150" dirty="0">
                <a:solidFill>
                  <a:schemeClr val="bg1"/>
                </a:solidFill>
              </a:rPr>
              <a:t>2-</a:t>
            </a:r>
            <a:r>
              <a:rPr lang="ar-SA" sz="2800" dirty="0">
                <a:solidFill>
                  <a:srgbClr val="000000"/>
                </a:solidFill>
                <a:latin typeface="Tahoma" panose="020B0604030504040204" pitchFamily="34" charset="0"/>
              </a:rPr>
              <a:t>عن عمر بن أبي سلمة رضي الله عنهما قال: كنت غلامًا في حجر رسول الله صلى الله عليه وسلم، وكانت يدي تطيش في الصحفة، فقال لي رسول الله صلى الله عليه وسلم: ((يا غلام، سمِّ اللهَ، </a:t>
            </a:r>
            <a:r>
              <a:rPr lang="ar-SA" sz="2800" dirty="0">
                <a:solidFill>
                  <a:srgbClr val="0000FF"/>
                </a:solidFill>
                <a:latin typeface="Tahoma" panose="020B0604030504040204" pitchFamily="34" charset="0"/>
                <a:hlinkClick r:id="rId6">
                  <a:extLst>
                    <a:ext uri="{A12FA001-AC4F-418D-AE19-62706E023703}">
                      <ahyp:hlinkClr xmlns:ahyp="http://schemas.microsoft.com/office/drawing/2018/hyperlinkcolor" val="tx"/>
                    </a:ext>
                  </a:extLst>
                </a:hlinkClick>
              </a:rPr>
              <a:t>وكُلْ</a:t>
            </a:r>
            <a:r>
              <a:rPr lang="ar-SA" sz="2800" dirty="0">
                <a:solidFill>
                  <a:srgbClr val="000000"/>
                </a:solidFill>
                <a:latin typeface="Tahoma" panose="020B0604030504040204" pitchFamily="34" charset="0"/>
              </a:rPr>
              <a:t> بيمينك، وكُلْ مما يليك))</a:t>
            </a:r>
            <a:br>
              <a:rPr lang="ar-SA" sz="2800" dirty="0">
                <a:solidFill>
                  <a:srgbClr val="000000"/>
                </a:solidFill>
                <a:latin typeface="Tahoma" panose="020B0604030504040204" pitchFamily="34" charset="0"/>
              </a:rPr>
            </a:br>
            <a:br>
              <a:rPr lang="ar-SA" sz="2800" dirty="0">
                <a:solidFill>
                  <a:srgbClr val="000000"/>
                </a:solidFill>
                <a:latin typeface="Tahoma" panose="020B0604030504040204" pitchFamily="34" charset="0"/>
              </a:rPr>
            </a:br>
            <a:endParaRPr lang="en-US" sz="2800" spc="150" dirty="0">
              <a:solidFill>
                <a:schemeClr val="bg1"/>
              </a:solidFill>
              <a:latin typeface="Andalus" panose="02020603050405020304" pitchFamily="18" charset="-78"/>
              <a:cs typeface="+mn-cs"/>
            </a:endParaRPr>
          </a:p>
        </p:txBody>
      </p:sp>
    </p:spTree>
    <p:extLst>
      <p:ext uri="{BB962C8B-B14F-4D97-AF65-F5344CB8AC3E}">
        <p14:creationId xmlns:p14="http://schemas.microsoft.com/office/powerpoint/2010/main" val="15966024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B5EC5CBE-E4AD-43FE-8623-29EC81A21F9B}"/>
              </a:ext>
            </a:extLst>
          </p:cNvPr>
          <p:cNvSpPr>
            <a:spLocks noGrp="1"/>
          </p:cNvSpPr>
          <p:nvPr>
            <p:ph type="title"/>
          </p:nvPr>
        </p:nvSpPr>
        <p:spPr>
          <a:xfrm>
            <a:off x="4282017" y="482600"/>
            <a:ext cx="7909983" cy="5892800"/>
          </a:xfrm>
        </p:spPr>
        <p:txBody>
          <a:bodyPr>
            <a:normAutofit/>
          </a:bodyPr>
          <a:lstStyle/>
          <a:p>
            <a:pPr algn="ctr"/>
            <a:r>
              <a:rPr lang="ar-SA" sz="3200" dirty="0">
                <a:solidFill>
                  <a:schemeClr val="tx1"/>
                </a:solidFill>
              </a:rPr>
              <a:t>تعريفهم بأحكام الدين الأسلامي:</a:t>
            </a:r>
            <a:br>
              <a:rPr lang="ar-SA" sz="3200" dirty="0">
                <a:solidFill>
                  <a:schemeClr val="tx1"/>
                </a:solidFill>
              </a:rPr>
            </a:br>
            <a:r>
              <a:rPr lang="ar-SA" sz="3200" dirty="0">
                <a:solidFill>
                  <a:schemeClr val="tx1"/>
                </a:solidFill>
              </a:rPr>
              <a:t>يجب على الوالدين أم وأب العناية بتعليم أولادهم ما يحتاجون إليه من الأحكام بعد البلوغ.</a:t>
            </a:r>
            <a:br>
              <a:rPr lang="ar-SA" sz="3600" dirty="0">
                <a:solidFill>
                  <a:schemeClr val="tx1"/>
                </a:solidFill>
              </a:rPr>
            </a:br>
            <a:r>
              <a:rPr lang="ar-SA" sz="2800" dirty="0">
                <a:solidFill>
                  <a:schemeClr val="tx1"/>
                </a:solidFill>
              </a:rPr>
              <a:t>فيعلمونهم وجوب الصلاة وكيفيتها والوضوء ومتى تنقض، وفرض الزكاة والواجب فيها، الصوم وكيفيتها تعويدهم ويعلمونهم الموبقات والمحرمات كالزنا والسرقة وشرب الخمر وحرمة الربا وسفك القتل، يؤدبوهم بآداب الطعام والشراب، ووجوب توقير الكبار والرأفة بالغير، وحرمة السب الغيبة والنميمة ونحوها من الأحكام الآداب المأمور بها.</a:t>
            </a:r>
            <a:br>
              <a:rPr lang="ar-SA" sz="2800" dirty="0">
                <a:solidFill>
                  <a:schemeClr val="tx1"/>
                </a:solidFill>
              </a:rPr>
            </a:br>
            <a:r>
              <a:rPr lang="ar-SA" sz="2800" dirty="0">
                <a:solidFill>
                  <a:schemeClr val="tx1"/>
                </a:solidFill>
              </a:rPr>
              <a:t>وحتى يجب عليهم أن يغرسوا حب السنة وكره البدعة،وكيف ينزلوا مما علمهم الله على الواقع، وتوقير العلماء واتباع الفقهاء ، وطاعة أولي الأمر بالمعروف.</a:t>
            </a:r>
            <a:endParaRPr lang="ar-SA" sz="5400" dirty="0">
              <a:solidFill>
                <a:schemeClr val="tx1"/>
              </a:solidFill>
            </a:endParaRPr>
          </a:p>
        </p:txBody>
      </p:sp>
      <p:sp>
        <p:nvSpPr>
          <p:cNvPr id="19" name="Rectangle 9">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1">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Rectangle 13">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descr="A picture containing brick&#10;&#10;Description automatically generated">
            <a:extLst>
              <a:ext uri="{FF2B5EF4-FFF2-40B4-BE49-F238E27FC236}">
                <a16:creationId xmlns:a16="http://schemas.microsoft.com/office/drawing/2014/main" id="{A3C5A75B-F14C-4E47-AF12-571994E2B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85" y="1981488"/>
            <a:ext cx="3984740" cy="2895023"/>
          </a:xfrm>
          <a:prstGeom prst="rect">
            <a:avLst/>
          </a:prstGeom>
        </p:spPr>
      </p:pic>
    </p:spTree>
    <p:extLst>
      <p:ext uri="{BB962C8B-B14F-4D97-AF65-F5344CB8AC3E}">
        <p14:creationId xmlns:p14="http://schemas.microsoft.com/office/powerpoint/2010/main" val="2678606507"/>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9">
            <a:extLst>
              <a:ext uri="{FF2B5EF4-FFF2-40B4-BE49-F238E27FC236}">
                <a16:creationId xmlns:a16="http://schemas.microsoft.com/office/drawing/2014/main" id="{04B3A732-BD30-43B3-B22F-86F941907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0" name="Rectangle 11">
            <a:extLst>
              <a:ext uri="{FF2B5EF4-FFF2-40B4-BE49-F238E27FC236}">
                <a16:creationId xmlns:a16="http://schemas.microsoft.com/office/drawing/2014/main" id="{CB5978F0-8D3C-4B12-B071-F1254173E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1600"/>
            <a:ext cx="12192000"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419E1F02-5FCA-4570-A1E8-2D5147125F08}"/>
              </a:ext>
            </a:extLst>
          </p:cNvPr>
          <p:cNvSpPr>
            <a:spLocks noGrp="1"/>
          </p:cNvSpPr>
          <p:nvPr>
            <p:ph type="title"/>
          </p:nvPr>
        </p:nvSpPr>
        <p:spPr>
          <a:xfrm>
            <a:off x="0" y="1371597"/>
            <a:ext cx="12195668" cy="4114799"/>
          </a:xfrm>
        </p:spPr>
        <p:txBody>
          <a:bodyPr vert="horz" lIns="91440" tIns="45720" rIns="91440" bIns="45720" rtlCol="0" anchor="ctr">
            <a:noAutofit/>
          </a:bodyPr>
          <a:lstStyle/>
          <a:p>
            <a:pPr algn="r" rtl="0">
              <a:lnSpc>
                <a:spcPct val="80000"/>
              </a:lnSpc>
            </a:pPr>
            <a:r>
              <a:rPr lang="ar-SA" sz="2800" spc="150" dirty="0">
                <a:solidFill>
                  <a:schemeClr val="bg1"/>
                </a:solidFill>
              </a:rPr>
              <a:t>1-قال تعالى</a:t>
            </a:r>
            <a:r>
              <a:rPr lang="ar-SA" sz="2800" spc="150" dirty="0">
                <a:solidFill>
                  <a:schemeClr val="bg1"/>
                </a:solidFill>
                <a:latin typeface="Andalus" panose="02020603050405020304" pitchFamily="18" charset="-78"/>
                <a:cs typeface="+mn-cs"/>
              </a:rPr>
              <a:t>(</a:t>
            </a:r>
            <a:r>
              <a:rPr lang="ar-SA" sz="2800" b="1" dirty="0">
                <a:solidFill>
                  <a:srgbClr val="00B050"/>
                </a:solidFill>
                <a:latin typeface="Andalus" panose="02020603050405020304" pitchFamily="18" charset="-78"/>
                <a:cs typeface="Andalus" panose="02020603050405020304" pitchFamily="18" charset="-78"/>
              </a:rPr>
              <a:t>(</a:t>
            </a:r>
            <a:r>
              <a:rPr lang="ar-SA" sz="2800" b="1" dirty="0">
                <a:solidFill>
                  <a:srgbClr val="00B050"/>
                </a:solidFill>
                <a:latin typeface="Andalus" panose="02020603050405020304" pitchFamily="18" charset="-78"/>
                <a:cs typeface="Andalus" panose="02020603050405020304" pitchFamily="18" charset="-78"/>
                <a:hlinkClick r:id="rId3">
                  <a:extLst>
                    <a:ext uri="{A12FA001-AC4F-418D-AE19-62706E023703}">
                      <ahyp:hlinkClr xmlns:ahyp="http://schemas.microsoft.com/office/drawing/2018/hyperlinkcolor" val="tx"/>
                    </a:ext>
                  </a:extLst>
                </a:hlinkClick>
              </a:rPr>
              <a:t>16</a:t>
            </a:r>
            <a:r>
              <a:rPr lang="ar-SA" sz="2800" b="1" dirty="0">
                <a:solidFill>
                  <a:srgbClr val="00B050"/>
                </a:solidFill>
                <a:latin typeface="Andalus" panose="02020603050405020304" pitchFamily="18" charset="-78"/>
                <a:cs typeface="Andalus" panose="02020603050405020304" pitchFamily="18" charset="-78"/>
              </a:rPr>
              <a:t>) يَا بُنَيَّ أَقِمِ الصَّلَاةَ وَأْمُرْ بِالْمَعْرُوفِ وَانْهَ عَنِ الْمُنكَرِ وَاصْبِرْ عَلَىٰ مَا أَصَابَكَ ۖ إِنَّ ذَٰلِكَ مِنْ عَزْمِ الْأُمُورِ (17) </a:t>
            </a:r>
            <a:r>
              <a:rPr lang="ar-SA" sz="2800" b="1" dirty="0">
                <a:solidFill>
                  <a:srgbClr val="00B050"/>
                </a:solidFill>
                <a:latin typeface="Andalus" panose="02020603050405020304" pitchFamily="18" charset="-78"/>
                <a:cs typeface="Andalus" panose="02020603050405020304" pitchFamily="18" charset="-78"/>
                <a:hlinkClick r:id="rId4">
                  <a:extLst>
                    <a:ext uri="{A12FA001-AC4F-418D-AE19-62706E023703}">
                      <ahyp:hlinkClr xmlns:ahyp="http://schemas.microsoft.com/office/drawing/2018/hyperlinkcolor" val="tx"/>
                    </a:ext>
                  </a:extLst>
                </a:hlinkClick>
              </a:rPr>
              <a:t>وَلَا تُصَعِّرْ خَدَّكَ لِلنَّاسِ وَلَا تَمْشِ فِي الْأَرْضِ مَرَحًا ۖ إِنَّ اللَّهَ لَا يُحِبُّ كُلَّ مُخْتَالٍ فَخُورٍ</a:t>
            </a:r>
            <a:r>
              <a:rPr lang="ar-SA" sz="2800" b="1" dirty="0">
                <a:solidFill>
                  <a:srgbClr val="00B050"/>
                </a:solidFill>
                <a:latin typeface="Andalus" panose="02020603050405020304" pitchFamily="18" charset="-78"/>
                <a:cs typeface="Andalus" panose="02020603050405020304" pitchFamily="18" charset="-78"/>
              </a:rPr>
              <a:t> (</a:t>
            </a:r>
            <a:r>
              <a:rPr lang="ar-SA" sz="2800" b="1" dirty="0">
                <a:solidFill>
                  <a:srgbClr val="00B050"/>
                </a:solidFill>
                <a:latin typeface="Andalus" panose="02020603050405020304" pitchFamily="18" charset="-78"/>
                <a:cs typeface="Andalus" panose="02020603050405020304" pitchFamily="18" charset="-78"/>
                <a:hlinkClick r:id="rId4">
                  <a:extLst>
                    <a:ext uri="{A12FA001-AC4F-418D-AE19-62706E023703}">
                      <ahyp:hlinkClr xmlns:ahyp="http://schemas.microsoft.com/office/drawing/2018/hyperlinkcolor" val="tx"/>
                    </a:ext>
                  </a:extLst>
                </a:hlinkClick>
              </a:rPr>
              <a:t>18</a:t>
            </a:r>
            <a:r>
              <a:rPr lang="ar-SA" sz="2800" b="1" dirty="0">
                <a:solidFill>
                  <a:srgbClr val="00B050"/>
                </a:solidFill>
                <a:latin typeface="Andalus" panose="02020603050405020304" pitchFamily="18" charset="-78"/>
                <a:cs typeface="Andalus" panose="02020603050405020304" pitchFamily="18" charset="-78"/>
              </a:rPr>
              <a:t>) </a:t>
            </a:r>
            <a:r>
              <a:rPr lang="ar-SA" sz="2800" b="1" dirty="0">
                <a:solidFill>
                  <a:srgbClr val="00B050"/>
                </a:solidFill>
                <a:latin typeface="Andalus" panose="02020603050405020304" pitchFamily="18" charset="-78"/>
                <a:cs typeface="Andalus" panose="02020603050405020304" pitchFamily="18" charset="-78"/>
                <a:hlinkClick r:id="rId5">
                  <a:extLst>
                    <a:ext uri="{A12FA001-AC4F-418D-AE19-62706E023703}">
                      <ahyp:hlinkClr xmlns:ahyp="http://schemas.microsoft.com/office/drawing/2018/hyperlinkcolor" val="tx"/>
                    </a:ext>
                  </a:extLst>
                </a:hlinkClick>
              </a:rPr>
              <a:t>وَاقْصِدْ فِي مَشْيِكَ وَاغْضُضْ مِن صَوْتِكَ ۚ إِنَّ أَنكَرَ الْأَصْوَاتِ لَصَوْتُ الْحَمِيرِ</a:t>
            </a:r>
            <a:r>
              <a:rPr lang="ar-SA" sz="2800" b="1" dirty="0">
                <a:solidFill>
                  <a:srgbClr val="00B050"/>
                </a:solidFill>
                <a:latin typeface="Andalus" panose="02020603050405020304" pitchFamily="18" charset="-78"/>
                <a:cs typeface="Andalus" panose="02020603050405020304" pitchFamily="18" charset="-78"/>
              </a:rPr>
              <a:t> (</a:t>
            </a:r>
            <a:r>
              <a:rPr lang="ar-SA" sz="2800" b="1" dirty="0">
                <a:solidFill>
                  <a:srgbClr val="00B050"/>
                </a:solidFill>
                <a:latin typeface="Andalus" panose="02020603050405020304" pitchFamily="18" charset="-78"/>
                <a:cs typeface="Andalus" panose="02020603050405020304" pitchFamily="18" charset="-78"/>
                <a:hlinkClick r:id="rId5">
                  <a:extLst>
                    <a:ext uri="{A12FA001-AC4F-418D-AE19-62706E023703}">
                      <ahyp:hlinkClr xmlns:ahyp="http://schemas.microsoft.com/office/drawing/2018/hyperlinkcolor" val="tx"/>
                    </a:ext>
                  </a:extLst>
                </a:hlinkClick>
              </a:rPr>
              <a:t>19</a:t>
            </a:r>
            <a:r>
              <a:rPr lang="ar-SA" sz="2800" b="1" dirty="0">
                <a:solidFill>
                  <a:srgbClr val="00B050"/>
                </a:solidFill>
                <a:latin typeface="Andalus" panose="02020603050405020304" pitchFamily="18" charset="-78"/>
                <a:cs typeface="Andalus" panose="02020603050405020304" pitchFamily="18" charset="-78"/>
              </a:rPr>
              <a:t>)</a:t>
            </a:r>
            <a:r>
              <a:rPr lang="ar-SA" sz="2800" b="1" dirty="0">
                <a:solidFill>
                  <a:srgbClr val="535353"/>
                </a:solidFill>
                <a:latin typeface="Andalus" panose="02020603050405020304" pitchFamily="18" charset="-78"/>
                <a:cs typeface="Andalus" panose="02020603050405020304" pitchFamily="18" charset="-78"/>
              </a:rPr>
              <a:t> </a:t>
            </a:r>
            <a:r>
              <a:rPr lang="ar-SA" sz="2800" b="1" dirty="0">
                <a:solidFill>
                  <a:srgbClr val="535353"/>
                </a:solidFill>
                <a:latin typeface="hafs"/>
              </a:rPr>
              <a:t>سورة لقمان</a:t>
            </a:r>
            <a:r>
              <a:rPr lang="ar-SA" sz="2800" spc="150" dirty="0">
                <a:solidFill>
                  <a:schemeClr val="bg1"/>
                </a:solidFill>
              </a:rPr>
              <a:t>)</a:t>
            </a:r>
            <a:br>
              <a:rPr lang="en-US" sz="2800" spc="150" dirty="0">
                <a:solidFill>
                  <a:schemeClr val="bg1"/>
                </a:solidFill>
              </a:rPr>
            </a:br>
            <a:r>
              <a:rPr lang="ar-SA" sz="2800" spc="150" dirty="0">
                <a:solidFill>
                  <a:schemeClr val="bg1"/>
                </a:solidFill>
              </a:rPr>
              <a:t>2-</a:t>
            </a:r>
            <a:r>
              <a:rPr lang="ar-SA" sz="2800" dirty="0">
                <a:solidFill>
                  <a:srgbClr val="000000"/>
                </a:solidFill>
                <a:latin typeface="Tahoma" panose="020B0604030504040204" pitchFamily="34" charset="0"/>
              </a:rPr>
              <a:t>عن عمر بن أبي سلمة رضي الله عنهما قال: كنت غلامًا في حجر رسول الله صلى الله عليه وسلم، وكانت يدي تطيش في الصحفة، فقال لي رسول الله صلى الله عليه وسلم: ((يا غلام، سمِّ اللهَ، </a:t>
            </a:r>
            <a:r>
              <a:rPr lang="ar-SA" sz="2800" dirty="0">
                <a:solidFill>
                  <a:srgbClr val="0000FF"/>
                </a:solidFill>
                <a:latin typeface="Tahoma" panose="020B0604030504040204" pitchFamily="34" charset="0"/>
                <a:hlinkClick r:id="rId6">
                  <a:extLst>
                    <a:ext uri="{A12FA001-AC4F-418D-AE19-62706E023703}">
                      <ahyp:hlinkClr xmlns:ahyp="http://schemas.microsoft.com/office/drawing/2018/hyperlinkcolor" val="tx"/>
                    </a:ext>
                  </a:extLst>
                </a:hlinkClick>
              </a:rPr>
              <a:t>وكُلْ</a:t>
            </a:r>
            <a:r>
              <a:rPr lang="ar-SA" sz="2800" dirty="0">
                <a:solidFill>
                  <a:srgbClr val="000000"/>
                </a:solidFill>
                <a:latin typeface="Tahoma" panose="020B0604030504040204" pitchFamily="34" charset="0"/>
              </a:rPr>
              <a:t> بيمينك، وكُلْ مما يليك))</a:t>
            </a:r>
            <a:br>
              <a:rPr lang="ar-SA" sz="2800" dirty="0">
                <a:solidFill>
                  <a:srgbClr val="000000"/>
                </a:solidFill>
                <a:latin typeface="Tahoma" panose="020B0604030504040204" pitchFamily="34" charset="0"/>
              </a:rPr>
            </a:br>
            <a:br>
              <a:rPr lang="ar-SA" sz="2800" dirty="0">
                <a:solidFill>
                  <a:srgbClr val="000000"/>
                </a:solidFill>
                <a:latin typeface="Tahoma" panose="020B0604030504040204" pitchFamily="34" charset="0"/>
              </a:rPr>
            </a:br>
            <a:endParaRPr lang="en-US" sz="2800" spc="150" dirty="0">
              <a:solidFill>
                <a:schemeClr val="bg1"/>
              </a:solidFill>
              <a:latin typeface="Andalus" panose="02020603050405020304" pitchFamily="18" charset="-78"/>
              <a:cs typeface="+mn-cs"/>
            </a:endParaRPr>
          </a:p>
        </p:txBody>
      </p:sp>
    </p:spTree>
    <p:extLst>
      <p:ext uri="{BB962C8B-B14F-4D97-AF65-F5344CB8AC3E}">
        <p14:creationId xmlns:p14="http://schemas.microsoft.com/office/powerpoint/2010/main" val="37491430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4FD616AB-2B32-4A45-BEC9-C743E8978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9">
            <a:extLst>
              <a:ext uri="{FF2B5EF4-FFF2-40B4-BE49-F238E27FC236}">
                <a16:creationId xmlns:a16="http://schemas.microsoft.com/office/drawing/2014/main" id="{BEC91407-C839-4EE3-B5C6-34919D3DE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2600"/>
            <a:ext cx="12191999" cy="58927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Diagram&#10;&#10;Description automatically generated">
            <a:extLst>
              <a:ext uri="{FF2B5EF4-FFF2-40B4-BE49-F238E27FC236}">
                <a16:creationId xmlns:a16="http://schemas.microsoft.com/office/drawing/2014/main" id="{A0FAC1A1-D8D1-4C63-9CCC-D85F855C94C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966" y="641349"/>
            <a:ext cx="11966066" cy="5575300"/>
          </a:xfrm>
        </p:spPr>
      </p:pic>
    </p:spTree>
    <p:extLst>
      <p:ext uri="{BB962C8B-B14F-4D97-AF65-F5344CB8AC3E}">
        <p14:creationId xmlns:p14="http://schemas.microsoft.com/office/powerpoint/2010/main" val="4289369529"/>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588C9-3B48-4BE0-8622-FBB1F03CDF5A}"/>
              </a:ext>
            </a:extLst>
          </p:cNvPr>
          <p:cNvSpPr>
            <a:spLocks noGrp="1"/>
          </p:cNvSpPr>
          <p:nvPr>
            <p:ph type="ctrTitle"/>
          </p:nvPr>
        </p:nvSpPr>
        <p:spPr/>
        <p:txBody>
          <a:bodyPr/>
          <a:lstStyle/>
          <a:p>
            <a:r>
              <a:rPr lang="ar-SA" sz="11500" dirty="0">
                <a:solidFill>
                  <a:schemeClr val="bg1"/>
                </a:solidFill>
              </a:rPr>
              <a:t>ماهو التربية؟</a:t>
            </a:r>
            <a:endParaRPr lang="ar-SA" dirty="0">
              <a:solidFill>
                <a:schemeClr val="bg1"/>
              </a:solidFill>
            </a:endParaRPr>
          </a:p>
        </p:txBody>
      </p:sp>
    </p:spTree>
    <p:extLst>
      <p:ext uri="{BB962C8B-B14F-4D97-AF65-F5344CB8AC3E}">
        <p14:creationId xmlns:p14="http://schemas.microsoft.com/office/powerpoint/2010/main" val="15598000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3" name="Rectangle 22">
            <a:extLst>
              <a:ext uri="{FF2B5EF4-FFF2-40B4-BE49-F238E27FC236}">
                <a16:creationId xmlns:a16="http://schemas.microsoft.com/office/drawing/2014/main" id="{04B3A732-BD30-43B3-B22F-86F941907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B5978F0-8D3C-4B12-B071-F1254173E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1600"/>
            <a:ext cx="12192000"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D89072-07DB-489B-B372-D38128BDEF38}"/>
              </a:ext>
            </a:extLst>
          </p:cNvPr>
          <p:cNvSpPr>
            <a:spLocks noGrp="1"/>
          </p:cNvSpPr>
          <p:nvPr>
            <p:ph type="title"/>
          </p:nvPr>
        </p:nvSpPr>
        <p:spPr>
          <a:xfrm>
            <a:off x="0" y="1371600"/>
            <a:ext cx="12192000" cy="4114800"/>
          </a:xfrm>
        </p:spPr>
        <p:txBody>
          <a:bodyPr vert="horz" lIns="91440" tIns="45720" rIns="91440" bIns="45720" rtlCol="0" anchor="ctr">
            <a:normAutofit/>
          </a:bodyPr>
          <a:lstStyle/>
          <a:p>
            <a:pPr algn="r">
              <a:lnSpc>
                <a:spcPct val="80000"/>
              </a:lnSpc>
            </a:pPr>
            <a:r>
              <a:rPr lang="ar-SA" sz="5400" spc="150" dirty="0">
                <a:solidFill>
                  <a:schemeClr val="bg1"/>
                </a:solidFill>
                <a:latin typeface="Arabic Typesetting" panose="03020402040406030203" pitchFamily="66" charset="-78"/>
                <a:cs typeface="Arabic Typesetting" panose="03020402040406030203" pitchFamily="66" charset="-78"/>
              </a:rPr>
              <a:t>يعرف التربية بإنه:إعداد الفرد ليحيى حياةً كاملةً ويعرف </a:t>
            </a:r>
            <a:r>
              <a:rPr lang="ar-SA" sz="5400" spc="150">
                <a:solidFill>
                  <a:schemeClr val="bg1"/>
                </a:solidFill>
                <a:latin typeface="Arabic Typesetting" panose="03020402040406030203" pitchFamily="66" charset="-78"/>
                <a:cs typeface="Arabic Typesetting" panose="03020402040406030203" pitchFamily="66" charset="-78"/>
              </a:rPr>
              <a:t>أيضا بأنه عمليّة </a:t>
            </a:r>
            <a:r>
              <a:rPr lang="ar-SA" sz="5400" spc="150" dirty="0">
                <a:solidFill>
                  <a:schemeClr val="bg1"/>
                </a:solidFill>
                <a:latin typeface="Arabic Typesetting" panose="03020402040406030203" pitchFamily="66" charset="-78"/>
                <a:cs typeface="Arabic Typesetting" panose="03020402040406030203" pitchFamily="66" charset="-78"/>
              </a:rPr>
              <a:t>تكيّف بين الفرد وبيئته</a:t>
            </a:r>
            <a:br>
              <a:rPr lang="ar-SA" sz="4400" spc="150" dirty="0">
                <a:solidFill>
                  <a:schemeClr val="bg1"/>
                </a:solidFill>
                <a:latin typeface="Arabic Typesetting" panose="03020402040406030203" pitchFamily="66" charset="-78"/>
                <a:cs typeface="Arabic Typesetting" panose="03020402040406030203" pitchFamily="66" charset="-78"/>
              </a:rPr>
            </a:br>
            <a:br>
              <a:rPr lang="ar-SA" sz="4400" spc="150" dirty="0">
                <a:solidFill>
                  <a:schemeClr val="bg1"/>
                </a:solidFill>
                <a:latin typeface="Arabic Typesetting" panose="03020402040406030203" pitchFamily="66" charset="-78"/>
                <a:cs typeface="Arabic Typesetting" panose="03020402040406030203" pitchFamily="66" charset="-78"/>
              </a:rPr>
            </a:br>
            <a:br>
              <a:rPr lang="ar-SA" sz="4400" spc="150" dirty="0">
                <a:solidFill>
                  <a:schemeClr val="bg1"/>
                </a:solidFill>
                <a:latin typeface="Arabic Typesetting" panose="03020402040406030203" pitchFamily="66" charset="-78"/>
                <a:cs typeface="Arabic Typesetting" panose="03020402040406030203" pitchFamily="66" charset="-78"/>
              </a:rPr>
            </a:br>
            <a:endParaRPr lang="en-US" sz="4400" spc="150" dirty="0">
              <a:solidFill>
                <a:schemeClr val="bg1"/>
              </a:solidFill>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34735593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EA6D0-FA96-4250-B038-ABAD3EC2008F}"/>
              </a:ext>
            </a:extLst>
          </p:cNvPr>
          <p:cNvSpPr>
            <a:spLocks noGrp="1"/>
          </p:cNvSpPr>
          <p:nvPr>
            <p:ph type="ctrTitle"/>
          </p:nvPr>
        </p:nvSpPr>
        <p:spPr>
          <a:xfrm>
            <a:off x="1" y="2086253"/>
            <a:ext cx="12191999" cy="1819922"/>
          </a:xfrm>
        </p:spPr>
        <p:txBody>
          <a:bodyPr>
            <a:normAutofit/>
          </a:bodyPr>
          <a:lstStyle/>
          <a:p>
            <a:r>
              <a:rPr lang="ar-SA" sz="5400" dirty="0">
                <a:solidFill>
                  <a:schemeClr val="bg1"/>
                </a:solidFill>
              </a:rPr>
              <a:t>ما هي حق التربية وأهم ما يجب على الوالدين تربية أبنائهم عليه؟</a:t>
            </a:r>
          </a:p>
        </p:txBody>
      </p:sp>
    </p:spTree>
    <p:extLst>
      <p:ext uri="{BB962C8B-B14F-4D97-AF65-F5344CB8AC3E}">
        <p14:creationId xmlns:p14="http://schemas.microsoft.com/office/powerpoint/2010/main" val="9659108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9">
            <a:extLst>
              <a:ext uri="{FF2B5EF4-FFF2-40B4-BE49-F238E27FC236}">
                <a16:creationId xmlns:a16="http://schemas.microsoft.com/office/drawing/2014/main" id="{04B3A732-BD30-43B3-B22F-86F941907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CB5978F0-8D3C-4B12-B071-F1254173E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1600"/>
            <a:ext cx="12192000"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9E1F02-5FCA-4570-A1E8-2D5147125F08}"/>
              </a:ext>
            </a:extLst>
          </p:cNvPr>
          <p:cNvSpPr>
            <a:spLocks noGrp="1"/>
          </p:cNvSpPr>
          <p:nvPr>
            <p:ph type="title"/>
          </p:nvPr>
        </p:nvSpPr>
        <p:spPr>
          <a:xfrm>
            <a:off x="0" y="1371597"/>
            <a:ext cx="12195668" cy="4114799"/>
          </a:xfrm>
        </p:spPr>
        <p:txBody>
          <a:bodyPr vert="horz" lIns="91440" tIns="45720" rIns="91440" bIns="45720" rtlCol="0" anchor="ctr">
            <a:normAutofit fontScale="90000"/>
          </a:bodyPr>
          <a:lstStyle/>
          <a:p>
            <a:pPr algn="r" rtl="0">
              <a:lnSpc>
                <a:spcPct val="80000"/>
              </a:lnSpc>
            </a:pPr>
            <a:r>
              <a:rPr lang="ar-SA" sz="4400" spc="150" dirty="0">
                <a:solidFill>
                  <a:schemeClr val="bg1"/>
                </a:solidFill>
              </a:rPr>
              <a:t>وهو حق عام يشمل التربية الإيمانية والخلقية والبدنية والعقلية، وفي دل ذلك في قول الله تعالى(</a:t>
            </a:r>
            <a:r>
              <a:rPr lang="ar-SA" sz="4400" b="1" dirty="0">
                <a:solidFill>
                  <a:srgbClr val="535353"/>
                </a:solidFill>
                <a:latin typeface="hafs"/>
              </a:rPr>
              <a:t> </a:t>
            </a:r>
            <a:r>
              <a:rPr lang="ar-SA" sz="4400" b="1" dirty="0">
                <a:solidFill>
                  <a:srgbClr val="468847"/>
                </a:solidFill>
                <a:latin typeface="Andalus" panose="02020603050405020304" pitchFamily="18" charset="-78"/>
                <a:cs typeface="Andalus" panose="02020603050405020304" pitchFamily="18" charset="-78"/>
              </a:rPr>
              <a:t>يَا أَيُّهَا الَّذِينَ آمَنُوا قُوا أَنفُسَكُمْ وَأَهْلِيكُمْ نَارًا وَقُودُهَا النَّاسُ وَالْحِجَارَةُ عَلَيْهَا مَلَائِكَةٌ غِلَاظٌ شِدَادٌ لَّا يَعْصُونَ اللَّهَ مَا أَمَرَهُمْ وَيَفْعَلُونَ مَا يُؤْمَرُونَ (التحريم:6)</a:t>
            </a:r>
            <a:r>
              <a:rPr lang="ar-SA" sz="4400" spc="150" dirty="0">
                <a:solidFill>
                  <a:schemeClr val="bg1"/>
                </a:solidFill>
                <a:latin typeface="Andalus" panose="02020603050405020304" pitchFamily="18" charset="-78"/>
                <a:cs typeface="Andalus" panose="02020603050405020304" pitchFamily="18" charset="-78"/>
              </a:rPr>
              <a:t>) </a:t>
            </a:r>
            <a:r>
              <a:rPr lang="ar-SA" sz="4400" spc="150" dirty="0">
                <a:solidFill>
                  <a:schemeClr val="bg1"/>
                </a:solidFill>
                <a:latin typeface="Andalus" panose="02020603050405020304" pitchFamily="18" charset="-78"/>
                <a:cs typeface="+mn-cs"/>
              </a:rPr>
              <a:t>فدلت الآية على وجوب تعهد الآباء لآبنائهم بما يقيهم من عذاب النار في الآخرة،وذلك يكون بتأديبهم، وتعليمهم، وإجبارهم على أمر الله وتنزيل بما علمك الله عز وجل في الآبناء</a:t>
            </a:r>
            <a:r>
              <a:rPr lang="en-US" sz="4400" spc="150" dirty="0">
                <a:solidFill>
                  <a:schemeClr val="bg1"/>
                </a:solidFill>
                <a:latin typeface="Andalus" panose="02020603050405020304" pitchFamily="18" charset="-78"/>
                <a:cs typeface="+mn-cs"/>
              </a:rPr>
              <a:t>   </a:t>
            </a:r>
            <a:br>
              <a:rPr lang="ar-SA" sz="3200" spc="150" dirty="0">
                <a:solidFill>
                  <a:schemeClr val="bg1"/>
                </a:solidFill>
              </a:rPr>
            </a:br>
            <a:endParaRPr lang="en-US" sz="3200" spc="150" dirty="0">
              <a:solidFill>
                <a:schemeClr val="bg1"/>
              </a:solidFill>
            </a:endParaRPr>
          </a:p>
        </p:txBody>
      </p:sp>
      <p:sp>
        <p:nvSpPr>
          <p:cNvPr id="13" name="Title 1">
            <a:extLst>
              <a:ext uri="{FF2B5EF4-FFF2-40B4-BE49-F238E27FC236}">
                <a16:creationId xmlns:a16="http://schemas.microsoft.com/office/drawing/2014/main" id="{9B26EB9E-FA91-47E5-B6F6-7D125AF493C6}"/>
              </a:ext>
            </a:extLst>
          </p:cNvPr>
          <p:cNvSpPr txBox="1">
            <a:spLocks/>
          </p:cNvSpPr>
          <p:nvPr/>
        </p:nvSpPr>
        <p:spPr>
          <a:xfrm>
            <a:off x="0" y="0"/>
            <a:ext cx="12188825" cy="1371597"/>
          </a:xfrm>
          <a:prstGeom prst="rect">
            <a:avLst/>
          </a:prstGeom>
        </p:spPr>
        <p:txBody>
          <a:bodyPr vert="horz" lIns="91440" tIns="45720" rIns="91440" bIns="45720" rtlCol="0" anchor="ctr">
            <a:normAutofit/>
          </a:bodyPr>
          <a:lstStyle>
            <a:lvl1pPr algn="l" defTabSz="914400" rtl="1" eaLnBrk="1" latinLnBrk="0" hangingPunct="1">
              <a:lnSpc>
                <a:spcPct val="85000"/>
              </a:lnSpc>
              <a:spcBef>
                <a:spcPct val="0"/>
              </a:spcBef>
              <a:buNone/>
              <a:defRPr sz="4000" kern="1200" cap="all" baseline="0">
                <a:solidFill>
                  <a:schemeClr val="bg2"/>
                </a:solidFill>
                <a:latin typeface="+mj-lt"/>
                <a:ea typeface="+mj-ea"/>
                <a:cs typeface="+mj-cs"/>
              </a:defRPr>
            </a:lvl1pPr>
          </a:lstStyle>
          <a:p>
            <a:pPr algn="r"/>
            <a:r>
              <a:rPr lang="ar-SA" sz="4400" dirty="0">
                <a:solidFill>
                  <a:schemeClr val="bg1"/>
                </a:solidFill>
              </a:rPr>
              <a:t>ما هي حق التربية؟</a:t>
            </a:r>
            <a:endParaRPr lang="ar-SA" sz="1400" dirty="0">
              <a:solidFill>
                <a:schemeClr val="bg1"/>
              </a:solidFill>
            </a:endParaRPr>
          </a:p>
        </p:txBody>
      </p:sp>
    </p:spTree>
    <p:extLst>
      <p:ext uri="{BB962C8B-B14F-4D97-AF65-F5344CB8AC3E}">
        <p14:creationId xmlns:p14="http://schemas.microsoft.com/office/powerpoint/2010/main" val="20632889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arn(inVertical)">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EFB97-EAE2-4A67-8E9C-C5B218E269BE}"/>
              </a:ext>
            </a:extLst>
          </p:cNvPr>
          <p:cNvSpPr>
            <a:spLocks noGrp="1"/>
          </p:cNvSpPr>
          <p:nvPr>
            <p:ph type="title"/>
          </p:nvPr>
        </p:nvSpPr>
        <p:spPr/>
        <p:txBody>
          <a:bodyPr/>
          <a:lstStyle/>
          <a:p>
            <a:pPr algn="r"/>
            <a:r>
              <a:rPr lang="ar-SA" sz="3600" dirty="0">
                <a:solidFill>
                  <a:srgbClr val="2C2C2C"/>
                </a:solidFill>
                <a:ea typeface="+mn-ea"/>
              </a:rPr>
              <a:t>أهم ما يجب على الوالدين تربية أبنائهم عليه</a:t>
            </a:r>
            <a:r>
              <a:rPr lang="ar-SA" dirty="0">
                <a:solidFill>
                  <a:schemeClr val="bg1"/>
                </a:solidFill>
              </a:rPr>
              <a:t>؟</a:t>
            </a:r>
          </a:p>
        </p:txBody>
      </p:sp>
      <p:sp>
        <p:nvSpPr>
          <p:cNvPr id="3" name="Content Placeholder 2">
            <a:extLst>
              <a:ext uri="{FF2B5EF4-FFF2-40B4-BE49-F238E27FC236}">
                <a16:creationId xmlns:a16="http://schemas.microsoft.com/office/drawing/2014/main" id="{AA035B99-89D4-4B2C-9C4E-8D2AD98E4CD9}"/>
              </a:ext>
            </a:extLst>
          </p:cNvPr>
          <p:cNvSpPr>
            <a:spLocks noGrp="1"/>
          </p:cNvSpPr>
          <p:nvPr>
            <p:ph idx="1"/>
          </p:nvPr>
        </p:nvSpPr>
        <p:spPr>
          <a:xfrm>
            <a:off x="0" y="1792936"/>
            <a:ext cx="12191999" cy="5065063"/>
          </a:xfrm>
        </p:spPr>
        <p:txBody>
          <a:bodyPr>
            <a:normAutofit/>
          </a:bodyPr>
          <a:lstStyle/>
          <a:p>
            <a:r>
              <a:rPr lang="ar-SA" sz="3600" dirty="0"/>
              <a:t>تعليمهم العقيدة الصحيحة.</a:t>
            </a:r>
          </a:p>
          <a:p>
            <a:r>
              <a:rPr lang="ar-SA" sz="3600" dirty="0"/>
              <a:t>تنشئتهم على الالتزام بالصلاة.</a:t>
            </a:r>
          </a:p>
          <a:p>
            <a:r>
              <a:rPr lang="ar-SA" sz="3600" dirty="0"/>
              <a:t>تربيتهم على الأخلاق الحسنة والآداب الرفيعة.</a:t>
            </a:r>
          </a:p>
          <a:p>
            <a:r>
              <a:rPr lang="ar-SA" sz="3600" dirty="0"/>
              <a:t>تعريفهم بأحكام الدين.</a:t>
            </a:r>
          </a:p>
        </p:txBody>
      </p:sp>
    </p:spTree>
    <p:extLst>
      <p:ext uri="{BB962C8B-B14F-4D97-AF65-F5344CB8AC3E}">
        <p14:creationId xmlns:p14="http://schemas.microsoft.com/office/powerpoint/2010/main" val="29750875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EC5CBE-E4AD-43FE-8623-29EC81A21F9B}"/>
              </a:ext>
            </a:extLst>
          </p:cNvPr>
          <p:cNvSpPr>
            <a:spLocks noGrp="1"/>
          </p:cNvSpPr>
          <p:nvPr>
            <p:ph type="title"/>
          </p:nvPr>
        </p:nvSpPr>
        <p:spPr>
          <a:xfrm>
            <a:off x="4325981" y="826554"/>
            <a:ext cx="7411919" cy="5061062"/>
          </a:xfrm>
        </p:spPr>
        <p:txBody>
          <a:bodyPr>
            <a:normAutofit/>
          </a:bodyPr>
          <a:lstStyle/>
          <a:p>
            <a:pPr algn="r"/>
            <a:r>
              <a:rPr lang="ar-SA" sz="2800" dirty="0">
                <a:solidFill>
                  <a:schemeClr val="tx1"/>
                </a:solidFill>
              </a:rPr>
              <a:t>تعليمهم العقيدة الصحيحة:</a:t>
            </a:r>
            <a:br>
              <a:rPr lang="ar-SA" sz="2800" dirty="0">
                <a:solidFill>
                  <a:schemeClr val="tx1"/>
                </a:solidFill>
              </a:rPr>
            </a:br>
            <a:r>
              <a:rPr lang="ar-SA" sz="2800" dirty="0">
                <a:solidFill>
                  <a:schemeClr val="tx1"/>
                </a:solidFill>
              </a:rPr>
              <a:t>تربية الآبناء على العقيدة الصحيحة من أهم الأمور التي ينبغي أن يربي الآباء أبنائهم؛حتى يشب الآبناء وقد ثبتت هذه العقائد في قلوبهم واندمجت مع الفطرة السليمة.</a:t>
            </a:r>
            <a:br>
              <a:rPr lang="ar-SA" sz="2800" dirty="0">
                <a:solidFill>
                  <a:schemeClr val="tx1"/>
                </a:solidFill>
              </a:rPr>
            </a:br>
            <a:r>
              <a:rPr lang="ar-SA" sz="2800" dirty="0">
                <a:solidFill>
                  <a:schemeClr val="tx1"/>
                </a:solidFill>
              </a:rPr>
              <a:t>وقد كان الصالحون في الأمم المتقدمة يعتنون  بتعليم آبنائهم أصول العقيدة الصحيحة هنا ومن صور العقيدة مثل توحيد الله عز وجل ومنع الاستعانة بغير الله وتوكل عليه وصرف العبادة لله وحده وتعلم معنى "لا إله إلا الله".</a:t>
            </a:r>
            <a:br>
              <a:rPr lang="ar-SA" sz="2800" dirty="0">
                <a:solidFill>
                  <a:schemeClr val="tx1"/>
                </a:solidFill>
              </a:rPr>
            </a:br>
            <a:r>
              <a:rPr lang="ar-SA" sz="2800" dirty="0">
                <a:solidFill>
                  <a:schemeClr val="tx1"/>
                </a:solidFill>
              </a:rPr>
              <a:t>في الصفحة التالية هناك مثالين من القرآن من السنة في هذا الحق. </a:t>
            </a:r>
            <a:endParaRPr lang="ar-SA" sz="8800" dirty="0">
              <a:solidFill>
                <a:schemeClr val="tx2"/>
              </a:solidFill>
            </a:endParaRPr>
          </a:p>
        </p:txBody>
      </p:sp>
      <p:sp>
        <p:nvSpPr>
          <p:cNvPr id="19" name="Rectangle 9">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1">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Rectangle 13">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Content Placeholder 6" descr="Text&#10;&#10;Description automatically generated">
            <a:extLst>
              <a:ext uri="{FF2B5EF4-FFF2-40B4-BE49-F238E27FC236}">
                <a16:creationId xmlns:a16="http://schemas.microsoft.com/office/drawing/2014/main" id="{18CDF9EC-B32E-4883-8855-E5CCE6507CF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8968" y="1764953"/>
            <a:ext cx="3642000" cy="3184263"/>
          </a:xfrm>
        </p:spPr>
      </p:pic>
    </p:spTree>
    <p:extLst>
      <p:ext uri="{BB962C8B-B14F-4D97-AF65-F5344CB8AC3E}">
        <p14:creationId xmlns:p14="http://schemas.microsoft.com/office/powerpoint/2010/main" val="1132169944"/>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9">
            <a:extLst>
              <a:ext uri="{FF2B5EF4-FFF2-40B4-BE49-F238E27FC236}">
                <a16:creationId xmlns:a16="http://schemas.microsoft.com/office/drawing/2014/main" id="{04B3A732-BD30-43B3-B22F-86F941907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0" name="Rectangle 11">
            <a:extLst>
              <a:ext uri="{FF2B5EF4-FFF2-40B4-BE49-F238E27FC236}">
                <a16:creationId xmlns:a16="http://schemas.microsoft.com/office/drawing/2014/main" id="{CB5978F0-8D3C-4B12-B071-F1254173E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1600"/>
            <a:ext cx="12192000"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419E1F02-5FCA-4570-A1E8-2D5147125F08}"/>
              </a:ext>
            </a:extLst>
          </p:cNvPr>
          <p:cNvSpPr>
            <a:spLocks noGrp="1"/>
          </p:cNvSpPr>
          <p:nvPr>
            <p:ph type="title"/>
          </p:nvPr>
        </p:nvSpPr>
        <p:spPr>
          <a:xfrm>
            <a:off x="0" y="1371597"/>
            <a:ext cx="12195668" cy="4114799"/>
          </a:xfrm>
        </p:spPr>
        <p:txBody>
          <a:bodyPr vert="horz" lIns="91440" tIns="45720" rIns="91440" bIns="45720" rtlCol="0" anchor="ctr">
            <a:noAutofit/>
          </a:bodyPr>
          <a:lstStyle/>
          <a:p>
            <a:pPr algn="r" rtl="0">
              <a:lnSpc>
                <a:spcPct val="80000"/>
              </a:lnSpc>
            </a:pPr>
            <a:r>
              <a:rPr lang="ar-SA" sz="2800" spc="150" dirty="0">
                <a:solidFill>
                  <a:schemeClr val="bg1"/>
                </a:solidFill>
              </a:rPr>
              <a:t>	1-تربية لقمان عليه السلام لآبنه على الحذر من الإشراك بالله وخطورته وتربيته على الإخلاص التوحيد لله عز وجل،قال تعالى(</a:t>
            </a:r>
            <a:r>
              <a:rPr lang="ar-SA" sz="2800" b="1" dirty="0">
                <a:solidFill>
                  <a:srgbClr val="000000"/>
                </a:solidFill>
                <a:latin typeface="Traditional Arabic" panose="02020603050405020304" pitchFamily="18" charset="-78"/>
                <a:cs typeface="Traditional Arabic" panose="02020603050405020304" pitchFamily="18" charset="-78"/>
              </a:rPr>
              <a:t>وَإِذْ قَالَ لُقْمَانُ لِابْنِهِ وَهُوَ يَعِظُهُ يَا بُنَيَّ لَا تُشْرِكْ بِاللَّهِ ۖ إِنَّ الشِّرْكَ لَظُلْمٌ عَظِيمٌ (13</a:t>
            </a:r>
            <a:r>
              <a:rPr lang="ar-SA" sz="2800" b="1" dirty="0">
                <a:solidFill>
                  <a:schemeClr val="bg1"/>
                </a:solidFill>
                <a:latin typeface="Traditional Arabic" panose="02020603050405020304" pitchFamily="18" charset="-78"/>
                <a:cs typeface="Traditional Arabic" panose="02020603050405020304" pitchFamily="18" charset="-78"/>
              </a:rPr>
              <a:t>)</a:t>
            </a:r>
            <a:r>
              <a:rPr lang="ar-SA" sz="2800" dirty="0">
                <a:solidFill>
                  <a:schemeClr val="bg1"/>
                </a:solidFill>
              </a:rPr>
              <a:t>سورة لقمان</a:t>
            </a:r>
            <a:r>
              <a:rPr lang="ar-SA" sz="2800" spc="150" dirty="0">
                <a:solidFill>
                  <a:schemeClr val="bg1"/>
                </a:solidFill>
              </a:rPr>
              <a:t>).</a:t>
            </a:r>
            <a:br>
              <a:rPr lang="ar-SA" sz="2800" spc="150" dirty="0">
                <a:solidFill>
                  <a:schemeClr val="bg1"/>
                </a:solidFill>
              </a:rPr>
            </a:br>
            <a:r>
              <a:rPr lang="ar-SA" sz="2800" spc="150" dirty="0">
                <a:solidFill>
                  <a:schemeClr val="bg1"/>
                </a:solidFill>
              </a:rPr>
              <a:t>2-كان النبي محمد صلى الله عليه وسلم شديد العناية بتلقين والحرص على عقيدة الإسلام وذلك واضح في فيما علمه لأبن عباس رضي الله عنه وهو مازال في سن الطفولة،قال ابن عباس رضي الله عنه:</a:t>
            </a:r>
            <a:r>
              <a:rPr lang="ar-SA" sz="2800" dirty="0">
                <a:solidFill>
                  <a:srgbClr val="000000"/>
                </a:solidFill>
                <a:latin typeface="Tahoma" panose="020B0604030504040204" pitchFamily="34" charset="0"/>
              </a:rPr>
              <a:t>كنت خلف النبي صلى الله عليه وسلم يومًا، فقال: ((يا غلام، إني أعلمك كلماتٍ: احفظ الله يحفظك، احفظ الله تجده تجاهك، إذا سألتَ فاسأل الله، وإذا استعنت فاستعن بالله، واعلم أن الأمة لو اجتمعت على أن ينفعـوك بشيءٍ لم ينفعوك إلا بشيءٍ قد كتبه الله لك، وإن اجتمعوا على أن يضروك بشيءٍ لم يضروك إلا بشيءٍ قد كتبه الله عليك، رُفعت الأقلام، وجفَّت الصحف))؛ رواه الترمذي وقال: حديث حسن صحيحٌ.</a:t>
            </a:r>
            <a:endParaRPr lang="en-US" sz="2800" spc="150" dirty="0">
              <a:solidFill>
                <a:schemeClr val="bg1"/>
              </a:solidFill>
            </a:endParaRPr>
          </a:p>
        </p:txBody>
      </p:sp>
    </p:spTree>
    <p:extLst>
      <p:ext uri="{BB962C8B-B14F-4D97-AF65-F5344CB8AC3E}">
        <p14:creationId xmlns:p14="http://schemas.microsoft.com/office/powerpoint/2010/main" val="42120963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B5EC5CBE-E4AD-43FE-8623-29EC81A21F9B}"/>
              </a:ext>
            </a:extLst>
          </p:cNvPr>
          <p:cNvSpPr>
            <a:spLocks noGrp="1"/>
          </p:cNvSpPr>
          <p:nvPr>
            <p:ph type="title"/>
          </p:nvPr>
        </p:nvSpPr>
        <p:spPr>
          <a:xfrm>
            <a:off x="4128663" y="482600"/>
            <a:ext cx="8063336" cy="5892800"/>
          </a:xfrm>
        </p:spPr>
        <p:txBody>
          <a:bodyPr>
            <a:normAutofit fontScale="90000"/>
          </a:bodyPr>
          <a:lstStyle/>
          <a:p>
            <a:pPr algn="r"/>
            <a:r>
              <a:rPr lang="ar-SA" sz="3600" dirty="0">
                <a:solidFill>
                  <a:schemeClr val="tx1"/>
                </a:solidFill>
              </a:rPr>
              <a:t>تشئتهم على الالتزام بالصلاة:</a:t>
            </a:r>
            <a:br>
              <a:rPr lang="ar-SA" sz="3600" dirty="0">
                <a:solidFill>
                  <a:schemeClr val="tx1"/>
                </a:solidFill>
              </a:rPr>
            </a:br>
            <a:r>
              <a:rPr lang="ar-SA" sz="3600" dirty="0">
                <a:solidFill>
                  <a:schemeClr val="tx1"/>
                </a:solidFill>
              </a:rPr>
              <a:t>أن تربية الأولاد على الالتزام بالصلاة سنة فيمن أرسلهم الله واجتباهم، فقد كان نبي الله إسماعيل عليه السلام؛قيما لأمر الله عز وجل،يأمرهم بالصلاة المتضمنة للإخلاص للمعبود، لأنهم أحق أن بدعوته من غيرهم، والصالحين مثل لقمان كان يوصي أبنه بالصلاة كما يأمره بالأمر بالمعروف والنهي عن المنكر والصبر على المصائب.</a:t>
            </a:r>
            <a:br>
              <a:rPr lang="ar-SA" sz="3600" dirty="0">
                <a:solidFill>
                  <a:schemeClr val="tx1"/>
                </a:solidFill>
              </a:rPr>
            </a:br>
            <a:br>
              <a:rPr lang="ar-SA" sz="5400" dirty="0">
                <a:solidFill>
                  <a:schemeClr val="tx1"/>
                </a:solidFill>
              </a:rPr>
            </a:br>
            <a:endParaRPr lang="ar-SA" sz="5400" dirty="0">
              <a:solidFill>
                <a:schemeClr val="tx1"/>
              </a:solidFill>
            </a:endParaRPr>
          </a:p>
        </p:txBody>
      </p:sp>
      <p:sp>
        <p:nvSpPr>
          <p:cNvPr id="19" name="Rectangle 9">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1">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Rectangle 13">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descr="A picture containing text, person, indoor&#10;&#10;Description automatically generated">
            <a:extLst>
              <a:ext uri="{FF2B5EF4-FFF2-40B4-BE49-F238E27FC236}">
                <a16:creationId xmlns:a16="http://schemas.microsoft.com/office/drawing/2014/main" id="{D62D02CE-E29F-4DFF-B516-43CDEA3003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826" y="2044992"/>
            <a:ext cx="3770283" cy="2768016"/>
          </a:xfrm>
          <a:prstGeom prst="rect">
            <a:avLst/>
          </a:prstGeom>
        </p:spPr>
      </p:pic>
    </p:spTree>
    <p:extLst>
      <p:ext uri="{BB962C8B-B14F-4D97-AF65-F5344CB8AC3E}">
        <p14:creationId xmlns:p14="http://schemas.microsoft.com/office/powerpoint/2010/main" val="1343284204"/>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847</TotalTime>
  <Words>2133</Words>
  <Application>Microsoft Office PowerPoint</Application>
  <PresentationFormat>Widescreen</PresentationFormat>
  <Paragraphs>89</Paragraphs>
  <Slides>15</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Andalus</vt:lpstr>
      <vt:lpstr>Arabic Typesetting</vt:lpstr>
      <vt:lpstr>Calibri</vt:lpstr>
      <vt:lpstr>Corbel</vt:lpstr>
      <vt:lpstr>hafs</vt:lpstr>
      <vt:lpstr>Tahoma</vt:lpstr>
      <vt:lpstr>Traditional Arabic</vt:lpstr>
      <vt:lpstr>Wingdings</vt:lpstr>
      <vt:lpstr>Banded</vt:lpstr>
      <vt:lpstr>حق التربية  المقرر:سلم102(الأسرة في الأسلام) المقدم:عبدالرحمن الميمان() )@PYTHON01100100( المشرف:د. </vt:lpstr>
      <vt:lpstr>ماهو التربية؟</vt:lpstr>
      <vt:lpstr>يعرف التربية بإنه:إعداد الفرد ليحيى حياةً كاملةً ويعرف أيضا بأنه عمليّة تكيّف بين الفرد وبيئته   </vt:lpstr>
      <vt:lpstr>ما هي حق التربية وأهم ما يجب على الوالدين تربية أبنائهم عليه؟</vt:lpstr>
      <vt:lpstr>وهو حق عام يشمل التربية الإيمانية والخلقية والبدنية والعقلية، وفي دل ذلك في قول الله تعالى( يَا أَيُّهَا الَّذِينَ آمَنُوا قُوا أَنفُسَكُمْ وَأَهْلِيكُمْ نَارًا وَقُودُهَا النَّاسُ وَالْحِجَارَةُ عَلَيْهَا مَلَائِكَةٌ غِلَاظٌ شِدَادٌ لَّا يَعْصُونَ اللَّهَ مَا أَمَرَهُمْ وَيَفْعَلُونَ مَا يُؤْمَرُونَ (التحريم:6)) فدلت الآية على وجوب تعهد الآباء لآبنائهم بما يقيهم من عذاب النار في الآخرة،وذلك يكون بتأديبهم، وتعليمهم، وإجبارهم على أمر الله وتنزيل بما علمك الله عز وجل في الآبناء    </vt:lpstr>
      <vt:lpstr>أهم ما يجب على الوالدين تربية أبنائهم عليه؟</vt:lpstr>
      <vt:lpstr>تعليمهم العقيدة الصحيحة: تربية الآبناء على العقيدة الصحيحة من أهم الأمور التي ينبغي أن يربي الآباء أبنائهم؛حتى يشب الآبناء وقد ثبتت هذه العقائد في قلوبهم واندمجت مع الفطرة السليمة. وقد كان الصالحون في الأمم المتقدمة يعتنون  بتعليم آبنائهم أصول العقيدة الصحيحة هنا ومن صور العقيدة مثل توحيد الله عز وجل ومنع الاستعانة بغير الله وتوكل عليه وصرف العبادة لله وحده وتعلم معنى "لا إله إلا الله". في الصفحة التالية هناك مثالين من القرآن من السنة في هذا الحق. </vt:lpstr>
      <vt:lpstr> 1-تربية لقمان عليه السلام لآبنه على الحذر من الإشراك بالله وخطورته وتربيته على الإخلاص التوحيد لله عز وجل،قال تعالى(وَإِذْ قَالَ لُقْمَانُ لِابْنِهِ وَهُوَ يَعِظُهُ يَا بُنَيَّ لَا تُشْرِكْ بِاللَّهِ ۖ إِنَّ الشِّرْكَ لَظُلْمٌ عَظِيمٌ (13)سورة لقمان). 2-كان النبي محمد صلى الله عليه وسلم شديد العناية بتلقين والحرص على عقيدة الإسلام وذلك واضح في فيما علمه لأبن عباس رضي الله عنه وهو مازال في سن الطفولة،قال ابن عباس رضي الله عنه:كنت خلف النبي صلى الله عليه وسلم يومًا، فقال: ((يا غلام، إني أعلمك كلماتٍ: احفظ الله يحفظك، احفظ الله تجده تجاهك، إذا سألتَ فاسأل الله، وإذا استعنت فاستعن بالله، واعلم أن الأمة لو اجتمعت على أن ينفعـوك بشيءٍ لم ينفعوك إلا بشيءٍ قد كتبه الله لك، وإن اجتمعوا على أن يضروك بشيءٍ لم يضروك إلا بشيءٍ قد كتبه الله عليك، رُفعت الأقلام، وجفَّت الصحف))؛ رواه الترمذي وقال: حديث حسن صحيحٌ.</vt:lpstr>
      <vt:lpstr>تشئتهم على الالتزام بالصلاة: أن تربية الأولاد على الالتزام بالصلاة سنة فيمن أرسلهم الله واجتباهم، فقد كان نبي الله إسماعيل عليه السلام؛قيما لأمر الله عز وجل،يأمرهم بالصلاة المتضمنة للإخلاص للمعبود، لأنهم أحق أن بدعوته من غيرهم، والصالحين مثل لقمان كان يوصي أبنه بالصلاة كما يأمره بالأمر بالمعروف والنهي عن المنكر والصبر على المصائب.  </vt:lpstr>
      <vt:lpstr> 1-قال تعالى(يَا بُنَيَّ أَقِمِ الصَّلَاةَ وَأْمُرْ بِالْمَعْرُوفِ وَانْهَ عَنِ الْمُنكَرِ وَاصْبِرْ عَلَىٰ مَا أَصَابَكَ ۖ إِنَّ ذَٰلِكَ مِنْ عَزْمِ الْأُمُورِ (17)سورة لقمان) 2-في حديث رسول الله صلى الله عليه وسلم قال(مُرُوا أولادكم بالصلاة وهم أبناء سبع سنين، واضربوهم عليها وهم أبناء عَشْر) 3-قال تعالى( وَاذْكُرْ فِي الْكِتَابِ إِسْمَاعِيلَ ۚ إِنَّهُ كَانَ صَادِقَ الْوَعْدِ وَكَانَ رَسُولًا نَّبِيًّا (54) وَكَانَ يَأْمُرُ أَهْلَهُ بِالصَّلَاةِ وَالزَّكَاةِ وَكَانَ عِندَ رَبِّهِ مَرْضِيًّا (مريم:55)) 4:قال الشيخ ابن عثيمين رحمه الله: ((هذا من حقوق الأولاد على آبائهم؛أن يأمروهم بالصلاة إذا بلغوا سبع سنوات، وأن يضربوهم عليها أي:على التفريط فيها وإضاعتها إذا بلغوا عشر سنين، ولكن بشرط أن يكونا ذوي عقل))</vt:lpstr>
      <vt:lpstr>تربيتهم على الأخلاق الحسنةوالآداب الرفيعة: للأخلاق منزلة عظيمة في الدين الإسلامي،حتى إن رسول الله صىلى الله عليه وسلم جعلها أسمى مقاصد رسالته للبشرية، فقال(إنما بعثت لأتمم مكارم الأخلاق). وتربية الأولاد والبنات سنة في سلوك الأنبياء والصالحين، ومنها التي وصى بها لقمان ابنه، تجمع أمهات الحكم،وتستلزم مالم يذكر منها حيص أمره ببر الوالدين وبين الموجب لبرهما، وأمره بشكره وشكرهما، وأمره بمراقبة الله، وخوفه القدوم عليه،ونهاه عن التكبر وأمره بالتواضع، ونهاه عن البطر والأشر، والأمر بالمعروف والنهي عن المنكر وكل ما ذكر في وصية لقمان من الاخلاق الحسنة حري بالمسلم أن يربي أبناءه عليها لما فيها من خصال الخير وخلال المعروف. ولنا في خير البشر محمد صلى الله عليه وسلم قدوة حيث كان يتعاهد الأولاد بالتربية على الأخلاق الحميدة والآداب الرفيعة، ومن ذلك ما رواه في حديث عمر بن أبي سلمة.</vt:lpstr>
      <vt:lpstr>1-قال تعالى((16) يَا بُنَيَّ أَقِمِ الصَّلَاةَ وَأْمُرْ بِالْمَعْرُوفِ وَانْهَ عَنِ الْمُنكَرِ وَاصْبِرْ عَلَىٰ مَا أَصَابَكَ ۖ إِنَّ ذَٰلِكَ مِنْ عَزْمِ الْأُمُورِ (17) وَلَا تُصَعِّرْ خَدَّكَ لِلنَّاسِ وَلَا تَمْشِ فِي الْأَرْضِ مَرَحًا ۖ إِنَّ اللَّهَ لَا يُحِبُّ كُلَّ مُخْتَالٍ فَخُورٍ (18) وَاقْصِدْ فِي مَشْيِكَ وَاغْضُضْ مِن صَوْتِكَ ۚ إِنَّ أَنكَرَ الْأَصْوَاتِ لَصَوْتُ الْحَمِيرِ (19) سورة لقمان) 2-عن عمر بن أبي سلمة رضي الله عنهما قال: كنت غلامًا في حجر رسول الله صلى الله عليه وسلم، وكانت يدي تطيش في الصحفة، فقال لي رسول الله صلى الله عليه وسلم: ((يا غلام، سمِّ اللهَ، وكُلْ بيمينك، وكُلْ مما يليك))  </vt:lpstr>
      <vt:lpstr>تعريفهم بأحكام الدين الأسلامي: يجب على الوالدين أم وأب العناية بتعليم أولادهم ما يحتاجون إليه من الأحكام بعد البلوغ. فيعلمونهم وجوب الصلاة وكيفيتها والوضوء ومتى تنقض، وفرض الزكاة والواجب فيها، الصوم وكيفيتها تعويدهم ويعلمونهم الموبقات والمحرمات كالزنا والسرقة وشرب الخمر وحرمة الربا وسفك القتل، يؤدبوهم بآداب الطعام والشراب، ووجوب توقير الكبار والرأفة بالغير، وحرمة السب الغيبة والنميمة ونحوها من الأحكام الآداب المأمور بها. وحتى يجب عليهم أن يغرسوا حب السنة وكره البدعة،وكيف ينزلوا مما علمهم الله على الواقع، وتوقير العلماء واتباع الفقهاء ، وطاعة أولي الأمر بالمعروف.</vt:lpstr>
      <vt:lpstr>1-قال تعالى((16) يَا بُنَيَّ أَقِمِ الصَّلَاةَ وَأْمُرْ بِالْمَعْرُوفِ وَانْهَ عَنِ الْمُنكَرِ وَاصْبِرْ عَلَىٰ مَا أَصَابَكَ ۖ إِنَّ ذَٰلِكَ مِنْ عَزْمِ الْأُمُورِ (17) وَلَا تُصَعِّرْ خَدَّكَ لِلنَّاسِ وَلَا تَمْشِ فِي الْأَرْضِ مَرَحًا ۖ إِنَّ اللَّهَ لَا يُحِبُّ كُلَّ مُخْتَالٍ فَخُورٍ (18) وَاقْصِدْ فِي مَشْيِكَ وَاغْضُضْ مِن صَوْتِكَ ۚ إِنَّ أَنكَرَ الْأَصْوَاتِ لَصَوْتُ الْحَمِيرِ (19) سورة لقمان) 2-عن عمر بن أبي سلمة رضي الله عنهما قال: كنت غلامًا في حجر رسول الله صلى الله عليه وسلم، وكانت يدي تطيش في الصحفة، فقال لي رسول الله صلى الله عليه وسلم: ((يا غلام، سمِّ اللهَ، وكُلْ بيمينك، وكُلْ مما يليك))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التنمر بوجهة نظر طلاب السنة المشتركة   المقدم:عبدالرحمن عماد الميمان المشرف:د.عبدالله الفجال</dc:title>
  <dc:creator>عبد الرحمن الميمان</dc:creator>
  <cp:lastModifiedBy>عبد الرحمن الميمان</cp:lastModifiedBy>
  <cp:revision>43</cp:revision>
  <dcterms:created xsi:type="dcterms:W3CDTF">2020-04-06T06:29:12Z</dcterms:created>
  <dcterms:modified xsi:type="dcterms:W3CDTF">2021-03-17T06:17:50Z</dcterms:modified>
</cp:coreProperties>
</file>