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69" r:id="rId2"/>
    <p:sldId id="268" r:id="rId3"/>
    <p:sldId id="257" r:id="rId4"/>
    <p:sldId id="258" r:id="rId5"/>
    <p:sldId id="259" r:id="rId6"/>
    <p:sldId id="260" r:id="rId7"/>
    <p:sldId id="261" r:id="rId8"/>
    <p:sldId id="267" r:id="rId9"/>
    <p:sldId id="262" r:id="rId10"/>
    <p:sldId id="264" r:id="rId11"/>
    <p:sldId id="27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10C0A7B-467E-4560-A8E3-5483FEA34AC2}" type="datetimeFigureOut">
              <a:rPr lang="ar-SA" smtClean="0"/>
              <a:t>20/08/41</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C466718-2FB2-48C4-8CD7-294F135798C0}" type="slidenum">
              <a:rPr lang="ar-SA" smtClean="0"/>
              <a:t>‹#›</a:t>
            </a:fld>
            <a:endParaRPr lang="ar-SA"/>
          </a:p>
        </p:txBody>
      </p:sp>
    </p:spTree>
    <p:extLst>
      <p:ext uri="{BB962C8B-B14F-4D97-AF65-F5344CB8AC3E}">
        <p14:creationId xmlns:p14="http://schemas.microsoft.com/office/powerpoint/2010/main" val="367520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يبدأ المحاضر بالسلام على المحاضرين والبسلمة والصلاة على الرسول الكريم ثم </a:t>
            </a:r>
          </a:p>
        </p:txBody>
      </p:sp>
      <p:sp>
        <p:nvSpPr>
          <p:cNvPr id="4" name="Slide Number Placeholder 3"/>
          <p:cNvSpPr>
            <a:spLocks noGrp="1"/>
          </p:cNvSpPr>
          <p:nvPr>
            <p:ph type="sldNum" sz="quarter" idx="5"/>
          </p:nvPr>
        </p:nvSpPr>
        <p:spPr/>
        <p:txBody>
          <a:bodyPr/>
          <a:lstStyle/>
          <a:p>
            <a:fld id="{3C466718-2FB2-48C4-8CD7-294F135798C0}" type="slidenum">
              <a:rPr lang="ar-SA" smtClean="0"/>
              <a:t>1</a:t>
            </a:fld>
            <a:endParaRPr lang="ar-SA"/>
          </a:p>
        </p:txBody>
      </p:sp>
    </p:spTree>
    <p:extLst>
      <p:ext uri="{BB962C8B-B14F-4D97-AF65-F5344CB8AC3E}">
        <p14:creationId xmlns:p14="http://schemas.microsoft.com/office/powerpoint/2010/main" val="133041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يعطي المحاضر علاج التنمر من ناحية الآسرة والمدرسة(العفوية في طرح العلاج)</a:t>
            </a:r>
          </a:p>
          <a:p>
            <a:pPr algn="r" rtl="1"/>
            <a:r>
              <a:rPr lang="ar-SA" dirty="0"/>
              <a:t>الاسري:</a:t>
            </a:r>
          </a:p>
          <a:p>
            <a:pPr algn="r" rtl="1"/>
            <a:r>
              <a:rPr lang="ar-SA" dirty="0"/>
              <a:t>-العناية بصحة الطفل الجسمية والنفسية وتحصينه ضد الامراض.</a:t>
            </a:r>
          </a:p>
          <a:p>
            <a:pPr algn="r" rtl="1"/>
            <a:r>
              <a:rPr lang="ar-SA" dirty="0"/>
              <a:t>-تقديم الخبرات والتعليمات اللازمة للنمو الحركي وعدم التهكم والسخرية من الطفل إذا  كانت حركته غير منتظمة.</a:t>
            </a:r>
          </a:p>
          <a:p>
            <a:pPr algn="r" rtl="1"/>
            <a:r>
              <a:rPr lang="ar-SA" dirty="0"/>
              <a:t>-توفير جو مشبع بالحب حتى ينشأ فيه الطفل سعيداً.</a:t>
            </a:r>
          </a:p>
          <a:p>
            <a:pPr algn="r" rtl="1"/>
            <a:r>
              <a:rPr lang="ar-SA" dirty="0"/>
              <a:t>-أهمية توفير الشعور بالأمن والثقة عند الطفل لإشباع حاجاته مع ملاحظة خطورة جعل الطفل موضوع تسلية وتهكم وسخرية.</a:t>
            </a:r>
          </a:p>
          <a:p>
            <a:pPr algn="r" rtl="1"/>
            <a:r>
              <a:rPr lang="ar-SA" dirty="0"/>
              <a:t>-عدم إجبار الطفل في هذه المرحلة(9-12) على الاختيار المهني.</a:t>
            </a:r>
          </a:p>
          <a:p>
            <a:pPr algn="r" rtl="1"/>
            <a:r>
              <a:rPr lang="ar-SA" dirty="0"/>
              <a:t>-العمل على تنمية المواهب والابتكار  وتوسيع الاهتمامات العقلية لتنمية حب الاستطلاع.</a:t>
            </a:r>
          </a:p>
          <a:p>
            <a:pPr algn="r" rtl="1"/>
            <a:r>
              <a:rPr lang="ar-SA" dirty="0"/>
              <a:t>-أهمية إشباع الحاجات النفسية خاصة الشعور بالآمن والتقدير والنجاح والانتماء إلى الجماعة.</a:t>
            </a:r>
          </a:p>
          <a:p>
            <a:pPr algn="r" rtl="1"/>
            <a:r>
              <a:rPr lang="ar-SA" dirty="0"/>
              <a:t>-حماية الطفل من الإهمال والقسوة والاستغلال وعدم تكليفه بإعمال تعوق تعليمه ونموه وتؤثر على صحته.</a:t>
            </a:r>
          </a:p>
          <a:p>
            <a:pPr algn="r" rtl="1"/>
            <a:r>
              <a:rPr lang="ar-SA" dirty="0"/>
              <a:t>-توفير المثيرات التربوية المناسبة للنمو العقلي في المنزل مثل الكتب والقصص والألعاب التي تتطلب قدرات معينة في التفكير.</a:t>
            </a:r>
          </a:p>
          <a:p>
            <a:pPr algn="r" rtl="1"/>
            <a:r>
              <a:rPr lang="ar-SA" dirty="0"/>
              <a:t>مدرسي:</a:t>
            </a:r>
          </a:p>
          <a:p>
            <a:pPr algn="r" rtl="1"/>
            <a:r>
              <a:rPr lang="ar-SA" dirty="0"/>
              <a:t>-مراعاة الفروق الفردية بين الطلاب من حيث العمر الزمني والمستويا التحصيلية والقدرات وغيرها.</a:t>
            </a:r>
            <a:endParaRPr lang="en-US" dirty="0"/>
          </a:p>
          <a:p>
            <a:pPr algn="r" rtl="1"/>
            <a:r>
              <a:rPr lang="ar-SA" dirty="0"/>
              <a:t>-الاهتمام بمادتي التربية الرياضية والتربية الفنية (مهارات اللعب)لما لها من دور فعال في تعزيز النشاط الحركي لدى الطالب في هذه المرحلة ونمو شخصيته النفسية والاجتماعية وتكوين مفاهيم إيجابية عن الذات،حيث تتيح له فرصة اختيار قراراته واستخدام إمكاناته  للتكيف مع الآخرين.</a:t>
            </a:r>
          </a:p>
          <a:p>
            <a:pPr algn="r" rtl="1"/>
            <a:r>
              <a:rPr lang="ar-SA" dirty="0"/>
              <a:t>تنمية الذكاء الاجتماعي من خلال الأنشطة المختلفة.</a:t>
            </a:r>
          </a:p>
          <a:p>
            <a:pPr algn="r" rtl="1"/>
            <a:r>
              <a:rPr lang="ar-SA" dirty="0"/>
              <a:t>-العمل على زيادة تبصير المراهق(12-21) بقضايا المجتمع.</a:t>
            </a:r>
          </a:p>
          <a:p>
            <a:pPr algn="r" rtl="1"/>
            <a:r>
              <a:rPr lang="ar-SA" dirty="0"/>
              <a:t>-تشجيع المراهق(12-21) على بناء فلسفة له في الحياة تعينه وترشده وتكون هادياً له في التعامل والتصرف إزاء الأشياء والأشخاص.</a:t>
            </a:r>
          </a:p>
          <a:p>
            <a:pPr algn="r" rtl="1"/>
            <a:r>
              <a:rPr lang="ar-SA" dirty="0"/>
              <a:t>-الاهتمام بأي مشكلة انفعالية تظهر عند المراهق والمبادرة في المساعدة في حلها قبل أن تستفحل.</a:t>
            </a:r>
          </a:p>
          <a:p>
            <a:pPr algn="r" rtl="1"/>
            <a:r>
              <a:rPr lang="ar-SA" dirty="0"/>
              <a:t>-تنمية قدرة المراهق(12-21) على الحوار وإبداء الرأي والمناقشة من خلال المواقف التعليمية والبرامج التربوية وعقد الجلسات الإرشادية.</a:t>
            </a:r>
          </a:p>
          <a:p>
            <a:pPr algn="r" rtl="1"/>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10</a:t>
            </a:fld>
            <a:endParaRPr lang="ar-SA"/>
          </a:p>
        </p:txBody>
      </p:sp>
    </p:spTree>
    <p:extLst>
      <p:ext uri="{BB962C8B-B14F-4D97-AF65-F5344CB8AC3E}">
        <p14:creationId xmlns:p14="http://schemas.microsoft.com/office/powerpoint/2010/main" val="146349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 ويعرفها ويضرب أمثلة عليها:</a:t>
            </a:r>
          </a:p>
          <a:p>
            <a:pPr algn="r" rtl="1"/>
            <a:r>
              <a:rPr lang="ar-SA" dirty="0"/>
              <a:t>التنمر العاطفي و النفسي:من أكثر أنواع التنمر تأثيراً وصاحبه ويحدث اثاراً خطيرة على الصحة النفسية للضحية ويطلق عليه الباحثون بالتنمر الانفعالي وتشمل المضايثة والتهديد والتخويف والإذلال والرفض من الجماعة واستخدام الإشارات الجسدية العدوانية والتحديق بوجه التضحية تحديقًا عدوانيًّا.</a:t>
            </a:r>
          </a:p>
          <a:p>
            <a:pPr algn="r" rtl="1"/>
            <a:r>
              <a:rPr lang="ar-SA" dirty="0"/>
              <a:t>التنمر اللفظي: المضایقة اللفظیة و استخدام ألقاب مهینة أو مسيئة عند النداء والسخریة واستخدام ألفاظ عنصرية واللعن  والتهدید بتسبب الأذى.</a:t>
            </a:r>
          </a:p>
          <a:p>
            <a:pPr algn="r" rtl="1"/>
            <a:r>
              <a:rPr lang="ar-SA" dirty="0"/>
              <a:t>التنمر الجسدي: ضرب و دفع الفرد وقرص والعض والركل بالقدم والخنق والصفع والرفس والاجبار على فعل شيء.</a:t>
            </a:r>
          </a:p>
          <a:p>
            <a:pPr algn="r" rtl="1"/>
            <a:r>
              <a:rPr lang="ar-SA" dirty="0"/>
              <a:t>التنمر في العلاقات الاجتماعية أوالشخصية:مثل منع بعض الأفراد من ممارسة بعض الانشطة بإقصائهم ،ورفض صداقتهم، ورفض مشاركته في الأنشطة المختلفة ، والإبعاد ،و الصد ،و نشر الأكاذيب والإشاعات المغرضة عن الأخرين.</a:t>
            </a:r>
          </a:p>
          <a:p>
            <a:pPr algn="r" rtl="1"/>
            <a:r>
              <a:rPr lang="ar-SA" dirty="0"/>
              <a:t>التنمر الجنسي:ويتمثل في سلوك الملامسة الغير لائقة في الأماكن الحساسة في جسد الضحية ، أو المضايقة الجنسية بالكلام كإطلاق العبارات الجنسية وقذرة ، أو التهديد بالممارسة.</a:t>
            </a:r>
          </a:p>
          <a:p>
            <a:pPr algn="r" rtl="1"/>
            <a:r>
              <a:rPr lang="ar-SA" dirty="0"/>
              <a:t>التنمر على الممتلكات:أخذ اشياء الآخرين والتصرف فيها عنهم أو عدم ارجاعها أو اتلافها.</a:t>
            </a:r>
          </a:p>
          <a:p>
            <a:pPr algn="r" rtl="1"/>
            <a:r>
              <a:rPr lang="ar-SA" dirty="0"/>
              <a:t>التنمر الإلكتروني: وهو الضرر المتعمد والمتكرر الذي يلحق بالضحية من خلال استخدام اجهزة الحاسوب والهواتف المحمولة ، والأجهزة الإلكترونية الأخرى وهو يأتي على شكل رسائل عدائية والمضايقة وتشويه السمعة أو التحقير وانتحال الشخصية و إفشاءالأسرار والقذف وغيرها.</a:t>
            </a:r>
          </a:p>
          <a:p>
            <a:pPr algn="r" rtl="1"/>
            <a:endParaRPr lang="ar-SA" dirty="0"/>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51273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يجب على المحاضر العفوية في شكر الآخرين وتمني الخير لهم.</a:t>
            </a:r>
          </a:p>
        </p:txBody>
      </p:sp>
      <p:sp>
        <p:nvSpPr>
          <p:cNvPr id="4" name="Slide Number Placeholder 3"/>
          <p:cNvSpPr>
            <a:spLocks noGrp="1"/>
          </p:cNvSpPr>
          <p:nvPr>
            <p:ph type="sldNum" sz="quarter" idx="5"/>
          </p:nvPr>
        </p:nvSpPr>
        <p:spPr/>
        <p:txBody>
          <a:bodyPr/>
          <a:lstStyle/>
          <a:p>
            <a:fld id="{3C466718-2FB2-48C4-8CD7-294F135798C0}" type="slidenum">
              <a:rPr lang="ar-SA" smtClean="0"/>
              <a:t>12</a:t>
            </a:fld>
            <a:endParaRPr lang="ar-SA"/>
          </a:p>
        </p:txBody>
      </p:sp>
    </p:spTree>
    <p:extLst>
      <p:ext uri="{BB962C8B-B14F-4D97-AF65-F5344CB8AC3E}">
        <p14:creationId xmlns:p14="http://schemas.microsoft.com/office/powerpoint/2010/main" val="205789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بسؤال المستمعين عن ماهو التنمر</a:t>
            </a:r>
          </a:p>
        </p:txBody>
      </p:sp>
      <p:sp>
        <p:nvSpPr>
          <p:cNvPr id="4" name="Slide Number Placeholder 3"/>
          <p:cNvSpPr>
            <a:spLocks noGrp="1"/>
          </p:cNvSpPr>
          <p:nvPr>
            <p:ph type="sldNum" sz="quarter" idx="5"/>
          </p:nvPr>
        </p:nvSpPr>
        <p:spPr/>
        <p:txBody>
          <a:bodyPr/>
          <a:lstStyle/>
          <a:p>
            <a:fld id="{3C466718-2FB2-48C4-8CD7-294F135798C0}" type="slidenum">
              <a:rPr lang="ar-SA" smtClean="0"/>
              <a:t>2</a:t>
            </a:fld>
            <a:endParaRPr lang="ar-SA"/>
          </a:p>
        </p:txBody>
      </p:sp>
    </p:spTree>
    <p:extLst>
      <p:ext uri="{BB962C8B-B14F-4D97-AF65-F5344CB8AC3E}">
        <p14:creationId xmlns:p14="http://schemas.microsoft.com/office/powerpoint/2010/main" val="158198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تعريف التنمر لغةً:نَمُّر (اسم) هي مصدر نَمَّرَ، وأظهر تَنَمُّرًا يعني تَشَبٌّهًا بالنَّمِرِ، والفعل تَنَمَّرَ؛ فهو مُتنمِّر، والمفعول مُتنمَّر له، وتنمَّر الشخص أي: نمِر؛ غضِب وساء خلقُه، وصار كالنَّمِر الغاضب، وتَنَمَّر أي تشبَّه بالنّمر في لونه أو طبعه، وتنمَّر لفلانٍ أي تنكَّر له وأوعده، وتَنَمَّر أي مدَّد في صوته عند الوعيد. </a:t>
            </a:r>
            <a:br>
              <a:rPr lang="ar-SA" dirty="0"/>
            </a:br>
            <a:br>
              <a:rPr lang="ar-SA" dirty="0"/>
            </a:br>
            <a:r>
              <a:rPr lang="ar-SA" dirty="0"/>
              <a:t>تعريف التنمر اصطلاحاً:"استخدام القوة أو التهدید أوالاكراه أو الإیذاء والتخویف من أجل فرض الهیمنة والسیطرة على الآخرین بطرق عدوانیة".</a:t>
            </a:r>
          </a:p>
        </p:txBody>
      </p:sp>
      <p:sp>
        <p:nvSpPr>
          <p:cNvPr id="4" name="Slide Number Placeholder 3"/>
          <p:cNvSpPr>
            <a:spLocks noGrp="1"/>
          </p:cNvSpPr>
          <p:nvPr>
            <p:ph type="sldNum" sz="quarter" idx="5"/>
          </p:nvPr>
        </p:nvSpPr>
        <p:spPr/>
        <p:txBody>
          <a:bodyPr/>
          <a:lstStyle/>
          <a:p>
            <a:fld id="{3C466718-2FB2-48C4-8CD7-294F135798C0}" type="slidenum">
              <a:rPr lang="ar-SA" smtClean="0"/>
              <a:t>3</a:t>
            </a:fld>
            <a:endParaRPr lang="ar-SA"/>
          </a:p>
        </p:txBody>
      </p:sp>
    </p:spTree>
    <p:extLst>
      <p:ext uri="{BB962C8B-B14F-4D97-AF65-F5344CB8AC3E}">
        <p14:creationId xmlns:p14="http://schemas.microsoft.com/office/powerpoint/2010/main" val="409470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4</a:t>
            </a:fld>
            <a:endParaRPr lang="ar-SA"/>
          </a:p>
        </p:txBody>
      </p:sp>
    </p:spTree>
    <p:extLst>
      <p:ext uri="{BB962C8B-B14F-4D97-AF65-F5344CB8AC3E}">
        <p14:creationId xmlns:p14="http://schemas.microsoft.com/office/powerpoint/2010/main" val="59083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المحاضر(يجب عليه أن يختصرها وعدم الثرثرة)</a:t>
            </a:r>
          </a:p>
          <a:p>
            <a:pPr algn="r" rtl="1"/>
            <a:r>
              <a:rPr lang="ar-SA" dirty="0"/>
              <a:t>القوة (بسبب العمر ، الحجم ، الجنس).</a:t>
            </a:r>
          </a:p>
          <a:p>
            <a:pPr algn="r" rtl="1"/>
            <a:r>
              <a:rPr lang="ar-SA" dirty="0"/>
              <a:t>تعمد الاذى(فالمتنمر يجد لذة في توبيخ الضحية أو محاولة السيطرة عليها ، ويتمادى عند إظهار الضحية عدم الارتياح).</a:t>
            </a:r>
          </a:p>
          <a:p>
            <a:pPr algn="r" rtl="1"/>
            <a:r>
              <a:rPr lang="ar-SA" dirty="0"/>
              <a:t>الفترة والشدة(استمرار التنمر ومعاودته على فترات طويلة ، ودرجة التنمر محطمة لإحترام الذات لدى الضحية). </a:t>
            </a:r>
          </a:p>
          <a:p>
            <a:pPr algn="r" rtl="1"/>
            <a:r>
              <a:rPr lang="ar-SA" dirty="0"/>
              <a:t>وبجه عام يميل المتنمرون إلى أن يكونوا مغرورين و أقوياء ومقبولين من أقرانهم ، ويتميزون خاصةً برغبتهم في السيطرة على الآخرين عن طريق استخدام العنف. ويظهرون القليل من التعاطف تجاه ضحاياهم. كما ويتميز المتنمر بأنه محاط بمتنمرين أو أتباع سلبيين ، وهؤلاء لا يبدؤون بالضرورة بالسلوك العدواني ولكنهم يشاركون فيه ، ويقدموا الدعم والتشجيع للمتنمر ، وموافقتهم ترفع من احساس المتنمر بذاته ومكانته ، ويجعل سلوك التنمر مستمرا.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5</a:t>
            </a:fld>
            <a:endParaRPr lang="ar-SA"/>
          </a:p>
        </p:txBody>
      </p:sp>
    </p:spTree>
    <p:extLst>
      <p:ext uri="{BB962C8B-B14F-4D97-AF65-F5344CB8AC3E}">
        <p14:creationId xmlns:p14="http://schemas.microsoft.com/office/powerpoint/2010/main" val="3829607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6</a:t>
            </a:fld>
            <a:endParaRPr lang="ar-SA"/>
          </a:p>
        </p:txBody>
      </p:sp>
    </p:spTree>
    <p:extLst>
      <p:ext uri="{BB962C8B-B14F-4D97-AF65-F5344CB8AC3E}">
        <p14:creationId xmlns:p14="http://schemas.microsoft.com/office/powerpoint/2010/main" val="256845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 ويعرفها ويضرب أمثلة عليها:</a:t>
            </a:r>
          </a:p>
          <a:p>
            <a:pPr algn="r" rtl="1"/>
            <a:r>
              <a:rPr lang="ar-SA" dirty="0"/>
              <a:t>التنمر العاطفي و النفسي:من أكثر أنواع التنمر تأثيراً وصاحبه ويحدث اثاراً خطيرة على الصحة النفسية للضحية ويطلق عليه الباحثون بالتنمر الانفعالي وتشمل المضايثة والتهديد والتخويف والإذلال والرفض من الجماعة واستخدام الإشارات الجسدية العدوانية والتحديق بوجه التضحية تحديقًا عدوانيًّا.</a:t>
            </a:r>
          </a:p>
          <a:p>
            <a:pPr algn="r" rtl="1"/>
            <a:r>
              <a:rPr lang="ar-SA" dirty="0"/>
              <a:t>التنمر اللفظي: المضایقة اللفظیة و استخدام ألقاب مهینة أو مسيئة عند النداء والسخریة واستخدام ألفاظ عنصرية واللعن  والتهدید بتسبب الأذى.</a:t>
            </a:r>
          </a:p>
          <a:p>
            <a:pPr algn="r" rtl="1"/>
            <a:r>
              <a:rPr lang="ar-SA" dirty="0"/>
              <a:t>التنمر الجسدي: ضرب و دفع الفرد وقرص والعض والركل بالقدم والخنق والصفع والرفس والاجبار على فعل شيء.</a:t>
            </a:r>
          </a:p>
          <a:p>
            <a:pPr algn="r" rtl="1"/>
            <a:r>
              <a:rPr lang="ar-SA" dirty="0"/>
              <a:t>التنمر في العلاقات الاجتماعية أوالشخصية:مثل منع بعض الأفراد من ممارسة بعض الانشطة بإقصائهم ،ورفض صداقتهم، ورفض مشاركته في الأنشطة المختلفة ، والإبعاد ،و الصد ،و نشر الأكاذيب والإشاعات المغرضة عن الأخرين.</a:t>
            </a:r>
          </a:p>
          <a:p>
            <a:pPr algn="r" rtl="1"/>
            <a:r>
              <a:rPr lang="ar-SA" dirty="0"/>
              <a:t>التنمر الجنسي:ويتمثل في سلوك الملامسة الغير لائقة في الأماكن الحساسة في جسد الضحية ، أو المضايقة الجنسية بالكلام كإطلاق العبارات الجنسية وقذرة ، أو التهديد بالممارسة.</a:t>
            </a:r>
          </a:p>
          <a:p>
            <a:pPr algn="r" rtl="1"/>
            <a:r>
              <a:rPr lang="ar-SA" dirty="0"/>
              <a:t>التنمر على الممتلكات:أخذ اشياء الآخرين والتصرف فيها عنهم أو عدم ارجاعها أو اتلافها.</a:t>
            </a:r>
          </a:p>
          <a:p>
            <a:pPr algn="r" rtl="1"/>
            <a:r>
              <a:rPr lang="ar-SA" dirty="0"/>
              <a:t>التنمر الإلكتروني: وهو الضرر المتعمد والمتكرر الذي يلحق بالضحية من خلال استخدام اجهزة الحاسوب والهواتف المحمولة ، والأجهزة الإلكترونية الأخرى وهو يأتي على شكل رسائل عدائية والمضايقة وتشويه السمعة أو التحقير وانتحال الشخصية و إفشاءالأسرار والقذف وغيرها.</a:t>
            </a:r>
          </a:p>
          <a:p>
            <a:pPr algn="r" rtl="1"/>
            <a:endParaRPr lang="ar-SA" dirty="0"/>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7</a:t>
            </a:fld>
            <a:endParaRPr lang="ar-SA"/>
          </a:p>
        </p:txBody>
      </p:sp>
    </p:spTree>
    <p:extLst>
      <p:ext uri="{BB962C8B-B14F-4D97-AF65-F5344CB8AC3E}">
        <p14:creationId xmlns:p14="http://schemas.microsoft.com/office/powerpoint/2010/main" val="3963261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يشرحها المحاضر ويوضح الاسباب التنمر بآختصار:</a:t>
            </a:r>
          </a:p>
          <a:p>
            <a:pPr algn="r" rtl="1"/>
            <a:r>
              <a:rPr lang="ar-SA" dirty="0"/>
              <a:t>1-العقد النفسية والإحباط والاكتئاب والملل.</a:t>
            </a:r>
          </a:p>
          <a:p>
            <a:pPr algn="r" rtl="1"/>
            <a:r>
              <a:rPr lang="ar-SA" dirty="0"/>
              <a:t>2-استخدام العنف كوسيلة للتنفيس عن المشاعر نتيجة الشعور بالإحباط.  </a:t>
            </a:r>
          </a:p>
          <a:p>
            <a:pPr algn="r" rtl="1"/>
            <a:r>
              <a:rPr lang="ar-SA" dirty="0"/>
              <a:t>3-الانفعال والغضب والقلق والتوتر</a:t>
            </a:r>
          </a:p>
          <a:p>
            <a:pPr algn="r" rtl="1"/>
            <a:r>
              <a:rPr lang="ar-SA" dirty="0"/>
              <a:t>اجتماعيا:</a:t>
            </a:r>
          </a:p>
          <a:p>
            <a:pPr algn="r" rtl="1"/>
            <a:r>
              <a:rPr lang="ar-SA" dirty="0"/>
              <a:t>1-التنشئة الأسرية وطريقة التربية والتي تكمن في:التذبذب والتساهل في التربية.</a:t>
            </a:r>
          </a:p>
          <a:p>
            <a:pPr algn="r" rtl="1"/>
            <a:r>
              <a:rPr lang="ar-SA" dirty="0"/>
              <a:t>ضعف في العلاقات الاجتماعية(صعوبات التواصل وضعف العلاقات مع الآخرين مهارات الضبط الاجتماعي، والانفاعلي والتواصل مع الآخرين).</a:t>
            </a:r>
          </a:p>
          <a:p>
            <a:pPr algn="r" rtl="1"/>
            <a:r>
              <a:rPr lang="ar-SA" dirty="0"/>
              <a:t>انتشار العنف في المجتمع(</a:t>
            </a:r>
          </a:p>
          <a:p>
            <a:pPr algn="r" rtl="1"/>
            <a:r>
              <a:rPr lang="ar-SA" dirty="0"/>
              <a:t>تربوية:</a:t>
            </a:r>
          </a:p>
          <a:p>
            <a:pPr algn="r" rtl="1"/>
            <a:r>
              <a:rPr lang="ar-SA" dirty="0"/>
              <a:t>أسباب تتعلق بالمعلم</a:t>
            </a:r>
          </a:p>
          <a:p>
            <a:pPr algn="r" rtl="1"/>
            <a:r>
              <a:rPr lang="ar-SA" dirty="0"/>
              <a:t>الرفقة السيئة</a:t>
            </a:r>
          </a:p>
          <a:p>
            <a:pPr algn="r" rtl="1"/>
            <a:r>
              <a:rPr lang="ar-SA" dirty="0"/>
              <a:t>عدم وجود الأنشطة المدرسية.</a:t>
            </a:r>
          </a:p>
        </p:txBody>
      </p:sp>
      <p:sp>
        <p:nvSpPr>
          <p:cNvPr id="4" name="Slide Number Placeholder 3"/>
          <p:cNvSpPr>
            <a:spLocks noGrp="1"/>
          </p:cNvSpPr>
          <p:nvPr>
            <p:ph type="sldNum" sz="quarter" idx="5"/>
          </p:nvPr>
        </p:nvSpPr>
        <p:spPr/>
        <p:txBody>
          <a:bodyPr/>
          <a:lstStyle/>
          <a:p>
            <a:fld id="{3C466718-2FB2-48C4-8CD7-294F135798C0}" type="slidenum">
              <a:rPr lang="ar-SA" smtClean="0"/>
              <a:t>8</a:t>
            </a:fld>
            <a:endParaRPr lang="ar-SA"/>
          </a:p>
        </p:txBody>
      </p:sp>
    </p:spTree>
    <p:extLst>
      <p:ext uri="{BB962C8B-B14F-4D97-AF65-F5344CB8AC3E}">
        <p14:creationId xmlns:p14="http://schemas.microsoft.com/office/powerpoint/2010/main" val="3809871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يشرحها المحاضر</a:t>
            </a:r>
          </a:p>
          <a:p>
            <a:pPr algn="r" rtl="1"/>
            <a:r>
              <a:rPr lang="ar-SA" dirty="0"/>
              <a:t>المتنمر</a:t>
            </a:r>
          </a:p>
          <a:p>
            <a:pPr algn="r" rtl="1"/>
            <a:r>
              <a:rPr lang="ar-SA" dirty="0"/>
              <a:t>تسوء حالته النفسية(اكتئاب، واضطراب، وقلق،  وأرق، وعزلة)</a:t>
            </a:r>
          </a:p>
          <a:p>
            <a:pPr algn="r" rtl="1"/>
            <a:r>
              <a:rPr lang="ar-SA" dirty="0"/>
              <a:t>فقدان الثقة بالنفس انخفاض احترام الذات والنفس.</a:t>
            </a:r>
          </a:p>
          <a:p>
            <a:pPr algn="r" rtl="1"/>
            <a:r>
              <a:rPr lang="ar-SA" dirty="0"/>
              <a:t>تدني في تقدير الذات.</a:t>
            </a:r>
          </a:p>
          <a:p>
            <a:pPr algn="r" rtl="1"/>
            <a:r>
              <a:rPr lang="ar-SA" dirty="0"/>
              <a:t>الدخول في المشاجرات المستمرة.</a:t>
            </a:r>
          </a:p>
          <a:p>
            <a:pPr algn="r" rtl="1"/>
            <a:r>
              <a:rPr lang="ar-SA" dirty="0"/>
              <a:t>الضحية</a:t>
            </a:r>
          </a:p>
          <a:p>
            <a:pPr algn="r" rtl="1"/>
            <a:r>
              <a:rPr lang="ar-SA" dirty="0"/>
              <a:t>الشعور بالغضب، والمرارة، والضعف، والعجز، والإحباط، والعزلة.</a:t>
            </a:r>
          </a:p>
          <a:p>
            <a:pPr algn="r" rtl="1"/>
            <a:r>
              <a:rPr lang="ar-SA" dirty="0"/>
              <a:t>التفكير بالانتحار؛ بسبب الإصابة بالاكتئاب.</a:t>
            </a:r>
          </a:p>
          <a:p>
            <a:pPr algn="r" rtl="1"/>
            <a:r>
              <a:rPr lang="ar-SA" dirty="0"/>
              <a:t>حدوث تغيّرات في روتين النوم وأنماط تناول الطعام.</a:t>
            </a:r>
          </a:p>
          <a:p>
            <a:pPr algn="r" rtl="1"/>
            <a:r>
              <a:rPr lang="ar-SA" dirty="0"/>
              <a:t>انخفاض التحصيل الدراسيّ، والمعدل التراكميّ، ونتائج الاختبارات، ممّا يزيد احتماليّة ترك المدرسة، أو التغيّب عنها.</a:t>
            </a:r>
          </a:p>
          <a:p>
            <a:pPr algn="r" rtl="1"/>
            <a:r>
              <a:rPr lang="ar-SA" dirty="0"/>
              <a:t>تدني الصحة النفسية مما يؤدي إلى الشعور بقلة القيمة؛بسبب ما يتعرض له، و التفكير بالانتحار؛ بسبب الإصابة بالاكتئاب، وفقدان الثقة بالنفس، و البحث عن الحب والشفقة من الاخرين .</a:t>
            </a:r>
          </a:p>
          <a:p>
            <a:pPr algn="r" rtl="1"/>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9</a:t>
            </a:fld>
            <a:endParaRPr lang="ar-SA"/>
          </a:p>
        </p:txBody>
      </p:sp>
    </p:spTree>
    <p:extLst>
      <p:ext uri="{BB962C8B-B14F-4D97-AF65-F5344CB8AC3E}">
        <p14:creationId xmlns:p14="http://schemas.microsoft.com/office/powerpoint/2010/main" val="31565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20/08/41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7601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20/08/41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92968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88544FE-8CE1-43F8-BD84-0F339DC7B5B8}" type="datetimeFigureOut">
              <a:rPr lang="ar-SA" smtClean="0"/>
              <a:t>20/08/41</a:t>
            </a:fld>
            <a:endParaRPr lang="ar-SA"/>
          </a:p>
        </p:txBody>
      </p:sp>
      <p:sp>
        <p:nvSpPr>
          <p:cNvPr id="5" name="Footer Placeholder 4"/>
          <p:cNvSpPr>
            <a:spLocks noGrp="1"/>
          </p:cNvSpPr>
          <p:nvPr>
            <p:ph type="ftr" sz="quarter" idx="11"/>
          </p:nvPr>
        </p:nvSpPr>
        <p:spPr>
          <a:xfrm>
            <a:off x="3776135" y="6422854"/>
            <a:ext cx="4279669" cy="365125"/>
          </a:xfrm>
        </p:spPr>
        <p:txBody>
          <a:bodyPr/>
          <a:lstStyle/>
          <a:p>
            <a:endParaRPr lang="ar-SA"/>
          </a:p>
        </p:txBody>
      </p:sp>
      <p:sp>
        <p:nvSpPr>
          <p:cNvPr id="6" name="Slide Number Placeholder 5"/>
          <p:cNvSpPr>
            <a:spLocks noGrp="1"/>
          </p:cNvSpPr>
          <p:nvPr>
            <p:ph type="sldNum" sz="quarter" idx="12"/>
          </p:nvPr>
        </p:nvSpPr>
        <p:spPr>
          <a:xfrm>
            <a:off x="8073048" y="6422854"/>
            <a:ext cx="879759" cy="365125"/>
          </a:xfrm>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17779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20/08/41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5937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88544FE-8CE1-43F8-BD84-0F339DC7B5B8}" type="datetimeFigureOut">
              <a:rPr lang="ar-SA" smtClean="0"/>
              <a:t>20/08/41</a:t>
            </a:fld>
            <a:endParaRPr lang="ar-SA"/>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ar-SA"/>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16440476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544FE-8CE1-43F8-BD84-0F339DC7B5B8}" type="datetimeFigureOut">
              <a:rPr lang="ar-SA" smtClean="0"/>
              <a:t>20/08/41</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00818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544FE-8CE1-43F8-BD84-0F339DC7B5B8}" type="datetimeFigureOut">
              <a:rPr lang="ar-SA" smtClean="0"/>
              <a:t>20/08/41</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75458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544FE-8CE1-43F8-BD84-0F339DC7B5B8}" type="datetimeFigureOut">
              <a:rPr lang="ar-SA" smtClean="0"/>
              <a:t>20/08/41</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69847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44FE-8CE1-43F8-BD84-0F339DC7B5B8}" type="datetimeFigureOut">
              <a:rPr lang="ar-SA" smtClean="0"/>
              <a:t>20/08/41</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3226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20/08/41</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272561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20/08/41</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99926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88544FE-8CE1-43F8-BD84-0F339DC7B5B8}" type="datetimeFigureOut">
              <a:rPr lang="ar-SA" smtClean="0"/>
              <a:t>20/08/41</a:t>
            </a:fld>
            <a:endParaRPr lang="ar-SA"/>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ar-SA"/>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409945731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06B6E-31FD-489E-BCA2-C47A34250F4D}"/>
              </a:ext>
            </a:extLst>
          </p:cNvPr>
          <p:cNvSpPr>
            <a:spLocks noGrp="1"/>
          </p:cNvSpPr>
          <p:nvPr>
            <p:ph type="title"/>
          </p:nvPr>
        </p:nvSpPr>
        <p:spPr>
          <a:xfrm>
            <a:off x="1" y="1371599"/>
            <a:ext cx="12195668" cy="4114800"/>
          </a:xfrm>
        </p:spPr>
        <p:txBody>
          <a:bodyPr vert="horz" lIns="91440" tIns="45720" rIns="91440" bIns="45720" rtlCol="0" anchor="ctr">
            <a:normAutofit/>
          </a:bodyPr>
          <a:lstStyle/>
          <a:p>
            <a:pPr algn="ctr" rtl="0">
              <a:lnSpc>
                <a:spcPct val="80000"/>
              </a:lnSpc>
            </a:pPr>
            <a:r>
              <a:rPr lang="ar-SA" sz="5400" spc="150" dirty="0">
                <a:solidFill>
                  <a:schemeClr val="bg1"/>
                </a:solidFill>
              </a:rPr>
              <a:t>التنمر بوجهة نظر طلاب السنة المشتركة</a:t>
            </a:r>
            <a:br>
              <a:rPr lang="ar-SA" sz="4400" spc="150" dirty="0">
                <a:solidFill>
                  <a:schemeClr val="bg1"/>
                </a:solidFill>
              </a:rPr>
            </a:br>
            <a:br>
              <a:rPr lang="ar-SA" sz="4400" spc="150" dirty="0">
                <a:solidFill>
                  <a:schemeClr val="bg1"/>
                </a:solidFill>
              </a:rPr>
            </a:br>
            <a:br>
              <a:rPr lang="ar-SA" sz="4400" spc="150" dirty="0">
                <a:solidFill>
                  <a:schemeClr val="bg1"/>
                </a:solidFill>
              </a:rPr>
            </a:br>
            <a:r>
              <a:rPr lang="ar-SA" sz="4400" spc="150" dirty="0">
                <a:solidFill>
                  <a:schemeClr val="bg1"/>
                </a:solidFill>
              </a:rPr>
              <a:t>المقدم:عبدالرحمن عماد الميمان</a:t>
            </a:r>
            <a:br>
              <a:rPr lang="ar-SA" sz="4400" spc="150" dirty="0">
                <a:solidFill>
                  <a:schemeClr val="bg1"/>
                </a:solidFill>
              </a:rPr>
            </a:br>
            <a:r>
              <a:rPr lang="ar-SA" sz="4400" spc="150" dirty="0">
                <a:solidFill>
                  <a:schemeClr val="bg1"/>
                </a:solidFill>
              </a:rPr>
              <a:t>المشرف:د.عبدالله الفجال</a:t>
            </a:r>
            <a:endParaRPr lang="en-US" sz="4400" spc="150" dirty="0">
              <a:solidFill>
                <a:schemeClr val="bg1"/>
              </a:solidFill>
            </a:endParaRPr>
          </a:p>
        </p:txBody>
      </p:sp>
    </p:spTree>
    <p:extLst>
      <p:ext uri="{BB962C8B-B14F-4D97-AF65-F5344CB8AC3E}">
        <p14:creationId xmlns:p14="http://schemas.microsoft.com/office/powerpoint/2010/main" val="3534597891"/>
      </p:ext>
    </p:extLst>
  </p:cSld>
  <p:clrMapOvr>
    <a:masterClrMapping/>
  </p:clrMapOvr>
  <p:transition spd="slow">
    <p:push dir="u"/>
    <p:sndAc>
      <p:stSnd>
        <p:snd r:embed="rId3" name="applause.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E97F2-ED8C-4895-B8C6-7D22A401E371}"/>
              </a:ext>
            </a:extLst>
          </p:cNvPr>
          <p:cNvSpPr>
            <a:spLocks noGrp="1"/>
          </p:cNvSpPr>
          <p:nvPr>
            <p:ph type="title"/>
          </p:nvPr>
        </p:nvSpPr>
        <p:spPr>
          <a:xfrm>
            <a:off x="622570" y="838646"/>
            <a:ext cx="3709991" cy="5180709"/>
          </a:xfrm>
        </p:spPr>
        <p:txBody>
          <a:bodyPr>
            <a:normAutofit/>
          </a:bodyPr>
          <a:lstStyle/>
          <a:p>
            <a:r>
              <a:rPr lang="ar-SA" sz="3600" dirty="0"/>
              <a:t>ما هو علاج التنمر؟</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5C008D-E413-4E85-B9F7-A45321FA587A}"/>
              </a:ext>
            </a:extLst>
          </p:cNvPr>
          <p:cNvSpPr>
            <a:spLocks noGrp="1"/>
          </p:cNvSpPr>
          <p:nvPr>
            <p:ph idx="1"/>
          </p:nvPr>
        </p:nvSpPr>
        <p:spPr>
          <a:xfrm>
            <a:off x="4654294" y="0"/>
            <a:ext cx="7537704" cy="6858000"/>
          </a:xfrm>
        </p:spPr>
        <p:txBody>
          <a:bodyPr anchor="ctr">
            <a:normAutofit/>
          </a:bodyPr>
          <a:lstStyle/>
          <a:p>
            <a:r>
              <a:rPr lang="ar-SA" sz="4800" dirty="0"/>
              <a:t>العلاج الأسري</a:t>
            </a:r>
          </a:p>
          <a:p>
            <a:r>
              <a:rPr lang="ar-SA" sz="4800" dirty="0"/>
              <a:t>العلاج المدرسي</a:t>
            </a:r>
          </a:p>
          <a:p>
            <a:endParaRPr lang="ar-SA" sz="2000" dirty="0"/>
          </a:p>
        </p:txBody>
      </p:sp>
    </p:spTree>
    <p:extLst>
      <p:ext uri="{BB962C8B-B14F-4D97-AF65-F5344CB8AC3E}">
        <p14:creationId xmlns:p14="http://schemas.microsoft.com/office/powerpoint/2010/main" val="192618535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F2D6EABC-06EA-4124-AF12-78B07BD8DC9D}"/>
              </a:ext>
            </a:extLst>
          </p:cNvPr>
          <p:cNvSpPr>
            <a:spLocks noGrp="1"/>
          </p:cNvSpPr>
          <p:nvPr>
            <p:ph type="title"/>
          </p:nvPr>
        </p:nvSpPr>
        <p:spPr>
          <a:xfrm>
            <a:off x="0" y="-2"/>
            <a:ext cx="4654293" cy="6858000"/>
          </a:xfrm>
        </p:spPr>
        <p:txBody>
          <a:bodyPr>
            <a:normAutofit/>
          </a:bodyPr>
          <a:lstStyle/>
          <a:p>
            <a:pPr algn="ctr"/>
            <a:r>
              <a:rPr lang="ar-SA" sz="4800" dirty="0">
                <a:solidFill>
                  <a:schemeClr val="bg1"/>
                </a:solidFill>
              </a:rPr>
              <a:t>المراجع</a:t>
            </a:r>
            <a:endParaRPr lang="ar-SA" sz="3600" dirty="0">
              <a:solidFill>
                <a:schemeClr val="bg1"/>
              </a:solidFill>
            </a:endParaRP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 name="Content Placeholder 3">
            <a:extLst>
              <a:ext uri="{FF2B5EF4-FFF2-40B4-BE49-F238E27FC236}">
                <a16:creationId xmlns:a16="http://schemas.microsoft.com/office/drawing/2014/main" id="{A9A8EFA5-2DB4-4F67-8FC5-43A638B06CEA}"/>
              </a:ext>
            </a:extLst>
          </p:cNvPr>
          <p:cNvSpPr>
            <a:spLocks noGrp="1"/>
          </p:cNvSpPr>
          <p:nvPr>
            <p:ph idx="1"/>
          </p:nvPr>
        </p:nvSpPr>
        <p:spPr>
          <a:xfrm>
            <a:off x="4654294" y="-2"/>
            <a:ext cx="7537704" cy="6858002"/>
          </a:xfrm>
        </p:spPr>
        <p:txBody>
          <a:bodyPr/>
          <a:lstStyle/>
          <a:p>
            <a:endParaRPr lang="ar-SA" sz="3200" dirty="0"/>
          </a:p>
          <a:p>
            <a:endParaRPr lang="ar-SA" sz="3200" dirty="0"/>
          </a:p>
          <a:p>
            <a:r>
              <a:rPr lang="ar-SA" sz="2800" dirty="0"/>
              <a:t>- أسعد، سمر أكرم. آثار التنمر.</a:t>
            </a:r>
          </a:p>
          <a:p>
            <a:r>
              <a:rPr lang="ar-SA" sz="2800" dirty="0"/>
              <a:t>الخفاف، إيمان عباس علي. سلوك التنمر لدى أطفال ما قبل المدرسة.</a:t>
            </a:r>
          </a:p>
          <a:p>
            <a:r>
              <a:rPr lang="ar-SA" sz="2800" dirty="0"/>
              <a:t>صبحين،علي موسى،والقضاء،محمد فرحان.سلوك التنمر عند الاطفال والمراهقين(مفهومه-أسبابه-علاجه)</a:t>
            </a:r>
          </a:p>
          <a:p>
            <a:r>
              <a:rPr lang="ar-SA" sz="2800" dirty="0"/>
              <a:t>القحطاني،نورة سعد سلطان. التنمر المدرسي وبرامج التدخل.</a:t>
            </a:r>
          </a:p>
          <a:p>
            <a:r>
              <a:rPr lang="ar-SA" sz="2800" dirty="0"/>
              <a:t>التنمر المدرسي وبرامج التدخل. النجاح(د.م).</a:t>
            </a:r>
          </a:p>
          <a:p>
            <a:endParaRPr lang="ar-SA" sz="3200" dirty="0"/>
          </a:p>
          <a:p>
            <a:endParaRPr lang="ar-SA" dirty="0"/>
          </a:p>
          <a:p>
            <a:endParaRPr lang="ar-SA" dirty="0"/>
          </a:p>
        </p:txBody>
      </p:sp>
    </p:spTree>
    <p:extLst>
      <p:ext uri="{BB962C8B-B14F-4D97-AF65-F5344CB8AC3E}">
        <p14:creationId xmlns:p14="http://schemas.microsoft.com/office/powerpoint/2010/main" val="146391534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245DA0A5-0D90-4183-8BD1-6E05AAA1597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535983"/>
            <a:ext cx="12192000" cy="5786033"/>
          </a:xfrm>
        </p:spPr>
      </p:pic>
    </p:spTree>
    <p:extLst>
      <p:ext uri="{BB962C8B-B14F-4D97-AF65-F5344CB8AC3E}">
        <p14:creationId xmlns:p14="http://schemas.microsoft.com/office/powerpoint/2010/main" val="4289369529"/>
      </p:ext>
    </p:extLst>
  </p:cSld>
  <p:clrMapOvr>
    <a:overrideClrMapping bg1="lt1" tx1="dk1" bg2="lt2" tx2="dk2" accent1="accent1" accent2="accent2" accent3="accent3" accent4="accent4" accent5="accent5" accent6="accent6" hlink="hlink" folHlink="folHlink"/>
  </p:clrMapOvr>
  <p:transition spd="slow">
    <p:push dir="u"/>
    <p:sndAc>
      <p:stSnd>
        <p:snd r:embed="rId3" name="applause.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88C9-3B48-4BE0-8622-FBB1F03CDF5A}"/>
              </a:ext>
            </a:extLst>
          </p:cNvPr>
          <p:cNvSpPr>
            <a:spLocks noGrp="1"/>
          </p:cNvSpPr>
          <p:nvPr>
            <p:ph type="ctrTitle"/>
          </p:nvPr>
        </p:nvSpPr>
        <p:spPr/>
        <p:txBody>
          <a:bodyPr/>
          <a:lstStyle/>
          <a:p>
            <a:r>
              <a:rPr lang="ar-SA" sz="11500" dirty="0">
                <a:solidFill>
                  <a:schemeClr val="bg1"/>
                </a:solidFill>
              </a:rPr>
              <a:t>ماهو التنمر؟</a:t>
            </a:r>
            <a:endParaRPr lang="ar-SA" dirty="0">
              <a:solidFill>
                <a:schemeClr val="bg1"/>
              </a:solidFill>
            </a:endParaRPr>
          </a:p>
        </p:txBody>
      </p:sp>
    </p:spTree>
    <p:extLst>
      <p:ext uri="{BB962C8B-B14F-4D97-AF65-F5344CB8AC3E}">
        <p14:creationId xmlns:p14="http://schemas.microsoft.com/office/powerpoint/2010/main" val="15598000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89072-07DB-489B-B372-D38128BDEF38}"/>
              </a:ext>
            </a:extLst>
          </p:cNvPr>
          <p:cNvSpPr>
            <a:spLocks noGrp="1"/>
          </p:cNvSpPr>
          <p:nvPr>
            <p:ph type="title"/>
          </p:nvPr>
        </p:nvSpPr>
        <p:spPr>
          <a:xfrm>
            <a:off x="0" y="1371600"/>
            <a:ext cx="12192000" cy="4114800"/>
          </a:xfrm>
        </p:spPr>
        <p:txBody>
          <a:bodyPr vert="horz" lIns="91440" tIns="45720" rIns="91440" bIns="45720" rtlCol="0" anchor="ctr">
            <a:normAutofit/>
          </a:bodyPr>
          <a:lstStyle/>
          <a:p>
            <a:pPr algn="r">
              <a:lnSpc>
                <a:spcPct val="80000"/>
              </a:lnSpc>
            </a:pPr>
            <a:r>
              <a:rPr lang="ar-SA" sz="4400" spc="150" dirty="0">
                <a:solidFill>
                  <a:schemeClr val="bg1"/>
                </a:solidFill>
                <a:latin typeface="Arabic Typesetting" panose="03020402040406030203" pitchFamily="66" charset="-78"/>
                <a:cs typeface="Arabic Typesetting" panose="03020402040406030203" pitchFamily="66" charset="-78"/>
              </a:rPr>
              <a:t>يعرف التنمر بإنه:استخدام القوة من اجل فرض الهيمنة والسيطرة على الاخرين بطرق عدوانیة</a:t>
            </a:r>
            <a:endParaRPr lang="en-US" sz="4400" spc="15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473559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rmAutofit/>
          </a:bodyPr>
          <a:lstStyle/>
          <a:p>
            <a:pPr algn="r" rtl="0">
              <a:lnSpc>
                <a:spcPct val="80000"/>
              </a:lnSpc>
            </a:pPr>
            <a:r>
              <a:rPr lang="ar-SA" sz="4400" spc="150" dirty="0">
                <a:solidFill>
                  <a:schemeClr val="bg1"/>
                </a:solidFill>
              </a:rPr>
              <a:t>يمكن تصنيف السلوك العدواني بأنه تنمر عندما تحكمه ثلاثة معايير هي:</a:t>
            </a:r>
            <a:br>
              <a:rPr lang="ar-SA" sz="4400" spc="150" dirty="0">
                <a:solidFill>
                  <a:schemeClr val="bg1"/>
                </a:solidFill>
              </a:rPr>
            </a:br>
            <a:br>
              <a:rPr lang="ar-SA" sz="3200" spc="150" dirty="0">
                <a:solidFill>
                  <a:schemeClr val="bg1"/>
                </a:solidFill>
              </a:rPr>
            </a:br>
            <a:endParaRPr lang="en-US" sz="3200" spc="150" dirty="0">
              <a:solidFill>
                <a:schemeClr val="bg1"/>
              </a:solidFill>
            </a:endParaRPr>
          </a:p>
        </p:txBody>
      </p:sp>
      <p:sp>
        <p:nvSpPr>
          <p:cNvPr id="13" name="Title 1">
            <a:extLst>
              <a:ext uri="{FF2B5EF4-FFF2-40B4-BE49-F238E27FC236}">
                <a16:creationId xmlns:a16="http://schemas.microsoft.com/office/drawing/2014/main" id="{9B26EB9E-FA91-47E5-B6F6-7D125AF493C6}"/>
              </a:ext>
            </a:extLst>
          </p:cNvPr>
          <p:cNvSpPr txBox="1">
            <a:spLocks/>
          </p:cNvSpPr>
          <p:nvPr/>
        </p:nvSpPr>
        <p:spPr>
          <a:xfrm>
            <a:off x="0" y="0"/>
            <a:ext cx="12188825" cy="1371597"/>
          </a:xfrm>
          <a:prstGeom prst="rect">
            <a:avLst/>
          </a:prstGeom>
        </p:spPr>
        <p:txBody>
          <a:bodyPr vert="horz" lIns="91440" tIns="45720" rIns="91440" bIns="45720" rtlCol="0" anchor="ctr">
            <a:normAutofit/>
          </a:bodyPr>
          <a:lst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ar-SA" sz="3600" dirty="0">
                <a:solidFill>
                  <a:schemeClr val="bg1"/>
                </a:solidFill>
              </a:rPr>
              <a:t>ما هي خصائص التنمر والمتنمر والمتنمر عليه(الضحية)؟</a:t>
            </a:r>
            <a:endParaRPr lang="ar-SA" sz="1100" dirty="0">
              <a:solidFill>
                <a:schemeClr val="bg1"/>
              </a:solidFill>
            </a:endParaRPr>
          </a:p>
        </p:txBody>
      </p:sp>
    </p:spTree>
    <p:extLst>
      <p:ext uri="{BB962C8B-B14F-4D97-AF65-F5344CB8AC3E}">
        <p14:creationId xmlns:p14="http://schemas.microsoft.com/office/powerpoint/2010/main" val="2063288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325981" y="826554"/>
            <a:ext cx="7411919" cy="5061062"/>
          </a:xfrm>
        </p:spPr>
        <p:txBody>
          <a:bodyPr>
            <a:normAutofit/>
          </a:bodyPr>
          <a:lstStyle/>
          <a:p>
            <a:pPr algn="r"/>
            <a:r>
              <a:rPr lang="ar-SA" sz="8800" dirty="0">
                <a:solidFill>
                  <a:schemeClr val="tx1"/>
                </a:solidFill>
              </a:rPr>
              <a:t>خصائص المتنمر</a:t>
            </a:r>
            <a:br>
              <a:rPr lang="ar-SA" sz="8800" dirty="0">
                <a:solidFill>
                  <a:schemeClr val="tx1"/>
                </a:solidFill>
              </a:rPr>
            </a:br>
            <a:endParaRPr lang="ar-SA" sz="8800" dirty="0">
              <a:solidFill>
                <a:schemeClr val="tx2"/>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drawing&#10;&#10;Description automatically generated">
            <a:extLst>
              <a:ext uri="{FF2B5EF4-FFF2-40B4-BE49-F238E27FC236}">
                <a16:creationId xmlns:a16="http://schemas.microsoft.com/office/drawing/2014/main" id="{6671475C-A09F-4171-952D-CF0B710BF9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9550" y="827088"/>
            <a:ext cx="2724237" cy="5060950"/>
          </a:xfrm>
        </p:spPr>
      </p:pic>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216994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325981" y="826554"/>
            <a:ext cx="7411919" cy="5061062"/>
          </a:xfrm>
        </p:spPr>
        <p:txBody>
          <a:bodyPr>
            <a:normAutofit/>
          </a:bodyPr>
          <a:lstStyle/>
          <a:p>
            <a:pPr algn="r"/>
            <a:r>
              <a:rPr lang="ar-SA" sz="5400" dirty="0">
                <a:solidFill>
                  <a:schemeClr val="tx1"/>
                </a:solidFill>
              </a:rPr>
              <a:t>للضحية بالمقابل في موقف التنمر خصائص هي:</a:t>
            </a:r>
            <a:br>
              <a:rPr lang="ar-SA" sz="5400" dirty="0">
                <a:solidFill>
                  <a:schemeClr val="tx1"/>
                </a:solidFill>
              </a:rPr>
            </a:br>
            <a:endParaRPr lang="ar-SA" sz="54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logo&#10;&#10;Description automatically generated">
            <a:extLst>
              <a:ext uri="{FF2B5EF4-FFF2-40B4-BE49-F238E27FC236}">
                <a16:creationId xmlns:a16="http://schemas.microsoft.com/office/drawing/2014/main" id="{3BC6A1FA-DB43-4095-A6A4-CAEE8F45E1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859" y="1618615"/>
            <a:ext cx="3580217" cy="3620769"/>
          </a:xfrm>
        </p:spPr>
      </p:pic>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328420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6EABC-06EA-4124-AF12-78B07BD8DC9D}"/>
              </a:ext>
            </a:extLst>
          </p:cNvPr>
          <p:cNvSpPr>
            <a:spLocks noGrp="1"/>
          </p:cNvSpPr>
          <p:nvPr>
            <p:ph type="title"/>
          </p:nvPr>
        </p:nvSpPr>
        <p:spPr>
          <a:xfrm>
            <a:off x="0" y="-2"/>
            <a:ext cx="4654293" cy="6858000"/>
          </a:xfrm>
        </p:spPr>
        <p:txBody>
          <a:bodyPr>
            <a:normAutofit/>
          </a:bodyPr>
          <a:lstStyle/>
          <a:p>
            <a:pPr algn="r"/>
            <a:r>
              <a:rPr lang="ar-SA" sz="3600" dirty="0">
                <a:solidFill>
                  <a:schemeClr val="bg1"/>
                </a:solidFill>
              </a:rPr>
              <a:t>ماهي أشكال التنمر؟ </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9A8EFA5-2DB4-4F67-8FC5-43A638B06CEA}"/>
              </a:ext>
            </a:extLst>
          </p:cNvPr>
          <p:cNvSpPr>
            <a:spLocks noGrp="1"/>
          </p:cNvSpPr>
          <p:nvPr>
            <p:ph idx="1"/>
          </p:nvPr>
        </p:nvSpPr>
        <p:spPr>
          <a:xfrm>
            <a:off x="4654294" y="-2"/>
            <a:ext cx="7537704" cy="6858002"/>
          </a:xfrm>
        </p:spPr>
        <p:txBody>
          <a:bodyPr/>
          <a:lstStyle/>
          <a:p>
            <a:r>
              <a:rPr lang="ar-SA" sz="3200" dirty="0"/>
              <a:t>التنمر العاطفي و النفسي</a:t>
            </a:r>
          </a:p>
          <a:p>
            <a:r>
              <a:rPr lang="ar-SA" sz="3200" dirty="0"/>
              <a:t>التنمر اللفظي</a:t>
            </a:r>
          </a:p>
          <a:p>
            <a:r>
              <a:rPr lang="ar-SA" sz="3200" dirty="0"/>
              <a:t>التنمر الجسدي</a:t>
            </a:r>
          </a:p>
          <a:p>
            <a:r>
              <a:rPr lang="ar-SA" sz="3200" dirty="0"/>
              <a:t>التنمر في العلاقات الاجتماعية أوالشخصية</a:t>
            </a:r>
          </a:p>
          <a:p>
            <a:r>
              <a:rPr lang="ar-SA" sz="3200" dirty="0"/>
              <a:t>التنمر الجنسي</a:t>
            </a:r>
          </a:p>
          <a:p>
            <a:r>
              <a:rPr lang="ar-SA" sz="3200" dirty="0"/>
              <a:t>التنمر على الممتلكات</a:t>
            </a:r>
          </a:p>
          <a:p>
            <a:r>
              <a:rPr lang="ar-SA" sz="3200" dirty="0"/>
              <a:t>التنمر الإلكتروني</a:t>
            </a:r>
          </a:p>
          <a:p>
            <a:endParaRPr lang="ar-SA" dirty="0"/>
          </a:p>
          <a:p>
            <a:endParaRPr lang="ar-SA" dirty="0"/>
          </a:p>
        </p:txBody>
      </p:sp>
    </p:spTree>
    <p:extLst>
      <p:ext uri="{BB962C8B-B14F-4D97-AF65-F5344CB8AC3E}">
        <p14:creationId xmlns:p14="http://schemas.microsoft.com/office/powerpoint/2010/main" val="275117283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B97-EAE2-4A67-8E9C-C5B218E269BE}"/>
              </a:ext>
            </a:extLst>
          </p:cNvPr>
          <p:cNvSpPr>
            <a:spLocks noGrp="1"/>
          </p:cNvSpPr>
          <p:nvPr>
            <p:ph type="title"/>
          </p:nvPr>
        </p:nvSpPr>
        <p:spPr/>
        <p:txBody>
          <a:bodyPr/>
          <a:lstStyle/>
          <a:p>
            <a:pPr algn="r"/>
            <a:r>
              <a:rPr lang="ar-SA" dirty="0">
                <a:solidFill>
                  <a:schemeClr val="bg1"/>
                </a:solidFill>
              </a:rPr>
              <a:t>ماهي أسباب التنمر ؟</a:t>
            </a:r>
          </a:p>
        </p:txBody>
      </p:sp>
      <p:sp>
        <p:nvSpPr>
          <p:cNvPr id="3" name="Content Placeholder 2">
            <a:extLst>
              <a:ext uri="{FF2B5EF4-FFF2-40B4-BE49-F238E27FC236}">
                <a16:creationId xmlns:a16="http://schemas.microsoft.com/office/drawing/2014/main" id="{AA035B99-89D4-4B2C-9C4E-8D2AD98E4CD9}"/>
              </a:ext>
            </a:extLst>
          </p:cNvPr>
          <p:cNvSpPr>
            <a:spLocks noGrp="1"/>
          </p:cNvSpPr>
          <p:nvPr>
            <p:ph idx="1"/>
          </p:nvPr>
        </p:nvSpPr>
        <p:spPr>
          <a:xfrm>
            <a:off x="0" y="1792936"/>
            <a:ext cx="12191999" cy="5065063"/>
          </a:xfrm>
        </p:spPr>
        <p:txBody>
          <a:bodyPr>
            <a:normAutofit/>
          </a:bodyPr>
          <a:lstStyle/>
          <a:p>
            <a:r>
              <a:rPr lang="ar-SA" sz="3600" dirty="0"/>
              <a:t>الأسباب النفسية</a:t>
            </a:r>
          </a:p>
          <a:p>
            <a:r>
              <a:rPr lang="ar-SA" sz="3600" dirty="0"/>
              <a:t>الأسباب الاجتماعية</a:t>
            </a:r>
          </a:p>
          <a:p>
            <a:r>
              <a:rPr lang="ar-SA" sz="3600" dirty="0"/>
              <a:t>الأسباب تربوية</a:t>
            </a:r>
          </a:p>
        </p:txBody>
      </p:sp>
    </p:spTree>
    <p:extLst>
      <p:ext uri="{BB962C8B-B14F-4D97-AF65-F5344CB8AC3E}">
        <p14:creationId xmlns:p14="http://schemas.microsoft.com/office/powerpoint/2010/main" val="3826835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07A81-661F-4E41-A2D6-28662372FEFA}"/>
              </a:ext>
            </a:extLst>
          </p:cNvPr>
          <p:cNvSpPr>
            <a:spLocks noGrp="1"/>
          </p:cNvSpPr>
          <p:nvPr>
            <p:ph type="title"/>
          </p:nvPr>
        </p:nvSpPr>
        <p:spPr>
          <a:xfrm>
            <a:off x="4066779" y="482600"/>
            <a:ext cx="8128885" cy="5820546"/>
          </a:xfrm>
        </p:spPr>
        <p:txBody>
          <a:bodyPr vert="horz" lIns="91440" tIns="45720" rIns="91440" bIns="45720" rtlCol="0" anchor="ctr">
            <a:normAutofit/>
          </a:bodyPr>
          <a:lstStyle/>
          <a:p>
            <a:pPr algn="justLow">
              <a:lnSpc>
                <a:spcPct val="80000"/>
              </a:lnSpc>
            </a:pPr>
            <a:r>
              <a:rPr lang="ar-SA" sz="4400" spc="150" dirty="0">
                <a:solidFill>
                  <a:schemeClr val="tx1"/>
                </a:solidFill>
              </a:rPr>
              <a:t>للتنمر آثار الجانبية خطيرة  على كل من المتنمر والضحية من النواحي النفسية والاجتماعية والأكادمية والجسدية.</a:t>
            </a:r>
            <a:endParaRPr lang="en-US" sz="4400" spc="150" dirty="0">
              <a:solidFill>
                <a:schemeClr val="tx1"/>
              </a:solidFill>
            </a:endParaRPr>
          </a:p>
        </p:txBody>
      </p:sp>
      <p:pic>
        <p:nvPicPr>
          <p:cNvPr id="13" name="Content Placeholder 12" descr="A close up of a logo&#10;&#10;Description automatically generated">
            <a:extLst>
              <a:ext uri="{FF2B5EF4-FFF2-40B4-BE49-F238E27FC236}">
                <a16:creationId xmlns:a16="http://schemas.microsoft.com/office/drawing/2014/main" id="{DCBD4806-D522-40CD-A7E0-179168F44C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538" y="669925"/>
            <a:ext cx="3518187" cy="5435600"/>
          </a:xfrm>
        </p:spPr>
      </p:pic>
      <p:sp>
        <p:nvSpPr>
          <p:cNvPr id="19" name="Rectangle 18">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525765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1528</Words>
  <Application>Microsoft Office PowerPoint</Application>
  <PresentationFormat>Widescreen</PresentationFormat>
  <Paragraphs>121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Arabic Typesetting</vt:lpstr>
      <vt:lpstr>Calibri</vt:lpstr>
      <vt:lpstr>Corbel</vt:lpstr>
      <vt:lpstr>Wingdings</vt:lpstr>
      <vt:lpstr>Banded</vt:lpstr>
      <vt:lpstr>التنمر بوجهة نظر طلاب السنة المشتركة   المقدم:عبدالرحمن عماد الميمان المشرف:د.عبدالله الفجال</vt:lpstr>
      <vt:lpstr>ماهو التنمر؟</vt:lpstr>
      <vt:lpstr>يعرف التنمر بإنه:استخدام القوة من اجل فرض الهيمنة والسيطرة على الاخرين بطرق عدوانیة</vt:lpstr>
      <vt:lpstr>يمكن تصنيف السلوك العدواني بأنه تنمر عندما تحكمه ثلاثة معايير هي:  </vt:lpstr>
      <vt:lpstr>خصائص المتنمر </vt:lpstr>
      <vt:lpstr>للضحية بالمقابل في موقف التنمر خصائص هي: </vt:lpstr>
      <vt:lpstr>ماهي أشكال التنمر؟ </vt:lpstr>
      <vt:lpstr>ماهي أسباب التنمر ؟</vt:lpstr>
      <vt:lpstr>للتنمر آثار الجانبية خطيرة  على كل من المتنمر والضحية من النواحي النفسية والاجتماعية والأكادمية والجسدية.</vt:lpstr>
      <vt:lpstr>ما هو علاج التنمر؟</vt:lpstr>
      <vt:lpstr>المراجع</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التنمر بوجهة نظر طلاب السنة المشتركة   المقدم:عبدالرحمن عماد الميمان المشرف:د.عبدالله الفجال</dc:title>
  <dc:creator>عبد الرحمن الميمان</dc:creator>
  <cp:lastModifiedBy>عبد الرحمن الميمان</cp:lastModifiedBy>
  <cp:revision>24</cp:revision>
  <dcterms:created xsi:type="dcterms:W3CDTF">2020-04-06T06:29:12Z</dcterms:created>
  <dcterms:modified xsi:type="dcterms:W3CDTF">2020-04-13T06:49:25Z</dcterms:modified>
</cp:coreProperties>
</file>