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12"/>
  </p:notesMasterIdLst>
  <p:handoutMasterIdLst>
    <p:handoutMasterId r:id="rId13"/>
  </p:handoutMasterIdLst>
  <p:sldIdLst>
    <p:sldId id="921" r:id="rId2"/>
    <p:sldId id="929" r:id="rId3"/>
    <p:sldId id="261" r:id="rId4"/>
    <p:sldId id="873" r:id="rId5"/>
    <p:sldId id="262" r:id="rId6"/>
    <p:sldId id="872" r:id="rId7"/>
    <p:sldId id="447" r:id="rId8"/>
    <p:sldId id="446" r:id="rId9"/>
    <p:sldId id="930" r:id="rId10"/>
    <p:sldId id="931" r:id="rId11"/>
  </p:sldIdLst>
  <p:sldSz cx="9144000" cy="6858000" type="screen4x3"/>
  <p:notesSz cx="6834188" cy="99790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7A60A"/>
    <a:srgbClr val="006600"/>
    <a:srgbClr val="00E266"/>
    <a:srgbClr val="25F802"/>
    <a:srgbClr val="00FA71"/>
    <a:srgbClr val="000000"/>
    <a:srgbClr val="93FFC4"/>
    <a:srgbClr val="00DA63"/>
    <a:srgbClr val="07A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2" autoAdjust="0"/>
    <p:restoredTop sz="93341" autoAdjust="0"/>
  </p:normalViewPr>
  <p:slideViewPr>
    <p:cSldViewPr>
      <p:cViewPr varScale="1">
        <p:scale>
          <a:sx n="78" d="100"/>
          <a:sy n="78" d="100"/>
        </p:scale>
        <p:origin x="151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9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FED4F71-9085-4D3D-A598-899A597748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72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22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71913" y="0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EF6AC-4BA6-4FE0-8FE2-930D6BBC3A4A}" type="datetimeFigureOut">
              <a:rPr lang="en-US" smtClean="0"/>
              <a:pPr/>
              <a:t>26-Nov-19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7713"/>
            <a:ext cx="49911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4213" y="4740275"/>
            <a:ext cx="5467350" cy="4491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78963"/>
            <a:ext cx="29622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9C85A-915F-4B9F-B320-E33023B750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6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468F9-5DA9-4686-83ED-3B6E8564BD0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FE1D3-6C99-4E58-889F-2989E27198C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A666C-DFE9-4286-99DE-9686812CF84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F4DE9-CE2E-4274-9328-0145549855D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40261-E0E2-4F8F-B202-A1D51C37558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8BCF4-B7AB-4D91-B384-AE64937DC55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27B8A-24DE-4F20-AEE3-5DA6A46595A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F5EA3-AAC8-4A81-AAC5-8FC721B6D00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00A24-4F07-4141-AAAB-CF49395B5C1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83E0B-AB08-4A91-A485-0BFFCCDB1DF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2C187-FD57-4656-96C0-C9078576519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FC50A33-56F7-4581-ABA0-6165713F8F2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71600"/>
            <a:ext cx="8229600" cy="32004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rtl="1" eaLnBrk="1" hangingPunct="1"/>
            <a:r>
              <a:rPr lang="ar-SA" sz="4800" b="1" dirty="0" smtClean="0">
                <a:solidFill>
                  <a:srgbClr val="002060"/>
                </a:solidFill>
              </a:rPr>
              <a:t>مقدمة </a:t>
            </a:r>
            <a:r>
              <a:rPr lang="ar-SA" sz="4800" b="1" dirty="0" smtClean="0">
                <a:solidFill>
                  <a:srgbClr val="002060"/>
                </a:solidFill>
              </a:rPr>
              <a:t>عن </a:t>
            </a:r>
            <a:r>
              <a:rPr lang="ar-SA" sz="4800" b="1" dirty="0" smtClean="0">
                <a:solidFill>
                  <a:srgbClr val="002060"/>
                </a:solidFill>
              </a:rPr>
              <a:t>بحوث </a:t>
            </a:r>
            <a:r>
              <a:rPr lang="ar-SA" sz="4800" b="1" dirty="0" smtClean="0">
                <a:solidFill>
                  <a:srgbClr val="002060"/>
                </a:solidFill>
              </a:rPr>
              <a:t>العمليات</a:t>
            </a:r>
            <a:br>
              <a:rPr lang="ar-SA" sz="4800" b="1" dirty="0" smtClean="0">
                <a:solidFill>
                  <a:srgbClr val="002060"/>
                </a:solidFill>
              </a:rPr>
            </a:br>
            <a:r>
              <a:rPr lang="en-US" sz="3200" b="1" dirty="0">
                <a:solidFill>
                  <a:srgbClr val="002060"/>
                </a:solidFill>
              </a:rPr>
              <a:t>Introduction to </a:t>
            </a:r>
            <a:r>
              <a:rPr lang="en-US" sz="3200" b="1" dirty="0" smtClean="0">
                <a:solidFill>
                  <a:srgbClr val="002060"/>
                </a:solidFill>
              </a:rPr>
              <a:t>Operations Research</a:t>
            </a:r>
            <a:endParaRPr lang="en-US" sz="32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6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8450"/>
            <a:ext cx="8229600" cy="4525963"/>
          </a:xfrm>
        </p:spPr>
        <p:txBody>
          <a:bodyPr/>
          <a:lstStyle/>
          <a:p>
            <a:pPr marL="0" lvl="2" algn="r" rtl="1" eaLnBrk="1" hangingPunct="1">
              <a:spcBef>
                <a:spcPts val="0"/>
              </a:spcBef>
              <a:spcAft>
                <a:spcPts val="600"/>
              </a:spcAft>
            </a:pPr>
            <a:r>
              <a:rPr lang="ar-SA" sz="2800" dirty="0"/>
              <a:t>نظرية المباريات والتنافس</a:t>
            </a:r>
          </a:p>
          <a:p>
            <a:pPr marL="0" lvl="2" algn="r" rtl="1" eaLnBrk="1" hangingPunct="1">
              <a:spcBef>
                <a:spcPts val="0"/>
              </a:spcBef>
              <a:spcAft>
                <a:spcPts val="600"/>
              </a:spcAft>
            </a:pPr>
            <a:r>
              <a:rPr lang="ar-SA" sz="2800" dirty="0" smtClean="0"/>
              <a:t>نظرية الصفوف</a:t>
            </a:r>
          </a:p>
          <a:p>
            <a:pPr marL="0" lvl="2" algn="r" rtl="1" eaLnBrk="1" hangingPunct="1">
              <a:spcBef>
                <a:spcPts val="0"/>
              </a:spcBef>
              <a:spcAft>
                <a:spcPts val="600"/>
              </a:spcAft>
            </a:pPr>
            <a:r>
              <a:rPr lang="ar-SA" sz="2800" dirty="0" smtClean="0"/>
              <a:t>التنبؤ</a:t>
            </a:r>
          </a:p>
          <a:p>
            <a:pPr marL="0" lvl="2" algn="r" rtl="1" eaLnBrk="1" hangingPunct="1">
              <a:spcBef>
                <a:spcPts val="0"/>
              </a:spcBef>
              <a:spcAft>
                <a:spcPts val="600"/>
              </a:spcAft>
            </a:pPr>
            <a:r>
              <a:rPr lang="ar-SA" sz="2800" dirty="0"/>
              <a:t>تحديد المواقع</a:t>
            </a:r>
          </a:p>
          <a:p>
            <a:pPr marL="0" lvl="2" algn="r" rtl="1" eaLnBrk="1" hangingPunct="1">
              <a:spcBef>
                <a:spcPts val="0"/>
              </a:spcBef>
              <a:spcAft>
                <a:spcPts val="600"/>
              </a:spcAft>
            </a:pPr>
            <a:r>
              <a:rPr lang="ar-SA" sz="2800" dirty="0" smtClean="0"/>
              <a:t>التسعير وإدارة العوائد</a:t>
            </a:r>
          </a:p>
          <a:p>
            <a:pPr marL="0" lvl="2" algn="r" rtl="1" eaLnBrk="1" hangingPunct="1">
              <a:spcBef>
                <a:spcPts val="0"/>
              </a:spcBef>
              <a:spcAft>
                <a:spcPts val="600"/>
              </a:spcAft>
            </a:pPr>
            <a:r>
              <a:rPr lang="ar-SA" sz="2800" dirty="0" smtClean="0"/>
              <a:t>البحث عن هدف</a:t>
            </a:r>
          </a:p>
          <a:p>
            <a:pPr marL="0" lvl="2" algn="r" rtl="1" eaLnBrk="1" hangingPunct="1">
              <a:spcBef>
                <a:spcPts val="0"/>
              </a:spcBef>
              <a:spcAft>
                <a:spcPts val="600"/>
              </a:spcAft>
            </a:pPr>
            <a:r>
              <a:rPr lang="ar-SA" sz="2800" dirty="0"/>
              <a:t>نماذج الصيانة والاستبدال</a:t>
            </a:r>
            <a:endParaRPr lang="ar-SA" sz="2000" dirty="0"/>
          </a:p>
          <a:p>
            <a:pPr marL="0" lvl="2" algn="r" rtl="1" eaLnBrk="1" hangingPunct="1">
              <a:spcBef>
                <a:spcPts val="0"/>
              </a:spcBef>
            </a:pPr>
            <a:endParaRPr lang="ar-SA" sz="800" dirty="0" smtClean="0"/>
          </a:p>
          <a:p>
            <a:pPr marL="0" lvl="2" algn="ctr" rtl="1" eaLnBrk="1" hangingPunct="1">
              <a:spcBef>
                <a:spcPts val="0"/>
              </a:spcBef>
              <a:buNone/>
            </a:pPr>
            <a:r>
              <a:rPr lang="ar-SA" sz="2800" dirty="0" smtClean="0">
                <a:solidFill>
                  <a:srgbClr val="0000FF"/>
                </a:solidFill>
              </a:rPr>
              <a:t>وهناك تطبيقات أخرى في المجالات الإدارية والاقتصادية والعسكرية</a:t>
            </a:r>
            <a:endParaRPr lang="ar-SA" sz="20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marL="0" lvl="1"/>
            <a:r>
              <a:rPr lang="ar-SA" b="1" dirty="0">
                <a:solidFill>
                  <a:srgbClr val="002060"/>
                </a:solidFill>
                <a:latin typeface="+mn-lt"/>
                <a:cs typeface="+mn-cs"/>
              </a:rPr>
              <a:t>بعض تطبيقات علم بحوث العمليات</a:t>
            </a:r>
            <a:endParaRPr lang="en-US" b="1" dirty="0">
              <a:solidFill>
                <a:srgbClr val="002060"/>
              </a:solidFill>
              <a:latin typeface="+mn-lt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6F28D475-E005-468A-965E-9C6B334D5724}" type="slidenum">
              <a:rPr lang="ar-SA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773930"/>
            <a:ext cx="8229600" cy="4525963"/>
          </a:xfrm>
        </p:spPr>
        <p:txBody>
          <a:bodyPr/>
          <a:lstStyle/>
          <a:p>
            <a:pPr algn="r" rtl="1" eaLnBrk="1" hangingPunct="1"/>
            <a:r>
              <a:rPr lang="ar-SA" dirty="0" smtClean="0"/>
              <a:t>جذور تاريخية لعلم بحوث العمليات</a:t>
            </a:r>
          </a:p>
          <a:p>
            <a:pPr algn="r" rtl="1" eaLnBrk="1" hangingPunct="1"/>
            <a:r>
              <a:rPr lang="ar-SA" dirty="0" smtClean="0"/>
              <a:t>العمليات العسكرية خلال الحرب العالمية الثانية</a:t>
            </a:r>
          </a:p>
          <a:p>
            <a:pPr lvl="1" algn="r" rtl="1" eaLnBrk="1" hangingPunct="1"/>
            <a:r>
              <a:rPr lang="en-US" dirty="0" smtClean="0"/>
              <a:t> </a:t>
            </a:r>
            <a:r>
              <a:rPr lang="ar-SA" dirty="0" smtClean="0"/>
              <a:t>فريق بحثي يتبع القوات الجوية البريطانية (1936</a:t>
            </a:r>
            <a:r>
              <a:rPr lang="ar-SA" sz="3200" dirty="0" smtClean="0"/>
              <a:t>م</a:t>
            </a:r>
            <a:r>
              <a:rPr lang="ar-SA" dirty="0" smtClean="0"/>
              <a:t>) </a:t>
            </a:r>
          </a:p>
          <a:p>
            <a:pPr lvl="1" algn="r" rtl="1" eaLnBrk="1" hangingPunct="1"/>
            <a:r>
              <a:rPr lang="ar-SA" dirty="0" smtClean="0"/>
              <a:t> ظهور مسمى "بحوث العمليات" في </a:t>
            </a:r>
            <a:r>
              <a:rPr lang="ar-SA" dirty="0"/>
              <a:t>الجيش البريطاني (1941م)</a:t>
            </a:r>
            <a:endParaRPr lang="ar-SA" dirty="0" smtClean="0"/>
          </a:p>
          <a:p>
            <a:pPr lvl="1" algn="r" rtl="1" eaLnBrk="1" hangingPunct="1"/>
            <a:r>
              <a:rPr lang="en-US" dirty="0" smtClean="0"/>
              <a:t> </a:t>
            </a:r>
            <a:r>
              <a:rPr lang="ar-SA" dirty="0" smtClean="0"/>
              <a:t>فريق بحوث العمليات في الجيش الأمريكي (1942</a:t>
            </a:r>
            <a:r>
              <a:rPr lang="ar-SA" sz="3200" dirty="0" smtClean="0"/>
              <a:t>م</a:t>
            </a:r>
            <a:r>
              <a:rPr lang="ar-SA" dirty="0" smtClean="0"/>
              <a:t>) </a:t>
            </a:r>
          </a:p>
          <a:p>
            <a:pPr algn="r" rtl="1" eaLnBrk="1" hangingPunct="1"/>
            <a:r>
              <a:rPr lang="ar-SA" dirty="0" smtClean="0"/>
              <a:t>بعد نهاية الحرب العالمية الثانية، بدأ انتشار بحوث العمليات بشكل سريع في المجالات غير العسكرية.</a:t>
            </a:r>
            <a:endParaRPr lang="en-US" dirty="0" smtClean="0"/>
          </a:p>
          <a:p>
            <a:pPr lvl="1" algn="r" rtl="1" eaLnBrk="1" hangingPunct="1">
              <a:buNone/>
            </a:pPr>
            <a:endParaRPr lang="ar-SA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ar-SA" b="1" kern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نشأة علم بحوث العمليات</a:t>
            </a:r>
            <a:endParaRPr lang="en-US" b="1" kern="1200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6F28D475-E005-468A-965E-9C6B334D5724}" type="slidenum">
              <a:rPr lang="ar-SA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3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763000" cy="4267200"/>
          </a:xfrm>
        </p:spPr>
        <p:txBody>
          <a:bodyPr/>
          <a:lstStyle/>
          <a:p>
            <a:pPr marL="341313" indent="-341313" algn="ctr" rtl="1" eaLnBrk="1" hangingPunct="1">
              <a:buFontTx/>
              <a:buNone/>
            </a:pPr>
            <a:r>
              <a:rPr lang="ar-SA" sz="3600" dirty="0" smtClean="0"/>
              <a:t>ما هو علم </a:t>
            </a:r>
            <a:r>
              <a:rPr lang="ar-SA" sz="3600" dirty="0" smtClean="0">
                <a:solidFill>
                  <a:srgbClr val="0000FF"/>
                </a:solidFill>
              </a:rPr>
              <a:t>بحوث العمليات</a:t>
            </a:r>
            <a:r>
              <a:rPr lang="ar-SA" sz="3600" dirty="0" smtClean="0"/>
              <a:t>؟</a:t>
            </a:r>
          </a:p>
          <a:p>
            <a:pPr marL="341313" indent="-341313" algn="r" rtl="1" eaLnBrk="1" hangingPunct="1">
              <a:lnSpc>
                <a:spcPct val="150000"/>
              </a:lnSpc>
              <a:buFontTx/>
              <a:buNone/>
            </a:pPr>
            <a:endParaRPr lang="ar-SA" sz="800" dirty="0" smtClean="0"/>
          </a:p>
          <a:p>
            <a:pPr marL="341313" indent="-341313" algn="just" rtl="1" eaLnBrk="1" hangingPunct="1">
              <a:lnSpc>
                <a:spcPct val="150000"/>
              </a:lnSpc>
              <a:buFontTx/>
              <a:buNone/>
            </a:pPr>
            <a:r>
              <a:rPr lang="ar-SA" sz="2400" dirty="0" smtClean="0"/>
              <a:t>	</a:t>
            </a:r>
            <a:r>
              <a:rPr lang="ar-SA" dirty="0" smtClean="0"/>
              <a:t>هو تطبيق </a:t>
            </a:r>
            <a:r>
              <a:rPr lang="ar-SA" dirty="0" smtClean="0">
                <a:solidFill>
                  <a:srgbClr val="0000FF"/>
                </a:solidFill>
              </a:rPr>
              <a:t>الطرق العلمية </a:t>
            </a:r>
            <a:r>
              <a:rPr lang="ar-SA" dirty="0" smtClean="0"/>
              <a:t>لإيجاد </a:t>
            </a:r>
            <a:r>
              <a:rPr lang="ar-SA" dirty="0" smtClean="0">
                <a:solidFill>
                  <a:srgbClr val="0000FF"/>
                </a:solidFill>
              </a:rPr>
              <a:t>أفضل الحلول </a:t>
            </a:r>
            <a:r>
              <a:rPr lang="ar-SA" dirty="0" smtClean="0"/>
              <a:t>للمشاكل المعقدة التي </a:t>
            </a:r>
            <a:r>
              <a:rPr lang="ar-SA" dirty="0"/>
              <a:t>تنشأ عند تشغيل وإدارة النظم الصناعية أو التجارية أو المدنية أو العسكرية والمشتملة </a:t>
            </a:r>
            <a:r>
              <a:rPr lang="ar-SA" dirty="0" smtClean="0"/>
              <a:t>على الإنسان والآلات والمواد الخام والأموال. </a:t>
            </a:r>
          </a:p>
          <a:p>
            <a:pPr marL="341313" indent="-341313" algn="r" rtl="1" eaLnBrk="1" hangingPunct="1">
              <a:buFontTx/>
              <a:buNone/>
            </a:pPr>
            <a:endParaRPr lang="ar-SA" sz="2400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ar-SA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طبيعة وتعريف علم بحوث العمليات</a:t>
            </a:r>
            <a:endParaRPr lang="en-US" b="1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6F28D475-E005-468A-965E-9C6B334D5724}" type="slidenum">
              <a:rPr lang="ar-SA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1905000"/>
            <a:ext cx="8458200" cy="4267200"/>
          </a:xfrm>
        </p:spPr>
        <p:txBody>
          <a:bodyPr/>
          <a:lstStyle/>
          <a:p>
            <a:pPr marL="341313" indent="-341313" algn="ctr" rtl="1" eaLnBrk="1" hangingPunct="1">
              <a:buFontTx/>
              <a:buNone/>
            </a:pPr>
            <a:r>
              <a:rPr lang="ar-SA" sz="3600" dirty="0" smtClean="0"/>
              <a:t>ما هو علم </a:t>
            </a:r>
            <a:r>
              <a:rPr lang="ar-SA" sz="3600" dirty="0" smtClean="0">
                <a:solidFill>
                  <a:srgbClr val="0000FF"/>
                </a:solidFill>
              </a:rPr>
              <a:t>بحوث العمليات</a:t>
            </a:r>
            <a:r>
              <a:rPr lang="ar-SA" sz="3600" dirty="0" smtClean="0"/>
              <a:t>؟</a:t>
            </a:r>
          </a:p>
          <a:p>
            <a:pPr marL="341313" indent="-341313" algn="r" rtl="1" eaLnBrk="1" hangingPunct="1">
              <a:lnSpc>
                <a:spcPct val="150000"/>
              </a:lnSpc>
              <a:buFontTx/>
              <a:buNone/>
            </a:pPr>
            <a:endParaRPr lang="ar-SA" sz="800" dirty="0" smtClean="0"/>
          </a:p>
          <a:p>
            <a:pPr marL="341313" indent="-341313" algn="just" rtl="1" eaLnBrk="1" hangingPunct="1">
              <a:lnSpc>
                <a:spcPct val="150000"/>
              </a:lnSpc>
              <a:buFontTx/>
              <a:buNone/>
            </a:pPr>
            <a:r>
              <a:rPr lang="ar-SA" dirty="0"/>
              <a:t>تعريف معهد بحوث العمليات والعلوم الإدارية الأمريكي:</a:t>
            </a:r>
          </a:p>
          <a:p>
            <a:pPr marL="341313" indent="-341313" algn="just" rtl="1" eaLnBrk="1" hangingPunct="1">
              <a:lnSpc>
                <a:spcPct val="150000"/>
              </a:lnSpc>
              <a:buFontTx/>
              <a:buNone/>
            </a:pPr>
            <a:r>
              <a:rPr lang="ar-SA" sz="3100" dirty="0"/>
              <a:t>تطبيق الأساليب التحليلية المتقدمة للمساعدة في اتخاذ </a:t>
            </a:r>
            <a:r>
              <a:rPr lang="ar-SA" sz="3100" dirty="0" smtClean="0"/>
              <a:t>قرارات أفضل</a:t>
            </a:r>
          </a:p>
          <a:p>
            <a:pPr marL="341313" indent="-341313" algn="just" rtl="1" eaLnBrk="1" hangingPunct="1">
              <a:buFontTx/>
              <a:buNone/>
            </a:pPr>
            <a:endParaRPr lang="ar-SA" dirty="0" smtClean="0">
              <a:solidFill>
                <a:srgbClr val="FF00FF"/>
              </a:solidFill>
            </a:endParaRPr>
          </a:p>
          <a:p>
            <a:pPr marL="341313" indent="-341313" algn="just" rtl="1" eaLnBrk="1" hangingPunct="1">
              <a:lnSpc>
                <a:spcPct val="150000"/>
              </a:lnSpc>
              <a:buFontTx/>
              <a:buNone/>
            </a:pPr>
            <a:r>
              <a:rPr lang="ar-SA" dirty="0" smtClean="0"/>
              <a:t>تعريف </a:t>
            </a:r>
            <a:r>
              <a:rPr lang="ar-SA" dirty="0"/>
              <a:t>سريع للتذكر: </a:t>
            </a:r>
            <a:r>
              <a:rPr lang="ar-SA" dirty="0" smtClean="0">
                <a:solidFill>
                  <a:srgbClr val="0000FF"/>
                </a:solidFill>
              </a:rPr>
              <a:t>استخدام الرياضيات في الإدارة </a:t>
            </a:r>
            <a:endParaRPr lang="ar-SA" dirty="0">
              <a:solidFill>
                <a:srgbClr val="0000FF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ar-SA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طبيعة وتعريف علم بحوث العمليات</a:t>
            </a:r>
            <a:endParaRPr lang="en-US" b="1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6F28D475-E005-468A-965E-9C6B334D5724}" type="slidenum">
              <a:rPr lang="ar-SA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1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05000"/>
            <a:ext cx="4953000" cy="1219200"/>
          </a:xfrm>
        </p:spPr>
        <p:txBody>
          <a:bodyPr/>
          <a:lstStyle/>
          <a:p>
            <a:pPr marL="341313" indent="-341313" algn="ctr" rtl="1" eaLnBrk="1" hangingPunct="1">
              <a:lnSpc>
                <a:spcPct val="90000"/>
              </a:lnSpc>
              <a:buFontTx/>
              <a:buNone/>
            </a:pPr>
            <a:r>
              <a:rPr lang="ar-SA" sz="3600" dirty="0" smtClean="0">
                <a:solidFill>
                  <a:srgbClr val="006600"/>
                </a:solidFill>
              </a:rPr>
              <a:t>بحوث</a:t>
            </a:r>
            <a:r>
              <a:rPr lang="ar-SA" sz="3600" dirty="0" smtClean="0"/>
              <a:t> </a:t>
            </a:r>
            <a:r>
              <a:rPr lang="en-US" sz="3600" dirty="0" smtClean="0"/>
              <a:t>  </a:t>
            </a:r>
            <a:r>
              <a:rPr lang="ar-SA" sz="3600" dirty="0" smtClean="0"/>
              <a:t> </a:t>
            </a:r>
            <a:r>
              <a:rPr lang="en-US" sz="3600" dirty="0" smtClean="0"/>
              <a:t>    </a:t>
            </a:r>
            <a:r>
              <a:rPr lang="ar-SA" sz="3600" dirty="0" smtClean="0">
                <a:solidFill>
                  <a:srgbClr val="0000FF"/>
                </a:solidFill>
              </a:rPr>
              <a:t>العمليات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ar-SA" sz="3600" dirty="0" smtClean="0">
                <a:solidFill>
                  <a:srgbClr val="0000FF"/>
                </a:solidFill>
              </a:rPr>
              <a:t> </a:t>
            </a:r>
          </a:p>
          <a:p>
            <a:pPr marL="341313" indent="-341313" algn="ctr" rt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Operations        </a:t>
            </a:r>
            <a:r>
              <a:rPr lang="en-US" sz="2400" dirty="0" smtClean="0">
                <a:solidFill>
                  <a:srgbClr val="006600"/>
                </a:solidFill>
              </a:rPr>
              <a:t>Research</a:t>
            </a:r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4876800" y="1685925"/>
            <a:ext cx="1905000" cy="1447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2895600" y="1685925"/>
            <a:ext cx="1905000" cy="1447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5981700" y="3124200"/>
            <a:ext cx="8001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H="1">
            <a:off x="3200400" y="31242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5562600" y="3962400"/>
            <a:ext cx="2667000" cy="52322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/>
            <a:r>
              <a:rPr lang="ar-SA" sz="2800" dirty="0">
                <a:solidFill>
                  <a:srgbClr val="006600"/>
                </a:solidFill>
              </a:rPr>
              <a:t>إيجاد طريقة </a:t>
            </a:r>
            <a:r>
              <a:rPr lang="ar-SA" sz="2800" dirty="0" smtClean="0">
                <a:solidFill>
                  <a:srgbClr val="006600"/>
                </a:solidFill>
              </a:rPr>
              <a:t>علمية</a:t>
            </a:r>
            <a:endParaRPr lang="ar-SA" sz="2800" dirty="0">
              <a:solidFill>
                <a:srgbClr val="006600"/>
              </a:solidFill>
            </a:endParaRP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838200" y="3962400"/>
            <a:ext cx="4114800" cy="175432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/>
            <a:r>
              <a:rPr lang="ar-SA" sz="2800" dirty="0">
                <a:solidFill>
                  <a:srgbClr val="0000FF"/>
                </a:solidFill>
              </a:rPr>
              <a:t>مجالات التطبيق</a:t>
            </a:r>
          </a:p>
          <a:p>
            <a:pPr algn="ctr" rtl="1"/>
            <a:r>
              <a:rPr lang="ar-SA" sz="4000" dirty="0" smtClean="0">
                <a:solidFill>
                  <a:srgbClr val="0000FF"/>
                </a:solidFill>
              </a:rPr>
              <a:t>إدارية </a:t>
            </a:r>
            <a:r>
              <a:rPr lang="ar-SA" sz="4000" dirty="0">
                <a:solidFill>
                  <a:srgbClr val="0000FF"/>
                </a:solidFill>
              </a:rPr>
              <a:t>، صناعية ، اقتصادية ، </a:t>
            </a:r>
            <a:r>
              <a:rPr lang="ar-SA" sz="4000" dirty="0" smtClean="0">
                <a:solidFill>
                  <a:srgbClr val="0000FF"/>
                </a:solidFill>
              </a:rPr>
              <a:t>عسكرية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ar-SA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طبيعة وتعريف علم بحوث العمليات</a:t>
            </a:r>
            <a:endParaRPr lang="en-US" b="1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6F28D475-E005-468A-965E-9C6B334D5724}" type="slidenum">
              <a:rPr lang="ar-SA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  <p:bldP spid="20485" grpId="0" animBg="1"/>
      <p:bldP spid="20486" grpId="0" animBg="1"/>
      <p:bldP spid="20487" grpId="0" animBg="1"/>
      <p:bldP spid="20489" grpId="0" animBg="1"/>
      <p:bldP spid="2049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/>
          <a:lstStyle/>
          <a:p>
            <a:pPr marL="0" lvl="2" algn="r" rtl="1" eaLnBrk="1" hangingPunct="1">
              <a:spcBef>
                <a:spcPts val="0"/>
              </a:spcBef>
            </a:pPr>
            <a:r>
              <a:rPr lang="ar-SA" sz="2800" smtClean="0"/>
              <a:t>تجد </a:t>
            </a:r>
            <a:r>
              <a:rPr lang="ar-SA" sz="2800" dirty="0" smtClean="0"/>
              <a:t>أحياناً مسميات مختلفة لتخصص علم بحوث العمليات في بعض </a:t>
            </a:r>
          </a:p>
          <a:p>
            <a:pPr marL="0" lvl="2" indent="0" algn="r" rtl="1" eaLnBrk="1" hangingPunct="1">
              <a:spcBef>
                <a:spcPts val="0"/>
              </a:spcBef>
              <a:buNone/>
            </a:pPr>
            <a:r>
              <a:rPr lang="ar-SA" sz="2800" dirty="0"/>
              <a:t> </a:t>
            </a:r>
            <a:r>
              <a:rPr lang="ar-SA" sz="2800" dirty="0" smtClean="0"/>
              <a:t> الدول أو الجامعات أو الكتب، مثل:</a:t>
            </a:r>
          </a:p>
          <a:p>
            <a:pPr marL="1600200" lvl="5" indent="-457200" algn="r" rtl="1">
              <a:spcBef>
                <a:spcPts val="0"/>
              </a:spcBef>
              <a:buFont typeface="Arial" panose="020B0604020202020204" pitchFamily="34" charset="0"/>
              <a:buChar char="−"/>
            </a:pPr>
            <a:r>
              <a:rPr lang="ar-SA" sz="2800" dirty="0" smtClean="0"/>
              <a:t>علم </a:t>
            </a:r>
            <a:r>
              <a:rPr lang="ar-SA" sz="2800" dirty="0"/>
              <a:t>اتخاذ القرار (</a:t>
            </a:r>
            <a:r>
              <a:rPr lang="en-US" sz="2800" dirty="0"/>
              <a:t>Decision Science</a:t>
            </a:r>
            <a:r>
              <a:rPr lang="ar-SA" sz="2800" dirty="0"/>
              <a:t>)</a:t>
            </a:r>
          </a:p>
          <a:p>
            <a:pPr marL="1600200" lvl="5" indent="-457200" algn="r" rtl="1">
              <a:spcBef>
                <a:spcPts val="0"/>
              </a:spcBef>
              <a:buFont typeface="Arial" panose="020B0604020202020204" pitchFamily="34" charset="0"/>
              <a:buChar char="−"/>
            </a:pPr>
            <a:r>
              <a:rPr lang="ar-SA" sz="2800" dirty="0" smtClean="0"/>
              <a:t>علم </a:t>
            </a:r>
            <a:r>
              <a:rPr lang="ar-SA" sz="2800" dirty="0"/>
              <a:t>الإدارة (</a:t>
            </a:r>
            <a:r>
              <a:rPr lang="en-US" sz="2800" dirty="0"/>
              <a:t>Management Science</a:t>
            </a:r>
            <a:r>
              <a:rPr lang="ar-SA" sz="2800" dirty="0" smtClean="0"/>
              <a:t>)</a:t>
            </a:r>
          </a:p>
          <a:p>
            <a:pPr marL="1600200" lvl="5" indent="-457200" algn="r" rtl="1">
              <a:spcBef>
                <a:spcPts val="0"/>
              </a:spcBef>
              <a:buFont typeface="Arial" panose="020B0604020202020204" pitchFamily="34" charset="0"/>
              <a:buChar char="−"/>
            </a:pPr>
            <a:r>
              <a:rPr lang="ar-SA" sz="2800" dirty="0" smtClean="0"/>
              <a:t>بحوث العمليات في الجامعات البريطانية يسمى:  </a:t>
            </a:r>
          </a:p>
          <a:p>
            <a:pPr marL="0" lvl="2" indent="0" algn="r" rtl="1" eaLnBrk="1" hangingPunct="1">
              <a:spcBef>
                <a:spcPts val="0"/>
              </a:spcBef>
              <a:buNone/>
            </a:pPr>
            <a:r>
              <a:rPr lang="ar-SA" sz="2800" dirty="0"/>
              <a:t> </a:t>
            </a:r>
            <a:r>
              <a:rPr lang="ar-SA" sz="2800" dirty="0" smtClean="0"/>
              <a:t>                                       (</a:t>
            </a:r>
            <a:r>
              <a:rPr lang="en-US" sz="2800" dirty="0" smtClean="0"/>
              <a:t>Operational Research</a:t>
            </a:r>
            <a:r>
              <a:rPr lang="ar-SA" sz="2800" dirty="0" smtClean="0"/>
              <a:t>)</a:t>
            </a:r>
          </a:p>
          <a:p>
            <a:pPr marL="0" lvl="2" indent="0" algn="r" rtl="1" eaLnBrk="1" hangingPunct="1">
              <a:spcBef>
                <a:spcPts val="0"/>
              </a:spcBef>
              <a:buNone/>
            </a:pPr>
            <a:endParaRPr lang="ar-SA" sz="800" dirty="0" smtClean="0"/>
          </a:p>
          <a:p>
            <a:pPr marL="0" lvl="2" algn="r" rtl="1" eaLnBrk="1" hangingPunct="1">
              <a:spcBef>
                <a:spcPts val="0"/>
              </a:spcBef>
            </a:pPr>
            <a:r>
              <a:rPr lang="ar-SA" sz="2800" dirty="0" smtClean="0"/>
              <a:t>يعتبر تخصص فرعي من الرياضيات.</a:t>
            </a:r>
          </a:p>
          <a:p>
            <a:pPr marL="0" lvl="2" algn="r" rtl="1" eaLnBrk="1" hangingPunct="1">
              <a:spcBef>
                <a:spcPts val="0"/>
              </a:spcBef>
            </a:pPr>
            <a:endParaRPr lang="ar-SA" sz="800" dirty="0" smtClean="0"/>
          </a:p>
          <a:p>
            <a:pPr marL="0" lvl="2" algn="r" rtl="1" eaLnBrk="1" hangingPunct="1">
              <a:spcBef>
                <a:spcPts val="0"/>
              </a:spcBef>
            </a:pPr>
            <a:r>
              <a:rPr lang="ar-SA" sz="2800" dirty="0" smtClean="0"/>
              <a:t>يتداخل علم بحوث العمليات مع علوم أخرى، لا سيما الهندسة الصناعية </a:t>
            </a:r>
          </a:p>
          <a:p>
            <a:pPr marL="0" lvl="2" indent="0" algn="r" rtl="1" eaLnBrk="1" hangingPunct="1">
              <a:spcBef>
                <a:spcPts val="0"/>
              </a:spcBef>
              <a:buNone/>
            </a:pPr>
            <a:r>
              <a:rPr lang="ar-SA" sz="2800" dirty="0"/>
              <a:t> </a:t>
            </a:r>
            <a:r>
              <a:rPr lang="ar-SA" sz="2800" dirty="0" smtClean="0"/>
              <a:t> وإدارة العمليات.</a:t>
            </a:r>
          </a:p>
          <a:p>
            <a:pPr marL="0" lvl="2" indent="0" algn="r" rtl="1" eaLnBrk="1" hangingPunct="1">
              <a:spcBef>
                <a:spcPts val="0"/>
              </a:spcBef>
              <a:buNone/>
            </a:pPr>
            <a:endParaRPr lang="ar-SA" sz="2800" b="1" dirty="0" smtClean="0"/>
          </a:p>
          <a:p>
            <a:pPr lvl="1" algn="r" rtl="1" eaLnBrk="1" hangingPunct="1">
              <a:lnSpc>
                <a:spcPct val="90000"/>
              </a:lnSpc>
              <a:buNone/>
            </a:pPr>
            <a:endParaRPr lang="ar-SA" b="1" dirty="0" smtClean="0"/>
          </a:p>
          <a:p>
            <a:pPr lvl="2" algn="r" rtl="1" eaLnBrk="1" hangingPunct="1">
              <a:lnSpc>
                <a:spcPct val="90000"/>
              </a:lnSpc>
            </a:pPr>
            <a:endParaRPr lang="ar-SA" sz="2000" b="1" dirty="0" smtClean="0"/>
          </a:p>
          <a:p>
            <a:pPr lvl="2" algn="r" rtl="1" eaLnBrk="1" hangingPunct="1">
              <a:lnSpc>
                <a:spcPct val="90000"/>
              </a:lnSpc>
            </a:pPr>
            <a:endParaRPr lang="ar-SA" sz="2000" b="1" dirty="0" smtClean="0"/>
          </a:p>
          <a:p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ar-SA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طبيعة وتعريف علم بحوث العمليات</a:t>
            </a:r>
            <a:endParaRPr lang="en-US" b="1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6F28D475-E005-468A-965E-9C6B334D5724}" type="slidenum">
              <a:rPr lang="ar-SA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2743200" y="2362200"/>
            <a:ext cx="3429000" cy="1676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3522092" y="2819400"/>
            <a:ext cx="172675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ar-SA" sz="2400" b="1" dirty="0"/>
              <a:t>العمليــــات</a:t>
            </a:r>
          </a:p>
          <a:p>
            <a:pPr algn="ctr"/>
            <a:r>
              <a:rPr lang="en-US" sz="2400" b="1" dirty="0"/>
              <a:t>Processes</a:t>
            </a:r>
          </a:p>
        </p:txBody>
      </p:sp>
      <p:sp>
        <p:nvSpPr>
          <p:cNvPr id="43" name="Line 13"/>
          <p:cNvSpPr>
            <a:spLocks noChangeShapeType="1"/>
          </p:cNvSpPr>
          <p:nvPr/>
        </p:nvSpPr>
        <p:spPr bwMode="auto">
          <a:xfrm>
            <a:off x="17526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4" name="Line 14"/>
          <p:cNvSpPr>
            <a:spLocks noChangeShapeType="1"/>
          </p:cNvSpPr>
          <p:nvPr/>
        </p:nvSpPr>
        <p:spPr bwMode="auto">
          <a:xfrm>
            <a:off x="1752600" y="3124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5" name="Line 15"/>
          <p:cNvSpPr>
            <a:spLocks noChangeShapeType="1"/>
          </p:cNvSpPr>
          <p:nvPr/>
        </p:nvSpPr>
        <p:spPr bwMode="auto">
          <a:xfrm>
            <a:off x="1752600" y="3581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6" name="Line 16"/>
          <p:cNvSpPr>
            <a:spLocks noChangeShapeType="1"/>
          </p:cNvSpPr>
          <p:nvPr/>
        </p:nvSpPr>
        <p:spPr bwMode="auto">
          <a:xfrm>
            <a:off x="62484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7" name="Line 17"/>
          <p:cNvSpPr>
            <a:spLocks noChangeShapeType="1"/>
          </p:cNvSpPr>
          <p:nvPr/>
        </p:nvSpPr>
        <p:spPr bwMode="auto">
          <a:xfrm>
            <a:off x="6248400" y="3124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8" name="Line 18"/>
          <p:cNvSpPr>
            <a:spLocks noChangeShapeType="1"/>
          </p:cNvSpPr>
          <p:nvPr/>
        </p:nvSpPr>
        <p:spPr bwMode="auto">
          <a:xfrm>
            <a:off x="6248400" y="3581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9" name="Text Box 19"/>
          <p:cNvSpPr txBox="1">
            <a:spLocks noChangeArrowheads="1"/>
          </p:cNvSpPr>
          <p:nvPr/>
        </p:nvSpPr>
        <p:spPr bwMode="auto">
          <a:xfrm>
            <a:off x="609600" y="2743200"/>
            <a:ext cx="110639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ar-SA" sz="2400" b="1" dirty="0" err="1">
                <a:solidFill>
                  <a:srgbClr val="006600"/>
                </a:solidFill>
              </a:rPr>
              <a:t>مدخلات</a:t>
            </a:r>
            <a:endParaRPr lang="ar-SA" sz="2400" b="1" dirty="0">
              <a:solidFill>
                <a:srgbClr val="006600"/>
              </a:solidFill>
            </a:endParaRPr>
          </a:p>
          <a:p>
            <a:r>
              <a:rPr lang="en-US" sz="2400" b="1" dirty="0">
                <a:solidFill>
                  <a:srgbClr val="006600"/>
                </a:solidFill>
              </a:rPr>
              <a:t>Inputs</a:t>
            </a:r>
          </a:p>
        </p:txBody>
      </p:sp>
      <p:sp>
        <p:nvSpPr>
          <p:cNvPr id="50" name="Text Box 20"/>
          <p:cNvSpPr txBox="1">
            <a:spLocks noChangeArrowheads="1"/>
          </p:cNvSpPr>
          <p:nvPr/>
        </p:nvSpPr>
        <p:spPr bwMode="auto">
          <a:xfrm>
            <a:off x="7300912" y="2743200"/>
            <a:ext cx="13628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ar-SA" sz="2400" b="1" dirty="0">
                <a:solidFill>
                  <a:srgbClr val="0000FF"/>
                </a:solidFill>
              </a:rPr>
              <a:t>مخرجات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Outputs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0" y="51054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sz="2400" b="1" dirty="0" smtClean="0"/>
              <a:t>الهدف: كيفية إدارة العمليات للحصول على أفضل المخرجات</a:t>
            </a:r>
            <a:endParaRPr lang="en-US" sz="2400" b="1" dirty="0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ar-SA" b="1" dirty="0" smtClean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مثال: نموذج </a:t>
            </a:r>
            <a:r>
              <a:rPr lang="ar-SA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نظام إنتاجي</a:t>
            </a:r>
            <a:endParaRPr lang="en-US" b="1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6F28D475-E005-468A-965E-9C6B334D5724}" type="slidenum">
              <a:rPr lang="ar-SA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84784"/>
            <a:ext cx="8763000" cy="4953000"/>
          </a:xfrm>
        </p:spPr>
        <p:txBody>
          <a:bodyPr/>
          <a:lstStyle/>
          <a:p>
            <a:pPr marL="609600" indent="-609600" algn="r" rtl="1" eaLnBrk="1" hangingPunct="1">
              <a:buFontTx/>
              <a:buNone/>
            </a:pPr>
            <a:endParaRPr lang="ar-SA" sz="800" b="1" dirty="0" smtClean="0"/>
          </a:p>
          <a:p>
            <a:pPr marL="609600" indent="-609600" algn="r" rtl="1" eaLnBrk="1" hangingPunct="1">
              <a:buFontTx/>
              <a:buNone/>
            </a:pPr>
            <a:r>
              <a:rPr lang="ar-SA" sz="2400" dirty="0" smtClean="0"/>
              <a:t>      مصنع أجهزة حاسب آلي</a:t>
            </a:r>
            <a:endParaRPr lang="en-US" sz="2400" dirty="0" smtClean="0"/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2743200" y="3206678"/>
            <a:ext cx="3429000" cy="1676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3657600" y="3206678"/>
            <a:ext cx="14557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ar-SA" sz="2000" b="1" dirty="0"/>
              <a:t>العمليــــات</a:t>
            </a:r>
          </a:p>
          <a:p>
            <a:pPr algn="ctr"/>
            <a:r>
              <a:rPr lang="en-US" sz="2000" b="1" dirty="0"/>
              <a:t>Processes</a:t>
            </a:r>
          </a:p>
        </p:txBody>
      </p:sp>
      <p:sp>
        <p:nvSpPr>
          <p:cNvPr id="4102" name="Line 7"/>
          <p:cNvSpPr>
            <a:spLocks noChangeShapeType="1"/>
          </p:cNvSpPr>
          <p:nvPr/>
        </p:nvSpPr>
        <p:spPr bwMode="auto">
          <a:xfrm>
            <a:off x="1782580" y="351147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103" name="Line 8"/>
          <p:cNvSpPr>
            <a:spLocks noChangeShapeType="1"/>
          </p:cNvSpPr>
          <p:nvPr/>
        </p:nvSpPr>
        <p:spPr bwMode="auto">
          <a:xfrm>
            <a:off x="1782580" y="396867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104" name="Line 9"/>
          <p:cNvSpPr>
            <a:spLocks noChangeShapeType="1"/>
          </p:cNvSpPr>
          <p:nvPr/>
        </p:nvSpPr>
        <p:spPr bwMode="auto">
          <a:xfrm>
            <a:off x="1782580" y="442587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105" name="Line 10"/>
          <p:cNvSpPr>
            <a:spLocks noChangeShapeType="1"/>
          </p:cNvSpPr>
          <p:nvPr/>
        </p:nvSpPr>
        <p:spPr bwMode="auto">
          <a:xfrm>
            <a:off x="6202180" y="351147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106" name="Line 11"/>
          <p:cNvSpPr>
            <a:spLocks noChangeShapeType="1"/>
          </p:cNvSpPr>
          <p:nvPr/>
        </p:nvSpPr>
        <p:spPr bwMode="auto">
          <a:xfrm>
            <a:off x="6202180" y="396867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6202180" y="442587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108" name="Text Box 13"/>
          <p:cNvSpPr txBox="1">
            <a:spLocks noChangeArrowheads="1"/>
          </p:cNvSpPr>
          <p:nvPr/>
        </p:nvSpPr>
        <p:spPr bwMode="auto">
          <a:xfrm>
            <a:off x="730250" y="2444678"/>
            <a:ext cx="10985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ar-SA" sz="2000" b="1" dirty="0" smtClean="0">
                <a:solidFill>
                  <a:srgbClr val="006600"/>
                </a:solidFill>
              </a:rPr>
              <a:t>مدخلات</a:t>
            </a:r>
          </a:p>
          <a:p>
            <a:pPr algn="ctr"/>
            <a:r>
              <a:rPr lang="en-US" sz="2000" b="1" dirty="0" smtClean="0">
                <a:solidFill>
                  <a:srgbClr val="006600"/>
                </a:solidFill>
              </a:rPr>
              <a:t>Inputs</a:t>
            </a:r>
            <a:endParaRPr lang="ar-SA" sz="2000" b="1" dirty="0">
              <a:solidFill>
                <a:srgbClr val="006600"/>
              </a:solidFill>
            </a:endParaRPr>
          </a:p>
          <a:p>
            <a:pPr algn="ctr"/>
            <a:endParaRPr lang="en-US" sz="1600" b="1" dirty="0"/>
          </a:p>
        </p:txBody>
      </p:sp>
      <p:sp>
        <p:nvSpPr>
          <p:cNvPr id="4109" name="Text Box 14"/>
          <p:cNvSpPr txBox="1">
            <a:spLocks noChangeArrowheads="1"/>
          </p:cNvSpPr>
          <p:nvPr/>
        </p:nvSpPr>
        <p:spPr bwMode="auto">
          <a:xfrm>
            <a:off x="7037387" y="2444678"/>
            <a:ext cx="126841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ar-SA" sz="2000" b="1" dirty="0">
                <a:solidFill>
                  <a:srgbClr val="0000FF"/>
                </a:solidFill>
              </a:rPr>
              <a:t>مخرجات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</a:rPr>
              <a:t>Outputs</a:t>
            </a:r>
          </a:p>
        </p:txBody>
      </p:sp>
      <p:sp>
        <p:nvSpPr>
          <p:cNvPr id="4110" name="Rectangle 15"/>
          <p:cNvSpPr>
            <a:spLocks noChangeArrowheads="1"/>
          </p:cNvSpPr>
          <p:nvPr/>
        </p:nvSpPr>
        <p:spPr bwMode="auto">
          <a:xfrm>
            <a:off x="533400" y="2306342"/>
            <a:ext cx="7848600" cy="37338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971800" y="3816278"/>
            <a:ext cx="256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ar-SA"/>
              <a:t>لوحات رئيسية – كروت عرض </a:t>
            </a:r>
          </a:p>
          <a:p>
            <a:pPr algn="r"/>
            <a:r>
              <a:rPr lang="ar-SA"/>
              <a:t>تجميع   -  برمجيات   - تغليف</a:t>
            </a:r>
            <a:endParaRPr lang="en-US" dirty="0"/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914400" y="3359078"/>
            <a:ext cx="865188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ar-SA" b="1">
                <a:solidFill>
                  <a:srgbClr val="990000"/>
                </a:solidFill>
              </a:rPr>
              <a:t>مواد خام </a:t>
            </a:r>
          </a:p>
          <a:p>
            <a:pPr algn="r" rtl="1"/>
            <a:r>
              <a:rPr lang="ar-SA" b="1">
                <a:solidFill>
                  <a:srgbClr val="990000"/>
                </a:solidFill>
              </a:rPr>
              <a:t>فنيين </a:t>
            </a:r>
          </a:p>
          <a:p>
            <a:pPr algn="r" rtl="1"/>
            <a:r>
              <a:rPr lang="ar-SA" b="1">
                <a:solidFill>
                  <a:srgbClr val="990000"/>
                </a:solidFill>
              </a:rPr>
              <a:t>برامج </a:t>
            </a:r>
          </a:p>
          <a:p>
            <a:pPr algn="r" rtl="1"/>
            <a:r>
              <a:rPr lang="ar-SA" b="1">
                <a:solidFill>
                  <a:srgbClr val="990000"/>
                </a:solidFill>
              </a:rPr>
              <a:t>إداريين</a:t>
            </a:r>
          </a:p>
          <a:p>
            <a:pPr algn="r" rtl="1"/>
            <a:r>
              <a:rPr lang="ar-SA" b="1">
                <a:solidFill>
                  <a:srgbClr val="990000"/>
                </a:solidFill>
              </a:rPr>
              <a:t>أوقات </a:t>
            </a:r>
          </a:p>
          <a:p>
            <a:pPr algn="r" rtl="1"/>
            <a:r>
              <a:rPr lang="ar-SA" b="1">
                <a:solidFill>
                  <a:srgbClr val="990000"/>
                </a:solidFill>
              </a:rPr>
              <a:t>أموال</a:t>
            </a:r>
            <a:endParaRPr lang="en-US" b="1" dirty="0">
              <a:solidFill>
                <a:srgbClr val="990000"/>
              </a:solidFill>
            </a:endParaRP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7162800" y="3511478"/>
            <a:ext cx="13716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rtl="1"/>
            <a:r>
              <a:rPr lang="en-US" sz="1600" dirty="0"/>
              <a:t>Laptop</a:t>
            </a:r>
          </a:p>
          <a:p>
            <a:pPr rtl="1"/>
            <a:r>
              <a:rPr lang="en-US" sz="1600" dirty="0"/>
              <a:t>Desktop</a:t>
            </a:r>
          </a:p>
          <a:p>
            <a:pPr rtl="1"/>
            <a:r>
              <a:rPr lang="en-US" sz="1600" dirty="0"/>
              <a:t>Programs</a:t>
            </a:r>
            <a:r>
              <a:rPr lang="ar-SA" sz="1600"/>
              <a:t> </a:t>
            </a:r>
            <a:endParaRPr lang="en-US" sz="1600" dirty="0"/>
          </a:p>
          <a:p>
            <a:pPr rtl="1"/>
            <a:r>
              <a:rPr lang="en-US" sz="1600" dirty="0"/>
              <a:t>Accessories</a:t>
            </a:r>
            <a:endParaRPr lang="ar-SA" sz="1600"/>
          </a:p>
        </p:txBody>
      </p:sp>
      <p:sp>
        <p:nvSpPr>
          <p:cNvPr id="25" name="Rectangle 24"/>
          <p:cNvSpPr/>
          <p:nvPr/>
        </p:nvSpPr>
        <p:spPr>
          <a:xfrm>
            <a:off x="838200" y="3130478"/>
            <a:ext cx="9144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rtl="1">
              <a:defRPr/>
            </a:pPr>
            <a:r>
              <a:rPr lang="ar-SA" b="1" dirty="0">
                <a:solidFill>
                  <a:schemeClr val="tx1"/>
                </a:solidFill>
              </a:rPr>
              <a:t>مواد خام </a:t>
            </a:r>
          </a:p>
          <a:p>
            <a:pPr algn="r" rtl="1">
              <a:defRPr/>
            </a:pPr>
            <a:r>
              <a:rPr lang="ar-SA" b="1" dirty="0">
                <a:solidFill>
                  <a:schemeClr val="tx1"/>
                </a:solidFill>
              </a:rPr>
              <a:t>فنيين </a:t>
            </a:r>
          </a:p>
          <a:p>
            <a:pPr algn="r" rtl="1">
              <a:defRPr/>
            </a:pPr>
            <a:r>
              <a:rPr lang="ar-SA" b="1" dirty="0">
                <a:solidFill>
                  <a:schemeClr val="tx1"/>
                </a:solidFill>
              </a:rPr>
              <a:t>برامج </a:t>
            </a:r>
          </a:p>
          <a:p>
            <a:pPr algn="r" rtl="1">
              <a:defRPr/>
            </a:pPr>
            <a:r>
              <a:rPr lang="ar-SA" b="1" dirty="0">
                <a:solidFill>
                  <a:schemeClr val="tx1"/>
                </a:solidFill>
              </a:rPr>
              <a:t>إداريين</a:t>
            </a:r>
          </a:p>
          <a:p>
            <a:pPr algn="r" rtl="1">
              <a:defRPr/>
            </a:pPr>
            <a:r>
              <a:rPr lang="ar-SA" b="1" dirty="0">
                <a:solidFill>
                  <a:schemeClr val="tx1"/>
                </a:solidFill>
              </a:rPr>
              <a:t>أوقات </a:t>
            </a:r>
          </a:p>
          <a:p>
            <a:pPr algn="r" rtl="1">
              <a:defRPr/>
            </a:pPr>
            <a:r>
              <a:rPr lang="ar-SA" b="1" dirty="0">
                <a:solidFill>
                  <a:schemeClr val="tx1"/>
                </a:solidFill>
              </a:rPr>
              <a:t>أموال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24200" y="3892478"/>
            <a:ext cx="26670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endParaRPr lang="ar-SA" b="1" dirty="0" smtClean="0"/>
          </a:p>
          <a:p>
            <a:pPr algn="ctr" rtl="1">
              <a:defRPr/>
            </a:pPr>
            <a:r>
              <a:rPr lang="ar-SA" b="1" dirty="0" smtClean="0"/>
              <a:t>لوحات رئيسية - </a:t>
            </a:r>
            <a:r>
              <a:rPr lang="ar-SA" b="1" dirty="0"/>
              <a:t>كروت </a:t>
            </a:r>
            <a:r>
              <a:rPr lang="ar-SA" b="1" dirty="0" smtClean="0"/>
              <a:t>عرض - </a:t>
            </a:r>
            <a:endParaRPr lang="ar-SA" b="1" dirty="0"/>
          </a:p>
          <a:p>
            <a:pPr algn="ctr">
              <a:defRPr/>
            </a:pPr>
            <a:r>
              <a:rPr lang="ar-SA" b="1" dirty="0"/>
              <a:t>تجميع   -  برمجيات </a:t>
            </a:r>
            <a:r>
              <a:rPr lang="ar-SA" b="1" dirty="0" smtClean="0"/>
              <a:t> </a:t>
            </a:r>
            <a:r>
              <a:rPr lang="ar-SA" b="1" dirty="0"/>
              <a:t>- تغليف</a:t>
            </a:r>
            <a:endParaRPr lang="en-US" b="1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162800" y="3130478"/>
            <a:ext cx="11430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ar-SA" sz="2000" b="1" dirty="0" smtClean="0">
                <a:solidFill>
                  <a:schemeClr val="tx2"/>
                </a:solidFill>
              </a:rPr>
              <a:t>أجهزة حاسب آلي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19200" y="534027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sz="2400" b="1" dirty="0" smtClean="0"/>
              <a:t>الهدف: كيفية إدارة العمليات للحصول على أعلى الأرباح</a:t>
            </a:r>
            <a:endParaRPr lang="en-US" sz="2400" b="1" dirty="0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ar-SA" b="1" dirty="0" smtClean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مثال: نموذج </a:t>
            </a:r>
            <a:r>
              <a:rPr lang="ar-SA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نظام إنتاجي</a:t>
            </a:r>
            <a:endParaRPr lang="en-US" b="1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6F28D475-E005-468A-965E-9C6B334D5724}" type="slidenum">
              <a:rPr lang="ar-SA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6624"/>
            <a:ext cx="8229600" cy="4525963"/>
          </a:xfrm>
        </p:spPr>
        <p:txBody>
          <a:bodyPr/>
          <a:lstStyle/>
          <a:p>
            <a:pPr marL="0" lvl="2" algn="r" rtl="1" eaLnBrk="1" hangingPunct="1">
              <a:spcBef>
                <a:spcPts val="0"/>
              </a:spcBef>
              <a:spcAft>
                <a:spcPts val="600"/>
              </a:spcAft>
            </a:pPr>
            <a:r>
              <a:rPr lang="ar-SA" sz="2800"/>
              <a:t>نظرية </a:t>
            </a:r>
            <a:r>
              <a:rPr lang="ar-SA" sz="2800" smtClean="0"/>
              <a:t>القرار </a:t>
            </a:r>
            <a:endParaRPr lang="ar-SA" sz="2800" dirty="0" smtClean="0"/>
          </a:p>
          <a:p>
            <a:pPr marL="0" lvl="2" algn="r" rtl="1" eaLnBrk="1" hangingPunct="1">
              <a:spcBef>
                <a:spcPts val="0"/>
              </a:spcBef>
              <a:spcAft>
                <a:spcPts val="600"/>
              </a:spcAft>
            </a:pPr>
            <a:r>
              <a:rPr lang="ar-SA" sz="2800" dirty="0" smtClean="0"/>
              <a:t>مسائل </a:t>
            </a:r>
            <a:r>
              <a:rPr lang="ar-SA" sz="2800" dirty="0"/>
              <a:t>النقل والتخصيص والتوزيع</a:t>
            </a:r>
          </a:p>
          <a:p>
            <a:pPr marL="0" lvl="2" algn="r" rtl="1" eaLnBrk="1" hangingPunct="1">
              <a:spcBef>
                <a:spcPts val="0"/>
              </a:spcBef>
              <a:spcAft>
                <a:spcPts val="600"/>
              </a:spcAft>
            </a:pPr>
            <a:r>
              <a:rPr lang="ar-SA" sz="2800" dirty="0" smtClean="0"/>
              <a:t>مراقبة وضبط المخزون</a:t>
            </a:r>
          </a:p>
          <a:p>
            <a:pPr marL="0" lvl="2" algn="r" rtl="1" eaLnBrk="1" hangingPunct="1">
              <a:spcBef>
                <a:spcPts val="0"/>
              </a:spcBef>
              <a:spcAft>
                <a:spcPts val="600"/>
              </a:spcAft>
            </a:pPr>
            <a:r>
              <a:rPr lang="ar-SA" sz="2800" dirty="0" smtClean="0"/>
              <a:t>جدولة الآلات والأشخاص والمشاريع</a:t>
            </a:r>
          </a:p>
          <a:p>
            <a:pPr marL="0" lvl="2" algn="r" rtl="1" eaLnBrk="1" hangingPunct="1">
              <a:spcBef>
                <a:spcPts val="0"/>
              </a:spcBef>
              <a:spcAft>
                <a:spcPts val="600"/>
              </a:spcAft>
            </a:pPr>
            <a:r>
              <a:rPr lang="ar-SA" sz="2800" dirty="0" smtClean="0"/>
              <a:t>دراسة الشبكات </a:t>
            </a:r>
          </a:p>
          <a:p>
            <a:pPr marL="1081088" lvl="3" indent="-333375" algn="r" rtl="1" eaLnBrk="1" hangingPunct="1">
              <a:spcBef>
                <a:spcPts val="0"/>
              </a:spcBef>
              <a:spcAft>
                <a:spcPts val="0"/>
              </a:spcAft>
            </a:pPr>
            <a:r>
              <a:rPr lang="ar-SA" sz="2400" dirty="0" smtClean="0"/>
              <a:t>مسألة أقصر مسار</a:t>
            </a:r>
          </a:p>
          <a:p>
            <a:pPr marL="1081088" lvl="3" indent="-333375" algn="r" rtl="1" eaLnBrk="1" hangingPunct="1">
              <a:spcBef>
                <a:spcPts val="0"/>
              </a:spcBef>
              <a:spcAft>
                <a:spcPts val="0"/>
              </a:spcAft>
            </a:pPr>
            <a:r>
              <a:rPr lang="ar-SA" sz="2400" dirty="0" smtClean="0"/>
              <a:t>مسألة التجوال</a:t>
            </a:r>
          </a:p>
          <a:p>
            <a:pPr marL="1081088" lvl="3" indent="-333375" algn="r" rtl="1" eaLnBrk="1" hangingPunct="1">
              <a:spcBef>
                <a:spcPts val="0"/>
              </a:spcBef>
              <a:spcAft>
                <a:spcPts val="0"/>
              </a:spcAft>
            </a:pPr>
            <a:r>
              <a:rPr lang="ar-SA" sz="2400" dirty="0" smtClean="0"/>
              <a:t>مسألة أقصى تدفق</a:t>
            </a:r>
          </a:p>
          <a:p>
            <a:pPr marL="1081088" lvl="3" indent="-333375" algn="r" rtl="1" eaLnBrk="1" hangingPunct="1">
              <a:spcBef>
                <a:spcPts val="0"/>
              </a:spcBef>
              <a:spcAft>
                <a:spcPts val="0"/>
              </a:spcAft>
            </a:pPr>
            <a:r>
              <a:rPr lang="ar-SA" sz="2400" dirty="0" smtClean="0"/>
              <a:t>مسألة تنظيم حركة اسطول سيارات</a:t>
            </a:r>
          </a:p>
          <a:p>
            <a:pPr marL="0" lvl="2" algn="r" rtl="1" eaLnBrk="1" hangingPunct="1">
              <a:spcBef>
                <a:spcPts val="0"/>
              </a:spcBef>
              <a:spcAft>
                <a:spcPts val="600"/>
              </a:spcAft>
            </a:pPr>
            <a:r>
              <a:rPr lang="ar-SA" sz="2800" dirty="0"/>
              <a:t>المحاكاة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marL="0" lvl="1"/>
            <a:r>
              <a:rPr lang="ar-SA" b="1" dirty="0">
                <a:solidFill>
                  <a:srgbClr val="002060"/>
                </a:solidFill>
                <a:latin typeface="+mn-lt"/>
                <a:cs typeface="+mn-cs"/>
              </a:rPr>
              <a:t>بعض تطبيقات علم بحوث العمليات</a:t>
            </a:r>
            <a:endParaRPr lang="en-US" b="1" dirty="0">
              <a:solidFill>
                <a:srgbClr val="002060"/>
              </a:solidFill>
              <a:latin typeface="+mn-lt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6F28D475-E005-468A-965E-9C6B334D5724}" type="slidenum">
              <a:rPr lang="ar-SA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24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282520</TotalTime>
  <Words>370</Words>
  <Application>Microsoft Office PowerPoint</Application>
  <PresentationFormat>On-screen Show (4:3)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Default Design</vt:lpstr>
      <vt:lpstr>مقدمة عن بحوث العمليات Introduction to Operations Research</vt:lpstr>
      <vt:lpstr>نشأة علم بحوث العمليات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KSU-OR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 Khalid</dc:creator>
  <cp:lastModifiedBy>Windows User</cp:lastModifiedBy>
  <cp:revision>1999</cp:revision>
  <dcterms:created xsi:type="dcterms:W3CDTF">2005-02-02T13:26:22Z</dcterms:created>
  <dcterms:modified xsi:type="dcterms:W3CDTF">2019-11-26T15:16:47Z</dcterms:modified>
</cp:coreProperties>
</file>