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0"/>
  </p:notesMasterIdLst>
  <p:handoutMasterIdLst>
    <p:handoutMasterId r:id="rId41"/>
  </p:handoutMasterIdLst>
  <p:sldIdLst>
    <p:sldId id="510" r:id="rId2"/>
    <p:sldId id="513" r:id="rId3"/>
    <p:sldId id="518" r:id="rId4"/>
    <p:sldId id="858" r:id="rId5"/>
    <p:sldId id="922" r:id="rId6"/>
    <p:sldId id="923" r:id="rId7"/>
    <p:sldId id="925" r:id="rId8"/>
    <p:sldId id="857" r:id="rId9"/>
    <p:sldId id="516" r:id="rId10"/>
    <p:sldId id="529" r:id="rId11"/>
    <p:sldId id="927" r:id="rId12"/>
    <p:sldId id="271"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530" r:id="rId34"/>
    <p:sldId id="289" r:id="rId35"/>
    <p:sldId id="531" r:id="rId36"/>
    <p:sldId id="860" r:id="rId37"/>
    <p:sldId id="861" r:id="rId38"/>
    <p:sldId id="862" r:id="rId39"/>
  </p:sldIdLst>
  <p:sldSz cx="9144000" cy="6858000" type="screen4x3"/>
  <p:notesSz cx="6834188" cy="997902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7A60A"/>
    <a:srgbClr val="006600"/>
    <a:srgbClr val="00E266"/>
    <a:srgbClr val="25F802"/>
    <a:srgbClr val="00FA71"/>
    <a:srgbClr val="000000"/>
    <a:srgbClr val="93FFC4"/>
    <a:srgbClr val="00DA63"/>
    <a:srgbClr val="07A9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2" autoAdjust="0"/>
    <p:restoredTop sz="93341" autoAdjust="0"/>
  </p:normalViewPr>
  <p:slideViewPr>
    <p:cSldViewPr>
      <p:cViewPr varScale="1">
        <p:scale>
          <a:sx n="81" d="100"/>
          <a:sy n="81" d="100"/>
        </p:scale>
        <p:origin x="955"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9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4579"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4580"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4581"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FED4F71-9085-4D3D-A598-899A59774897}" type="slidenum">
              <a:rPr lang="en-US"/>
              <a:pPr>
                <a:defRPr/>
              </a:pPr>
              <a:t>‹#›</a:t>
            </a:fld>
            <a:endParaRPr lang="en-US"/>
          </a:p>
        </p:txBody>
      </p:sp>
    </p:spTree>
    <p:extLst>
      <p:ext uri="{BB962C8B-B14F-4D97-AF65-F5344CB8AC3E}">
        <p14:creationId xmlns:p14="http://schemas.microsoft.com/office/powerpoint/2010/main" val="3876472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71913" y="0"/>
            <a:ext cx="2960687" cy="498475"/>
          </a:xfrm>
          <a:prstGeom prst="rect">
            <a:avLst/>
          </a:prstGeom>
        </p:spPr>
        <p:txBody>
          <a:bodyPr vert="horz" lIns="91440" tIns="45720" rIns="91440" bIns="45720" rtlCol="0"/>
          <a:lstStyle>
            <a:lvl1pPr algn="r">
              <a:defRPr sz="1200"/>
            </a:lvl1pPr>
          </a:lstStyle>
          <a:p>
            <a:fld id="{9C9EF6AC-4BA6-4FE0-8FE2-930D6BBC3A4A}" type="datetimeFigureOut">
              <a:rPr lang="en-US" smtClean="0"/>
              <a:pPr/>
              <a:t>5/23/2021</a:t>
            </a:fld>
            <a:endParaRPr lang="en-US"/>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4213" y="4740275"/>
            <a:ext cx="5467350" cy="44910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78963"/>
            <a:ext cx="2962275"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71913" y="9478963"/>
            <a:ext cx="2960687" cy="498475"/>
          </a:xfrm>
          <a:prstGeom prst="rect">
            <a:avLst/>
          </a:prstGeom>
        </p:spPr>
        <p:txBody>
          <a:bodyPr vert="horz" lIns="91440" tIns="45720" rIns="91440" bIns="45720" rtlCol="0" anchor="b"/>
          <a:lstStyle>
            <a:lvl1pPr algn="r">
              <a:defRPr sz="1200"/>
            </a:lvl1pPr>
          </a:lstStyle>
          <a:p>
            <a:fld id="{F2D9C85A-915F-4B9F-B320-E33023B75065}" type="slidenum">
              <a:rPr lang="en-US" smtClean="0"/>
              <a:pPr/>
              <a:t>‹#›</a:t>
            </a:fld>
            <a:endParaRPr lang="en-US"/>
          </a:p>
        </p:txBody>
      </p:sp>
    </p:spTree>
    <p:extLst>
      <p:ext uri="{BB962C8B-B14F-4D97-AF65-F5344CB8AC3E}">
        <p14:creationId xmlns:p14="http://schemas.microsoft.com/office/powerpoint/2010/main" val="182766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CEA4FAE1-4AF3-4DD8-8F17-78FB42A42B93}" type="slidenum">
              <a:rPr lang="ar-SA"/>
              <a:pPr/>
              <a:t>36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70193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D79667D7-5D0D-4953-B8A7-DC78A9BDB992}" type="slidenum">
              <a:rPr lang="ar-SA"/>
              <a:pPr/>
              <a:t>37</a:t>
            </a:fld>
            <a:endParaRPr 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3581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B3E341CC-9F50-4B06-8ADF-00A1F159746D}" type="slidenum">
              <a:rPr lang="ar-SA"/>
              <a:pPr/>
              <a:t>38</a:t>
            </a:fld>
            <a:endParaRPr 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1618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9468F9-5DA9-4686-83ED-3B6E8564BD07}"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EFE1D3-6C99-4E58-889F-2989E27198CF}"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CA666C-DFE9-4286-99DE-9686812CF843}" type="slidenum">
              <a:rPr lang="ar-SA"/>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200400" y="64008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76200" y="6461125"/>
            <a:ext cx="2895600" cy="244475"/>
          </a:xfrm>
        </p:spPr>
        <p:txBody>
          <a:bodyPr/>
          <a:lstStyle>
            <a:lvl1pPr>
              <a:defRPr/>
            </a:lvl1pPr>
          </a:lstStyle>
          <a:p>
            <a:r>
              <a:rPr lang="en-US"/>
              <a:t>OR101:DR. Khalid Al-Nowibet</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B894DA0D-94AF-4962-BF90-869B62500E29}" type="slidenum">
              <a:rPr lang="ar-SA"/>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3848100" y="6235700"/>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0" y="6467475"/>
            <a:ext cx="2895600" cy="390525"/>
          </a:xfrm>
        </p:spPr>
        <p:txBody>
          <a:bodyPr/>
          <a:lstStyle>
            <a:lvl1pPr>
              <a:defRPr/>
            </a:lvl1pPr>
          </a:lstStyle>
          <a:p>
            <a:r>
              <a:rPr lang="en-US"/>
              <a:t>OR101: Dr. Khalid Al-Nowibet</a:t>
            </a: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A6BFAA0E-179A-4537-9CA8-9002AA6CD51F}"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0F4DE9-CE2E-4274-9328-0145549855D2}"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740261-E0E2-4F8F-B202-A1D51C375589}"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58BCF4-B7AB-4D91-B384-AE64937DC550}"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C327B8A-24DE-4F20-AEE3-5DA6A46595AC}"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6FF5EA3-AAC8-4A81-AAC5-8FC721B6D004}"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4000A24-4F07-4141-AAAB-CF49395B5C1A}"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383E0B-AB08-4A91-A485-0BFFCCDB1DF3}"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6F2C187-FD57-4656-96C0-C90785765191}"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74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7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FC50A33-56F7-4581-ABA0-6165713F8F2E}"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8"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1371600"/>
            <a:ext cx="8229600" cy="3200400"/>
          </a:xfrm>
        </p:spPr>
        <p:style>
          <a:lnRef idx="2">
            <a:schemeClr val="accent5">
              <a:shade val="50000"/>
            </a:schemeClr>
          </a:lnRef>
          <a:fillRef idx="1">
            <a:schemeClr val="accent5"/>
          </a:fillRef>
          <a:effectRef idx="0">
            <a:schemeClr val="accent5"/>
          </a:effectRef>
          <a:fontRef idx="minor">
            <a:schemeClr val="lt1"/>
          </a:fontRef>
        </p:style>
        <p:txBody>
          <a:bodyPr/>
          <a:lstStyle/>
          <a:p>
            <a:pPr rtl="1" eaLnBrk="1" hangingPunct="1"/>
            <a:r>
              <a:rPr lang="ar-SA" sz="4800" b="1" dirty="0">
                <a:solidFill>
                  <a:srgbClr val="002060"/>
                </a:solidFill>
              </a:rPr>
              <a:t>بناء النماذج في بحوث العمليات</a:t>
            </a:r>
            <a:br>
              <a:rPr lang="ar-SA" sz="4000" b="1" dirty="0">
                <a:solidFill>
                  <a:srgbClr val="002060"/>
                </a:solidFill>
              </a:rPr>
            </a:br>
            <a:r>
              <a:rPr lang="en-US" sz="3200" b="1" dirty="0">
                <a:solidFill>
                  <a:srgbClr val="002060"/>
                </a:solidFill>
              </a:rPr>
              <a:t>Model Building in Operations Research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8822AFC-D0DB-404B-8842-0B7FCFD28966}" type="slidenum">
              <a:rPr lang="ar-SA"/>
              <a:pPr/>
              <a:t>10</a:t>
            </a:fld>
            <a:endParaRPr lang="en-US" dirty="0"/>
          </a:p>
        </p:txBody>
      </p:sp>
      <p:sp>
        <p:nvSpPr>
          <p:cNvPr id="14340" name="Rectangle 4"/>
          <p:cNvSpPr>
            <a:spLocks noGrp="1" noChangeArrowheads="1"/>
          </p:cNvSpPr>
          <p:nvPr>
            <p:ph type="body" idx="1"/>
          </p:nvPr>
        </p:nvSpPr>
        <p:spPr>
          <a:xfrm>
            <a:off x="457200" y="1676400"/>
            <a:ext cx="8229600" cy="4449763"/>
          </a:xfrm>
        </p:spPr>
        <p:txBody>
          <a:bodyPr/>
          <a:lstStyle/>
          <a:p>
            <a:pPr marL="166688" indent="91440" algn="just" rtl="1">
              <a:buFontTx/>
              <a:buNone/>
            </a:pPr>
            <a:r>
              <a:rPr lang="ar-SA" sz="2400" dirty="0"/>
              <a:t>مصنع ينتج نوعين من الدهانات : دهانات خارجية و دهانات داخلية. </a:t>
            </a:r>
          </a:p>
          <a:p>
            <a:pPr marL="166688" indent="91440" algn="just" rtl="1">
              <a:buFontTx/>
              <a:buNone/>
            </a:pPr>
            <a:r>
              <a:rPr lang="ar-SA" sz="2400" dirty="0"/>
              <a:t>ولإنتاج كل نوع من أنواع هذه الدهانات يتم مزج مادتين أساسيتين من المواد الخام هما: مادة </a:t>
            </a:r>
            <a:r>
              <a:rPr lang="en-US" sz="2400" dirty="0"/>
              <a:t>A</a:t>
            </a:r>
            <a:r>
              <a:rPr lang="ar-SA" sz="2400" dirty="0"/>
              <a:t> و مادة </a:t>
            </a:r>
            <a:r>
              <a:rPr lang="en-US" sz="2400" dirty="0"/>
              <a:t>B</a:t>
            </a:r>
            <a:r>
              <a:rPr lang="ar-SA" sz="2400" dirty="0"/>
              <a:t>. وتستطيع إدارة المصنع تأمين </a:t>
            </a:r>
            <a:r>
              <a:rPr lang="en-US" sz="2400" dirty="0"/>
              <a:t>6</a:t>
            </a:r>
            <a:r>
              <a:rPr lang="ar-SA" sz="2400" dirty="0"/>
              <a:t> أطنان على الأكثر يومياً من مادة </a:t>
            </a:r>
            <a:r>
              <a:rPr lang="en-US" sz="2400" dirty="0"/>
              <a:t>A</a:t>
            </a:r>
            <a:r>
              <a:rPr lang="ar-SA" sz="2400" dirty="0"/>
              <a:t>  و </a:t>
            </a:r>
            <a:r>
              <a:rPr lang="en-US" sz="2400" dirty="0"/>
              <a:t>8</a:t>
            </a:r>
            <a:r>
              <a:rPr lang="ar-SA" sz="2400" dirty="0"/>
              <a:t> أطنان على الأكثر يومياً من مادة </a:t>
            </a:r>
            <a:r>
              <a:rPr lang="en-US" sz="2400" dirty="0"/>
              <a:t>B</a:t>
            </a:r>
            <a:r>
              <a:rPr lang="ar-SA" sz="2400" dirty="0" err="1"/>
              <a:t>.</a:t>
            </a:r>
            <a:r>
              <a:rPr lang="ar-SA" sz="2400" dirty="0"/>
              <a:t> ولإنتاج طن واحد يومياً من الدهان الخارجي يتم مزج طن واحد من مادة </a:t>
            </a:r>
            <a:r>
              <a:rPr lang="en-US" sz="2400" dirty="0"/>
              <a:t>A</a:t>
            </a:r>
            <a:r>
              <a:rPr lang="ar-SA" sz="2400" dirty="0"/>
              <a:t> مع طنين من مادة </a:t>
            </a:r>
            <a:r>
              <a:rPr lang="en-US" sz="2400" dirty="0"/>
              <a:t>B</a:t>
            </a:r>
            <a:r>
              <a:rPr lang="ar-SA" sz="2400" dirty="0" err="1"/>
              <a:t>.</a:t>
            </a:r>
            <a:r>
              <a:rPr lang="ar-SA" sz="2400" dirty="0"/>
              <a:t> في حين أن الطن الواحد المنتج من الدهان الداخلي يستلزم مزج طنين من مادة </a:t>
            </a:r>
            <a:r>
              <a:rPr lang="en-US" sz="2400" dirty="0"/>
              <a:t>A</a:t>
            </a:r>
            <a:r>
              <a:rPr lang="ar-SA" sz="2400" dirty="0"/>
              <a:t> مع طن واحد من مادة </a:t>
            </a:r>
            <a:r>
              <a:rPr lang="en-US" sz="2400" dirty="0"/>
              <a:t>B</a:t>
            </a:r>
            <a:r>
              <a:rPr lang="ar-SA" sz="2400" dirty="0" err="1"/>
              <a:t>.</a:t>
            </a:r>
            <a:r>
              <a:rPr lang="ar-SA" sz="2400" dirty="0"/>
              <a:t> ومن خلال الدراسات على السوق تبين أن الطلب على الدهان الداخلي لا يمكن أن يزيد عن الطلب على الدهان الخارجي بأكثر من طن واحد يومياً. كما أظهرت الدراسات على الطلب أن إجمالي الطلب اليومي للدهان الداخلي لا يتعدى طنين يومياً. وترغب إدارة المصنع إيجاد سياسة الإنتاج المثلى لتشغيل المصنع علماً بأن المصنع يبيع الطن الواحد من الدهان الخارجي بـربح </a:t>
            </a:r>
            <a:r>
              <a:rPr lang="en-US" sz="2400" dirty="0"/>
              <a:t>3000</a:t>
            </a:r>
            <a:r>
              <a:rPr lang="ar-SA" sz="2400" dirty="0"/>
              <a:t> ريال والطن الواحد من الدهان الداخلي بـربح </a:t>
            </a:r>
            <a:r>
              <a:rPr lang="en-US" sz="2400" dirty="0"/>
              <a:t>2000</a:t>
            </a:r>
            <a:r>
              <a:rPr lang="ar-SA" sz="2400" dirty="0"/>
              <a:t> ريال.</a:t>
            </a:r>
            <a:endParaRPr lang="en-US" sz="2400" dirty="0"/>
          </a:p>
        </p:txBody>
      </p:sp>
      <p:sp>
        <p:nvSpPr>
          <p:cNvPr id="7" name="Rectangle 2"/>
          <p:cNvSpPr>
            <a:spLocks noGrp="1" noChangeArrowheads="1"/>
          </p:cNvSpPr>
          <p:nvPr>
            <p:ph type="title"/>
          </p:nvPr>
        </p:nvSpPr>
        <p:spPr>
          <a:xfrm>
            <a:off x="457200" y="274638"/>
            <a:ext cx="8229600" cy="1249362"/>
          </a:xfrm>
        </p:spPr>
        <p:style>
          <a:lnRef idx="2">
            <a:schemeClr val="accent5">
              <a:shade val="50000"/>
            </a:schemeClr>
          </a:lnRef>
          <a:fillRef idx="1">
            <a:schemeClr val="accent5"/>
          </a:fillRef>
          <a:effectRef idx="0">
            <a:schemeClr val="accent5"/>
          </a:effectRef>
          <a:fontRef idx="minor">
            <a:schemeClr val="lt1"/>
          </a:fontRef>
        </p:style>
        <p:txBody>
          <a:bodyPr/>
          <a:lstStyle/>
          <a:p>
            <a:pPr marL="762000" indent="-762000" rtl="1" eaLnBrk="1" hangingPunct="1"/>
            <a:r>
              <a:rPr lang="ar-SA" sz="4000" b="1" dirty="0">
                <a:solidFill>
                  <a:srgbClr val="002060"/>
                </a:solidFill>
              </a:rPr>
              <a:t>بناء النموذج الرياضي - مثال</a:t>
            </a:r>
            <a:endParaRPr lang="en-US" sz="4000" b="1"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8822AFC-D0DB-404B-8842-0B7FCFD28966}" type="slidenum">
              <a:rPr lang="ar-SA"/>
              <a:pPr/>
              <a:t>11</a:t>
            </a:fld>
            <a:endParaRPr lang="en-US" dirty="0"/>
          </a:p>
        </p:txBody>
      </p:sp>
      <p:sp>
        <p:nvSpPr>
          <p:cNvPr id="14340" name="Rectangle 4"/>
          <p:cNvSpPr>
            <a:spLocks noGrp="1" noChangeArrowheads="1"/>
          </p:cNvSpPr>
          <p:nvPr>
            <p:ph type="body" idx="1"/>
          </p:nvPr>
        </p:nvSpPr>
        <p:spPr>
          <a:xfrm>
            <a:off x="457200" y="1676400"/>
            <a:ext cx="8229600" cy="4449763"/>
          </a:xfrm>
        </p:spPr>
        <p:txBody>
          <a:bodyPr/>
          <a:lstStyle/>
          <a:p>
            <a:pPr marL="509588" algn="just" rtl="1"/>
            <a:r>
              <a:rPr lang="ar-SA" sz="2600" dirty="0"/>
              <a:t>يمكن البدء في بناء النموذج الرياضي بالاجابة على الثلاثة أسئلة التالية :</a:t>
            </a:r>
          </a:p>
          <a:p>
            <a:pPr marL="166688" indent="0" algn="just" rtl="1">
              <a:buNone/>
            </a:pPr>
            <a:endParaRPr lang="ar-SA" sz="1000" dirty="0"/>
          </a:p>
          <a:p>
            <a:pPr marL="1023938" lvl="1" indent="-457200" algn="just" rtl="1">
              <a:buFont typeface="+mj-lt"/>
              <a:buAutoNum type="arabicPeriod"/>
            </a:pPr>
            <a:r>
              <a:rPr lang="ar-SA" sz="2400" dirty="0"/>
              <a:t>ما الذي يحاول متخذ القرار تحديده؟ أي ماهي متغيرات القرار للمسألة؟</a:t>
            </a:r>
            <a:endParaRPr lang="en-US" sz="2400" dirty="0"/>
          </a:p>
          <a:p>
            <a:pPr marL="1023938" lvl="1" indent="-457200" algn="just" rtl="1">
              <a:buFont typeface="+mj-lt"/>
              <a:buAutoNum type="arabicPeriod"/>
            </a:pPr>
            <a:r>
              <a:rPr lang="ar-SA" sz="2400" dirty="0"/>
              <a:t>ماهو الهدف المطلوب تحقيقه؟ أي كيفية قياس ماهو الحل الأمثل من ضمن كل القيم الممكنة للمتغيرات؟</a:t>
            </a:r>
          </a:p>
          <a:p>
            <a:pPr marL="1023938" lvl="1" indent="-457200" algn="just" rtl="1">
              <a:buFont typeface="+mj-lt"/>
              <a:buAutoNum type="arabicPeriod"/>
            </a:pPr>
            <a:r>
              <a:rPr lang="ar-SA" sz="2400" dirty="0"/>
              <a:t>ماهي القيود التي يجب على المتغيرات تحقيقها للوفاء بجميع المتطلبات التي تم تحديدها في المسألة؟</a:t>
            </a:r>
          </a:p>
          <a:p>
            <a:pPr marL="566738" lvl="1" indent="0" algn="just" rtl="1">
              <a:buNone/>
            </a:pPr>
            <a:endParaRPr lang="ar-SA" sz="1000" dirty="0"/>
          </a:p>
          <a:p>
            <a:pPr marL="509588" algn="just" rtl="1"/>
            <a:r>
              <a:rPr lang="ar-SA" sz="2600" dirty="0"/>
              <a:t>يتم أولا تعريف متغيرات القرار ، ثم التعبير عن الهدف بدالة رياضية ، ثم التعبير عن القيود في صورة معادلات ومتراجحات رياضية.</a:t>
            </a:r>
          </a:p>
          <a:p>
            <a:pPr marL="166688" indent="0" algn="just" rtl="1">
              <a:buNone/>
            </a:pPr>
            <a:endParaRPr lang="en-US" sz="2400" dirty="0"/>
          </a:p>
        </p:txBody>
      </p:sp>
      <p:sp>
        <p:nvSpPr>
          <p:cNvPr id="7" name="Rectangle 2"/>
          <p:cNvSpPr>
            <a:spLocks noGrp="1" noChangeArrowheads="1"/>
          </p:cNvSpPr>
          <p:nvPr>
            <p:ph type="title"/>
          </p:nvPr>
        </p:nvSpPr>
        <p:spPr>
          <a:xfrm>
            <a:off x="457200" y="274638"/>
            <a:ext cx="8229600" cy="1249362"/>
          </a:xfrm>
        </p:spPr>
        <p:style>
          <a:lnRef idx="2">
            <a:schemeClr val="accent5">
              <a:shade val="50000"/>
            </a:schemeClr>
          </a:lnRef>
          <a:fillRef idx="1">
            <a:schemeClr val="accent5"/>
          </a:fillRef>
          <a:effectRef idx="0">
            <a:schemeClr val="accent5"/>
          </a:effectRef>
          <a:fontRef idx="minor">
            <a:schemeClr val="lt1"/>
          </a:fontRef>
        </p:style>
        <p:txBody>
          <a:bodyPr/>
          <a:lstStyle/>
          <a:p>
            <a:pPr marL="762000" indent="-762000" rtl="1" eaLnBrk="1" hangingPunct="1"/>
            <a:r>
              <a:rPr lang="ar-SA" sz="4000" b="1" dirty="0">
                <a:solidFill>
                  <a:srgbClr val="002060"/>
                </a:solidFill>
              </a:rPr>
              <a:t>بناء النموذج الرياضي - مثال</a:t>
            </a:r>
            <a:endParaRPr lang="en-US" sz="4000" b="1" dirty="0">
              <a:solidFill>
                <a:srgbClr val="002060"/>
              </a:solidFill>
            </a:endParaRPr>
          </a:p>
        </p:txBody>
      </p:sp>
    </p:spTree>
    <p:extLst>
      <p:ext uri="{BB962C8B-B14F-4D97-AF65-F5344CB8AC3E}">
        <p14:creationId xmlns:p14="http://schemas.microsoft.com/office/powerpoint/2010/main" val="3952282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6409134"/>
            <a:ext cx="2133600" cy="476250"/>
          </a:xfrm>
        </p:spPr>
        <p:txBody>
          <a:bodyPr/>
          <a:lstStyle/>
          <a:p>
            <a:fld id="{6F28D475-E005-468A-965E-9C6B334D5724}" type="slidenum">
              <a:rPr lang="ar-SA"/>
              <a:pPr/>
              <a:t>12</a:t>
            </a:fld>
            <a:endParaRPr lang="en-US" dirty="0"/>
          </a:p>
        </p:txBody>
      </p:sp>
      <p:sp>
        <p:nvSpPr>
          <p:cNvPr id="17411" name="Rectangle 3"/>
          <p:cNvSpPr>
            <a:spLocks noGrp="1" noChangeArrowheads="1"/>
          </p:cNvSpPr>
          <p:nvPr>
            <p:ph type="body" idx="1"/>
          </p:nvPr>
        </p:nvSpPr>
        <p:spPr>
          <a:xfrm>
            <a:off x="457200" y="1417637"/>
            <a:ext cx="8229600" cy="4983163"/>
          </a:xfrm>
        </p:spPr>
        <p:txBody>
          <a:bodyPr/>
          <a:lstStyle/>
          <a:p>
            <a:pPr marL="639763" indent="-469900" algn="just" rtl="1">
              <a:buFontTx/>
              <a:buNone/>
            </a:pPr>
            <a:r>
              <a:rPr lang="en-US" sz="2800" b="1" dirty="0">
                <a:solidFill>
                  <a:srgbClr val="0000FF"/>
                </a:solidFill>
              </a:rPr>
              <a:t>1</a:t>
            </a:r>
            <a:r>
              <a:rPr lang="ar-SA" sz="2800" b="1" dirty="0">
                <a:solidFill>
                  <a:srgbClr val="0000FF"/>
                </a:solidFill>
              </a:rPr>
              <a:t> - معالم النظام</a:t>
            </a:r>
            <a:r>
              <a:rPr lang="ar-SA" sz="2800" dirty="0">
                <a:solidFill>
                  <a:srgbClr val="0000FF"/>
                </a:solidFill>
              </a:rPr>
              <a:t> (</a:t>
            </a:r>
            <a:r>
              <a:rPr lang="en-US" sz="2800" dirty="0">
                <a:solidFill>
                  <a:srgbClr val="0000FF"/>
                </a:solidFill>
              </a:rPr>
              <a:t>Parameters</a:t>
            </a:r>
            <a:r>
              <a:rPr lang="ar-SA" sz="2800" dirty="0" err="1">
                <a:solidFill>
                  <a:srgbClr val="0000FF"/>
                </a:solidFill>
              </a:rPr>
              <a:t>)</a:t>
            </a:r>
            <a:r>
              <a:rPr lang="ar-SA" sz="2800" dirty="0">
                <a:solidFill>
                  <a:srgbClr val="0000FF"/>
                </a:solidFill>
              </a:rPr>
              <a:t> </a:t>
            </a:r>
          </a:p>
          <a:p>
            <a:pPr marL="640080" indent="-288925" algn="just" rtl="1">
              <a:buFontTx/>
              <a:buNone/>
            </a:pPr>
            <a:r>
              <a:rPr lang="ar-SA" sz="2800" dirty="0">
                <a:solidFill>
                  <a:srgbClr val="FF3300"/>
                </a:solidFill>
              </a:rPr>
              <a:t>وهي معطيات المسألة. لا يملك متخذ القرار التحكم فيها.</a:t>
            </a:r>
          </a:p>
          <a:p>
            <a:pPr marL="640080" indent="-288925" algn="just" rtl="1"/>
            <a:r>
              <a:rPr lang="ar-SA" sz="2800" dirty="0"/>
              <a:t>عدد الأطنان المتوفرة يومياً من مادة </a:t>
            </a:r>
            <a:r>
              <a:rPr lang="en-US" sz="2800" dirty="0"/>
              <a:t>A</a:t>
            </a:r>
            <a:r>
              <a:rPr lang="ar-SA" sz="2800" dirty="0"/>
              <a:t> = </a:t>
            </a:r>
            <a:r>
              <a:rPr lang="en-US" sz="2800" dirty="0"/>
              <a:t>6</a:t>
            </a:r>
            <a:r>
              <a:rPr lang="ar-SA" sz="2800" dirty="0"/>
              <a:t>   </a:t>
            </a:r>
          </a:p>
          <a:p>
            <a:pPr marL="640080" indent="-288925" algn="just" rtl="1"/>
            <a:r>
              <a:rPr lang="ar-SA" sz="2800" dirty="0"/>
              <a:t>عدد الأطنان المتوفرة يومياً من مادة </a:t>
            </a:r>
            <a:r>
              <a:rPr lang="en-US" sz="2800" dirty="0"/>
              <a:t>B</a:t>
            </a:r>
            <a:r>
              <a:rPr lang="ar-SA" sz="2800" dirty="0"/>
              <a:t> = </a:t>
            </a:r>
            <a:r>
              <a:rPr lang="en-US" sz="2800" dirty="0"/>
              <a:t>8</a:t>
            </a:r>
            <a:endParaRPr lang="ar-SA" sz="2800" dirty="0"/>
          </a:p>
          <a:p>
            <a:pPr marL="640080" indent="-288925" algn="just" rtl="1"/>
            <a:r>
              <a:rPr lang="ar-SA" sz="2800" dirty="0"/>
              <a:t>كمية مادة </a:t>
            </a:r>
            <a:r>
              <a:rPr lang="en-US" sz="2800" dirty="0"/>
              <a:t>A</a:t>
            </a:r>
            <a:r>
              <a:rPr lang="ar-SA" sz="2800" dirty="0"/>
              <a:t> الممزوجة في الطن الواحد من الدهان الخارجي = </a:t>
            </a:r>
            <a:r>
              <a:rPr lang="en-US" sz="2800" dirty="0"/>
              <a:t>1</a:t>
            </a:r>
            <a:endParaRPr lang="ar-SA" sz="2800" dirty="0"/>
          </a:p>
          <a:p>
            <a:pPr marL="640080" indent="-288925" algn="just" rtl="1"/>
            <a:r>
              <a:rPr lang="ar-SA" sz="2800" dirty="0"/>
              <a:t>كمية مادة </a:t>
            </a:r>
            <a:r>
              <a:rPr lang="en-US" sz="2800" dirty="0"/>
              <a:t>B</a:t>
            </a:r>
            <a:r>
              <a:rPr lang="ar-SA" sz="2800" dirty="0"/>
              <a:t> الممزوجة في الطن الواحد من الدهان الخارجي = </a:t>
            </a:r>
            <a:r>
              <a:rPr lang="en-US" sz="2800" dirty="0"/>
              <a:t>2</a:t>
            </a:r>
            <a:endParaRPr lang="ar-SA" sz="2800" dirty="0"/>
          </a:p>
          <a:p>
            <a:pPr marL="640080" indent="-288925" algn="just" rtl="1"/>
            <a:r>
              <a:rPr lang="ar-SA" sz="2800" dirty="0"/>
              <a:t>كمية مادة </a:t>
            </a:r>
            <a:r>
              <a:rPr lang="en-US" sz="2800" dirty="0"/>
              <a:t>A</a:t>
            </a:r>
            <a:r>
              <a:rPr lang="ar-SA" sz="2800" dirty="0"/>
              <a:t> الممزوجة في الطن الواحد من الدهان الداخلي   = </a:t>
            </a:r>
            <a:r>
              <a:rPr lang="en-US" sz="2800" dirty="0"/>
              <a:t>2</a:t>
            </a:r>
            <a:endParaRPr lang="ar-SA" sz="2800" dirty="0"/>
          </a:p>
          <a:p>
            <a:pPr marL="640080" indent="-288925" algn="just" rtl="1"/>
            <a:r>
              <a:rPr lang="ar-SA" sz="2800" dirty="0"/>
              <a:t>كمية مادة </a:t>
            </a:r>
            <a:r>
              <a:rPr lang="en-US" sz="2800" dirty="0"/>
              <a:t>B</a:t>
            </a:r>
            <a:r>
              <a:rPr lang="ar-SA" sz="2800" dirty="0"/>
              <a:t> الممزوجة في الطن الواحد من الدهان الداخلي   = </a:t>
            </a:r>
            <a:r>
              <a:rPr lang="en-US" sz="2800" dirty="0"/>
              <a:t>1</a:t>
            </a:r>
            <a:endParaRPr lang="ar-SA" sz="2800" dirty="0"/>
          </a:p>
          <a:p>
            <a:pPr marL="640080" indent="-288925" algn="just" rtl="1"/>
            <a:r>
              <a:rPr lang="ar-SA" sz="2800" dirty="0"/>
              <a:t>نسبة الطلب من الدهان الخارجي إلى الطلب من الدهان الداخلي</a:t>
            </a:r>
          </a:p>
          <a:p>
            <a:pPr marL="640080" indent="-288925" algn="just" rtl="1"/>
            <a:r>
              <a:rPr lang="ar-SA" sz="2800" dirty="0"/>
              <a:t>أسعار بيع الطن من الدهان الخارجي والداخلي</a:t>
            </a:r>
          </a:p>
        </p:txBody>
      </p:sp>
      <p:sp>
        <p:nvSpPr>
          <p:cNvPr id="4"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7" dur="500"/>
                                        <p:tgtEl>
                                          <p:spTgt spid="17411">
                                            <p:txEl>
                                              <p:pRg st="2" end="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1" dur="500"/>
                                        <p:tgtEl>
                                          <p:spTgt spid="17411">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16" dur="500"/>
                                        <p:tgtEl>
                                          <p:spTgt spid="17411">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19" dur="500"/>
                                        <p:tgtEl>
                                          <p:spTgt spid="17411">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22" dur="500"/>
                                        <p:tgtEl>
                                          <p:spTgt spid="17411">
                                            <p:txEl>
                                              <p:pRg st="6" end="6"/>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25" dur="500"/>
                                        <p:tgtEl>
                                          <p:spTgt spid="17411">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30" dur="500"/>
                                        <p:tgtEl>
                                          <p:spTgt spid="17411">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7411">
                                            <p:txEl>
                                              <p:pRg st="9" end="9"/>
                                            </p:txEl>
                                          </p:spTgt>
                                        </p:tgtEl>
                                        <p:attrNameLst>
                                          <p:attrName>style.visibility</p:attrName>
                                        </p:attrNameLst>
                                      </p:cBhvr>
                                      <p:to>
                                        <p:strVal val="visible"/>
                                      </p:to>
                                    </p:set>
                                    <p:animEffect transition="in" filter="blinds(horizontal)">
                                      <p:cBhvr>
                                        <p:cTn id="35"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12804767-A859-4FD7-8449-8B5FA8B8BC99}" type="slidenum">
              <a:rPr lang="ar-SA"/>
              <a:pPr/>
              <a:t>13</a:t>
            </a:fld>
            <a:endParaRPr lang="en-US" dirty="0"/>
          </a:p>
        </p:txBody>
      </p:sp>
      <p:sp>
        <p:nvSpPr>
          <p:cNvPr id="15363" name="Rectangle 3"/>
          <p:cNvSpPr>
            <a:spLocks noGrp="1" noChangeArrowheads="1"/>
          </p:cNvSpPr>
          <p:nvPr>
            <p:ph type="body" idx="1"/>
          </p:nvPr>
        </p:nvSpPr>
        <p:spPr>
          <a:xfrm>
            <a:off x="304800" y="1524000"/>
            <a:ext cx="8382000" cy="4876800"/>
          </a:xfrm>
        </p:spPr>
        <p:txBody>
          <a:bodyPr/>
          <a:lstStyle/>
          <a:p>
            <a:pPr marL="457200" indent="-288925" algn="r" rtl="1">
              <a:buFontTx/>
              <a:buNone/>
            </a:pPr>
            <a:r>
              <a:rPr lang="en-US" sz="2800" b="1" dirty="0">
                <a:solidFill>
                  <a:srgbClr val="0000FF"/>
                </a:solidFill>
              </a:rPr>
              <a:t>2</a:t>
            </a:r>
            <a:r>
              <a:rPr lang="ar-SA" sz="2800" b="1" dirty="0">
                <a:solidFill>
                  <a:srgbClr val="0000FF"/>
                </a:solidFill>
              </a:rPr>
              <a:t> - متغيرات القرار</a:t>
            </a:r>
            <a:r>
              <a:rPr lang="ar-SA" sz="2800" dirty="0">
                <a:solidFill>
                  <a:srgbClr val="0000FF"/>
                </a:solidFill>
              </a:rPr>
              <a:t> (</a:t>
            </a:r>
            <a:r>
              <a:rPr lang="en-US" sz="2800" dirty="0">
                <a:solidFill>
                  <a:srgbClr val="0000FF"/>
                </a:solidFill>
              </a:rPr>
              <a:t>Decision Variables</a:t>
            </a:r>
            <a:r>
              <a:rPr lang="ar-SA" sz="2800" dirty="0" err="1">
                <a:solidFill>
                  <a:srgbClr val="0000FF"/>
                </a:solidFill>
              </a:rPr>
              <a:t>)</a:t>
            </a:r>
            <a:r>
              <a:rPr lang="ar-SA" sz="2800" dirty="0">
                <a:solidFill>
                  <a:srgbClr val="0000FF"/>
                </a:solidFill>
              </a:rPr>
              <a:t> </a:t>
            </a:r>
          </a:p>
          <a:p>
            <a:pPr marL="457200" indent="-288925" algn="just" rtl="1">
              <a:lnSpc>
                <a:spcPct val="150000"/>
              </a:lnSpc>
              <a:buFontTx/>
              <a:buNone/>
            </a:pPr>
            <a:r>
              <a:rPr lang="ar-SA" sz="2800" dirty="0">
                <a:solidFill>
                  <a:srgbClr val="FF3300"/>
                </a:solidFill>
              </a:rPr>
              <a:t>وهي القرارات (الخيارات) التي يملك متخذ القرار التحكم فيها.</a:t>
            </a:r>
          </a:p>
          <a:p>
            <a:pPr marL="457200" indent="-288925" algn="just" rtl="1">
              <a:lnSpc>
                <a:spcPct val="150000"/>
              </a:lnSpc>
            </a:pPr>
            <a:r>
              <a:rPr lang="ar-SA" sz="2800" dirty="0"/>
              <a:t>كمية مادة </a:t>
            </a:r>
            <a:r>
              <a:rPr lang="en-US" sz="2800" dirty="0"/>
              <a:t>A</a:t>
            </a:r>
            <a:r>
              <a:rPr lang="ar-SA" sz="2800" dirty="0"/>
              <a:t> المضافة لمادة </a:t>
            </a:r>
            <a:r>
              <a:rPr lang="en-US" sz="2800" dirty="0"/>
              <a:t>B</a:t>
            </a:r>
            <a:r>
              <a:rPr lang="ar-SA" sz="2800" dirty="0"/>
              <a:t> لإنتاج الطن من الدهان الخارجي</a:t>
            </a:r>
          </a:p>
          <a:p>
            <a:pPr marL="457200" indent="-288925" algn="just" rtl="1">
              <a:lnSpc>
                <a:spcPct val="150000"/>
              </a:lnSpc>
            </a:pPr>
            <a:r>
              <a:rPr lang="ar-SA" sz="2800" dirty="0"/>
              <a:t>كمية مادة </a:t>
            </a:r>
            <a:r>
              <a:rPr lang="en-US" sz="2800" dirty="0"/>
              <a:t>A</a:t>
            </a:r>
            <a:r>
              <a:rPr lang="ar-SA" sz="2800" dirty="0"/>
              <a:t> المضافة لمادة </a:t>
            </a:r>
            <a:r>
              <a:rPr lang="en-US" sz="2800" dirty="0"/>
              <a:t>B</a:t>
            </a:r>
            <a:r>
              <a:rPr lang="ar-SA" sz="2800" dirty="0"/>
              <a:t> لإنتاج الطن من الدهان الداخلي</a:t>
            </a:r>
          </a:p>
          <a:p>
            <a:pPr marL="457200" indent="-288925" algn="just" rtl="1">
              <a:lnSpc>
                <a:spcPct val="150000"/>
              </a:lnSpc>
            </a:pPr>
            <a:r>
              <a:rPr lang="ar-SA" sz="2800" dirty="0"/>
              <a:t>نسبة الطلب من الدهان الخارجي إلى الطلب من الدهان الداخلي</a:t>
            </a:r>
            <a:endParaRPr lang="en-US" sz="2800" dirty="0"/>
          </a:p>
          <a:p>
            <a:pPr marL="457200" indent="-288925" algn="just" rtl="1">
              <a:lnSpc>
                <a:spcPct val="150000"/>
              </a:lnSpc>
            </a:pPr>
            <a:r>
              <a:rPr lang="ar-SA" sz="2800" dirty="0"/>
              <a:t>عدد الأطنان المتوفرة يومياً من مادة </a:t>
            </a:r>
            <a:r>
              <a:rPr lang="en-US" sz="2800" dirty="0"/>
              <a:t>A</a:t>
            </a:r>
          </a:p>
          <a:p>
            <a:pPr marL="457200" indent="-288925" algn="just" rtl="1">
              <a:lnSpc>
                <a:spcPct val="150000"/>
              </a:lnSpc>
            </a:pPr>
            <a:r>
              <a:rPr lang="ar-SA" sz="2800" dirty="0"/>
              <a:t>عدد الأطنان المتوفرة يومياً من مادة </a:t>
            </a:r>
            <a:r>
              <a:rPr lang="en-US" sz="2800" dirty="0"/>
              <a:t>B</a:t>
            </a:r>
            <a:endParaRPr lang="ar-SA" sz="2800" dirty="0"/>
          </a:p>
        </p:txBody>
      </p:sp>
      <p:grpSp>
        <p:nvGrpSpPr>
          <p:cNvPr id="4" name="Group 22"/>
          <p:cNvGrpSpPr>
            <a:grpSpLocks/>
          </p:cNvGrpSpPr>
          <p:nvPr/>
        </p:nvGrpSpPr>
        <p:grpSpPr bwMode="auto">
          <a:xfrm>
            <a:off x="457200" y="3101924"/>
            <a:ext cx="533400" cy="304800"/>
            <a:chOff x="2832" y="2064"/>
            <a:chExt cx="1968" cy="288"/>
          </a:xfrm>
        </p:grpSpPr>
        <p:sp>
          <p:nvSpPr>
            <p:cNvPr id="15383" name="Line 23"/>
            <p:cNvSpPr>
              <a:spLocks noChangeShapeType="1"/>
            </p:cNvSpPr>
            <p:nvPr/>
          </p:nvSpPr>
          <p:spPr bwMode="auto">
            <a:xfrm flipH="1">
              <a:off x="2832" y="2064"/>
              <a:ext cx="1872" cy="288"/>
            </a:xfrm>
            <a:prstGeom prst="line">
              <a:avLst/>
            </a:prstGeom>
            <a:noFill/>
            <a:ln w="57150">
              <a:solidFill>
                <a:srgbClr val="CC0000"/>
              </a:solidFill>
              <a:round/>
              <a:headEnd/>
              <a:tailEnd/>
            </a:ln>
            <a:effectLst/>
          </p:spPr>
          <p:txBody>
            <a:bodyPr/>
            <a:lstStyle/>
            <a:p>
              <a:endParaRPr lang="en-US" dirty="0"/>
            </a:p>
          </p:txBody>
        </p:sp>
        <p:sp>
          <p:nvSpPr>
            <p:cNvPr id="15384" name="Line 24"/>
            <p:cNvSpPr>
              <a:spLocks noChangeShapeType="1"/>
            </p:cNvSpPr>
            <p:nvPr/>
          </p:nvSpPr>
          <p:spPr bwMode="auto">
            <a:xfrm>
              <a:off x="2928" y="2064"/>
              <a:ext cx="1872" cy="288"/>
            </a:xfrm>
            <a:prstGeom prst="line">
              <a:avLst/>
            </a:prstGeom>
            <a:noFill/>
            <a:ln w="57150">
              <a:solidFill>
                <a:srgbClr val="CC0000"/>
              </a:solidFill>
              <a:round/>
              <a:headEnd/>
              <a:tailEnd/>
            </a:ln>
            <a:effectLst/>
          </p:spPr>
          <p:txBody>
            <a:bodyPr/>
            <a:lstStyle/>
            <a:p>
              <a:endParaRPr lang="en-US" dirty="0"/>
            </a:p>
          </p:txBody>
        </p:sp>
      </p:grpSp>
      <p:grpSp>
        <p:nvGrpSpPr>
          <p:cNvPr id="5" name="Group 25"/>
          <p:cNvGrpSpPr>
            <a:grpSpLocks/>
          </p:cNvGrpSpPr>
          <p:nvPr/>
        </p:nvGrpSpPr>
        <p:grpSpPr bwMode="auto">
          <a:xfrm>
            <a:off x="457200" y="3801792"/>
            <a:ext cx="533400" cy="304800"/>
            <a:chOff x="2832" y="2064"/>
            <a:chExt cx="1968" cy="288"/>
          </a:xfrm>
        </p:grpSpPr>
        <p:sp>
          <p:nvSpPr>
            <p:cNvPr id="15386" name="Line 26"/>
            <p:cNvSpPr>
              <a:spLocks noChangeShapeType="1"/>
            </p:cNvSpPr>
            <p:nvPr/>
          </p:nvSpPr>
          <p:spPr bwMode="auto">
            <a:xfrm flipH="1">
              <a:off x="2832" y="2064"/>
              <a:ext cx="1872" cy="288"/>
            </a:xfrm>
            <a:prstGeom prst="line">
              <a:avLst/>
            </a:prstGeom>
            <a:noFill/>
            <a:ln w="57150">
              <a:solidFill>
                <a:srgbClr val="CC0000"/>
              </a:solidFill>
              <a:round/>
              <a:headEnd/>
              <a:tailEnd/>
            </a:ln>
            <a:effectLst/>
          </p:spPr>
          <p:txBody>
            <a:bodyPr/>
            <a:lstStyle/>
            <a:p>
              <a:endParaRPr lang="en-US" dirty="0"/>
            </a:p>
          </p:txBody>
        </p:sp>
        <p:sp>
          <p:nvSpPr>
            <p:cNvPr id="15387" name="Line 27"/>
            <p:cNvSpPr>
              <a:spLocks noChangeShapeType="1"/>
            </p:cNvSpPr>
            <p:nvPr/>
          </p:nvSpPr>
          <p:spPr bwMode="auto">
            <a:xfrm>
              <a:off x="2928" y="2064"/>
              <a:ext cx="1872" cy="288"/>
            </a:xfrm>
            <a:prstGeom prst="line">
              <a:avLst/>
            </a:prstGeom>
            <a:noFill/>
            <a:ln w="57150">
              <a:solidFill>
                <a:srgbClr val="CC0000"/>
              </a:solidFill>
              <a:round/>
              <a:headEnd/>
              <a:tailEnd/>
            </a:ln>
            <a:effectLst/>
          </p:spPr>
          <p:txBody>
            <a:bodyPr/>
            <a:lstStyle/>
            <a:p>
              <a:endParaRPr lang="en-US" dirty="0"/>
            </a:p>
          </p:txBody>
        </p:sp>
      </p:grpSp>
      <p:grpSp>
        <p:nvGrpSpPr>
          <p:cNvPr id="6" name="Group 28"/>
          <p:cNvGrpSpPr>
            <a:grpSpLocks/>
          </p:cNvGrpSpPr>
          <p:nvPr/>
        </p:nvGrpSpPr>
        <p:grpSpPr bwMode="auto">
          <a:xfrm>
            <a:off x="457200" y="4515728"/>
            <a:ext cx="533400" cy="304800"/>
            <a:chOff x="2832" y="2064"/>
            <a:chExt cx="1968" cy="288"/>
          </a:xfrm>
        </p:grpSpPr>
        <p:sp>
          <p:nvSpPr>
            <p:cNvPr id="15389" name="Line 29"/>
            <p:cNvSpPr>
              <a:spLocks noChangeShapeType="1"/>
            </p:cNvSpPr>
            <p:nvPr/>
          </p:nvSpPr>
          <p:spPr bwMode="auto">
            <a:xfrm flipH="1">
              <a:off x="2832" y="2064"/>
              <a:ext cx="1872" cy="288"/>
            </a:xfrm>
            <a:prstGeom prst="line">
              <a:avLst/>
            </a:prstGeom>
            <a:noFill/>
            <a:ln w="57150">
              <a:solidFill>
                <a:srgbClr val="CC0000"/>
              </a:solidFill>
              <a:round/>
              <a:headEnd/>
              <a:tailEnd/>
            </a:ln>
            <a:effectLst/>
          </p:spPr>
          <p:txBody>
            <a:bodyPr/>
            <a:lstStyle/>
            <a:p>
              <a:endParaRPr lang="en-US" dirty="0"/>
            </a:p>
          </p:txBody>
        </p:sp>
        <p:sp>
          <p:nvSpPr>
            <p:cNvPr id="15390" name="Line 30"/>
            <p:cNvSpPr>
              <a:spLocks noChangeShapeType="1"/>
            </p:cNvSpPr>
            <p:nvPr/>
          </p:nvSpPr>
          <p:spPr bwMode="auto">
            <a:xfrm>
              <a:off x="2928" y="2064"/>
              <a:ext cx="1872" cy="288"/>
            </a:xfrm>
            <a:prstGeom prst="line">
              <a:avLst/>
            </a:prstGeom>
            <a:noFill/>
            <a:ln w="57150">
              <a:solidFill>
                <a:srgbClr val="CC0000"/>
              </a:solidFill>
              <a:round/>
              <a:headEnd/>
              <a:tailEnd/>
            </a:ln>
            <a:effectLst/>
          </p:spPr>
          <p:txBody>
            <a:bodyPr/>
            <a:lstStyle/>
            <a:p>
              <a:endParaRPr lang="en-US" dirty="0"/>
            </a:p>
          </p:txBody>
        </p:sp>
      </p:grpSp>
      <p:grpSp>
        <p:nvGrpSpPr>
          <p:cNvPr id="13" name="Group 22"/>
          <p:cNvGrpSpPr>
            <a:grpSpLocks/>
          </p:cNvGrpSpPr>
          <p:nvPr/>
        </p:nvGrpSpPr>
        <p:grpSpPr bwMode="auto">
          <a:xfrm>
            <a:off x="457200" y="5181600"/>
            <a:ext cx="533400" cy="304800"/>
            <a:chOff x="2832" y="2064"/>
            <a:chExt cx="1968" cy="288"/>
          </a:xfrm>
        </p:grpSpPr>
        <p:sp>
          <p:nvSpPr>
            <p:cNvPr id="14" name="Line 23"/>
            <p:cNvSpPr>
              <a:spLocks noChangeShapeType="1"/>
            </p:cNvSpPr>
            <p:nvPr/>
          </p:nvSpPr>
          <p:spPr bwMode="auto">
            <a:xfrm flipH="1">
              <a:off x="2832" y="2064"/>
              <a:ext cx="1872" cy="288"/>
            </a:xfrm>
            <a:prstGeom prst="line">
              <a:avLst/>
            </a:prstGeom>
            <a:noFill/>
            <a:ln w="57150">
              <a:solidFill>
                <a:srgbClr val="CC0000"/>
              </a:solidFill>
              <a:round/>
              <a:headEnd/>
              <a:tailEnd/>
            </a:ln>
            <a:effectLst/>
          </p:spPr>
          <p:txBody>
            <a:bodyPr/>
            <a:lstStyle/>
            <a:p>
              <a:endParaRPr lang="en-US" dirty="0"/>
            </a:p>
          </p:txBody>
        </p:sp>
        <p:sp>
          <p:nvSpPr>
            <p:cNvPr id="15" name="Line 24"/>
            <p:cNvSpPr>
              <a:spLocks noChangeShapeType="1"/>
            </p:cNvSpPr>
            <p:nvPr/>
          </p:nvSpPr>
          <p:spPr bwMode="auto">
            <a:xfrm>
              <a:off x="2928" y="2064"/>
              <a:ext cx="1872" cy="288"/>
            </a:xfrm>
            <a:prstGeom prst="line">
              <a:avLst/>
            </a:prstGeom>
            <a:noFill/>
            <a:ln w="57150">
              <a:solidFill>
                <a:srgbClr val="CC0000"/>
              </a:solidFill>
              <a:round/>
              <a:headEnd/>
              <a:tailEnd/>
            </a:ln>
            <a:effectLst/>
          </p:spPr>
          <p:txBody>
            <a:bodyPr/>
            <a:lstStyle/>
            <a:p>
              <a:endParaRPr lang="en-US" dirty="0"/>
            </a:p>
          </p:txBody>
        </p:sp>
      </p:grpSp>
      <p:grpSp>
        <p:nvGrpSpPr>
          <p:cNvPr id="16" name="Group 22"/>
          <p:cNvGrpSpPr>
            <a:grpSpLocks/>
          </p:cNvGrpSpPr>
          <p:nvPr/>
        </p:nvGrpSpPr>
        <p:grpSpPr bwMode="auto">
          <a:xfrm>
            <a:off x="457200" y="5867400"/>
            <a:ext cx="533400" cy="304800"/>
            <a:chOff x="2832" y="2064"/>
            <a:chExt cx="1968" cy="288"/>
          </a:xfrm>
        </p:grpSpPr>
        <p:sp>
          <p:nvSpPr>
            <p:cNvPr id="17" name="Line 23"/>
            <p:cNvSpPr>
              <a:spLocks noChangeShapeType="1"/>
            </p:cNvSpPr>
            <p:nvPr/>
          </p:nvSpPr>
          <p:spPr bwMode="auto">
            <a:xfrm flipH="1">
              <a:off x="2832" y="2064"/>
              <a:ext cx="1872" cy="288"/>
            </a:xfrm>
            <a:prstGeom prst="line">
              <a:avLst/>
            </a:prstGeom>
            <a:noFill/>
            <a:ln w="57150">
              <a:solidFill>
                <a:srgbClr val="CC0000"/>
              </a:solidFill>
              <a:round/>
              <a:headEnd/>
              <a:tailEnd/>
            </a:ln>
            <a:effectLst/>
          </p:spPr>
          <p:txBody>
            <a:bodyPr/>
            <a:lstStyle/>
            <a:p>
              <a:endParaRPr lang="en-US" dirty="0"/>
            </a:p>
          </p:txBody>
        </p:sp>
        <p:sp>
          <p:nvSpPr>
            <p:cNvPr id="18" name="Line 24"/>
            <p:cNvSpPr>
              <a:spLocks noChangeShapeType="1"/>
            </p:cNvSpPr>
            <p:nvPr/>
          </p:nvSpPr>
          <p:spPr bwMode="auto">
            <a:xfrm>
              <a:off x="2928" y="2064"/>
              <a:ext cx="1872" cy="288"/>
            </a:xfrm>
            <a:prstGeom prst="line">
              <a:avLst/>
            </a:prstGeom>
            <a:noFill/>
            <a:ln w="57150">
              <a:solidFill>
                <a:srgbClr val="CC0000"/>
              </a:solidFill>
              <a:round/>
              <a:headEnd/>
              <a:tailEnd/>
            </a:ln>
            <a:effectLst/>
          </p:spPr>
          <p:txBody>
            <a:bodyPr/>
            <a:lstStyle/>
            <a:p>
              <a:endParaRPr lang="en-US" dirty="0"/>
            </a:p>
          </p:txBody>
        </p:sp>
      </p:grpSp>
      <p:sp>
        <p:nvSpPr>
          <p:cNvPr id="19"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ou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ou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ABFAF29-ACBD-454A-AE16-41E6D209063E}" type="slidenum">
              <a:rPr lang="ar-SA"/>
              <a:pPr/>
              <a:t>14</a:t>
            </a:fld>
            <a:endParaRPr lang="en-US" dirty="0"/>
          </a:p>
        </p:txBody>
      </p:sp>
      <p:sp>
        <p:nvSpPr>
          <p:cNvPr id="16387" name="Rectangle 3"/>
          <p:cNvSpPr>
            <a:spLocks noGrp="1" noChangeArrowheads="1"/>
          </p:cNvSpPr>
          <p:nvPr>
            <p:ph type="body" idx="1"/>
          </p:nvPr>
        </p:nvSpPr>
        <p:spPr>
          <a:xfrm>
            <a:off x="457200" y="1524000"/>
            <a:ext cx="8229600" cy="4449763"/>
          </a:xfrm>
          <a:ln/>
        </p:spPr>
        <p:txBody>
          <a:bodyPr/>
          <a:lstStyle/>
          <a:p>
            <a:pPr marL="457200" indent="-288925" algn="just" rtl="1">
              <a:buFontTx/>
              <a:buNone/>
            </a:pPr>
            <a:r>
              <a:rPr lang="en-US" sz="2800" b="1" dirty="0">
                <a:solidFill>
                  <a:srgbClr val="0000FF"/>
                </a:solidFill>
              </a:rPr>
              <a:t>2</a:t>
            </a:r>
            <a:r>
              <a:rPr lang="ar-SA" sz="2800" b="1" dirty="0">
                <a:solidFill>
                  <a:srgbClr val="0000FF"/>
                </a:solidFill>
              </a:rPr>
              <a:t> - متغيرات القرار</a:t>
            </a:r>
            <a:r>
              <a:rPr lang="ar-SA" sz="2800" dirty="0">
                <a:solidFill>
                  <a:srgbClr val="0000FF"/>
                </a:solidFill>
              </a:rPr>
              <a:t> (</a:t>
            </a:r>
            <a:r>
              <a:rPr lang="en-US" sz="2800" dirty="0">
                <a:solidFill>
                  <a:srgbClr val="0000FF"/>
                </a:solidFill>
              </a:rPr>
              <a:t>Decision Variables</a:t>
            </a:r>
            <a:r>
              <a:rPr lang="ar-SA" sz="2800" dirty="0" err="1">
                <a:solidFill>
                  <a:srgbClr val="0000FF"/>
                </a:solidFill>
              </a:rPr>
              <a:t>)</a:t>
            </a:r>
            <a:r>
              <a:rPr lang="ar-SA" sz="2800" dirty="0">
                <a:solidFill>
                  <a:srgbClr val="0000FF"/>
                </a:solidFill>
              </a:rPr>
              <a:t> </a:t>
            </a:r>
            <a:endParaRPr lang="en-US" sz="2800" dirty="0">
              <a:solidFill>
                <a:srgbClr val="0000FF"/>
              </a:solidFill>
            </a:endParaRPr>
          </a:p>
          <a:p>
            <a:pPr marL="457200" indent="-288925" algn="just" rtl="1">
              <a:lnSpc>
                <a:spcPct val="150000"/>
              </a:lnSpc>
              <a:buFontTx/>
              <a:buNone/>
            </a:pPr>
            <a:r>
              <a:rPr lang="ar-SA" sz="2800" dirty="0">
                <a:solidFill>
                  <a:srgbClr val="FF3300"/>
                </a:solidFill>
              </a:rPr>
              <a:t>وهي القرارات (الخيارات) التي يملك متخذ القرار التحكم فيها.</a:t>
            </a:r>
          </a:p>
          <a:p>
            <a:pPr marL="457200" indent="-288925" algn="just" rtl="1">
              <a:buFontTx/>
              <a:buNone/>
            </a:pPr>
            <a:endParaRPr lang="en-US" sz="2800" dirty="0">
              <a:sym typeface="Wingdings" pitchFamily="2" charset="2"/>
            </a:endParaRPr>
          </a:p>
          <a:p>
            <a:pPr marL="457200" indent="-288925" algn="just" rtl="1"/>
            <a:r>
              <a:rPr lang="ar-SA" sz="2800" dirty="0"/>
              <a:t>عدد الأطنان المنتجة يومياً من الدهان الخارجي      </a:t>
            </a:r>
            <a:r>
              <a:rPr lang="en-US" sz="3600" b="1" dirty="0">
                <a:solidFill>
                  <a:srgbClr val="006600"/>
                </a:solidFill>
                <a:sym typeface="Wingdings" pitchFamily="2" charset="2"/>
              </a:rPr>
              <a:t></a:t>
            </a:r>
            <a:endParaRPr lang="ar-SA" sz="3600" b="1" dirty="0">
              <a:solidFill>
                <a:srgbClr val="006600"/>
              </a:solidFill>
              <a:sym typeface="Wingdings" pitchFamily="2" charset="2"/>
            </a:endParaRPr>
          </a:p>
          <a:p>
            <a:pPr marL="457200" indent="-288925" algn="just" rtl="1">
              <a:buFontTx/>
              <a:buNone/>
            </a:pPr>
            <a:r>
              <a:rPr lang="ar-SA" sz="2800" dirty="0"/>
              <a:t>		ولتكن </a:t>
            </a:r>
            <a:r>
              <a:rPr lang="en-US" sz="2800" i="1" dirty="0">
                <a:solidFill>
                  <a:srgbClr val="FF0000"/>
                </a:solidFill>
              </a:rPr>
              <a:t>x</a:t>
            </a:r>
            <a:r>
              <a:rPr lang="en-US" sz="2800" baseline="-25000" dirty="0">
                <a:solidFill>
                  <a:srgbClr val="FF0000"/>
                </a:solidFill>
              </a:rPr>
              <a:t>1</a:t>
            </a:r>
            <a:endParaRPr lang="ar-SA" sz="2800" dirty="0">
              <a:solidFill>
                <a:srgbClr val="FF0000"/>
              </a:solidFill>
            </a:endParaRPr>
          </a:p>
          <a:p>
            <a:pPr marL="457200" indent="-288925" algn="just" rtl="1"/>
            <a:r>
              <a:rPr lang="ar-SA" sz="2800" dirty="0"/>
              <a:t>عدد الأطنان المنتجة يومياً من الدهان الداخلي        </a:t>
            </a:r>
            <a:r>
              <a:rPr lang="en-US" sz="3600" b="1" dirty="0">
                <a:solidFill>
                  <a:srgbClr val="006600"/>
                </a:solidFill>
                <a:sym typeface="Wingdings" pitchFamily="2" charset="2"/>
              </a:rPr>
              <a:t></a:t>
            </a:r>
            <a:endParaRPr lang="ar-SA" sz="3600" b="1" dirty="0">
              <a:solidFill>
                <a:srgbClr val="006600"/>
              </a:solidFill>
              <a:sym typeface="Wingdings" pitchFamily="2" charset="2"/>
            </a:endParaRPr>
          </a:p>
          <a:p>
            <a:pPr marL="457200" indent="-288925" algn="just" rtl="1">
              <a:buFontTx/>
              <a:buNone/>
            </a:pPr>
            <a:r>
              <a:rPr lang="ar-SA" sz="2800" dirty="0"/>
              <a:t>		ولتكن </a:t>
            </a:r>
            <a:r>
              <a:rPr lang="en-US" sz="2800" i="1" dirty="0">
                <a:solidFill>
                  <a:srgbClr val="FF0000"/>
                </a:solidFill>
              </a:rPr>
              <a:t>x</a:t>
            </a:r>
            <a:r>
              <a:rPr lang="en-US" sz="2800" baseline="-25000" dirty="0">
                <a:solidFill>
                  <a:srgbClr val="FF0000"/>
                </a:solidFill>
              </a:rPr>
              <a:t>2</a:t>
            </a:r>
            <a:endParaRPr lang="ar-SA" sz="2800" b="1" dirty="0">
              <a:solidFill>
                <a:srgbClr val="FF0000"/>
              </a:solidFill>
              <a:sym typeface="Wingdings" pitchFamily="2" charset="2"/>
            </a:endParaRPr>
          </a:p>
        </p:txBody>
      </p:sp>
      <p:sp>
        <p:nvSpPr>
          <p:cNvPr id="4"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7" dur="500"/>
                                        <p:tgtEl>
                                          <p:spTgt spid="1638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12"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0F6C524-1483-4713-ADE7-968702334F84}" type="slidenum">
              <a:rPr lang="ar-SA"/>
              <a:pPr/>
              <a:t>15</a:t>
            </a:fld>
            <a:endParaRPr lang="en-US" dirty="0"/>
          </a:p>
        </p:txBody>
      </p:sp>
      <p:sp>
        <p:nvSpPr>
          <p:cNvPr id="18435" name="Rectangle 3"/>
          <p:cNvSpPr>
            <a:spLocks noGrp="1" noChangeArrowheads="1"/>
          </p:cNvSpPr>
          <p:nvPr>
            <p:ph type="body" idx="1"/>
          </p:nvPr>
        </p:nvSpPr>
        <p:spPr>
          <a:xfrm>
            <a:off x="457200" y="1570037"/>
            <a:ext cx="8229600" cy="4602163"/>
          </a:xfrm>
        </p:spPr>
        <p:txBody>
          <a:bodyPr/>
          <a:lstStyle/>
          <a:p>
            <a:pPr marL="457200" indent="-288925" algn="r" rtl="1">
              <a:lnSpc>
                <a:spcPct val="90000"/>
              </a:lnSpc>
              <a:buFontTx/>
              <a:buNone/>
            </a:pPr>
            <a:r>
              <a:rPr lang="en-US" sz="2800" b="1" dirty="0">
                <a:solidFill>
                  <a:srgbClr val="0000FF"/>
                </a:solidFill>
              </a:rPr>
              <a:t>3</a:t>
            </a:r>
            <a:r>
              <a:rPr lang="ar-SA" sz="2800" b="1" dirty="0">
                <a:solidFill>
                  <a:srgbClr val="0000FF"/>
                </a:solidFill>
              </a:rPr>
              <a:t> - دالة الهدف</a:t>
            </a:r>
            <a:r>
              <a:rPr lang="ar-SA" sz="2800" dirty="0">
                <a:solidFill>
                  <a:srgbClr val="0000FF"/>
                </a:solidFill>
              </a:rPr>
              <a:t> (</a:t>
            </a:r>
            <a:r>
              <a:rPr lang="en-US" sz="2800" dirty="0">
                <a:solidFill>
                  <a:srgbClr val="0000FF"/>
                </a:solidFill>
              </a:rPr>
              <a:t>Objective Function</a:t>
            </a:r>
            <a:r>
              <a:rPr lang="ar-SA" sz="2800" dirty="0" err="1">
                <a:solidFill>
                  <a:srgbClr val="0000FF"/>
                </a:solidFill>
              </a:rPr>
              <a:t>)</a:t>
            </a:r>
            <a:r>
              <a:rPr lang="ar-SA" sz="2800" dirty="0">
                <a:solidFill>
                  <a:srgbClr val="0000FF"/>
                </a:solidFill>
              </a:rPr>
              <a:t> </a:t>
            </a:r>
          </a:p>
          <a:p>
            <a:pPr marL="457200" indent="-288925" algn="just" rtl="1">
              <a:lnSpc>
                <a:spcPct val="90000"/>
              </a:lnSpc>
              <a:buFontTx/>
              <a:buNone/>
            </a:pPr>
            <a:r>
              <a:rPr lang="ar-SA" sz="2800" dirty="0"/>
              <a:t>وهي دالة تقييم السياسات الإنتاجية الممكنة.</a:t>
            </a:r>
          </a:p>
          <a:p>
            <a:pPr marL="457200" indent="-288925" algn="just" rtl="1">
              <a:lnSpc>
                <a:spcPct val="90000"/>
              </a:lnSpc>
              <a:buFontTx/>
              <a:buNone/>
            </a:pPr>
            <a:r>
              <a:rPr lang="ar-SA" sz="2800" dirty="0"/>
              <a:t>السياسة الإنتاجية </a:t>
            </a:r>
            <a:r>
              <a:rPr lang="en-US" sz="2800" dirty="0">
                <a:sym typeface="Symbol" pitchFamily="18" charset="2"/>
              </a:rPr>
              <a:t></a:t>
            </a:r>
            <a:r>
              <a:rPr lang="ar-SA" sz="2800" dirty="0">
                <a:sym typeface="Symbol" pitchFamily="18" charset="2"/>
              </a:rPr>
              <a:t> كمية الإنتاج من الدهان الخارجي والداخلي</a:t>
            </a:r>
          </a:p>
          <a:p>
            <a:pPr marL="457200" indent="-288925" algn="just" rtl="1">
              <a:lnSpc>
                <a:spcPct val="90000"/>
              </a:lnSpc>
              <a:buFontTx/>
              <a:buNone/>
            </a:pPr>
            <a:endParaRPr lang="ar-SA" sz="2800" b="1" dirty="0">
              <a:solidFill>
                <a:srgbClr val="669900"/>
              </a:solidFill>
              <a:sym typeface="Symbol" pitchFamily="18" charset="2"/>
            </a:endParaRPr>
          </a:p>
          <a:p>
            <a:pPr marL="457200" indent="-288925" algn="just" rtl="1">
              <a:lnSpc>
                <a:spcPct val="90000"/>
              </a:lnSpc>
              <a:buFontTx/>
              <a:buNone/>
            </a:pPr>
            <a:r>
              <a:rPr lang="ar-SA" sz="2800" b="1" dirty="0">
                <a:sym typeface="Symbol" pitchFamily="18" charset="2"/>
              </a:rPr>
              <a:t>على أي أساس يتم </a:t>
            </a:r>
            <a:r>
              <a:rPr lang="ar-SA" sz="2800" b="1" dirty="0" err="1">
                <a:sym typeface="Symbol" pitchFamily="18" charset="2"/>
              </a:rPr>
              <a:t>التقييم ؟؟</a:t>
            </a:r>
            <a:endParaRPr lang="ar-SA" sz="2800" b="1" dirty="0">
              <a:sym typeface="Symbol" pitchFamily="18" charset="2"/>
            </a:endParaRPr>
          </a:p>
          <a:p>
            <a:pPr marL="457200" indent="-288925" algn="just" rtl="1">
              <a:lnSpc>
                <a:spcPct val="90000"/>
              </a:lnSpc>
              <a:buFontTx/>
              <a:buNone/>
            </a:pPr>
            <a:endParaRPr lang="ar-SA" sz="800" b="1" dirty="0">
              <a:solidFill>
                <a:srgbClr val="669900"/>
              </a:solidFill>
              <a:sym typeface="Symbol" pitchFamily="18" charset="2"/>
            </a:endParaRPr>
          </a:p>
          <a:p>
            <a:pPr marL="457200" indent="-288925" algn="just" rtl="1">
              <a:lnSpc>
                <a:spcPct val="90000"/>
              </a:lnSpc>
            </a:pPr>
            <a:r>
              <a:rPr lang="ar-SA" sz="2800" dirty="0"/>
              <a:t>سعر بيع الطن من الدهان الخارجي = </a:t>
            </a:r>
            <a:r>
              <a:rPr lang="en-US" sz="2800" dirty="0"/>
              <a:t>3000</a:t>
            </a:r>
            <a:r>
              <a:rPr lang="ar-SA" sz="2800" dirty="0"/>
              <a:t> ريال</a:t>
            </a:r>
          </a:p>
          <a:p>
            <a:pPr marL="457200" indent="-288925" algn="just" rtl="1">
              <a:lnSpc>
                <a:spcPct val="90000"/>
              </a:lnSpc>
            </a:pPr>
            <a:r>
              <a:rPr lang="ar-SA" sz="2800" dirty="0"/>
              <a:t>سعر بيع الطن من الدهان الداخلي   = </a:t>
            </a:r>
            <a:r>
              <a:rPr lang="en-US" sz="2800" dirty="0"/>
              <a:t>2000</a:t>
            </a:r>
            <a:r>
              <a:rPr lang="ar-SA" sz="2800" dirty="0"/>
              <a:t> ريال</a:t>
            </a:r>
            <a:endParaRPr lang="ar-SA" sz="2800" dirty="0">
              <a:sym typeface="Symbol" pitchFamily="18" charset="2"/>
            </a:endParaRPr>
          </a:p>
          <a:p>
            <a:pPr marL="457200" indent="-288925" algn="just" rtl="1">
              <a:lnSpc>
                <a:spcPct val="90000"/>
              </a:lnSpc>
              <a:buFontTx/>
              <a:buNone/>
            </a:pPr>
            <a:r>
              <a:rPr lang="en-US" sz="2800" dirty="0">
                <a:sym typeface="Symbol" pitchFamily="18" charset="2"/>
              </a:rPr>
              <a:t></a:t>
            </a:r>
            <a:r>
              <a:rPr lang="ar-SA" sz="2800" dirty="0">
                <a:sym typeface="Symbol" pitchFamily="18" charset="2"/>
              </a:rPr>
              <a:t> تقييم السياسات على أساس العوائد اليومية</a:t>
            </a:r>
            <a:endParaRPr lang="ar-SA" sz="2800" dirty="0"/>
          </a:p>
        </p:txBody>
      </p:sp>
      <p:sp>
        <p:nvSpPr>
          <p:cNvPr id="4"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7" dur="500"/>
                                        <p:tgtEl>
                                          <p:spTgt spid="18435">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0" dur="500"/>
                                        <p:tgtEl>
                                          <p:spTgt spid="1843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15" dur="500"/>
                                        <p:tgtEl>
                                          <p:spTgt spid="1843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20" dur="500"/>
                                        <p:tgtEl>
                                          <p:spTgt spid="18435">
                                            <p:txEl>
                                              <p:pRg st="6" end="6"/>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23" dur="500"/>
                                        <p:tgtEl>
                                          <p:spTgt spid="18435">
                                            <p:txEl>
                                              <p:pRg st="7" end="7"/>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26"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CA29F76-B691-4683-8184-F784B176386B}" type="slidenum">
              <a:rPr lang="ar-SA"/>
              <a:pPr/>
              <a:t>16</a:t>
            </a:fld>
            <a:endParaRPr lang="en-US" dirty="0"/>
          </a:p>
        </p:txBody>
      </p:sp>
      <p:sp>
        <p:nvSpPr>
          <p:cNvPr id="1945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
        <p:nvSpPr>
          <p:cNvPr id="19459" name="Rectangle 3"/>
          <p:cNvSpPr>
            <a:spLocks noGrp="1" noChangeArrowheads="1"/>
          </p:cNvSpPr>
          <p:nvPr>
            <p:ph type="body" idx="1"/>
          </p:nvPr>
        </p:nvSpPr>
        <p:spPr>
          <a:xfrm>
            <a:off x="152400" y="1600200"/>
            <a:ext cx="8686800" cy="4953000"/>
          </a:xfrm>
        </p:spPr>
        <p:txBody>
          <a:bodyPr/>
          <a:lstStyle/>
          <a:p>
            <a:pPr marL="457200" indent="-288925" algn="r" rtl="1">
              <a:buFontTx/>
              <a:buNone/>
            </a:pPr>
            <a:r>
              <a:rPr lang="en-US" sz="2800" b="1" dirty="0">
                <a:solidFill>
                  <a:srgbClr val="0000FF"/>
                </a:solidFill>
              </a:rPr>
              <a:t>3</a:t>
            </a:r>
            <a:r>
              <a:rPr lang="ar-SA" sz="2800" b="1" dirty="0">
                <a:solidFill>
                  <a:srgbClr val="0000FF"/>
                </a:solidFill>
              </a:rPr>
              <a:t> - دالة الهدف</a:t>
            </a:r>
            <a:r>
              <a:rPr lang="ar-SA" sz="2800" dirty="0">
                <a:solidFill>
                  <a:srgbClr val="0000FF"/>
                </a:solidFill>
              </a:rPr>
              <a:t> (</a:t>
            </a:r>
            <a:r>
              <a:rPr lang="en-US" sz="2800" dirty="0">
                <a:solidFill>
                  <a:srgbClr val="0000FF"/>
                </a:solidFill>
              </a:rPr>
              <a:t>Objective Function</a:t>
            </a:r>
            <a:r>
              <a:rPr lang="ar-SA" sz="2800" dirty="0" err="1">
                <a:solidFill>
                  <a:srgbClr val="0000FF"/>
                </a:solidFill>
              </a:rPr>
              <a:t>)</a:t>
            </a:r>
            <a:r>
              <a:rPr lang="ar-SA" sz="2800" dirty="0">
                <a:solidFill>
                  <a:srgbClr val="0000FF"/>
                </a:solidFill>
              </a:rPr>
              <a:t> </a:t>
            </a:r>
          </a:p>
          <a:p>
            <a:pPr marL="457200" indent="-288925" algn="just" rtl="1">
              <a:buFontTx/>
              <a:buNone/>
            </a:pPr>
            <a:r>
              <a:rPr lang="ar-SA" sz="2800" dirty="0"/>
              <a:t>إجمالي العوائد اليومية =</a:t>
            </a:r>
          </a:p>
          <a:p>
            <a:pPr marL="457200" indent="-288925" algn="just" rtl="1">
              <a:buFontTx/>
              <a:buNone/>
            </a:pPr>
            <a:r>
              <a:rPr lang="ar-SA" sz="2800" dirty="0"/>
              <a:t>(عدد الأطنان المنتجة من الخارجي يومياً) </a:t>
            </a:r>
            <a:r>
              <a:rPr lang="en-US" sz="2800" dirty="0">
                <a:sym typeface="Symbol" pitchFamily="18" charset="2"/>
              </a:rPr>
              <a:t></a:t>
            </a:r>
            <a:r>
              <a:rPr lang="ar-SA" sz="2800" dirty="0"/>
              <a:t> (سعر بيع طن دهان خارجي)</a:t>
            </a:r>
          </a:p>
          <a:p>
            <a:pPr marL="457200" indent="-288925" algn="just" rtl="1">
              <a:buFontTx/>
              <a:buNone/>
            </a:pPr>
            <a:r>
              <a:rPr lang="ar-SA" sz="2800" dirty="0"/>
              <a:t>+ (عدد الأطنان المنتجة من الداخلي يومياً) </a:t>
            </a:r>
            <a:r>
              <a:rPr lang="en-US" sz="2800" dirty="0">
                <a:sym typeface="Symbol" pitchFamily="18" charset="2"/>
              </a:rPr>
              <a:t></a:t>
            </a:r>
            <a:r>
              <a:rPr lang="ar-SA" sz="2800" dirty="0"/>
              <a:t> (سعر بيع طن دهان داخلي) </a:t>
            </a:r>
          </a:p>
          <a:p>
            <a:pPr marL="457200" indent="-288925" algn="ctr" rtl="1">
              <a:buFontTx/>
              <a:buNone/>
            </a:pPr>
            <a:r>
              <a:rPr lang="ar-SA" sz="2800" dirty="0"/>
              <a:t>=</a:t>
            </a:r>
          </a:p>
          <a:p>
            <a:pPr marL="457200" indent="-288925" algn="just" rtl="1">
              <a:buFontTx/>
              <a:buNone/>
            </a:pPr>
            <a:r>
              <a:rPr lang="ar-SA" sz="2800" dirty="0"/>
              <a:t>           (عدد الأطنان المنتجة من الدهان الخارجي يومياً) </a:t>
            </a:r>
            <a:r>
              <a:rPr lang="en-US" sz="2800" dirty="0">
                <a:sym typeface="Symbol" pitchFamily="18" charset="2"/>
              </a:rPr>
              <a:t></a:t>
            </a:r>
            <a:r>
              <a:rPr lang="ar-SA" sz="2800" dirty="0"/>
              <a:t> (</a:t>
            </a:r>
            <a:r>
              <a:rPr lang="en-US" sz="2800" dirty="0"/>
              <a:t>3000</a:t>
            </a:r>
            <a:r>
              <a:rPr lang="ar-SA" sz="2800" dirty="0"/>
              <a:t>)</a:t>
            </a:r>
          </a:p>
          <a:p>
            <a:pPr marL="457200" indent="-288925" algn="just" rtl="1">
              <a:buFontTx/>
              <a:buNone/>
            </a:pPr>
            <a:r>
              <a:rPr lang="ar-SA" sz="2800" dirty="0"/>
              <a:t>		+ (عدد الأطنان المنتجة من الدهان الداخلي يومياً) </a:t>
            </a:r>
            <a:r>
              <a:rPr lang="en-US" sz="2800" dirty="0">
                <a:sym typeface="Symbol" pitchFamily="18" charset="2"/>
              </a:rPr>
              <a:t> </a:t>
            </a:r>
            <a:r>
              <a:rPr lang="ar-SA" sz="2800" dirty="0"/>
              <a:t>(</a:t>
            </a:r>
            <a:r>
              <a:rPr lang="en-US" sz="2800" dirty="0"/>
              <a:t>2000</a:t>
            </a:r>
            <a:r>
              <a:rPr lang="ar-SA" sz="2800" dirty="0"/>
              <a:t>)</a:t>
            </a:r>
          </a:p>
          <a:p>
            <a:pPr marL="457200" indent="-288925" algn="ctr" rtl="1">
              <a:buFontTx/>
              <a:buNone/>
            </a:pPr>
            <a:r>
              <a:rPr lang="ar-SA" sz="2800" dirty="0"/>
              <a:t>=</a:t>
            </a:r>
          </a:p>
          <a:p>
            <a:pPr marL="457200" indent="-288925" algn="ctr" rtl="1">
              <a:buFontTx/>
              <a:buNone/>
            </a:pPr>
            <a:r>
              <a:rPr lang="en-US" sz="2800" i="1" dirty="0">
                <a:sym typeface="Symbol" pitchFamily="18" charset="2"/>
              </a:rPr>
              <a:t>x</a:t>
            </a:r>
            <a:r>
              <a:rPr lang="en-US" sz="2800" baseline="-25000" dirty="0"/>
              <a:t>2</a:t>
            </a:r>
            <a:r>
              <a:rPr lang="ar-SA" sz="2800" dirty="0">
                <a:sym typeface="Symbol" pitchFamily="18" charset="2"/>
              </a:rPr>
              <a:t> </a:t>
            </a:r>
            <a:r>
              <a:rPr lang="en-US" sz="2800" dirty="0"/>
              <a:t>2000</a:t>
            </a:r>
            <a:r>
              <a:rPr lang="ar-SA" sz="2800" dirty="0"/>
              <a:t> </a:t>
            </a:r>
            <a:r>
              <a:rPr lang="ar-SA" sz="2800" dirty="0">
                <a:sym typeface="Symbol" pitchFamily="18" charset="2"/>
              </a:rPr>
              <a:t>+</a:t>
            </a:r>
            <a:r>
              <a:rPr lang="ar-SA" sz="2800" dirty="0"/>
              <a:t> </a:t>
            </a:r>
            <a:r>
              <a:rPr lang="en-US" sz="2800" i="1" dirty="0">
                <a:sym typeface="Symbol" pitchFamily="18" charset="2"/>
              </a:rPr>
              <a:t>x</a:t>
            </a:r>
            <a:r>
              <a:rPr lang="en-US" sz="2800" i="1" baseline="-25000" dirty="0">
                <a:sym typeface="Symbol" pitchFamily="18" charset="2"/>
              </a:rPr>
              <a:t>1</a:t>
            </a:r>
            <a:r>
              <a:rPr lang="ar-SA" sz="2800" i="1" baseline="-25000" dirty="0">
                <a:sym typeface="Symbol" pitchFamily="18" charset="2"/>
              </a:rPr>
              <a:t> </a:t>
            </a:r>
            <a:r>
              <a:rPr lang="en-US" sz="2800" dirty="0"/>
              <a:t>3000</a:t>
            </a:r>
            <a:endParaRPr lang="ar-SA"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7" dur="500"/>
                                        <p:tgtEl>
                                          <p:spTgt spid="19459">
                                            <p:txEl>
                                              <p:pRg st="4" end="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10" dur="500"/>
                                        <p:tgtEl>
                                          <p:spTgt spid="19459">
                                            <p:txEl>
                                              <p:pRg st="5" end="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13" dur="500"/>
                                        <p:tgtEl>
                                          <p:spTgt spid="1945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459">
                                            <p:txEl>
                                              <p:pRg st="7" end="7"/>
                                            </p:txEl>
                                          </p:spTgt>
                                        </p:tgtEl>
                                        <p:attrNameLst>
                                          <p:attrName>style.visibility</p:attrName>
                                        </p:attrNameLst>
                                      </p:cBhvr>
                                      <p:to>
                                        <p:strVal val="visible"/>
                                      </p:to>
                                    </p:set>
                                    <p:animEffect transition="in" filter="blinds(horizontal)">
                                      <p:cBhvr>
                                        <p:cTn id="18" dur="500"/>
                                        <p:tgtEl>
                                          <p:spTgt spid="19459">
                                            <p:txEl>
                                              <p:pRg st="7" end="7"/>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459">
                                            <p:txEl>
                                              <p:pRg st="8" end="8"/>
                                            </p:txEl>
                                          </p:spTgt>
                                        </p:tgtEl>
                                        <p:attrNameLst>
                                          <p:attrName>style.visibility</p:attrName>
                                        </p:attrNameLst>
                                      </p:cBhvr>
                                      <p:to>
                                        <p:strVal val="visible"/>
                                      </p:to>
                                    </p:set>
                                    <p:animEffect transition="in" filter="blinds(horizontal)">
                                      <p:cBhvr>
                                        <p:cTn id="21"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9400D2E-355E-4E3B-9C95-8613CEFCC4A8}" type="slidenum">
              <a:rPr lang="ar-SA"/>
              <a:pPr/>
              <a:t>17</a:t>
            </a:fld>
            <a:endParaRPr lang="en-US" dirty="0"/>
          </a:p>
        </p:txBody>
      </p:sp>
      <p:sp>
        <p:nvSpPr>
          <p:cNvPr id="20483" name="Rectangle 3"/>
          <p:cNvSpPr>
            <a:spLocks noGrp="1" noChangeArrowheads="1"/>
          </p:cNvSpPr>
          <p:nvPr>
            <p:ph type="body" idx="1"/>
          </p:nvPr>
        </p:nvSpPr>
        <p:spPr>
          <a:xfrm>
            <a:off x="457200" y="1600200"/>
            <a:ext cx="8229600" cy="4953000"/>
          </a:xfrm>
        </p:spPr>
        <p:txBody>
          <a:bodyPr/>
          <a:lstStyle/>
          <a:p>
            <a:pPr marL="288925" indent="-288925" algn="just" rtl="1">
              <a:buFontTx/>
              <a:buNone/>
            </a:pPr>
            <a:r>
              <a:rPr lang="en-US" sz="2800" b="1" dirty="0">
                <a:solidFill>
                  <a:srgbClr val="0000FF"/>
                </a:solidFill>
              </a:rPr>
              <a:t>3</a:t>
            </a:r>
            <a:r>
              <a:rPr lang="ar-SA" sz="2800" b="1" dirty="0">
                <a:solidFill>
                  <a:srgbClr val="0000FF"/>
                </a:solidFill>
              </a:rPr>
              <a:t> - دالة الهدف</a:t>
            </a:r>
            <a:r>
              <a:rPr lang="ar-SA" sz="2800" dirty="0">
                <a:solidFill>
                  <a:srgbClr val="0000FF"/>
                </a:solidFill>
              </a:rPr>
              <a:t> (</a:t>
            </a:r>
            <a:r>
              <a:rPr lang="en-US" sz="2800" dirty="0">
                <a:solidFill>
                  <a:srgbClr val="0000FF"/>
                </a:solidFill>
              </a:rPr>
              <a:t>Objective Function</a:t>
            </a:r>
            <a:r>
              <a:rPr lang="ar-SA" sz="2800" dirty="0" err="1">
                <a:solidFill>
                  <a:srgbClr val="0000FF"/>
                </a:solidFill>
              </a:rPr>
              <a:t>)</a:t>
            </a:r>
            <a:r>
              <a:rPr lang="ar-SA" sz="2800" dirty="0">
                <a:solidFill>
                  <a:srgbClr val="0000FF"/>
                </a:solidFill>
              </a:rPr>
              <a:t> </a:t>
            </a:r>
          </a:p>
          <a:p>
            <a:pPr marL="288925" indent="-288925" algn="just" rtl="1">
              <a:buFontTx/>
              <a:buNone/>
            </a:pPr>
            <a:r>
              <a:rPr lang="ar-SA" sz="2800" dirty="0"/>
              <a:t>لتكن قيمة التقييم لأي </a:t>
            </a:r>
            <a:r>
              <a:rPr lang="ar-SA" sz="2800" dirty="0" err="1"/>
              <a:t>سياسة (</a:t>
            </a:r>
            <a:r>
              <a:rPr lang="en-US" sz="2800" i="1" dirty="0"/>
              <a:t>x</a:t>
            </a:r>
            <a:r>
              <a:rPr lang="en-US" sz="2800" baseline="-25000" dirty="0"/>
              <a:t>1 </a:t>
            </a:r>
            <a:r>
              <a:rPr lang="en-US" sz="2800" dirty="0"/>
              <a:t>, </a:t>
            </a:r>
            <a:r>
              <a:rPr lang="en-US" sz="2800" i="1" dirty="0"/>
              <a:t>x</a:t>
            </a:r>
            <a:r>
              <a:rPr lang="en-US" sz="2800" baseline="-25000" dirty="0"/>
              <a:t>2</a:t>
            </a:r>
            <a:r>
              <a:rPr lang="ar-SA" sz="2800" dirty="0"/>
              <a:t>) هي  </a:t>
            </a:r>
            <a:r>
              <a:rPr lang="en-US" sz="2800" dirty="0"/>
              <a:t>z</a:t>
            </a:r>
            <a:endParaRPr lang="ar-SA" sz="2800" dirty="0"/>
          </a:p>
          <a:p>
            <a:pPr marL="288925" indent="-288925" algn="ctr" rtl="1">
              <a:buFontTx/>
              <a:buNone/>
            </a:pPr>
            <a:r>
              <a:rPr lang="en-US" sz="2800" i="1" dirty="0"/>
              <a:t>z</a:t>
            </a:r>
            <a:r>
              <a:rPr lang="en-US" sz="2800" dirty="0"/>
              <a:t>  = 3000 </a:t>
            </a:r>
            <a:r>
              <a:rPr lang="en-US" sz="2800" i="1" dirty="0"/>
              <a:t>x</a:t>
            </a:r>
            <a:r>
              <a:rPr lang="en-US" sz="2800" baseline="-25000" dirty="0"/>
              <a:t>1 </a:t>
            </a:r>
            <a:r>
              <a:rPr lang="en-US" sz="2800" dirty="0"/>
              <a:t>+ 2000 </a:t>
            </a:r>
            <a:r>
              <a:rPr lang="en-US" sz="2800" i="1" dirty="0"/>
              <a:t>x</a:t>
            </a:r>
            <a:r>
              <a:rPr lang="en-US" sz="2800" baseline="-25000" dirty="0"/>
              <a:t>2</a:t>
            </a:r>
            <a:endParaRPr lang="ar-SA" sz="2800" dirty="0"/>
          </a:p>
          <a:p>
            <a:pPr marL="288925" indent="-288925" algn="just" rtl="1">
              <a:buFontTx/>
              <a:buNone/>
            </a:pPr>
            <a:endParaRPr lang="ar-SA" sz="1200" b="1" dirty="0">
              <a:sym typeface="Symbol" pitchFamily="18" charset="2"/>
            </a:endParaRPr>
          </a:p>
          <a:p>
            <a:pPr marL="288925" indent="-288925" algn="just" rtl="1">
              <a:buFontTx/>
              <a:buNone/>
            </a:pPr>
            <a:r>
              <a:rPr lang="ar-SA" sz="2800" b="1" dirty="0">
                <a:sym typeface="Symbol" pitchFamily="18" charset="2"/>
              </a:rPr>
              <a:t>ما هو الهدف من التقييم (</a:t>
            </a:r>
            <a:r>
              <a:rPr lang="en-US" sz="2800" b="1" dirty="0">
                <a:sym typeface="Symbol" pitchFamily="18" charset="2"/>
              </a:rPr>
              <a:t>Optimality</a:t>
            </a:r>
            <a:r>
              <a:rPr lang="ar-SA" sz="2800" b="1" dirty="0" err="1">
                <a:sym typeface="Symbol" pitchFamily="18" charset="2"/>
              </a:rPr>
              <a:t>)؟؟</a:t>
            </a:r>
            <a:r>
              <a:rPr lang="ar-SA" sz="2800" dirty="0"/>
              <a:t> </a:t>
            </a:r>
          </a:p>
          <a:p>
            <a:pPr marL="801688" lvl="1" indent="-233363" algn="just" rtl="1"/>
            <a:r>
              <a:rPr lang="ar-SA" dirty="0"/>
              <a:t> أرباح    </a:t>
            </a:r>
            <a:r>
              <a:rPr lang="ar-SA" sz="800" dirty="0"/>
              <a:t>  </a:t>
            </a:r>
            <a:r>
              <a:rPr lang="ar-SA" dirty="0"/>
              <a:t>    </a:t>
            </a:r>
            <a:r>
              <a:rPr lang="en-US" dirty="0">
                <a:sym typeface="Symbol" pitchFamily="18" charset="2"/>
              </a:rPr>
              <a:t></a:t>
            </a:r>
            <a:r>
              <a:rPr lang="ar-SA" dirty="0">
                <a:sym typeface="Symbol" pitchFamily="18" charset="2"/>
              </a:rPr>
              <a:t>  تعظيم قيمة الدالة  (</a:t>
            </a:r>
            <a:r>
              <a:rPr lang="en-US" dirty="0">
                <a:sym typeface="Symbol" pitchFamily="18" charset="2"/>
              </a:rPr>
              <a:t>maximize</a:t>
            </a:r>
            <a:r>
              <a:rPr lang="ar-SA" dirty="0" err="1">
                <a:sym typeface="Symbol" pitchFamily="18" charset="2"/>
              </a:rPr>
              <a:t>)</a:t>
            </a:r>
            <a:endParaRPr lang="ar-SA" dirty="0">
              <a:sym typeface="Symbol" pitchFamily="18" charset="2"/>
            </a:endParaRPr>
          </a:p>
          <a:p>
            <a:pPr marL="801688" lvl="1" indent="-233363" algn="just" rtl="1"/>
            <a:r>
              <a:rPr lang="ar-SA" dirty="0"/>
              <a:t> تكــــاليف    </a:t>
            </a:r>
            <a:r>
              <a:rPr lang="en-US" dirty="0">
                <a:sym typeface="Symbol" pitchFamily="18" charset="2"/>
              </a:rPr>
              <a:t></a:t>
            </a:r>
            <a:r>
              <a:rPr lang="ar-SA" dirty="0">
                <a:sym typeface="Symbol" pitchFamily="18" charset="2"/>
              </a:rPr>
              <a:t>  تقليــل قيمة الدالة  (</a:t>
            </a:r>
            <a:r>
              <a:rPr lang="en-US" dirty="0">
                <a:sym typeface="Symbol" pitchFamily="18" charset="2"/>
              </a:rPr>
              <a:t>minimize</a:t>
            </a:r>
            <a:r>
              <a:rPr lang="ar-SA" dirty="0" err="1">
                <a:sym typeface="Symbol" pitchFamily="18" charset="2"/>
              </a:rPr>
              <a:t>)</a:t>
            </a:r>
            <a:endParaRPr lang="ar-SA" dirty="0">
              <a:sym typeface="Symbol" pitchFamily="18" charset="2"/>
            </a:endParaRPr>
          </a:p>
          <a:p>
            <a:pPr marL="288925" indent="-288925" algn="just" rtl="1">
              <a:buFontTx/>
              <a:buNone/>
            </a:pPr>
            <a:endParaRPr lang="ar-SA" sz="1200" b="1" dirty="0">
              <a:sym typeface="Symbol" pitchFamily="18" charset="2"/>
            </a:endParaRPr>
          </a:p>
          <a:p>
            <a:pPr marL="288925" indent="-288925" algn="just" rtl="1">
              <a:buFontTx/>
              <a:buNone/>
            </a:pPr>
            <a:r>
              <a:rPr lang="ar-SA" sz="2800" b="1" dirty="0">
                <a:sym typeface="Symbol" pitchFamily="18" charset="2"/>
              </a:rPr>
              <a:t>دالة الهدف:</a:t>
            </a:r>
          </a:p>
          <a:p>
            <a:pPr marL="288925" indent="-288925" algn="ctr">
              <a:buFontTx/>
              <a:buNone/>
            </a:pPr>
            <a:r>
              <a:rPr lang="en-US" sz="2800" dirty="0"/>
              <a:t>max    </a:t>
            </a:r>
            <a:r>
              <a:rPr lang="en-US" sz="2800" i="1" dirty="0"/>
              <a:t>z</a:t>
            </a:r>
            <a:r>
              <a:rPr lang="en-US" sz="800" i="1" dirty="0"/>
              <a:t> </a:t>
            </a:r>
            <a:r>
              <a:rPr lang="en-US" sz="2800" dirty="0"/>
              <a:t> = 3000 </a:t>
            </a:r>
            <a:r>
              <a:rPr lang="en-US" sz="2800" i="1" dirty="0"/>
              <a:t>x</a:t>
            </a:r>
            <a:r>
              <a:rPr lang="en-US" sz="2800" baseline="-25000" dirty="0"/>
              <a:t>1 </a:t>
            </a:r>
            <a:r>
              <a:rPr lang="en-US" sz="2800" dirty="0"/>
              <a:t>+ 2000 </a:t>
            </a:r>
            <a:r>
              <a:rPr lang="en-US" sz="2800" i="1" dirty="0"/>
              <a:t>x</a:t>
            </a:r>
            <a:r>
              <a:rPr lang="en-US" sz="2800" baseline="-25000" dirty="0"/>
              <a:t>2</a:t>
            </a:r>
          </a:p>
        </p:txBody>
      </p:sp>
      <p:sp>
        <p:nvSpPr>
          <p:cNvPr id="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7" dur="500"/>
                                        <p:tgtEl>
                                          <p:spTgt spid="204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2" dur="500"/>
                                        <p:tgtEl>
                                          <p:spTgt spid="20483">
                                            <p:txEl>
                                              <p:pRg st="4" end="4"/>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15" dur="500"/>
                                        <p:tgtEl>
                                          <p:spTgt spid="20483">
                                            <p:txEl>
                                              <p:pRg st="5" end="5"/>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18" dur="500"/>
                                        <p:tgtEl>
                                          <p:spTgt spid="2048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23" dur="500"/>
                                        <p:tgtEl>
                                          <p:spTgt spid="20483">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26" dur="500"/>
                                        <p:tgtEl>
                                          <p:spTgt spid="20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715D93D-55F0-4EDE-8C15-9CC40A65F57F}" type="slidenum">
              <a:rPr lang="ar-SA"/>
              <a:pPr/>
              <a:t>18</a:t>
            </a:fld>
            <a:endParaRPr lang="en-US" dirty="0"/>
          </a:p>
        </p:txBody>
      </p:sp>
      <p:sp>
        <p:nvSpPr>
          <p:cNvPr id="24579" name="Rectangle 3"/>
          <p:cNvSpPr>
            <a:spLocks noGrp="1" noChangeArrowheads="1"/>
          </p:cNvSpPr>
          <p:nvPr>
            <p:ph type="body" idx="1"/>
          </p:nvPr>
        </p:nvSpPr>
        <p:spPr>
          <a:xfrm>
            <a:off x="457200" y="1644352"/>
            <a:ext cx="8229600" cy="4953000"/>
          </a:xfrm>
        </p:spPr>
        <p:txBody>
          <a:bodyPr/>
          <a:lstStyle/>
          <a:p>
            <a:pPr marL="533400" indent="-533400" algn="r" rtl="1">
              <a:lnSpc>
                <a:spcPct val="90000"/>
              </a:lnSpc>
              <a:buFontTx/>
              <a:buNone/>
            </a:pPr>
            <a:r>
              <a:rPr lang="en-US" sz="2800" b="1" dirty="0">
                <a:solidFill>
                  <a:srgbClr val="0000FF"/>
                </a:solidFill>
              </a:rPr>
              <a:t>4</a:t>
            </a:r>
            <a:r>
              <a:rPr lang="ar-SA" sz="2800" b="1" dirty="0">
                <a:solidFill>
                  <a:srgbClr val="0000FF"/>
                </a:solidFill>
              </a:rPr>
              <a:t> - القيــــــود</a:t>
            </a:r>
            <a:r>
              <a:rPr lang="ar-SA" sz="2800" dirty="0">
                <a:solidFill>
                  <a:srgbClr val="0000FF"/>
                </a:solidFill>
              </a:rPr>
              <a:t>  (</a:t>
            </a:r>
            <a:r>
              <a:rPr lang="en-US" sz="2800" dirty="0">
                <a:solidFill>
                  <a:srgbClr val="0000FF"/>
                </a:solidFill>
              </a:rPr>
              <a:t>Constraints</a:t>
            </a:r>
            <a:r>
              <a:rPr lang="ar-SA" sz="2800" dirty="0">
                <a:solidFill>
                  <a:srgbClr val="0000FF"/>
                </a:solidFill>
              </a:rPr>
              <a:t>) </a:t>
            </a:r>
          </a:p>
          <a:p>
            <a:pPr marL="533400" indent="-533400" algn="just" rtl="1">
              <a:lnSpc>
                <a:spcPct val="90000"/>
              </a:lnSpc>
              <a:buFontTx/>
              <a:buNone/>
            </a:pPr>
            <a:r>
              <a:rPr lang="ar-SA" sz="2800" dirty="0"/>
              <a:t>من صياغة المشكلة نجد أن :</a:t>
            </a:r>
          </a:p>
          <a:p>
            <a:pPr marL="533400" indent="-533400" algn="just" rtl="1">
              <a:lnSpc>
                <a:spcPct val="90000"/>
              </a:lnSpc>
              <a:buFontTx/>
              <a:buAutoNum type="arabicPeriod"/>
            </a:pPr>
            <a:r>
              <a:rPr lang="ar-SA" sz="2800" dirty="0"/>
              <a:t>إجمالي المتوفر يوميا من مادة </a:t>
            </a:r>
            <a:r>
              <a:rPr lang="en-US" sz="2800" dirty="0"/>
              <a:t>A</a:t>
            </a:r>
            <a:r>
              <a:rPr lang="ar-SA" sz="2800" dirty="0"/>
              <a:t> =  </a:t>
            </a:r>
            <a:r>
              <a:rPr lang="en-US" sz="2800" dirty="0"/>
              <a:t>6</a:t>
            </a:r>
            <a:r>
              <a:rPr lang="ar-SA" sz="2800" dirty="0"/>
              <a:t> أطنان </a:t>
            </a:r>
          </a:p>
          <a:p>
            <a:pPr marL="533400" indent="-533400" algn="just" rtl="1">
              <a:lnSpc>
                <a:spcPct val="90000"/>
              </a:lnSpc>
              <a:buFontTx/>
              <a:buAutoNum type="arabicPeriod"/>
            </a:pPr>
            <a:r>
              <a:rPr lang="ar-SA" sz="2800" dirty="0"/>
              <a:t>إجمالي المتوفر يوميا من مادة </a:t>
            </a:r>
            <a:r>
              <a:rPr lang="en-US" sz="2800" dirty="0"/>
              <a:t>B</a:t>
            </a:r>
            <a:r>
              <a:rPr lang="ar-SA" sz="2800" dirty="0"/>
              <a:t> =  </a:t>
            </a:r>
            <a:r>
              <a:rPr lang="en-US" sz="2800" dirty="0"/>
              <a:t>8</a:t>
            </a:r>
            <a:r>
              <a:rPr lang="ar-SA" sz="2800" dirty="0"/>
              <a:t> أطنان</a:t>
            </a:r>
            <a:endParaRPr lang="en-US" sz="2800" dirty="0"/>
          </a:p>
          <a:p>
            <a:pPr marL="533400" indent="-533400" algn="just" rtl="1">
              <a:lnSpc>
                <a:spcPct val="90000"/>
              </a:lnSpc>
              <a:buFontTx/>
              <a:buAutoNum type="arabicPeriod"/>
            </a:pPr>
            <a:r>
              <a:rPr lang="ar-SA" sz="2800" dirty="0"/>
              <a:t>لا يمكن أن يزيد الطلب على الدهان الخارجي بأكثر من طن يوميا </a:t>
            </a:r>
          </a:p>
          <a:p>
            <a:pPr marL="533400" indent="-533400" algn="just" rtl="1">
              <a:lnSpc>
                <a:spcPct val="90000"/>
              </a:lnSpc>
              <a:buFontTx/>
              <a:buAutoNum type="arabicPeriod"/>
            </a:pPr>
            <a:r>
              <a:rPr lang="ar-SA" sz="2800" dirty="0"/>
              <a:t>إجمالي الطلب اليومي للدهان الداخلي لا يتعدى طنين يوميا</a:t>
            </a:r>
          </a:p>
          <a:p>
            <a:pPr marL="533400" indent="-533400" algn="just" rtl="1">
              <a:lnSpc>
                <a:spcPct val="90000"/>
              </a:lnSpc>
              <a:buFontTx/>
              <a:buAutoNum type="arabicPeriod"/>
            </a:pPr>
            <a:r>
              <a:rPr lang="ar-SA" sz="2800" dirty="0"/>
              <a:t>قيود طبيعة القرار</a:t>
            </a:r>
          </a:p>
          <a:p>
            <a:pPr marL="533400" indent="-533400" algn="just" rtl="1">
              <a:lnSpc>
                <a:spcPct val="90000"/>
              </a:lnSpc>
              <a:buFontTx/>
              <a:buNone/>
            </a:pPr>
            <a:endParaRPr lang="en-US" sz="2800" baseline="-25000" dirty="0"/>
          </a:p>
        </p:txBody>
      </p:sp>
      <p:sp>
        <p:nvSpPr>
          <p:cNvPr id="9"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6409134"/>
            <a:ext cx="2133600" cy="476250"/>
          </a:xfrm>
        </p:spPr>
        <p:txBody>
          <a:bodyPr/>
          <a:lstStyle/>
          <a:p>
            <a:fld id="{BA286F2C-3EBF-4081-A0E2-295356A82B86}" type="slidenum">
              <a:rPr lang="ar-SA"/>
              <a:pPr/>
              <a:t>19</a:t>
            </a:fld>
            <a:endParaRPr lang="en-US" dirty="0"/>
          </a:p>
        </p:txBody>
      </p:sp>
      <p:sp>
        <p:nvSpPr>
          <p:cNvPr id="25603" name="Rectangle 3"/>
          <p:cNvSpPr>
            <a:spLocks noGrp="1" noChangeArrowheads="1"/>
          </p:cNvSpPr>
          <p:nvPr>
            <p:ph type="body" idx="1"/>
          </p:nvPr>
        </p:nvSpPr>
        <p:spPr>
          <a:xfrm>
            <a:off x="457200" y="1600200"/>
            <a:ext cx="8229600" cy="4953000"/>
          </a:xfrm>
        </p:spPr>
        <p:txBody>
          <a:bodyPr/>
          <a:lstStyle/>
          <a:p>
            <a:pPr marL="0" indent="0" algn="r" rtl="1">
              <a:buFontTx/>
              <a:buNone/>
            </a:pPr>
            <a:r>
              <a:rPr lang="en-US" sz="2800" b="1" dirty="0">
                <a:solidFill>
                  <a:srgbClr val="0000FF"/>
                </a:solidFill>
              </a:rPr>
              <a:t>4</a:t>
            </a:r>
            <a:r>
              <a:rPr lang="ar-SA" sz="2800" b="1" dirty="0">
                <a:solidFill>
                  <a:srgbClr val="0000FF"/>
                </a:solidFill>
              </a:rPr>
              <a:t> - القيــــــود</a:t>
            </a:r>
            <a:r>
              <a:rPr lang="ar-SA" sz="2800" dirty="0">
                <a:solidFill>
                  <a:srgbClr val="0000FF"/>
                </a:solidFill>
              </a:rPr>
              <a:t>  (</a:t>
            </a:r>
            <a:r>
              <a:rPr lang="en-US" sz="2800" dirty="0">
                <a:solidFill>
                  <a:srgbClr val="0000FF"/>
                </a:solidFill>
              </a:rPr>
              <a:t>Constraints</a:t>
            </a:r>
            <a:r>
              <a:rPr lang="ar-SA" sz="2800" dirty="0" err="1">
                <a:solidFill>
                  <a:srgbClr val="0000FF"/>
                </a:solidFill>
              </a:rPr>
              <a:t>)</a:t>
            </a:r>
            <a:r>
              <a:rPr lang="ar-SA" sz="2800" dirty="0">
                <a:solidFill>
                  <a:srgbClr val="0000FF"/>
                </a:solidFill>
              </a:rPr>
              <a:t> </a:t>
            </a:r>
          </a:p>
          <a:p>
            <a:pPr marL="0" indent="0" algn="just" rtl="1">
              <a:buFontTx/>
              <a:buNone/>
            </a:pPr>
            <a:r>
              <a:rPr lang="en-US" sz="2800" dirty="0"/>
              <a:t>1</a:t>
            </a:r>
            <a:r>
              <a:rPr lang="ar-SA" sz="2800" dirty="0"/>
              <a:t>. إجمالي المتوفر يوميا من مادة </a:t>
            </a:r>
            <a:r>
              <a:rPr lang="en-US" sz="2800" dirty="0"/>
              <a:t>A</a:t>
            </a:r>
            <a:r>
              <a:rPr lang="ar-SA" sz="2800" dirty="0"/>
              <a:t> =  </a:t>
            </a:r>
            <a:r>
              <a:rPr lang="en-US" sz="2800" dirty="0"/>
              <a:t>6</a:t>
            </a:r>
            <a:r>
              <a:rPr lang="ar-SA" sz="2800" dirty="0"/>
              <a:t> أطنان </a:t>
            </a:r>
          </a:p>
          <a:p>
            <a:pPr marL="0" indent="0" algn="just" rtl="1">
              <a:buFontTx/>
              <a:buNone/>
            </a:pPr>
            <a:r>
              <a:rPr lang="ar-SA" sz="2800" dirty="0"/>
              <a:t> لا تستطيع إدارة المصنع أن تجعل الإنتاج اليومي من النوعين يستهلك أكثر من </a:t>
            </a:r>
            <a:r>
              <a:rPr lang="en-US" sz="2800" dirty="0"/>
              <a:t>6</a:t>
            </a:r>
            <a:r>
              <a:rPr lang="ar-SA" sz="2800" dirty="0"/>
              <a:t> أطنان يوميا من مادة </a:t>
            </a:r>
            <a:r>
              <a:rPr lang="en-US" sz="2800" dirty="0"/>
              <a:t>A</a:t>
            </a:r>
            <a:endParaRPr lang="ar-SA" sz="2800" dirty="0"/>
          </a:p>
          <a:p>
            <a:pPr marL="0" indent="0" algn="ctr" rtl="1">
              <a:buNone/>
            </a:pPr>
            <a:r>
              <a:rPr lang="ar-SA" sz="2400" b="1" dirty="0">
                <a:solidFill>
                  <a:srgbClr val="0000FF"/>
                </a:solidFill>
              </a:rPr>
              <a:t>(الحد الأعلى المتاح من مادة </a:t>
            </a:r>
            <a:r>
              <a:rPr lang="en-US" sz="2400" b="1" dirty="0">
                <a:solidFill>
                  <a:srgbClr val="0000FF"/>
                </a:solidFill>
              </a:rPr>
              <a:t>A</a:t>
            </a:r>
            <a:r>
              <a:rPr lang="ar-SA" sz="2400" b="1" dirty="0">
                <a:solidFill>
                  <a:srgbClr val="0000FF"/>
                </a:solidFill>
              </a:rPr>
              <a:t> يومياً) </a:t>
            </a:r>
            <a:r>
              <a:rPr lang="en-US" sz="2400" b="1" dirty="0">
                <a:solidFill>
                  <a:srgbClr val="0000FF"/>
                </a:solidFill>
              </a:rPr>
              <a:t>≤</a:t>
            </a:r>
            <a:r>
              <a:rPr lang="ar-SA" sz="2400" b="1" dirty="0">
                <a:solidFill>
                  <a:srgbClr val="0000FF"/>
                </a:solidFill>
              </a:rPr>
              <a:t> (إجمالي استهلاك المادة </a:t>
            </a:r>
            <a:r>
              <a:rPr lang="en-US" sz="2400" b="1" dirty="0">
                <a:solidFill>
                  <a:srgbClr val="0000FF"/>
                </a:solidFill>
              </a:rPr>
              <a:t>A</a:t>
            </a:r>
            <a:r>
              <a:rPr lang="ar-SA" sz="2400" b="1" dirty="0">
                <a:solidFill>
                  <a:srgbClr val="0000FF"/>
                </a:solidFill>
              </a:rPr>
              <a:t> يومياً)</a:t>
            </a:r>
            <a:endParaRPr lang="en-US" sz="2400" b="1" dirty="0">
              <a:solidFill>
                <a:srgbClr val="0000FF"/>
              </a:solidFill>
            </a:endParaRPr>
          </a:p>
          <a:p>
            <a:pPr marL="0" indent="0" algn="ctr" rtl="1">
              <a:buFontTx/>
              <a:buNone/>
            </a:pPr>
            <a:endParaRPr lang="ar-SA" sz="2400" b="1" dirty="0"/>
          </a:p>
          <a:p>
            <a:pPr marL="0" indent="0" algn="just" rtl="1">
              <a:buFontTx/>
              <a:buNone/>
            </a:pPr>
            <a:r>
              <a:rPr lang="en-US" sz="2800" dirty="0"/>
              <a:t>2</a:t>
            </a:r>
            <a:r>
              <a:rPr lang="ar-SA" sz="2800" dirty="0"/>
              <a:t>. إجمالي المتوفر يوميا من مادة </a:t>
            </a:r>
            <a:r>
              <a:rPr lang="en-US" sz="2800" dirty="0"/>
              <a:t>B</a:t>
            </a:r>
            <a:r>
              <a:rPr lang="ar-SA" sz="2800" dirty="0"/>
              <a:t> =  </a:t>
            </a:r>
            <a:r>
              <a:rPr lang="en-US" sz="2800" dirty="0"/>
              <a:t>8</a:t>
            </a:r>
            <a:r>
              <a:rPr lang="ar-SA" sz="2800" dirty="0"/>
              <a:t> أطنان </a:t>
            </a:r>
          </a:p>
          <a:p>
            <a:pPr marL="0" indent="0" algn="just" rtl="1">
              <a:buFontTx/>
              <a:buNone/>
            </a:pPr>
            <a:r>
              <a:rPr lang="ar-SA" sz="2800" dirty="0"/>
              <a:t> لا تستطيع إدارة المصنع أن تجعل الإنتاج اليومي من النوعين يستهلك أكثر من </a:t>
            </a:r>
            <a:r>
              <a:rPr lang="en-US" sz="2800" dirty="0"/>
              <a:t>8</a:t>
            </a:r>
            <a:r>
              <a:rPr lang="ar-SA" sz="2800" dirty="0"/>
              <a:t> أطنان يوميا من مادة </a:t>
            </a:r>
            <a:r>
              <a:rPr lang="en-US" sz="2800" dirty="0"/>
              <a:t>B</a:t>
            </a:r>
          </a:p>
          <a:p>
            <a:pPr marL="0" indent="0" algn="ctr" rtl="1">
              <a:buFontTx/>
              <a:buNone/>
            </a:pPr>
            <a:r>
              <a:rPr lang="ar-SA" sz="2400" b="1" dirty="0">
                <a:solidFill>
                  <a:srgbClr val="0000FF"/>
                </a:solidFill>
              </a:rPr>
              <a:t>(الحد الأعلى المتاح من مادة </a:t>
            </a:r>
            <a:r>
              <a:rPr lang="en-US" sz="2400" b="1" dirty="0">
                <a:solidFill>
                  <a:srgbClr val="0000FF"/>
                </a:solidFill>
              </a:rPr>
              <a:t>B</a:t>
            </a:r>
            <a:r>
              <a:rPr lang="ar-SA" sz="2400" b="1" dirty="0">
                <a:solidFill>
                  <a:srgbClr val="0000FF"/>
                </a:solidFill>
              </a:rPr>
              <a:t> يومياً) </a:t>
            </a:r>
            <a:r>
              <a:rPr lang="en-US" sz="2400" b="1" dirty="0">
                <a:solidFill>
                  <a:srgbClr val="0000FF"/>
                </a:solidFill>
              </a:rPr>
              <a:t>≤</a:t>
            </a:r>
            <a:r>
              <a:rPr lang="ar-SA" sz="2400" b="1" dirty="0">
                <a:solidFill>
                  <a:srgbClr val="0000FF"/>
                </a:solidFill>
              </a:rPr>
              <a:t> (إجمالي استهلاك المادة </a:t>
            </a:r>
            <a:r>
              <a:rPr lang="en-US" sz="2400" b="1" dirty="0">
                <a:solidFill>
                  <a:srgbClr val="0000FF"/>
                </a:solidFill>
              </a:rPr>
              <a:t>B</a:t>
            </a:r>
            <a:r>
              <a:rPr lang="ar-SA" sz="2400" b="1" dirty="0">
                <a:solidFill>
                  <a:srgbClr val="0000FF"/>
                </a:solidFill>
              </a:rPr>
              <a:t> يومياً)</a:t>
            </a:r>
            <a:endParaRPr lang="en-US" sz="2400" b="1" dirty="0">
              <a:solidFill>
                <a:srgbClr val="0000FF"/>
              </a:solidFill>
            </a:endParaRPr>
          </a:p>
        </p:txBody>
      </p:sp>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7" dur="500"/>
                                        <p:tgtEl>
                                          <p:spTgt spid="2560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12" dur="500"/>
                                        <p:tgtEl>
                                          <p:spTgt spid="2560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15" dur="500"/>
                                        <p:tgtEl>
                                          <p:spTgt spid="2560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20"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pPr algn="r" rtl="1">
              <a:buNone/>
            </a:pPr>
            <a:r>
              <a:rPr lang="ar-SA" sz="1200" dirty="0"/>
              <a:t> </a:t>
            </a:r>
            <a:endParaRPr lang="en-US" sz="3600" b="1" dirty="0">
              <a:solidFill>
                <a:srgbClr val="CC9900"/>
              </a:solidFill>
            </a:endParaRPr>
          </a:p>
          <a:p>
            <a:pPr algn="just" rtl="1">
              <a:buNone/>
            </a:pPr>
            <a:r>
              <a:rPr lang="ar-SA" sz="2800" dirty="0"/>
              <a:t> هي مجموعة إجراءات</a:t>
            </a:r>
            <a:r>
              <a:rPr lang="en-US" sz="2800" dirty="0"/>
              <a:t> </a:t>
            </a:r>
            <a:r>
              <a:rPr lang="ar-SA" sz="2800" dirty="0"/>
              <a:t>لإنشاء </a:t>
            </a:r>
            <a:r>
              <a:rPr lang="ar-SA" sz="2800" dirty="0">
                <a:solidFill>
                  <a:srgbClr val="FF0000"/>
                </a:solidFill>
              </a:rPr>
              <a:t>نموذج ممثل لمسألة حقيقية</a:t>
            </a:r>
            <a:r>
              <a:rPr lang="ar-SA" sz="2800" dirty="0"/>
              <a:t>. أي تمثيل المسألة الحقيقية بشيء أبسط منها نسميه النموذج. ويمكن أن نصنف النماذج وفق ما يأتي</a:t>
            </a:r>
            <a:r>
              <a:rPr lang="en-US" sz="2800" dirty="0"/>
              <a:t> :</a:t>
            </a:r>
          </a:p>
          <a:p>
            <a:pPr algn="just" rtl="1">
              <a:buNone/>
            </a:pPr>
            <a:r>
              <a:rPr lang="ar-SA" sz="2800" b="1" dirty="0">
                <a:solidFill>
                  <a:srgbClr val="006600"/>
                </a:solidFill>
              </a:rPr>
              <a:t> </a:t>
            </a:r>
            <a:r>
              <a:rPr lang="ar-SA" sz="2800" b="1" dirty="0">
                <a:solidFill>
                  <a:srgbClr val="0000FF"/>
                </a:solidFill>
              </a:rPr>
              <a:t>نماذج فيزيائية </a:t>
            </a:r>
            <a:r>
              <a:rPr lang="ar-SA" sz="2800" dirty="0"/>
              <a:t>: وهي تمثل أنظمة فيزيائية تكون تكلفة تصميمها كبيرة أو تأخذ وقتاً طويلاً. فيكون النموذج تبسيطاً لعرض هذا النظام الفيزيائي الحقيقي. و يكون الهدف من النمذجة هو تحليل سلوك النظام لمعرفة ميزاته (إذا كان النظام موجوداً) أو من أجل إيجاد أفضل تصميم له في المستقبل (إذا كان النظام فكرة تنتظر التنفيذ).</a:t>
            </a:r>
            <a:r>
              <a:rPr lang="en-US" sz="2800" dirty="0"/>
              <a:t> </a:t>
            </a:r>
          </a:p>
          <a:p>
            <a:pPr algn="r">
              <a:buNone/>
            </a:pPr>
            <a:endParaRPr lang="en-US" sz="2800" dirty="0"/>
          </a:p>
        </p:txBody>
      </p:sp>
      <p:sp>
        <p:nvSpPr>
          <p:cNvPr id="5" name="Rectangle 2"/>
          <p:cNvSpPr>
            <a:spLocks noGrp="1" noChangeArrowheads="1"/>
          </p:cNvSpPr>
          <p:nvPr>
            <p:ph type="title"/>
          </p:nvPr>
        </p:nvSpPr>
        <p:spPr>
          <a:xfrm>
            <a:off x="457200" y="274638"/>
            <a:ext cx="8229600" cy="1249362"/>
          </a:xfrm>
        </p:spPr>
        <p:style>
          <a:lnRef idx="2">
            <a:schemeClr val="accent5">
              <a:shade val="50000"/>
            </a:schemeClr>
          </a:lnRef>
          <a:fillRef idx="1">
            <a:schemeClr val="accent5"/>
          </a:fillRef>
          <a:effectRef idx="0">
            <a:schemeClr val="accent5"/>
          </a:effectRef>
          <a:fontRef idx="minor">
            <a:schemeClr val="lt1"/>
          </a:fontRef>
        </p:style>
        <p:txBody>
          <a:bodyPr/>
          <a:lstStyle/>
          <a:p>
            <a:pPr marL="762000" indent="-762000" rtl="1" eaLnBrk="1" hangingPunct="1"/>
            <a:r>
              <a:rPr lang="ar-SA" sz="4000" b="1" dirty="0">
                <a:solidFill>
                  <a:srgbClr val="002060"/>
                </a:solidFill>
              </a:rPr>
              <a:t>النمـذجـة </a:t>
            </a:r>
            <a:r>
              <a:rPr lang="en-US" sz="3800" b="1" dirty="0">
                <a:solidFill>
                  <a:srgbClr val="002060"/>
                </a:solidFill>
              </a:rPr>
              <a:t> (Modeling)</a:t>
            </a:r>
          </a:p>
        </p:txBody>
      </p:sp>
      <p:sp>
        <p:nvSpPr>
          <p:cNvPr id="4" name="Slide Number Placeholder 5"/>
          <p:cNvSpPr>
            <a:spLocks noGrp="1"/>
          </p:cNvSpPr>
          <p:nvPr>
            <p:ph type="sldNum" sz="quarter" idx="12"/>
          </p:nvPr>
        </p:nvSpPr>
        <p:spPr>
          <a:xfrm>
            <a:off x="6553200" y="6245225"/>
            <a:ext cx="2133600" cy="476250"/>
          </a:xfrm>
        </p:spPr>
        <p:txBody>
          <a:bodyPr/>
          <a:lstStyle/>
          <a:p>
            <a:fld id="{6F28D475-E005-468A-965E-9C6B334D5724}" type="slidenum">
              <a:rPr lang="ar-SA"/>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ADD9752-24F0-468B-9418-6E350D5C3EDC}" type="slidenum">
              <a:rPr lang="ar-SA"/>
              <a:pPr/>
              <a:t>20</a:t>
            </a:fld>
            <a:endParaRPr lang="en-US" dirty="0"/>
          </a:p>
        </p:txBody>
      </p:sp>
      <p:sp>
        <p:nvSpPr>
          <p:cNvPr id="26627" name="Rectangle 3"/>
          <p:cNvSpPr>
            <a:spLocks noGrp="1" noChangeArrowheads="1"/>
          </p:cNvSpPr>
          <p:nvPr>
            <p:ph type="body" idx="1"/>
          </p:nvPr>
        </p:nvSpPr>
        <p:spPr>
          <a:xfrm>
            <a:off x="152400" y="1600200"/>
            <a:ext cx="8534400" cy="4953000"/>
          </a:xfrm>
        </p:spPr>
        <p:txBody>
          <a:bodyPr/>
          <a:lstStyle/>
          <a:p>
            <a:pPr marL="609600" indent="-609600" algn="just" rtl="1">
              <a:buFontTx/>
              <a:buNone/>
            </a:pPr>
            <a:r>
              <a:rPr lang="en-US" sz="2800" b="1" dirty="0">
                <a:solidFill>
                  <a:srgbClr val="0000FF"/>
                </a:solidFill>
              </a:rPr>
              <a:t>4</a:t>
            </a:r>
            <a:r>
              <a:rPr lang="ar-SA" sz="2800" b="1" dirty="0">
                <a:solidFill>
                  <a:srgbClr val="0000FF"/>
                </a:solidFill>
              </a:rPr>
              <a:t> - القيــــــود</a:t>
            </a:r>
            <a:r>
              <a:rPr lang="ar-SA" sz="2800" dirty="0">
                <a:solidFill>
                  <a:srgbClr val="0000FF"/>
                </a:solidFill>
              </a:rPr>
              <a:t>  (</a:t>
            </a:r>
            <a:r>
              <a:rPr lang="en-US" sz="2800" dirty="0">
                <a:solidFill>
                  <a:srgbClr val="0000FF"/>
                </a:solidFill>
              </a:rPr>
              <a:t>Constraints</a:t>
            </a:r>
            <a:r>
              <a:rPr lang="ar-SA" sz="2800" dirty="0">
                <a:solidFill>
                  <a:srgbClr val="0000FF"/>
                </a:solidFill>
              </a:rPr>
              <a:t>) </a:t>
            </a:r>
          </a:p>
          <a:p>
            <a:pPr marL="609600" indent="-609600" algn="r" rtl="1">
              <a:buFontTx/>
              <a:buNone/>
            </a:pPr>
            <a:r>
              <a:rPr lang="ar-SA" sz="2400" b="1" dirty="0"/>
              <a:t>إجمالي استهلاك المادة </a:t>
            </a:r>
            <a:r>
              <a:rPr lang="en-US" sz="2400" b="1" dirty="0"/>
              <a:t>A</a:t>
            </a:r>
            <a:r>
              <a:rPr lang="ar-SA" sz="2400" b="1" dirty="0"/>
              <a:t> يومياً = </a:t>
            </a:r>
          </a:p>
          <a:p>
            <a:pPr marL="609600" indent="-609600" algn="r" rtl="1">
              <a:buFontTx/>
              <a:buNone/>
            </a:pPr>
            <a:r>
              <a:rPr lang="ar-SA" sz="2400" b="1" dirty="0"/>
              <a:t>عدد الأطنان المنتجة من الدهان الخارجي </a:t>
            </a:r>
            <a:r>
              <a:rPr lang="en-US" sz="2400" b="1" dirty="0">
                <a:sym typeface="Symbol" pitchFamily="18" charset="2"/>
              </a:rPr>
              <a:t></a:t>
            </a:r>
            <a:r>
              <a:rPr lang="ar-SA" sz="2400" b="1" dirty="0">
                <a:sym typeface="Symbol" pitchFamily="18" charset="2"/>
              </a:rPr>
              <a:t> (كمية المادة </a:t>
            </a:r>
            <a:r>
              <a:rPr lang="en-US" sz="2400" b="1" dirty="0">
                <a:sym typeface="Symbol" pitchFamily="18" charset="2"/>
              </a:rPr>
              <a:t>A</a:t>
            </a:r>
            <a:r>
              <a:rPr lang="ar-SA" sz="2400" b="1" dirty="0">
                <a:sym typeface="Symbol" pitchFamily="18" charset="2"/>
              </a:rPr>
              <a:t> المستهلكة لانتاج طن </a:t>
            </a:r>
          </a:p>
          <a:p>
            <a:pPr marL="609600" indent="-609600" algn="r" rtl="1">
              <a:buFontTx/>
              <a:buNone/>
            </a:pPr>
            <a:r>
              <a:rPr lang="ar-SA" sz="2400" b="1" dirty="0">
                <a:sym typeface="Symbol" pitchFamily="18" charset="2"/>
              </a:rPr>
              <a:t>                                                    واحد من الدهان الخارجي)</a:t>
            </a:r>
          </a:p>
          <a:p>
            <a:pPr marL="609600" indent="-609600" algn="r" rtl="1">
              <a:buFontTx/>
              <a:buNone/>
            </a:pPr>
            <a:r>
              <a:rPr lang="ar-SA" sz="2400" b="1" dirty="0">
                <a:sym typeface="Symbol" pitchFamily="18" charset="2"/>
              </a:rPr>
              <a:t>+ </a:t>
            </a:r>
            <a:r>
              <a:rPr lang="ar-SA" sz="2400" b="1" dirty="0"/>
              <a:t>عدد الأطنان المنتجة من الدهان الداخلي </a:t>
            </a:r>
            <a:r>
              <a:rPr lang="en-US" sz="2400" b="1" dirty="0">
                <a:sym typeface="Symbol" pitchFamily="18" charset="2"/>
              </a:rPr>
              <a:t></a:t>
            </a:r>
            <a:r>
              <a:rPr lang="ar-SA" sz="2400" b="1" dirty="0">
                <a:sym typeface="Symbol" pitchFamily="18" charset="2"/>
              </a:rPr>
              <a:t> (كمية المادة </a:t>
            </a:r>
            <a:r>
              <a:rPr lang="en-US" sz="2400" b="1" dirty="0">
                <a:sym typeface="Symbol" pitchFamily="18" charset="2"/>
              </a:rPr>
              <a:t>A</a:t>
            </a:r>
            <a:r>
              <a:rPr lang="ar-SA" sz="2400" b="1" dirty="0">
                <a:sym typeface="Symbol" pitchFamily="18" charset="2"/>
              </a:rPr>
              <a:t> المستهلكة لانتاج طن  </a:t>
            </a:r>
          </a:p>
          <a:p>
            <a:pPr marL="609600" indent="-609600" algn="r" rtl="1">
              <a:buFontTx/>
              <a:buNone/>
            </a:pPr>
            <a:r>
              <a:rPr lang="ar-SA" sz="2400" b="1" dirty="0">
                <a:sym typeface="Symbol" pitchFamily="18" charset="2"/>
              </a:rPr>
              <a:t>                                                      واحد من الدهان الداخلي)</a:t>
            </a:r>
          </a:p>
          <a:p>
            <a:pPr marL="609600" indent="-609600" algn="r" rtl="1">
              <a:buFontTx/>
              <a:buNone/>
            </a:pPr>
            <a:r>
              <a:rPr lang="ar-SA" sz="2800" dirty="0">
                <a:sym typeface="Symbol" pitchFamily="18" charset="2"/>
              </a:rPr>
              <a:t>				    = </a:t>
            </a:r>
            <a:r>
              <a:rPr lang="en-US" sz="2800" dirty="0">
                <a:sym typeface="Symbol" pitchFamily="18" charset="2"/>
              </a:rPr>
              <a:t>1</a:t>
            </a:r>
            <a:r>
              <a:rPr lang="en-US" sz="2800" i="1" dirty="0">
                <a:sym typeface="Symbol" pitchFamily="18" charset="2"/>
              </a:rPr>
              <a:t>x</a:t>
            </a:r>
            <a:r>
              <a:rPr lang="en-US" sz="2800" baseline="-25000" dirty="0">
                <a:sym typeface="Symbol" pitchFamily="18" charset="2"/>
              </a:rPr>
              <a:t>1</a:t>
            </a:r>
            <a:r>
              <a:rPr lang="en-US" sz="2800" dirty="0">
                <a:sym typeface="Symbol" pitchFamily="18" charset="2"/>
              </a:rPr>
              <a:t> + 2</a:t>
            </a:r>
            <a:r>
              <a:rPr lang="en-US" sz="2800" i="1" dirty="0">
                <a:sym typeface="Symbol" pitchFamily="18" charset="2"/>
              </a:rPr>
              <a:t>x</a:t>
            </a:r>
            <a:r>
              <a:rPr lang="en-US" sz="2800" baseline="-25000" dirty="0">
                <a:sym typeface="Symbol" pitchFamily="18" charset="2"/>
              </a:rPr>
              <a:t>2</a:t>
            </a:r>
            <a:endParaRPr lang="en-US" sz="2800" dirty="0">
              <a:sym typeface="Symbol" pitchFamily="18" charset="2"/>
            </a:endParaRPr>
          </a:p>
          <a:p>
            <a:pPr marL="609600" indent="-609600" algn="r" rtl="1">
              <a:buFontTx/>
              <a:buNone/>
            </a:pPr>
            <a:endParaRPr lang="ar-SA" sz="1200" dirty="0"/>
          </a:p>
          <a:p>
            <a:pPr marL="609600" indent="-609600" algn="r" rtl="1">
              <a:buFontTx/>
              <a:buNone/>
            </a:pPr>
            <a:r>
              <a:rPr lang="ar-SA" sz="2800" dirty="0"/>
              <a:t>إذن قيد الاستهلاك على مادة </a:t>
            </a:r>
            <a:r>
              <a:rPr lang="en-US" sz="2800" dirty="0"/>
              <a:t>A</a:t>
            </a:r>
            <a:endParaRPr lang="ar-SA" sz="2800" dirty="0"/>
          </a:p>
          <a:p>
            <a:pPr marL="609600" indent="-609600" algn="ctr">
              <a:buFontTx/>
              <a:buNone/>
            </a:pPr>
            <a:r>
              <a:rPr lang="ar-SA" sz="2800" dirty="0">
                <a:sym typeface="Symbol" pitchFamily="18" charset="2"/>
              </a:rPr>
              <a:t> </a:t>
            </a:r>
            <a:r>
              <a:rPr lang="en-US" sz="2800" i="1" dirty="0">
                <a:sym typeface="Symbol" pitchFamily="18" charset="2"/>
              </a:rPr>
              <a:t>x</a:t>
            </a:r>
            <a:r>
              <a:rPr lang="en-US" sz="2800" baseline="-25000" dirty="0">
                <a:sym typeface="Symbol" pitchFamily="18" charset="2"/>
              </a:rPr>
              <a:t>1</a:t>
            </a:r>
            <a:r>
              <a:rPr lang="en-US" sz="2800" dirty="0">
                <a:sym typeface="Symbol" pitchFamily="18" charset="2"/>
              </a:rPr>
              <a:t> + 2</a:t>
            </a:r>
            <a:r>
              <a:rPr lang="en-US" sz="2800" i="1" dirty="0">
                <a:sym typeface="Symbol" pitchFamily="18" charset="2"/>
              </a:rPr>
              <a:t>x</a:t>
            </a:r>
            <a:r>
              <a:rPr lang="en-US" sz="2800" baseline="-25000" dirty="0">
                <a:sym typeface="Symbol" pitchFamily="18" charset="2"/>
              </a:rPr>
              <a:t>2 </a:t>
            </a:r>
            <a:r>
              <a:rPr lang="en-US" sz="2800" dirty="0">
                <a:sym typeface="Symbol" pitchFamily="18" charset="2"/>
              </a:rPr>
              <a:t>≤ 6</a:t>
            </a:r>
            <a:endParaRPr lang="en-US" sz="2800" dirty="0"/>
          </a:p>
          <a:p>
            <a:pPr marL="609600" indent="-609600" algn="ctr" rtl="1">
              <a:buFontTx/>
              <a:buNone/>
            </a:pPr>
            <a:endParaRPr lang="en-US" sz="2800" dirty="0"/>
          </a:p>
        </p:txBody>
      </p:sp>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7" dur="500"/>
                                        <p:tgtEl>
                                          <p:spTgt spid="2662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7">
                                            <p:txEl>
                                              <p:pRg st="8" end="8"/>
                                            </p:txEl>
                                          </p:spTgt>
                                        </p:tgtEl>
                                        <p:attrNameLst>
                                          <p:attrName>style.visibility</p:attrName>
                                        </p:attrNameLst>
                                      </p:cBhvr>
                                      <p:to>
                                        <p:strVal val="visible"/>
                                      </p:to>
                                    </p:set>
                                    <p:animEffect transition="in" filter="blinds(horizontal)">
                                      <p:cBhvr>
                                        <p:cTn id="12" dur="500"/>
                                        <p:tgtEl>
                                          <p:spTgt spid="26627">
                                            <p:txEl>
                                              <p:pRg st="8" end="8"/>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627">
                                            <p:txEl>
                                              <p:pRg st="9" end="9"/>
                                            </p:txEl>
                                          </p:spTgt>
                                        </p:tgtEl>
                                        <p:attrNameLst>
                                          <p:attrName>style.visibility</p:attrName>
                                        </p:attrNameLst>
                                      </p:cBhvr>
                                      <p:to>
                                        <p:strVal val="visible"/>
                                      </p:to>
                                    </p:set>
                                    <p:animEffect transition="in" filter="blinds(horizontal)">
                                      <p:cBhvr>
                                        <p:cTn id="15"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671F8C1-C9E8-43C0-8616-6A702C78BF5A}" type="slidenum">
              <a:rPr lang="ar-SA"/>
              <a:pPr/>
              <a:t>21</a:t>
            </a:fld>
            <a:endParaRPr lang="en-US" dirty="0"/>
          </a:p>
        </p:txBody>
      </p:sp>
      <p:sp>
        <p:nvSpPr>
          <p:cNvPr id="27651" name="Rectangle 3"/>
          <p:cNvSpPr>
            <a:spLocks noGrp="1" noChangeArrowheads="1"/>
          </p:cNvSpPr>
          <p:nvPr>
            <p:ph type="body" idx="1"/>
          </p:nvPr>
        </p:nvSpPr>
        <p:spPr>
          <a:xfrm>
            <a:off x="228600" y="1600200"/>
            <a:ext cx="8458200" cy="4953000"/>
          </a:xfrm>
        </p:spPr>
        <p:txBody>
          <a:bodyPr/>
          <a:lstStyle/>
          <a:p>
            <a:pPr marL="609600" indent="-609600" algn="just" rtl="1">
              <a:buFontTx/>
              <a:buNone/>
            </a:pPr>
            <a:r>
              <a:rPr lang="en-US" sz="2800" b="1" dirty="0">
                <a:solidFill>
                  <a:srgbClr val="0000FF"/>
                </a:solidFill>
              </a:rPr>
              <a:t>4</a:t>
            </a:r>
            <a:r>
              <a:rPr lang="ar-SA" sz="2800" b="1" dirty="0">
                <a:solidFill>
                  <a:srgbClr val="0000FF"/>
                </a:solidFill>
              </a:rPr>
              <a:t> - القيــــــود</a:t>
            </a:r>
            <a:r>
              <a:rPr lang="ar-SA" sz="2800" dirty="0">
                <a:solidFill>
                  <a:srgbClr val="0000FF"/>
                </a:solidFill>
              </a:rPr>
              <a:t>  (</a:t>
            </a:r>
            <a:r>
              <a:rPr lang="en-US" sz="2800" dirty="0">
                <a:solidFill>
                  <a:srgbClr val="0000FF"/>
                </a:solidFill>
              </a:rPr>
              <a:t>Constraints</a:t>
            </a:r>
            <a:r>
              <a:rPr lang="ar-SA" sz="2800" dirty="0">
                <a:solidFill>
                  <a:srgbClr val="0000FF"/>
                </a:solidFill>
              </a:rPr>
              <a:t>) </a:t>
            </a:r>
          </a:p>
          <a:p>
            <a:pPr marL="609600" indent="-609600" algn="r" rtl="1">
              <a:buFontTx/>
              <a:buNone/>
            </a:pPr>
            <a:r>
              <a:rPr lang="ar-SA" sz="2400" b="1" dirty="0"/>
              <a:t>إجمالي استهلاك المادة </a:t>
            </a:r>
            <a:r>
              <a:rPr lang="en-US" sz="2400" b="1" dirty="0"/>
              <a:t>B</a:t>
            </a:r>
            <a:r>
              <a:rPr lang="ar-SA" sz="2400" b="1" dirty="0"/>
              <a:t> يوميا = </a:t>
            </a:r>
          </a:p>
          <a:p>
            <a:pPr marL="609600" indent="-609600" algn="r" rtl="1">
              <a:buFontTx/>
              <a:buNone/>
            </a:pPr>
            <a:r>
              <a:rPr lang="ar-SA" sz="2400" b="1" dirty="0"/>
              <a:t>عدد الأطنان المنتجة من الدهان الخارجي </a:t>
            </a:r>
            <a:r>
              <a:rPr lang="en-US" sz="2400" b="1" dirty="0">
                <a:sym typeface="Symbol" pitchFamily="18" charset="2"/>
              </a:rPr>
              <a:t></a:t>
            </a:r>
            <a:r>
              <a:rPr lang="ar-SA" sz="2400" b="1" dirty="0">
                <a:sym typeface="Symbol" pitchFamily="18" charset="2"/>
              </a:rPr>
              <a:t> (كمية المادة </a:t>
            </a:r>
            <a:r>
              <a:rPr lang="en-US" sz="2400" b="1" dirty="0">
                <a:sym typeface="Symbol" pitchFamily="18" charset="2"/>
              </a:rPr>
              <a:t>B</a:t>
            </a:r>
            <a:r>
              <a:rPr lang="ar-SA" sz="2400" b="1" dirty="0">
                <a:sym typeface="Symbol" pitchFamily="18" charset="2"/>
              </a:rPr>
              <a:t> المستهلكة لانتاج طن </a:t>
            </a:r>
          </a:p>
          <a:p>
            <a:pPr marL="609600" indent="-609600" algn="r" rtl="1">
              <a:buFontTx/>
              <a:buNone/>
            </a:pPr>
            <a:r>
              <a:rPr lang="ar-SA" sz="2400" b="1" dirty="0">
                <a:sym typeface="Symbol" pitchFamily="18" charset="2"/>
              </a:rPr>
              <a:t>                                                    واحد من الدهان الخارجي)</a:t>
            </a:r>
          </a:p>
          <a:p>
            <a:pPr marL="609600" indent="-609600" algn="r" rtl="1">
              <a:buFontTx/>
              <a:buNone/>
            </a:pPr>
            <a:r>
              <a:rPr lang="ar-SA" sz="2400" b="1" dirty="0">
                <a:sym typeface="Symbol" pitchFamily="18" charset="2"/>
              </a:rPr>
              <a:t>+ </a:t>
            </a:r>
            <a:r>
              <a:rPr lang="ar-SA" sz="2400" b="1" dirty="0"/>
              <a:t>عدد الأطنان المنتجة من الدهان الداخلي </a:t>
            </a:r>
            <a:r>
              <a:rPr lang="en-US" sz="2400" b="1" dirty="0">
                <a:sym typeface="Symbol" pitchFamily="18" charset="2"/>
              </a:rPr>
              <a:t></a:t>
            </a:r>
            <a:r>
              <a:rPr lang="ar-SA" sz="2400" b="1" dirty="0">
                <a:sym typeface="Symbol" pitchFamily="18" charset="2"/>
              </a:rPr>
              <a:t> (كمية المادة </a:t>
            </a:r>
            <a:r>
              <a:rPr lang="en-US" sz="2400" b="1" dirty="0">
                <a:sym typeface="Symbol" pitchFamily="18" charset="2"/>
              </a:rPr>
              <a:t>B</a:t>
            </a:r>
            <a:r>
              <a:rPr lang="ar-SA" sz="2400" b="1" dirty="0">
                <a:sym typeface="Symbol" pitchFamily="18" charset="2"/>
              </a:rPr>
              <a:t> المستهلكة لانتاج طن  </a:t>
            </a:r>
          </a:p>
          <a:p>
            <a:pPr marL="609600" indent="-609600" algn="r" rtl="1">
              <a:buFontTx/>
              <a:buNone/>
            </a:pPr>
            <a:r>
              <a:rPr lang="ar-SA" sz="2400" b="1" dirty="0">
                <a:sym typeface="Symbol" pitchFamily="18" charset="2"/>
              </a:rPr>
              <a:t>                                                      واحد من الدهان الداخلي)</a:t>
            </a:r>
          </a:p>
          <a:p>
            <a:pPr marL="609600" indent="-609600" algn="r" rtl="1">
              <a:buFontTx/>
              <a:buNone/>
            </a:pPr>
            <a:r>
              <a:rPr lang="ar-SA" sz="2800" dirty="0">
                <a:sym typeface="Symbol" pitchFamily="18" charset="2"/>
              </a:rPr>
              <a:t>				    = </a:t>
            </a:r>
            <a:r>
              <a:rPr lang="en-US" sz="2800" dirty="0">
                <a:sym typeface="Symbol" pitchFamily="18" charset="2"/>
              </a:rPr>
              <a:t>2</a:t>
            </a:r>
            <a:r>
              <a:rPr lang="en-US" sz="2800" i="1" dirty="0">
                <a:sym typeface="Symbol" pitchFamily="18" charset="2"/>
              </a:rPr>
              <a:t>x</a:t>
            </a:r>
            <a:r>
              <a:rPr lang="en-US" sz="2800" baseline="-25000" dirty="0">
                <a:sym typeface="Symbol" pitchFamily="18" charset="2"/>
              </a:rPr>
              <a:t>1</a:t>
            </a:r>
            <a:r>
              <a:rPr lang="en-US" sz="2800" dirty="0">
                <a:sym typeface="Symbol" pitchFamily="18" charset="2"/>
              </a:rPr>
              <a:t> + 1</a:t>
            </a:r>
            <a:r>
              <a:rPr lang="en-US" sz="2800" i="1" dirty="0">
                <a:sym typeface="Symbol" pitchFamily="18" charset="2"/>
              </a:rPr>
              <a:t>x</a:t>
            </a:r>
            <a:r>
              <a:rPr lang="en-US" sz="2800" baseline="-25000" dirty="0">
                <a:sym typeface="Symbol" pitchFamily="18" charset="2"/>
              </a:rPr>
              <a:t>2</a:t>
            </a:r>
            <a:endParaRPr lang="en-US" sz="2800" dirty="0">
              <a:sym typeface="Symbol" pitchFamily="18" charset="2"/>
            </a:endParaRPr>
          </a:p>
          <a:p>
            <a:pPr marL="609600" indent="-609600" algn="r" rtl="1">
              <a:buFontTx/>
              <a:buNone/>
            </a:pPr>
            <a:endParaRPr lang="ar-SA" sz="1200" dirty="0"/>
          </a:p>
          <a:p>
            <a:pPr marL="609600" indent="-609600" algn="r" rtl="1">
              <a:buFontTx/>
              <a:buNone/>
            </a:pPr>
            <a:r>
              <a:rPr lang="ar-SA" sz="2800" dirty="0"/>
              <a:t>إذن قيد الاستهلاك على مادة </a:t>
            </a:r>
            <a:r>
              <a:rPr lang="en-US" sz="2800" dirty="0"/>
              <a:t>B</a:t>
            </a:r>
            <a:endParaRPr lang="ar-SA" sz="2800" dirty="0"/>
          </a:p>
          <a:p>
            <a:pPr marL="609600" indent="-609600" algn="ctr">
              <a:buFontTx/>
              <a:buNone/>
            </a:pPr>
            <a:r>
              <a:rPr lang="ar-SA" sz="2800" dirty="0">
                <a:sym typeface="Symbol" pitchFamily="18" charset="2"/>
              </a:rPr>
              <a:t> </a:t>
            </a:r>
            <a:r>
              <a:rPr lang="en-US" sz="2800" dirty="0">
                <a:sym typeface="Symbol" pitchFamily="18" charset="2"/>
              </a:rPr>
              <a:t>2</a:t>
            </a:r>
            <a:r>
              <a:rPr lang="en-US" sz="2800" i="1" dirty="0">
                <a:sym typeface="Symbol" pitchFamily="18" charset="2"/>
              </a:rPr>
              <a:t>x</a:t>
            </a:r>
            <a:r>
              <a:rPr lang="en-US" sz="2800" baseline="-25000" dirty="0">
                <a:sym typeface="Symbol" pitchFamily="18" charset="2"/>
              </a:rPr>
              <a:t>1</a:t>
            </a:r>
            <a:r>
              <a:rPr lang="en-US" sz="2800" dirty="0">
                <a:sym typeface="Symbol" pitchFamily="18" charset="2"/>
              </a:rPr>
              <a:t> + </a:t>
            </a:r>
            <a:r>
              <a:rPr lang="en-US" sz="2800" i="1" dirty="0">
                <a:sym typeface="Symbol" pitchFamily="18" charset="2"/>
              </a:rPr>
              <a:t>x</a:t>
            </a:r>
            <a:r>
              <a:rPr lang="en-US" sz="2800" baseline="-25000" dirty="0">
                <a:sym typeface="Symbol" pitchFamily="18" charset="2"/>
              </a:rPr>
              <a:t>2 </a:t>
            </a:r>
            <a:r>
              <a:rPr lang="en-US" sz="2800" dirty="0">
                <a:sym typeface="Symbol" pitchFamily="18" charset="2"/>
              </a:rPr>
              <a:t>≤ 8</a:t>
            </a:r>
            <a:endParaRPr lang="en-US" sz="2800" dirty="0"/>
          </a:p>
        </p:txBody>
      </p:sp>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7" dur="500"/>
                                        <p:tgtEl>
                                          <p:spTgt spid="2765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1">
                                            <p:txEl>
                                              <p:pRg st="8" end="8"/>
                                            </p:txEl>
                                          </p:spTgt>
                                        </p:tgtEl>
                                        <p:attrNameLst>
                                          <p:attrName>style.visibility</p:attrName>
                                        </p:attrNameLst>
                                      </p:cBhvr>
                                      <p:to>
                                        <p:strVal val="visible"/>
                                      </p:to>
                                    </p:set>
                                    <p:animEffect transition="in" filter="blinds(horizontal)">
                                      <p:cBhvr>
                                        <p:cTn id="12" dur="500"/>
                                        <p:tgtEl>
                                          <p:spTgt spid="27651">
                                            <p:txEl>
                                              <p:pRg st="8" end="8"/>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7651">
                                            <p:txEl>
                                              <p:pRg st="9" end="9"/>
                                            </p:txEl>
                                          </p:spTgt>
                                        </p:tgtEl>
                                        <p:attrNameLst>
                                          <p:attrName>style.visibility</p:attrName>
                                        </p:attrNameLst>
                                      </p:cBhvr>
                                      <p:to>
                                        <p:strVal val="visible"/>
                                      </p:to>
                                    </p:set>
                                    <p:animEffect transition="in" filter="blinds(horizontal)">
                                      <p:cBhvr>
                                        <p:cTn id="15" dur="500"/>
                                        <p:tgtEl>
                                          <p:spTgt spid="27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C1571D4-2A13-416B-87C8-8ACB5E18711D}" type="slidenum">
              <a:rPr lang="ar-SA"/>
              <a:pPr/>
              <a:t>22</a:t>
            </a:fld>
            <a:endParaRPr lang="en-US" dirty="0"/>
          </a:p>
        </p:txBody>
      </p:sp>
      <p:sp>
        <p:nvSpPr>
          <p:cNvPr id="28675" name="Rectangle 3"/>
          <p:cNvSpPr>
            <a:spLocks noGrp="1" noChangeArrowheads="1"/>
          </p:cNvSpPr>
          <p:nvPr>
            <p:ph type="body" idx="1"/>
          </p:nvPr>
        </p:nvSpPr>
        <p:spPr>
          <a:xfrm>
            <a:off x="457200" y="1600200"/>
            <a:ext cx="8229600" cy="4953000"/>
          </a:xfrm>
        </p:spPr>
        <p:txBody>
          <a:bodyPr/>
          <a:lstStyle/>
          <a:p>
            <a:pPr marL="0" indent="0" algn="just" rtl="1">
              <a:buFontTx/>
              <a:buNone/>
            </a:pPr>
            <a:r>
              <a:rPr lang="en-US" sz="2800" b="1" dirty="0">
                <a:solidFill>
                  <a:srgbClr val="0000FF"/>
                </a:solidFill>
              </a:rPr>
              <a:t>4</a:t>
            </a:r>
            <a:r>
              <a:rPr lang="ar-SA" sz="2800" b="1" dirty="0">
                <a:solidFill>
                  <a:srgbClr val="0000FF"/>
                </a:solidFill>
              </a:rPr>
              <a:t> - القيــــــود</a:t>
            </a:r>
            <a:r>
              <a:rPr lang="ar-SA" sz="2800" dirty="0">
                <a:solidFill>
                  <a:srgbClr val="0000FF"/>
                </a:solidFill>
              </a:rPr>
              <a:t>  (</a:t>
            </a:r>
            <a:r>
              <a:rPr lang="en-US" sz="2800" dirty="0">
                <a:solidFill>
                  <a:srgbClr val="0000FF"/>
                </a:solidFill>
              </a:rPr>
              <a:t>Constraints</a:t>
            </a:r>
            <a:r>
              <a:rPr lang="ar-SA" sz="2800" dirty="0">
                <a:solidFill>
                  <a:srgbClr val="0000FF"/>
                </a:solidFill>
              </a:rPr>
              <a:t>) </a:t>
            </a:r>
          </a:p>
          <a:p>
            <a:pPr marL="0" indent="0" algn="just" rtl="1">
              <a:buFontTx/>
              <a:buNone/>
            </a:pPr>
            <a:r>
              <a:rPr lang="en-US" sz="2800" dirty="0"/>
              <a:t>3</a:t>
            </a:r>
            <a:r>
              <a:rPr lang="ar-SA" sz="2800" dirty="0"/>
              <a:t>. الطلب على الدهان الداخلي لا يمكن أن يزيد عن الطلب على الدهان الخارجي بأكثر من طن واحد يومياً.  </a:t>
            </a:r>
          </a:p>
          <a:p>
            <a:pPr marL="0" indent="0" algn="just" rtl="1">
              <a:buFontTx/>
              <a:buNone/>
            </a:pPr>
            <a:endParaRPr lang="ar-SA" sz="2000" dirty="0"/>
          </a:p>
          <a:p>
            <a:pPr marL="0" indent="0" algn="just" rtl="1">
              <a:buFontTx/>
              <a:buNone/>
            </a:pPr>
            <a:r>
              <a:rPr lang="ar-SA" sz="2800" dirty="0"/>
              <a:t>الحد الأعلى لعدد الأطنان المنتجة من الدهان الداخلي </a:t>
            </a:r>
          </a:p>
          <a:p>
            <a:pPr marL="0" indent="0" algn="just" rtl="1">
              <a:buFontTx/>
              <a:buNone/>
            </a:pPr>
            <a:r>
              <a:rPr lang="ar-SA" sz="2800" dirty="0"/>
              <a:t> 		= عدد الأطنان المنتجة من الدهان الخارجي يومياً + </a:t>
            </a:r>
            <a:r>
              <a:rPr lang="en-US" sz="2800" dirty="0"/>
              <a:t>1</a:t>
            </a:r>
            <a:r>
              <a:rPr lang="ar-SA" sz="2800" dirty="0"/>
              <a:t> </a:t>
            </a:r>
          </a:p>
          <a:p>
            <a:pPr marL="0" indent="0" algn="r" rtl="1">
              <a:buFontTx/>
              <a:buNone/>
            </a:pPr>
            <a:endParaRPr lang="ar-SA" sz="2000" dirty="0"/>
          </a:p>
          <a:p>
            <a:pPr marL="0" indent="0" algn="r" rtl="1">
              <a:buFontTx/>
              <a:buNone/>
            </a:pPr>
            <a:r>
              <a:rPr lang="ar-SA" sz="2800" dirty="0"/>
              <a:t>إذن قيد الطلب على الدهان الداخلي بالنسبة للدهان الخارجي</a:t>
            </a:r>
          </a:p>
          <a:p>
            <a:pPr marL="0" indent="0" algn="ctr">
              <a:buFontTx/>
              <a:buNone/>
            </a:pPr>
            <a:r>
              <a:rPr lang="en-US" sz="2800" i="1" dirty="0">
                <a:sym typeface="Symbol" pitchFamily="18" charset="2"/>
              </a:rPr>
              <a:t>x</a:t>
            </a:r>
            <a:r>
              <a:rPr lang="en-US" sz="2800" baseline="-25000" dirty="0">
                <a:sym typeface="Symbol" pitchFamily="18" charset="2"/>
              </a:rPr>
              <a:t>2  </a:t>
            </a:r>
            <a:r>
              <a:rPr lang="en-US" sz="2800" dirty="0">
                <a:sym typeface="Symbol" pitchFamily="18" charset="2"/>
              </a:rPr>
              <a:t>≤ </a:t>
            </a:r>
            <a:r>
              <a:rPr lang="en-US" sz="2800" i="1" dirty="0">
                <a:sym typeface="Symbol" pitchFamily="18" charset="2"/>
              </a:rPr>
              <a:t>x</a:t>
            </a:r>
            <a:r>
              <a:rPr lang="en-US" sz="2800" baseline="-25000" dirty="0">
                <a:sym typeface="Symbol" pitchFamily="18" charset="2"/>
              </a:rPr>
              <a:t>1 </a:t>
            </a:r>
            <a:r>
              <a:rPr lang="en-US" sz="2800" dirty="0">
                <a:sym typeface="Symbol" pitchFamily="18" charset="2"/>
              </a:rPr>
              <a:t>+1    -</a:t>
            </a:r>
            <a:r>
              <a:rPr lang="en-US" sz="2800" i="1" dirty="0">
                <a:sym typeface="Symbol" pitchFamily="18" charset="2"/>
              </a:rPr>
              <a:t>x</a:t>
            </a:r>
            <a:r>
              <a:rPr lang="en-US" sz="2800" baseline="-25000" dirty="0">
                <a:sym typeface="Symbol" pitchFamily="18" charset="2"/>
              </a:rPr>
              <a:t>1 </a:t>
            </a:r>
            <a:r>
              <a:rPr lang="en-US" sz="2800" dirty="0">
                <a:sym typeface="Symbol" pitchFamily="18" charset="2"/>
              </a:rPr>
              <a:t>+ </a:t>
            </a:r>
            <a:r>
              <a:rPr lang="en-US" sz="2800" i="1" dirty="0">
                <a:sym typeface="Symbol" pitchFamily="18" charset="2"/>
              </a:rPr>
              <a:t>x</a:t>
            </a:r>
            <a:r>
              <a:rPr lang="en-US" sz="2800" baseline="-25000" dirty="0">
                <a:sym typeface="Symbol" pitchFamily="18" charset="2"/>
              </a:rPr>
              <a:t>2</a:t>
            </a:r>
            <a:r>
              <a:rPr lang="en-US" sz="2800" dirty="0">
                <a:sym typeface="Symbol" pitchFamily="18" charset="2"/>
              </a:rPr>
              <a:t> ≤ 1</a:t>
            </a:r>
            <a:endParaRPr lang="en-US" sz="2800" dirty="0"/>
          </a:p>
        </p:txBody>
      </p:sp>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7" dur="500"/>
                                        <p:tgtEl>
                                          <p:spTgt spid="2867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10" dur="500"/>
                                        <p:tgtEl>
                                          <p:spTgt spid="2867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15" dur="500"/>
                                        <p:tgtEl>
                                          <p:spTgt spid="28675">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18"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9B74828-9A1B-4F78-BE02-4FEEDFC18C10}" type="slidenum">
              <a:rPr lang="ar-SA"/>
              <a:pPr/>
              <a:t>23</a:t>
            </a:fld>
            <a:endParaRPr lang="en-US" dirty="0"/>
          </a:p>
        </p:txBody>
      </p:sp>
      <p:sp>
        <p:nvSpPr>
          <p:cNvPr id="29699" name="Rectangle 3"/>
          <p:cNvSpPr>
            <a:spLocks noGrp="1" noChangeArrowheads="1"/>
          </p:cNvSpPr>
          <p:nvPr>
            <p:ph type="body" idx="1"/>
          </p:nvPr>
        </p:nvSpPr>
        <p:spPr>
          <a:xfrm>
            <a:off x="457200" y="1600200"/>
            <a:ext cx="8229600" cy="4953000"/>
          </a:xfrm>
        </p:spPr>
        <p:txBody>
          <a:bodyPr/>
          <a:lstStyle/>
          <a:p>
            <a:pPr marL="609600" indent="-609600" algn="just" rtl="1">
              <a:buFontTx/>
              <a:buNone/>
            </a:pPr>
            <a:r>
              <a:rPr lang="en-US" sz="2800" b="1" dirty="0">
                <a:solidFill>
                  <a:srgbClr val="0000FF"/>
                </a:solidFill>
              </a:rPr>
              <a:t>4</a:t>
            </a:r>
            <a:r>
              <a:rPr lang="ar-SA" sz="2800" b="1" dirty="0">
                <a:solidFill>
                  <a:srgbClr val="0000FF"/>
                </a:solidFill>
              </a:rPr>
              <a:t> - القيــــــود</a:t>
            </a:r>
            <a:r>
              <a:rPr lang="ar-SA" sz="2800" dirty="0">
                <a:solidFill>
                  <a:srgbClr val="0000FF"/>
                </a:solidFill>
              </a:rPr>
              <a:t>  (</a:t>
            </a:r>
            <a:r>
              <a:rPr lang="en-US" sz="2800" dirty="0">
                <a:solidFill>
                  <a:srgbClr val="0000FF"/>
                </a:solidFill>
              </a:rPr>
              <a:t>Constraints</a:t>
            </a:r>
            <a:r>
              <a:rPr lang="ar-SA" sz="2800" dirty="0">
                <a:solidFill>
                  <a:srgbClr val="0000FF"/>
                </a:solidFill>
              </a:rPr>
              <a:t>) </a:t>
            </a:r>
          </a:p>
          <a:p>
            <a:pPr marL="609600" indent="-609600" algn="just" rtl="1">
              <a:buFontTx/>
              <a:buNone/>
            </a:pPr>
            <a:r>
              <a:rPr lang="en-US" sz="2800" dirty="0"/>
              <a:t>4</a:t>
            </a:r>
            <a:r>
              <a:rPr lang="ar-SA" sz="2800" dirty="0"/>
              <a:t>. إجمالي الطلب اليومي للدهان الداخلي لا يتعدى طنين يومياً</a:t>
            </a:r>
          </a:p>
          <a:p>
            <a:pPr marL="609600" indent="-609600" algn="just" rtl="1">
              <a:buFontTx/>
              <a:buNone/>
            </a:pPr>
            <a:endParaRPr lang="ar-SA" sz="2800" dirty="0"/>
          </a:p>
          <a:p>
            <a:pPr marL="609600" indent="-609600" algn="just" rtl="1">
              <a:buFontTx/>
              <a:buNone/>
            </a:pPr>
            <a:r>
              <a:rPr lang="ar-SA" sz="2800" dirty="0"/>
              <a:t>الحد الأعلى للطلب على الدهان الداخلي 	=  </a:t>
            </a:r>
            <a:r>
              <a:rPr lang="en-US" sz="2800" dirty="0"/>
              <a:t>2</a:t>
            </a:r>
            <a:r>
              <a:rPr lang="ar-SA" sz="2800" dirty="0"/>
              <a:t> </a:t>
            </a:r>
          </a:p>
          <a:p>
            <a:pPr marL="609600" indent="-609600" algn="r" rtl="1">
              <a:buFontTx/>
              <a:buNone/>
            </a:pPr>
            <a:endParaRPr lang="ar-SA" sz="2800" dirty="0"/>
          </a:p>
          <a:p>
            <a:pPr marL="609600" indent="-609600" algn="r" rtl="1">
              <a:buFontTx/>
              <a:buNone/>
            </a:pPr>
            <a:r>
              <a:rPr lang="ar-SA" sz="2800" dirty="0"/>
              <a:t>إذن قيد الحد الأعلى للطلب على الدهان الداخلي </a:t>
            </a:r>
          </a:p>
          <a:p>
            <a:pPr marL="609600" indent="-609600" algn="ctr">
              <a:buFontTx/>
              <a:buNone/>
            </a:pPr>
            <a:r>
              <a:rPr lang="en-US" sz="2800" i="1" dirty="0">
                <a:sym typeface="Symbol" pitchFamily="18" charset="2"/>
              </a:rPr>
              <a:t>x</a:t>
            </a:r>
            <a:r>
              <a:rPr lang="en-US" sz="2800" baseline="-25000" dirty="0">
                <a:sym typeface="Symbol" pitchFamily="18" charset="2"/>
              </a:rPr>
              <a:t>2   </a:t>
            </a:r>
            <a:r>
              <a:rPr lang="en-US" sz="2800" dirty="0">
                <a:sym typeface="Symbol" pitchFamily="18" charset="2"/>
              </a:rPr>
              <a:t>≤  2</a:t>
            </a:r>
            <a:endParaRPr lang="en-US" sz="2800" dirty="0"/>
          </a:p>
        </p:txBody>
      </p:sp>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7" dur="500"/>
                                        <p:tgtEl>
                                          <p:spTgt spid="2969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xEl>
                                              <p:pRg st="5" end="5"/>
                                            </p:txEl>
                                          </p:spTgt>
                                        </p:tgtEl>
                                        <p:attrNameLst>
                                          <p:attrName>style.visibility</p:attrName>
                                        </p:attrNameLst>
                                      </p:cBhvr>
                                      <p:to>
                                        <p:strVal val="visible"/>
                                      </p:to>
                                    </p:set>
                                    <p:animEffect transition="in" filter="blinds(horizontal)">
                                      <p:cBhvr>
                                        <p:cTn id="12" dur="500"/>
                                        <p:tgtEl>
                                          <p:spTgt spid="29699">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9699">
                                            <p:txEl>
                                              <p:pRg st="6" end="6"/>
                                            </p:txEl>
                                          </p:spTgt>
                                        </p:tgtEl>
                                        <p:attrNameLst>
                                          <p:attrName>style.visibility</p:attrName>
                                        </p:attrNameLst>
                                      </p:cBhvr>
                                      <p:to>
                                        <p:strVal val="visible"/>
                                      </p:to>
                                    </p:set>
                                    <p:animEffect transition="in" filter="blinds(horizontal)">
                                      <p:cBhvr>
                                        <p:cTn id="15"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FAD4916-48E0-4F1F-B820-EC3951B9F641}" type="slidenum">
              <a:rPr lang="ar-SA"/>
              <a:pPr/>
              <a:t>24</a:t>
            </a:fld>
            <a:endParaRPr lang="en-US" dirty="0"/>
          </a:p>
        </p:txBody>
      </p:sp>
      <p:sp>
        <p:nvSpPr>
          <p:cNvPr id="31747" name="Rectangle 3"/>
          <p:cNvSpPr>
            <a:spLocks noGrp="1" noChangeArrowheads="1"/>
          </p:cNvSpPr>
          <p:nvPr>
            <p:ph type="body" idx="1"/>
          </p:nvPr>
        </p:nvSpPr>
        <p:spPr>
          <a:xfrm>
            <a:off x="457200" y="1600200"/>
            <a:ext cx="8229600" cy="4953000"/>
          </a:xfrm>
        </p:spPr>
        <p:txBody>
          <a:bodyPr/>
          <a:lstStyle/>
          <a:p>
            <a:pPr marL="609600" indent="-609600" algn="r" rtl="1">
              <a:buFontTx/>
              <a:buNone/>
            </a:pPr>
            <a:r>
              <a:rPr lang="en-US" sz="2800" b="1" dirty="0">
                <a:solidFill>
                  <a:srgbClr val="0000FF"/>
                </a:solidFill>
              </a:rPr>
              <a:t>4</a:t>
            </a:r>
            <a:r>
              <a:rPr lang="ar-SA" sz="2800" b="1" dirty="0">
                <a:solidFill>
                  <a:srgbClr val="0000FF"/>
                </a:solidFill>
              </a:rPr>
              <a:t> - القيــــــود</a:t>
            </a:r>
            <a:r>
              <a:rPr lang="ar-SA" sz="2800" dirty="0">
                <a:solidFill>
                  <a:srgbClr val="0000FF"/>
                </a:solidFill>
              </a:rPr>
              <a:t>  (</a:t>
            </a:r>
            <a:r>
              <a:rPr lang="en-US" sz="2800" dirty="0">
                <a:solidFill>
                  <a:srgbClr val="0000FF"/>
                </a:solidFill>
              </a:rPr>
              <a:t>Constraints</a:t>
            </a:r>
            <a:r>
              <a:rPr lang="ar-SA" sz="2800" dirty="0">
                <a:solidFill>
                  <a:srgbClr val="0000FF"/>
                </a:solidFill>
              </a:rPr>
              <a:t>) </a:t>
            </a:r>
          </a:p>
          <a:p>
            <a:pPr marL="609600" indent="-609600" algn="r" rtl="1">
              <a:buFontTx/>
              <a:buNone/>
            </a:pPr>
            <a:endParaRPr lang="ar-SA" sz="2800" dirty="0"/>
          </a:p>
          <a:p>
            <a:pPr marL="609600" indent="-609600" algn="just" rtl="1">
              <a:buFontTx/>
              <a:buNone/>
            </a:pPr>
            <a:r>
              <a:rPr lang="en-US" sz="2800" dirty="0"/>
              <a:t>5</a:t>
            </a:r>
            <a:r>
              <a:rPr lang="ar-SA" sz="2800" dirty="0"/>
              <a:t>. قيود طبيعة القرار: </a:t>
            </a:r>
          </a:p>
          <a:p>
            <a:pPr marL="955675" lvl="1" indent="-387350" algn="just" rtl="1"/>
            <a:r>
              <a:rPr lang="ar-SA" dirty="0"/>
              <a:t>وحدة قياس متغيرات القرارات أطنان </a:t>
            </a:r>
            <a:r>
              <a:rPr lang="en-US" dirty="0">
                <a:sym typeface="Symbol" pitchFamily="18" charset="2"/>
              </a:rPr>
              <a:t></a:t>
            </a:r>
            <a:r>
              <a:rPr lang="ar-SA" dirty="0">
                <a:sym typeface="Symbol" pitchFamily="18" charset="2"/>
              </a:rPr>
              <a:t> متغيرات متصلة (</a:t>
            </a:r>
            <a:r>
              <a:rPr lang="en-US" dirty="0">
                <a:sym typeface="Symbol" pitchFamily="18" charset="2"/>
              </a:rPr>
              <a:t>Continuous</a:t>
            </a:r>
            <a:r>
              <a:rPr lang="ar-SA" dirty="0">
                <a:sym typeface="Symbol" pitchFamily="18" charset="2"/>
              </a:rPr>
              <a:t>)</a:t>
            </a:r>
          </a:p>
          <a:p>
            <a:pPr marL="955675" lvl="1" indent="-387350" algn="just" rtl="1"/>
            <a:r>
              <a:rPr lang="ar-SA" dirty="0">
                <a:sym typeface="Symbol" pitchFamily="18" charset="2"/>
              </a:rPr>
              <a:t>متغيرات القرار تمثل إنتاج  </a:t>
            </a:r>
            <a:r>
              <a:rPr lang="en-US" dirty="0">
                <a:sym typeface="Symbol" pitchFamily="18" charset="2"/>
              </a:rPr>
              <a:t></a:t>
            </a:r>
            <a:r>
              <a:rPr lang="ar-SA" dirty="0">
                <a:sym typeface="Symbol" pitchFamily="18" charset="2"/>
              </a:rPr>
              <a:t> غير سالبة</a:t>
            </a:r>
            <a:endParaRPr lang="en-US" dirty="0">
              <a:sym typeface="Symbol" pitchFamily="18" charset="2"/>
            </a:endParaRPr>
          </a:p>
          <a:p>
            <a:pPr marL="609600" indent="-609600" algn="just" rtl="1">
              <a:buFontTx/>
              <a:buNone/>
            </a:pPr>
            <a:endParaRPr lang="ar-SA" sz="2800" dirty="0"/>
          </a:p>
          <a:p>
            <a:pPr marL="609600" indent="-609600" algn="ctr">
              <a:buFontTx/>
              <a:buNone/>
            </a:pPr>
            <a:r>
              <a:rPr lang="en-US" sz="2800" i="1" dirty="0">
                <a:sym typeface="Symbol" pitchFamily="18" charset="2"/>
              </a:rPr>
              <a:t>x</a:t>
            </a:r>
            <a:r>
              <a:rPr lang="en-US" sz="2800" baseline="-25000" dirty="0">
                <a:sym typeface="Symbol" pitchFamily="18" charset="2"/>
              </a:rPr>
              <a:t>1 </a:t>
            </a:r>
            <a:r>
              <a:rPr lang="en-US" sz="2800" dirty="0">
                <a:sym typeface="Symbol" pitchFamily="18" charset="2"/>
              </a:rPr>
              <a:t>≥ 0</a:t>
            </a:r>
            <a:endParaRPr lang="en-US" sz="2800" i="1" dirty="0">
              <a:sym typeface="Symbol" pitchFamily="18" charset="2"/>
            </a:endParaRPr>
          </a:p>
          <a:p>
            <a:pPr marL="609600" indent="-609600" algn="ctr">
              <a:buFontTx/>
              <a:buNone/>
            </a:pPr>
            <a:r>
              <a:rPr lang="en-US" sz="2800" i="1" dirty="0">
                <a:sym typeface="Symbol" pitchFamily="18" charset="2"/>
              </a:rPr>
              <a:t>x</a:t>
            </a:r>
            <a:r>
              <a:rPr lang="en-US" sz="2800" baseline="-25000" dirty="0">
                <a:sym typeface="Symbol" pitchFamily="18" charset="2"/>
              </a:rPr>
              <a:t>2 </a:t>
            </a:r>
            <a:r>
              <a:rPr lang="en-US" sz="2800" dirty="0">
                <a:sym typeface="Symbol" pitchFamily="18" charset="2"/>
              </a:rPr>
              <a:t>≥ 0</a:t>
            </a:r>
            <a:endParaRPr lang="en-US" sz="2800" dirty="0"/>
          </a:p>
        </p:txBody>
      </p:sp>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6" end="6"/>
                                            </p:txEl>
                                          </p:spTgt>
                                        </p:tgtEl>
                                        <p:attrNameLst>
                                          <p:attrName>style.visibility</p:attrName>
                                        </p:attrNameLst>
                                      </p:cBhvr>
                                      <p:to>
                                        <p:strVal val="visible"/>
                                      </p:to>
                                    </p:set>
                                    <p:animEffect transition="in" filter="blinds(horizontal)">
                                      <p:cBhvr>
                                        <p:cTn id="7" dur="500"/>
                                        <p:tgtEl>
                                          <p:spTgt spid="31747">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7">
                                            <p:txEl>
                                              <p:pRg st="7" end="7"/>
                                            </p:txEl>
                                          </p:spTgt>
                                        </p:tgtEl>
                                        <p:attrNameLst>
                                          <p:attrName>style.visibility</p:attrName>
                                        </p:attrNameLst>
                                      </p:cBhvr>
                                      <p:to>
                                        <p:strVal val="visible"/>
                                      </p:to>
                                    </p:set>
                                    <p:animEffect transition="in" filter="blinds(horizontal)">
                                      <p:cBhvr>
                                        <p:cTn id="10"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9AC3E4E-F5BB-4B05-B695-5D461693D5B0}" type="slidenum">
              <a:rPr lang="ar-SA"/>
              <a:pPr/>
              <a:t>25</a:t>
            </a:fld>
            <a:endParaRPr lang="en-US" dirty="0"/>
          </a:p>
        </p:txBody>
      </p:sp>
      <p:sp>
        <p:nvSpPr>
          <p:cNvPr id="32771" name="Rectangle 3"/>
          <p:cNvSpPr>
            <a:spLocks noGrp="1" noChangeArrowheads="1"/>
          </p:cNvSpPr>
          <p:nvPr>
            <p:ph type="body" idx="1"/>
          </p:nvPr>
        </p:nvSpPr>
        <p:spPr>
          <a:xfrm>
            <a:off x="457200" y="1524000"/>
            <a:ext cx="8229600" cy="5029200"/>
          </a:xfrm>
        </p:spPr>
        <p:txBody>
          <a:bodyPr/>
          <a:lstStyle/>
          <a:p>
            <a:pPr marL="609600" indent="-609600" algn="just" rtl="1">
              <a:lnSpc>
                <a:spcPct val="90000"/>
              </a:lnSpc>
              <a:buFontTx/>
              <a:buNone/>
            </a:pPr>
            <a:r>
              <a:rPr lang="en-US" sz="2800" i="1" dirty="0">
                <a:sym typeface="Symbol" pitchFamily="18" charset="2"/>
              </a:rPr>
              <a:t>x</a:t>
            </a:r>
            <a:r>
              <a:rPr lang="en-US" sz="2800" baseline="-25000" dirty="0">
                <a:sym typeface="Symbol" pitchFamily="18" charset="2"/>
              </a:rPr>
              <a:t>1 </a:t>
            </a:r>
            <a:r>
              <a:rPr lang="ar-SA" sz="2800" baseline="-25000" dirty="0">
                <a:sym typeface="Symbol" pitchFamily="18" charset="2"/>
              </a:rPr>
              <a:t> </a:t>
            </a:r>
            <a:r>
              <a:rPr lang="ar-SA" sz="2800" dirty="0"/>
              <a:t>= عدد الأطنان المنتجة يومياً من الدهان الخارجي</a:t>
            </a:r>
          </a:p>
          <a:p>
            <a:pPr marL="609600" indent="-609600" algn="just" rtl="1">
              <a:lnSpc>
                <a:spcPct val="90000"/>
              </a:lnSpc>
              <a:buFontTx/>
              <a:buNone/>
            </a:pPr>
            <a:r>
              <a:rPr lang="en-US" sz="2800" i="1" dirty="0">
                <a:sym typeface="Symbol" pitchFamily="18" charset="2"/>
              </a:rPr>
              <a:t>x</a:t>
            </a:r>
            <a:r>
              <a:rPr lang="en-US" sz="2800" baseline="-25000" dirty="0">
                <a:sym typeface="Symbol" pitchFamily="18" charset="2"/>
              </a:rPr>
              <a:t>2 </a:t>
            </a:r>
            <a:r>
              <a:rPr lang="ar-SA" sz="2800" baseline="-25000" dirty="0">
                <a:sym typeface="Symbol" pitchFamily="18" charset="2"/>
              </a:rPr>
              <a:t> </a:t>
            </a:r>
            <a:r>
              <a:rPr lang="ar-SA" sz="2800" dirty="0"/>
              <a:t>= عدد الأطنان المنتجة يومياً من الدهان الداخلي</a:t>
            </a:r>
          </a:p>
          <a:p>
            <a:pPr marL="609600" indent="-609600" algn="ctr">
              <a:lnSpc>
                <a:spcPct val="90000"/>
              </a:lnSpc>
              <a:buFontTx/>
              <a:buNone/>
            </a:pPr>
            <a:endParaRPr lang="en-US" sz="900" dirty="0">
              <a:sym typeface="Symbol" pitchFamily="18" charset="2"/>
            </a:endParaRPr>
          </a:p>
          <a:p>
            <a:pPr marL="609600" indent="-609600" algn="ctr">
              <a:lnSpc>
                <a:spcPct val="90000"/>
              </a:lnSpc>
              <a:buFontTx/>
              <a:buNone/>
            </a:pPr>
            <a:r>
              <a:rPr lang="en-US" sz="2800" dirty="0">
                <a:sym typeface="Symbol" pitchFamily="18" charset="2"/>
              </a:rPr>
              <a:t>max  </a:t>
            </a:r>
            <a:r>
              <a:rPr lang="en-US" sz="2800" i="1" dirty="0">
                <a:sym typeface="Symbol" pitchFamily="18" charset="2"/>
              </a:rPr>
              <a:t>z</a:t>
            </a:r>
            <a:r>
              <a:rPr lang="en-US" sz="2800" dirty="0">
                <a:sym typeface="Symbol" pitchFamily="18" charset="2"/>
              </a:rPr>
              <a:t> </a:t>
            </a:r>
            <a:r>
              <a:rPr lang="ar-SA" sz="800" dirty="0">
                <a:sym typeface="Symbol" pitchFamily="18" charset="2"/>
              </a:rPr>
              <a:t>   </a:t>
            </a:r>
            <a:r>
              <a:rPr lang="en-US" sz="2800" dirty="0">
                <a:sym typeface="Symbol" pitchFamily="18" charset="2"/>
              </a:rPr>
              <a:t>= 3000</a:t>
            </a:r>
            <a:r>
              <a:rPr lang="en-US" sz="2800" i="1" dirty="0">
                <a:sym typeface="Symbol" pitchFamily="18" charset="2"/>
              </a:rPr>
              <a:t>x</a:t>
            </a:r>
            <a:r>
              <a:rPr lang="en-US" sz="2800" baseline="-25000" dirty="0">
                <a:sym typeface="Symbol" pitchFamily="18" charset="2"/>
              </a:rPr>
              <a:t>1</a:t>
            </a:r>
            <a:r>
              <a:rPr lang="en-US" sz="2800" i="1" dirty="0">
                <a:sym typeface="Symbol" pitchFamily="18" charset="2"/>
              </a:rPr>
              <a:t> </a:t>
            </a:r>
            <a:r>
              <a:rPr lang="en-US" sz="2800" dirty="0">
                <a:sym typeface="Symbol" pitchFamily="18" charset="2"/>
              </a:rPr>
              <a:t>+ 2000</a:t>
            </a:r>
            <a:r>
              <a:rPr lang="en-US" sz="2800" i="1" dirty="0">
                <a:sym typeface="Symbol" pitchFamily="18" charset="2"/>
              </a:rPr>
              <a:t>x</a:t>
            </a:r>
            <a:r>
              <a:rPr lang="en-US" sz="2800" baseline="-25000" dirty="0">
                <a:sym typeface="Symbol" pitchFamily="18" charset="2"/>
              </a:rPr>
              <a:t>2</a:t>
            </a:r>
            <a:r>
              <a:rPr lang="en-US" sz="2800" i="1" dirty="0">
                <a:sym typeface="Symbol" pitchFamily="18" charset="2"/>
              </a:rPr>
              <a:t> </a:t>
            </a:r>
            <a:endParaRPr lang="en-US" sz="2800" dirty="0">
              <a:sym typeface="Symbol" pitchFamily="18" charset="2"/>
            </a:endParaRPr>
          </a:p>
          <a:p>
            <a:pPr marL="609600" indent="-609600">
              <a:lnSpc>
                <a:spcPct val="90000"/>
              </a:lnSpc>
              <a:buFontTx/>
              <a:buNone/>
            </a:pPr>
            <a:r>
              <a:rPr lang="en-US" sz="2800" dirty="0">
                <a:sym typeface="Symbol" pitchFamily="18" charset="2"/>
              </a:rPr>
              <a:t>                    subject to:</a:t>
            </a:r>
          </a:p>
          <a:p>
            <a:pPr marL="609600" indent="-609600" algn="ctr">
              <a:lnSpc>
                <a:spcPct val="90000"/>
              </a:lnSpc>
              <a:buFontTx/>
              <a:buNone/>
            </a:pPr>
            <a:r>
              <a:rPr lang="en-US" sz="2800" i="1" dirty="0">
                <a:sym typeface="Symbol" pitchFamily="18" charset="2"/>
              </a:rPr>
              <a:t>    x</a:t>
            </a:r>
            <a:r>
              <a:rPr lang="en-US" sz="2800" baseline="-25000" dirty="0">
                <a:sym typeface="Symbol" pitchFamily="18" charset="2"/>
              </a:rPr>
              <a:t>1</a:t>
            </a:r>
            <a:r>
              <a:rPr lang="en-US" sz="2800" dirty="0">
                <a:sym typeface="Symbol" pitchFamily="18" charset="2"/>
              </a:rPr>
              <a:t> + 2</a:t>
            </a:r>
            <a:r>
              <a:rPr lang="en-US" sz="2800" i="1" dirty="0">
                <a:sym typeface="Symbol" pitchFamily="18" charset="2"/>
              </a:rPr>
              <a:t>x</a:t>
            </a:r>
            <a:r>
              <a:rPr lang="en-US" sz="2800" baseline="-25000" dirty="0">
                <a:sym typeface="Symbol" pitchFamily="18" charset="2"/>
              </a:rPr>
              <a:t>2 </a:t>
            </a:r>
            <a:r>
              <a:rPr lang="en-US" sz="2800" dirty="0">
                <a:sym typeface="Symbol" pitchFamily="18" charset="2"/>
              </a:rPr>
              <a:t>≤ 6 </a:t>
            </a:r>
          </a:p>
          <a:p>
            <a:pPr marL="609600" indent="-609600" algn="ctr">
              <a:lnSpc>
                <a:spcPct val="90000"/>
              </a:lnSpc>
              <a:buFontTx/>
              <a:buNone/>
            </a:pPr>
            <a:r>
              <a:rPr lang="en-US" sz="2800" dirty="0">
                <a:sym typeface="Symbol" pitchFamily="18" charset="2"/>
              </a:rPr>
              <a:t>  2</a:t>
            </a:r>
            <a:r>
              <a:rPr lang="en-US" sz="2800" i="1" dirty="0">
                <a:sym typeface="Symbol" pitchFamily="18" charset="2"/>
              </a:rPr>
              <a:t>x</a:t>
            </a:r>
            <a:r>
              <a:rPr lang="en-US" sz="2800" baseline="-25000" dirty="0">
                <a:sym typeface="Symbol" pitchFamily="18" charset="2"/>
              </a:rPr>
              <a:t>1</a:t>
            </a:r>
            <a:r>
              <a:rPr lang="en-US" sz="2800" dirty="0">
                <a:sym typeface="Symbol" pitchFamily="18" charset="2"/>
              </a:rPr>
              <a:t> +   </a:t>
            </a:r>
            <a:r>
              <a:rPr lang="en-US" sz="2800" i="1" dirty="0">
                <a:sym typeface="Symbol" pitchFamily="18" charset="2"/>
              </a:rPr>
              <a:t>x</a:t>
            </a:r>
            <a:r>
              <a:rPr lang="en-US" sz="2800" baseline="-25000" dirty="0">
                <a:sym typeface="Symbol" pitchFamily="18" charset="2"/>
              </a:rPr>
              <a:t>2 </a:t>
            </a:r>
            <a:r>
              <a:rPr lang="en-US" sz="2800" dirty="0">
                <a:sym typeface="Symbol" pitchFamily="18" charset="2"/>
              </a:rPr>
              <a:t>≤ 8</a:t>
            </a:r>
          </a:p>
          <a:p>
            <a:pPr marL="609600" indent="-609600" algn="ctr">
              <a:lnSpc>
                <a:spcPct val="90000"/>
              </a:lnSpc>
              <a:buFontTx/>
              <a:buNone/>
            </a:pPr>
            <a:r>
              <a:rPr lang="en-US" sz="2800" i="1" dirty="0">
                <a:sym typeface="Symbol" pitchFamily="18" charset="2"/>
              </a:rPr>
              <a:t>   -x</a:t>
            </a:r>
            <a:r>
              <a:rPr lang="en-US" sz="2800" baseline="-25000" dirty="0">
                <a:sym typeface="Symbol" pitchFamily="18" charset="2"/>
              </a:rPr>
              <a:t>1  </a:t>
            </a:r>
            <a:r>
              <a:rPr lang="en-US" sz="2800" dirty="0">
                <a:sym typeface="Symbol" pitchFamily="18" charset="2"/>
              </a:rPr>
              <a:t>+   </a:t>
            </a:r>
            <a:r>
              <a:rPr lang="en-US" sz="2800" i="1" dirty="0">
                <a:sym typeface="Symbol" pitchFamily="18" charset="2"/>
              </a:rPr>
              <a:t>x</a:t>
            </a:r>
            <a:r>
              <a:rPr lang="en-US" sz="2800" baseline="-25000" dirty="0">
                <a:sym typeface="Symbol" pitchFamily="18" charset="2"/>
              </a:rPr>
              <a:t>2</a:t>
            </a:r>
            <a:r>
              <a:rPr lang="en-US" sz="2800" dirty="0">
                <a:sym typeface="Symbol" pitchFamily="18" charset="2"/>
              </a:rPr>
              <a:t> ≤ 1</a:t>
            </a:r>
          </a:p>
          <a:p>
            <a:pPr marL="609600" indent="-609600" algn="ctr">
              <a:lnSpc>
                <a:spcPct val="90000"/>
              </a:lnSpc>
              <a:buFontTx/>
              <a:buNone/>
            </a:pPr>
            <a:r>
              <a:rPr lang="en-US" sz="2800" i="1" dirty="0">
                <a:sym typeface="Symbol" pitchFamily="18" charset="2"/>
              </a:rPr>
              <a:t>          </a:t>
            </a:r>
            <a:r>
              <a:rPr lang="en-US" sz="1000" i="1" dirty="0">
                <a:sym typeface="Symbol" pitchFamily="18" charset="2"/>
              </a:rPr>
              <a:t> </a:t>
            </a:r>
            <a:r>
              <a:rPr lang="en-US" sz="2800" i="1" dirty="0">
                <a:sym typeface="Symbol" pitchFamily="18" charset="2"/>
              </a:rPr>
              <a:t>   x</a:t>
            </a:r>
            <a:r>
              <a:rPr lang="en-US" sz="2800" baseline="-25000" dirty="0">
                <a:sym typeface="Symbol" pitchFamily="18" charset="2"/>
              </a:rPr>
              <a:t>2  </a:t>
            </a:r>
            <a:r>
              <a:rPr lang="en-US" sz="2800" dirty="0">
                <a:sym typeface="Symbol" pitchFamily="18" charset="2"/>
              </a:rPr>
              <a:t>≤ 2</a:t>
            </a:r>
            <a:endParaRPr lang="en-US" sz="2800" i="1" dirty="0">
              <a:sym typeface="Symbol" pitchFamily="18" charset="2"/>
            </a:endParaRPr>
          </a:p>
          <a:p>
            <a:pPr marL="609600" indent="-609600" algn="ctr">
              <a:lnSpc>
                <a:spcPct val="90000"/>
              </a:lnSpc>
              <a:buFontTx/>
              <a:buNone/>
            </a:pPr>
            <a:r>
              <a:rPr lang="en-US" sz="2800" i="1" dirty="0">
                <a:sym typeface="Symbol" pitchFamily="18" charset="2"/>
              </a:rPr>
              <a:t>x</a:t>
            </a:r>
            <a:r>
              <a:rPr lang="en-US" sz="2800" baseline="-25000" dirty="0">
                <a:sym typeface="Symbol" pitchFamily="18" charset="2"/>
              </a:rPr>
              <a:t>1 </a:t>
            </a:r>
            <a:r>
              <a:rPr lang="en-US" sz="2800" dirty="0">
                <a:sym typeface="Symbol" pitchFamily="18" charset="2"/>
              </a:rPr>
              <a:t>≥ 0</a:t>
            </a:r>
            <a:endParaRPr lang="en-US" sz="2800" i="1" dirty="0">
              <a:sym typeface="Symbol" pitchFamily="18" charset="2"/>
            </a:endParaRPr>
          </a:p>
          <a:p>
            <a:pPr marL="609600" indent="-609600" algn="ctr">
              <a:lnSpc>
                <a:spcPct val="90000"/>
              </a:lnSpc>
              <a:buFontTx/>
              <a:buNone/>
            </a:pPr>
            <a:r>
              <a:rPr lang="en-US" sz="2800" i="1" dirty="0">
                <a:sym typeface="Symbol" pitchFamily="18" charset="2"/>
              </a:rPr>
              <a:t>x</a:t>
            </a:r>
            <a:r>
              <a:rPr lang="en-US" sz="2800" baseline="-25000" dirty="0">
                <a:sym typeface="Symbol" pitchFamily="18" charset="2"/>
              </a:rPr>
              <a:t>2 </a:t>
            </a:r>
            <a:r>
              <a:rPr lang="en-US" sz="2800" dirty="0">
                <a:sym typeface="Symbol" pitchFamily="18" charset="2"/>
              </a:rPr>
              <a:t>≥ 0</a:t>
            </a: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البرنامج الرياضي الخطي</a:t>
            </a:r>
            <a:endParaRPr lang="en-US" sz="4000" b="1" dirty="0">
              <a:solidFill>
                <a:srgbClr val="002060"/>
              </a:solidFill>
            </a:endParaRPr>
          </a:p>
        </p:txBody>
      </p:sp>
      <p:sp>
        <p:nvSpPr>
          <p:cNvPr id="2" name="Line Callout 1 1"/>
          <p:cNvSpPr/>
          <p:nvPr/>
        </p:nvSpPr>
        <p:spPr>
          <a:xfrm>
            <a:off x="1187624" y="5301208"/>
            <a:ext cx="1512168" cy="792088"/>
          </a:xfrm>
          <a:prstGeom prst="borderCallout1">
            <a:avLst>
              <a:gd name="adj1" fmla="val 79358"/>
              <a:gd name="adj2" fmla="val 170525"/>
              <a:gd name="adj3" fmla="val 52038"/>
              <a:gd name="adj4" fmla="val 102363"/>
            </a:avLst>
          </a:prstGeom>
          <a:solidFill>
            <a:schemeClr val="accent5"/>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dirty="0">
                <a:solidFill>
                  <a:schemeClr val="tx1"/>
                </a:solidFill>
              </a:rPr>
              <a:t>تكتب عادة:</a:t>
            </a:r>
          </a:p>
          <a:p>
            <a:pPr algn="ctr"/>
            <a:r>
              <a:rPr lang="en-US" i="1" dirty="0">
                <a:solidFill>
                  <a:schemeClr val="tx1"/>
                </a:solidFill>
                <a:sym typeface="Symbol" pitchFamily="18" charset="2"/>
              </a:rPr>
              <a:t>x</a:t>
            </a:r>
            <a:r>
              <a:rPr lang="en-US" baseline="-25000" dirty="0">
                <a:solidFill>
                  <a:schemeClr val="tx1"/>
                </a:solidFill>
                <a:sym typeface="Symbol" pitchFamily="18" charset="2"/>
              </a:rPr>
              <a:t>1 </a:t>
            </a:r>
            <a:r>
              <a:rPr lang="en-US" dirty="0">
                <a:solidFill>
                  <a:schemeClr val="tx1"/>
                </a:solidFill>
                <a:sym typeface="Symbol" pitchFamily="18" charset="2"/>
              </a:rPr>
              <a:t>, </a:t>
            </a:r>
            <a:r>
              <a:rPr lang="en-US" i="1" dirty="0">
                <a:solidFill>
                  <a:schemeClr val="tx1"/>
                </a:solidFill>
                <a:sym typeface="Symbol" pitchFamily="18" charset="2"/>
              </a:rPr>
              <a:t>x</a:t>
            </a:r>
            <a:r>
              <a:rPr lang="en-US" baseline="-25000" dirty="0">
                <a:solidFill>
                  <a:schemeClr val="tx1"/>
                </a:solidFill>
                <a:sym typeface="Symbol" pitchFamily="18" charset="2"/>
              </a:rPr>
              <a:t>2  </a:t>
            </a:r>
            <a:r>
              <a:rPr lang="en-US" dirty="0">
                <a:solidFill>
                  <a:schemeClr val="tx1"/>
                </a:solidFill>
                <a:sym typeface="Symbol" pitchFamily="18" charset="2"/>
              </a:rPr>
              <a:t>≥ 0</a:t>
            </a:r>
            <a:endParaRPr lang="en-US" dirty="0">
              <a:solidFill>
                <a:schemeClr val="tx1"/>
              </a:solidFill>
            </a:endParaRPr>
          </a:p>
        </p:txBody>
      </p:sp>
      <p:cxnSp>
        <p:nvCxnSpPr>
          <p:cNvPr id="4" name="Straight Connector 3"/>
          <p:cNvCxnSpPr/>
          <p:nvPr/>
        </p:nvCxnSpPr>
        <p:spPr>
          <a:xfrm>
            <a:off x="3779912" y="5463330"/>
            <a:ext cx="0" cy="936104"/>
          </a:xfrm>
          <a:prstGeom prst="line">
            <a:avLst/>
          </a:prstGeom>
          <a:ln w="25400">
            <a:solidFill>
              <a:srgbClr val="006600"/>
            </a:solidFill>
          </a:ln>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flipH="1">
            <a:off x="3770859" y="5463330"/>
            <a:ext cx="216024" cy="0"/>
          </a:xfrm>
          <a:prstGeom prst="line">
            <a:avLst/>
          </a:prstGeom>
          <a:ln w="25400">
            <a:solidFill>
              <a:srgbClr val="006600"/>
            </a:solidFill>
          </a:ln>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flipH="1">
            <a:off x="3770859" y="6399434"/>
            <a:ext cx="216024" cy="0"/>
          </a:xfrm>
          <a:prstGeom prst="line">
            <a:avLst/>
          </a:prstGeom>
          <a:ln w="25400">
            <a:solidFill>
              <a:srgbClr val="006600"/>
            </a:solidFill>
          </a:ln>
        </p:spPr>
        <p:style>
          <a:lnRef idx="1">
            <a:schemeClr val="accent4"/>
          </a:lnRef>
          <a:fillRef idx="0">
            <a:schemeClr val="accent4"/>
          </a:fillRef>
          <a:effectRef idx="0">
            <a:schemeClr val="accent4"/>
          </a:effectRef>
          <a:fontRef idx="minor">
            <a:schemeClr val="tx1"/>
          </a:fontRef>
        </p:style>
      </p:cxnSp>
      <p:sp>
        <p:nvSpPr>
          <p:cNvPr id="9" name="Line Callout 1 1">
            <a:extLst>
              <a:ext uri="{FF2B5EF4-FFF2-40B4-BE49-F238E27FC236}">
                <a16:creationId xmlns:a16="http://schemas.microsoft.com/office/drawing/2014/main" id="{CAFEA322-2A8B-4832-B3B8-8CB735686D6A}"/>
              </a:ext>
            </a:extLst>
          </p:cNvPr>
          <p:cNvSpPr/>
          <p:nvPr/>
        </p:nvSpPr>
        <p:spPr>
          <a:xfrm>
            <a:off x="457200" y="3413018"/>
            <a:ext cx="1512168" cy="792088"/>
          </a:xfrm>
          <a:prstGeom prst="borderCallout1">
            <a:avLst>
              <a:gd name="adj1" fmla="val 2000"/>
              <a:gd name="adj2" fmla="val 132498"/>
              <a:gd name="adj3" fmla="val 52038"/>
              <a:gd name="adj4" fmla="val 102363"/>
            </a:avLst>
          </a:prstGeom>
          <a:solidFill>
            <a:schemeClr val="accent5"/>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dirty="0">
                <a:solidFill>
                  <a:schemeClr val="tx1"/>
                </a:solidFill>
              </a:rPr>
              <a:t>تكتب عادة:</a:t>
            </a:r>
          </a:p>
          <a:p>
            <a:pPr algn="ctr"/>
            <a:r>
              <a:rPr lang="en-US" dirty="0" err="1">
                <a:solidFill>
                  <a:schemeClr val="tx1"/>
                </a:solidFill>
                <a:sym typeface="Symbol" pitchFamily="18" charset="2"/>
              </a:rPr>
              <a:t>s.t.</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6"/>
          <p:cNvSpPr>
            <a:spLocks noGrp="1"/>
          </p:cNvSpPr>
          <p:nvPr>
            <p:ph type="sldNum" sz="quarter" idx="12"/>
          </p:nvPr>
        </p:nvSpPr>
        <p:spPr/>
        <p:txBody>
          <a:bodyPr/>
          <a:lstStyle/>
          <a:p>
            <a:fld id="{7F9A5113-5D54-4E7B-8771-BD32CE90DC55}" type="slidenum">
              <a:rPr lang="ar-SA"/>
              <a:pPr/>
              <a:t>26</a:t>
            </a:fld>
            <a:endParaRPr lang="en-US" dirty="0"/>
          </a:p>
        </p:txBody>
      </p:sp>
      <p:sp>
        <p:nvSpPr>
          <p:cNvPr id="14340" name="Rectangle 4"/>
          <p:cNvSpPr>
            <a:spLocks noGrp="1" noChangeArrowheads="1"/>
          </p:cNvSpPr>
          <p:nvPr>
            <p:ph type="body" sz="half" idx="1"/>
          </p:nvPr>
        </p:nvSpPr>
        <p:spPr>
          <a:xfrm>
            <a:off x="457200" y="1600200"/>
            <a:ext cx="8077200" cy="2438400"/>
          </a:xfrm>
        </p:spPr>
        <p:txBody>
          <a:bodyPr/>
          <a:lstStyle/>
          <a:p>
            <a:pPr marL="166688" indent="1588" algn="r" rtl="1">
              <a:buFontTx/>
              <a:buNone/>
            </a:pPr>
            <a:r>
              <a:rPr lang="ar-SA" sz="2800" b="1" u="sng" dirty="0"/>
              <a:t>مثال </a:t>
            </a:r>
            <a:r>
              <a:rPr lang="en-US" sz="2800" b="1" u="sng" dirty="0"/>
              <a:t>2</a:t>
            </a:r>
            <a:r>
              <a:rPr lang="ar-SA" sz="2800" b="1" dirty="0"/>
              <a:t>:</a:t>
            </a:r>
          </a:p>
          <a:p>
            <a:pPr marL="166688" indent="1588" algn="just" rtl="1">
              <a:buFontTx/>
              <a:buNone/>
            </a:pPr>
            <a:r>
              <a:rPr lang="ar-SA" sz="2800" dirty="0"/>
              <a:t>يعمل مصنع على إنتاج ثلاثة أنواع من المنتجات: </a:t>
            </a:r>
            <a:r>
              <a:rPr lang="ar-SA" sz="2400" dirty="0"/>
              <a:t>المنتج-</a:t>
            </a:r>
            <a:r>
              <a:rPr lang="en-US" sz="2400" dirty="0"/>
              <a:t>1</a:t>
            </a:r>
            <a:r>
              <a:rPr lang="ar-SA" sz="2400" dirty="0"/>
              <a:t>، المنتج-</a:t>
            </a:r>
            <a:r>
              <a:rPr lang="en-US" sz="2400" dirty="0"/>
              <a:t>2</a:t>
            </a:r>
            <a:r>
              <a:rPr lang="ar-SA" sz="2400" dirty="0"/>
              <a:t> ، المنتج-</a:t>
            </a:r>
            <a:r>
              <a:rPr lang="en-US" sz="2400" dirty="0"/>
              <a:t>3</a:t>
            </a:r>
            <a:r>
              <a:rPr lang="ar-SA" sz="2400" dirty="0"/>
              <a:t> .</a:t>
            </a:r>
            <a:r>
              <a:rPr lang="ar-SA" sz="2800" dirty="0"/>
              <a:t> ولإنتاج وحدة واحدة من أي منتج من هذه المنتجات الثلاثة يتم مزج مادتين من ثلاثة مواد خام هي: </a:t>
            </a:r>
            <a:r>
              <a:rPr lang="ar-SA" sz="2400" dirty="0"/>
              <a:t>خام-</a:t>
            </a:r>
            <a:r>
              <a:rPr lang="en-US" sz="2400" dirty="0"/>
              <a:t>1</a:t>
            </a:r>
            <a:r>
              <a:rPr lang="ar-SA" sz="2400" dirty="0"/>
              <a:t> ، خام-</a:t>
            </a:r>
            <a:r>
              <a:rPr lang="en-US" sz="2400" dirty="0"/>
              <a:t>2</a:t>
            </a:r>
            <a:r>
              <a:rPr lang="ar-SA" sz="2400" dirty="0"/>
              <a:t> ، خام-</a:t>
            </a:r>
            <a:r>
              <a:rPr lang="en-US" sz="2400" dirty="0"/>
              <a:t>3</a:t>
            </a:r>
            <a:r>
              <a:rPr lang="ar-SA" sz="2800" dirty="0"/>
              <a:t>  وذلك بمقادير محددة حسب الجدول التالي: </a:t>
            </a:r>
            <a:endParaRPr lang="en-US" sz="2800" dirty="0"/>
          </a:p>
        </p:txBody>
      </p:sp>
      <p:graphicFrame>
        <p:nvGraphicFramePr>
          <p:cNvPr id="14463" name="Group 127"/>
          <p:cNvGraphicFramePr>
            <a:graphicFrameLocks noGrp="1"/>
          </p:cNvGraphicFramePr>
          <p:nvPr>
            <p:ph sz="half" idx="2"/>
            <p:extLst>
              <p:ext uri="{D42A27DB-BD31-4B8C-83A1-F6EECF244321}">
                <p14:modId xmlns:p14="http://schemas.microsoft.com/office/powerpoint/2010/main" val="3882650412"/>
              </p:ext>
            </p:extLst>
          </p:nvPr>
        </p:nvGraphicFramePr>
        <p:xfrm>
          <a:off x="533400" y="4114800"/>
          <a:ext cx="8001000" cy="2027873"/>
        </p:xfrm>
        <a:graphic>
          <a:graphicData uri="http://schemas.openxmlformats.org/drawingml/2006/table">
            <a:tbl>
              <a:tblPr rtl="1"/>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000250">
                  <a:extLst>
                    <a:ext uri="{9D8B030D-6E8A-4147-A177-3AD203B41FA5}">
                      <a16:colId xmlns:a16="http://schemas.microsoft.com/office/drawing/2014/main" val="20002"/>
                    </a:ext>
                  </a:extLst>
                </a:gridCol>
                <a:gridCol w="2000250">
                  <a:extLst>
                    <a:ext uri="{9D8B030D-6E8A-4147-A177-3AD203B41FA5}">
                      <a16:colId xmlns:a16="http://schemas.microsoft.com/office/drawing/2014/main" val="20003"/>
                    </a:ext>
                  </a:extLst>
                </a:gridCol>
              </a:tblGrid>
              <a:tr h="315913">
                <a:tc gridSpan="4">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المواد الخام المستهلكة (بالكيلو) للوحدة الواحدة</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  </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291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المنتج-</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المنتج-</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المنتج-</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خام-</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خام-</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خام-</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6"/>
          <p:cNvSpPr>
            <a:spLocks noGrp="1"/>
          </p:cNvSpPr>
          <p:nvPr>
            <p:ph type="sldNum" sz="quarter" idx="12"/>
          </p:nvPr>
        </p:nvSpPr>
        <p:spPr>
          <a:xfrm>
            <a:off x="6553200" y="6409134"/>
            <a:ext cx="2133600" cy="476250"/>
          </a:xfrm>
        </p:spPr>
        <p:txBody>
          <a:bodyPr/>
          <a:lstStyle/>
          <a:p>
            <a:fld id="{C2E5F03E-1EAB-430A-AA07-28060EE2B63E}" type="slidenum">
              <a:rPr lang="ar-SA"/>
              <a:pPr/>
              <a:t>27</a:t>
            </a:fld>
            <a:endParaRPr lang="en-US" dirty="0"/>
          </a:p>
        </p:txBody>
      </p:sp>
      <p:sp>
        <p:nvSpPr>
          <p:cNvPr id="40963" name="Rectangle 3"/>
          <p:cNvSpPr>
            <a:spLocks noGrp="1" noChangeArrowheads="1"/>
          </p:cNvSpPr>
          <p:nvPr>
            <p:ph type="body" sz="half" idx="1"/>
          </p:nvPr>
        </p:nvSpPr>
        <p:spPr>
          <a:xfrm>
            <a:off x="228600" y="1600200"/>
            <a:ext cx="8534400" cy="1600200"/>
          </a:xfrm>
        </p:spPr>
        <p:txBody>
          <a:bodyPr/>
          <a:lstStyle/>
          <a:p>
            <a:pPr marL="166688" indent="1588" algn="just" rtl="1">
              <a:buFontTx/>
              <a:buNone/>
            </a:pPr>
            <a:r>
              <a:rPr lang="ar-SA" sz="2400" dirty="0"/>
              <a:t>ويستطيع المصنع تأمين </a:t>
            </a:r>
            <a:r>
              <a:rPr lang="en-US" sz="2400" dirty="0"/>
              <a:t>400</a:t>
            </a:r>
            <a:r>
              <a:rPr lang="ar-SA" sz="2400" dirty="0"/>
              <a:t> كيلو يومياً من خام-</a:t>
            </a:r>
            <a:r>
              <a:rPr lang="en-US" sz="2400" dirty="0"/>
              <a:t>1</a:t>
            </a:r>
            <a:r>
              <a:rPr lang="ar-SA" sz="2400" dirty="0"/>
              <a:t> و </a:t>
            </a:r>
            <a:r>
              <a:rPr lang="en-US" sz="2400" dirty="0"/>
              <a:t>300</a:t>
            </a:r>
            <a:r>
              <a:rPr lang="ar-SA" sz="2400" dirty="0"/>
              <a:t> كيلو يومياً من خام-</a:t>
            </a:r>
            <a:r>
              <a:rPr lang="en-US" sz="2400" dirty="0"/>
              <a:t>2</a:t>
            </a:r>
            <a:r>
              <a:rPr lang="ar-SA" sz="2400" dirty="0"/>
              <a:t> و </a:t>
            </a:r>
            <a:r>
              <a:rPr lang="en-US" sz="2400" dirty="0"/>
              <a:t>350</a:t>
            </a:r>
            <a:r>
              <a:rPr lang="ar-SA" sz="2400" dirty="0"/>
              <a:t> كيلو يومياً من خام-</a:t>
            </a:r>
            <a:r>
              <a:rPr lang="en-US" sz="2400" dirty="0"/>
              <a:t>3</a:t>
            </a:r>
            <a:r>
              <a:rPr lang="ar-SA" sz="2400" dirty="0"/>
              <a:t>. تتم عملية الإنتاج بمرور المنتجات  الثلاثة على آلتين متتاليتين هما: آلة-</a:t>
            </a:r>
            <a:r>
              <a:rPr lang="en-US" sz="2400" dirty="0"/>
              <a:t>1</a:t>
            </a:r>
            <a:r>
              <a:rPr lang="ar-SA" sz="2400" dirty="0"/>
              <a:t> ، آلة-</a:t>
            </a:r>
            <a:r>
              <a:rPr lang="en-US" sz="2400" dirty="0"/>
              <a:t>2</a:t>
            </a:r>
            <a:r>
              <a:rPr lang="ar-SA" sz="2400" dirty="0"/>
              <a:t> بحيث يستغرق كل منتج وقت محدد عند كل آلة حسب الجدول التالي:</a:t>
            </a:r>
            <a:r>
              <a:rPr lang="ar-SA" sz="2800" dirty="0"/>
              <a:t> </a:t>
            </a:r>
            <a:endParaRPr lang="en-US" sz="2800" dirty="0"/>
          </a:p>
        </p:txBody>
      </p:sp>
      <p:graphicFrame>
        <p:nvGraphicFramePr>
          <p:cNvPr id="41095" name="Group 135"/>
          <p:cNvGraphicFramePr>
            <a:graphicFrameLocks noGrp="1"/>
          </p:cNvGraphicFramePr>
          <p:nvPr>
            <p:ph sz="half" idx="2"/>
          </p:nvPr>
        </p:nvGraphicFramePr>
        <p:xfrm>
          <a:off x="838200" y="3276600"/>
          <a:ext cx="7010400" cy="1625918"/>
        </p:xfrm>
        <a:graphic>
          <a:graphicData uri="http://schemas.openxmlformats.org/drawingml/2006/table">
            <a:tbl>
              <a:tblPr rtl="1"/>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417513">
                <a:tc gridSpan="4">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الوقت المستغرق (بالساعة) للوحدة الواحدة عند كل</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  </a:t>
                      </a: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آلة</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4488">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المنتج-</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المنتج-</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المنتج-</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آلة-</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آلة-</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1092" name="Rectangle 132"/>
          <p:cNvSpPr>
            <a:spLocks noChangeArrowheads="1"/>
          </p:cNvSpPr>
          <p:nvPr/>
        </p:nvSpPr>
        <p:spPr bwMode="auto">
          <a:xfrm>
            <a:off x="381000" y="5105400"/>
            <a:ext cx="8229600" cy="1600200"/>
          </a:xfrm>
          <a:prstGeom prst="rect">
            <a:avLst/>
          </a:prstGeom>
          <a:noFill/>
          <a:ln w="9525">
            <a:noFill/>
            <a:miter lim="800000"/>
            <a:headEnd/>
            <a:tailEnd/>
          </a:ln>
          <a:effectLst/>
        </p:spPr>
        <p:txBody>
          <a:bodyPr/>
          <a:lstStyle/>
          <a:p>
            <a:pPr marL="166688" indent="1588" algn="just" rtl="1">
              <a:spcBef>
                <a:spcPct val="20000"/>
              </a:spcBef>
            </a:pPr>
            <a:r>
              <a:rPr lang="ar-SA" sz="2400" dirty="0"/>
              <a:t>علما بأن المصنع يعمل لمدة </a:t>
            </a:r>
            <a:r>
              <a:rPr lang="en-US" sz="2400" dirty="0"/>
              <a:t>16</a:t>
            </a:r>
            <a:r>
              <a:rPr lang="ar-SA" sz="2400" dirty="0"/>
              <a:t> ساعة يوميا. فإذا علمت أن المصنع يربح </a:t>
            </a:r>
            <a:r>
              <a:rPr lang="en-US" sz="2400" dirty="0"/>
              <a:t>200</a:t>
            </a:r>
            <a:r>
              <a:rPr lang="ar-SA" sz="2400" dirty="0"/>
              <a:t> ريال لكل وحدة من المنتج-</a:t>
            </a:r>
            <a:r>
              <a:rPr lang="en-US" sz="2400" dirty="0"/>
              <a:t>1</a:t>
            </a:r>
            <a:r>
              <a:rPr lang="ar-SA" sz="2400" dirty="0"/>
              <a:t> ويربح </a:t>
            </a:r>
            <a:r>
              <a:rPr lang="en-US" sz="2400" dirty="0"/>
              <a:t>350</a:t>
            </a:r>
            <a:r>
              <a:rPr lang="ar-SA" sz="2400" dirty="0"/>
              <a:t> ريال لكل وحدة من المنتج-</a:t>
            </a:r>
            <a:r>
              <a:rPr lang="en-US" sz="2400" dirty="0"/>
              <a:t>2</a:t>
            </a:r>
            <a:r>
              <a:rPr lang="ar-SA" sz="2400" dirty="0"/>
              <a:t> ويربح </a:t>
            </a:r>
            <a:r>
              <a:rPr lang="en-US" sz="2400" dirty="0"/>
              <a:t>750</a:t>
            </a:r>
            <a:r>
              <a:rPr lang="ar-SA" sz="2400" dirty="0"/>
              <a:t> ريال لكل وحدة من المنتج-</a:t>
            </a:r>
            <a:r>
              <a:rPr lang="en-US" sz="2400" dirty="0"/>
              <a:t>3</a:t>
            </a:r>
            <a:r>
              <a:rPr lang="ar-SA" sz="2400" dirty="0"/>
              <a:t> ، فأكتب البرنامج الرياضي الذي يحدد للمصنع السياسة الإنتاجية المثلى. </a:t>
            </a:r>
            <a:endParaRPr lang="en-US" sz="2400" dirty="0"/>
          </a:p>
        </p:txBody>
      </p:sp>
      <p:sp>
        <p:nvSpPr>
          <p:cNvPr id="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472F9C5-5C82-40D1-B698-17D457B24CED}" type="slidenum">
              <a:rPr lang="ar-SA"/>
              <a:pPr/>
              <a:t>28</a:t>
            </a:fld>
            <a:endParaRPr lang="en-US" dirty="0"/>
          </a:p>
        </p:txBody>
      </p:sp>
      <p:sp>
        <p:nvSpPr>
          <p:cNvPr id="47107" name="Rectangle 3"/>
          <p:cNvSpPr>
            <a:spLocks noGrp="1" noChangeArrowheads="1"/>
          </p:cNvSpPr>
          <p:nvPr>
            <p:ph type="body" idx="1"/>
          </p:nvPr>
        </p:nvSpPr>
        <p:spPr>
          <a:ln/>
        </p:spPr>
        <p:txBody>
          <a:bodyPr/>
          <a:lstStyle/>
          <a:p>
            <a:pPr marL="457200" indent="-288925" algn="just" rtl="1">
              <a:lnSpc>
                <a:spcPct val="90000"/>
              </a:lnSpc>
              <a:buFontTx/>
              <a:buNone/>
            </a:pPr>
            <a:r>
              <a:rPr lang="en-US" b="1" dirty="0">
                <a:solidFill>
                  <a:srgbClr val="006600"/>
                </a:solidFill>
                <a:latin typeface="Times New Roman" pitchFamily="18" charset="0"/>
                <a:cs typeface="Times New Roman" pitchFamily="18" charset="0"/>
              </a:rPr>
              <a:t>1</a:t>
            </a:r>
            <a:r>
              <a:rPr lang="ar-SA" b="1" dirty="0">
                <a:solidFill>
                  <a:srgbClr val="006600"/>
                </a:solidFill>
                <a:latin typeface="Times New Roman" pitchFamily="18" charset="0"/>
                <a:cs typeface="Times New Roman" pitchFamily="18" charset="0"/>
              </a:rPr>
              <a:t> -</a:t>
            </a:r>
            <a:r>
              <a:rPr lang="ar-SA" b="1" dirty="0">
                <a:latin typeface="Times New Roman" pitchFamily="18" charset="0"/>
                <a:cs typeface="Times New Roman" pitchFamily="18" charset="0"/>
              </a:rPr>
              <a:t> </a:t>
            </a:r>
            <a:r>
              <a:rPr lang="ar-SA" b="1" dirty="0">
                <a:solidFill>
                  <a:srgbClr val="006600"/>
                </a:solidFill>
                <a:latin typeface="Times New Roman" pitchFamily="18" charset="0"/>
                <a:cs typeface="Times New Roman" pitchFamily="18" charset="0"/>
              </a:rPr>
              <a:t>متغيرات القرار</a:t>
            </a:r>
            <a:r>
              <a:rPr lang="ar-SA" dirty="0">
                <a:solidFill>
                  <a:srgbClr val="006600"/>
                </a:solidFill>
                <a:latin typeface="Times New Roman" pitchFamily="18" charset="0"/>
                <a:cs typeface="Times New Roman" pitchFamily="18" charset="0"/>
              </a:rPr>
              <a:t> </a:t>
            </a:r>
            <a:r>
              <a:rPr lang="ar-SA" b="1" dirty="0">
                <a:solidFill>
                  <a:srgbClr val="006600"/>
                </a:solidFill>
                <a:latin typeface="Times New Roman" pitchFamily="18" charset="0"/>
                <a:cs typeface="Times New Roman" pitchFamily="18" charset="0"/>
              </a:rPr>
              <a:t>(</a:t>
            </a:r>
            <a:r>
              <a:rPr lang="en-US" b="1" dirty="0">
                <a:solidFill>
                  <a:srgbClr val="006600"/>
                </a:solidFill>
                <a:latin typeface="Times New Roman" pitchFamily="18" charset="0"/>
                <a:cs typeface="Times New Roman" pitchFamily="18" charset="0"/>
              </a:rPr>
              <a:t>Decision Variables</a:t>
            </a:r>
            <a:r>
              <a:rPr lang="ar-SA" b="1" dirty="0">
                <a:solidFill>
                  <a:srgbClr val="006600"/>
                </a:solidFill>
                <a:latin typeface="Times New Roman" pitchFamily="18" charset="0"/>
                <a:cs typeface="Times New Roman" pitchFamily="18" charset="0"/>
              </a:rPr>
              <a:t>) </a:t>
            </a:r>
          </a:p>
          <a:p>
            <a:pPr marL="457200" indent="-288925" algn="just" rtl="1">
              <a:lnSpc>
                <a:spcPct val="90000"/>
              </a:lnSpc>
            </a:pPr>
            <a:r>
              <a:rPr lang="en-US" sz="2800"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1 </a:t>
            </a:r>
            <a:r>
              <a:rPr lang="ar-SA" sz="2800" baseline="-25000" dirty="0">
                <a:latin typeface="Times New Roman" pitchFamily="18" charset="0"/>
                <a:cs typeface="Times New Roman" pitchFamily="18" charset="0"/>
              </a:rPr>
              <a:t>  </a:t>
            </a:r>
            <a:r>
              <a:rPr lang="ar-SA" sz="2800" dirty="0">
                <a:latin typeface="Times New Roman" pitchFamily="18" charset="0"/>
                <a:cs typeface="Times New Roman" pitchFamily="18" charset="0"/>
              </a:rPr>
              <a:t>= عدد الوحدات المنتجة يومياً من المنتج-</a:t>
            </a:r>
            <a:r>
              <a:rPr lang="en-US" sz="2800" dirty="0">
                <a:latin typeface="Times New Roman" pitchFamily="18" charset="0"/>
                <a:cs typeface="Times New Roman" pitchFamily="18" charset="0"/>
              </a:rPr>
              <a:t>1</a:t>
            </a:r>
            <a:endParaRPr lang="ar-SA" sz="2800" dirty="0">
              <a:latin typeface="Times New Roman" pitchFamily="18" charset="0"/>
              <a:cs typeface="Times New Roman" pitchFamily="18" charset="0"/>
            </a:endParaRPr>
          </a:p>
          <a:p>
            <a:pPr marL="457200" indent="-288925" algn="just" rtl="1">
              <a:lnSpc>
                <a:spcPct val="90000"/>
              </a:lnSpc>
            </a:pPr>
            <a:r>
              <a:rPr lang="en-US" sz="2800"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2 </a:t>
            </a:r>
            <a:r>
              <a:rPr lang="ar-SA" sz="2800" baseline="-25000" dirty="0">
                <a:latin typeface="Times New Roman" pitchFamily="18" charset="0"/>
                <a:cs typeface="Times New Roman" pitchFamily="18" charset="0"/>
              </a:rPr>
              <a:t>  </a:t>
            </a:r>
            <a:r>
              <a:rPr lang="ar-SA" sz="2800" dirty="0">
                <a:latin typeface="Times New Roman" pitchFamily="18" charset="0"/>
                <a:cs typeface="Times New Roman" pitchFamily="18" charset="0"/>
              </a:rPr>
              <a:t>= عدد الوحدات المنتجة يومياً من المنتج-</a:t>
            </a:r>
            <a:r>
              <a:rPr lang="en-US" sz="2800" dirty="0">
                <a:latin typeface="Times New Roman" pitchFamily="18" charset="0"/>
                <a:cs typeface="Times New Roman" pitchFamily="18" charset="0"/>
              </a:rPr>
              <a:t>2</a:t>
            </a:r>
            <a:endParaRPr lang="ar-SA" sz="2800" dirty="0">
              <a:latin typeface="Times New Roman" pitchFamily="18" charset="0"/>
              <a:cs typeface="Times New Roman" pitchFamily="18" charset="0"/>
            </a:endParaRPr>
          </a:p>
          <a:p>
            <a:pPr marL="457200" indent="-288925" algn="just" rtl="1">
              <a:lnSpc>
                <a:spcPct val="90000"/>
              </a:lnSpc>
            </a:pPr>
            <a:r>
              <a:rPr lang="en-US" sz="2800"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3 </a:t>
            </a:r>
            <a:r>
              <a:rPr lang="ar-SA" sz="2800" baseline="-25000" dirty="0">
                <a:latin typeface="Times New Roman" pitchFamily="18" charset="0"/>
                <a:cs typeface="Times New Roman" pitchFamily="18" charset="0"/>
              </a:rPr>
              <a:t>  </a:t>
            </a:r>
            <a:r>
              <a:rPr lang="ar-SA" sz="2800" dirty="0">
                <a:latin typeface="Times New Roman" pitchFamily="18" charset="0"/>
                <a:cs typeface="Times New Roman" pitchFamily="18" charset="0"/>
              </a:rPr>
              <a:t>= عدد الوحدات المنتجة يومياً من المنتج-</a:t>
            </a:r>
            <a:r>
              <a:rPr lang="en-US" sz="2800" dirty="0">
                <a:latin typeface="Times New Roman" pitchFamily="18" charset="0"/>
                <a:cs typeface="Times New Roman" pitchFamily="18" charset="0"/>
              </a:rPr>
              <a:t>3</a:t>
            </a:r>
            <a:r>
              <a:rPr lang="ar-SA"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457200" indent="-288925" algn="r" rtl="1">
              <a:lnSpc>
                <a:spcPct val="90000"/>
              </a:lnSpc>
              <a:buFontTx/>
              <a:buNone/>
            </a:pPr>
            <a:endParaRPr lang="en-US" sz="800" b="1" dirty="0">
              <a:latin typeface="Times New Roman" pitchFamily="18" charset="0"/>
              <a:cs typeface="Times New Roman" pitchFamily="18" charset="0"/>
            </a:endParaRPr>
          </a:p>
          <a:p>
            <a:pPr marL="457200" indent="-288925" algn="r" rtl="1">
              <a:lnSpc>
                <a:spcPct val="90000"/>
              </a:lnSpc>
              <a:buFontTx/>
              <a:buNone/>
            </a:pPr>
            <a:r>
              <a:rPr lang="en-US" b="1" dirty="0">
                <a:solidFill>
                  <a:srgbClr val="006600"/>
                </a:solidFill>
                <a:latin typeface="Times New Roman" pitchFamily="18" charset="0"/>
                <a:cs typeface="Times New Roman" pitchFamily="18" charset="0"/>
              </a:rPr>
              <a:t>2</a:t>
            </a:r>
            <a:r>
              <a:rPr lang="ar-SA" b="1" dirty="0">
                <a:solidFill>
                  <a:srgbClr val="006600"/>
                </a:solidFill>
                <a:latin typeface="Times New Roman" pitchFamily="18" charset="0"/>
                <a:cs typeface="Times New Roman" pitchFamily="18" charset="0"/>
              </a:rPr>
              <a:t> -</a:t>
            </a:r>
            <a:r>
              <a:rPr lang="ar-SA" b="1" dirty="0">
                <a:latin typeface="Times New Roman" pitchFamily="18" charset="0"/>
                <a:cs typeface="Times New Roman" pitchFamily="18" charset="0"/>
              </a:rPr>
              <a:t> </a:t>
            </a:r>
            <a:r>
              <a:rPr lang="ar-SA" b="1" dirty="0">
                <a:solidFill>
                  <a:srgbClr val="006600"/>
                </a:solidFill>
                <a:latin typeface="Times New Roman" pitchFamily="18" charset="0"/>
                <a:cs typeface="Times New Roman" pitchFamily="18" charset="0"/>
              </a:rPr>
              <a:t>دالة الهدف</a:t>
            </a:r>
            <a:r>
              <a:rPr lang="ar-SA" dirty="0">
                <a:solidFill>
                  <a:srgbClr val="006600"/>
                </a:solidFill>
                <a:latin typeface="Times New Roman" pitchFamily="18" charset="0"/>
                <a:cs typeface="Times New Roman" pitchFamily="18" charset="0"/>
              </a:rPr>
              <a:t> </a:t>
            </a:r>
            <a:r>
              <a:rPr lang="ar-SA" b="1" dirty="0">
                <a:solidFill>
                  <a:srgbClr val="006600"/>
                </a:solidFill>
                <a:latin typeface="Times New Roman" pitchFamily="18" charset="0"/>
                <a:cs typeface="Times New Roman" pitchFamily="18" charset="0"/>
              </a:rPr>
              <a:t>(</a:t>
            </a:r>
            <a:r>
              <a:rPr lang="en-US" b="1" dirty="0">
                <a:solidFill>
                  <a:srgbClr val="006600"/>
                </a:solidFill>
                <a:latin typeface="Times New Roman" pitchFamily="18" charset="0"/>
                <a:cs typeface="Times New Roman" pitchFamily="18" charset="0"/>
              </a:rPr>
              <a:t>Objective Function</a:t>
            </a:r>
            <a:r>
              <a:rPr lang="ar-SA" b="1" dirty="0">
                <a:solidFill>
                  <a:srgbClr val="006600"/>
                </a:solidFill>
                <a:latin typeface="Times New Roman" pitchFamily="18" charset="0"/>
                <a:cs typeface="Times New Roman" pitchFamily="18" charset="0"/>
              </a:rPr>
              <a:t>) </a:t>
            </a:r>
          </a:p>
          <a:p>
            <a:pPr marL="457200" indent="-288925" algn="just" rtl="1">
              <a:lnSpc>
                <a:spcPct val="90000"/>
              </a:lnSpc>
              <a:buFontTx/>
              <a:buNone/>
            </a:pPr>
            <a:r>
              <a:rPr lang="ar-SA" sz="2800" dirty="0">
                <a:latin typeface="Times New Roman" pitchFamily="18" charset="0"/>
                <a:cs typeface="Times New Roman" pitchFamily="18" charset="0"/>
              </a:rPr>
              <a:t>السياسة الإنتاجية </a:t>
            </a:r>
            <a:r>
              <a:rPr lang="en-US" sz="2800" dirty="0">
                <a:latin typeface="Times New Roman" pitchFamily="18" charset="0"/>
                <a:cs typeface="Times New Roman" pitchFamily="18" charset="0"/>
                <a:sym typeface="Symbol" pitchFamily="18" charset="2"/>
              </a:rPr>
              <a:t></a:t>
            </a:r>
            <a:r>
              <a:rPr lang="ar-SA" sz="2800" dirty="0">
                <a:latin typeface="Times New Roman" pitchFamily="18" charset="0"/>
                <a:cs typeface="Times New Roman" pitchFamily="18" charset="0"/>
                <a:sym typeface="Symbol" pitchFamily="18" charset="2"/>
              </a:rPr>
              <a:t> كمية الإنتاج من كل منتج يومياً</a:t>
            </a:r>
          </a:p>
          <a:p>
            <a:pPr marL="457200" indent="-288925" algn="just" rtl="1">
              <a:lnSpc>
                <a:spcPct val="90000"/>
              </a:lnSpc>
              <a:buFontTx/>
              <a:buNone/>
            </a:pPr>
            <a:r>
              <a:rPr lang="ar-SA" sz="2800" dirty="0">
                <a:latin typeface="Times New Roman" pitchFamily="18" charset="0"/>
                <a:cs typeface="Times New Roman" pitchFamily="18" charset="0"/>
                <a:sym typeface="Symbol" pitchFamily="18" charset="2"/>
              </a:rPr>
              <a:t>التقييم (الأمثلية)  على أساس الأرباح</a:t>
            </a:r>
            <a:r>
              <a:rPr lang="en-US" sz="2800" dirty="0">
                <a:latin typeface="Times New Roman" pitchFamily="18" charset="0"/>
                <a:cs typeface="Times New Roman" pitchFamily="18" charset="0"/>
                <a:sym typeface="Symbol" pitchFamily="18" charset="2"/>
              </a:rPr>
              <a:t> max   </a:t>
            </a:r>
          </a:p>
          <a:p>
            <a:pPr marL="457200" indent="-288925" algn="just" rtl="1">
              <a:lnSpc>
                <a:spcPct val="90000"/>
              </a:lnSpc>
              <a:buFontTx/>
              <a:buNone/>
            </a:pPr>
            <a:r>
              <a:rPr lang="ar-SA" sz="2800" dirty="0">
                <a:latin typeface="Times New Roman" pitchFamily="18" charset="0"/>
                <a:cs typeface="Times New Roman" pitchFamily="18" charset="0"/>
                <a:sym typeface="Symbol" pitchFamily="18" charset="2"/>
              </a:rPr>
              <a:t>قيمة أي سياسة  إنتاجية = </a:t>
            </a:r>
            <a:r>
              <a:rPr lang="en-US" sz="2800" dirty="0">
                <a:latin typeface="Times New Roman" pitchFamily="18" charset="0"/>
                <a:cs typeface="Times New Roman" pitchFamily="18" charset="0"/>
                <a:sym typeface="Symbol" pitchFamily="18" charset="2"/>
              </a:rPr>
              <a:t>z </a:t>
            </a:r>
            <a:endParaRPr lang="ar-SA" sz="2800" dirty="0">
              <a:latin typeface="Times New Roman" pitchFamily="18" charset="0"/>
              <a:cs typeface="Times New Roman" pitchFamily="18" charset="0"/>
              <a:sym typeface="Symbol" pitchFamily="18" charset="2"/>
            </a:endParaRPr>
          </a:p>
          <a:p>
            <a:pPr marL="457200" indent="-288925" algn="ctr" rtl="1">
              <a:lnSpc>
                <a:spcPct val="90000"/>
              </a:lnSpc>
              <a:buFontTx/>
              <a:buNone/>
            </a:pPr>
            <a:r>
              <a:rPr lang="en-US" sz="2800" b="1" dirty="0">
                <a:latin typeface="Times New Roman" pitchFamily="18" charset="0"/>
                <a:cs typeface="Times New Roman" pitchFamily="18" charset="0"/>
              </a:rPr>
              <a:t>max</a:t>
            </a:r>
            <a:r>
              <a:rPr lang="en-US" sz="2800" b="1" i="1" dirty="0">
                <a:latin typeface="Times New Roman" pitchFamily="18" charset="0"/>
                <a:cs typeface="Times New Roman" pitchFamily="18" charset="0"/>
              </a:rPr>
              <a:t>  </a:t>
            </a:r>
            <a:r>
              <a:rPr lang="en-US" sz="2800" b="1" i="1" dirty="0">
                <a:cs typeface="Times New Roman" pitchFamily="18" charset="0"/>
              </a:rPr>
              <a:t>z</a:t>
            </a:r>
            <a:r>
              <a:rPr lang="en-US" sz="2800" b="1" dirty="0">
                <a:latin typeface="Times New Roman" pitchFamily="18" charset="0"/>
                <a:cs typeface="Times New Roman" pitchFamily="18" charset="0"/>
              </a:rPr>
              <a:t>  = 200 </a:t>
            </a:r>
            <a:r>
              <a:rPr lang="en-US" sz="2800" b="1" i="1" dirty="0">
                <a:latin typeface="Times New Roman" pitchFamily="18" charset="0"/>
                <a:cs typeface="Times New Roman" pitchFamily="18" charset="0"/>
              </a:rPr>
              <a:t>x</a:t>
            </a:r>
            <a:r>
              <a:rPr lang="en-US" sz="2800" b="1" baseline="-25000" dirty="0">
                <a:latin typeface="Times New Roman" pitchFamily="18" charset="0"/>
                <a:cs typeface="Times New Roman" pitchFamily="18" charset="0"/>
              </a:rPr>
              <a:t>1</a:t>
            </a:r>
            <a:r>
              <a:rPr lang="en-US" sz="2800" b="1" dirty="0">
                <a:latin typeface="Times New Roman" pitchFamily="18" charset="0"/>
                <a:cs typeface="Times New Roman" pitchFamily="18" charset="0"/>
              </a:rPr>
              <a:t>  + 350 </a:t>
            </a:r>
            <a:r>
              <a:rPr lang="en-US" sz="2800" b="1" i="1" dirty="0">
                <a:latin typeface="Times New Roman" pitchFamily="18" charset="0"/>
                <a:cs typeface="Times New Roman" pitchFamily="18" charset="0"/>
              </a:rPr>
              <a:t>x</a:t>
            </a:r>
            <a:r>
              <a:rPr lang="en-US" sz="2800" b="1" baseline="-25000" dirty="0">
                <a:latin typeface="Times New Roman" pitchFamily="18" charset="0"/>
                <a:cs typeface="Times New Roman" pitchFamily="18" charset="0"/>
              </a:rPr>
              <a:t>2</a:t>
            </a:r>
            <a:r>
              <a:rPr lang="en-US" sz="2800" b="1" dirty="0">
                <a:latin typeface="Times New Roman" pitchFamily="18" charset="0"/>
                <a:cs typeface="Times New Roman" pitchFamily="18" charset="0"/>
              </a:rPr>
              <a:t>  + 750 </a:t>
            </a:r>
            <a:r>
              <a:rPr lang="en-US" sz="2800" b="1" i="1" dirty="0">
                <a:latin typeface="Times New Roman" pitchFamily="18" charset="0"/>
                <a:cs typeface="Times New Roman" pitchFamily="18" charset="0"/>
              </a:rPr>
              <a:t>x</a:t>
            </a:r>
            <a:r>
              <a:rPr lang="en-US" sz="2800" b="1" baseline="-25000" dirty="0">
                <a:latin typeface="Times New Roman" pitchFamily="18" charset="0"/>
                <a:cs typeface="Times New Roman" pitchFamily="18" charset="0"/>
              </a:rPr>
              <a:t>3</a:t>
            </a:r>
            <a:endParaRPr lang="ar-SA" sz="2800" b="1" baseline="-25000" dirty="0">
              <a:latin typeface="Times New Roman" pitchFamily="18" charset="0"/>
              <a:cs typeface="Times New Roman" pitchFamily="18" charset="0"/>
            </a:endParaRPr>
          </a:p>
        </p:txBody>
      </p:sp>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BB31CF-0706-4651-9CA7-9D6F9CBAE954}" type="slidenum">
              <a:rPr lang="ar-SA"/>
              <a:pPr/>
              <a:t>29</a:t>
            </a:fld>
            <a:endParaRPr lang="en-US" dirty="0"/>
          </a:p>
        </p:txBody>
      </p:sp>
      <p:sp>
        <p:nvSpPr>
          <p:cNvPr id="48131" name="Rectangle 3"/>
          <p:cNvSpPr>
            <a:spLocks noGrp="1" noChangeArrowheads="1"/>
          </p:cNvSpPr>
          <p:nvPr>
            <p:ph type="body" idx="1"/>
          </p:nvPr>
        </p:nvSpPr>
        <p:spPr>
          <a:xfrm>
            <a:off x="457200" y="1644352"/>
            <a:ext cx="8229600" cy="4953000"/>
          </a:xfrm>
        </p:spPr>
        <p:txBody>
          <a:bodyPr/>
          <a:lstStyle/>
          <a:p>
            <a:pPr marL="533400" indent="-533400" algn="r" rtl="1">
              <a:lnSpc>
                <a:spcPct val="90000"/>
              </a:lnSpc>
              <a:buFontTx/>
              <a:buNone/>
            </a:pPr>
            <a:r>
              <a:rPr lang="en-US" b="1" dirty="0">
                <a:solidFill>
                  <a:srgbClr val="006600"/>
                </a:solidFill>
                <a:latin typeface="Times New Roman" pitchFamily="18" charset="0"/>
                <a:cs typeface="Times New Roman" pitchFamily="18" charset="0"/>
              </a:rPr>
              <a:t>3</a:t>
            </a:r>
            <a:r>
              <a:rPr lang="ar-SA" b="1" dirty="0">
                <a:solidFill>
                  <a:srgbClr val="006600"/>
                </a:solidFill>
                <a:latin typeface="Times New Roman" pitchFamily="18" charset="0"/>
                <a:cs typeface="Times New Roman" pitchFamily="18" charset="0"/>
              </a:rPr>
              <a:t> -</a:t>
            </a:r>
            <a:r>
              <a:rPr lang="ar-SA" b="1" dirty="0">
                <a:latin typeface="Times New Roman" pitchFamily="18" charset="0"/>
                <a:cs typeface="Times New Roman" pitchFamily="18" charset="0"/>
              </a:rPr>
              <a:t> </a:t>
            </a:r>
            <a:r>
              <a:rPr lang="ar-SA" b="1" dirty="0">
                <a:solidFill>
                  <a:srgbClr val="006600"/>
                </a:solidFill>
                <a:latin typeface="Times New Roman" pitchFamily="18" charset="0"/>
                <a:cs typeface="Times New Roman" pitchFamily="18" charset="0"/>
              </a:rPr>
              <a:t>القيــــــود  (</a:t>
            </a:r>
            <a:r>
              <a:rPr lang="en-US" b="1" dirty="0">
                <a:solidFill>
                  <a:srgbClr val="006600"/>
                </a:solidFill>
                <a:latin typeface="Times New Roman" pitchFamily="18" charset="0"/>
                <a:cs typeface="Times New Roman" pitchFamily="18" charset="0"/>
              </a:rPr>
              <a:t>Constraints</a:t>
            </a:r>
            <a:r>
              <a:rPr lang="ar-SA" b="1" dirty="0">
                <a:solidFill>
                  <a:srgbClr val="006600"/>
                </a:solidFill>
                <a:latin typeface="Times New Roman" pitchFamily="18" charset="0"/>
                <a:cs typeface="Times New Roman" pitchFamily="18" charset="0"/>
              </a:rPr>
              <a:t>) </a:t>
            </a:r>
          </a:p>
          <a:p>
            <a:pPr marL="533400" indent="-533400" algn="just" rtl="1">
              <a:buFontTx/>
              <a:buNone/>
            </a:pPr>
            <a:r>
              <a:rPr lang="ar-SA" dirty="0">
                <a:latin typeface="Times New Roman" pitchFamily="18" charset="0"/>
                <a:cs typeface="Times New Roman" pitchFamily="18" charset="0"/>
              </a:rPr>
              <a:t>من صياغة المشكلة نجد أن الموارد المتاحة:</a:t>
            </a:r>
          </a:p>
          <a:p>
            <a:pPr marL="533400" indent="-533400" algn="just" rtl="1">
              <a:buFontTx/>
              <a:buAutoNum type="arabicPeriod"/>
            </a:pPr>
            <a:r>
              <a:rPr lang="ar-SA" dirty="0">
                <a:latin typeface="Times New Roman" pitchFamily="18" charset="0"/>
                <a:cs typeface="Times New Roman" pitchFamily="18" charset="0"/>
              </a:rPr>
              <a:t> إجمالي المتوفر يومياً من مادة خام-</a:t>
            </a:r>
            <a:r>
              <a:rPr lang="en-US" dirty="0">
                <a:latin typeface="Times New Roman" pitchFamily="18" charset="0"/>
                <a:cs typeface="Times New Roman" pitchFamily="18" charset="0"/>
              </a:rPr>
              <a:t>1</a:t>
            </a:r>
            <a:r>
              <a:rPr lang="ar-SA" dirty="0">
                <a:latin typeface="Times New Roman" pitchFamily="18" charset="0"/>
                <a:cs typeface="Times New Roman" pitchFamily="18" charset="0"/>
              </a:rPr>
              <a:t> =  </a:t>
            </a:r>
            <a:r>
              <a:rPr lang="en-US" dirty="0">
                <a:latin typeface="Times New Roman" pitchFamily="18" charset="0"/>
                <a:cs typeface="Times New Roman" pitchFamily="18" charset="0"/>
              </a:rPr>
              <a:t>400</a:t>
            </a:r>
            <a:r>
              <a:rPr lang="ar-SA" dirty="0">
                <a:latin typeface="Times New Roman" pitchFamily="18" charset="0"/>
                <a:cs typeface="Times New Roman" pitchFamily="18" charset="0"/>
              </a:rPr>
              <a:t> كيلو  </a:t>
            </a:r>
          </a:p>
          <a:p>
            <a:pPr marL="533400" indent="-533400" algn="just" rtl="1">
              <a:buFontTx/>
              <a:buAutoNum type="arabicPeriod"/>
            </a:pPr>
            <a:r>
              <a:rPr lang="ar-SA" dirty="0">
                <a:latin typeface="Times New Roman" pitchFamily="18" charset="0"/>
                <a:cs typeface="Times New Roman" pitchFamily="18" charset="0"/>
              </a:rPr>
              <a:t> إجمالي المتوفر يومياً من مادة خام-</a:t>
            </a:r>
            <a:r>
              <a:rPr lang="en-US" dirty="0">
                <a:latin typeface="Times New Roman" pitchFamily="18" charset="0"/>
                <a:cs typeface="Times New Roman" pitchFamily="18" charset="0"/>
              </a:rPr>
              <a:t>2</a:t>
            </a:r>
            <a:r>
              <a:rPr lang="ar-SA" dirty="0">
                <a:latin typeface="Times New Roman" pitchFamily="18" charset="0"/>
                <a:cs typeface="Times New Roman" pitchFamily="18" charset="0"/>
              </a:rPr>
              <a:t> =  </a:t>
            </a:r>
            <a:r>
              <a:rPr lang="en-US" dirty="0">
                <a:latin typeface="Times New Roman" pitchFamily="18" charset="0"/>
                <a:cs typeface="Times New Roman" pitchFamily="18" charset="0"/>
              </a:rPr>
              <a:t>300</a:t>
            </a:r>
            <a:r>
              <a:rPr lang="ar-SA" dirty="0">
                <a:latin typeface="Times New Roman" pitchFamily="18" charset="0"/>
                <a:cs typeface="Times New Roman" pitchFamily="18" charset="0"/>
              </a:rPr>
              <a:t> كيلو</a:t>
            </a:r>
          </a:p>
          <a:p>
            <a:pPr marL="533400" indent="-533400" algn="just" rtl="1">
              <a:buFontTx/>
              <a:buAutoNum type="arabicPeriod"/>
            </a:pPr>
            <a:r>
              <a:rPr lang="ar-SA" dirty="0">
                <a:latin typeface="Times New Roman" pitchFamily="18" charset="0"/>
                <a:cs typeface="Times New Roman" pitchFamily="18" charset="0"/>
              </a:rPr>
              <a:t> إجمالي المتوفر يومياً من مادة خام-</a:t>
            </a:r>
            <a:r>
              <a:rPr lang="en-US" dirty="0">
                <a:latin typeface="Times New Roman" pitchFamily="18" charset="0"/>
                <a:cs typeface="Times New Roman" pitchFamily="18" charset="0"/>
              </a:rPr>
              <a:t>3</a:t>
            </a:r>
            <a:r>
              <a:rPr lang="ar-SA" dirty="0">
                <a:latin typeface="Times New Roman" pitchFamily="18" charset="0"/>
                <a:cs typeface="Times New Roman" pitchFamily="18" charset="0"/>
              </a:rPr>
              <a:t> =  </a:t>
            </a:r>
            <a:r>
              <a:rPr lang="en-US" dirty="0">
                <a:latin typeface="Times New Roman" pitchFamily="18" charset="0"/>
                <a:cs typeface="Times New Roman" pitchFamily="18" charset="0"/>
              </a:rPr>
              <a:t>350</a:t>
            </a:r>
            <a:r>
              <a:rPr lang="ar-SA" dirty="0">
                <a:latin typeface="Times New Roman" pitchFamily="18" charset="0"/>
                <a:cs typeface="Times New Roman" pitchFamily="18" charset="0"/>
              </a:rPr>
              <a:t> كيلو </a:t>
            </a:r>
            <a:endParaRPr lang="en-US" dirty="0">
              <a:latin typeface="Times New Roman" pitchFamily="18" charset="0"/>
              <a:cs typeface="Times New Roman" pitchFamily="18" charset="0"/>
            </a:endParaRPr>
          </a:p>
          <a:p>
            <a:pPr marL="533400" indent="-533400" algn="just" rtl="1">
              <a:buFontTx/>
              <a:buAutoNum type="arabicPeriod"/>
            </a:pPr>
            <a:r>
              <a:rPr lang="ar-SA" dirty="0">
                <a:latin typeface="Times New Roman" pitchFamily="18" charset="0"/>
                <a:cs typeface="Times New Roman" pitchFamily="18" charset="0"/>
              </a:rPr>
              <a:t> ساعات العمل اليومية على آلة-</a:t>
            </a:r>
            <a:r>
              <a:rPr lang="en-US" dirty="0">
                <a:latin typeface="Times New Roman" pitchFamily="18" charset="0"/>
                <a:cs typeface="Times New Roman" pitchFamily="18" charset="0"/>
              </a:rPr>
              <a:t>1</a:t>
            </a:r>
            <a:r>
              <a:rPr lang="ar-SA" dirty="0">
                <a:latin typeface="Times New Roman" pitchFamily="18" charset="0"/>
                <a:cs typeface="Times New Roman" pitchFamily="18" charset="0"/>
              </a:rPr>
              <a:t> = </a:t>
            </a:r>
            <a:r>
              <a:rPr lang="en-US" dirty="0">
                <a:latin typeface="Times New Roman" pitchFamily="18" charset="0"/>
                <a:cs typeface="Times New Roman" pitchFamily="18" charset="0"/>
              </a:rPr>
              <a:t>16</a:t>
            </a:r>
            <a:r>
              <a:rPr lang="ar-SA" dirty="0">
                <a:latin typeface="Times New Roman" pitchFamily="18" charset="0"/>
                <a:cs typeface="Times New Roman" pitchFamily="18" charset="0"/>
              </a:rPr>
              <a:t> ساعة</a:t>
            </a:r>
          </a:p>
          <a:p>
            <a:pPr marL="533400" indent="-533400" algn="just" rtl="1">
              <a:buFontTx/>
              <a:buAutoNum type="arabicPeriod"/>
            </a:pPr>
            <a:r>
              <a:rPr lang="ar-SA" dirty="0">
                <a:latin typeface="Times New Roman" pitchFamily="18" charset="0"/>
                <a:cs typeface="Times New Roman" pitchFamily="18" charset="0"/>
              </a:rPr>
              <a:t> ساعات العمل اليومية على آلة-</a:t>
            </a:r>
            <a:r>
              <a:rPr lang="en-US" dirty="0">
                <a:latin typeface="Times New Roman" pitchFamily="18" charset="0"/>
                <a:cs typeface="Times New Roman" pitchFamily="18" charset="0"/>
              </a:rPr>
              <a:t>2</a:t>
            </a:r>
            <a:r>
              <a:rPr lang="ar-SA" dirty="0">
                <a:latin typeface="Times New Roman" pitchFamily="18" charset="0"/>
                <a:cs typeface="Times New Roman" pitchFamily="18" charset="0"/>
              </a:rPr>
              <a:t> = </a:t>
            </a:r>
            <a:r>
              <a:rPr lang="en-US" dirty="0">
                <a:latin typeface="Times New Roman" pitchFamily="18" charset="0"/>
                <a:cs typeface="Times New Roman" pitchFamily="18" charset="0"/>
              </a:rPr>
              <a:t>16</a:t>
            </a:r>
            <a:r>
              <a:rPr lang="ar-SA" dirty="0">
                <a:latin typeface="Times New Roman" pitchFamily="18" charset="0"/>
                <a:cs typeface="Times New Roman" pitchFamily="18" charset="0"/>
              </a:rPr>
              <a:t> ساعة</a:t>
            </a:r>
          </a:p>
          <a:p>
            <a:pPr marL="533400" indent="-533400" algn="just" rtl="1">
              <a:lnSpc>
                <a:spcPct val="90000"/>
              </a:lnSpc>
              <a:buFontTx/>
              <a:buNone/>
            </a:pPr>
            <a:endParaRPr lang="ar-SA" dirty="0">
              <a:latin typeface="Times New Roman" pitchFamily="18" charset="0"/>
              <a:cs typeface="Times New Roman" pitchFamily="18" charset="0"/>
            </a:endParaRPr>
          </a:p>
          <a:p>
            <a:pPr marL="533400" indent="-533400" algn="just" rtl="1">
              <a:lnSpc>
                <a:spcPct val="90000"/>
              </a:lnSpc>
              <a:buFontTx/>
              <a:buNone/>
            </a:pPr>
            <a:endParaRPr lang="en-US" baseline="-25000" dirty="0">
              <a:latin typeface="Times New Roman" pitchFamily="18" charset="0"/>
              <a:cs typeface="Times New Roman" pitchFamily="18" charset="0"/>
            </a:endParaRPr>
          </a:p>
        </p:txBody>
      </p:sp>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lstStyle/>
          <a:p>
            <a:pPr algn="ctr" rtl="1">
              <a:buNone/>
            </a:pPr>
            <a:endParaRPr lang="ar-SA" sz="1100" b="1" dirty="0">
              <a:solidFill>
                <a:srgbClr val="660033"/>
              </a:solidFill>
            </a:endParaRPr>
          </a:p>
          <a:p>
            <a:pPr algn="just" rtl="1">
              <a:buNone/>
            </a:pPr>
            <a:r>
              <a:rPr lang="ar-SA" sz="2800" b="1" dirty="0">
                <a:solidFill>
                  <a:srgbClr val="0000FF"/>
                </a:solidFill>
              </a:rPr>
              <a:t>نماذج ذهنية </a:t>
            </a:r>
            <a:r>
              <a:rPr lang="ar-SA" dirty="0"/>
              <a:t>: يوجد هذا النوع من النماذج في عقل الإنسان فقط. ويتكون نتيجة لتراكم خبرات الإنسان وتجاربه. وهذه النماذج غالباً ما تكون غير واضحة وغير محددة، ولا يمكن التعبير عنها بعلاقات من أي نوع، ولكنها تساعد الإنسان على اتخاذ القرارات ورسم المخططات الضرورية لمسيرة حياته</a:t>
            </a:r>
            <a:r>
              <a:rPr lang="en-US" dirty="0"/>
              <a:t> .</a:t>
            </a:r>
          </a:p>
          <a:p>
            <a:pPr algn="just" rtl="1">
              <a:buNone/>
            </a:pPr>
            <a:r>
              <a:rPr lang="ar-SA" sz="2800" b="1" dirty="0">
                <a:solidFill>
                  <a:srgbClr val="0000FF"/>
                </a:solidFill>
              </a:rPr>
              <a:t>نماذج رمزية </a:t>
            </a:r>
            <a:r>
              <a:rPr lang="ar-SA" dirty="0"/>
              <a:t>: وتتكون من نماذج رياضية وأخرى غير رياضية</a:t>
            </a:r>
            <a:r>
              <a:rPr lang="en-US" dirty="0"/>
              <a:t>.</a:t>
            </a:r>
            <a:r>
              <a:rPr lang="ar-SA" dirty="0"/>
              <a:t> نقصد بالنمـاذج غير الرياضيـة: نماذج لغويـة (كلامية) ، نماذج رسـوميـة ومخططات ، ... ، أما النماذج الرياضية فهي ولعدة أسباب تعد الأهم والأكثر استخداماً من سائر أنواع النماذج الأخرى</a:t>
            </a:r>
            <a:r>
              <a:rPr lang="en-US" dirty="0"/>
              <a:t> .</a:t>
            </a:r>
          </a:p>
          <a:p>
            <a:pPr algn="r">
              <a:buNone/>
            </a:pPr>
            <a:endParaRPr lang="en-US" dirty="0"/>
          </a:p>
        </p:txBody>
      </p:sp>
      <p:sp>
        <p:nvSpPr>
          <p:cNvPr id="4" name="Rectangle 2"/>
          <p:cNvSpPr>
            <a:spLocks noGrp="1" noChangeArrowheads="1"/>
          </p:cNvSpPr>
          <p:nvPr>
            <p:ph type="title"/>
          </p:nvPr>
        </p:nvSpPr>
        <p:spPr>
          <a:xfrm>
            <a:off x="457200" y="274638"/>
            <a:ext cx="8229600" cy="1249362"/>
          </a:xfrm>
        </p:spPr>
        <p:style>
          <a:lnRef idx="2">
            <a:schemeClr val="accent5">
              <a:shade val="50000"/>
            </a:schemeClr>
          </a:lnRef>
          <a:fillRef idx="1">
            <a:schemeClr val="accent5"/>
          </a:fillRef>
          <a:effectRef idx="0">
            <a:schemeClr val="accent5"/>
          </a:effectRef>
          <a:fontRef idx="minor">
            <a:schemeClr val="lt1"/>
          </a:fontRef>
        </p:style>
        <p:txBody>
          <a:bodyPr/>
          <a:lstStyle/>
          <a:p>
            <a:pPr marL="762000" indent="-762000" rtl="1" eaLnBrk="1" hangingPunct="1"/>
            <a:r>
              <a:rPr lang="ar-SA" sz="4000" b="1" dirty="0">
                <a:solidFill>
                  <a:srgbClr val="002060"/>
                </a:solidFill>
              </a:rPr>
              <a:t>النمـذجـة</a:t>
            </a:r>
            <a:endParaRPr lang="en-US" sz="4000" b="1" dirty="0">
              <a:solidFill>
                <a:srgbClr val="002060"/>
              </a:solidFill>
            </a:endParaRPr>
          </a:p>
        </p:txBody>
      </p:sp>
      <p:sp>
        <p:nvSpPr>
          <p:cNvPr id="5" name="Slide Number Placeholder 5"/>
          <p:cNvSpPr>
            <a:spLocks noGrp="1"/>
          </p:cNvSpPr>
          <p:nvPr>
            <p:ph type="sldNum" sz="quarter" idx="12"/>
          </p:nvPr>
        </p:nvSpPr>
        <p:spPr>
          <a:xfrm>
            <a:off x="6553200" y="6409134"/>
            <a:ext cx="2133600" cy="476250"/>
          </a:xfrm>
        </p:spPr>
        <p:txBody>
          <a:bodyPr/>
          <a:lstStyle/>
          <a:p>
            <a:fld id="{6F28D475-E005-468A-965E-9C6B334D5724}" type="slidenum">
              <a:rPr lang="ar-SA"/>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DF1743E-C1A0-4394-A54E-861540C9E5CE}" type="slidenum">
              <a:rPr lang="ar-SA"/>
              <a:pPr/>
              <a:t>30</a:t>
            </a:fld>
            <a:endParaRPr lang="en-US" dirty="0"/>
          </a:p>
        </p:txBody>
      </p:sp>
      <p:sp>
        <p:nvSpPr>
          <p:cNvPr id="49155" name="Rectangle 3"/>
          <p:cNvSpPr>
            <a:spLocks noGrp="1" noChangeArrowheads="1"/>
          </p:cNvSpPr>
          <p:nvPr>
            <p:ph type="body" idx="1"/>
          </p:nvPr>
        </p:nvSpPr>
        <p:spPr>
          <a:xfrm>
            <a:off x="457200" y="1590773"/>
            <a:ext cx="8229600" cy="4953000"/>
          </a:xfrm>
        </p:spPr>
        <p:txBody>
          <a:bodyPr/>
          <a:lstStyle/>
          <a:p>
            <a:pPr marL="609600" indent="-609600" algn="r" rtl="1">
              <a:buFontTx/>
              <a:buNone/>
            </a:pPr>
            <a:r>
              <a:rPr lang="en-US" b="1" dirty="0">
                <a:solidFill>
                  <a:srgbClr val="006600"/>
                </a:solidFill>
                <a:latin typeface="Times New Roman" pitchFamily="18" charset="0"/>
                <a:cs typeface="Times New Roman" pitchFamily="18" charset="0"/>
              </a:rPr>
              <a:t>3</a:t>
            </a:r>
            <a:r>
              <a:rPr lang="ar-SA" b="1" dirty="0">
                <a:solidFill>
                  <a:srgbClr val="006600"/>
                </a:solidFill>
                <a:latin typeface="Times New Roman" pitchFamily="18" charset="0"/>
                <a:cs typeface="Times New Roman" pitchFamily="18" charset="0"/>
              </a:rPr>
              <a:t> -</a:t>
            </a:r>
            <a:r>
              <a:rPr lang="ar-SA" b="1" dirty="0">
                <a:latin typeface="Times New Roman" pitchFamily="18" charset="0"/>
                <a:cs typeface="Times New Roman" pitchFamily="18" charset="0"/>
              </a:rPr>
              <a:t> </a:t>
            </a:r>
            <a:r>
              <a:rPr lang="ar-SA" b="1" dirty="0">
                <a:solidFill>
                  <a:srgbClr val="006600"/>
                </a:solidFill>
                <a:latin typeface="Times New Roman" pitchFamily="18" charset="0"/>
                <a:cs typeface="Times New Roman" pitchFamily="18" charset="0"/>
              </a:rPr>
              <a:t>القيــــــود  (</a:t>
            </a:r>
            <a:r>
              <a:rPr lang="en-US" b="1" dirty="0">
                <a:solidFill>
                  <a:srgbClr val="006600"/>
                </a:solidFill>
                <a:latin typeface="Times New Roman" pitchFamily="18" charset="0"/>
                <a:cs typeface="Times New Roman" pitchFamily="18" charset="0"/>
              </a:rPr>
              <a:t>Constraints</a:t>
            </a:r>
            <a:r>
              <a:rPr lang="ar-SA" b="1" dirty="0" err="1">
                <a:solidFill>
                  <a:srgbClr val="006600"/>
                </a:solidFill>
                <a:latin typeface="Times New Roman" pitchFamily="18" charset="0"/>
                <a:cs typeface="Times New Roman" pitchFamily="18" charset="0"/>
              </a:rPr>
              <a:t>)</a:t>
            </a:r>
            <a:r>
              <a:rPr lang="ar-SA" b="1" dirty="0">
                <a:solidFill>
                  <a:srgbClr val="006600"/>
                </a:solidFill>
                <a:latin typeface="Times New Roman" pitchFamily="18" charset="0"/>
                <a:cs typeface="Times New Roman" pitchFamily="18" charset="0"/>
              </a:rPr>
              <a:t> </a:t>
            </a:r>
          </a:p>
          <a:p>
            <a:pPr marL="609600" indent="-609600" algn="just" rtl="1">
              <a:buFontTx/>
              <a:buNone/>
            </a:pPr>
            <a:r>
              <a:rPr lang="ar-SA" dirty="0">
                <a:latin typeface="Times New Roman" pitchFamily="18" charset="0"/>
                <a:cs typeface="Times New Roman" pitchFamily="18" charset="0"/>
              </a:rPr>
              <a:t>باستخدام السياسة الإنتاجية</a:t>
            </a:r>
            <a:r>
              <a:rPr lang="en-US" dirty="0">
                <a:latin typeface="Times New Roman" pitchFamily="18" charset="0"/>
                <a:cs typeface="Times New Roman" pitchFamily="18" charset="0"/>
              </a:rPr>
              <a:t> </a:t>
            </a:r>
            <a:r>
              <a:rPr lang="ar-SA" dirty="0">
                <a:latin typeface="Times New Roman" pitchFamily="18" charset="0"/>
                <a:cs typeface="Times New Roman" pitchFamily="18" charset="0"/>
              </a:rPr>
              <a:t> </a:t>
            </a:r>
            <a:r>
              <a:rPr lang="en-US"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x</a:t>
            </a:r>
            <a:r>
              <a:rPr lang="en-US" baseline="-25000" dirty="0">
                <a:latin typeface="Times New Roman" pitchFamily="18" charset="0"/>
                <a:cs typeface="Times New Roman" pitchFamily="18" charset="0"/>
              </a:rPr>
              <a:t>3</a:t>
            </a:r>
            <a:r>
              <a:rPr lang="ar-SA"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ar-SA" dirty="0">
                <a:latin typeface="Times New Roman" pitchFamily="18" charset="0"/>
                <a:cs typeface="Times New Roman" pitchFamily="18" charset="0"/>
              </a:rPr>
              <a:t>فإن:</a:t>
            </a:r>
          </a:p>
          <a:p>
            <a:pPr marL="609600" indent="-609600" algn="just" rtl="1">
              <a:buFontTx/>
              <a:buAutoNum type="arabicPeriod"/>
            </a:pPr>
            <a:r>
              <a:rPr lang="ar-SA" dirty="0">
                <a:latin typeface="Times New Roman" pitchFamily="18" charset="0"/>
                <a:cs typeface="Times New Roman" pitchFamily="18" charset="0"/>
              </a:rPr>
              <a:t>الاستهلاك من مادة خام-</a:t>
            </a:r>
            <a:r>
              <a:rPr lang="en-US" dirty="0">
                <a:latin typeface="Times New Roman" pitchFamily="18" charset="0"/>
                <a:cs typeface="Times New Roman" pitchFamily="18" charset="0"/>
              </a:rPr>
              <a:t>1</a:t>
            </a:r>
            <a:r>
              <a:rPr lang="ar-SA" dirty="0">
                <a:latin typeface="Times New Roman" pitchFamily="18" charset="0"/>
                <a:cs typeface="Times New Roman" pitchFamily="18" charset="0"/>
              </a:rPr>
              <a:t> =  </a:t>
            </a:r>
            <a:r>
              <a:rPr lang="en-US" dirty="0">
                <a:latin typeface="Times New Roman" pitchFamily="18" charset="0"/>
                <a:cs typeface="Times New Roman" pitchFamily="18" charset="0"/>
              </a:rPr>
              <a:t>2</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+ 0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+ 3</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3</a:t>
            </a:r>
            <a:r>
              <a:rPr lang="ar-SA"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609600" indent="-609600" algn="just" rtl="1">
              <a:buFontTx/>
              <a:buAutoNum type="arabicPeriod"/>
            </a:pPr>
            <a:r>
              <a:rPr lang="ar-SA" dirty="0">
                <a:latin typeface="Times New Roman" pitchFamily="18" charset="0"/>
                <a:cs typeface="Times New Roman" pitchFamily="18" charset="0"/>
              </a:rPr>
              <a:t>الاستهلاك من مادة خام-</a:t>
            </a:r>
            <a:r>
              <a:rPr lang="en-US" dirty="0">
                <a:latin typeface="Times New Roman" pitchFamily="18" charset="0"/>
                <a:cs typeface="Times New Roman" pitchFamily="18" charset="0"/>
              </a:rPr>
              <a:t>2</a:t>
            </a:r>
            <a:r>
              <a:rPr lang="ar-SA" dirty="0">
                <a:latin typeface="Times New Roman" pitchFamily="18" charset="0"/>
                <a:cs typeface="Times New Roman" pitchFamily="18" charset="0"/>
              </a:rPr>
              <a:t> =  </a:t>
            </a:r>
            <a:r>
              <a:rPr lang="en-US" dirty="0">
                <a:latin typeface="Times New Roman" pitchFamily="18" charset="0"/>
                <a:cs typeface="Times New Roman" pitchFamily="18" charset="0"/>
              </a:rPr>
              <a:t>3</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+ 1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+ 0</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3</a:t>
            </a:r>
            <a:r>
              <a:rPr lang="ar-SA" dirty="0">
                <a:latin typeface="Times New Roman" pitchFamily="18" charset="0"/>
                <a:cs typeface="Times New Roman" pitchFamily="18" charset="0"/>
              </a:rPr>
              <a:t>  </a:t>
            </a:r>
          </a:p>
          <a:p>
            <a:pPr marL="609600" indent="-609600" algn="just" rtl="1">
              <a:buFontTx/>
              <a:buAutoNum type="arabicPeriod"/>
            </a:pPr>
            <a:r>
              <a:rPr lang="ar-SA" dirty="0">
                <a:latin typeface="Times New Roman" pitchFamily="18" charset="0"/>
                <a:cs typeface="Times New Roman" pitchFamily="18" charset="0"/>
              </a:rPr>
              <a:t>الاستهلاك من مادة خام-</a:t>
            </a:r>
            <a:r>
              <a:rPr lang="en-US" dirty="0">
                <a:latin typeface="Times New Roman" pitchFamily="18" charset="0"/>
                <a:cs typeface="Times New Roman" pitchFamily="18" charset="0"/>
              </a:rPr>
              <a:t>3</a:t>
            </a:r>
            <a:r>
              <a:rPr lang="ar-SA" dirty="0">
                <a:latin typeface="Times New Roman" pitchFamily="18" charset="0"/>
                <a:cs typeface="Times New Roman" pitchFamily="18" charset="0"/>
              </a:rPr>
              <a:t> =  </a:t>
            </a:r>
            <a:r>
              <a:rPr lang="en-US" dirty="0">
                <a:latin typeface="Times New Roman" pitchFamily="18" charset="0"/>
                <a:cs typeface="Times New Roman" pitchFamily="18" charset="0"/>
              </a:rPr>
              <a:t>0</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+ 4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+ 5</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3</a:t>
            </a:r>
            <a:r>
              <a:rPr lang="ar-SA" dirty="0">
                <a:latin typeface="Times New Roman" pitchFamily="18" charset="0"/>
                <a:cs typeface="Times New Roman" pitchFamily="18" charset="0"/>
              </a:rPr>
              <a:t>  </a:t>
            </a:r>
          </a:p>
          <a:p>
            <a:pPr marL="609600" indent="-609600" algn="just" rtl="1">
              <a:buFontTx/>
              <a:buAutoNum type="arabicPeriod"/>
            </a:pPr>
            <a:r>
              <a:rPr lang="ar-SA" dirty="0">
                <a:latin typeface="Times New Roman" pitchFamily="18" charset="0"/>
                <a:cs typeface="Times New Roman" pitchFamily="18" charset="0"/>
              </a:rPr>
              <a:t>ساعات العمل على آلة-</a:t>
            </a:r>
            <a:r>
              <a:rPr lang="en-US" dirty="0">
                <a:latin typeface="Times New Roman" pitchFamily="18" charset="0"/>
                <a:cs typeface="Times New Roman" pitchFamily="18" charset="0"/>
              </a:rPr>
              <a:t>1</a:t>
            </a:r>
            <a:r>
              <a:rPr lang="ar-SA" dirty="0">
                <a:latin typeface="Times New Roman" pitchFamily="18" charset="0"/>
                <a:cs typeface="Times New Roman" pitchFamily="18" charset="0"/>
              </a:rPr>
              <a:t> = </a:t>
            </a:r>
            <a:r>
              <a:rPr lang="en-US" dirty="0">
                <a:latin typeface="Times New Roman" pitchFamily="18" charset="0"/>
                <a:cs typeface="Times New Roman" pitchFamily="18" charset="0"/>
              </a:rPr>
              <a:t>2</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+ 3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+ 4</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3</a:t>
            </a:r>
            <a:r>
              <a:rPr lang="ar-SA"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609600" indent="-609600" algn="just" rtl="1">
              <a:buFontTx/>
              <a:buAutoNum type="arabicPeriod"/>
            </a:pPr>
            <a:r>
              <a:rPr lang="ar-SA" dirty="0">
                <a:latin typeface="Times New Roman" pitchFamily="18" charset="0"/>
                <a:cs typeface="Times New Roman" pitchFamily="18" charset="0"/>
              </a:rPr>
              <a:t>ساعات العمل على آلة-</a:t>
            </a:r>
            <a:r>
              <a:rPr lang="en-US" dirty="0">
                <a:latin typeface="Times New Roman" pitchFamily="18" charset="0"/>
                <a:cs typeface="Times New Roman" pitchFamily="18" charset="0"/>
              </a:rPr>
              <a:t>2</a:t>
            </a:r>
            <a:r>
              <a:rPr lang="ar-SA" dirty="0">
                <a:latin typeface="Times New Roman" pitchFamily="18" charset="0"/>
                <a:cs typeface="Times New Roman" pitchFamily="18" charset="0"/>
              </a:rPr>
              <a:t> = </a:t>
            </a:r>
            <a:r>
              <a:rPr lang="en-US" dirty="0">
                <a:latin typeface="Times New Roman" pitchFamily="18" charset="0"/>
                <a:cs typeface="Times New Roman" pitchFamily="18" charset="0"/>
              </a:rPr>
              <a:t>3</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+ 2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+ 1</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3</a:t>
            </a:r>
            <a:endParaRPr lang="ar-SA" dirty="0">
              <a:latin typeface="Times New Roman" pitchFamily="18" charset="0"/>
              <a:cs typeface="Times New Roman" pitchFamily="18" charset="0"/>
            </a:endParaRPr>
          </a:p>
          <a:p>
            <a:pPr marL="609600" indent="-609600" algn="just" rtl="1">
              <a:buFontTx/>
              <a:buNone/>
            </a:pPr>
            <a:endParaRPr lang="en-US" baseline="-25000" dirty="0">
              <a:latin typeface="Times New Roman" pitchFamily="18" charset="0"/>
              <a:cs typeface="Times New Roman" pitchFamily="18" charset="0"/>
            </a:endParaRPr>
          </a:p>
        </p:txBody>
      </p:sp>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6AAEEA6-560B-4029-B08E-538E9730BADF}" type="slidenum">
              <a:rPr lang="ar-SA"/>
              <a:pPr/>
              <a:t>31</a:t>
            </a:fld>
            <a:endParaRPr lang="en-US" dirty="0"/>
          </a:p>
        </p:txBody>
      </p:sp>
      <p:sp>
        <p:nvSpPr>
          <p:cNvPr id="50179" name="Rectangle 3"/>
          <p:cNvSpPr>
            <a:spLocks noGrp="1" noChangeArrowheads="1"/>
          </p:cNvSpPr>
          <p:nvPr>
            <p:ph type="body" idx="1"/>
          </p:nvPr>
        </p:nvSpPr>
        <p:spPr>
          <a:xfrm>
            <a:off x="457200" y="1447800"/>
            <a:ext cx="8229600" cy="5105400"/>
          </a:xfrm>
        </p:spPr>
        <p:txBody>
          <a:bodyPr/>
          <a:lstStyle/>
          <a:p>
            <a:pPr marL="609600" indent="-609600" algn="r" rtl="1">
              <a:buNone/>
            </a:pPr>
            <a:r>
              <a:rPr lang="en-US" sz="2400"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a:t>
            </a:r>
            <a:r>
              <a:rPr lang="ar-SA" sz="2400" dirty="0">
                <a:latin typeface="Times New Roman" pitchFamily="18" charset="0"/>
                <a:cs typeface="Times New Roman" pitchFamily="18" charset="0"/>
              </a:rPr>
              <a:t> = عدد الوحدات المنتجة يومياً من المنتج-</a:t>
            </a:r>
            <a:r>
              <a:rPr lang="en-US" sz="2400" dirty="0">
                <a:latin typeface="Times New Roman" pitchFamily="18" charset="0"/>
                <a:cs typeface="Times New Roman" pitchFamily="18" charset="0"/>
              </a:rPr>
              <a:t>1</a:t>
            </a:r>
            <a:endParaRPr lang="ar-SA" sz="2400" dirty="0">
              <a:latin typeface="Times New Roman" pitchFamily="18" charset="0"/>
              <a:cs typeface="Times New Roman" pitchFamily="18" charset="0"/>
            </a:endParaRPr>
          </a:p>
          <a:p>
            <a:pPr marL="609600" indent="-609600" algn="r" rtl="1">
              <a:buNone/>
            </a:pPr>
            <a:r>
              <a:rPr lang="en-US" sz="2400"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2</a:t>
            </a:r>
            <a:r>
              <a:rPr lang="ar-SA" sz="2400" dirty="0">
                <a:latin typeface="Times New Roman" pitchFamily="18" charset="0"/>
                <a:cs typeface="Times New Roman" pitchFamily="18" charset="0"/>
              </a:rPr>
              <a:t> = عدد الوحدات المنتجة يومياً من المنتج-</a:t>
            </a:r>
            <a:r>
              <a:rPr lang="en-US" sz="2400" dirty="0">
                <a:latin typeface="Times New Roman" pitchFamily="18" charset="0"/>
                <a:cs typeface="Times New Roman" pitchFamily="18" charset="0"/>
              </a:rPr>
              <a:t>2</a:t>
            </a:r>
            <a:endParaRPr lang="ar-SA" sz="2400" dirty="0">
              <a:latin typeface="Times New Roman" pitchFamily="18" charset="0"/>
              <a:cs typeface="Times New Roman" pitchFamily="18" charset="0"/>
            </a:endParaRPr>
          </a:p>
          <a:p>
            <a:pPr marL="609600" indent="-609600" algn="r" rtl="1">
              <a:buNone/>
            </a:pPr>
            <a:r>
              <a:rPr lang="en-US" sz="2400"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a:t>
            </a:r>
            <a:r>
              <a:rPr lang="ar-SA" sz="2400" dirty="0">
                <a:latin typeface="Times New Roman" pitchFamily="18" charset="0"/>
                <a:cs typeface="Times New Roman" pitchFamily="18" charset="0"/>
              </a:rPr>
              <a:t> = عدد الوحدات المنتجة يومياً من المنتج-</a:t>
            </a:r>
            <a:r>
              <a:rPr lang="en-US" sz="2400" dirty="0">
                <a:latin typeface="Times New Roman" pitchFamily="18" charset="0"/>
                <a:cs typeface="Times New Roman" pitchFamily="18" charset="0"/>
              </a:rPr>
              <a:t>3</a:t>
            </a:r>
          </a:p>
          <a:p>
            <a:pPr marL="609600" indent="-609600">
              <a:buFontTx/>
              <a:buNone/>
            </a:pPr>
            <a:r>
              <a:rPr lang="en-US" sz="2400" dirty="0">
                <a:latin typeface="Times New Roman" pitchFamily="18" charset="0"/>
                <a:cs typeface="Times New Roman" pitchFamily="18" charset="0"/>
              </a:rPr>
              <a:t>max  </a:t>
            </a:r>
            <a:r>
              <a:rPr lang="en-US" sz="2400" i="1" dirty="0">
                <a:latin typeface="Times New Roman" pitchFamily="18" charset="0"/>
                <a:cs typeface="Times New Roman" pitchFamily="18" charset="0"/>
              </a:rPr>
              <a:t>z </a:t>
            </a:r>
            <a:r>
              <a:rPr lang="en-US" sz="2400" dirty="0">
                <a:latin typeface="Times New Roman" pitchFamily="18" charset="0"/>
                <a:cs typeface="Times New Roman" pitchFamily="18" charset="0"/>
              </a:rPr>
              <a:t> = 200x</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+ 350x</a:t>
            </a:r>
            <a:r>
              <a:rPr lang="en-US" sz="2400" baseline="-25000" dirty="0">
                <a:cs typeface="Times New Roman" pitchFamily="18" charset="0"/>
              </a:rPr>
              <a:t>2</a:t>
            </a:r>
            <a:r>
              <a:rPr lang="en-US" sz="2400" dirty="0">
                <a:latin typeface="Times New Roman" pitchFamily="18" charset="0"/>
                <a:cs typeface="Times New Roman" pitchFamily="18" charset="0"/>
              </a:rPr>
              <a:t>  + 750x</a:t>
            </a:r>
            <a:r>
              <a:rPr lang="en-US" sz="2400" baseline="-25000" dirty="0">
                <a:latin typeface="Times New Roman" pitchFamily="18" charset="0"/>
                <a:cs typeface="Times New Roman" pitchFamily="18" charset="0"/>
              </a:rPr>
              <a:t>3</a:t>
            </a:r>
            <a:endParaRPr lang="en-US" sz="2400" dirty="0">
              <a:latin typeface="Times New Roman" pitchFamily="18" charset="0"/>
              <a:cs typeface="Times New Roman" pitchFamily="18" charset="0"/>
            </a:endParaRPr>
          </a:p>
          <a:p>
            <a:pPr marL="609600" indent="-609600">
              <a:buFontTx/>
              <a:buNone/>
            </a:pPr>
            <a:r>
              <a:rPr lang="ar-SA"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a:t>
            </a:r>
            <a:r>
              <a:rPr lang="en-US" sz="2400" dirty="0">
                <a:latin typeface="Times New Roman" pitchFamily="18" charset="0"/>
                <a:cs typeface="Times New Roman" pitchFamily="18" charset="0"/>
              </a:rPr>
              <a:t>.</a:t>
            </a:r>
            <a:r>
              <a:rPr lang="ar-SA" sz="2400" dirty="0">
                <a:latin typeface="Times New Roman" pitchFamily="18" charset="0"/>
                <a:cs typeface="Times New Roman" pitchFamily="18" charset="0"/>
              </a:rPr>
              <a:t> </a:t>
            </a:r>
          </a:p>
          <a:p>
            <a:pPr marL="609600" indent="-609600" algn="just">
              <a:buFontTx/>
              <a:buNone/>
            </a:pPr>
            <a:r>
              <a:rPr lang="ar-SA" sz="2400" dirty="0">
                <a:latin typeface="Times New Roman" pitchFamily="18" charset="0"/>
                <a:cs typeface="Times New Roman" pitchFamily="18" charset="0"/>
              </a:rPr>
              <a:t>    </a:t>
            </a:r>
            <a:r>
              <a:rPr lang="en-US" sz="8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2x</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    3x</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 400</a:t>
            </a:r>
          </a:p>
          <a:p>
            <a:pPr marL="609600" indent="-609600" algn="just">
              <a:buFontTx/>
              <a:buNone/>
            </a:pPr>
            <a:r>
              <a:rPr lang="en-US" sz="2400" dirty="0">
                <a:latin typeface="Times New Roman" pitchFamily="18" charset="0"/>
                <a:cs typeface="Times New Roman" pitchFamily="18" charset="0"/>
              </a:rPr>
              <a:t>	 </a:t>
            </a:r>
            <a:r>
              <a:rPr lang="en-US" sz="800" dirty="0">
                <a:latin typeface="Times New Roman" pitchFamily="18" charset="0"/>
                <a:cs typeface="Times New Roman" pitchFamily="18" charset="0"/>
              </a:rPr>
              <a:t> </a:t>
            </a:r>
            <a:r>
              <a:rPr lang="en-US" sz="2400" dirty="0">
                <a:latin typeface="Times New Roman" pitchFamily="18" charset="0"/>
                <a:cs typeface="Times New Roman" pitchFamily="18" charset="0"/>
              </a:rPr>
              <a:t>          3x</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      x</a:t>
            </a:r>
            <a:r>
              <a:rPr lang="en-US" sz="2400" baseline="-25000" dirty="0">
                <a:latin typeface="Times New Roman" pitchFamily="18" charset="0"/>
                <a:cs typeface="Times New Roman" pitchFamily="18" charset="0"/>
              </a:rPr>
              <a:t>2              </a:t>
            </a: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 300</a:t>
            </a:r>
          </a:p>
          <a:p>
            <a:pPr marL="609600" indent="-609600" algn="just">
              <a:buFontTx/>
              <a:buNone/>
            </a:pP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4x</a:t>
            </a:r>
            <a:r>
              <a:rPr lang="en-US" sz="2400" baseline="-25000" dirty="0">
                <a:latin typeface="Times New Roman" pitchFamily="18" charset="0"/>
                <a:cs typeface="Times New Roman" pitchFamily="18" charset="0"/>
              </a:rPr>
              <a:t>2 </a:t>
            </a:r>
            <a:r>
              <a:rPr lang="en-US" sz="2400" dirty="0">
                <a:latin typeface="Times New Roman" pitchFamily="18" charset="0"/>
                <a:cs typeface="Times New Roman" pitchFamily="18" charset="0"/>
              </a:rPr>
              <a:t>  +    5x</a:t>
            </a:r>
            <a:r>
              <a:rPr lang="en-US" sz="2400" baseline="-25000" dirty="0">
                <a:latin typeface="Times New Roman" pitchFamily="18" charset="0"/>
                <a:cs typeface="Times New Roman" pitchFamily="18" charset="0"/>
              </a:rPr>
              <a:t>3 </a:t>
            </a: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 350</a:t>
            </a:r>
            <a:endParaRPr lang="ar-SA" sz="2400" dirty="0">
              <a:latin typeface="Times New Roman" pitchFamily="18" charset="0"/>
              <a:cs typeface="Times New Roman" pitchFamily="18" charset="0"/>
            </a:endParaRPr>
          </a:p>
          <a:p>
            <a:pPr marL="609600" indent="-609600" algn="just">
              <a:buFontTx/>
              <a:buNone/>
            </a:pP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2x</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    3x</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4x</a:t>
            </a:r>
            <a:r>
              <a:rPr lang="en-US" sz="2400" baseline="-25000" dirty="0">
                <a:latin typeface="Times New Roman" pitchFamily="18" charset="0"/>
                <a:cs typeface="Times New Roman" pitchFamily="18" charset="0"/>
              </a:rPr>
              <a:t>3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 ≤ 16</a:t>
            </a:r>
          </a:p>
          <a:p>
            <a:pPr marL="609600" indent="-609600" algn="just">
              <a:buFontTx/>
              <a:buNone/>
            </a:pP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3x</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   2x</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x</a:t>
            </a:r>
            <a:r>
              <a:rPr lang="en-US" sz="2400" baseline="-25000" dirty="0">
                <a:latin typeface="Times New Roman" pitchFamily="18" charset="0"/>
                <a:cs typeface="Times New Roman" pitchFamily="18" charset="0"/>
              </a:rPr>
              <a:t>3</a:t>
            </a:r>
            <a:r>
              <a:rPr lang="ar-SA" sz="2400" baseline="-25000" dirty="0">
                <a:latin typeface="Times New Roman" pitchFamily="18" charset="0"/>
                <a:cs typeface="Times New Roman" pitchFamily="18" charset="0"/>
              </a:rPr>
              <a:t>   </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 16</a:t>
            </a:r>
          </a:p>
          <a:p>
            <a:pPr marL="609600" indent="-609600" algn="just">
              <a:buFontTx/>
              <a:buNone/>
            </a:pP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a:t>
            </a:r>
            <a:r>
              <a:rPr lang="en-US" sz="2400" dirty="0">
                <a:latin typeface="Times New Roman" pitchFamily="18" charset="0"/>
                <a:cs typeface="Times New Roman" pitchFamily="18" charset="0"/>
              </a:rPr>
              <a:t>   x</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 x</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x</a:t>
            </a:r>
            <a:r>
              <a:rPr lang="en-US" sz="2400" baseline="-25000" dirty="0">
                <a:latin typeface="Times New Roman" pitchFamily="18" charset="0"/>
                <a:cs typeface="Times New Roman" pitchFamily="18" charset="0"/>
              </a:rPr>
              <a:t>3  </a:t>
            </a:r>
            <a:r>
              <a:rPr lang="en-US" sz="2400" dirty="0">
                <a:latin typeface="Times New Roman" pitchFamily="18" charset="0"/>
                <a:cs typeface="Times New Roman" pitchFamily="18" charset="0"/>
              </a:rPr>
              <a:t>≥  0</a:t>
            </a:r>
          </a:p>
          <a:p>
            <a:pPr marL="609600" indent="-609600" algn="just" rtl="1">
              <a:buFontTx/>
              <a:buNone/>
            </a:pPr>
            <a:endParaRPr lang="en-US" baseline="-25000" dirty="0">
              <a:latin typeface="Times New Roman" pitchFamily="18" charset="0"/>
              <a:cs typeface="Times New Roman" pitchFamily="18" charset="0"/>
            </a:endParaRPr>
          </a:p>
        </p:txBody>
      </p:sp>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البرنامج الرياضي الخطي</a:t>
            </a:r>
            <a:endParaRPr lang="en-US" sz="4000" b="1" dirty="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6"/>
          <p:cNvSpPr>
            <a:spLocks noGrp="1"/>
          </p:cNvSpPr>
          <p:nvPr>
            <p:ph type="sldNum" sz="quarter" idx="12"/>
          </p:nvPr>
        </p:nvSpPr>
        <p:spPr/>
        <p:txBody>
          <a:bodyPr/>
          <a:lstStyle/>
          <a:p>
            <a:fld id="{19B6AE6E-BA0D-4CBE-BEE0-8F7AB29BCB5D}" type="slidenum">
              <a:rPr lang="ar-SA"/>
              <a:pPr/>
              <a:t>32</a:t>
            </a:fld>
            <a:endParaRPr lang="en-US"/>
          </a:p>
        </p:txBody>
      </p:sp>
      <p:sp>
        <p:nvSpPr>
          <p:cNvPr id="44035" name="Rectangle 3"/>
          <p:cNvSpPr>
            <a:spLocks noGrp="1" noChangeArrowheads="1"/>
          </p:cNvSpPr>
          <p:nvPr>
            <p:ph type="body" sz="half" idx="1"/>
          </p:nvPr>
        </p:nvSpPr>
        <p:spPr>
          <a:xfrm>
            <a:off x="228600" y="1600200"/>
            <a:ext cx="8686800" cy="2743200"/>
          </a:xfrm>
        </p:spPr>
        <p:txBody>
          <a:bodyPr/>
          <a:lstStyle/>
          <a:p>
            <a:pPr marL="166688" indent="1588" algn="r" rtl="1">
              <a:buFontTx/>
              <a:buNone/>
            </a:pPr>
            <a:r>
              <a:rPr lang="ar-SA" sz="2800" b="1" u="sng" dirty="0"/>
              <a:t>مثال </a:t>
            </a:r>
            <a:r>
              <a:rPr lang="en-US" sz="2800" b="1" u="sng" dirty="0"/>
              <a:t>3</a:t>
            </a:r>
            <a:r>
              <a:rPr lang="ar-SA" sz="2800" b="1" dirty="0"/>
              <a:t>:</a:t>
            </a:r>
          </a:p>
          <a:p>
            <a:pPr marL="166688" indent="1588" algn="just" rtl="1">
              <a:buFontTx/>
              <a:buNone/>
            </a:pPr>
            <a:r>
              <a:rPr lang="ar-SA" sz="2400" dirty="0"/>
              <a:t>ترغب إدارة شركة بترول استثمار رأس مالها في هذه السنة والسنة المقبلة ولديها خمس فرص استثمارية كما هو موضح في الجدول التالي مع صافي الأرباح (بملايين الريالات). لدى الشركة </a:t>
            </a:r>
            <a:r>
              <a:rPr lang="en-US" sz="2400" dirty="0"/>
              <a:t>40</a:t>
            </a:r>
            <a:r>
              <a:rPr lang="ar-SA" sz="2400" dirty="0"/>
              <a:t> مليون ريال للإستثمار في السنة الحالية ويتوقع أن يتوفر للشركة في السنة المقبلة </a:t>
            </a:r>
            <a:r>
              <a:rPr lang="en-US" sz="2400" dirty="0"/>
              <a:t>20</a:t>
            </a:r>
            <a:r>
              <a:rPr lang="ar-SA" sz="2400" dirty="0"/>
              <a:t> مليون ريال للاستثمار. تستطيع الشركة شراء أي نسبة  من كل استثمار على أن تستثمر نفس النسبة من الاستثمار في السنة المقبلة ولا تستطيع الشركة استخدام ما بقي من رأس المال في السنة الحالية للاستثمار في السنة القادمة. أكتب برنامج رياضي يحدد للشركة سياسة الاستثمار المثلى.</a:t>
            </a:r>
          </a:p>
        </p:txBody>
      </p:sp>
      <p:graphicFrame>
        <p:nvGraphicFramePr>
          <p:cNvPr id="44246" name="Group 214"/>
          <p:cNvGraphicFramePr>
            <a:graphicFrameLocks noGrp="1"/>
          </p:cNvGraphicFramePr>
          <p:nvPr>
            <p:ph sz="half" idx="2"/>
            <p:extLst>
              <p:ext uri="{D42A27DB-BD31-4B8C-83A1-F6EECF244321}">
                <p14:modId xmlns:p14="http://schemas.microsoft.com/office/powerpoint/2010/main" val="1764620062"/>
              </p:ext>
            </p:extLst>
          </p:nvPr>
        </p:nvGraphicFramePr>
        <p:xfrm>
          <a:off x="395536" y="4755093"/>
          <a:ext cx="7859214" cy="1889760"/>
        </p:xfrm>
        <a:graphic>
          <a:graphicData uri="http://schemas.openxmlformats.org/drawingml/2006/table">
            <a:tbl>
              <a:tblPr rtl="1"/>
              <a:tblGrid>
                <a:gridCol w="3082139">
                  <a:extLst>
                    <a:ext uri="{9D8B030D-6E8A-4147-A177-3AD203B41FA5}">
                      <a16:colId xmlns:a16="http://schemas.microsoft.com/office/drawing/2014/main" val="20000"/>
                    </a:ext>
                  </a:extLst>
                </a:gridCol>
                <a:gridCol w="955415">
                  <a:extLst>
                    <a:ext uri="{9D8B030D-6E8A-4147-A177-3AD203B41FA5}">
                      <a16:colId xmlns:a16="http://schemas.microsoft.com/office/drawing/2014/main" val="20001"/>
                    </a:ext>
                  </a:extLst>
                </a:gridCol>
                <a:gridCol w="955415">
                  <a:extLst>
                    <a:ext uri="{9D8B030D-6E8A-4147-A177-3AD203B41FA5}">
                      <a16:colId xmlns:a16="http://schemas.microsoft.com/office/drawing/2014/main" val="20002"/>
                    </a:ext>
                  </a:extLst>
                </a:gridCol>
                <a:gridCol w="955415">
                  <a:extLst>
                    <a:ext uri="{9D8B030D-6E8A-4147-A177-3AD203B41FA5}">
                      <a16:colId xmlns:a16="http://schemas.microsoft.com/office/drawing/2014/main" val="20003"/>
                    </a:ext>
                  </a:extLst>
                </a:gridCol>
                <a:gridCol w="955415">
                  <a:extLst>
                    <a:ext uri="{9D8B030D-6E8A-4147-A177-3AD203B41FA5}">
                      <a16:colId xmlns:a16="http://schemas.microsoft.com/office/drawing/2014/main" val="20004"/>
                    </a:ext>
                  </a:extLst>
                </a:gridCol>
                <a:gridCol w="955415">
                  <a:extLst>
                    <a:ext uri="{9D8B030D-6E8A-4147-A177-3AD203B41FA5}">
                      <a16:colId xmlns:a16="http://schemas.microsoft.com/office/drawing/2014/main" val="20005"/>
                    </a:ext>
                  </a:extLst>
                </a:gridCol>
              </a:tblGrid>
              <a:tr h="6626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bg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استثمار</a:t>
                      </a: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استثمار</a:t>
                      </a: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استثمار</a:t>
                      </a: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استثمار</a:t>
                      </a: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استثمار</a:t>
                      </a: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607">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قيمة الاستثمار في السنة الحالية</a:t>
                      </a:r>
                      <a:endParaRPr kumimoji="0" lang="ar-SA"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11</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53</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29</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565">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a:ln>
                            <a:noFill/>
                          </a:ln>
                          <a:solidFill>
                            <a:schemeClr val="tx1"/>
                          </a:solidFill>
                          <a:effectLst/>
                          <a:latin typeface="Times New Roman" pitchFamily="18" charset="0"/>
                          <a:cs typeface="Times New Roman" pitchFamily="18" charset="0"/>
                        </a:rPr>
                        <a:t>قيمة الاستثمار في السنة القادمة </a:t>
                      </a:r>
                      <a:endParaRPr kumimoji="0" lang="ar-SA" sz="2000" b="1" i="0" u="none" strike="noStrike" cap="none" normalizeH="0" baseline="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5</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34</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565">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000" b="1" i="0" u="none" strike="noStrike" cap="none" normalizeH="0" baseline="0" dirty="0">
                          <a:ln>
                            <a:noFill/>
                          </a:ln>
                          <a:solidFill>
                            <a:schemeClr val="tx1"/>
                          </a:solidFill>
                          <a:effectLst/>
                          <a:latin typeface="Times New Roman" pitchFamily="18" charset="0"/>
                          <a:cs typeface="Times New Roman" pitchFamily="18" charset="0"/>
                        </a:rPr>
                        <a:t>صافي الأرباح</a:t>
                      </a:r>
                      <a:endParaRPr kumimoji="0" lang="ar-SA"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13</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16</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16</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14</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39</a:t>
                      </a:r>
                      <a:endParaRPr kumimoji="0" lang="en-US" sz="2000" b="1"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graphicFrame>
        <p:nvGraphicFramePr>
          <p:cNvPr id="4" name="Table 3">
            <a:extLst>
              <a:ext uri="{FF2B5EF4-FFF2-40B4-BE49-F238E27FC236}">
                <a16:creationId xmlns:a16="http://schemas.microsoft.com/office/drawing/2014/main" id="{98F31808-1D92-4B87-A950-5C8868831948}"/>
              </a:ext>
            </a:extLst>
          </p:cNvPr>
          <p:cNvGraphicFramePr>
            <a:graphicFrameLocks noGrp="1"/>
          </p:cNvGraphicFramePr>
          <p:nvPr/>
        </p:nvGraphicFramePr>
        <p:xfrm>
          <a:off x="7409468" y="5118755"/>
          <a:ext cx="208280" cy="365760"/>
        </p:xfrm>
        <a:graphic>
          <a:graphicData uri="http://schemas.openxmlformats.org/drawingml/2006/table">
            <a:tbl>
              <a:tblPr/>
              <a:tblGrid>
                <a:gridCol w="208280">
                  <a:extLst>
                    <a:ext uri="{9D8B030D-6E8A-4147-A177-3AD203B41FA5}">
                      <a16:colId xmlns:a16="http://schemas.microsoft.com/office/drawing/2014/main" val="4244800485"/>
                    </a:ext>
                  </a:extLst>
                </a:gridCol>
              </a:tblGrid>
              <a:tr h="207389">
                <a:tc>
                  <a:txBody>
                    <a:bodyPr/>
                    <a:lstStyle/>
                    <a:p>
                      <a:endParaRPr 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359503518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6AAEEA6-560B-4029-B08E-538E9730BADF}" type="slidenum">
              <a:rPr lang="ar-SA"/>
              <a:pPr/>
              <a:t>33</a:t>
            </a:fld>
            <a:endParaRPr lang="en-US"/>
          </a:p>
        </p:txBody>
      </p:sp>
      <p:sp>
        <p:nvSpPr>
          <p:cNvPr id="50179" name="Rectangle 3"/>
          <p:cNvSpPr>
            <a:spLocks noGrp="1" noChangeArrowheads="1"/>
          </p:cNvSpPr>
          <p:nvPr>
            <p:ph type="body" idx="1"/>
          </p:nvPr>
        </p:nvSpPr>
        <p:spPr>
          <a:xfrm>
            <a:off x="457200" y="1600200"/>
            <a:ext cx="8229600" cy="4572000"/>
          </a:xfrm>
        </p:spPr>
        <p:txBody>
          <a:bodyPr/>
          <a:lstStyle/>
          <a:p>
            <a:pPr marL="609600" indent="-609600" algn="r" rtl="1">
              <a:buFontTx/>
              <a:buNone/>
            </a:pPr>
            <a:r>
              <a:rPr lang="en-US" sz="2800" dirty="0">
                <a:latin typeface="Times New Roman" pitchFamily="18" charset="0"/>
                <a:cs typeface="Times New Roman" pitchFamily="18" charset="0"/>
              </a:rPr>
              <a:t> = x</a:t>
            </a:r>
            <a:r>
              <a:rPr lang="en-US" sz="2800" i="1" baseline="-25000" dirty="0">
                <a:latin typeface="Monotype Corsiva" pitchFamily="66" charset="0"/>
                <a:cs typeface="Times New Roman" pitchFamily="18" charset="0"/>
              </a:rPr>
              <a:t>i</a:t>
            </a:r>
            <a:r>
              <a:rPr lang="en-US" sz="2800" dirty="0">
                <a:latin typeface="Times New Roman" pitchFamily="18" charset="0"/>
                <a:cs typeface="Times New Roman" pitchFamily="18" charset="0"/>
              </a:rPr>
              <a:t> </a:t>
            </a:r>
            <a:r>
              <a:rPr lang="ar-SA" sz="2800" dirty="0">
                <a:latin typeface="Times New Roman" pitchFamily="18" charset="0"/>
                <a:cs typeface="Times New Roman" pitchFamily="18" charset="0"/>
              </a:rPr>
              <a:t>نسبة المبلغ المستثمر في الاستثمار رقم  </a:t>
            </a:r>
            <a:r>
              <a:rPr lang="en-US" sz="2800" dirty="0" err="1">
                <a:latin typeface="Monotype Corsiva" pitchFamily="66" charset="0"/>
                <a:cs typeface="Times New Roman" pitchFamily="18" charset="0"/>
              </a:rPr>
              <a:t>i</a:t>
            </a:r>
            <a:r>
              <a:rPr lang="ar-SA" sz="2800" dirty="0">
                <a:latin typeface="Times New Roman" pitchFamily="18" charset="0"/>
                <a:cs typeface="Times New Roman" pitchFamily="18" charset="0"/>
              </a:rPr>
              <a:t>  ، </a:t>
            </a:r>
            <a:r>
              <a:rPr lang="en-US" sz="2800" dirty="0" err="1">
                <a:latin typeface="Monotype Corsiva" pitchFamily="66" charset="0"/>
                <a:cs typeface="Times New Roman" pitchFamily="18" charset="0"/>
              </a:rPr>
              <a:t>i</a:t>
            </a:r>
            <a:r>
              <a:rPr lang="en-US" sz="2800" dirty="0">
                <a:latin typeface="Times New Roman" pitchFamily="18" charset="0"/>
                <a:cs typeface="Times New Roman" pitchFamily="18" charset="0"/>
              </a:rPr>
              <a:t> = 1, 2, 3, 4, 5</a:t>
            </a:r>
          </a:p>
          <a:p>
            <a:pPr marL="609600" indent="-609600">
              <a:buFontTx/>
              <a:buNone/>
            </a:pPr>
            <a:r>
              <a:rPr lang="en-US" dirty="0">
                <a:latin typeface="Times New Roman" pitchFamily="18" charset="0"/>
                <a:cs typeface="Times New Roman" pitchFamily="18" charset="0"/>
              </a:rPr>
              <a:t>max  </a:t>
            </a:r>
            <a:r>
              <a:rPr lang="en-US" i="1" dirty="0">
                <a:latin typeface="Times New Roman" pitchFamily="18" charset="0"/>
                <a:cs typeface="Times New Roman" pitchFamily="18" charset="0"/>
              </a:rPr>
              <a:t>z </a:t>
            </a:r>
            <a:r>
              <a:rPr lang="en-US" dirty="0">
                <a:latin typeface="Times New Roman" pitchFamily="18" charset="0"/>
                <a:cs typeface="Times New Roman" pitchFamily="18" charset="0"/>
              </a:rPr>
              <a:t> = 13 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+ 16 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+ 16 x</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+ 14 x</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  + 39 x</a:t>
            </a:r>
            <a:r>
              <a:rPr lang="en-US" baseline="-25000" dirty="0">
                <a:latin typeface="Times New Roman" pitchFamily="18" charset="0"/>
                <a:cs typeface="Times New Roman" pitchFamily="18" charset="0"/>
              </a:rPr>
              <a:t>5</a:t>
            </a:r>
            <a:endParaRPr lang="ar-SA" dirty="0">
              <a:latin typeface="Times New Roman" pitchFamily="18" charset="0"/>
              <a:cs typeface="Times New Roman" pitchFamily="18" charset="0"/>
            </a:endParaRPr>
          </a:p>
          <a:p>
            <a:pPr marL="609600" indent="-609600" algn="just">
              <a:buFontTx/>
              <a:buNone/>
            </a:pPr>
            <a:r>
              <a:rPr lang="en-US" dirty="0" err="1">
                <a:latin typeface="Times New Roman" pitchFamily="18" charset="0"/>
                <a:cs typeface="Times New Roman" pitchFamily="18" charset="0"/>
              </a:rPr>
              <a:t>s.t</a:t>
            </a:r>
            <a:r>
              <a:rPr lang="en-US" dirty="0">
                <a:latin typeface="Times New Roman" pitchFamily="18" charset="0"/>
                <a:cs typeface="Times New Roman" pitchFamily="18" charset="0"/>
              </a:rPr>
              <a:t>.</a:t>
            </a:r>
            <a:r>
              <a:rPr lang="ar-SA" dirty="0">
                <a:latin typeface="Times New Roman" pitchFamily="18" charset="0"/>
                <a:cs typeface="Times New Roman" pitchFamily="18" charset="0"/>
              </a:rPr>
              <a:t> </a:t>
            </a:r>
          </a:p>
          <a:p>
            <a:pPr marL="609600" indent="-609600" algn="just">
              <a:buFontTx/>
              <a:buNone/>
            </a:pPr>
            <a:r>
              <a:rPr lang="en-US" dirty="0">
                <a:latin typeface="Times New Roman" pitchFamily="18" charset="0"/>
                <a:cs typeface="Times New Roman" pitchFamily="18" charset="0"/>
              </a:rPr>
              <a:t>11 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+ 53 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+ 5 x</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+ 5 x</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  + 29 x</a:t>
            </a:r>
            <a:r>
              <a:rPr lang="en-US" baseline="-25000" dirty="0">
                <a:latin typeface="Times New Roman" pitchFamily="18" charset="0"/>
                <a:cs typeface="Times New Roman" pitchFamily="18" charset="0"/>
              </a:rPr>
              <a:t>5 </a:t>
            </a:r>
            <a:r>
              <a:rPr lang="en-US" dirty="0">
                <a:latin typeface="Times New Roman" pitchFamily="18" charset="0"/>
                <a:cs typeface="Times New Roman" pitchFamily="18" charset="0"/>
              </a:rPr>
              <a:t> ≤  40</a:t>
            </a:r>
          </a:p>
          <a:p>
            <a:pPr marL="609600" indent="-609600" algn="just">
              <a:buFontTx/>
              <a:buNone/>
            </a:pPr>
            <a:r>
              <a:rPr lang="en-US" dirty="0">
                <a:latin typeface="Times New Roman" pitchFamily="18" charset="0"/>
                <a:cs typeface="Times New Roman" pitchFamily="18" charset="0"/>
              </a:rPr>
              <a:t>  3 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6 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+ 5 x</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+ 1 x</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  + 34 x</a:t>
            </a:r>
            <a:r>
              <a:rPr lang="en-US" baseline="-25000" dirty="0">
                <a:latin typeface="Times New Roman" pitchFamily="18" charset="0"/>
                <a:cs typeface="Times New Roman" pitchFamily="18" charset="0"/>
              </a:rPr>
              <a:t>5   </a:t>
            </a:r>
            <a:r>
              <a:rPr lang="en-US" dirty="0">
                <a:latin typeface="Times New Roman" pitchFamily="18" charset="0"/>
                <a:cs typeface="Times New Roman" pitchFamily="18" charset="0"/>
              </a:rPr>
              <a:t>≤  20</a:t>
            </a:r>
          </a:p>
          <a:p>
            <a:pPr marL="609600" indent="-609600" algn="just">
              <a:buFontTx/>
              <a:buNone/>
            </a:pPr>
            <a:r>
              <a:rPr lang="en-US" dirty="0">
                <a:latin typeface="Times New Roman" pitchFamily="18" charset="0"/>
                <a:cs typeface="Times New Roman" pitchFamily="18" charset="0"/>
              </a:rPr>
              <a:t>	    	 </a:t>
            </a:r>
            <a:r>
              <a:rPr lang="ar-SA" dirty="0">
                <a:latin typeface="Times New Roman" pitchFamily="18" charset="0"/>
                <a:cs typeface="Times New Roman" pitchFamily="18" charset="0"/>
              </a:rPr>
              <a:t>        </a:t>
            </a:r>
            <a:r>
              <a:rPr lang="en-US" dirty="0">
                <a:latin typeface="Times New Roman" pitchFamily="18" charset="0"/>
                <a:cs typeface="Times New Roman" pitchFamily="18" charset="0"/>
              </a:rPr>
              <a:t> x</a:t>
            </a:r>
            <a:r>
              <a:rPr lang="en-US" i="1" baseline="-25000" dirty="0">
                <a:latin typeface="Monotype Corsiva" pitchFamily="66" charset="0"/>
                <a:cs typeface="Times New Roman" pitchFamily="18" charset="0"/>
              </a:rPr>
              <a:t>i </a:t>
            </a:r>
            <a:r>
              <a:rPr lang="en-US" dirty="0">
                <a:latin typeface="Times New Roman" pitchFamily="18" charset="0"/>
                <a:cs typeface="Times New Roman" pitchFamily="18" charset="0"/>
              </a:rPr>
              <a:t> ≤ 1      </a:t>
            </a:r>
            <a:r>
              <a:rPr lang="en-US" dirty="0" err="1">
                <a:latin typeface="Monotype Corsiva" pitchFamily="66" charset="0"/>
                <a:cs typeface="Times New Roman" pitchFamily="18" charset="0"/>
              </a:rPr>
              <a:t>i</a:t>
            </a:r>
            <a:r>
              <a:rPr lang="en-US" dirty="0">
                <a:latin typeface="Times New Roman" pitchFamily="18" charset="0"/>
                <a:cs typeface="Times New Roman" pitchFamily="18" charset="0"/>
              </a:rPr>
              <a:t> = 1, 2, 3, 4, 5</a:t>
            </a:r>
            <a:endParaRPr lang="ar-SA" dirty="0">
              <a:latin typeface="Times New Roman" pitchFamily="18" charset="0"/>
              <a:cs typeface="Times New Roman" pitchFamily="18" charset="0"/>
            </a:endParaRPr>
          </a:p>
          <a:p>
            <a:pPr marL="609600" indent="-609600" algn="just">
              <a:buFontTx/>
              <a:buNone/>
            </a:pPr>
            <a:r>
              <a:rPr lang="en-US" dirty="0">
                <a:latin typeface="Times New Roman" pitchFamily="18" charset="0"/>
                <a:cs typeface="Times New Roman" pitchFamily="18" charset="0"/>
              </a:rPr>
              <a:t>	            	 x</a:t>
            </a:r>
            <a:r>
              <a:rPr lang="en-US" i="1" baseline="-25000" dirty="0">
                <a:latin typeface="Monotype Corsiva" pitchFamily="66" charset="0"/>
                <a:cs typeface="Times New Roman" pitchFamily="18" charset="0"/>
              </a:rPr>
              <a:t>i</a:t>
            </a:r>
            <a:r>
              <a:rPr lang="en-US" dirty="0">
                <a:latin typeface="Times New Roman" pitchFamily="18" charset="0"/>
                <a:cs typeface="Times New Roman" pitchFamily="18" charset="0"/>
              </a:rPr>
              <a:t>  ≥ 0      </a:t>
            </a:r>
            <a:r>
              <a:rPr lang="en-US" dirty="0" err="1">
                <a:latin typeface="Monotype Corsiva" pitchFamily="66" charset="0"/>
                <a:cs typeface="Times New Roman" pitchFamily="18" charset="0"/>
              </a:rPr>
              <a:t>i</a:t>
            </a:r>
            <a:r>
              <a:rPr lang="en-US" dirty="0">
                <a:latin typeface="Times New Roman" pitchFamily="18" charset="0"/>
                <a:cs typeface="Times New Roman" pitchFamily="18" charset="0"/>
              </a:rPr>
              <a:t> = 1, 2, 3, 4, 5</a:t>
            </a:r>
          </a:p>
          <a:p>
            <a:pPr marL="609600" indent="-609600" algn="just" rtl="1">
              <a:buFontTx/>
              <a:buNone/>
            </a:pPr>
            <a:endParaRPr lang="en-US" baseline="-25000" dirty="0">
              <a:latin typeface="Times New Roman" pitchFamily="18" charset="0"/>
              <a:cs typeface="Times New Roman" pitchFamily="18" charset="0"/>
            </a:endParaRPr>
          </a:p>
        </p:txBody>
      </p:sp>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البرنامج الرياضي الخطي</a:t>
            </a:r>
            <a:endParaRPr lang="en-US" sz="4000" b="1" dirty="0">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6"/>
          <p:cNvSpPr>
            <a:spLocks noGrp="1"/>
          </p:cNvSpPr>
          <p:nvPr>
            <p:ph type="sldNum" sz="quarter" idx="12"/>
          </p:nvPr>
        </p:nvSpPr>
        <p:spPr/>
        <p:txBody>
          <a:bodyPr/>
          <a:lstStyle/>
          <a:p>
            <a:fld id="{4736ADA7-F830-43E7-B4A1-6BA3B3781B0C}" type="slidenum">
              <a:rPr lang="ar-SA"/>
              <a:pPr/>
              <a:t>34</a:t>
            </a:fld>
            <a:endParaRPr lang="en-US"/>
          </a:p>
        </p:txBody>
      </p:sp>
      <p:sp>
        <p:nvSpPr>
          <p:cNvPr id="43011" name="Rectangle 3"/>
          <p:cNvSpPr>
            <a:spLocks noGrp="1" noChangeArrowheads="1"/>
          </p:cNvSpPr>
          <p:nvPr>
            <p:ph type="body" sz="half" idx="1"/>
          </p:nvPr>
        </p:nvSpPr>
        <p:spPr>
          <a:xfrm>
            <a:off x="457200" y="1600200"/>
            <a:ext cx="8077200" cy="2209800"/>
          </a:xfrm>
        </p:spPr>
        <p:txBody>
          <a:bodyPr/>
          <a:lstStyle/>
          <a:p>
            <a:pPr marL="166688" indent="1588" algn="r" rtl="1">
              <a:buFontTx/>
              <a:buNone/>
            </a:pPr>
            <a:r>
              <a:rPr lang="ar-SA" sz="2800" b="1" u="sng" dirty="0"/>
              <a:t>مثال </a:t>
            </a:r>
            <a:r>
              <a:rPr lang="en-US" sz="2800" b="1" u="sng" dirty="0"/>
              <a:t>4</a:t>
            </a:r>
            <a:r>
              <a:rPr lang="ar-SA" sz="2800" b="1" dirty="0"/>
              <a:t>:</a:t>
            </a:r>
          </a:p>
          <a:p>
            <a:pPr marL="166688" indent="1588" algn="just" rtl="1">
              <a:buFontTx/>
              <a:buNone/>
            </a:pPr>
            <a:r>
              <a:rPr lang="ar-SA" sz="2400" dirty="0"/>
              <a:t>تمتلك شركة وجبات سريعة مستودعين غذائيين لتأمين احتياجات ثلاثة فروع لها في المملكة.  ويبين الجدول التالي احتياج كل فرع ومحتوى كل مستودع من الأغذية (بالطن) بالإضافة إلى تكلفة نقل الطن الغذائي الواحد من كل مستودع إلى أي فرع من الفروع. فأوجد النموذج الرياضي بحيث تؤمّن الشركة احتياجات كل فرع بأقل تكلفة إجمالية.</a:t>
            </a:r>
          </a:p>
        </p:txBody>
      </p:sp>
      <p:graphicFrame>
        <p:nvGraphicFramePr>
          <p:cNvPr id="43334" name="Group 326"/>
          <p:cNvGraphicFramePr>
            <a:graphicFrameLocks noGrp="1"/>
          </p:cNvGraphicFramePr>
          <p:nvPr>
            <p:ph sz="half" idx="2"/>
            <p:extLst>
              <p:ext uri="{D42A27DB-BD31-4B8C-83A1-F6EECF244321}">
                <p14:modId xmlns:p14="http://schemas.microsoft.com/office/powerpoint/2010/main" val="2480583419"/>
              </p:ext>
            </p:extLst>
          </p:nvPr>
        </p:nvGraphicFramePr>
        <p:xfrm>
          <a:off x="914400" y="3962400"/>
          <a:ext cx="7543800" cy="2473325"/>
        </p:xfrm>
        <a:graphic>
          <a:graphicData uri="http://schemas.openxmlformats.org/drawingml/2006/table">
            <a:tbl>
              <a:tblPr rtl="1"/>
              <a:tblGrid>
                <a:gridCol w="1566862">
                  <a:extLst>
                    <a:ext uri="{9D8B030D-6E8A-4147-A177-3AD203B41FA5}">
                      <a16:colId xmlns:a16="http://schemas.microsoft.com/office/drawing/2014/main" val="20000"/>
                    </a:ext>
                  </a:extLst>
                </a:gridCol>
                <a:gridCol w="1423988">
                  <a:extLst>
                    <a:ext uri="{9D8B030D-6E8A-4147-A177-3AD203B41FA5}">
                      <a16:colId xmlns:a16="http://schemas.microsoft.com/office/drawing/2014/main" val="20001"/>
                    </a:ext>
                  </a:extLst>
                </a:gridCol>
                <a:gridCol w="1423987">
                  <a:extLst>
                    <a:ext uri="{9D8B030D-6E8A-4147-A177-3AD203B41FA5}">
                      <a16:colId xmlns:a16="http://schemas.microsoft.com/office/drawing/2014/main" val="20002"/>
                    </a:ext>
                  </a:extLst>
                </a:gridCol>
                <a:gridCol w="1071563">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1392237">
                  <a:extLst>
                    <a:ext uri="{9D8B030D-6E8A-4147-A177-3AD203B41FA5}">
                      <a16:colId xmlns:a16="http://schemas.microsoft.com/office/drawing/2014/main" val="20005"/>
                    </a:ext>
                  </a:extLst>
                </a:gridCol>
                <a:gridCol w="455613">
                  <a:extLst>
                    <a:ext uri="{9D8B030D-6E8A-4147-A177-3AD203B41FA5}">
                      <a16:colId xmlns:a16="http://schemas.microsoft.com/office/drawing/2014/main" val="20006"/>
                    </a:ext>
                  </a:extLst>
                </a:gridCol>
              </a:tblGrid>
              <a:tr h="552450">
                <a:tc row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rgbClr val="FF0000"/>
                          </a:solidFill>
                          <a:effectLst/>
                          <a:latin typeface="Times New Roman" pitchFamily="18" charset="0"/>
                          <a:ea typeface="Times New Roman" pitchFamily="18" charset="0"/>
                          <a:cs typeface="Arabic Transparent" pitchFamily="2" charset="0"/>
                        </a:rPr>
                        <a:t>محتويات </a:t>
                      </a:r>
                      <a:endParaRPr kumimoji="0" lang="en-US" sz="2400" b="0" i="0" u="none" strike="noStrike" cap="none" normalizeH="0" baseline="0" dirty="0">
                        <a:ln>
                          <a:noFill/>
                        </a:ln>
                        <a:solidFill>
                          <a:srgbClr val="FF0000"/>
                        </a:solidFill>
                        <a:effectLst/>
                        <a:latin typeface="Times New Roman" pitchFamily="18" charset="0"/>
                        <a:ea typeface="Times New Roman" pitchFamily="18" charset="0"/>
                        <a:cs typeface="Arabic Transparent" pitchFamily="2"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sz="2400" b="0" i="0" u="none" strike="noStrike" cap="none" normalizeH="0" baseline="0" dirty="0">
                          <a:ln>
                            <a:noFill/>
                          </a:ln>
                          <a:solidFill>
                            <a:srgbClr val="FF0000"/>
                          </a:solidFill>
                          <a:effectLst/>
                          <a:latin typeface="Times New Roman" pitchFamily="18" charset="0"/>
                          <a:ea typeface="Times New Roman" pitchFamily="18" charset="0"/>
                          <a:cs typeface="Arabic Transparent" pitchFamily="2" charset="0"/>
                        </a:rPr>
                        <a:t>المستودع</a:t>
                      </a:r>
                      <a:endParaRPr kumimoji="0" lang="ar-SA" sz="2400" b="0" i="0" u="none" strike="noStrike" cap="none" normalizeH="0" baseline="0" dirty="0">
                        <a:ln>
                          <a:noFill/>
                        </a:ln>
                        <a:solidFill>
                          <a:srgbClr val="FF0000"/>
                        </a:solidFill>
                        <a:effectLst/>
                        <a:latin typeface="Arial" charset="0"/>
                        <a:cs typeface="Arial" charset="0"/>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chemeClr val="tx1"/>
                          </a:solidFill>
                          <a:effectLst/>
                          <a:latin typeface="Times New Roman" pitchFamily="18" charset="0"/>
                          <a:ea typeface="Times New Roman" pitchFamily="18" charset="0"/>
                          <a:cs typeface="Arabic Transparent" pitchFamily="2" charset="0"/>
                        </a:rPr>
                        <a:t>تكلفة شحن الطن</a:t>
                      </a:r>
                      <a:endParaRPr kumimoji="0" lang="ar-SA" sz="2400" b="0" i="0" u="none" strike="noStrike" cap="none" normalizeH="0" baseline="0" dirty="0">
                        <a:ln>
                          <a:noFill/>
                        </a:ln>
                        <a:solidFill>
                          <a:schemeClr val="tx1"/>
                        </a:solidFill>
                        <a:effectLst/>
                        <a:latin typeface="Arial" charset="0"/>
                        <a:ea typeface="Times New Roman" pitchFamily="18" charset="0"/>
                        <a:cs typeface="Arabic Transparent" pitchFamily="2"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cs typeface="Arial" charset="0"/>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 </a:t>
                      </a:r>
                      <a:endParaRPr kumimoji="0" lang="en-US" sz="2400" b="0" i="0" u="none" strike="noStrike" cap="none" normalizeH="0" baseline="0">
                        <a:ln>
                          <a:noFill/>
                        </a:ln>
                        <a:solidFill>
                          <a:schemeClr val="tx1"/>
                        </a:solidFill>
                        <a:effectLst/>
                        <a:latin typeface="Arial" charset="0"/>
                        <a:cs typeface="Arial" charset="0"/>
                      </a:endParaRP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95300">
                <a:tc vMerge="1">
                  <a:txBody>
                    <a:bodyPr/>
                    <a:lstStyle/>
                    <a:p>
                      <a:endParaRPr lang="en-US"/>
                    </a:p>
                  </a:txBody>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rgbClr val="0000FF"/>
                          </a:solidFill>
                          <a:effectLst/>
                          <a:latin typeface="Times New Roman" pitchFamily="18" charset="0"/>
                          <a:ea typeface="Times New Roman" pitchFamily="18" charset="0"/>
                          <a:cs typeface="Arabic Transparent" pitchFamily="2" charset="0"/>
                        </a:rPr>
                        <a:t>فرع-</a:t>
                      </a:r>
                      <a:r>
                        <a:rPr kumimoji="0" lang="en-US" sz="2400" b="0" i="0" u="none" strike="noStrike" cap="none" normalizeH="0" baseline="0" dirty="0">
                          <a:ln>
                            <a:noFill/>
                          </a:ln>
                          <a:solidFill>
                            <a:srgbClr val="0000FF"/>
                          </a:solidFill>
                          <a:effectLst/>
                          <a:latin typeface="Times New Roman" pitchFamily="18" charset="0"/>
                          <a:ea typeface="Times New Roman" pitchFamily="18" charset="0"/>
                          <a:cs typeface="Arabic Transparent" pitchFamily="2" charset="0"/>
                        </a:rPr>
                        <a:t>3</a:t>
                      </a:r>
                      <a:endParaRPr kumimoji="0" lang="en-US" sz="2400" b="0" i="0" u="none" strike="noStrike" cap="none" normalizeH="0" baseline="0" dirty="0">
                        <a:ln>
                          <a:noFill/>
                        </a:ln>
                        <a:solidFill>
                          <a:srgbClr val="0000FF"/>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rgbClr val="0000FF"/>
                          </a:solidFill>
                          <a:effectLst/>
                          <a:latin typeface="Times New Roman" pitchFamily="18" charset="0"/>
                          <a:ea typeface="Times New Roman" pitchFamily="18" charset="0"/>
                          <a:cs typeface="Arabic Transparent" pitchFamily="2" charset="0"/>
                        </a:rPr>
                        <a:t>فرع-</a:t>
                      </a:r>
                      <a:r>
                        <a:rPr kumimoji="0" lang="en-US" sz="2400" b="0" i="0" u="none" strike="noStrike" cap="none" normalizeH="0" baseline="0" dirty="0">
                          <a:ln>
                            <a:noFill/>
                          </a:ln>
                          <a:solidFill>
                            <a:srgbClr val="0000FF"/>
                          </a:solidFill>
                          <a:effectLst/>
                          <a:latin typeface="Times New Roman" pitchFamily="18" charset="0"/>
                          <a:ea typeface="Times New Roman" pitchFamily="18" charset="0"/>
                          <a:cs typeface="Arabic Transparent" pitchFamily="2" charset="0"/>
                        </a:rPr>
                        <a:t>2</a:t>
                      </a:r>
                      <a:endParaRPr kumimoji="0" lang="en-US" sz="2400" b="0" i="0" u="none" strike="noStrike" cap="none" normalizeH="0" baseline="0" dirty="0">
                        <a:ln>
                          <a:noFill/>
                        </a:ln>
                        <a:solidFill>
                          <a:srgbClr val="0000FF"/>
                        </a:solidFill>
                        <a:effectLst/>
                        <a:latin typeface="Arial" charset="0"/>
                        <a:cs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rgbClr val="0000FF"/>
                          </a:solidFill>
                          <a:effectLst/>
                          <a:latin typeface="Times New Roman" pitchFamily="18" charset="0"/>
                          <a:ea typeface="Times New Roman" pitchFamily="18" charset="0"/>
                          <a:cs typeface="Arabic Transparent" pitchFamily="2" charset="0"/>
                        </a:rPr>
                        <a:t>فرع-</a:t>
                      </a:r>
                      <a:r>
                        <a:rPr kumimoji="0" lang="en-US" sz="2400" b="0" i="0" u="none" strike="noStrike" cap="none" normalizeH="0" baseline="0" dirty="0">
                          <a:ln>
                            <a:noFill/>
                          </a:ln>
                          <a:solidFill>
                            <a:srgbClr val="0000FF"/>
                          </a:solidFill>
                          <a:effectLst/>
                          <a:latin typeface="Times New Roman" pitchFamily="18" charset="0"/>
                          <a:ea typeface="Times New Roman" pitchFamily="18" charset="0"/>
                          <a:cs typeface="Arabic Transparent" pitchFamily="2" charset="0"/>
                        </a:rPr>
                        <a:t>1</a:t>
                      </a:r>
                      <a:endParaRPr kumimoji="0" lang="en-US" sz="2400" b="0" i="0" u="none" strike="noStrike" cap="none" normalizeH="0" baseline="0" dirty="0">
                        <a:ln>
                          <a:noFill/>
                        </a:ln>
                        <a:solidFill>
                          <a:srgbClr val="0000FF"/>
                        </a:solidFill>
                        <a:effectLst/>
                        <a:latin typeface="Arial" charset="0"/>
                        <a:cs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290513">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Times New Roman" pitchFamily="18" charset="0"/>
                          <a:cs typeface="Arabic Transparent" pitchFamily="2" charset="0"/>
                        </a:rPr>
                        <a:t>5</a:t>
                      </a:r>
                      <a:endParaRPr kumimoji="0" lang="ar-SA" sz="2400" b="0" i="0" u="none" strike="noStrike" cap="none" normalizeH="0" baseline="0" dirty="0">
                        <a:ln>
                          <a:noFill/>
                        </a:ln>
                        <a:solidFill>
                          <a:srgbClr val="FF0000"/>
                        </a:solidFill>
                        <a:effectLst/>
                        <a:latin typeface="Arial" charset="0"/>
                        <a:ea typeface="Times New Roman" pitchFamily="18" charset="0"/>
                        <a:cs typeface="Arabic Transparent" pitchFamily="2" charset="0"/>
                      </a:endParaRP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Arabic Transparent" pitchFamily="2" charset="0"/>
                        </a:rPr>
                        <a:t>20</a:t>
                      </a:r>
                      <a:endParaRPr kumimoji="0" lang="ar-SA" sz="2400" b="0" i="0" u="none" strike="noStrike" cap="none" normalizeH="0" baseline="0" dirty="0">
                        <a:ln>
                          <a:noFill/>
                        </a:ln>
                        <a:solidFill>
                          <a:schemeClr val="tx1"/>
                        </a:solidFill>
                        <a:effectLst/>
                        <a:latin typeface="Arial" charset="0"/>
                        <a:ea typeface="Times New Roman" pitchFamily="18" charset="0"/>
                        <a:cs typeface="Arabic Transparent" pitchFamily="2"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Arabic Transparent" pitchFamily="2" charset="0"/>
                        </a:rPr>
                        <a:t>12</a:t>
                      </a:r>
                      <a:endParaRPr kumimoji="0" lang="ar-SA" sz="2400" b="0" i="0" u="none" strike="noStrike" cap="none" normalizeH="0" baseline="0" dirty="0">
                        <a:ln>
                          <a:noFill/>
                        </a:ln>
                        <a:solidFill>
                          <a:schemeClr val="tx1"/>
                        </a:solidFill>
                        <a:effectLst/>
                        <a:latin typeface="Arial" charset="0"/>
                        <a:ea typeface="Times New Roman" pitchFamily="18" charset="0"/>
                        <a:cs typeface="Arabic Transparent" pitchFamily="2"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Arabic Transparent" pitchFamily="2" charset="0"/>
                        </a:rPr>
                        <a:t>23</a:t>
                      </a:r>
                      <a:endParaRPr kumimoji="0" lang="ar-SA" sz="2400" b="0" i="0" u="none" strike="noStrike" cap="none" normalizeH="0" baseline="0" dirty="0">
                        <a:ln>
                          <a:noFill/>
                        </a:ln>
                        <a:solidFill>
                          <a:schemeClr val="tx1"/>
                        </a:solidFill>
                        <a:effectLst/>
                        <a:latin typeface="Arial" charset="0"/>
                        <a:ea typeface="Times New Roman" pitchFamily="18" charset="0"/>
                        <a:cs typeface="Arabic Transparent" pitchFamily="2"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rgbClr val="FF0000"/>
                          </a:solidFill>
                          <a:effectLst/>
                          <a:latin typeface="Times New Roman" pitchFamily="18" charset="0"/>
                          <a:ea typeface="Times New Roman" pitchFamily="18" charset="0"/>
                          <a:cs typeface="Arabic Transparent" pitchFamily="2" charset="0"/>
                        </a:rPr>
                        <a:t>مستودع-</a:t>
                      </a:r>
                      <a:r>
                        <a:rPr kumimoji="0" lang="en-US" sz="2400" b="0" i="0" u="none" strike="noStrike" cap="none" normalizeH="0" baseline="0" dirty="0">
                          <a:ln>
                            <a:noFill/>
                          </a:ln>
                          <a:solidFill>
                            <a:srgbClr val="FF0000"/>
                          </a:solidFill>
                          <a:effectLst/>
                          <a:latin typeface="Times New Roman" pitchFamily="18" charset="0"/>
                          <a:ea typeface="Times New Roman" pitchFamily="18" charset="0"/>
                          <a:cs typeface="Arabic Transparent" pitchFamily="2" charset="0"/>
                        </a:rPr>
                        <a:t>1</a:t>
                      </a:r>
                      <a:endParaRPr kumimoji="0" lang="ar-SA" sz="2400" b="0" i="0" u="none" strike="noStrike" cap="none" normalizeH="0" baseline="0" dirty="0">
                        <a:ln>
                          <a:noFill/>
                        </a:ln>
                        <a:solidFill>
                          <a:srgbClr val="FF0000"/>
                        </a:solidFill>
                        <a:effectLst/>
                        <a:latin typeface="Arial" charset="0"/>
                        <a:ea typeface="Times New Roman" pitchFamily="18" charset="0"/>
                        <a:cs typeface="Arabic Transparent" pitchFamily="2"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r h="292100">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Times New Roman" pitchFamily="18" charset="0"/>
                          <a:cs typeface="Arabic Transparent" pitchFamily="2" charset="0"/>
                        </a:rPr>
                        <a:t>8</a:t>
                      </a:r>
                      <a:endParaRPr kumimoji="0" lang="ar-SA" sz="2400" b="0" i="0" u="none" strike="noStrike" cap="none" normalizeH="0" baseline="0" dirty="0">
                        <a:ln>
                          <a:noFill/>
                        </a:ln>
                        <a:solidFill>
                          <a:srgbClr val="FF0000"/>
                        </a:solidFill>
                        <a:effectLst/>
                        <a:latin typeface="Arial" charset="0"/>
                        <a:ea typeface="Times New Roman" pitchFamily="18" charset="0"/>
                        <a:cs typeface="Arabic Transparent" pitchFamily="2" charset="0"/>
                      </a:endParaRPr>
                    </a:p>
                  </a:txBody>
                  <a:tcPr anchor="ctr" horzOverflow="overflow">
                    <a:lnL cap="flat">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Arabic Transparent" pitchFamily="2" charset="0"/>
                        </a:rPr>
                        <a:t>4</a:t>
                      </a:r>
                      <a:endParaRPr kumimoji="0" lang="ar-SA" sz="2400" b="0" i="0" u="none" strike="noStrike" cap="none" normalizeH="0" baseline="0" dirty="0">
                        <a:ln>
                          <a:noFill/>
                        </a:ln>
                        <a:solidFill>
                          <a:schemeClr val="tx1"/>
                        </a:solidFill>
                        <a:effectLst/>
                        <a:latin typeface="Arial" charset="0"/>
                        <a:ea typeface="Times New Roman" pitchFamily="18" charset="0"/>
                        <a:cs typeface="Arabic Transparent" pitchFamily="2" charset="0"/>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Arabic Transparent" pitchFamily="2" charset="0"/>
                        </a:rPr>
                        <a:t>19</a:t>
                      </a:r>
                      <a:endParaRPr kumimoji="0" lang="ar-SA" sz="2400" b="0" i="0" u="none" strike="noStrike" cap="none" normalizeH="0" baseline="0" dirty="0">
                        <a:ln>
                          <a:noFill/>
                        </a:ln>
                        <a:solidFill>
                          <a:schemeClr val="tx1"/>
                        </a:solidFill>
                        <a:effectLst/>
                        <a:latin typeface="Arial" charset="0"/>
                        <a:ea typeface="Times New Roman" pitchFamily="18" charset="0"/>
                        <a:cs typeface="Arabic Transparent" pitchFamily="2"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Arabic Transparent" pitchFamily="2" charset="0"/>
                        </a:rPr>
                        <a:t>8</a:t>
                      </a:r>
                      <a:endParaRPr kumimoji="0" lang="ar-SA" sz="2400" b="0" i="0" u="none" strike="noStrike" cap="none" normalizeH="0" baseline="0" dirty="0">
                        <a:ln>
                          <a:noFill/>
                        </a:ln>
                        <a:solidFill>
                          <a:schemeClr val="tx1"/>
                        </a:solidFill>
                        <a:effectLst/>
                        <a:latin typeface="Arial" charset="0"/>
                        <a:ea typeface="Times New Roman" pitchFamily="18" charset="0"/>
                        <a:cs typeface="Arabic Transparent" pitchFamily="2" charset="0"/>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rgbClr val="FF0000"/>
                          </a:solidFill>
                          <a:effectLst/>
                          <a:latin typeface="Times New Roman" pitchFamily="18" charset="0"/>
                          <a:ea typeface="Times New Roman" pitchFamily="18" charset="0"/>
                          <a:cs typeface="Arabic Transparent" pitchFamily="2" charset="0"/>
                        </a:rPr>
                        <a:t>مستودع-</a:t>
                      </a:r>
                      <a:r>
                        <a:rPr kumimoji="0" lang="en-US" sz="2400" b="0" i="0" u="none" strike="noStrike" cap="none" normalizeH="0" baseline="0" dirty="0">
                          <a:ln>
                            <a:noFill/>
                          </a:ln>
                          <a:solidFill>
                            <a:srgbClr val="FF0000"/>
                          </a:solidFill>
                          <a:effectLst/>
                          <a:latin typeface="Times New Roman" pitchFamily="18" charset="0"/>
                          <a:ea typeface="Times New Roman" pitchFamily="18" charset="0"/>
                          <a:cs typeface="Arabic Transparent" pitchFamily="2" charset="0"/>
                        </a:rPr>
                        <a:t>2</a:t>
                      </a:r>
                      <a:endParaRPr kumimoji="0" lang="ar-SA" sz="2400" b="0" i="0" u="none" strike="noStrike" cap="none" normalizeH="0" baseline="0" dirty="0">
                        <a:ln>
                          <a:noFill/>
                        </a:ln>
                        <a:solidFill>
                          <a:srgbClr val="FF0000"/>
                        </a:solidFill>
                        <a:effectLst/>
                        <a:latin typeface="Arial" charset="0"/>
                        <a:ea typeface="Times New Roman" pitchFamily="18" charset="0"/>
                        <a:cs typeface="Arabic Transparent" pitchFamily="2" charset="0"/>
                      </a:endParaRPr>
                    </a:p>
                  </a:txBody>
                  <a:tcPr anchor="ct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3"/>
                  </a:ext>
                </a:extLst>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anchor="ctr" horzOverflow="overflow">
                    <a:lnL cap="flat">
                      <a:noFill/>
                    </a:lnL>
                    <a:lnR w="381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ea typeface="Times New Roman" pitchFamily="18" charset="0"/>
                          <a:cs typeface="Arabic Transparent" pitchFamily="2" charset="0"/>
                        </a:rPr>
                        <a:t>2</a:t>
                      </a:r>
                      <a:endParaRPr kumimoji="0" lang="ar-SA" sz="2400" b="0" i="0" u="none" strike="noStrike" cap="none" normalizeH="0" baseline="0" dirty="0">
                        <a:ln>
                          <a:noFill/>
                        </a:ln>
                        <a:solidFill>
                          <a:srgbClr val="0000FF"/>
                        </a:solidFill>
                        <a:effectLst/>
                        <a:latin typeface="Arial" charset="0"/>
                        <a:ea typeface="Times New Roman" pitchFamily="18" charset="0"/>
                        <a:cs typeface="Arabic Transparent" pitchFamily="2" charset="0"/>
                      </a:endParaRPr>
                    </a:p>
                  </a:txBody>
                  <a:tcPr anchor="ctr" horzOverflow="overflow">
                    <a:lnL w="381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ea typeface="Times New Roman" pitchFamily="18" charset="0"/>
                          <a:cs typeface="Arabic Transparent" pitchFamily="2" charset="0"/>
                        </a:rPr>
                        <a:t>3</a:t>
                      </a:r>
                      <a:endParaRPr kumimoji="0" lang="ar-SA" sz="2400" b="0" i="0" u="none" strike="noStrike" cap="none" normalizeH="0" baseline="0" dirty="0">
                        <a:ln>
                          <a:noFill/>
                        </a:ln>
                        <a:solidFill>
                          <a:srgbClr val="0000FF"/>
                        </a:solidFill>
                        <a:effectLst/>
                        <a:latin typeface="Arial" charset="0"/>
                        <a:ea typeface="Times New Roman" pitchFamily="18" charset="0"/>
                        <a:cs typeface="Arabic Transparent" pitchFamily="2" charset="0"/>
                      </a:endParaRP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ea typeface="Times New Roman" pitchFamily="18" charset="0"/>
                          <a:cs typeface="Arabic Transparent" pitchFamily="2" charset="0"/>
                        </a:rPr>
                        <a:t>4</a:t>
                      </a:r>
                      <a:endParaRPr kumimoji="0" lang="en-US" sz="2400" b="0" i="0" u="none" strike="noStrike" cap="none" normalizeH="0" baseline="0" dirty="0">
                        <a:ln>
                          <a:noFill/>
                        </a:ln>
                        <a:solidFill>
                          <a:srgbClr val="0000FF"/>
                        </a:solidFill>
                        <a:effectLst/>
                        <a:latin typeface="Arial" charset="0"/>
                        <a:ea typeface="Times New Roman" pitchFamily="18" charset="0"/>
                        <a:cs typeface="Arabic Transparent" pitchFamily="2" charset="0"/>
                      </a:endParaRPr>
                    </a:p>
                  </a:txBody>
                  <a:tcPr horzOverflow="overflow">
                    <a:lnL>
                      <a:noFill/>
                    </a:lnL>
                    <a:lnR w="381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FF"/>
                        </a:solidFill>
                        <a:effectLst/>
                        <a:latin typeface="Arial" charset="0"/>
                        <a:cs typeface="Arial" charset="0"/>
                      </a:endParaRPr>
                    </a:p>
                  </a:txBody>
                  <a:tcPr horzOverflow="overflow">
                    <a:lnL w="381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rgbClr val="0000FF"/>
                          </a:solidFill>
                          <a:effectLst/>
                          <a:latin typeface="Times New Roman" pitchFamily="18" charset="0"/>
                          <a:ea typeface="Times New Roman" pitchFamily="18" charset="0"/>
                          <a:cs typeface="Arabic Transparent" pitchFamily="2" charset="0"/>
                        </a:rPr>
                        <a:t>طلب الفرع </a:t>
                      </a:r>
                      <a:endParaRPr kumimoji="0" lang="ar-SA" sz="2400" b="0" i="0" u="none" strike="noStrike" cap="none" normalizeH="0" baseline="0" dirty="0">
                        <a:ln>
                          <a:noFill/>
                        </a:ln>
                        <a:solidFill>
                          <a:srgbClr val="0000FF"/>
                        </a:solidFill>
                        <a:effectLst/>
                        <a:latin typeface="Arial" charset="0"/>
                        <a:ea typeface="Times New Roman" pitchFamily="18" charset="0"/>
                        <a:cs typeface="Arabic Transparent" pitchFamily="2"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6AAEEA6-560B-4029-B08E-538E9730BADF}" type="slidenum">
              <a:rPr lang="ar-SA"/>
              <a:pPr/>
              <a:t>35</a:t>
            </a:fld>
            <a:endParaRPr lang="en-US"/>
          </a:p>
        </p:txBody>
      </p:sp>
      <p:sp>
        <p:nvSpPr>
          <p:cNvPr id="50179" name="Rectangle 3"/>
          <p:cNvSpPr>
            <a:spLocks noGrp="1" noChangeArrowheads="1"/>
          </p:cNvSpPr>
          <p:nvPr>
            <p:ph type="body" idx="1"/>
          </p:nvPr>
        </p:nvSpPr>
        <p:spPr>
          <a:xfrm>
            <a:off x="228600" y="152400"/>
            <a:ext cx="8763000" cy="6477000"/>
          </a:xfrm>
        </p:spPr>
        <p:txBody>
          <a:bodyPr/>
          <a:lstStyle/>
          <a:p>
            <a:pPr marL="609600" indent="-609600" algn="r" rtl="1">
              <a:buFontTx/>
              <a:buNone/>
            </a:pPr>
            <a:r>
              <a:rPr lang="ar-SA" sz="2800" b="1" dirty="0">
                <a:solidFill>
                  <a:srgbClr val="0000FF"/>
                </a:solidFill>
                <a:latin typeface="Times New Roman" pitchFamily="18" charset="0"/>
                <a:cs typeface="Times New Roman" pitchFamily="18" charset="0"/>
              </a:rPr>
              <a:t>البرنامج الرياضي الخطي:</a:t>
            </a:r>
          </a:p>
          <a:p>
            <a:pPr marL="609600" indent="-609600" algn="r" rtl="1">
              <a:buFontTx/>
              <a:buNone/>
            </a:pPr>
            <a:r>
              <a:rPr lang="en-US" sz="2800" dirty="0">
                <a:latin typeface="Times New Roman" pitchFamily="18" charset="0"/>
                <a:cs typeface="Times New Roman" pitchFamily="18" charset="0"/>
              </a:rPr>
              <a:t> = x</a:t>
            </a:r>
            <a:r>
              <a:rPr lang="en-US" sz="2800" i="1" baseline="-25000" dirty="0">
                <a:latin typeface="Monotype Corsiva" pitchFamily="66" charset="0"/>
                <a:cs typeface="Times New Roman" pitchFamily="18" charset="0"/>
              </a:rPr>
              <a:t>i j</a:t>
            </a:r>
            <a:r>
              <a:rPr lang="en-US" sz="2800" dirty="0">
                <a:latin typeface="Times New Roman" pitchFamily="18" charset="0"/>
                <a:cs typeface="Times New Roman" pitchFamily="18" charset="0"/>
              </a:rPr>
              <a:t> </a:t>
            </a:r>
            <a:r>
              <a:rPr lang="ar-SA" sz="2800" dirty="0">
                <a:latin typeface="Times New Roman" pitchFamily="18" charset="0"/>
                <a:cs typeface="Times New Roman" pitchFamily="18" charset="0"/>
              </a:rPr>
              <a:t>عدد الأطنان المنقولة من المستودع  </a:t>
            </a:r>
            <a:r>
              <a:rPr lang="en-US" sz="2800" dirty="0" err="1">
                <a:latin typeface="Monotype Corsiva" pitchFamily="66" charset="0"/>
                <a:cs typeface="Times New Roman" pitchFamily="18" charset="0"/>
              </a:rPr>
              <a:t>i</a:t>
            </a:r>
            <a:r>
              <a:rPr lang="ar-SA" sz="2800" dirty="0">
                <a:latin typeface="Times New Roman" pitchFamily="18" charset="0"/>
                <a:cs typeface="Times New Roman" pitchFamily="18" charset="0"/>
              </a:rPr>
              <a:t> إلى الفرع  </a:t>
            </a:r>
            <a:r>
              <a:rPr lang="en-US" sz="2800" dirty="0">
                <a:latin typeface="Monotype Corsiva" pitchFamily="66" charset="0"/>
                <a:cs typeface="Times New Roman" pitchFamily="18" charset="0"/>
              </a:rPr>
              <a:t>j</a:t>
            </a:r>
            <a:r>
              <a:rPr lang="ar-SA"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609600" indent="-609600" algn="r" rtl="1">
              <a:buFontTx/>
              <a:buNone/>
            </a:pPr>
            <a:r>
              <a:rPr lang="ar-SA" sz="2800" dirty="0">
                <a:latin typeface="Monotype Corsiva" pitchFamily="66" charset="0"/>
                <a:cs typeface="Times New Roman" pitchFamily="18" charset="0"/>
              </a:rPr>
              <a:t>                              </a:t>
            </a:r>
            <a:r>
              <a:rPr lang="en-US" sz="2800" dirty="0" err="1">
                <a:latin typeface="Monotype Corsiva" pitchFamily="66" charset="0"/>
                <a:cs typeface="Times New Roman" pitchFamily="18" charset="0"/>
              </a:rPr>
              <a:t>i</a:t>
            </a:r>
            <a:r>
              <a:rPr lang="en-US" sz="2800" dirty="0">
                <a:latin typeface="Times New Roman" pitchFamily="18" charset="0"/>
                <a:cs typeface="Times New Roman" pitchFamily="18" charset="0"/>
              </a:rPr>
              <a:t> = 1, 2</a:t>
            </a:r>
            <a:r>
              <a:rPr lang="ar-SA" sz="2800" dirty="0">
                <a:latin typeface="Times New Roman" pitchFamily="18" charset="0"/>
                <a:cs typeface="Times New Roman" pitchFamily="18" charset="0"/>
              </a:rPr>
              <a:t>  تمثل المستودع الأول والثاني</a:t>
            </a:r>
          </a:p>
          <a:p>
            <a:pPr marL="609600" indent="-609600" algn="r" rtl="1">
              <a:buFontTx/>
              <a:buNone/>
            </a:pPr>
            <a:r>
              <a:rPr lang="ar-SA" sz="2800" dirty="0">
                <a:latin typeface="Times New Roman" pitchFamily="18" charset="0"/>
                <a:cs typeface="Times New Roman" pitchFamily="18" charset="0"/>
              </a:rPr>
              <a:t> </a:t>
            </a:r>
            <a:r>
              <a:rPr lang="ar-SA" sz="2800" dirty="0">
                <a:latin typeface="Monotype Corsiva" pitchFamily="66" charset="0"/>
                <a:cs typeface="Times New Roman" pitchFamily="18" charset="0"/>
              </a:rPr>
              <a:t>                            </a:t>
            </a:r>
            <a:r>
              <a:rPr lang="en-US" sz="2800" dirty="0">
                <a:latin typeface="Monotype Corsiva" pitchFamily="66" charset="0"/>
                <a:cs typeface="Times New Roman" pitchFamily="18" charset="0"/>
              </a:rPr>
              <a:t>j </a:t>
            </a:r>
            <a:r>
              <a:rPr lang="en-US" sz="2800" dirty="0">
                <a:latin typeface="Times New Roman" pitchFamily="18" charset="0"/>
                <a:cs typeface="Times New Roman" pitchFamily="18" charset="0"/>
              </a:rPr>
              <a:t>= 1, 2, 3</a:t>
            </a:r>
            <a:r>
              <a:rPr lang="ar-SA" sz="2800" dirty="0">
                <a:latin typeface="Times New Roman" pitchFamily="18" charset="0"/>
                <a:cs typeface="Times New Roman" pitchFamily="18" charset="0"/>
              </a:rPr>
              <a:t>  تمثل الفرع الأول والثاني والثالث</a:t>
            </a:r>
            <a:endParaRPr lang="en-US" sz="2800" dirty="0">
              <a:latin typeface="Times New Roman" pitchFamily="18" charset="0"/>
              <a:cs typeface="Times New Roman" pitchFamily="18" charset="0"/>
            </a:endParaRPr>
          </a:p>
          <a:p>
            <a:pPr marL="609600" indent="-609600">
              <a:buFontTx/>
              <a:buNone/>
            </a:pPr>
            <a:r>
              <a:rPr lang="en-US" sz="2800" dirty="0">
                <a:latin typeface="Times New Roman" pitchFamily="18" charset="0"/>
                <a:cs typeface="Times New Roman" pitchFamily="18" charset="0"/>
              </a:rPr>
              <a:t>min  z = 23x</a:t>
            </a:r>
            <a:r>
              <a:rPr lang="en-US" sz="2800" baseline="-25000" dirty="0">
                <a:latin typeface="Times New Roman" pitchFamily="18" charset="0"/>
                <a:cs typeface="Times New Roman" pitchFamily="18" charset="0"/>
              </a:rPr>
              <a:t>11</a:t>
            </a:r>
            <a:r>
              <a:rPr lang="en-US" sz="2800" dirty="0">
                <a:latin typeface="Times New Roman" pitchFamily="18" charset="0"/>
                <a:cs typeface="Times New Roman" pitchFamily="18" charset="0"/>
              </a:rPr>
              <a:t>  + 12x</a:t>
            </a:r>
            <a:r>
              <a:rPr lang="en-US" sz="2800" baseline="-25000" dirty="0">
                <a:latin typeface="Times New Roman" pitchFamily="18" charset="0"/>
                <a:cs typeface="Times New Roman" pitchFamily="18" charset="0"/>
              </a:rPr>
              <a:t>12</a:t>
            </a:r>
            <a:r>
              <a:rPr lang="en-US" sz="2800" dirty="0">
                <a:latin typeface="Times New Roman" pitchFamily="18" charset="0"/>
                <a:cs typeface="Times New Roman" pitchFamily="18" charset="0"/>
              </a:rPr>
              <a:t>  + 20x</a:t>
            </a:r>
            <a:r>
              <a:rPr lang="en-US" sz="2800" baseline="-25000" dirty="0">
                <a:latin typeface="Times New Roman" pitchFamily="18" charset="0"/>
                <a:cs typeface="Times New Roman" pitchFamily="18" charset="0"/>
              </a:rPr>
              <a:t>13</a:t>
            </a:r>
            <a:r>
              <a:rPr lang="en-US" sz="2800" dirty="0">
                <a:latin typeface="Times New Roman" pitchFamily="18" charset="0"/>
                <a:cs typeface="Times New Roman" pitchFamily="18" charset="0"/>
              </a:rPr>
              <a:t> + 8x</a:t>
            </a:r>
            <a:r>
              <a:rPr lang="en-US" sz="2800" baseline="-25000" dirty="0">
                <a:latin typeface="Times New Roman" pitchFamily="18" charset="0"/>
                <a:cs typeface="Times New Roman" pitchFamily="18" charset="0"/>
              </a:rPr>
              <a:t>21</a:t>
            </a:r>
            <a:r>
              <a:rPr lang="en-US" sz="2800" dirty="0">
                <a:latin typeface="Times New Roman" pitchFamily="18" charset="0"/>
                <a:cs typeface="Times New Roman" pitchFamily="18" charset="0"/>
              </a:rPr>
              <a:t>  + 19x</a:t>
            </a:r>
            <a:r>
              <a:rPr lang="en-US" sz="2800" baseline="-25000" dirty="0">
                <a:latin typeface="Times New Roman" pitchFamily="18" charset="0"/>
                <a:cs typeface="Times New Roman" pitchFamily="18" charset="0"/>
              </a:rPr>
              <a:t>22</a:t>
            </a:r>
            <a:r>
              <a:rPr lang="en-US" sz="2800" dirty="0">
                <a:latin typeface="Times New Roman" pitchFamily="18" charset="0"/>
                <a:cs typeface="Times New Roman" pitchFamily="18" charset="0"/>
              </a:rPr>
              <a:t>  + 4x</a:t>
            </a:r>
            <a:r>
              <a:rPr lang="en-US" sz="2800" baseline="-25000" dirty="0">
                <a:latin typeface="Times New Roman" pitchFamily="18" charset="0"/>
                <a:cs typeface="Times New Roman" pitchFamily="18" charset="0"/>
              </a:rPr>
              <a:t>23</a:t>
            </a:r>
            <a:r>
              <a:rPr lang="en-US" sz="2800" dirty="0">
                <a:latin typeface="Times New Roman" pitchFamily="18" charset="0"/>
                <a:cs typeface="Times New Roman" pitchFamily="18" charset="0"/>
              </a:rPr>
              <a:t> </a:t>
            </a:r>
            <a:endParaRPr lang="ar-SA" sz="2800" dirty="0">
              <a:latin typeface="Times New Roman" pitchFamily="18" charset="0"/>
              <a:cs typeface="Times New Roman" pitchFamily="18" charset="0"/>
            </a:endParaRPr>
          </a:p>
          <a:p>
            <a:pPr marL="609600" indent="-609600" algn="just">
              <a:buFontTx/>
              <a:buNone/>
            </a:pPr>
            <a:r>
              <a:rPr lang="en-US" sz="2800" dirty="0" err="1">
                <a:latin typeface="Times New Roman" pitchFamily="18" charset="0"/>
                <a:cs typeface="Times New Roman" pitchFamily="18" charset="0"/>
              </a:rPr>
              <a:t>s.t</a:t>
            </a:r>
            <a:r>
              <a:rPr lang="en-US" sz="2800" dirty="0">
                <a:latin typeface="Times New Roman" pitchFamily="18" charset="0"/>
                <a:cs typeface="Times New Roman" pitchFamily="18" charset="0"/>
              </a:rPr>
              <a:t>.</a:t>
            </a:r>
            <a:r>
              <a:rPr lang="ar-SA" sz="2800" dirty="0">
                <a:latin typeface="Times New Roman" pitchFamily="18" charset="0"/>
                <a:cs typeface="Times New Roman" pitchFamily="18" charset="0"/>
              </a:rPr>
              <a:t> </a:t>
            </a:r>
          </a:p>
          <a:p>
            <a:pPr marL="609600" indent="-609600" algn="just">
              <a:buFontTx/>
              <a:buNone/>
            </a:pPr>
            <a:r>
              <a:rPr lang="en-US" sz="2800" dirty="0">
                <a:latin typeface="Times New Roman" pitchFamily="18" charset="0"/>
                <a:cs typeface="Times New Roman" pitchFamily="18" charset="0"/>
              </a:rPr>
              <a:t>                   x</a:t>
            </a:r>
            <a:r>
              <a:rPr lang="en-US" sz="2800" baseline="-25000" dirty="0">
                <a:latin typeface="Times New Roman" pitchFamily="18" charset="0"/>
                <a:cs typeface="Times New Roman" pitchFamily="18" charset="0"/>
              </a:rPr>
              <a:t>11</a:t>
            </a:r>
            <a:r>
              <a:rPr lang="en-US" sz="2800" dirty="0">
                <a:latin typeface="Times New Roman" pitchFamily="18" charset="0"/>
                <a:cs typeface="Times New Roman" pitchFamily="18" charset="0"/>
              </a:rPr>
              <a:t>  +  x</a:t>
            </a:r>
            <a:r>
              <a:rPr lang="en-US" sz="2800" baseline="-25000" dirty="0">
                <a:latin typeface="Times New Roman" pitchFamily="18" charset="0"/>
                <a:cs typeface="Times New Roman" pitchFamily="18" charset="0"/>
              </a:rPr>
              <a:t>12</a:t>
            </a:r>
            <a:r>
              <a:rPr lang="en-US" sz="2800" dirty="0">
                <a:latin typeface="Times New Roman" pitchFamily="18" charset="0"/>
                <a:cs typeface="Times New Roman" pitchFamily="18" charset="0"/>
              </a:rPr>
              <a:t>   +    x</a:t>
            </a:r>
            <a:r>
              <a:rPr lang="en-US" sz="2800" baseline="-25000" dirty="0">
                <a:latin typeface="Times New Roman" pitchFamily="18" charset="0"/>
                <a:cs typeface="Times New Roman" pitchFamily="18" charset="0"/>
              </a:rPr>
              <a:t>13</a:t>
            </a:r>
            <a:r>
              <a:rPr lang="ar-SA" sz="2800" baseline="-25000" dirty="0">
                <a:latin typeface="Times New Roman" pitchFamily="18" charset="0"/>
                <a:cs typeface="Times New Roman" pitchFamily="18" charset="0"/>
              </a:rPr>
              <a:t> </a:t>
            </a:r>
            <a:r>
              <a:rPr lang="en-US" sz="2800" baseline="-25000" dirty="0">
                <a:latin typeface="Times New Roman" pitchFamily="18" charset="0"/>
                <a:cs typeface="Times New Roman" pitchFamily="18" charset="0"/>
              </a:rPr>
              <a:t> </a:t>
            </a:r>
            <a:r>
              <a:rPr lang="en-US" sz="2800" dirty="0">
                <a:latin typeface="Times New Roman" pitchFamily="18" charset="0"/>
                <a:cs typeface="Times New Roman" pitchFamily="18" charset="0"/>
              </a:rPr>
              <a:t> ≤  5</a:t>
            </a:r>
          </a:p>
          <a:p>
            <a:pPr marL="609600" indent="-609600" algn="just">
              <a:buFontTx/>
              <a:buNone/>
            </a:pPr>
            <a:r>
              <a:rPr lang="ar-SA" sz="2800" dirty="0">
                <a:latin typeface="Times New Roman" pitchFamily="18" charset="0"/>
                <a:cs typeface="Times New Roman" pitchFamily="18" charset="0"/>
              </a:rPr>
              <a:t>                   </a:t>
            </a:r>
            <a:r>
              <a:rPr lang="en-US" sz="2800"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21</a:t>
            </a:r>
            <a:r>
              <a:rPr lang="en-US" sz="2800" dirty="0">
                <a:latin typeface="Times New Roman" pitchFamily="18" charset="0"/>
                <a:cs typeface="Times New Roman" pitchFamily="18" charset="0"/>
              </a:rPr>
              <a:t>  +  x</a:t>
            </a:r>
            <a:r>
              <a:rPr lang="en-US" sz="2800" baseline="-25000" dirty="0">
                <a:latin typeface="Times New Roman" pitchFamily="18" charset="0"/>
                <a:cs typeface="Times New Roman" pitchFamily="18" charset="0"/>
              </a:rPr>
              <a:t>22</a:t>
            </a:r>
            <a:r>
              <a:rPr lang="en-US" sz="2800" dirty="0">
                <a:latin typeface="Times New Roman" pitchFamily="18" charset="0"/>
                <a:cs typeface="Times New Roman" pitchFamily="18" charset="0"/>
              </a:rPr>
              <a:t> </a:t>
            </a:r>
            <a:r>
              <a:rPr lang="ar-SA" sz="2800" dirty="0">
                <a:latin typeface="Times New Roman" pitchFamily="18" charset="0"/>
                <a:cs typeface="Times New Roman" pitchFamily="18" charset="0"/>
              </a:rPr>
              <a:t> </a:t>
            </a:r>
            <a:r>
              <a:rPr lang="en-US" sz="2800" dirty="0">
                <a:latin typeface="Times New Roman" pitchFamily="18" charset="0"/>
                <a:cs typeface="Times New Roman" pitchFamily="18" charset="0"/>
              </a:rPr>
              <a:t> +  </a:t>
            </a:r>
            <a:r>
              <a:rPr lang="ar-SA" sz="2800" dirty="0">
                <a:latin typeface="Times New Roman" pitchFamily="18" charset="0"/>
                <a:cs typeface="Times New Roman" pitchFamily="18" charset="0"/>
              </a:rPr>
              <a:t> </a:t>
            </a:r>
            <a:r>
              <a:rPr lang="en-US" sz="2800" dirty="0">
                <a:latin typeface="Times New Roman" pitchFamily="18" charset="0"/>
                <a:cs typeface="Times New Roman" pitchFamily="18" charset="0"/>
              </a:rPr>
              <a:t> x</a:t>
            </a:r>
            <a:r>
              <a:rPr lang="en-US" sz="2800" baseline="-25000" dirty="0">
                <a:latin typeface="Times New Roman" pitchFamily="18" charset="0"/>
                <a:cs typeface="Times New Roman" pitchFamily="18" charset="0"/>
              </a:rPr>
              <a:t>23</a:t>
            </a:r>
            <a:r>
              <a:rPr lang="ar-SA" sz="2800" baseline="-25000" dirty="0">
                <a:latin typeface="Times New Roman" pitchFamily="18" charset="0"/>
                <a:cs typeface="Times New Roman" pitchFamily="18" charset="0"/>
              </a:rPr>
              <a:t>   </a:t>
            </a:r>
            <a:r>
              <a:rPr lang="en-US" sz="2800" baseline="-25000" dirty="0">
                <a:latin typeface="Times New Roman" pitchFamily="18" charset="0"/>
                <a:cs typeface="Times New Roman" pitchFamily="18" charset="0"/>
              </a:rPr>
              <a:t> </a:t>
            </a:r>
            <a:r>
              <a:rPr lang="en-US" sz="2800" dirty="0">
                <a:latin typeface="Times New Roman" pitchFamily="18" charset="0"/>
                <a:cs typeface="Times New Roman" pitchFamily="18" charset="0"/>
              </a:rPr>
              <a:t>≤  8 </a:t>
            </a:r>
          </a:p>
          <a:p>
            <a:pPr marL="609600" indent="-609600" algn="just">
              <a:buFontTx/>
              <a:buNone/>
            </a:pP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11</a:t>
            </a:r>
            <a:r>
              <a:rPr lang="en-US" sz="2800" dirty="0">
                <a:latin typeface="Times New Roman" pitchFamily="18" charset="0"/>
                <a:cs typeface="Times New Roman" pitchFamily="18" charset="0"/>
              </a:rPr>
              <a:t> +   x</a:t>
            </a:r>
            <a:r>
              <a:rPr lang="en-US" sz="2800" baseline="-25000" dirty="0">
                <a:latin typeface="Times New Roman" pitchFamily="18" charset="0"/>
                <a:cs typeface="Times New Roman" pitchFamily="18" charset="0"/>
              </a:rPr>
              <a:t>21</a:t>
            </a:r>
            <a:r>
              <a:rPr lang="en-US" sz="2800" dirty="0">
                <a:latin typeface="Times New Roman" pitchFamily="18" charset="0"/>
                <a:cs typeface="Times New Roman" pitchFamily="18" charset="0"/>
              </a:rPr>
              <a:t>  ≥  4</a:t>
            </a:r>
          </a:p>
          <a:p>
            <a:pPr marL="609600" indent="-609600">
              <a:buFontTx/>
              <a:buNone/>
            </a:pPr>
            <a:r>
              <a:rPr lang="ar-SA" sz="2800" dirty="0">
                <a:latin typeface="Times New Roman" pitchFamily="18" charset="0"/>
                <a:cs typeface="Times New Roman" pitchFamily="18" charset="0"/>
              </a:rPr>
              <a:t>                   </a:t>
            </a:r>
            <a:r>
              <a:rPr lang="en-US" sz="2800"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12</a:t>
            </a:r>
            <a:r>
              <a:rPr lang="en-US" sz="2800" dirty="0">
                <a:latin typeface="Times New Roman" pitchFamily="18" charset="0"/>
                <a:cs typeface="Times New Roman" pitchFamily="18" charset="0"/>
              </a:rPr>
              <a:t> +   x</a:t>
            </a:r>
            <a:r>
              <a:rPr lang="en-US" sz="2800" baseline="-25000" dirty="0">
                <a:latin typeface="Times New Roman" pitchFamily="18" charset="0"/>
                <a:cs typeface="Times New Roman" pitchFamily="18" charset="0"/>
              </a:rPr>
              <a:t>22</a:t>
            </a:r>
            <a:r>
              <a:rPr lang="en-US" sz="2800" dirty="0">
                <a:latin typeface="Times New Roman" pitchFamily="18" charset="0"/>
                <a:cs typeface="Times New Roman" pitchFamily="18" charset="0"/>
              </a:rPr>
              <a:t>  ≥  3</a:t>
            </a:r>
          </a:p>
          <a:p>
            <a:pPr marL="609600" indent="-609600">
              <a:buFontTx/>
              <a:buNone/>
            </a:pPr>
            <a:r>
              <a:rPr lang="ar-SA" sz="2800" dirty="0">
                <a:latin typeface="Times New Roman" pitchFamily="18" charset="0"/>
                <a:cs typeface="Times New Roman" pitchFamily="18" charset="0"/>
              </a:rPr>
              <a:t>                   </a:t>
            </a:r>
            <a:r>
              <a:rPr lang="en-US" sz="2800"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13</a:t>
            </a:r>
            <a:r>
              <a:rPr lang="en-US" sz="2800" dirty="0">
                <a:latin typeface="Times New Roman" pitchFamily="18" charset="0"/>
                <a:cs typeface="Times New Roman" pitchFamily="18" charset="0"/>
              </a:rPr>
              <a:t> +   x</a:t>
            </a:r>
            <a:r>
              <a:rPr lang="en-US" sz="2800" baseline="-25000" dirty="0">
                <a:latin typeface="Times New Roman" pitchFamily="18" charset="0"/>
                <a:cs typeface="Times New Roman" pitchFamily="18" charset="0"/>
              </a:rPr>
              <a:t>23</a:t>
            </a:r>
            <a:r>
              <a:rPr lang="en-US" sz="2800" dirty="0">
                <a:latin typeface="Times New Roman" pitchFamily="18" charset="0"/>
                <a:cs typeface="Times New Roman" pitchFamily="18" charset="0"/>
              </a:rPr>
              <a:t>  ≥  2</a:t>
            </a:r>
          </a:p>
          <a:p>
            <a:pPr marL="609600" indent="-609600" algn="just">
              <a:buFontTx/>
              <a:buNone/>
            </a:pPr>
            <a:r>
              <a:rPr lang="en-US" sz="2800" dirty="0">
                <a:latin typeface="Times New Roman" pitchFamily="18" charset="0"/>
                <a:cs typeface="Times New Roman" pitchFamily="18" charset="0"/>
              </a:rPr>
              <a:t>                        x</a:t>
            </a:r>
            <a:r>
              <a:rPr lang="en-US" sz="2800" baseline="-25000" dirty="0">
                <a:latin typeface="Monotype Corsiva" pitchFamily="66" charset="0"/>
                <a:cs typeface="Times New Roman" pitchFamily="18" charset="0"/>
              </a:rPr>
              <a:t>i j  </a:t>
            </a:r>
            <a:r>
              <a:rPr lang="en-US" sz="2800" dirty="0">
                <a:latin typeface="Times New Roman" pitchFamily="18" charset="0"/>
                <a:cs typeface="Times New Roman" pitchFamily="18" charset="0"/>
              </a:rPr>
              <a:t>≥ 0        </a:t>
            </a:r>
            <a:r>
              <a:rPr lang="en-US" sz="2800" dirty="0" err="1">
                <a:latin typeface="Monotype Corsiva" pitchFamily="66" charset="0"/>
                <a:cs typeface="Times New Roman" pitchFamily="18" charset="0"/>
              </a:rPr>
              <a:t>i</a:t>
            </a:r>
            <a:r>
              <a:rPr lang="en-US" sz="2800" dirty="0">
                <a:latin typeface="Monotype Corsiva" pitchFamily="66" charset="0"/>
                <a:cs typeface="Times New Roman" pitchFamily="18" charset="0"/>
              </a:rPr>
              <a:t>  </a:t>
            </a:r>
            <a:r>
              <a:rPr lang="en-US" sz="2800" dirty="0">
                <a:latin typeface="Times New Roman" pitchFamily="18" charset="0"/>
                <a:cs typeface="Times New Roman" pitchFamily="18" charset="0"/>
              </a:rPr>
              <a:t>= 1, 2          </a:t>
            </a:r>
            <a:r>
              <a:rPr lang="en-US" sz="2800" dirty="0">
                <a:latin typeface="Monotype Corsiva" pitchFamily="66" charset="0"/>
                <a:cs typeface="Times New Roman" pitchFamily="18" charset="0"/>
              </a:rPr>
              <a:t>j  </a:t>
            </a:r>
            <a:r>
              <a:rPr lang="en-US" sz="2800" dirty="0">
                <a:latin typeface="Times New Roman" pitchFamily="18" charset="0"/>
                <a:cs typeface="Times New Roman" pitchFamily="18" charset="0"/>
              </a:rPr>
              <a:t>= 1, 2, 3</a:t>
            </a:r>
          </a:p>
          <a:p>
            <a:pPr marL="609600" indent="-609600" algn="just" rtl="1">
              <a:buFontTx/>
              <a:buNone/>
            </a:pPr>
            <a:r>
              <a:rPr lang="en-US" baseline="-25000" dirty="0">
                <a:latin typeface="Times New Roman" pitchFamily="18" charset="0"/>
                <a:cs typeface="Times New Roman" pitchFamily="18" charset="0"/>
              </a:rPr>
              <a:t> </a:t>
            </a:r>
          </a:p>
        </p:txBody>
      </p:sp>
      <p:sp>
        <p:nvSpPr>
          <p:cNvPr id="4" name="TextBox 3"/>
          <p:cNvSpPr txBox="1"/>
          <p:nvPr/>
        </p:nvSpPr>
        <p:spPr>
          <a:xfrm>
            <a:off x="5652120" y="3294816"/>
            <a:ext cx="3312368" cy="400110"/>
          </a:xfrm>
          <a:prstGeom prst="rect">
            <a:avLst/>
          </a:prstGeom>
          <a:noFill/>
        </p:spPr>
        <p:txBody>
          <a:bodyPr wrap="square" rtlCol="0">
            <a:spAutoFit/>
          </a:bodyPr>
          <a:lstStyle/>
          <a:p>
            <a:r>
              <a:rPr lang="en-US" sz="2000" b="1" dirty="0">
                <a:solidFill>
                  <a:srgbClr val="0070C0"/>
                </a:solidFill>
                <a:latin typeface="Times New Roman" pitchFamily="18" charset="0"/>
                <a:cs typeface="Times New Roman" pitchFamily="18" charset="0"/>
              </a:rPr>
              <a:t>(</a:t>
            </a:r>
            <a:r>
              <a:rPr lang="ar-SA" sz="2000" b="1" dirty="0">
                <a:solidFill>
                  <a:srgbClr val="0070C0"/>
                </a:solidFill>
                <a:latin typeface="Times New Roman" pitchFamily="18" charset="0"/>
                <a:cs typeface="Times New Roman" pitchFamily="18" charset="0"/>
              </a:rPr>
              <a:t>الكمية الخارجة من المستودع الأول</a:t>
            </a:r>
            <a:r>
              <a:rPr lang="en-US" sz="2000" dirty="0">
                <a:solidFill>
                  <a:srgbClr val="0070C0"/>
                </a:solidFill>
                <a:latin typeface="Times New Roman" pitchFamily="18" charset="0"/>
                <a:cs typeface="Times New Roman" pitchFamily="18" charset="0"/>
              </a:rPr>
              <a:t>)</a:t>
            </a:r>
            <a:endParaRPr lang="en-US" sz="2000" dirty="0"/>
          </a:p>
        </p:txBody>
      </p:sp>
      <p:sp>
        <p:nvSpPr>
          <p:cNvPr id="6" name="TextBox 5"/>
          <p:cNvSpPr txBox="1"/>
          <p:nvPr/>
        </p:nvSpPr>
        <p:spPr>
          <a:xfrm>
            <a:off x="5599776" y="3798872"/>
            <a:ext cx="3312368" cy="400110"/>
          </a:xfrm>
          <a:prstGeom prst="rect">
            <a:avLst/>
          </a:prstGeom>
          <a:noFill/>
        </p:spPr>
        <p:txBody>
          <a:bodyPr wrap="square" rtlCol="0">
            <a:spAutoFit/>
          </a:bodyPr>
          <a:lstStyle/>
          <a:p>
            <a:r>
              <a:rPr lang="en-US" sz="2000" b="1" dirty="0">
                <a:solidFill>
                  <a:srgbClr val="0070C0"/>
                </a:solidFill>
                <a:latin typeface="Times New Roman" pitchFamily="18" charset="0"/>
                <a:cs typeface="Times New Roman" pitchFamily="18" charset="0"/>
              </a:rPr>
              <a:t>(</a:t>
            </a:r>
            <a:r>
              <a:rPr lang="ar-SA" sz="2000" b="1" dirty="0">
                <a:solidFill>
                  <a:srgbClr val="0070C0"/>
                </a:solidFill>
                <a:latin typeface="Times New Roman" pitchFamily="18" charset="0"/>
                <a:cs typeface="Times New Roman" pitchFamily="18" charset="0"/>
              </a:rPr>
              <a:t>الكمية الخارجة من المستودع الثاني</a:t>
            </a:r>
            <a:r>
              <a:rPr lang="en-US" sz="2000" dirty="0">
                <a:solidFill>
                  <a:srgbClr val="0070C0"/>
                </a:solidFill>
                <a:latin typeface="Times New Roman" pitchFamily="18" charset="0"/>
                <a:cs typeface="Times New Roman" pitchFamily="18" charset="0"/>
              </a:rPr>
              <a:t>)</a:t>
            </a:r>
            <a:endParaRPr lang="en-US" sz="2000" dirty="0"/>
          </a:p>
        </p:txBody>
      </p:sp>
      <p:sp>
        <p:nvSpPr>
          <p:cNvPr id="7" name="TextBox 6"/>
          <p:cNvSpPr txBox="1"/>
          <p:nvPr/>
        </p:nvSpPr>
        <p:spPr>
          <a:xfrm>
            <a:off x="5527768" y="4397042"/>
            <a:ext cx="3312368" cy="400110"/>
          </a:xfrm>
          <a:prstGeom prst="rect">
            <a:avLst/>
          </a:prstGeom>
          <a:noFill/>
        </p:spPr>
        <p:txBody>
          <a:bodyPr wrap="square" rtlCol="0">
            <a:spAutoFit/>
          </a:bodyPr>
          <a:lstStyle/>
          <a:p>
            <a:pPr algn="ctr"/>
            <a:r>
              <a:rPr lang="en-US" sz="2000" b="1" dirty="0">
                <a:solidFill>
                  <a:srgbClr val="0070C0"/>
                </a:solidFill>
                <a:latin typeface="Times New Roman" pitchFamily="18" charset="0"/>
                <a:cs typeface="Times New Roman" pitchFamily="18" charset="0"/>
              </a:rPr>
              <a:t>(</a:t>
            </a:r>
            <a:r>
              <a:rPr lang="ar-SA" sz="2000" b="1" dirty="0">
                <a:solidFill>
                  <a:srgbClr val="0070C0"/>
                </a:solidFill>
                <a:latin typeface="Times New Roman" pitchFamily="18" charset="0"/>
                <a:cs typeface="Times New Roman" pitchFamily="18" charset="0"/>
              </a:rPr>
              <a:t>الكمية الداخلة للفرع الأول</a:t>
            </a:r>
            <a:r>
              <a:rPr lang="en-US" sz="2000" b="1" dirty="0">
                <a:solidFill>
                  <a:srgbClr val="0070C0"/>
                </a:solidFill>
                <a:latin typeface="Times New Roman" pitchFamily="18" charset="0"/>
                <a:cs typeface="Times New Roman" pitchFamily="18" charset="0"/>
              </a:rPr>
              <a:t>)</a:t>
            </a:r>
            <a:endParaRPr lang="en-US" sz="2000" dirty="0"/>
          </a:p>
        </p:txBody>
      </p:sp>
      <p:sp>
        <p:nvSpPr>
          <p:cNvPr id="8" name="TextBox 7"/>
          <p:cNvSpPr txBox="1"/>
          <p:nvPr/>
        </p:nvSpPr>
        <p:spPr>
          <a:xfrm>
            <a:off x="5508104" y="4910930"/>
            <a:ext cx="3312368" cy="400110"/>
          </a:xfrm>
          <a:prstGeom prst="rect">
            <a:avLst/>
          </a:prstGeom>
          <a:noFill/>
        </p:spPr>
        <p:txBody>
          <a:bodyPr wrap="square" rtlCol="0">
            <a:spAutoFit/>
          </a:bodyPr>
          <a:lstStyle/>
          <a:p>
            <a:pPr algn="ctr"/>
            <a:r>
              <a:rPr lang="en-US" sz="2000" b="1" dirty="0">
                <a:solidFill>
                  <a:srgbClr val="0070C0"/>
                </a:solidFill>
                <a:latin typeface="Times New Roman" pitchFamily="18" charset="0"/>
                <a:cs typeface="Times New Roman" pitchFamily="18" charset="0"/>
              </a:rPr>
              <a:t>(</a:t>
            </a:r>
            <a:r>
              <a:rPr lang="ar-SA" sz="2000" b="1" dirty="0">
                <a:solidFill>
                  <a:srgbClr val="0070C0"/>
                </a:solidFill>
                <a:latin typeface="Times New Roman" pitchFamily="18" charset="0"/>
                <a:cs typeface="Times New Roman" pitchFamily="18" charset="0"/>
              </a:rPr>
              <a:t>الكمية الداخلة للفرع الثاني</a:t>
            </a:r>
            <a:r>
              <a:rPr lang="en-US" sz="2000" b="1" dirty="0">
                <a:solidFill>
                  <a:srgbClr val="0070C0"/>
                </a:solidFill>
                <a:latin typeface="Times New Roman" pitchFamily="18" charset="0"/>
                <a:cs typeface="Times New Roman" pitchFamily="18" charset="0"/>
              </a:rPr>
              <a:t>)</a:t>
            </a:r>
            <a:endParaRPr lang="en-US" sz="2000" dirty="0"/>
          </a:p>
        </p:txBody>
      </p:sp>
      <p:sp>
        <p:nvSpPr>
          <p:cNvPr id="9" name="TextBox 8"/>
          <p:cNvSpPr txBox="1"/>
          <p:nvPr/>
        </p:nvSpPr>
        <p:spPr>
          <a:xfrm>
            <a:off x="5496597" y="5424818"/>
            <a:ext cx="3312368" cy="400110"/>
          </a:xfrm>
          <a:prstGeom prst="rect">
            <a:avLst/>
          </a:prstGeom>
          <a:noFill/>
        </p:spPr>
        <p:txBody>
          <a:bodyPr wrap="square" rtlCol="0">
            <a:spAutoFit/>
          </a:bodyPr>
          <a:lstStyle/>
          <a:p>
            <a:pPr algn="ctr"/>
            <a:r>
              <a:rPr lang="en-US" sz="2000" b="1" dirty="0">
                <a:solidFill>
                  <a:srgbClr val="0070C0"/>
                </a:solidFill>
                <a:latin typeface="Times New Roman" pitchFamily="18" charset="0"/>
                <a:cs typeface="Times New Roman" pitchFamily="18" charset="0"/>
              </a:rPr>
              <a:t>(</a:t>
            </a:r>
            <a:r>
              <a:rPr lang="ar-SA" sz="2000" b="1" dirty="0">
                <a:solidFill>
                  <a:srgbClr val="0070C0"/>
                </a:solidFill>
                <a:latin typeface="Times New Roman" pitchFamily="18" charset="0"/>
                <a:cs typeface="Times New Roman" pitchFamily="18" charset="0"/>
              </a:rPr>
              <a:t>الكمية الداخلة للفرع الثالث</a:t>
            </a:r>
            <a:r>
              <a:rPr lang="en-US" sz="2000" b="1" dirty="0">
                <a:solidFill>
                  <a:srgbClr val="0070C0"/>
                </a:solidFill>
                <a:latin typeface="Times New Roman" pitchFamily="18" charset="0"/>
                <a:cs typeface="Times New Roman" pitchFamily="18" charset="0"/>
              </a:rPr>
              <a: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A64C5FE5-2D3B-4951-9DEC-5A3CD4A1491E}" type="slidenum">
              <a:rPr lang="ar-SA"/>
              <a:pPr/>
              <a:t>36</a:t>
            </a:fld>
            <a:endParaRPr lang="en-US"/>
          </a:p>
        </p:txBody>
      </p:sp>
      <p:sp>
        <p:nvSpPr>
          <p:cNvPr id="2052"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sp>
        <p:nvSpPr>
          <p:cNvPr id="2053" name="Rectangle 3"/>
          <p:cNvSpPr>
            <a:spLocks noGrp="1" noChangeArrowheads="1"/>
          </p:cNvSpPr>
          <p:nvPr>
            <p:ph type="body" idx="1"/>
          </p:nvPr>
        </p:nvSpPr>
        <p:spPr>
          <a:xfrm>
            <a:off x="304800" y="1462790"/>
            <a:ext cx="8382000" cy="4525963"/>
          </a:xfrm>
        </p:spPr>
        <p:txBody>
          <a:bodyPr/>
          <a:lstStyle/>
          <a:p>
            <a:pPr marL="114300" indent="0" algn="just" rtl="1" eaLnBrk="1" hangingPunct="1">
              <a:lnSpc>
                <a:spcPct val="90000"/>
              </a:lnSpc>
              <a:buNone/>
            </a:pPr>
            <a:r>
              <a:rPr lang="ar-SA" sz="2800" b="1" u="sng" dirty="0"/>
              <a:t>مثال </a:t>
            </a:r>
            <a:r>
              <a:rPr lang="en-US" sz="2800" b="1" u="sng" dirty="0"/>
              <a:t>5</a:t>
            </a:r>
            <a:r>
              <a:rPr lang="ar-SA" sz="2800" b="1" dirty="0"/>
              <a:t>:</a:t>
            </a:r>
          </a:p>
          <a:p>
            <a:pPr marL="114300" indent="0" algn="just" rtl="1" eaLnBrk="1" hangingPunct="1">
              <a:lnSpc>
                <a:spcPct val="90000"/>
              </a:lnSpc>
              <a:buFontTx/>
              <a:buNone/>
            </a:pPr>
            <a:r>
              <a:rPr lang="ar-SA" sz="2800" dirty="0">
                <a:sym typeface="Symbol" pitchFamily="18" charset="2"/>
              </a:rPr>
              <a:t>شركة منتجات إلكترونية تنتج نوعين من الحاسبات الشخصية : </a:t>
            </a:r>
            <a:r>
              <a:rPr lang="en-US" sz="2800" dirty="0">
                <a:sym typeface="Symbol" pitchFamily="18" charset="2"/>
              </a:rPr>
              <a:t>A</a:t>
            </a:r>
            <a:r>
              <a:rPr lang="ar-SA" sz="2800" dirty="0">
                <a:sym typeface="Symbol" pitchFamily="18" charset="2"/>
              </a:rPr>
              <a:t> و </a:t>
            </a:r>
            <a:r>
              <a:rPr lang="en-US" sz="2800" dirty="0">
                <a:sym typeface="Symbol" pitchFamily="18" charset="2"/>
              </a:rPr>
              <a:t>B</a:t>
            </a:r>
            <a:r>
              <a:rPr lang="ar-SA" sz="2800" dirty="0">
                <a:sym typeface="Symbol" pitchFamily="18" charset="2"/>
              </a:rPr>
              <a:t>. يمر كل نوع من هذه الأجهزة عبر ثلاث مراحل للإنتاج هي: مرحلة إعداد اللوحة الأساسية ، مرحلة تركيب محركات الأقراص ، مرحلة تحميل نظام التشغيل. الوقت الذي يستغرقه كل جهاز في كل من هذه المراحل موضح في الجدول التالي. وتوظف الشركة (</a:t>
            </a:r>
            <a:r>
              <a:rPr lang="en-US" sz="2800" dirty="0">
                <a:sym typeface="Symbol" pitchFamily="18" charset="2"/>
              </a:rPr>
              <a:t>7</a:t>
            </a:r>
            <a:r>
              <a:rPr lang="ar-SA" sz="2800" dirty="0">
                <a:sym typeface="Symbol" pitchFamily="18" charset="2"/>
              </a:rPr>
              <a:t>)  فنيين موزعين على النحو التالي : (</a:t>
            </a:r>
            <a:r>
              <a:rPr lang="en-US" sz="2800" dirty="0">
                <a:sym typeface="Symbol" pitchFamily="18" charset="2"/>
              </a:rPr>
              <a:t>5</a:t>
            </a:r>
            <a:r>
              <a:rPr lang="ar-SA" sz="2800" dirty="0">
                <a:sym typeface="Symbol" pitchFamily="18" charset="2"/>
              </a:rPr>
              <a:t>) فنيين في قسم إعداد اللوحات الأساسية و (</a:t>
            </a:r>
            <a:r>
              <a:rPr lang="en-US" sz="2800" dirty="0">
                <a:sym typeface="Symbol" pitchFamily="18" charset="2"/>
              </a:rPr>
              <a:t>1</a:t>
            </a:r>
            <a:r>
              <a:rPr lang="ar-SA" sz="2800" dirty="0">
                <a:sym typeface="Symbol" pitchFamily="18" charset="2"/>
              </a:rPr>
              <a:t>) فني في قسم تركيب محركات الأقراص و (</a:t>
            </a:r>
            <a:r>
              <a:rPr lang="en-US" sz="2800" dirty="0">
                <a:sym typeface="Symbol" pitchFamily="18" charset="2"/>
              </a:rPr>
              <a:t>1</a:t>
            </a:r>
            <a:r>
              <a:rPr lang="ar-SA" sz="2800" dirty="0">
                <a:sym typeface="Symbol" pitchFamily="18" charset="2"/>
              </a:rPr>
              <a:t>) فني في قسم تحميل نظام التشغيل والبرمجيات ، وكل فني يعمل (</a:t>
            </a:r>
            <a:r>
              <a:rPr lang="en-US" sz="2800" dirty="0">
                <a:sym typeface="Symbol" pitchFamily="18" charset="2"/>
              </a:rPr>
              <a:t>8</a:t>
            </a:r>
            <a:r>
              <a:rPr lang="ar-SA" sz="2800" dirty="0">
                <a:sym typeface="Symbol" pitchFamily="18" charset="2"/>
              </a:rPr>
              <a:t>) ساعات يومياً ، علماً بأن فني البرمجيات يستطيع العمل على ثلاثة أجهزة في آن واحد ، وتستطيع الشركة بيع على الأكثر (</a:t>
            </a:r>
            <a:r>
              <a:rPr lang="en-US" sz="2800" dirty="0">
                <a:sym typeface="Symbol" pitchFamily="18" charset="2"/>
              </a:rPr>
              <a:t>10</a:t>
            </a:r>
            <a:r>
              <a:rPr lang="ar-SA" sz="2800" dirty="0">
                <a:sym typeface="Symbol" pitchFamily="18" charset="2"/>
              </a:rPr>
              <a:t>) أجهزة يومياً. وتربح الشركة (</a:t>
            </a:r>
            <a:r>
              <a:rPr lang="en-US" sz="2800" dirty="0">
                <a:sym typeface="Symbol" pitchFamily="18" charset="2"/>
              </a:rPr>
              <a:t>800</a:t>
            </a:r>
            <a:r>
              <a:rPr lang="ar-SA" sz="2800" dirty="0">
                <a:sym typeface="Symbol" pitchFamily="18" charset="2"/>
              </a:rPr>
              <a:t>) ريال في الجهاز من نوع </a:t>
            </a:r>
            <a:r>
              <a:rPr lang="en-US" sz="2800" dirty="0">
                <a:sym typeface="Symbol" pitchFamily="18" charset="2"/>
              </a:rPr>
              <a:t>A</a:t>
            </a:r>
            <a:r>
              <a:rPr lang="ar-SA" sz="2800" dirty="0">
                <a:sym typeface="Symbol" pitchFamily="18" charset="2"/>
              </a:rPr>
              <a:t> بينما تربح (</a:t>
            </a:r>
            <a:r>
              <a:rPr lang="en-US" sz="2800" dirty="0">
                <a:sym typeface="Symbol" pitchFamily="18" charset="2"/>
              </a:rPr>
              <a:t>500</a:t>
            </a:r>
            <a:r>
              <a:rPr lang="ar-SA" sz="2800" dirty="0">
                <a:sym typeface="Symbol" pitchFamily="18" charset="2"/>
              </a:rPr>
              <a:t>) ريال في الجهاز من نوع </a:t>
            </a:r>
            <a:r>
              <a:rPr lang="en-US" sz="2800" dirty="0">
                <a:sym typeface="Symbol" pitchFamily="18" charset="2"/>
              </a:rPr>
              <a:t>B</a:t>
            </a:r>
            <a:r>
              <a:rPr lang="ar-SA" sz="1200" dirty="0">
                <a:sym typeface="Symbol" pitchFamily="18" charset="2"/>
              </a:rPr>
              <a:t> </a:t>
            </a:r>
            <a:r>
              <a:rPr lang="ar-SA" sz="2800" dirty="0">
                <a:sym typeface="Symbol" pitchFamily="18" charset="2"/>
              </a:rPr>
              <a:t>.</a:t>
            </a:r>
            <a:endParaRPr lang="en-US" sz="2800" dirty="0">
              <a:sym typeface="Symbol" pitchFamily="18"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p>
            <a:fld id="{5AB12AF7-7FF9-4B01-9FF3-4332AEDEAB23}" type="slidenum">
              <a:rPr lang="ar-SA"/>
              <a:pPr/>
              <a:t>37</a:t>
            </a:fld>
            <a:endParaRPr lang="en-US"/>
          </a:p>
        </p:txBody>
      </p:sp>
      <p:sp>
        <p:nvSpPr>
          <p:cNvPr id="3076"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بناء النموذج الرياضي</a:t>
            </a:r>
            <a:endParaRPr lang="en-US" sz="4000" b="1" dirty="0">
              <a:solidFill>
                <a:srgbClr val="002060"/>
              </a:solidFill>
            </a:endParaRPr>
          </a:p>
        </p:txBody>
      </p:sp>
      <p:graphicFrame>
        <p:nvGraphicFramePr>
          <p:cNvPr id="111706" name="Group 90"/>
          <p:cNvGraphicFramePr>
            <a:graphicFrameLocks noGrp="1"/>
          </p:cNvGraphicFramePr>
          <p:nvPr>
            <p:ph idx="1"/>
          </p:nvPr>
        </p:nvGraphicFramePr>
        <p:xfrm>
          <a:off x="1228725" y="2495550"/>
          <a:ext cx="6562725" cy="2863851"/>
        </p:xfrm>
        <a:graphic>
          <a:graphicData uri="http://schemas.openxmlformats.org/drawingml/2006/table">
            <a:tbl>
              <a:tblPr rtl="1"/>
              <a:tblGrid>
                <a:gridCol w="1720850">
                  <a:extLst>
                    <a:ext uri="{9D8B030D-6E8A-4147-A177-3AD203B41FA5}">
                      <a16:colId xmlns:a16="http://schemas.microsoft.com/office/drawing/2014/main" val="20000"/>
                    </a:ext>
                  </a:extLst>
                </a:gridCol>
                <a:gridCol w="1922462">
                  <a:extLst>
                    <a:ext uri="{9D8B030D-6E8A-4147-A177-3AD203B41FA5}">
                      <a16:colId xmlns:a16="http://schemas.microsoft.com/office/drawing/2014/main" val="20001"/>
                    </a:ext>
                  </a:extLst>
                </a:gridCol>
                <a:gridCol w="1490663">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609600">
                <a:tc gridSpan="3">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chemeClr val="tx1"/>
                          </a:solidFill>
                          <a:effectLst/>
                          <a:latin typeface="Times New Roman" pitchFamily="18" charset="0"/>
                          <a:cs typeface="Times New Roman" pitchFamily="18" charset="0"/>
                        </a:rPr>
                        <a:t>الوقت المستغرق (ساعة)</a:t>
                      </a:r>
                      <a:endParaRPr kumimoji="0" lang="ar-SA" sz="24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a:ln>
                            <a:noFill/>
                          </a:ln>
                          <a:solidFill>
                            <a:schemeClr val="tx1"/>
                          </a:solidFill>
                          <a:effectLst/>
                          <a:latin typeface="Times New Roman" pitchFamily="18" charset="0"/>
                          <a:cs typeface="Times New Roman" pitchFamily="18" charset="0"/>
                        </a:rPr>
                        <a:t>نوع</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ar-SA" sz="2400" b="0" i="0" u="none" strike="noStrike" cap="none" normalizeH="0" baseline="0">
                          <a:ln>
                            <a:noFill/>
                          </a:ln>
                          <a:solidFill>
                            <a:schemeClr val="tx1"/>
                          </a:solidFill>
                          <a:effectLst/>
                          <a:latin typeface="Times New Roman" pitchFamily="18" charset="0"/>
                          <a:cs typeface="Times New Roman" pitchFamily="18" charset="0"/>
                        </a:rPr>
                        <a:t>الجهاز</a:t>
                      </a:r>
                      <a:endParaRPr kumimoji="0" lang="ar-SA" sz="24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6638">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a:ln>
                            <a:noFill/>
                          </a:ln>
                          <a:solidFill>
                            <a:schemeClr val="tx1"/>
                          </a:solidFill>
                          <a:effectLst/>
                          <a:latin typeface="Times New Roman" pitchFamily="18" charset="0"/>
                          <a:cs typeface="Times New Roman" pitchFamily="18" charset="0"/>
                        </a:rPr>
                        <a:t>نظام</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ar-SA" sz="2400" b="0" i="0" u="none" strike="noStrike" cap="none" normalizeH="0" baseline="0">
                          <a:ln>
                            <a:noFill/>
                          </a:ln>
                          <a:solidFill>
                            <a:schemeClr val="tx1"/>
                          </a:solidFill>
                          <a:effectLst/>
                          <a:latin typeface="Times New Roman" pitchFamily="18" charset="0"/>
                          <a:cs typeface="Times New Roman" pitchFamily="18" charset="0"/>
                        </a:rPr>
                        <a:t> التشغيل</a:t>
                      </a:r>
                      <a:endParaRPr kumimoji="0" lang="ar-SA" sz="2400" b="0" i="0" u="none" strike="noStrike" cap="none" normalizeH="0" baseline="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a:ln>
                            <a:noFill/>
                          </a:ln>
                          <a:solidFill>
                            <a:schemeClr val="tx1"/>
                          </a:solidFill>
                          <a:effectLst/>
                          <a:latin typeface="Times New Roman" pitchFamily="18" charset="0"/>
                          <a:cs typeface="Times New Roman" pitchFamily="18" charset="0"/>
                        </a:rPr>
                        <a:t>محركات </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ar-SA" sz="2400" b="0" i="0" u="none" strike="noStrike" cap="none" normalizeH="0" baseline="0">
                          <a:ln>
                            <a:noFill/>
                          </a:ln>
                          <a:solidFill>
                            <a:schemeClr val="tx1"/>
                          </a:solidFill>
                          <a:effectLst/>
                          <a:latin typeface="Times New Roman" pitchFamily="18" charset="0"/>
                          <a:cs typeface="Times New Roman" pitchFamily="18" charset="0"/>
                        </a:rPr>
                        <a:t>الأقراص</a:t>
                      </a:r>
                      <a:endParaRPr kumimoji="0" lang="ar-SA" sz="24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a:ln>
                            <a:noFill/>
                          </a:ln>
                          <a:solidFill>
                            <a:schemeClr val="tx1"/>
                          </a:solidFill>
                          <a:effectLst/>
                          <a:latin typeface="Times New Roman" pitchFamily="18" charset="0"/>
                          <a:cs typeface="Times New Roman" pitchFamily="18" charset="0"/>
                        </a:rPr>
                        <a:t>اللوحة الأساسية</a:t>
                      </a:r>
                      <a:endParaRPr kumimoji="0" lang="ar-SA" sz="24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60801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ar-SA" sz="2400" b="0" i="0" u="none" strike="noStrike" cap="none" normalizeH="0" baseline="0" dirty="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endParaRPr kumimoji="0" lang="ar-SA" sz="24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ar-SA" sz="24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0.5</a:t>
                      </a:r>
                      <a:endParaRPr kumimoji="0" lang="en-US" sz="24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ar-SA" sz="24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p>
            <a:fld id="{45CC9389-071D-4B5F-AE3D-C4401AFEAF1C}" type="slidenum">
              <a:rPr lang="ar-SA"/>
              <a:pPr/>
              <a:t>38</a:t>
            </a:fld>
            <a:endParaRPr lang="en-US"/>
          </a:p>
        </p:txBody>
      </p:sp>
      <p:sp>
        <p:nvSpPr>
          <p:cNvPr id="5124"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البرنامج الرياضي الخطي</a:t>
            </a:r>
            <a:endParaRPr lang="en-US" sz="4000" b="1" dirty="0">
              <a:solidFill>
                <a:srgbClr val="002060"/>
              </a:solidFill>
            </a:endParaRPr>
          </a:p>
        </p:txBody>
      </p:sp>
      <p:sp>
        <p:nvSpPr>
          <p:cNvPr id="5125" name="Rectangle 5"/>
          <p:cNvSpPr>
            <a:spLocks noChangeArrowheads="1"/>
          </p:cNvSpPr>
          <p:nvPr/>
        </p:nvSpPr>
        <p:spPr bwMode="auto">
          <a:xfrm>
            <a:off x="611560" y="1449276"/>
            <a:ext cx="7924800" cy="5148076"/>
          </a:xfrm>
          <a:prstGeom prst="rect">
            <a:avLst/>
          </a:prstGeom>
          <a:noFill/>
          <a:ln w="9525">
            <a:noFill/>
            <a:miter lim="800000"/>
            <a:headEnd/>
            <a:tailEnd/>
          </a:ln>
        </p:spPr>
        <p:txBody>
          <a:bodyPr wrap="square" anchor="ctr">
            <a:spAutoFit/>
          </a:bodyPr>
          <a:lstStyle/>
          <a:p>
            <a:pPr algn="r">
              <a:lnSpc>
                <a:spcPct val="110000"/>
              </a:lnSpc>
            </a:pPr>
            <a:r>
              <a:rPr lang="ar-SA" sz="3200" dirty="0">
                <a:latin typeface="Times New Roman" pitchFamily="18" charset="0"/>
                <a:cs typeface="Times New Roman" pitchFamily="18" charset="0"/>
                <a:sym typeface="Symbol" pitchFamily="18" charset="2"/>
              </a:rPr>
              <a:t>.</a:t>
            </a:r>
            <a:r>
              <a:rPr lang="en-US" sz="3200" dirty="0">
                <a:latin typeface="Times New Roman" pitchFamily="18" charset="0"/>
                <a:cs typeface="Times New Roman" pitchFamily="18" charset="0"/>
                <a:sym typeface="Symbol" pitchFamily="18" charset="2"/>
              </a:rPr>
              <a:t>A</a:t>
            </a:r>
            <a:r>
              <a:rPr lang="ar-SA" sz="3200" dirty="0">
                <a:latin typeface="Times New Roman" pitchFamily="18" charset="0"/>
                <a:cs typeface="Times New Roman" pitchFamily="18" charset="0"/>
                <a:sym typeface="Symbol" pitchFamily="18" charset="2"/>
              </a:rPr>
              <a:t> = عدد الأجهزة المصنعة يومياً من النوع</a:t>
            </a:r>
            <a:r>
              <a:rPr lang="ar-SA" sz="800" dirty="0">
                <a:latin typeface="Times New Roman" pitchFamily="18" charset="0"/>
                <a:cs typeface="Times New Roman" pitchFamily="18" charset="0"/>
                <a:sym typeface="Symbol" pitchFamily="18" charset="2"/>
              </a:rPr>
              <a:t> </a:t>
            </a:r>
            <a:r>
              <a:rPr lang="ar-SA"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 x</a:t>
            </a:r>
            <a:r>
              <a:rPr lang="en-US" sz="3200" baseline="-25000" dirty="0">
                <a:latin typeface="Times New Roman" pitchFamily="18" charset="0"/>
                <a:cs typeface="Times New Roman" pitchFamily="18" charset="0"/>
                <a:sym typeface="Symbol" pitchFamily="18" charset="2"/>
              </a:rPr>
              <a:t>1</a:t>
            </a:r>
            <a:r>
              <a:rPr lang="ar-SA" sz="3200" baseline="-25000" dirty="0">
                <a:latin typeface="Times New Roman" pitchFamily="18" charset="0"/>
                <a:cs typeface="Times New Roman" pitchFamily="18" charset="0"/>
                <a:sym typeface="Symbol" pitchFamily="18" charset="2"/>
              </a:rPr>
              <a:t> </a:t>
            </a:r>
          </a:p>
          <a:p>
            <a:pPr algn="r">
              <a:lnSpc>
                <a:spcPct val="110000"/>
              </a:lnSpc>
            </a:pPr>
            <a:r>
              <a:rPr lang="ar-SA" sz="3200" dirty="0">
                <a:latin typeface="Times New Roman" pitchFamily="18" charset="0"/>
                <a:cs typeface="Times New Roman" pitchFamily="18" charset="0"/>
                <a:sym typeface="Symbol" pitchFamily="18" charset="2"/>
              </a:rPr>
              <a:t>.</a:t>
            </a:r>
            <a:r>
              <a:rPr lang="en-US" sz="3200" dirty="0">
                <a:latin typeface="Times New Roman" pitchFamily="18" charset="0"/>
                <a:cs typeface="Times New Roman" pitchFamily="18" charset="0"/>
                <a:sym typeface="Symbol" pitchFamily="18" charset="2"/>
              </a:rPr>
              <a:t>B</a:t>
            </a:r>
            <a:r>
              <a:rPr lang="ar-SA" sz="3200" dirty="0">
                <a:latin typeface="Times New Roman" pitchFamily="18" charset="0"/>
                <a:cs typeface="Times New Roman" pitchFamily="18" charset="0"/>
                <a:sym typeface="Symbol" pitchFamily="18" charset="2"/>
              </a:rPr>
              <a:t> = عدد الأجهزة المصنعة يومياً من النوع</a:t>
            </a:r>
            <a:r>
              <a:rPr lang="ar-SA" sz="800" dirty="0">
                <a:latin typeface="Times New Roman" pitchFamily="18" charset="0"/>
                <a:cs typeface="Times New Roman" pitchFamily="18" charset="0"/>
                <a:sym typeface="Symbol" pitchFamily="18" charset="2"/>
              </a:rPr>
              <a:t> </a:t>
            </a:r>
            <a:r>
              <a:rPr lang="ar-SA"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 x</a:t>
            </a:r>
            <a:r>
              <a:rPr lang="en-US" sz="3200" baseline="-25000" dirty="0">
                <a:latin typeface="Times New Roman" pitchFamily="18" charset="0"/>
                <a:cs typeface="Times New Roman" pitchFamily="18" charset="0"/>
                <a:sym typeface="Symbol" pitchFamily="18" charset="2"/>
              </a:rPr>
              <a:t>2</a:t>
            </a:r>
            <a:r>
              <a:rPr lang="ar-SA" sz="3200" baseline="-25000" dirty="0">
                <a:latin typeface="Times New Roman" pitchFamily="18" charset="0"/>
                <a:cs typeface="Times New Roman" pitchFamily="18" charset="0"/>
                <a:sym typeface="Symbol" pitchFamily="18" charset="2"/>
              </a:rPr>
              <a:t> </a:t>
            </a:r>
            <a:endParaRPr lang="en-US" sz="3200" baseline="-25000" dirty="0">
              <a:latin typeface="Times New Roman" pitchFamily="18" charset="0"/>
              <a:cs typeface="Times New Roman" pitchFamily="18" charset="0"/>
              <a:sym typeface="Symbol" pitchFamily="18" charset="2"/>
            </a:endParaRPr>
          </a:p>
          <a:p>
            <a:pPr algn="r">
              <a:lnSpc>
                <a:spcPct val="110000"/>
              </a:lnSpc>
            </a:pPr>
            <a:endParaRPr lang="ar-SA" sz="1600" baseline="-25000" dirty="0">
              <a:latin typeface="Times New Roman" pitchFamily="18" charset="0"/>
              <a:cs typeface="Times New Roman" pitchFamily="18" charset="0"/>
              <a:sym typeface="Symbol" pitchFamily="18" charset="2"/>
            </a:endParaRPr>
          </a:p>
          <a:p>
            <a:pPr>
              <a:lnSpc>
                <a:spcPct val="110000"/>
              </a:lnSpc>
            </a:pPr>
            <a:r>
              <a:rPr lang="ar-SA" sz="3200" dirty="0">
                <a:latin typeface="Times New Roman" pitchFamily="18" charset="0"/>
                <a:cs typeface="Times New Roman" pitchFamily="18" charset="0"/>
              </a:rPr>
              <a:t>     </a:t>
            </a:r>
            <a:r>
              <a:rPr lang="en-US" sz="3200" dirty="0">
                <a:latin typeface="Times New Roman" pitchFamily="18" charset="0"/>
                <a:cs typeface="Times New Roman" pitchFamily="18" charset="0"/>
              </a:rPr>
              <a:t>max </a:t>
            </a:r>
            <a:r>
              <a:rPr lang="en-US" sz="3200" i="1" dirty="0">
                <a:latin typeface="Times New Roman" pitchFamily="18" charset="0"/>
                <a:cs typeface="Times New Roman" pitchFamily="18" charset="0"/>
              </a:rPr>
              <a:t>z</a:t>
            </a:r>
            <a:r>
              <a:rPr lang="ar-SA" sz="800" i="1" dirty="0">
                <a:latin typeface="Times New Roman" pitchFamily="18" charset="0"/>
                <a:cs typeface="Times New Roman" pitchFamily="18" charset="0"/>
              </a:rPr>
              <a:t> </a:t>
            </a:r>
            <a:r>
              <a:rPr lang="en-US" sz="3200" dirty="0">
                <a:latin typeface="Times New Roman" pitchFamily="18" charset="0"/>
                <a:cs typeface="Times New Roman" pitchFamily="18" charset="0"/>
              </a:rPr>
              <a:t> = 800x</a:t>
            </a:r>
            <a:r>
              <a:rPr lang="en-US" sz="3200" baseline="-25000" dirty="0">
                <a:latin typeface="Times New Roman" pitchFamily="18" charset="0"/>
                <a:cs typeface="Times New Roman" pitchFamily="18" charset="0"/>
              </a:rPr>
              <a:t>1</a:t>
            </a:r>
            <a:r>
              <a:rPr lang="en-US" sz="3200" dirty="0">
                <a:latin typeface="Times New Roman" pitchFamily="18" charset="0"/>
                <a:cs typeface="Times New Roman" pitchFamily="18" charset="0"/>
              </a:rPr>
              <a:t> + 500x</a:t>
            </a:r>
            <a:r>
              <a:rPr lang="en-US" sz="3200" baseline="-25000" dirty="0">
                <a:latin typeface="Times New Roman" pitchFamily="18" charset="0"/>
                <a:cs typeface="Times New Roman" pitchFamily="18" charset="0"/>
              </a:rPr>
              <a:t>2</a:t>
            </a:r>
          </a:p>
          <a:p>
            <a:pPr>
              <a:lnSpc>
                <a:spcPct val="110000"/>
              </a:lnSpc>
            </a:pPr>
            <a:r>
              <a:rPr lang="en-US" sz="3200" dirty="0">
                <a:latin typeface="Times New Roman" pitchFamily="18" charset="0"/>
                <a:cs typeface="Times New Roman" pitchFamily="18" charset="0"/>
              </a:rPr>
              <a:t>   </a:t>
            </a:r>
            <a:r>
              <a:rPr lang="ar-SA" sz="800" dirty="0">
                <a:latin typeface="Times New Roman" pitchFamily="18" charset="0"/>
                <a:cs typeface="Times New Roman" pitchFamily="18" charset="0"/>
              </a:rPr>
              <a:t>  </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s.t</a:t>
            </a:r>
            <a:r>
              <a:rPr lang="en-US" sz="3200" dirty="0">
                <a:latin typeface="Times New Roman" pitchFamily="18" charset="0"/>
                <a:cs typeface="Times New Roman" pitchFamily="18" charset="0"/>
              </a:rPr>
              <a:t>.  </a:t>
            </a:r>
            <a:endParaRPr lang="ar-SA" sz="3200" dirty="0">
              <a:latin typeface="Times New Roman" pitchFamily="18" charset="0"/>
              <a:cs typeface="Times New Roman" pitchFamily="18" charset="0"/>
            </a:endParaRPr>
          </a:p>
          <a:p>
            <a:pPr>
              <a:lnSpc>
                <a:spcPct val="110000"/>
              </a:lnSpc>
            </a:pPr>
            <a:r>
              <a:rPr lang="en-US" sz="3200" dirty="0">
                <a:latin typeface="Times New Roman" pitchFamily="18" charset="0"/>
                <a:cs typeface="Times New Roman" pitchFamily="18" charset="0"/>
              </a:rPr>
              <a:t>              </a:t>
            </a:r>
            <a:r>
              <a:rPr lang="ar-SA" sz="3200" dirty="0">
                <a:latin typeface="Times New Roman" pitchFamily="18" charset="0"/>
                <a:cs typeface="Times New Roman" pitchFamily="18" charset="0"/>
              </a:rPr>
              <a:t>  </a:t>
            </a:r>
            <a:r>
              <a:rPr lang="en-US" sz="3200" dirty="0">
                <a:latin typeface="Times New Roman" pitchFamily="18" charset="0"/>
                <a:cs typeface="Times New Roman" pitchFamily="18" charset="0"/>
              </a:rPr>
              <a:t>    </a:t>
            </a:r>
            <a:r>
              <a:rPr lang="ar-SA" sz="3200" dirty="0">
                <a:latin typeface="Times New Roman" pitchFamily="18" charset="0"/>
                <a:cs typeface="Times New Roman" pitchFamily="18" charset="0"/>
              </a:rPr>
              <a:t> </a:t>
            </a:r>
            <a:r>
              <a:rPr lang="en-US" sz="3200" dirty="0">
                <a:latin typeface="Times New Roman" pitchFamily="18" charset="0"/>
                <a:cs typeface="Times New Roman" pitchFamily="18" charset="0"/>
              </a:rPr>
              <a:t>  3x</a:t>
            </a:r>
            <a:r>
              <a:rPr lang="en-US" sz="3200" baseline="-25000" dirty="0">
                <a:latin typeface="Times New Roman" pitchFamily="18" charset="0"/>
                <a:cs typeface="Times New Roman" pitchFamily="18" charset="0"/>
              </a:rPr>
              <a:t>1</a:t>
            </a:r>
            <a:r>
              <a:rPr lang="en-US" sz="3200" dirty="0">
                <a:latin typeface="Times New Roman" pitchFamily="18" charset="0"/>
                <a:cs typeface="Times New Roman" pitchFamily="18" charset="0"/>
              </a:rPr>
              <a:t> +    2x</a:t>
            </a:r>
            <a:r>
              <a:rPr lang="en-US" sz="3200" baseline="-25000" dirty="0">
                <a:latin typeface="Times New Roman" pitchFamily="18" charset="0"/>
                <a:cs typeface="Times New Roman" pitchFamily="18" charset="0"/>
              </a:rPr>
              <a:t>2</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sym typeface="Symbol" pitchFamily="18" charset="2"/>
              </a:rPr>
              <a:t></a:t>
            </a:r>
            <a:r>
              <a:rPr lang="en-US" sz="3200" dirty="0">
                <a:latin typeface="Times New Roman" pitchFamily="18" charset="0"/>
                <a:cs typeface="Times New Roman" pitchFamily="18" charset="0"/>
              </a:rPr>
              <a:t> 40</a:t>
            </a:r>
            <a:endParaRPr lang="en-US" sz="3200" dirty="0">
              <a:latin typeface="Times New Roman" pitchFamily="18" charset="0"/>
              <a:cs typeface="Times New Roman" pitchFamily="18" charset="0"/>
              <a:sym typeface="Symbol" pitchFamily="18" charset="2"/>
            </a:endParaRPr>
          </a:p>
          <a:p>
            <a:pPr>
              <a:lnSpc>
                <a:spcPct val="110000"/>
              </a:lnSpc>
            </a:pPr>
            <a:r>
              <a:rPr lang="en-US" sz="3200" dirty="0">
                <a:latin typeface="Times New Roman" pitchFamily="18" charset="0"/>
                <a:cs typeface="Times New Roman" pitchFamily="18" charset="0"/>
                <a:sym typeface="Symbol" pitchFamily="18" charset="2"/>
              </a:rPr>
              <a:t>              </a:t>
            </a:r>
            <a:r>
              <a:rPr lang="ar-SA"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      </a:t>
            </a:r>
            <a:r>
              <a:rPr lang="ar-SA"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  x</a:t>
            </a:r>
            <a:r>
              <a:rPr lang="en-US" sz="3200" baseline="-25000" dirty="0">
                <a:latin typeface="Times New Roman" pitchFamily="18" charset="0"/>
                <a:cs typeface="Times New Roman" pitchFamily="18" charset="0"/>
                <a:sym typeface="Symbol" pitchFamily="18" charset="2"/>
              </a:rPr>
              <a:t>1</a:t>
            </a:r>
            <a:r>
              <a:rPr lang="en-US" sz="3200" dirty="0">
                <a:latin typeface="Times New Roman" pitchFamily="18" charset="0"/>
                <a:cs typeface="Times New Roman" pitchFamily="18" charset="0"/>
                <a:sym typeface="Symbol" pitchFamily="18" charset="2"/>
              </a:rPr>
              <a:t> + 0.5x</a:t>
            </a:r>
            <a:r>
              <a:rPr lang="en-US" sz="3200" baseline="-25000" dirty="0">
                <a:latin typeface="Times New Roman" pitchFamily="18" charset="0"/>
                <a:cs typeface="Times New Roman" pitchFamily="18" charset="0"/>
                <a:sym typeface="Symbol" pitchFamily="18" charset="2"/>
              </a:rPr>
              <a:t>2</a:t>
            </a:r>
            <a:r>
              <a:rPr lang="en-US"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rPr>
              <a:t> </a:t>
            </a:r>
            <a:r>
              <a:rPr lang="ar-SA" sz="3200" dirty="0">
                <a:latin typeface="Times New Roman" pitchFamily="18" charset="0"/>
                <a:cs typeface="Times New Roman" pitchFamily="18" charset="0"/>
              </a:rPr>
              <a:t> </a:t>
            </a:r>
            <a:r>
              <a:rPr lang="en-US" sz="3200" dirty="0">
                <a:latin typeface="Times New Roman" pitchFamily="18" charset="0"/>
                <a:cs typeface="Times New Roman" pitchFamily="18" charset="0"/>
              </a:rPr>
              <a:t>8</a:t>
            </a:r>
            <a:endParaRPr lang="en-US" sz="3200" dirty="0">
              <a:latin typeface="Times New Roman" pitchFamily="18" charset="0"/>
              <a:cs typeface="Times New Roman" pitchFamily="18" charset="0"/>
              <a:sym typeface="Symbol" pitchFamily="18" charset="2"/>
            </a:endParaRPr>
          </a:p>
          <a:p>
            <a:pPr>
              <a:lnSpc>
                <a:spcPct val="110000"/>
              </a:lnSpc>
            </a:pPr>
            <a:r>
              <a:rPr lang="en-US" sz="3200" dirty="0">
                <a:latin typeface="Times New Roman" pitchFamily="18" charset="0"/>
                <a:cs typeface="Times New Roman" pitchFamily="18" charset="0"/>
                <a:sym typeface="Symbol" pitchFamily="18" charset="2"/>
              </a:rPr>
              <a:t>                 </a:t>
            </a:r>
            <a:r>
              <a:rPr lang="ar-SA"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  </a:t>
            </a:r>
            <a:r>
              <a:rPr lang="ar-SA"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 2x</a:t>
            </a:r>
            <a:r>
              <a:rPr lang="en-US" sz="3200" baseline="-25000" dirty="0">
                <a:latin typeface="Times New Roman" pitchFamily="18" charset="0"/>
                <a:cs typeface="Times New Roman" pitchFamily="18" charset="0"/>
                <a:sym typeface="Symbol" pitchFamily="18" charset="2"/>
              </a:rPr>
              <a:t>1</a:t>
            </a:r>
            <a:r>
              <a:rPr lang="en-US" sz="3200" dirty="0">
                <a:latin typeface="Times New Roman" pitchFamily="18" charset="0"/>
                <a:cs typeface="Times New Roman" pitchFamily="18" charset="0"/>
                <a:sym typeface="Symbol" pitchFamily="18" charset="2"/>
              </a:rPr>
              <a:t> +      x</a:t>
            </a:r>
            <a:r>
              <a:rPr lang="en-US" sz="3200" baseline="-25000" dirty="0">
                <a:latin typeface="Times New Roman" pitchFamily="18" charset="0"/>
                <a:cs typeface="Times New Roman" pitchFamily="18" charset="0"/>
                <a:sym typeface="Symbol" pitchFamily="18" charset="2"/>
              </a:rPr>
              <a:t>2</a:t>
            </a:r>
            <a:r>
              <a:rPr lang="en-US"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rPr>
              <a:t> 24</a:t>
            </a:r>
            <a:endParaRPr lang="en-US" sz="3200" dirty="0">
              <a:latin typeface="Times New Roman" pitchFamily="18" charset="0"/>
              <a:cs typeface="Times New Roman" pitchFamily="18" charset="0"/>
              <a:sym typeface="Symbol" pitchFamily="18" charset="2"/>
            </a:endParaRPr>
          </a:p>
          <a:p>
            <a:pPr>
              <a:lnSpc>
                <a:spcPct val="110000"/>
              </a:lnSpc>
            </a:pPr>
            <a:r>
              <a:rPr lang="en-US" sz="3200" dirty="0">
                <a:latin typeface="Times New Roman" pitchFamily="18" charset="0"/>
                <a:cs typeface="Times New Roman" pitchFamily="18" charset="0"/>
                <a:sym typeface="Symbol" pitchFamily="18" charset="2"/>
              </a:rPr>
              <a:t>                  </a:t>
            </a:r>
            <a:r>
              <a:rPr lang="ar-SA"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  </a:t>
            </a:r>
            <a:r>
              <a:rPr lang="ar-SA"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  x</a:t>
            </a:r>
            <a:r>
              <a:rPr lang="en-US" sz="3200" baseline="-25000" dirty="0">
                <a:latin typeface="Times New Roman" pitchFamily="18" charset="0"/>
                <a:cs typeface="Times New Roman" pitchFamily="18" charset="0"/>
                <a:sym typeface="Symbol" pitchFamily="18" charset="2"/>
              </a:rPr>
              <a:t>1</a:t>
            </a:r>
            <a:r>
              <a:rPr lang="en-US" sz="3200" dirty="0">
                <a:latin typeface="Times New Roman" pitchFamily="18" charset="0"/>
                <a:cs typeface="Times New Roman" pitchFamily="18" charset="0"/>
                <a:sym typeface="Symbol" pitchFamily="18" charset="2"/>
              </a:rPr>
              <a:t> +      x</a:t>
            </a:r>
            <a:r>
              <a:rPr lang="en-US" sz="3200" baseline="-25000" dirty="0">
                <a:latin typeface="Times New Roman" pitchFamily="18" charset="0"/>
                <a:cs typeface="Times New Roman" pitchFamily="18" charset="0"/>
                <a:sym typeface="Symbol" pitchFamily="18" charset="2"/>
              </a:rPr>
              <a:t>2</a:t>
            </a:r>
            <a:r>
              <a:rPr lang="en-US"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rPr>
              <a:t> 10</a:t>
            </a:r>
            <a:endParaRPr lang="en-US" sz="3200" dirty="0">
              <a:latin typeface="Times New Roman" pitchFamily="18" charset="0"/>
              <a:cs typeface="Times New Roman" pitchFamily="18" charset="0"/>
              <a:sym typeface="Symbol" pitchFamily="18" charset="2"/>
            </a:endParaRPr>
          </a:p>
          <a:p>
            <a:pPr>
              <a:lnSpc>
                <a:spcPct val="110000"/>
              </a:lnSpc>
            </a:pPr>
            <a:r>
              <a:rPr lang="en-US" sz="3200" dirty="0">
                <a:latin typeface="Times New Roman" pitchFamily="18" charset="0"/>
                <a:cs typeface="Times New Roman" pitchFamily="18" charset="0"/>
                <a:sym typeface="Symbol" pitchFamily="18" charset="2"/>
              </a:rPr>
              <a:t>                        </a:t>
            </a:r>
            <a:r>
              <a:rPr lang="ar-SA"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 x</a:t>
            </a:r>
            <a:r>
              <a:rPr lang="en-US" sz="3200" baseline="-25000" dirty="0">
                <a:latin typeface="Times New Roman" pitchFamily="18" charset="0"/>
                <a:cs typeface="Times New Roman" pitchFamily="18" charset="0"/>
                <a:sym typeface="Symbol" pitchFamily="18" charset="2"/>
              </a:rPr>
              <a:t>1</a:t>
            </a:r>
            <a:r>
              <a:rPr lang="en-US" sz="3200" dirty="0">
                <a:latin typeface="Times New Roman" pitchFamily="18" charset="0"/>
                <a:cs typeface="Times New Roman" pitchFamily="18" charset="0"/>
                <a:sym typeface="Symbol" pitchFamily="18" charset="2"/>
              </a:rPr>
              <a:t> , x</a:t>
            </a:r>
            <a:r>
              <a:rPr lang="en-US" sz="3200" baseline="-25000" dirty="0">
                <a:latin typeface="Times New Roman" pitchFamily="18" charset="0"/>
                <a:cs typeface="Times New Roman" pitchFamily="18" charset="0"/>
                <a:sym typeface="Symbol" pitchFamily="18" charset="2"/>
              </a:rPr>
              <a:t>2</a:t>
            </a:r>
            <a:r>
              <a:rPr lang="en-US"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rPr>
              <a:t> 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lstStyle/>
          <a:p>
            <a:pPr algn="just" rtl="1">
              <a:buFont typeface="Arial" charset="0"/>
              <a:buChar char="•"/>
            </a:pPr>
            <a:r>
              <a:rPr lang="ar-SA" sz="2800" dirty="0"/>
              <a:t>هي التعبير عن الترابط بين المتغيرات الفيزيائية لنظام ما بعلاقات رياضية. أو بشكل آخر، النمذجة الرياضية هي </a:t>
            </a:r>
            <a:r>
              <a:rPr lang="ar-SA" sz="2800" dirty="0">
                <a:solidFill>
                  <a:srgbClr val="0000FF"/>
                </a:solidFill>
              </a:rPr>
              <a:t>صياغة مسألة ما وفق علاقات رياضية يطلق عليها اسم النموذج الرياضي</a:t>
            </a:r>
            <a:r>
              <a:rPr lang="en-US" sz="2800" dirty="0"/>
              <a:t> .</a:t>
            </a:r>
            <a:endParaRPr lang="ar-SA" sz="2800" dirty="0"/>
          </a:p>
          <a:p>
            <a:pPr algn="just" rtl="1">
              <a:buFont typeface="Arial" charset="0"/>
              <a:buChar char="•"/>
            </a:pPr>
            <a:r>
              <a:rPr lang="ar-SA" sz="2800" dirty="0"/>
              <a:t>تستخدم النماذج الرياضية في العلوم الطبيعية (مثل الفيزياء ، الجيولوجيا ، ...) والهندسية (مثل هندسة النقل ، الذكاء الاصطناعي ، ...) والاجتماعية (مثل علم الاقتصاد ، علم النفس ، ...). </a:t>
            </a:r>
          </a:p>
          <a:p>
            <a:pPr algn="just" rtl="1">
              <a:buFont typeface="Arial" charset="0"/>
              <a:buChar char="•"/>
            </a:pPr>
            <a:r>
              <a:rPr lang="ar-SA" sz="2800" dirty="0"/>
              <a:t>أمثلة للنماذج الرياضية: البرامج الرياضية ، النماذج الإحصائية ، المعادلات التفاضلية ، ...</a:t>
            </a:r>
            <a:endParaRPr lang="en-US" sz="2800" dirty="0"/>
          </a:p>
        </p:txBody>
      </p:sp>
      <p:sp>
        <p:nvSpPr>
          <p:cNvPr id="4" name="Rectangle 2"/>
          <p:cNvSpPr>
            <a:spLocks noGrp="1" noChangeArrowheads="1"/>
          </p:cNvSpPr>
          <p:nvPr>
            <p:ph type="title"/>
          </p:nvPr>
        </p:nvSpPr>
        <p:spPr>
          <a:xfrm>
            <a:off x="457200" y="274638"/>
            <a:ext cx="8229600" cy="1249362"/>
          </a:xfrm>
        </p:spPr>
        <p:style>
          <a:lnRef idx="2">
            <a:schemeClr val="accent5">
              <a:shade val="50000"/>
            </a:schemeClr>
          </a:lnRef>
          <a:fillRef idx="1">
            <a:schemeClr val="accent5"/>
          </a:fillRef>
          <a:effectRef idx="0">
            <a:schemeClr val="accent5"/>
          </a:effectRef>
          <a:fontRef idx="minor">
            <a:schemeClr val="lt1"/>
          </a:fontRef>
        </p:style>
        <p:txBody>
          <a:bodyPr/>
          <a:lstStyle/>
          <a:p>
            <a:pPr marL="762000" indent="-762000" rtl="1" eaLnBrk="1" hangingPunct="1"/>
            <a:r>
              <a:rPr lang="ar-SA" sz="4000" b="1" dirty="0">
                <a:solidFill>
                  <a:srgbClr val="002060"/>
                </a:solidFill>
              </a:rPr>
              <a:t>النمذجة الرياضية </a:t>
            </a:r>
            <a:r>
              <a:rPr lang="en-US" sz="3400" b="1" dirty="0">
                <a:solidFill>
                  <a:srgbClr val="002060"/>
                </a:solidFill>
              </a:rPr>
              <a:t>(Mathematical Modeling)</a:t>
            </a:r>
          </a:p>
        </p:txBody>
      </p:sp>
      <p:sp>
        <p:nvSpPr>
          <p:cNvPr id="5" name="Slide Number Placeholder 5"/>
          <p:cNvSpPr>
            <a:spLocks noGrp="1"/>
          </p:cNvSpPr>
          <p:nvPr>
            <p:ph type="sldNum" sz="quarter" idx="12"/>
          </p:nvPr>
        </p:nvSpPr>
        <p:spPr>
          <a:xfrm>
            <a:off x="6553200" y="6245225"/>
            <a:ext cx="2133600" cy="476250"/>
          </a:xfrm>
        </p:spPr>
        <p:txBody>
          <a:bodyPr/>
          <a:lstStyle/>
          <a:p>
            <a:fld id="{6F28D475-E005-468A-965E-9C6B334D5724}" type="slidenum">
              <a:rPr lang="ar-SA"/>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lstStyle/>
          <a:p>
            <a:pPr algn="just" rtl="1">
              <a:buNone/>
            </a:pPr>
            <a:r>
              <a:rPr lang="en-US" sz="2800" b="1" dirty="0">
                <a:solidFill>
                  <a:srgbClr val="0000FF"/>
                </a:solidFill>
              </a:rPr>
              <a:t>1</a:t>
            </a:r>
            <a:r>
              <a:rPr lang="ar-SA" sz="2800" b="1" dirty="0">
                <a:solidFill>
                  <a:srgbClr val="0000FF"/>
                </a:solidFill>
              </a:rPr>
              <a:t>.</a:t>
            </a:r>
            <a:r>
              <a:rPr lang="ar-SA" sz="2800" dirty="0"/>
              <a:t>  دراسة وتحليل المسألة المطروحة:</a:t>
            </a:r>
          </a:p>
          <a:p>
            <a:pPr lvl="1" algn="just" rtl="1">
              <a:buFont typeface="Arial" panose="020B0604020202020204" pitchFamily="34" charset="0"/>
              <a:buChar char="•"/>
            </a:pPr>
            <a:r>
              <a:rPr lang="ar-SA" dirty="0"/>
              <a:t>أوجد جميع المعلومات والبيانات الخاصة بالمسألة.</a:t>
            </a:r>
          </a:p>
          <a:p>
            <a:pPr lvl="1" algn="just" rtl="1">
              <a:buFont typeface="Arial" panose="020B0604020202020204" pitchFamily="34" charset="0"/>
              <a:buChar char="•"/>
            </a:pPr>
            <a:r>
              <a:rPr lang="ar-SA" dirty="0"/>
              <a:t>حدد جميع الافتراضات الضرورية والغاية المراد الوصول لها.</a:t>
            </a:r>
          </a:p>
          <a:p>
            <a:pPr algn="just" rtl="1">
              <a:buNone/>
            </a:pPr>
            <a:r>
              <a:rPr lang="en-US" sz="2800" b="1" dirty="0">
                <a:solidFill>
                  <a:srgbClr val="0000FF"/>
                </a:solidFill>
              </a:rPr>
              <a:t>2</a:t>
            </a:r>
            <a:r>
              <a:rPr lang="ar-SA" sz="2800" b="1" dirty="0">
                <a:solidFill>
                  <a:srgbClr val="0000FF"/>
                </a:solidFill>
              </a:rPr>
              <a:t>.  </a:t>
            </a:r>
            <a:r>
              <a:rPr lang="ar-SA" sz="2800" dirty="0"/>
              <a:t>بناء وصياغة النموذج الرياضي:</a:t>
            </a:r>
          </a:p>
          <a:p>
            <a:pPr lvl="1" algn="just" rtl="1">
              <a:buFont typeface="Arial" panose="020B0604020202020204" pitchFamily="34" charset="0"/>
              <a:buChar char="•"/>
            </a:pPr>
            <a:r>
              <a:rPr lang="ar-SA" dirty="0"/>
              <a:t>استخدم العلاقات الرياضية المناسبة لصياغة (تمثيل) المعلومات والبيانات والافتراضات المعطاة في المسألة في نموذج رياضي يمكن حله باستخدام إحدى طرق بحوث العمليات</a:t>
            </a:r>
            <a:r>
              <a:rPr lang="en-US" dirty="0"/>
              <a:t> .</a:t>
            </a:r>
            <a:endParaRPr lang="ar-SA" dirty="0"/>
          </a:p>
          <a:p>
            <a:pPr lvl="1" algn="just" rtl="1">
              <a:buFont typeface="Arial" panose="020B0604020202020204" pitchFamily="34" charset="0"/>
              <a:buChar char="•"/>
            </a:pPr>
            <a:r>
              <a:rPr lang="ar-SA" dirty="0"/>
              <a:t>بعض المسائل الحقيقية ليست سهلة الترجمة إلى نماذج رياضية، لذا قد نحتاج لتبسيطها ليسهل </a:t>
            </a:r>
            <a:r>
              <a:rPr lang="ar-SA" dirty="0" err="1"/>
              <a:t>نمذجتها</a:t>
            </a:r>
            <a:r>
              <a:rPr lang="ar-SA" dirty="0"/>
              <a:t>.</a:t>
            </a:r>
          </a:p>
          <a:p>
            <a:pPr algn="just" rtl="1">
              <a:buFont typeface="Arial" panose="020B0604020202020204" pitchFamily="34" charset="0"/>
              <a:buChar char="•"/>
            </a:pPr>
            <a:endParaRPr lang="en-US" sz="2800" dirty="0"/>
          </a:p>
          <a:p>
            <a:pPr algn="r" rtl="1">
              <a:buNone/>
            </a:pPr>
            <a:endParaRPr lang="en-US" sz="2800" dirty="0"/>
          </a:p>
        </p:txBody>
      </p:sp>
      <p:sp>
        <p:nvSpPr>
          <p:cNvPr id="4" name="Rectangle 2"/>
          <p:cNvSpPr>
            <a:spLocks noGrp="1" noChangeArrowheads="1"/>
          </p:cNvSpPr>
          <p:nvPr>
            <p:ph type="title"/>
          </p:nvPr>
        </p:nvSpPr>
        <p:spPr>
          <a:xfrm>
            <a:off x="457200" y="274638"/>
            <a:ext cx="8229600" cy="1249362"/>
          </a:xfrm>
        </p:spPr>
        <p:style>
          <a:lnRef idx="2">
            <a:schemeClr val="accent5">
              <a:shade val="50000"/>
            </a:schemeClr>
          </a:lnRef>
          <a:fillRef idx="1">
            <a:schemeClr val="accent5"/>
          </a:fillRef>
          <a:effectRef idx="0">
            <a:schemeClr val="accent5"/>
          </a:effectRef>
          <a:fontRef idx="minor">
            <a:schemeClr val="lt1"/>
          </a:fontRef>
        </p:style>
        <p:txBody>
          <a:bodyPr/>
          <a:lstStyle/>
          <a:p>
            <a:pPr marL="762000" indent="-762000" rtl="1" eaLnBrk="1" hangingPunct="1"/>
            <a:r>
              <a:rPr lang="ar-SA" sz="4000" b="1" dirty="0">
                <a:solidFill>
                  <a:srgbClr val="002060"/>
                </a:solidFill>
              </a:rPr>
              <a:t>خطوات النمذجة الرياضية في بحوث العمليات</a:t>
            </a:r>
            <a:endParaRPr lang="en-US" sz="3600" b="1" dirty="0">
              <a:solidFill>
                <a:srgbClr val="002060"/>
              </a:solidFill>
            </a:endParaRPr>
          </a:p>
        </p:txBody>
      </p:sp>
      <p:sp>
        <p:nvSpPr>
          <p:cNvPr id="5" name="Slide Number Placeholder 5"/>
          <p:cNvSpPr>
            <a:spLocks noGrp="1"/>
          </p:cNvSpPr>
          <p:nvPr>
            <p:ph type="sldNum" sz="quarter" idx="12"/>
          </p:nvPr>
        </p:nvSpPr>
        <p:spPr>
          <a:xfrm>
            <a:off x="6553200" y="6245225"/>
            <a:ext cx="2133600" cy="476250"/>
          </a:xfrm>
        </p:spPr>
        <p:txBody>
          <a:bodyPr/>
          <a:lstStyle/>
          <a:p>
            <a:fld id="{6F28D475-E005-468A-965E-9C6B334D5724}" type="slidenum">
              <a:rPr lang="ar-SA"/>
              <a:pPr/>
              <a:t>5</a:t>
            </a:fld>
            <a:endParaRPr lang="en-US" dirty="0"/>
          </a:p>
        </p:txBody>
      </p:sp>
    </p:spTree>
    <p:extLst>
      <p:ext uri="{BB962C8B-B14F-4D97-AF65-F5344CB8AC3E}">
        <p14:creationId xmlns:p14="http://schemas.microsoft.com/office/powerpoint/2010/main" val="156914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lstStyle/>
          <a:p>
            <a:pPr algn="just" rtl="1">
              <a:buNone/>
            </a:pPr>
            <a:r>
              <a:rPr lang="en-US" sz="2800" b="1" dirty="0">
                <a:solidFill>
                  <a:srgbClr val="0000FF"/>
                </a:solidFill>
              </a:rPr>
              <a:t>3</a:t>
            </a:r>
            <a:r>
              <a:rPr lang="ar-SA" sz="2800" b="1" dirty="0">
                <a:solidFill>
                  <a:srgbClr val="0000FF"/>
                </a:solidFill>
              </a:rPr>
              <a:t>.</a:t>
            </a:r>
            <a:r>
              <a:rPr lang="ar-SA" sz="2800" dirty="0"/>
              <a:t>  حل النموذج الرياضي:</a:t>
            </a:r>
          </a:p>
          <a:p>
            <a:pPr lvl="1" algn="just" rtl="1">
              <a:buFont typeface="Arial" panose="020B0604020202020204" pitchFamily="34" charset="0"/>
              <a:buChar char="•"/>
            </a:pPr>
            <a:r>
              <a:rPr lang="ar-SA" dirty="0"/>
              <a:t>أوجد أفضل حل للمسألة الرياضية المعطاة في النموذج الرياضي.</a:t>
            </a:r>
          </a:p>
          <a:p>
            <a:pPr lvl="1" algn="just" rtl="1">
              <a:buFont typeface="Arial" panose="020B0604020202020204" pitchFamily="34" charset="0"/>
              <a:buChar char="•"/>
            </a:pPr>
            <a:r>
              <a:rPr lang="ar-SA" dirty="0"/>
              <a:t>أحيانا يصعب حل النموذج الرياضي، لذلك فإنه من الضروري أحيانا أن نبسط المسألة أو نقربها إلى مسألة أخرى قريبة منها يسهل حلها.</a:t>
            </a:r>
          </a:p>
          <a:p>
            <a:pPr lvl="1" algn="just" rtl="1">
              <a:buFont typeface="Arial" panose="020B0604020202020204" pitchFamily="34" charset="0"/>
              <a:buChar char="•"/>
            </a:pPr>
            <a:r>
              <a:rPr lang="ar-SA" dirty="0"/>
              <a:t>بعض النماذج الرياضية ليس لها حلول ممكنة. </a:t>
            </a:r>
          </a:p>
          <a:p>
            <a:pPr lvl="1" algn="just" rtl="1">
              <a:buFont typeface="Arial" panose="020B0604020202020204" pitchFamily="34" charset="0"/>
              <a:buChar char="•"/>
            </a:pPr>
            <a:endParaRPr lang="ar-SA" dirty="0"/>
          </a:p>
        </p:txBody>
      </p:sp>
      <p:sp>
        <p:nvSpPr>
          <p:cNvPr id="4" name="Rectangle 2"/>
          <p:cNvSpPr>
            <a:spLocks noGrp="1" noChangeArrowheads="1"/>
          </p:cNvSpPr>
          <p:nvPr>
            <p:ph type="title"/>
          </p:nvPr>
        </p:nvSpPr>
        <p:spPr>
          <a:xfrm>
            <a:off x="457200" y="274638"/>
            <a:ext cx="8229600" cy="1249362"/>
          </a:xfrm>
        </p:spPr>
        <p:style>
          <a:lnRef idx="2">
            <a:schemeClr val="accent5">
              <a:shade val="50000"/>
            </a:schemeClr>
          </a:lnRef>
          <a:fillRef idx="1">
            <a:schemeClr val="accent5"/>
          </a:fillRef>
          <a:effectRef idx="0">
            <a:schemeClr val="accent5"/>
          </a:effectRef>
          <a:fontRef idx="minor">
            <a:schemeClr val="lt1"/>
          </a:fontRef>
        </p:style>
        <p:txBody>
          <a:bodyPr/>
          <a:lstStyle/>
          <a:p>
            <a:pPr marL="762000" indent="-762000" rtl="1" eaLnBrk="1" hangingPunct="1"/>
            <a:r>
              <a:rPr lang="ar-SA" sz="4000" b="1" dirty="0">
                <a:solidFill>
                  <a:srgbClr val="002060"/>
                </a:solidFill>
              </a:rPr>
              <a:t>خطوات النمذجة الرياضية في بحوث العمليات</a:t>
            </a:r>
            <a:endParaRPr lang="en-US" sz="3600" b="1" dirty="0">
              <a:solidFill>
                <a:srgbClr val="002060"/>
              </a:solidFill>
            </a:endParaRPr>
          </a:p>
        </p:txBody>
      </p:sp>
      <p:sp>
        <p:nvSpPr>
          <p:cNvPr id="5" name="Slide Number Placeholder 5"/>
          <p:cNvSpPr>
            <a:spLocks noGrp="1"/>
          </p:cNvSpPr>
          <p:nvPr>
            <p:ph type="sldNum" sz="quarter" idx="12"/>
          </p:nvPr>
        </p:nvSpPr>
        <p:spPr>
          <a:xfrm>
            <a:off x="6553200" y="6245225"/>
            <a:ext cx="2133600" cy="476250"/>
          </a:xfrm>
        </p:spPr>
        <p:txBody>
          <a:bodyPr/>
          <a:lstStyle/>
          <a:p>
            <a:fld id="{6F28D475-E005-468A-965E-9C6B334D5724}" type="slidenum">
              <a:rPr lang="ar-SA"/>
              <a:pPr/>
              <a:t>6</a:t>
            </a:fld>
            <a:endParaRPr lang="en-US" dirty="0"/>
          </a:p>
        </p:txBody>
      </p:sp>
    </p:spTree>
    <p:extLst>
      <p:ext uri="{BB962C8B-B14F-4D97-AF65-F5344CB8AC3E}">
        <p14:creationId xmlns:p14="http://schemas.microsoft.com/office/powerpoint/2010/main" val="55567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lstStyle/>
          <a:p>
            <a:pPr algn="just" rtl="1">
              <a:buNone/>
            </a:pPr>
            <a:r>
              <a:rPr lang="en-US" sz="2800" b="1" dirty="0">
                <a:solidFill>
                  <a:srgbClr val="0000FF"/>
                </a:solidFill>
              </a:rPr>
              <a:t>4</a:t>
            </a:r>
            <a:r>
              <a:rPr lang="ar-SA" sz="2800" b="1" dirty="0">
                <a:solidFill>
                  <a:srgbClr val="0000FF"/>
                </a:solidFill>
              </a:rPr>
              <a:t>.  </a:t>
            </a:r>
            <a:r>
              <a:rPr lang="ar-SA" sz="2800" dirty="0"/>
              <a:t>تحليل وتفسير الحل واستخلاص النتائج:</a:t>
            </a:r>
          </a:p>
          <a:p>
            <a:pPr lvl="1" algn="just" rtl="1">
              <a:buFont typeface="Arial" panose="020B0604020202020204" pitchFamily="34" charset="0"/>
              <a:buChar char="•"/>
            </a:pPr>
            <a:r>
              <a:rPr lang="ar-SA" dirty="0"/>
              <a:t>دراسة الحل وفقاً لمعطيات وافتراضات المسألة.</a:t>
            </a:r>
          </a:p>
          <a:p>
            <a:pPr lvl="1" algn="just" rtl="1">
              <a:buFont typeface="Arial" panose="020B0604020202020204" pitchFamily="34" charset="0"/>
              <a:buChar char="•"/>
            </a:pPr>
            <a:r>
              <a:rPr lang="ar-SA" dirty="0"/>
              <a:t>استخلاص النتائج التي ستترتب على تطبيق هذا الحل.</a:t>
            </a:r>
            <a:endParaRPr lang="ar-SA" b="1" dirty="0">
              <a:solidFill>
                <a:srgbClr val="0000FF"/>
              </a:solidFill>
            </a:endParaRPr>
          </a:p>
          <a:p>
            <a:pPr marL="58738" lvl="1" indent="-58738" algn="just" rtl="1">
              <a:buNone/>
            </a:pPr>
            <a:r>
              <a:rPr lang="en-US" b="1" dirty="0">
                <a:solidFill>
                  <a:srgbClr val="0000FF"/>
                </a:solidFill>
              </a:rPr>
              <a:t>5</a:t>
            </a:r>
            <a:r>
              <a:rPr lang="ar-SA" b="1" dirty="0">
                <a:solidFill>
                  <a:srgbClr val="0000FF"/>
                </a:solidFill>
              </a:rPr>
              <a:t>. </a:t>
            </a:r>
            <a:r>
              <a:rPr lang="en-US" b="1" dirty="0">
                <a:solidFill>
                  <a:srgbClr val="0000FF"/>
                </a:solidFill>
              </a:rPr>
              <a:t> </a:t>
            </a:r>
            <a:r>
              <a:rPr lang="ar-SA" dirty="0"/>
              <a:t>التحقق وإعادة الصياغة:</a:t>
            </a:r>
          </a:p>
          <a:p>
            <a:pPr lvl="1" algn="just" rtl="1">
              <a:buFont typeface="Arial" panose="020B0604020202020204" pitchFamily="34" charset="0"/>
              <a:buChar char="•"/>
            </a:pPr>
            <a:r>
              <a:rPr lang="ar-SA" dirty="0"/>
              <a:t>إذا كانت نتائج النموذج الرياضي جيدة ومُرْضية ، فإننا نكون قد وفقنا بإيجاد النموذج الرياضي الذي يمثل المسألة الحقيقية</a:t>
            </a:r>
            <a:r>
              <a:rPr lang="en-US" dirty="0"/>
              <a:t> .</a:t>
            </a:r>
            <a:endParaRPr lang="ar-SA" dirty="0"/>
          </a:p>
          <a:p>
            <a:pPr lvl="1" algn="just" rtl="1">
              <a:buFont typeface="Arial" panose="020B0604020202020204" pitchFamily="34" charset="0"/>
              <a:buChar char="•"/>
            </a:pPr>
            <a:r>
              <a:rPr lang="ar-SA" dirty="0"/>
              <a:t>بعد الحصول على نتائج النموذج الرياضي ونقاشها مع الإدارة، قد يطرأ اعتراض أو تعديل أو تصحيح على معطيات المسألة أو الافتراضات التي استخدمت</a:t>
            </a:r>
            <a:r>
              <a:rPr lang="ar-SA" sz="2800" dirty="0"/>
              <a:t>، </a:t>
            </a:r>
            <a:r>
              <a:rPr lang="ar-SA" dirty="0"/>
              <a:t>صحح وعدل النموذج عند الحاجة </a:t>
            </a:r>
            <a:r>
              <a:rPr lang="ar-SA" sz="2800" dirty="0"/>
              <a:t>أو قد يتم البحث عن هيكل آخر للنموذج الرياضي</a:t>
            </a:r>
            <a:r>
              <a:rPr lang="en-US" sz="2800" dirty="0"/>
              <a:t> .</a:t>
            </a:r>
            <a:endParaRPr lang="ar-SA" sz="2800" dirty="0"/>
          </a:p>
        </p:txBody>
      </p:sp>
      <p:sp>
        <p:nvSpPr>
          <p:cNvPr id="4" name="Rectangle 2"/>
          <p:cNvSpPr>
            <a:spLocks noGrp="1" noChangeArrowheads="1"/>
          </p:cNvSpPr>
          <p:nvPr>
            <p:ph type="title"/>
          </p:nvPr>
        </p:nvSpPr>
        <p:spPr>
          <a:xfrm>
            <a:off x="457200" y="274638"/>
            <a:ext cx="8229600" cy="1249362"/>
          </a:xfrm>
        </p:spPr>
        <p:style>
          <a:lnRef idx="2">
            <a:schemeClr val="accent5">
              <a:shade val="50000"/>
            </a:schemeClr>
          </a:lnRef>
          <a:fillRef idx="1">
            <a:schemeClr val="accent5"/>
          </a:fillRef>
          <a:effectRef idx="0">
            <a:schemeClr val="accent5"/>
          </a:effectRef>
          <a:fontRef idx="minor">
            <a:schemeClr val="lt1"/>
          </a:fontRef>
        </p:style>
        <p:txBody>
          <a:bodyPr/>
          <a:lstStyle/>
          <a:p>
            <a:pPr marL="762000" indent="-762000" rtl="1" eaLnBrk="1" hangingPunct="1"/>
            <a:r>
              <a:rPr lang="ar-SA" sz="4000" b="1" dirty="0">
                <a:solidFill>
                  <a:srgbClr val="002060"/>
                </a:solidFill>
              </a:rPr>
              <a:t>خطوات النمذجة الرياضية في بحوث العمليات</a:t>
            </a:r>
            <a:endParaRPr lang="en-US" sz="3600" b="1" dirty="0">
              <a:solidFill>
                <a:srgbClr val="002060"/>
              </a:solidFill>
            </a:endParaRPr>
          </a:p>
        </p:txBody>
      </p:sp>
      <p:sp>
        <p:nvSpPr>
          <p:cNvPr id="5" name="Slide Number Placeholder 5"/>
          <p:cNvSpPr>
            <a:spLocks noGrp="1"/>
          </p:cNvSpPr>
          <p:nvPr>
            <p:ph type="sldNum" sz="quarter" idx="12"/>
          </p:nvPr>
        </p:nvSpPr>
        <p:spPr>
          <a:xfrm>
            <a:off x="6553200" y="6245225"/>
            <a:ext cx="2133600" cy="476250"/>
          </a:xfrm>
        </p:spPr>
        <p:txBody>
          <a:bodyPr/>
          <a:lstStyle/>
          <a:p>
            <a:fld id="{6F28D475-E005-468A-965E-9C6B334D5724}" type="slidenum">
              <a:rPr lang="ar-SA"/>
              <a:pPr/>
              <a:t>7</a:t>
            </a:fld>
            <a:endParaRPr lang="en-US" dirty="0"/>
          </a:p>
        </p:txBody>
      </p:sp>
    </p:spTree>
    <p:extLst>
      <p:ext uri="{BB962C8B-B14F-4D97-AF65-F5344CB8AC3E}">
        <p14:creationId xmlns:p14="http://schemas.microsoft.com/office/powerpoint/2010/main" val="150996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28600" y="1524000"/>
            <a:ext cx="8686800" cy="4953000"/>
          </a:xfrm>
          <a:noFill/>
        </p:spPr>
        <p:txBody>
          <a:bodyPr/>
          <a:lstStyle/>
          <a:p>
            <a:pPr algn="r" rtl="1">
              <a:buNone/>
            </a:pPr>
            <a:r>
              <a:rPr lang="ar-SA" sz="2000" dirty="0"/>
              <a:t> </a:t>
            </a:r>
            <a:endParaRPr lang="en-US" sz="2800" b="1" dirty="0">
              <a:solidFill>
                <a:srgbClr val="FF3300"/>
              </a:solidFill>
            </a:endParaRPr>
          </a:p>
          <a:p>
            <a:pPr algn="just" rtl="1"/>
            <a:r>
              <a:rPr lang="ar-SA" sz="2800" dirty="0"/>
              <a:t>من أهم وأشهر النماذج الرياضية هو ”البرنامج الرياضي“.</a:t>
            </a:r>
          </a:p>
          <a:p>
            <a:pPr algn="just" rtl="1"/>
            <a:r>
              <a:rPr lang="ar-SA" sz="2800" dirty="0"/>
              <a:t>مسألة البرمجة الرياضية تعني – بشكل عام – البحث عن القيمة المثلى (صغرى أو عظمى) لدالة تسمى دالة الهدف تضم عدة متغيرات. تخضع هذه المتغيرات لمجموعة من القيود تأخذ صيغة معادلات أو متراجحات.</a:t>
            </a:r>
            <a:r>
              <a:rPr lang="en-US" sz="2800" dirty="0"/>
              <a:t> </a:t>
            </a:r>
            <a:r>
              <a:rPr lang="ar-SA" sz="2800" dirty="0"/>
              <a:t>إن حل مسألة البرمجة الرياضية يتطلب إذاً إيجاد قيم المتغيرات التي تحقق جميع القيود وتحقق القيمة المثلى لدالة الهدف.</a:t>
            </a:r>
            <a:endParaRPr lang="en-US" sz="2800" dirty="0"/>
          </a:p>
          <a:p>
            <a:pPr algn="just" rtl="1"/>
            <a:r>
              <a:rPr lang="ar-SA" sz="2800" dirty="0"/>
              <a:t>كلمة برمجة هنا تعني </a:t>
            </a:r>
            <a:r>
              <a:rPr lang="ar-SA" sz="2800" u="sng" dirty="0"/>
              <a:t>التخطيط</a:t>
            </a:r>
            <a:r>
              <a:rPr lang="ar-SA" sz="2800" dirty="0"/>
              <a:t> للاستغلال الأمثل للموارد (مثل: تحديد </a:t>
            </a:r>
            <a:r>
              <a:rPr lang="ar-SA" sz="2800" u="sng" dirty="0"/>
              <a:t>خطة</a:t>
            </a:r>
            <a:r>
              <a:rPr lang="ar-SA" sz="2800" dirty="0"/>
              <a:t> الإنتاج اليومي في أحد المصانع للحصول على أكبر ربح ممكن). </a:t>
            </a:r>
          </a:p>
          <a:p>
            <a:pPr algn="just" rtl="1"/>
            <a:r>
              <a:rPr lang="ar-SA" sz="2800" dirty="0"/>
              <a:t>سندرس فقط البرمجة الرياضية </a:t>
            </a:r>
            <a:r>
              <a:rPr lang="ar-SA" sz="2800" dirty="0">
                <a:solidFill>
                  <a:srgbClr val="0000FF"/>
                </a:solidFill>
              </a:rPr>
              <a:t>الخطية</a:t>
            </a:r>
            <a:r>
              <a:rPr lang="ar-SA" sz="2800" dirty="0"/>
              <a:t>.</a:t>
            </a:r>
            <a:endParaRPr lang="en-US" sz="2800" dirty="0"/>
          </a:p>
        </p:txBody>
      </p:sp>
      <p:sp>
        <p:nvSpPr>
          <p:cNvPr id="4"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البرمجة الرياضية </a:t>
            </a:r>
            <a:br>
              <a:rPr lang="ar-SA" sz="3600" b="1" dirty="0">
                <a:solidFill>
                  <a:srgbClr val="002060"/>
                </a:solidFill>
              </a:rPr>
            </a:br>
            <a:r>
              <a:rPr lang="en-US" sz="3600" b="1" dirty="0">
                <a:solidFill>
                  <a:srgbClr val="002060"/>
                </a:solidFill>
              </a:rPr>
              <a:t> </a:t>
            </a:r>
            <a:r>
              <a:rPr lang="en-US" sz="3200" b="1" dirty="0">
                <a:solidFill>
                  <a:srgbClr val="002060"/>
                </a:solidFill>
              </a:rPr>
              <a:t>Mathematical Programming</a:t>
            </a:r>
          </a:p>
        </p:txBody>
      </p:sp>
      <p:sp>
        <p:nvSpPr>
          <p:cNvPr id="5" name="Slide Number Placeholder 5"/>
          <p:cNvSpPr>
            <a:spLocks noGrp="1"/>
          </p:cNvSpPr>
          <p:nvPr>
            <p:ph type="sldNum" sz="quarter" idx="12"/>
          </p:nvPr>
        </p:nvSpPr>
        <p:spPr>
          <a:xfrm>
            <a:off x="6553200" y="6245225"/>
            <a:ext cx="2133600" cy="476250"/>
          </a:xfrm>
        </p:spPr>
        <p:txBody>
          <a:bodyPr/>
          <a:lstStyle/>
          <a:p>
            <a:fld id="{6F28D475-E005-468A-965E-9C6B334D5724}" type="slidenum">
              <a:rPr lang="ar-SA"/>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57200" y="1828800"/>
            <a:ext cx="8229600" cy="4297363"/>
          </a:xfrm>
          <a:noFill/>
        </p:spPr>
        <p:txBody>
          <a:bodyPr/>
          <a:lstStyle/>
          <a:p>
            <a:pPr marL="1203325" lvl="1" indent="-533400" algn="r" rtl="1" eaLnBrk="1" hangingPunct="1"/>
            <a:r>
              <a:rPr lang="ar-SA" dirty="0">
                <a:solidFill>
                  <a:srgbClr val="0000FF"/>
                </a:solidFill>
              </a:rPr>
              <a:t>معالم النظام </a:t>
            </a:r>
            <a:r>
              <a:rPr lang="ar-SA" dirty="0"/>
              <a:t>(</a:t>
            </a:r>
            <a:r>
              <a:rPr lang="en-US" sz="2400" dirty="0"/>
              <a:t>Parameters</a:t>
            </a:r>
            <a:r>
              <a:rPr lang="ar-SA" dirty="0" err="1"/>
              <a:t>)</a:t>
            </a:r>
            <a:endParaRPr lang="en-US" dirty="0"/>
          </a:p>
          <a:p>
            <a:pPr marL="1203325" lvl="1" indent="-533400" algn="r" rtl="1" eaLnBrk="1" hangingPunct="1">
              <a:spcBef>
                <a:spcPct val="0"/>
              </a:spcBef>
              <a:buFontTx/>
              <a:buNone/>
            </a:pPr>
            <a:r>
              <a:rPr lang="en-US" dirty="0"/>
              <a:t>	</a:t>
            </a:r>
            <a:r>
              <a:rPr lang="ar-SA" dirty="0"/>
              <a:t>بيانات معطاة، </a:t>
            </a:r>
            <a:r>
              <a:rPr lang="ar-SA" sz="2400" dirty="0"/>
              <a:t>متخذ</a:t>
            </a:r>
            <a:r>
              <a:rPr lang="en-US" sz="2400" dirty="0"/>
              <a:t> </a:t>
            </a:r>
            <a:r>
              <a:rPr lang="ar-SA" sz="2400" dirty="0"/>
              <a:t>القرار لا يملك التحكم فيها. </a:t>
            </a:r>
          </a:p>
          <a:p>
            <a:pPr marL="1203325" lvl="1" indent="-533400" algn="r" rtl="1" eaLnBrk="1" hangingPunct="1"/>
            <a:r>
              <a:rPr lang="ar-SA" dirty="0">
                <a:solidFill>
                  <a:srgbClr val="0000FF"/>
                </a:solidFill>
              </a:rPr>
              <a:t>متغيرات القرار </a:t>
            </a:r>
            <a:r>
              <a:rPr lang="ar-SA" sz="2400" dirty="0"/>
              <a:t>(</a:t>
            </a:r>
            <a:r>
              <a:rPr lang="en-US" sz="2400" dirty="0"/>
              <a:t>Decision Variables</a:t>
            </a:r>
            <a:r>
              <a:rPr lang="ar-SA" sz="2400" dirty="0"/>
              <a:t>)</a:t>
            </a:r>
            <a:endParaRPr lang="en-US" sz="2400" dirty="0"/>
          </a:p>
          <a:p>
            <a:pPr marL="1203325" lvl="1" indent="-533400" algn="r" rtl="1" eaLnBrk="1" hangingPunct="1">
              <a:spcBef>
                <a:spcPct val="0"/>
              </a:spcBef>
              <a:buFontTx/>
              <a:buNone/>
            </a:pPr>
            <a:r>
              <a:rPr lang="en-US" sz="2400" dirty="0"/>
              <a:t>	</a:t>
            </a:r>
            <a:r>
              <a:rPr lang="ar-SA" sz="2400" dirty="0"/>
              <a:t>متخذ القرار يملك التحكم فيها.</a:t>
            </a:r>
          </a:p>
          <a:p>
            <a:pPr marL="1203325" lvl="1" indent="-533400" algn="r" rtl="1" eaLnBrk="1" hangingPunct="1"/>
            <a:r>
              <a:rPr lang="ar-SA" dirty="0">
                <a:solidFill>
                  <a:srgbClr val="0000FF"/>
                </a:solidFill>
              </a:rPr>
              <a:t>دالة الهدف </a:t>
            </a:r>
            <a:r>
              <a:rPr lang="ar-SA" dirty="0"/>
              <a:t>(</a:t>
            </a:r>
            <a:r>
              <a:rPr lang="en-US" sz="2400" dirty="0"/>
              <a:t>Objective Function</a:t>
            </a:r>
            <a:r>
              <a:rPr lang="ar-SA" dirty="0" err="1"/>
              <a:t>)</a:t>
            </a:r>
            <a:endParaRPr lang="en-US" dirty="0"/>
          </a:p>
          <a:p>
            <a:pPr marL="1203325" lvl="1" indent="-533400" algn="r" rtl="1" eaLnBrk="1" hangingPunct="1">
              <a:spcBef>
                <a:spcPct val="0"/>
              </a:spcBef>
              <a:buFontTx/>
              <a:buNone/>
            </a:pPr>
            <a:r>
              <a:rPr lang="ar-SA" sz="2400" i="1" dirty="0"/>
              <a:t>	</a:t>
            </a:r>
            <a:r>
              <a:rPr lang="ar-SA" sz="2400" dirty="0"/>
              <a:t>دالة تقييم القرار (مقدار المنفعة الحاصلة من قرار ما).</a:t>
            </a:r>
            <a:endParaRPr lang="en-US" sz="2400" dirty="0"/>
          </a:p>
          <a:p>
            <a:pPr marL="1203325" lvl="1" indent="-533400" algn="r" rtl="1" eaLnBrk="1" hangingPunct="1"/>
            <a:r>
              <a:rPr lang="ar-SA" dirty="0" err="1">
                <a:solidFill>
                  <a:srgbClr val="0000FF"/>
                </a:solidFill>
              </a:rPr>
              <a:t>القيود </a:t>
            </a:r>
            <a:r>
              <a:rPr lang="ar-SA" dirty="0" err="1"/>
              <a:t>(</a:t>
            </a:r>
            <a:r>
              <a:rPr lang="en-US" sz="2400" dirty="0"/>
              <a:t>Constraints</a:t>
            </a:r>
            <a:r>
              <a:rPr lang="ar-SA" dirty="0" err="1"/>
              <a:t>)</a:t>
            </a:r>
            <a:endParaRPr lang="en-US" dirty="0"/>
          </a:p>
          <a:p>
            <a:pPr marL="1203325" lvl="1" indent="-533400" algn="r" rtl="1" eaLnBrk="1" hangingPunct="1">
              <a:spcBef>
                <a:spcPct val="0"/>
              </a:spcBef>
              <a:buFontTx/>
              <a:buNone/>
            </a:pPr>
            <a:r>
              <a:rPr lang="ar-SA" sz="2400" i="1" dirty="0"/>
              <a:t>	</a:t>
            </a:r>
            <a:r>
              <a:rPr lang="ar-SA" sz="2400" dirty="0"/>
              <a:t>الموارد المتاحة ، بيئة المشكلة ، العلاقة التي تربط متغيرات القرار.</a:t>
            </a:r>
          </a:p>
          <a:p>
            <a:pPr marL="1203325" lvl="1" indent="-533400" algn="r" rtl="1" eaLnBrk="1" hangingPunct="1">
              <a:spcBef>
                <a:spcPct val="0"/>
              </a:spcBef>
              <a:buFontTx/>
              <a:buNone/>
            </a:pPr>
            <a:r>
              <a:rPr lang="ar-SA" sz="2400" dirty="0"/>
              <a:t>      (معادلات أو </a:t>
            </a:r>
            <a:r>
              <a:rPr lang="ar-SA" sz="2400" dirty="0" err="1"/>
              <a:t>متراجحات</a:t>
            </a:r>
            <a:r>
              <a:rPr lang="ar-SA" sz="2400" dirty="0"/>
              <a:t>).</a:t>
            </a:r>
          </a:p>
        </p:txBody>
      </p:sp>
      <p:sp>
        <p:nvSpPr>
          <p:cNvPr id="3" name="Rectangle 2"/>
          <p:cNvSpPr>
            <a:spLocks noGrp="1" noChangeArrowheads="1"/>
          </p:cNvSpPr>
          <p:nvPr>
            <p:ph type="title"/>
          </p:nvPr>
        </p:nvSpPr>
        <p:spPr>
          <a:xfrm>
            <a:off x="457200" y="274638"/>
            <a:ext cx="8229600" cy="1249362"/>
          </a:xfrm>
        </p:spPr>
        <p:style>
          <a:lnRef idx="2">
            <a:schemeClr val="accent5">
              <a:shade val="50000"/>
            </a:schemeClr>
          </a:lnRef>
          <a:fillRef idx="1">
            <a:schemeClr val="accent5"/>
          </a:fillRef>
          <a:effectRef idx="0">
            <a:schemeClr val="accent5"/>
          </a:effectRef>
          <a:fontRef idx="minor">
            <a:schemeClr val="lt1"/>
          </a:fontRef>
        </p:style>
        <p:txBody>
          <a:bodyPr/>
          <a:lstStyle/>
          <a:p>
            <a:pPr marL="762000" indent="-762000" rtl="1" eaLnBrk="1" hangingPunct="1"/>
            <a:r>
              <a:rPr lang="ar-SA" sz="4000" b="1" dirty="0">
                <a:solidFill>
                  <a:srgbClr val="002060"/>
                </a:solidFill>
              </a:rPr>
              <a:t>عناصر البرنامج الرياضي</a:t>
            </a:r>
            <a:endParaRPr lang="en-US" sz="3200" b="1" dirty="0">
              <a:solidFill>
                <a:srgbClr val="002060"/>
              </a:solidFill>
            </a:endParaRPr>
          </a:p>
        </p:txBody>
      </p:sp>
      <p:sp>
        <p:nvSpPr>
          <p:cNvPr id="5" name="Slide Number Placeholder 5"/>
          <p:cNvSpPr>
            <a:spLocks noGrp="1"/>
          </p:cNvSpPr>
          <p:nvPr>
            <p:ph type="sldNum" sz="quarter" idx="12"/>
          </p:nvPr>
        </p:nvSpPr>
        <p:spPr>
          <a:xfrm>
            <a:off x="6553200" y="6245225"/>
            <a:ext cx="2133600" cy="476250"/>
          </a:xfrm>
        </p:spPr>
        <p:txBody>
          <a:bodyPr/>
          <a:lstStyle/>
          <a:p>
            <a:fld id="{6F28D475-E005-468A-965E-9C6B334D5724}" type="slidenum">
              <a:rPr lang="ar-SA"/>
              <a:pPr/>
              <a:t>9</a:t>
            </a:fld>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282538</TotalTime>
  <Words>3260</Words>
  <Application>Microsoft Office PowerPoint</Application>
  <PresentationFormat>On-screen Show (4:3)</PresentationFormat>
  <Paragraphs>423</Paragraphs>
  <Slides>38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Arabic Transparent</vt:lpstr>
      <vt:lpstr>Arial</vt:lpstr>
      <vt:lpstr>Calibri</vt:lpstr>
      <vt:lpstr>Monotype Corsiva</vt:lpstr>
      <vt:lpstr>Symbol</vt:lpstr>
      <vt:lpstr>Times New Roman</vt:lpstr>
      <vt:lpstr>Wingdings</vt:lpstr>
      <vt:lpstr>Default Design</vt:lpstr>
      <vt:lpstr>بناء النماذج في بحوث العمليات Model Building in Operations Research</vt:lpstr>
      <vt:lpstr>النمـذجـة  (Modeling)</vt:lpstr>
      <vt:lpstr>النمـذجـة</vt:lpstr>
      <vt:lpstr>النمذجة الرياضية (Mathematical Modeling)</vt:lpstr>
      <vt:lpstr>خطوات النمذجة الرياضية في بحوث العمليات</vt:lpstr>
      <vt:lpstr>خطوات النمذجة الرياضية في بحوث العمليات</vt:lpstr>
      <vt:lpstr>خطوات النمذجة الرياضية في بحوث العمليات</vt:lpstr>
      <vt:lpstr>البرمجة الرياضية   Mathematical Programming</vt:lpstr>
      <vt:lpstr>عناصر البرنامج الرياضي</vt:lpstr>
      <vt:lpstr>بناء النموذج الرياضي - مثال</vt:lpstr>
      <vt:lpstr>بناء النموذج الرياضي - مثال</vt:lpstr>
      <vt:lpstr>بناء النموذج الرياضي</vt:lpstr>
      <vt:lpstr>بناء النموذج الرياضي</vt:lpstr>
      <vt:lpstr>بناء النموذج الرياضي</vt:lpstr>
      <vt:lpstr>بناء النموذج الرياضي</vt:lpstr>
      <vt:lpstr>بناء النموذج الرياضي</vt:lpstr>
      <vt:lpstr>بناء النموذج الرياضي</vt:lpstr>
      <vt:lpstr>بناء النموذج الرياضي</vt:lpstr>
      <vt:lpstr>بناء النموذج الرياضي</vt:lpstr>
      <vt:lpstr>بناء النموذج الرياضي</vt:lpstr>
      <vt:lpstr>بناء النموذج الرياضي</vt:lpstr>
      <vt:lpstr>بناء النموذج الرياضي</vt:lpstr>
      <vt:lpstr>بناء النموذج الرياضي</vt:lpstr>
      <vt:lpstr>بناء النموذج الرياضي</vt:lpstr>
      <vt:lpstr>البرنامج الرياضي الخطي</vt:lpstr>
      <vt:lpstr>بناء النموذج الرياضي</vt:lpstr>
      <vt:lpstr>بناء النموذج الرياضي</vt:lpstr>
      <vt:lpstr>بناء النموذج الرياضي</vt:lpstr>
      <vt:lpstr>بناء النموذج الرياضي</vt:lpstr>
      <vt:lpstr>بناء النموذج الرياضي</vt:lpstr>
      <vt:lpstr>البرنامج الرياضي الخطي</vt:lpstr>
      <vt:lpstr>بناء النموذج الرياضي</vt:lpstr>
      <vt:lpstr>البرنامج الرياضي الخطي</vt:lpstr>
      <vt:lpstr>بناء النموذج الرياضي</vt:lpstr>
      <vt:lpstr>PowerPoint Presentation</vt:lpstr>
      <vt:lpstr>بناء النموذج الرياضي</vt:lpstr>
      <vt:lpstr>بناء النموذج الرياضي</vt:lpstr>
      <vt:lpstr>البرنامج الرياضي الخطي</vt:lpstr>
    </vt:vector>
  </TitlesOfParts>
  <Company>KSU-OR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Khalid</dc:creator>
  <cp:lastModifiedBy>d4444</cp:lastModifiedBy>
  <cp:revision>2007</cp:revision>
  <dcterms:created xsi:type="dcterms:W3CDTF">2005-02-02T13:26:22Z</dcterms:created>
  <dcterms:modified xsi:type="dcterms:W3CDTF">2021-05-23T14:01:22Z</dcterms:modified>
</cp:coreProperties>
</file>