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59"/>
  </p:notesMasterIdLst>
  <p:handoutMasterIdLst>
    <p:handoutMasterId r:id="rId60"/>
  </p:handoutMasterIdLst>
  <p:sldIdLst>
    <p:sldId id="579" r:id="rId2"/>
    <p:sldId id="291" r:id="rId3"/>
    <p:sldId id="533" r:id="rId4"/>
    <p:sldId id="292" r:id="rId5"/>
    <p:sldId id="540" r:id="rId6"/>
    <p:sldId id="541" r:id="rId7"/>
    <p:sldId id="542" r:id="rId8"/>
    <p:sldId id="574" r:id="rId9"/>
    <p:sldId id="293" r:id="rId10"/>
    <p:sldId id="294" r:id="rId11"/>
    <p:sldId id="295" r:id="rId12"/>
    <p:sldId id="298" r:id="rId13"/>
    <p:sldId id="299" r:id="rId14"/>
    <p:sldId id="300" r:id="rId15"/>
    <p:sldId id="301" r:id="rId16"/>
    <p:sldId id="302" r:id="rId17"/>
    <p:sldId id="303" r:id="rId18"/>
    <p:sldId id="874" r:id="rId19"/>
    <p:sldId id="305" r:id="rId20"/>
    <p:sldId id="887" r:id="rId21"/>
    <p:sldId id="888" r:id="rId22"/>
    <p:sldId id="889" r:id="rId23"/>
    <p:sldId id="306" r:id="rId24"/>
    <p:sldId id="307" r:id="rId25"/>
    <p:sldId id="308" r:id="rId26"/>
    <p:sldId id="534" r:id="rId27"/>
    <p:sldId id="917" r:id="rId28"/>
    <p:sldId id="535" r:id="rId29"/>
    <p:sldId id="875" r:id="rId30"/>
    <p:sldId id="443" r:id="rId31"/>
    <p:sldId id="536" r:id="rId32"/>
    <p:sldId id="442" r:id="rId33"/>
    <p:sldId id="544" r:id="rId34"/>
    <p:sldId id="545" r:id="rId35"/>
    <p:sldId id="537" r:id="rId36"/>
    <p:sldId id="315" r:id="rId37"/>
    <p:sldId id="316" r:id="rId38"/>
    <p:sldId id="317" r:id="rId39"/>
    <p:sldId id="318" r:id="rId40"/>
    <p:sldId id="319" r:id="rId41"/>
    <p:sldId id="320" r:id="rId42"/>
    <p:sldId id="321" r:id="rId43"/>
    <p:sldId id="539" r:id="rId44"/>
    <p:sldId id="538" r:id="rId45"/>
    <p:sldId id="322" r:id="rId46"/>
    <p:sldId id="323" r:id="rId47"/>
    <p:sldId id="324" r:id="rId48"/>
    <p:sldId id="325" r:id="rId49"/>
    <p:sldId id="326" r:id="rId50"/>
    <p:sldId id="327" r:id="rId51"/>
    <p:sldId id="328" r:id="rId52"/>
    <p:sldId id="329" r:id="rId53"/>
    <p:sldId id="876" r:id="rId54"/>
    <p:sldId id="331" r:id="rId55"/>
    <p:sldId id="877" r:id="rId56"/>
    <p:sldId id="333" r:id="rId57"/>
    <p:sldId id="334" r:id="rId58"/>
  </p:sldIdLst>
  <p:sldSz cx="9144000" cy="6858000" type="screen4x3"/>
  <p:notesSz cx="6834188" cy="997902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A60A"/>
    <a:srgbClr val="0000FF"/>
    <a:srgbClr val="006600"/>
    <a:srgbClr val="00E266"/>
    <a:srgbClr val="25F802"/>
    <a:srgbClr val="00FA71"/>
    <a:srgbClr val="000000"/>
    <a:srgbClr val="93FFC4"/>
    <a:srgbClr val="00DA63"/>
    <a:srgbClr val="07A9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2" autoAdjust="0"/>
    <p:restoredTop sz="93341" autoAdjust="0"/>
  </p:normalViewPr>
  <p:slideViewPr>
    <p:cSldViewPr>
      <p:cViewPr varScale="1">
        <p:scale>
          <a:sx n="81" d="100"/>
          <a:sy n="81" d="100"/>
        </p:scale>
        <p:origin x="1493"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39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4579" name="Rectangle 3"/>
          <p:cNvSpPr>
            <a:spLocks noGrp="1" noChangeArrowheads="1"/>
          </p:cNvSpPr>
          <p:nvPr>
            <p:ph type="dt" sz="quarter"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4580" name="Rectangle 4"/>
          <p:cNvSpPr>
            <a:spLocks noGrp="1" noChangeArrowheads="1"/>
          </p:cNvSpPr>
          <p:nvPr>
            <p:ph type="ftr" sz="quarter" idx="2"/>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4581" name="Rectangle 5"/>
          <p:cNvSpPr>
            <a:spLocks noGrp="1" noChangeArrowheads="1"/>
          </p:cNvSpPr>
          <p:nvPr>
            <p:ph type="sldNum" sz="quarter" idx="3"/>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2FED4F71-9085-4D3D-A598-899A59774897}" type="slidenum">
              <a:rPr lang="en-US"/>
              <a:pPr>
                <a:defRPr/>
              </a:pPr>
              <a:t>‹#›</a:t>
            </a:fld>
            <a:endParaRPr lang="en-US"/>
          </a:p>
        </p:txBody>
      </p:sp>
    </p:spTree>
    <p:extLst>
      <p:ext uri="{BB962C8B-B14F-4D97-AF65-F5344CB8AC3E}">
        <p14:creationId xmlns:p14="http://schemas.microsoft.com/office/powerpoint/2010/main" val="3876472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2275"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71913" y="0"/>
            <a:ext cx="2960687" cy="498475"/>
          </a:xfrm>
          <a:prstGeom prst="rect">
            <a:avLst/>
          </a:prstGeom>
        </p:spPr>
        <p:txBody>
          <a:bodyPr vert="horz" lIns="91440" tIns="45720" rIns="91440" bIns="45720" rtlCol="0"/>
          <a:lstStyle>
            <a:lvl1pPr algn="r">
              <a:defRPr sz="1200"/>
            </a:lvl1pPr>
          </a:lstStyle>
          <a:p>
            <a:fld id="{9C9EF6AC-4BA6-4FE0-8FE2-930D6BBC3A4A}" type="datetimeFigureOut">
              <a:rPr lang="en-US" smtClean="0"/>
              <a:pPr/>
              <a:t>6/3/2021</a:t>
            </a:fld>
            <a:endParaRPr lang="en-US"/>
          </a:p>
        </p:txBody>
      </p:sp>
      <p:sp>
        <p:nvSpPr>
          <p:cNvPr id="4" name="Slide Image Placeholder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4213" y="4740275"/>
            <a:ext cx="5467350" cy="44910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78963"/>
            <a:ext cx="2962275"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71913" y="9478963"/>
            <a:ext cx="2960687" cy="498475"/>
          </a:xfrm>
          <a:prstGeom prst="rect">
            <a:avLst/>
          </a:prstGeom>
        </p:spPr>
        <p:txBody>
          <a:bodyPr vert="horz" lIns="91440" tIns="45720" rIns="91440" bIns="45720" rtlCol="0" anchor="b"/>
          <a:lstStyle>
            <a:lvl1pPr algn="r">
              <a:defRPr sz="1200"/>
            </a:lvl1pPr>
          </a:lstStyle>
          <a:p>
            <a:fld id="{F2D9C85A-915F-4B9F-B320-E33023B75065}" type="slidenum">
              <a:rPr lang="en-US" smtClean="0"/>
              <a:pPr/>
              <a:t>‹#›</a:t>
            </a:fld>
            <a:endParaRPr lang="en-US"/>
          </a:p>
        </p:txBody>
      </p:sp>
    </p:spTree>
    <p:extLst>
      <p:ext uri="{BB962C8B-B14F-4D97-AF65-F5344CB8AC3E}">
        <p14:creationId xmlns:p14="http://schemas.microsoft.com/office/powerpoint/2010/main" val="182766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8CF46-BF30-4B27-999C-0CFB781246F3}" type="slidenum">
              <a:rPr lang="ar-SA"/>
              <a:pPr/>
              <a:t>2</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41741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E1EDD0-F61E-4585-898E-39E60A3A75AC}" type="slidenum">
              <a:rPr lang="ar-SA"/>
              <a:pPr/>
              <a:t>52</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32592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8CF46-BF30-4B27-999C-0CFB781246F3}" type="slidenum">
              <a:rPr lang="ar-SA"/>
              <a:pPr/>
              <a:t>3</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65512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9534AB-387E-4591-9873-ABC92C3F10EA}" type="slidenum">
              <a:rPr lang="ar-SA"/>
              <a:pPr/>
              <a:t>29</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38064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9534AB-387E-4591-9873-ABC92C3F10EA}" type="slidenum">
              <a:rPr lang="ar-SA"/>
              <a:pPr/>
              <a:t>30</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66221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BE85C5-C63C-40F6-A2A0-C9452AEF1680}" type="slidenum">
              <a:rPr lang="ar-SA"/>
              <a:pPr/>
              <a:t>35</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8574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36527C-7FD4-41E7-A78A-B3F983BD18DF}" type="slidenum">
              <a:rPr lang="ar-SA"/>
              <a:pPr/>
              <a:t>36</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57427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69338-25EC-4073-AD5C-56467CBE1B43}" type="slidenum">
              <a:rPr lang="ar-SA"/>
              <a:pPr/>
              <a:t>37</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107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E86C7F-4B4E-434A-B2C4-F29701E07625}" type="slidenum">
              <a:rPr lang="ar-SA"/>
              <a:pPr/>
              <a:t>38</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15698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70657A-6B99-4E1B-AB30-E3AF78B8CE02}" type="slidenum">
              <a:rPr lang="ar-SA"/>
              <a:pPr/>
              <a:t>39</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99030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59468F9-5DA9-4686-83ED-3B6E8564BD07}" type="slidenum">
              <a:rPr lang="ar-SA"/>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8EFE1D3-6C99-4E58-889F-2989E27198CF}" type="slidenum">
              <a:rPr lang="ar-SA"/>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CA666C-DFE9-4286-99DE-9686812CF843}"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0F4DE9-CE2E-4274-9328-0145549855D2}" type="slidenum">
              <a:rPr lang="ar-SA"/>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740261-E0E2-4F8F-B202-A1D51C375589}" type="slidenum">
              <a:rPr lang="ar-SA"/>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958BCF4-B7AB-4D91-B384-AE64937DC550}" type="slidenum">
              <a:rPr lang="ar-SA"/>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C327B8A-24DE-4F20-AEE3-5DA6A46595AC}" type="slidenum">
              <a:rPr lang="ar-SA"/>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6FF5EA3-AAC8-4A81-AAC5-8FC721B6D004}" type="slidenum">
              <a:rPr lang="ar-SA"/>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4000A24-4F07-4141-AAAB-CF49395B5C1A}" type="slidenum">
              <a:rPr lang="ar-SA"/>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8383E0B-AB08-4A91-A485-0BFFCCDB1DF3}" type="slidenum">
              <a:rPr lang="ar-SA"/>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6F2C187-FD57-4656-96C0-C90785765191}" type="slidenum">
              <a:rPr lang="ar-SA"/>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74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74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9FC50A33-56F7-4581-ABA0-6165713F8F2E}"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1371600"/>
            <a:ext cx="8229600" cy="3200400"/>
          </a:xfrm>
        </p:spPr>
        <p:style>
          <a:lnRef idx="2">
            <a:schemeClr val="accent5">
              <a:shade val="50000"/>
            </a:schemeClr>
          </a:lnRef>
          <a:fillRef idx="1">
            <a:schemeClr val="accent5"/>
          </a:fillRef>
          <a:effectRef idx="0">
            <a:schemeClr val="accent5"/>
          </a:effectRef>
          <a:fontRef idx="minor">
            <a:schemeClr val="lt1"/>
          </a:fontRef>
        </p:style>
        <p:txBody>
          <a:bodyPr/>
          <a:lstStyle/>
          <a:p>
            <a:pPr rtl="1" eaLnBrk="1" hangingPunct="1"/>
            <a:r>
              <a:rPr lang="ar-SA" sz="4800" b="1" dirty="0">
                <a:solidFill>
                  <a:srgbClr val="002060"/>
                </a:solidFill>
              </a:rPr>
              <a:t>مقدمة في البرمجة الخطية</a:t>
            </a:r>
            <a:r>
              <a:rPr lang="en-US" sz="4800" b="1" dirty="0">
                <a:solidFill>
                  <a:srgbClr val="002060"/>
                </a:solidFill>
              </a:rPr>
              <a:t> </a:t>
            </a:r>
            <a:br>
              <a:rPr lang="ar-SA" sz="5400" b="1" dirty="0">
                <a:solidFill>
                  <a:srgbClr val="002060"/>
                </a:solidFill>
              </a:rPr>
            </a:br>
            <a:r>
              <a:rPr lang="en-US" sz="3600" b="1" dirty="0">
                <a:solidFill>
                  <a:srgbClr val="002060"/>
                </a:solidFill>
              </a:rPr>
              <a:t>Introduction to Linear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p:txBody>
          <a:bodyPr/>
          <a:lstStyle/>
          <a:p>
            <a:fld id="{E0A0640B-0A48-407C-A051-D907926B450F}" type="slidenum">
              <a:rPr lang="ar-SA"/>
              <a:pPr/>
              <a:t>10</a:t>
            </a:fld>
            <a:endParaRPr lang="en-US"/>
          </a:p>
        </p:txBody>
      </p:sp>
      <p:sp>
        <p:nvSpPr>
          <p:cNvPr id="38914"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38915" name="Rectangle 3"/>
          <p:cNvSpPr>
            <a:spLocks noGrp="1" noChangeArrowheads="1"/>
          </p:cNvSpPr>
          <p:nvPr>
            <p:ph type="body" idx="1"/>
          </p:nvPr>
        </p:nvSpPr>
        <p:spPr>
          <a:xfrm>
            <a:off x="5715000" y="1613520"/>
            <a:ext cx="3276600" cy="2895600"/>
          </a:xfrm>
        </p:spPr>
        <p:txBody>
          <a:bodyPr/>
          <a:lstStyle/>
          <a:p>
            <a:pPr marL="517525" indent="-517525" algn="r" rtl="1">
              <a:buFontTx/>
              <a:buNone/>
            </a:pPr>
            <a:r>
              <a:rPr lang="ar-SA" sz="2800" b="1" u="sng" dirty="0">
                <a:latin typeface="Times New Roman" pitchFamily="18" charset="0"/>
                <a:cs typeface="Times New Roman" pitchFamily="18" charset="0"/>
              </a:rPr>
              <a:t>مثال</a:t>
            </a:r>
            <a:r>
              <a:rPr lang="ar-SA" sz="2800" b="1" dirty="0">
                <a:latin typeface="Times New Roman" pitchFamily="18" charset="0"/>
                <a:cs typeface="Times New Roman" pitchFamily="18" charset="0"/>
              </a:rPr>
              <a:t>: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1</a:t>
            </a:r>
            <a:r>
              <a:rPr lang="en-US" sz="2800" dirty="0">
                <a:latin typeface="Times New Roman" pitchFamily="18" charset="0"/>
                <a:cs typeface="Times New Roman" pitchFamily="18" charset="0"/>
                <a:sym typeface="Symbol" pitchFamily="18" charset="2"/>
              </a:rPr>
              <a:t> + 2</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 </a:t>
            </a:r>
            <a:r>
              <a:rPr lang="en-US" sz="2800" dirty="0">
                <a:latin typeface="Times New Roman" pitchFamily="18" charset="0"/>
                <a:sym typeface="Symbol" pitchFamily="18" charset="2"/>
              </a:rPr>
              <a:t>=</a:t>
            </a:r>
            <a:r>
              <a:rPr lang="en-US" sz="2800" dirty="0">
                <a:latin typeface="Times New Roman" pitchFamily="18" charset="0"/>
                <a:cs typeface="Times New Roman" pitchFamily="18" charset="0"/>
                <a:sym typeface="Symbol" pitchFamily="18" charset="2"/>
              </a:rPr>
              <a:t> 6 </a:t>
            </a:r>
            <a:r>
              <a:rPr lang="ar-SA" sz="2800" dirty="0">
                <a:latin typeface="Times New Roman" pitchFamily="18" charset="0"/>
                <a:cs typeface="Times New Roman" pitchFamily="18" charset="0"/>
                <a:sym typeface="Symbol" pitchFamily="18" charset="2"/>
              </a:rPr>
              <a:t> </a:t>
            </a:r>
            <a:r>
              <a:rPr lang="ar-SA" sz="2800" dirty="0">
                <a:latin typeface="Times New Roman" pitchFamily="18" charset="0"/>
                <a:cs typeface="Times New Roman" pitchFamily="18" charset="0"/>
              </a:rPr>
              <a:t> </a:t>
            </a:r>
          </a:p>
          <a:p>
            <a:pPr marL="517525" indent="-517525" algn="r" rtl="1">
              <a:buFontTx/>
              <a:buNone/>
            </a:pPr>
            <a:r>
              <a:rPr lang="ar-SA" sz="2800" dirty="0">
                <a:latin typeface="Times New Roman" pitchFamily="18" charset="0"/>
                <a:cs typeface="Times New Roman" pitchFamily="18" charset="0"/>
              </a:rPr>
              <a:t>نحتاج نقطتين:</a:t>
            </a:r>
          </a:p>
          <a:p>
            <a:pPr marL="517525" indent="-517525">
              <a:buFontTx/>
              <a:buNone/>
            </a:pPr>
            <a:r>
              <a:rPr lang="en-US" sz="2800" dirty="0">
                <a:latin typeface="Times New Roman" pitchFamily="18" charset="0"/>
                <a:cs typeface="Times New Roman" pitchFamily="18" charset="0"/>
                <a:sym typeface="Symbol" pitchFamily="18" charset="2"/>
              </a:rPr>
              <a:t>if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1</a:t>
            </a:r>
            <a:r>
              <a:rPr lang="en-US" sz="2800" dirty="0">
                <a:latin typeface="Times New Roman" pitchFamily="18" charset="0"/>
                <a:cs typeface="Times New Roman" pitchFamily="18" charset="0"/>
                <a:sym typeface="Symbol" pitchFamily="18" charset="2"/>
              </a:rPr>
              <a:t> = 0  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 </a:t>
            </a:r>
            <a:r>
              <a:rPr lang="en-US" sz="2800" dirty="0">
                <a:latin typeface="Times New Roman" pitchFamily="18" charset="0"/>
                <a:sym typeface="Symbol" pitchFamily="18" charset="2"/>
              </a:rPr>
              <a:t>= 3</a:t>
            </a:r>
            <a:r>
              <a:rPr lang="en-US" sz="2800" dirty="0">
                <a:latin typeface="Times New Roman" pitchFamily="18" charset="0"/>
                <a:cs typeface="Times New Roman" pitchFamily="18" charset="0"/>
                <a:sym typeface="Symbol" pitchFamily="18" charset="2"/>
              </a:rPr>
              <a:t> </a:t>
            </a:r>
          </a:p>
          <a:p>
            <a:pPr marL="517525" indent="-517525">
              <a:buFontTx/>
              <a:buNone/>
            </a:pPr>
            <a:r>
              <a:rPr lang="en-US" sz="2800" dirty="0">
                <a:latin typeface="Times New Roman" pitchFamily="18" charset="0"/>
                <a:cs typeface="Times New Roman" pitchFamily="18" charset="0"/>
                <a:sym typeface="Symbol" pitchFamily="18" charset="2"/>
              </a:rPr>
              <a:t>if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a:t>
            </a:r>
            <a:r>
              <a:rPr lang="en-US" sz="2800" dirty="0">
                <a:latin typeface="Times New Roman" pitchFamily="18" charset="0"/>
                <a:cs typeface="Times New Roman" pitchFamily="18" charset="0"/>
                <a:sym typeface="Symbol" pitchFamily="18" charset="2"/>
              </a:rPr>
              <a:t> = 0  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1 </a:t>
            </a:r>
            <a:r>
              <a:rPr lang="en-US" sz="2800" dirty="0">
                <a:latin typeface="Times New Roman" pitchFamily="18" charset="0"/>
                <a:sym typeface="Symbol" pitchFamily="18" charset="2"/>
              </a:rPr>
              <a:t>= 6</a:t>
            </a:r>
            <a:r>
              <a:rPr lang="en-US" sz="2800" dirty="0">
                <a:latin typeface="Times New Roman" pitchFamily="18" charset="0"/>
                <a:cs typeface="Times New Roman" pitchFamily="18" charset="0"/>
                <a:sym typeface="Symbol" pitchFamily="18" charset="2"/>
              </a:rPr>
              <a:t> </a:t>
            </a:r>
          </a:p>
          <a:p>
            <a:pPr marL="517525" indent="-517525" algn="ctr">
              <a:buFontTx/>
              <a:buNone/>
            </a:pPr>
            <a:r>
              <a:rPr lang="en-US" sz="2800" dirty="0">
                <a:latin typeface="Times New Roman" pitchFamily="18" charset="0"/>
                <a:cs typeface="Times New Roman" pitchFamily="18" charset="0"/>
                <a:sym typeface="Symbol" pitchFamily="18" charset="2"/>
              </a:rPr>
              <a:t>(0</a:t>
            </a:r>
            <a:r>
              <a:rPr lang="en-US" sz="16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a:t>
            </a:r>
            <a:r>
              <a:rPr lang="en-US" sz="16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3) and (6</a:t>
            </a:r>
            <a:r>
              <a:rPr lang="en-US" sz="16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a:t>
            </a:r>
            <a:r>
              <a:rPr lang="en-US" sz="16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0)</a:t>
            </a:r>
          </a:p>
        </p:txBody>
      </p:sp>
      <p:grpSp>
        <p:nvGrpSpPr>
          <p:cNvPr id="2" name="Group 24"/>
          <p:cNvGrpSpPr>
            <a:grpSpLocks/>
          </p:cNvGrpSpPr>
          <p:nvPr/>
        </p:nvGrpSpPr>
        <p:grpSpPr bwMode="auto">
          <a:xfrm>
            <a:off x="152400" y="1828800"/>
            <a:ext cx="5181600" cy="4495800"/>
            <a:chOff x="96" y="1152"/>
            <a:chExt cx="3264" cy="2832"/>
          </a:xfrm>
        </p:grpSpPr>
        <p:grpSp>
          <p:nvGrpSpPr>
            <p:cNvPr id="3" name="Group 8"/>
            <p:cNvGrpSpPr>
              <a:grpSpLocks/>
            </p:cNvGrpSpPr>
            <p:nvPr/>
          </p:nvGrpSpPr>
          <p:grpSpPr bwMode="auto">
            <a:xfrm>
              <a:off x="96" y="1152"/>
              <a:ext cx="3264" cy="2832"/>
              <a:chOff x="96" y="1152"/>
              <a:chExt cx="3264" cy="2832"/>
            </a:xfrm>
          </p:grpSpPr>
          <p:sp>
            <p:nvSpPr>
              <p:cNvPr id="38916" name="Line 4"/>
              <p:cNvSpPr>
                <a:spLocks noChangeShapeType="1"/>
              </p:cNvSpPr>
              <p:nvPr/>
            </p:nvSpPr>
            <p:spPr bwMode="auto">
              <a:xfrm>
                <a:off x="1536" y="1200"/>
                <a:ext cx="0" cy="2784"/>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38917" name="Line 5"/>
              <p:cNvSpPr>
                <a:spLocks noChangeShapeType="1"/>
              </p:cNvSpPr>
              <p:nvPr/>
            </p:nvSpPr>
            <p:spPr bwMode="auto">
              <a:xfrm>
                <a:off x="96" y="2544"/>
                <a:ext cx="3120"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38918" name="Text Box 6"/>
              <p:cNvSpPr txBox="1">
                <a:spLocks noChangeArrowheads="1"/>
              </p:cNvSpPr>
              <p:nvPr/>
            </p:nvSpPr>
            <p:spPr bwMode="auto">
              <a:xfrm>
                <a:off x="3132" y="2505"/>
                <a:ext cx="228" cy="231"/>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38919" name="Text Box 7"/>
              <p:cNvSpPr txBox="1">
                <a:spLocks noChangeArrowheads="1"/>
              </p:cNvSpPr>
              <p:nvPr/>
            </p:nvSpPr>
            <p:spPr bwMode="auto">
              <a:xfrm>
                <a:off x="1296" y="1152"/>
                <a:ext cx="228" cy="231"/>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grpSp>
        <p:grpSp>
          <p:nvGrpSpPr>
            <p:cNvPr id="4" name="Group 23"/>
            <p:cNvGrpSpPr>
              <a:grpSpLocks/>
            </p:cNvGrpSpPr>
            <p:nvPr/>
          </p:nvGrpSpPr>
          <p:grpSpPr bwMode="auto">
            <a:xfrm>
              <a:off x="1526" y="1617"/>
              <a:ext cx="912" cy="938"/>
              <a:chOff x="1526" y="1617"/>
              <a:chExt cx="912" cy="938"/>
            </a:xfrm>
          </p:grpSpPr>
          <p:grpSp>
            <p:nvGrpSpPr>
              <p:cNvPr id="5" name="Group 15"/>
              <p:cNvGrpSpPr>
                <a:grpSpLocks/>
              </p:cNvGrpSpPr>
              <p:nvPr/>
            </p:nvGrpSpPr>
            <p:grpSpPr bwMode="auto">
              <a:xfrm>
                <a:off x="1526" y="1617"/>
                <a:ext cx="48" cy="761"/>
                <a:chOff x="1477" y="1617"/>
                <a:chExt cx="121" cy="761"/>
              </a:xfrm>
            </p:grpSpPr>
            <p:sp>
              <p:nvSpPr>
                <p:cNvPr id="38921" name="Line 9"/>
                <p:cNvSpPr>
                  <a:spLocks noChangeShapeType="1"/>
                </p:cNvSpPr>
                <p:nvPr/>
              </p:nvSpPr>
              <p:spPr bwMode="auto">
                <a:xfrm>
                  <a:off x="1477" y="2378"/>
                  <a:ext cx="121" cy="0"/>
                </a:xfrm>
                <a:prstGeom prst="line">
                  <a:avLst/>
                </a:prstGeom>
                <a:noFill/>
                <a:ln w="9525">
                  <a:solidFill>
                    <a:schemeClr val="tx1"/>
                  </a:solidFill>
                  <a:round/>
                  <a:headEnd/>
                  <a:tailEnd/>
                </a:ln>
                <a:effectLst/>
              </p:spPr>
              <p:txBody>
                <a:bodyPr/>
                <a:lstStyle/>
                <a:p>
                  <a:endParaRPr lang="en-US"/>
                </a:p>
              </p:txBody>
            </p:sp>
            <p:sp>
              <p:nvSpPr>
                <p:cNvPr id="38922" name="Line 10"/>
                <p:cNvSpPr>
                  <a:spLocks noChangeShapeType="1"/>
                </p:cNvSpPr>
                <p:nvPr/>
              </p:nvSpPr>
              <p:spPr bwMode="auto">
                <a:xfrm>
                  <a:off x="1477" y="2233"/>
                  <a:ext cx="121" cy="0"/>
                </a:xfrm>
                <a:prstGeom prst="line">
                  <a:avLst/>
                </a:prstGeom>
                <a:noFill/>
                <a:ln w="9525">
                  <a:solidFill>
                    <a:schemeClr val="tx1"/>
                  </a:solidFill>
                  <a:round/>
                  <a:headEnd/>
                  <a:tailEnd/>
                </a:ln>
                <a:effectLst/>
              </p:spPr>
              <p:txBody>
                <a:bodyPr/>
                <a:lstStyle/>
                <a:p>
                  <a:endParaRPr lang="en-US"/>
                </a:p>
              </p:txBody>
            </p:sp>
            <p:sp>
              <p:nvSpPr>
                <p:cNvPr id="38923" name="Line 11"/>
                <p:cNvSpPr>
                  <a:spLocks noChangeShapeType="1"/>
                </p:cNvSpPr>
                <p:nvPr/>
              </p:nvSpPr>
              <p:spPr bwMode="auto">
                <a:xfrm>
                  <a:off x="1477" y="2087"/>
                  <a:ext cx="121" cy="0"/>
                </a:xfrm>
                <a:prstGeom prst="line">
                  <a:avLst/>
                </a:prstGeom>
                <a:noFill/>
                <a:ln w="9525">
                  <a:solidFill>
                    <a:schemeClr val="tx1"/>
                  </a:solidFill>
                  <a:round/>
                  <a:headEnd/>
                  <a:tailEnd/>
                </a:ln>
                <a:effectLst/>
              </p:spPr>
              <p:txBody>
                <a:bodyPr/>
                <a:lstStyle/>
                <a:p>
                  <a:endParaRPr lang="en-US"/>
                </a:p>
              </p:txBody>
            </p:sp>
            <p:sp>
              <p:nvSpPr>
                <p:cNvPr id="38924" name="Line 12"/>
                <p:cNvSpPr>
                  <a:spLocks noChangeShapeType="1"/>
                </p:cNvSpPr>
                <p:nvPr/>
              </p:nvSpPr>
              <p:spPr bwMode="auto">
                <a:xfrm>
                  <a:off x="1477" y="1942"/>
                  <a:ext cx="121" cy="0"/>
                </a:xfrm>
                <a:prstGeom prst="line">
                  <a:avLst/>
                </a:prstGeom>
                <a:noFill/>
                <a:ln w="9525">
                  <a:solidFill>
                    <a:schemeClr val="tx1"/>
                  </a:solidFill>
                  <a:round/>
                  <a:headEnd/>
                  <a:tailEnd/>
                </a:ln>
                <a:effectLst/>
              </p:spPr>
              <p:txBody>
                <a:bodyPr/>
                <a:lstStyle/>
                <a:p>
                  <a:endParaRPr lang="en-US"/>
                </a:p>
              </p:txBody>
            </p:sp>
            <p:sp>
              <p:nvSpPr>
                <p:cNvPr id="38925" name="Line 13"/>
                <p:cNvSpPr>
                  <a:spLocks noChangeShapeType="1"/>
                </p:cNvSpPr>
                <p:nvPr/>
              </p:nvSpPr>
              <p:spPr bwMode="auto">
                <a:xfrm>
                  <a:off x="1477" y="1791"/>
                  <a:ext cx="121" cy="0"/>
                </a:xfrm>
                <a:prstGeom prst="line">
                  <a:avLst/>
                </a:prstGeom>
                <a:noFill/>
                <a:ln w="9525">
                  <a:solidFill>
                    <a:schemeClr val="tx1"/>
                  </a:solidFill>
                  <a:round/>
                  <a:headEnd/>
                  <a:tailEnd/>
                </a:ln>
                <a:effectLst/>
              </p:spPr>
              <p:txBody>
                <a:bodyPr/>
                <a:lstStyle/>
                <a:p>
                  <a:endParaRPr lang="en-US"/>
                </a:p>
              </p:txBody>
            </p:sp>
            <p:sp>
              <p:nvSpPr>
                <p:cNvPr id="38926" name="Line 14"/>
                <p:cNvSpPr>
                  <a:spLocks noChangeShapeType="1"/>
                </p:cNvSpPr>
                <p:nvPr/>
              </p:nvSpPr>
              <p:spPr bwMode="auto">
                <a:xfrm>
                  <a:off x="1477" y="1617"/>
                  <a:ext cx="121" cy="0"/>
                </a:xfrm>
                <a:prstGeom prst="line">
                  <a:avLst/>
                </a:prstGeom>
                <a:noFill/>
                <a:ln w="9525">
                  <a:solidFill>
                    <a:schemeClr val="tx1"/>
                  </a:solidFill>
                  <a:round/>
                  <a:headEnd/>
                  <a:tailEnd/>
                </a:ln>
                <a:effectLst/>
              </p:spPr>
              <p:txBody>
                <a:bodyPr/>
                <a:lstStyle/>
                <a:p>
                  <a:endParaRPr lang="en-US"/>
                </a:p>
              </p:txBody>
            </p:sp>
          </p:grpSp>
          <p:grpSp>
            <p:nvGrpSpPr>
              <p:cNvPr id="6" name="Group 16"/>
              <p:cNvGrpSpPr>
                <a:grpSpLocks/>
              </p:cNvGrpSpPr>
              <p:nvPr/>
            </p:nvGrpSpPr>
            <p:grpSpPr bwMode="auto">
              <a:xfrm rot="5400000">
                <a:off x="2034" y="2151"/>
                <a:ext cx="55" cy="753"/>
                <a:chOff x="1477" y="1579"/>
                <a:chExt cx="141" cy="753"/>
              </a:xfrm>
            </p:grpSpPr>
            <p:sp>
              <p:nvSpPr>
                <p:cNvPr id="38929" name="Line 17"/>
                <p:cNvSpPr>
                  <a:spLocks noChangeShapeType="1"/>
                </p:cNvSpPr>
                <p:nvPr/>
              </p:nvSpPr>
              <p:spPr bwMode="auto">
                <a:xfrm>
                  <a:off x="1488" y="2332"/>
                  <a:ext cx="122" cy="0"/>
                </a:xfrm>
                <a:prstGeom prst="line">
                  <a:avLst/>
                </a:prstGeom>
                <a:noFill/>
                <a:ln w="9525">
                  <a:solidFill>
                    <a:schemeClr val="tx1"/>
                  </a:solidFill>
                  <a:round/>
                  <a:headEnd/>
                  <a:tailEnd/>
                </a:ln>
                <a:effectLst/>
              </p:spPr>
              <p:txBody>
                <a:bodyPr/>
                <a:lstStyle/>
                <a:p>
                  <a:endParaRPr lang="en-US"/>
                </a:p>
              </p:txBody>
            </p:sp>
            <p:sp>
              <p:nvSpPr>
                <p:cNvPr id="38930" name="Line 18"/>
                <p:cNvSpPr>
                  <a:spLocks noChangeShapeType="1"/>
                </p:cNvSpPr>
                <p:nvPr/>
              </p:nvSpPr>
              <p:spPr bwMode="auto">
                <a:xfrm>
                  <a:off x="1488" y="2187"/>
                  <a:ext cx="122" cy="0"/>
                </a:xfrm>
                <a:prstGeom prst="line">
                  <a:avLst/>
                </a:prstGeom>
                <a:noFill/>
                <a:ln w="9525">
                  <a:solidFill>
                    <a:schemeClr val="tx1"/>
                  </a:solidFill>
                  <a:round/>
                  <a:headEnd/>
                  <a:tailEnd/>
                </a:ln>
                <a:effectLst/>
              </p:spPr>
              <p:txBody>
                <a:bodyPr/>
                <a:lstStyle/>
                <a:p>
                  <a:endParaRPr lang="en-US"/>
                </a:p>
              </p:txBody>
            </p:sp>
            <p:sp>
              <p:nvSpPr>
                <p:cNvPr id="38931" name="Line 19"/>
                <p:cNvSpPr>
                  <a:spLocks noChangeShapeType="1"/>
                </p:cNvSpPr>
                <p:nvPr/>
              </p:nvSpPr>
              <p:spPr bwMode="auto">
                <a:xfrm>
                  <a:off x="1488" y="2041"/>
                  <a:ext cx="122" cy="0"/>
                </a:xfrm>
                <a:prstGeom prst="line">
                  <a:avLst/>
                </a:prstGeom>
                <a:noFill/>
                <a:ln w="9525">
                  <a:solidFill>
                    <a:schemeClr val="tx1"/>
                  </a:solidFill>
                  <a:round/>
                  <a:headEnd/>
                  <a:tailEnd/>
                </a:ln>
                <a:effectLst/>
              </p:spPr>
              <p:txBody>
                <a:bodyPr/>
                <a:lstStyle/>
                <a:p>
                  <a:endParaRPr lang="en-US"/>
                </a:p>
              </p:txBody>
            </p:sp>
            <p:sp>
              <p:nvSpPr>
                <p:cNvPr id="38932" name="Line 20"/>
                <p:cNvSpPr>
                  <a:spLocks noChangeShapeType="1"/>
                </p:cNvSpPr>
                <p:nvPr/>
              </p:nvSpPr>
              <p:spPr bwMode="auto">
                <a:xfrm>
                  <a:off x="1488" y="1896"/>
                  <a:ext cx="122" cy="0"/>
                </a:xfrm>
                <a:prstGeom prst="line">
                  <a:avLst/>
                </a:prstGeom>
                <a:noFill/>
                <a:ln w="9525">
                  <a:solidFill>
                    <a:schemeClr val="tx1"/>
                  </a:solidFill>
                  <a:round/>
                  <a:headEnd/>
                  <a:tailEnd/>
                </a:ln>
                <a:effectLst/>
              </p:spPr>
              <p:txBody>
                <a:bodyPr/>
                <a:lstStyle/>
                <a:p>
                  <a:endParaRPr lang="en-US"/>
                </a:p>
              </p:txBody>
            </p:sp>
            <p:sp>
              <p:nvSpPr>
                <p:cNvPr id="38933" name="Line 21"/>
                <p:cNvSpPr>
                  <a:spLocks noChangeShapeType="1"/>
                </p:cNvSpPr>
                <p:nvPr/>
              </p:nvSpPr>
              <p:spPr bwMode="auto">
                <a:xfrm>
                  <a:off x="1495" y="1746"/>
                  <a:ext cx="123" cy="0"/>
                </a:xfrm>
                <a:prstGeom prst="line">
                  <a:avLst/>
                </a:prstGeom>
                <a:noFill/>
                <a:ln w="9525">
                  <a:solidFill>
                    <a:schemeClr val="tx1"/>
                  </a:solidFill>
                  <a:round/>
                  <a:headEnd/>
                  <a:tailEnd/>
                </a:ln>
                <a:effectLst/>
              </p:spPr>
              <p:txBody>
                <a:bodyPr/>
                <a:lstStyle/>
                <a:p>
                  <a:endParaRPr lang="en-US"/>
                </a:p>
              </p:txBody>
            </p:sp>
            <p:sp>
              <p:nvSpPr>
                <p:cNvPr id="38934" name="Line 22"/>
                <p:cNvSpPr>
                  <a:spLocks noChangeShapeType="1"/>
                </p:cNvSpPr>
                <p:nvPr/>
              </p:nvSpPr>
              <p:spPr bwMode="auto">
                <a:xfrm>
                  <a:off x="1477" y="1579"/>
                  <a:ext cx="121" cy="0"/>
                </a:xfrm>
                <a:prstGeom prst="line">
                  <a:avLst/>
                </a:prstGeom>
                <a:noFill/>
                <a:ln w="9525">
                  <a:solidFill>
                    <a:schemeClr val="tx1"/>
                  </a:solidFill>
                  <a:round/>
                  <a:headEnd/>
                  <a:tailEnd/>
                </a:ln>
                <a:effectLst/>
              </p:spPr>
              <p:txBody>
                <a:bodyPr/>
                <a:lstStyle/>
                <a:p>
                  <a:endParaRPr lang="en-US"/>
                </a:p>
              </p:txBody>
            </p:sp>
          </p:grpSp>
        </p:grpSp>
      </p:grpSp>
      <p:sp>
        <p:nvSpPr>
          <p:cNvPr id="38937" name="Oval 25"/>
          <p:cNvSpPr>
            <a:spLocks noChangeArrowheads="1"/>
          </p:cNvSpPr>
          <p:nvPr/>
        </p:nvSpPr>
        <p:spPr bwMode="auto">
          <a:xfrm>
            <a:off x="2390775" y="3249613"/>
            <a:ext cx="88900" cy="889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38938" name="Oval 26"/>
          <p:cNvSpPr>
            <a:spLocks noChangeArrowheads="1"/>
          </p:cNvSpPr>
          <p:nvPr/>
        </p:nvSpPr>
        <p:spPr bwMode="auto">
          <a:xfrm>
            <a:off x="3811588" y="3976688"/>
            <a:ext cx="88900" cy="889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38939" name="Line 27"/>
          <p:cNvSpPr>
            <a:spLocks noChangeShapeType="1"/>
          </p:cNvSpPr>
          <p:nvPr/>
        </p:nvSpPr>
        <p:spPr bwMode="auto">
          <a:xfrm>
            <a:off x="804863" y="2446338"/>
            <a:ext cx="5176837" cy="2667000"/>
          </a:xfrm>
          <a:prstGeom prst="line">
            <a:avLst/>
          </a:prstGeom>
          <a:noFill/>
          <a:ln w="28575">
            <a:solidFill>
              <a:schemeClr val="accent2"/>
            </a:solidFill>
            <a:round/>
            <a:headEnd type="triangle" w="med" len="med"/>
            <a:tailEnd type="triangle" w="med" len="me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12" dur="500"/>
                                        <p:tgtEl>
                                          <p:spTgt spid="3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blinds(horizontal)">
                                      <p:cBhvr>
                                        <p:cTn id="17" dur="500"/>
                                        <p:tgtEl>
                                          <p:spTgt spid="38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blinds(horizontal)">
                                      <p:cBhvr>
                                        <p:cTn id="22" dur="500"/>
                                        <p:tgtEl>
                                          <p:spTgt spid="38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915">
                                            <p:txEl>
                                              <p:pRg st="4" end="4"/>
                                            </p:txEl>
                                          </p:spTgt>
                                        </p:tgtEl>
                                        <p:attrNameLst>
                                          <p:attrName>style.visibility</p:attrName>
                                        </p:attrNameLst>
                                      </p:cBhvr>
                                      <p:to>
                                        <p:strVal val="visible"/>
                                      </p:to>
                                    </p:set>
                                    <p:animEffect transition="in" filter="blinds(horizontal)">
                                      <p:cBhvr>
                                        <p:cTn id="27" dur="500"/>
                                        <p:tgtEl>
                                          <p:spTgt spid="38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937"/>
                                        </p:tgtEl>
                                        <p:attrNameLst>
                                          <p:attrName>style.visibility</p:attrName>
                                        </p:attrNameLst>
                                      </p:cBhvr>
                                      <p:to>
                                        <p:strVal val="visible"/>
                                      </p:to>
                                    </p:set>
                                    <p:animEffect transition="in" filter="blinds(horizontal)">
                                      <p:cBhvr>
                                        <p:cTn id="32" dur="500"/>
                                        <p:tgtEl>
                                          <p:spTgt spid="3893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8938"/>
                                        </p:tgtEl>
                                        <p:attrNameLst>
                                          <p:attrName>style.visibility</p:attrName>
                                        </p:attrNameLst>
                                      </p:cBhvr>
                                      <p:to>
                                        <p:strVal val="visible"/>
                                      </p:to>
                                    </p:set>
                                    <p:animEffect transition="in" filter="blinds(horizontal)">
                                      <p:cBhvr>
                                        <p:cTn id="35" dur="500"/>
                                        <p:tgtEl>
                                          <p:spTgt spid="3893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8939"/>
                                        </p:tgtEl>
                                        <p:attrNameLst>
                                          <p:attrName>style.visibility</p:attrName>
                                        </p:attrNameLst>
                                      </p:cBhvr>
                                      <p:to>
                                        <p:strVal val="visible"/>
                                      </p:to>
                                    </p:set>
                                    <p:animEffect transition="in" filter="blinds(horizontal)">
                                      <p:cBhvr>
                                        <p:cTn id="40" dur="500"/>
                                        <p:tgtEl>
                                          <p:spTgt spid="38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37" grpId="0" animBg="1"/>
      <p:bldP spid="38938" grpId="0" animBg="1"/>
      <p:bldP spid="389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1944D069-9A4C-467D-B1B9-ABB98DF557AF}" type="slidenum">
              <a:rPr lang="ar-SA"/>
              <a:pPr/>
              <a:t>11</a:t>
            </a:fld>
            <a:endParaRPr lang="en-US"/>
          </a:p>
        </p:txBody>
      </p:sp>
      <p:sp>
        <p:nvSpPr>
          <p:cNvPr id="39965" name="Freeform 29"/>
          <p:cNvSpPr>
            <a:spLocks/>
          </p:cNvSpPr>
          <p:nvPr/>
        </p:nvSpPr>
        <p:spPr bwMode="auto">
          <a:xfrm>
            <a:off x="573088" y="2481783"/>
            <a:ext cx="4616450" cy="3468687"/>
          </a:xfrm>
          <a:custGeom>
            <a:avLst/>
            <a:gdLst/>
            <a:ahLst/>
            <a:cxnLst>
              <a:cxn ang="0">
                <a:pos x="152" y="0"/>
              </a:cxn>
              <a:cxn ang="0">
                <a:pos x="2901" y="1415"/>
              </a:cxn>
              <a:cxn ang="0">
                <a:pos x="2901" y="2206"/>
              </a:cxn>
              <a:cxn ang="0">
                <a:pos x="0" y="2186"/>
              </a:cxn>
              <a:cxn ang="0">
                <a:pos x="152" y="0"/>
              </a:cxn>
            </a:cxnLst>
            <a:rect l="0" t="0" r="r" b="b"/>
            <a:pathLst>
              <a:path w="2901" h="2206">
                <a:moveTo>
                  <a:pt x="152" y="0"/>
                </a:moveTo>
                <a:lnTo>
                  <a:pt x="2901" y="1415"/>
                </a:lnTo>
                <a:lnTo>
                  <a:pt x="2901" y="2206"/>
                </a:lnTo>
                <a:lnTo>
                  <a:pt x="0" y="2186"/>
                </a:lnTo>
                <a:lnTo>
                  <a:pt x="152" y="0"/>
                </a:lnTo>
                <a:close/>
              </a:path>
            </a:pathLst>
          </a:custGeom>
          <a:solidFill>
            <a:schemeClr val="accent1">
              <a:alpha val="89000"/>
            </a:schemeClr>
          </a:solidFill>
          <a:ln w="9525">
            <a:solidFill>
              <a:schemeClr val="accent1"/>
            </a:solidFill>
            <a:round/>
            <a:headEnd/>
            <a:tailEnd/>
          </a:ln>
          <a:effectLst/>
        </p:spPr>
        <p:txBody>
          <a:bodyPr/>
          <a:lstStyle/>
          <a:p>
            <a:endParaRPr lang="en-US"/>
          </a:p>
        </p:txBody>
      </p:sp>
      <p:sp>
        <p:nvSpPr>
          <p:cNvPr id="39938"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39939" name="Rectangle 3"/>
          <p:cNvSpPr>
            <a:spLocks noGrp="1" noChangeArrowheads="1"/>
          </p:cNvSpPr>
          <p:nvPr>
            <p:ph type="body" idx="1"/>
          </p:nvPr>
        </p:nvSpPr>
        <p:spPr>
          <a:xfrm>
            <a:off x="5153026" y="1662655"/>
            <a:ext cx="3835700" cy="4195763"/>
          </a:xfrm>
        </p:spPr>
        <p:txBody>
          <a:bodyPr/>
          <a:lstStyle/>
          <a:p>
            <a:pPr marL="517525" indent="-517525" algn="r" rtl="1">
              <a:lnSpc>
                <a:spcPct val="90000"/>
              </a:lnSpc>
              <a:buFontTx/>
              <a:buNone/>
            </a:pPr>
            <a:r>
              <a:rPr lang="ar-SA" sz="2800" b="1" u="sng" dirty="0">
                <a:latin typeface="Times New Roman" pitchFamily="18" charset="0"/>
                <a:cs typeface="Times New Roman" pitchFamily="18" charset="0"/>
              </a:rPr>
              <a:t>مثال</a:t>
            </a:r>
            <a:r>
              <a:rPr lang="ar-SA" sz="2800" b="1" dirty="0">
                <a:latin typeface="Times New Roman" pitchFamily="18" charset="0"/>
                <a:cs typeface="Times New Roman" pitchFamily="18" charset="0"/>
              </a:rPr>
              <a:t>: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1</a:t>
            </a:r>
            <a:r>
              <a:rPr lang="en-US" sz="2800" dirty="0">
                <a:latin typeface="Times New Roman" pitchFamily="18" charset="0"/>
                <a:cs typeface="Times New Roman" pitchFamily="18" charset="0"/>
                <a:sym typeface="Symbol" pitchFamily="18" charset="2"/>
              </a:rPr>
              <a:t> + 2</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 </a:t>
            </a:r>
            <a:r>
              <a:rPr lang="en-US" sz="2800" dirty="0">
                <a:latin typeface="Times New Roman" pitchFamily="18" charset="0"/>
                <a:cs typeface="Times New Roman" pitchFamily="18" charset="0"/>
                <a:sym typeface="Symbol" pitchFamily="18" charset="2"/>
              </a:rPr>
              <a:t>≤ 6 </a:t>
            </a:r>
            <a:r>
              <a:rPr lang="ar-SA" sz="2800" dirty="0">
                <a:latin typeface="Times New Roman" pitchFamily="18" charset="0"/>
                <a:cs typeface="Times New Roman" pitchFamily="18" charset="0"/>
                <a:sym typeface="Symbol" pitchFamily="18" charset="2"/>
              </a:rPr>
              <a:t> </a:t>
            </a:r>
            <a:r>
              <a:rPr lang="ar-SA" sz="2800" dirty="0">
                <a:latin typeface="Times New Roman" pitchFamily="18" charset="0"/>
                <a:cs typeface="Times New Roman" pitchFamily="18" charset="0"/>
              </a:rPr>
              <a:t> </a:t>
            </a:r>
          </a:p>
          <a:p>
            <a:pPr marL="517525" indent="-517525" algn="r" rtl="1">
              <a:lnSpc>
                <a:spcPct val="90000"/>
              </a:lnSpc>
              <a:buFontTx/>
              <a:buNone/>
            </a:pPr>
            <a:r>
              <a:rPr lang="ar-SA" sz="2800" dirty="0">
                <a:solidFill>
                  <a:srgbClr val="0000FF"/>
                </a:solidFill>
                <a:latin typeface="Times New Roman" pitchFamily="18" charset="0"/>
                <a:cs typeface="Times New Roman" pitchFamily="18" charset="0"/>
              </a:rPr>
              <a:t>نحتاج نقطتين لرسم المستقيم</a:t>
            </a:r>
          </a:p>
          <a:p>
            <a:pPr marL="517525" indent="-517525" algn="ctr" rtl="1">
              <a:lnSpc>
                <a:spcPct val="90000"/>
              </a:lnSpc>
              <a:buFontTx/>
              <a:buNone/>
            </a:pPr>
            <a:r>
              <a:rPr lang="en-US" sz="2800" i="1" dirty="0">
                <a:solidFill>
                  <a:srgbClr val="0000FF"/>
                </a:solidFill>
                <a:latin typeface="Times New Roman" pitchFamily="18" charset="0"/>
                <a:cs typeface="Times New Roman" pitchFamily="18" charset="0"/>
                <a:sym typeface="Symbol" pitchFamily="18" charset="2"/>
              </a:rPr>
              <a:t>x</a:t>
            </a:r>
            <a:r>
              <a:rPr lang="en-US" sz="2800" baseline="-25000" dirty="0">
                <a:solidFill>
                  <a:srgbClr val="0000FF"/>
                </a:solidFill>
                <a:latin typeface="Times New Roman" pitchFamily="18" charset="0"/>
                <a:cs typeface="Times New Roman" pitchFamily="18" charset="0"/>
                <a:sym typeface="Symbol" pitchFamily="18" charset="2"/>
              </a:rPr>
              <a:t>1</a:t>
            </a:r>
            <a:r>
              <a:rPr lang="en-US" sz="2800" dirty="0">
                <a:solidFill>
                  <a:srgbClr val="0000FF"/>
                </a:solidFill>
                <a:latin typeface="Times New Roman" pitchFamily="18" charset="0"/>
                <a:cs typeface="Times New Roman" pitchFamily="18" charset="0"/>
                <a:sym typeface="Symbol" pitchFamily="18" charset="2"/>
              </a:rPr>
              <a:t> + 2</a:t>
            </a:r>
            <a:r>
              <a:rPr lang="en-US" sz="2800" i="1" dirty="0">
                <a:solidFill>
                  <a:srgbClr val="0000FF"/>
                </a:solidFill>
                <a:latin typeface="Times New Roman" pitchFamily="18" charset="0"/>
                <a:cs typeface="Times New Roman" pitchFamily="18" charset="0"/>
                <a:sym typeface="Symbol" pitchFamily="18" charset="2"/>
              </a:rPr>
              <a:t>x</a:t>
            </a:r>
            <a:r>
              <a:rPr lang="en-US" sz="2800" baseline="-25000" dirty="0">
                <a:solidFill>
                  <a:srgbClr val="0000FF"/>
                </a:solidFill>
                <a:latin typeface="Times New Roman" pitchFamily="18" charset="0"/>
                <a:cs typeface="Times New Roman" pitchFamily="18" charset="0"/>
                <a:sym typeface="Symbol" pitchFamily="18" charset="2"/>
              </a:rPr>
              <a:t>2 </a:t>
            </a:r>
            <a:r>
              <a:rPr lang="en-US" sz="2800" dirty="0">
                <a:solidFill>
                  <a:srgbClr val="0000FF"/>
                </a:solidFill>
                <a:latin typeface="Times New Roman" pitchFamily="18" charset="0"/>
                <a:sym typeface="Symbol" pitchFamily="18" charset="2"/>
              </a:rPr>
              <a:t>=</a:t>
            </a:r>
            <a:r>
              <a:rPr lang="en-US" sz="2800" dirty="0">
                <a:solidFill>
                  <a:srgbClr val="0000FF"/>
                </a:solidFill>
                <a:latin typeface="Times New Roman" pitchFamily="18" charset="0"/>
                <a:cs typeface="Times New Roman" pitchFamily="18" charset="0"/>
                <a:sym typeface="Symbol" pitchFamily="18" charset="2"/>
              </a:rPr>
              <a:t> 6</a:t>
            </a:r>
            <a:endParaRPr lang="ar-SA" sz="2800" dirty="0">
              <a:solidFill>
                <a:srgbClr val="0000FF"/>
              </a:solidFill>
              <a:latin typeface="Times New Roman" pitchFamily="18" charset="0"/>
              <a:cs typeface="Times New Roman" pitchFamily="18" charset="0"/>
            </a:endParaRPr>
          </a:p>
          <a:p>
            <a:pPr marL="517525" indent="-517525">
              <a:lnSpc>
                <a:spcPct val="90000"/>
              </a:lnSpc>
              <a:buFontTx/>
              <a:buNone/>
            </a:pPr>
            <a:r>
              <a:rPr lang="en-US" sz="2800" dirty="0">
                <a:latin typeface="Times New Roman" pitchFamily="18" charset="0"/>
                <a:cs typeface="Times New Roman" pitchFamily="18" charset="0"/>
                <a:sym typeface="Symbol" pitchFamily="18" charset="2"/>
              </a:rPr>
              <a:t>if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1</a:t>
            </a:r>
            <a:r>
              <a:rPr lang="en-US" sz="2800" dirty="0">
                <a:latin typeface="Times New Roman" pitchFamily="18" charset="0"/>
                <a:cs typeface="Times New Roman" pitchFamily="18" charset="0"/>
                <a:sym typeface="Symbol" pitchFamily="18" charset="2"/>
              </a:rPr>
              <a:t> = 0  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 </a:t>
            </a:r>
            <a:r>
              <a:rPr lang="en-US" sz="2800" dirty="0">
                <a:latin typeface="Times New Roman" pitchFamily="18" charset="0"/>
                <a:sym typeface="Symbol" pitchFamily="18" charset="2"/>
              </a:rPr>
              <a:t>= 3</a:t>
            </a:r>
            <a:r>
              <a:rPr lang="en-US" sz="2800" dirty="0">
                <a:latin typeface="Times New Roman" pitchFamily="18" charset="0"/>
                <a:cs typeface="Times New Roman" pitchFamily="18" charset="0"/>
                <a:sym typeface="Symbol" pitchFamily="18" charset="2"/>
              </a:rPr>
              <a:t> </a:t>
            </a:r>
          </a:p>
          <a:p>
            <a:pPr marL="517525" indent="-517525">
              <a:lnSpc>
                <a:spcPct val="90000"/>
              </a:lnSpc>
              <a:buFontTx/>
              <a:buNone/>
            </a:pPr>
            <a:r>
              <a:rPr lang="en-US" sz="2800" dirty="0">
                <a:latin typeface="Times New Roman" pitchFamily="18" charset="0"/>
                <a:cs typeface="Times New Roman" pitchFamily="18" charset="0"/>
                <a:sym typeface="Symbol" pitchFamily="18" charset="2"/>
              </a:rPr>
              <a:t>if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a:t>
            </a:r>
            <a:r>
              <a:rPr lang="en-US" sz="2800" dirty="0">
                <a:latin typeface="Times New Roman" pitchFamily="18" charset="0"/>
                <a:cs typeface="Times New Roman" pitchFamily="18" charset="0"/>
                <a:sym typeface="Symbol" pitchFamily="18" charset="2"/>
              </a:rPr>
              <a:t> = 0  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1 </a:t>
            </a:r>
            <a:r>
              <a:rPr lang="en-US" sz="2800" dirty="0">
                <a:latin typeface="Times New Roman" pitchFamily="18" charset="0"/>
                <a:sym typeface="Symbol" pitchFamily="18" charset="2"/>
              </a:rPr>
              <a:t>= 6</a:t>
            </a:r>
            <a:r>
              <a:rPr lang="en-US" sz="2800" dirty="0">
                <a:latin typeface="Times New Roman" pitchFamily="18" charset="0"/>
                <a:cs typeface="Times New Roman" pitchFamily="18" charset="0"/>
                <a:sym typeface="Symbol" pitchFamily="18" charset="2"/>
              </a:rPr>
              <a:t> </a:t>
            </a:r>
          </a:p>
          <a:p>
            <a:pPr marL="517525" indent="-517525" algn="ctr">
              <a:lnSpc>
                <a:spcPct val="90000"/>
              </a:lnSpc>
              <a:buFontTx/>
              <a:buNone/>
            </a:pPr>
            <a:r>
              <a:rPr lang="en-US" sz="2800" dirty="0">
                <a:latin typeface="Times New Roman" pitchFamily="18" charset="0"/>
                <a:cs typeface="Times New Roman" pitchFamily="18" charset="0"/>
                <a:sym typeface="Symbol" pitchFamily="18" charset="2"/>
              </a:rPr>
              <a:t>(0</a:t>
            </a:r>
            <a:r>
              <a:rPr lang="en-US" sz="16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a:t>
            </a:r>
            <a:r>
              <a:rPr lang="en-US" sz="16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3) and (6</a:t>
            </a:r>
            <a:r>
              <a:rPr lang="en-US" sz="16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a:t>
            </a:r>
            <a:r>
              <a:rPr lang="en-US" sz="16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0)</a:t>
            </a:r>
          </a:p>
          <a:p>
            <a:pPr marL="0" indent="0" algn="r" rtl="1">
              <a:lnSpc>
                <a:spcPct val="90000"/>
              </a:lnSpc>
              <a:buFontTx/>
              <a:buNone/>
            </a:pPr>
            <a:r>
              <a:rPr lang="ar-SA" sz="2800" dirty="0">
                <a:solidFill>
                  <a:srgbClr val="0000FF"/>
                </a:solidFill>
                <a:latin typeface="Times New Roman" pitchFamily="18" charset="0"/>
                <a:cs typeface="Times New Roman" pitchFamily="18" charset="0"/>
                <a:sym typeface="Symbol" pitchFamily="18" charset="2"/>
              </a:rPr>
              <a:t>نحتاج نقطة ثالثة ليست على المستقيم للتعويض ومعرفة اتجاه تحقق المتراجحة : </a:t>
            </a:r>
            <a:r>
              <a:rPr lang="en-US" sz="2800" dirty="0">
                <a:latin typeface="Times New Roman" pitchFamily="18" charset="0"/>
                <a:cs typeface="Times New Roman" pitchFamily="18" charset="0"/>
                <a:sym typeface="Symbol" pitchFamily="18" charset="2"/>
              </a:rPr>
              <a:t>(0</a:t>
            </a:r>
            <a:r>
              <a:rPr lang="en-US" sz="16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a:t>
            </a:r>
            <a:r>
              <a:rPr lang="en-US" sz="16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0)</a:t>
            </a:r>
            <a:r>
              <a:rPr lang="ar-SA" sz="2800" dirty="0">
                <a:latin typeface="Times New Roman" pitchFamily="18" charset="0"/>
                <a:cs typeface="Times New Roman" pitchFamily="18" charset="0"/>
                <a:sym typeface="Symbol" pitchFamily="18" charset="2"/>
              </a:rPr>
              <a:t> </a:t>
            </a:r>
          </a:p>
          <a:p>
            <a:pPr marL="517525" indent="-517525" algn="ctr">
              <a:lnSpc>
                <a:spcPct val="90000"/>
              </a:lnSpc>
              <a:buFontTx/>
              <a:buNone/>
            </a:pPr>
            <a:r>
              <a:rPr lang="en-US" sz="2800" dirty="0">
                <a:latin typeface="Times New Roman" pitchFamily="18" charset="0"/>
                <a:cs typeface="Times New Roman" pitchFamily="18" charset="0"/>
                <a:sym typeface="Symbol" pitchFamily="18" charset="2"/>
              </a:rPr>
              <a:t>0 + 2 (0) = 0 &lt; 6</a:t>
            </a:r>
          </a:p>
        </p:txBody>
      </p:sp>
      <p:grpSp>
        <p:nvGrpSpPr>
          <p:cNvPr id="2" name="Group 4"/>
          <p:cNvGrpSpPr>
            <a:grpSpLocks/>
          </p:cNvGrpSpPr>
          <p:nvPr/>
        </p:nvGrpSpPr>
        <p:grpSpPr bwMode="auto">
          <a:xfrm>
            <a:off x="152400" y="1828800"/>
            <a:ext cx="5181600" cy="4495800"/>
            <a:chOff x="96" y="1152"/>
            <a:chExt cx="3264" cy="2832"/>
          </a:xfrm>
        </p:grpSpPr>
        <p:grpSp>
          <p:nvGrpSpPr>
            <p:cNvPr id="3" name="Group 5"/>
            <p:cNvGrpSpPr>
              <a:grpSpLocks/>
            </p:cNvGrpSpPr>
            <p:nvPr/>
          </p:nvGrpSpPr>
          <p:grpSpPr bwMode="auto">
            <a:xfrm>
              <a:off x="96" y="1152"/>
              <a:ext cx="3264" cy="2832"/>
              <a:chOff x="96" y="1152"/>
              <a:chExt cx="3264" cy="2832"/>
            </a:xfrm>
          </p:grpSpPr>
          <p:sp>
            <p:nvSpPr>
              <p:cNvPr id="39942" name="Line 6"/>
              <p:cNvSpPr>
                <a:spLocks noChangeShapeType="1"/>
              </p:cNvSpPr>
              <p:nvPr/>
            </p:nvSpPr>
            <p:spPr bwMode="auto">
              <a:xfrm>
                <a:off x="1536" y="1200"/>
                <a:ext cx="0" cy="2784"/>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39943" name="Line 7"/>
              <p:cNvSpPr>
                <a:spLocks noChangeShapeType="1"/>
              </p:cNvSpPr>
              <p:nvPr/>
            </p:nvSpPr>
            <p:spPr bwMode="auto">
              <a:xfrm>
                <a:off x="96" y="2544"/>
                <a:ext cx="3120"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39944" name="Text Box 8"/>
              <p:cNvSpPr txBox="1">
                <a:spLocks noChangeArrowheads="1"/>
              </p:cNvSpPr>
              <p:nvPr/>
            </p:nvSpPr>
            <p:spPr bwMode="auto">
              <a:xfrm>
                <a:off x="3132" y="2505"/>
                <a:ext cx="228" cy="231"/>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39945" name="Text Box 9"/>
              <p:cNvSpPr txBox="1">
                <a:spLocks noChangeArrowheads="1"/>
              </p:cNvSpPr>
              <p:nvPr/>
            </p:nvSpPr>
            <p:spPr bwMode="auto">
              <a:xfrm>
                <a:off x="1296" y="1152"/>
                <a:ext cx="228" cy="231"/>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grpSp>
        <p:grpSp>
          <p:nvGrpSpPr>
            <p:cNvPr id="4" name="Group 10"/>
            <p:cNvGrpSpPr>
              <a:grpSpLocks/>
            </p:cNvGrpSpPr>
            <p:nvPr/>
          </p:nvGrpSpPr>
          <p:grpSpPr bwMode="auto">
            <a:xfrm>
              <a:off x="1526" y="1617"/>
              <a:ext cx="910" cy="941"/>
              <a:chOff x="1526" y="1617"/>
              <a:chExt cx="910" cy="941"/>
            </a:xfrm>
          </p:grpSpPr>
          <p:grpSp>
            <p:nvGrpSpPr>
              <p:cNvPr id="5" name="Group 11"/>
              <p:cNvGrpSpPr>
                <a:grpSpLocks/>
              </p:cNvGrpSpPr>
              <p:nvPr/>
            </p:nvGrpSpPr>
            <p:grpSpPr bwMode="auto">
              <a:xfrm>
                <a:off x="1526" y="1617"/>
                <a:ext cx="48" cy="761"/>
                <a:chOff x="1477" y="1617"/>
                <a:chExt cx="121" cy="761"/>
              </a:xfrm>
            </p:grpSpPr>
            <p:sp>
              <p:nvSpPr>
                <p:cNvPr id="39948" name="Line 12"/>
                <p:cNvSpPr>
                  <a:spLocks noChangeShapeType="1"/>
                </p:cNvSpPr>
                <p:nvPr/>
              </p:nvSpPr>
              <p:spPr bwMode="auto">
                <a:xfrm>
                  <a:off x="1477" y="2378"/>
                  <a:ext cx="121" cy="0"/>
                </a:xfrm>
                <a:prstGeom prst="line">
                  <a:avLst/>
                </a:prstGeom>
                <a:noFill/>
                <a:ln w="9525">
                  <a:solidFill>
                    <a:schemeClr val="tx1"/>
                  </a:solidFill>
                  <a:round/>
                  <a:headEnd/>
                  <a:tailEnd/>
                </a:ln>
                <a:effectLst/>
              </p:spPr>
              <p:txBody>
                <a:bodyPr/>
                <a:lstStyle/>
                <a:p>
                  <a:endParaRPr lang="en-US"/>
                </a:p>
              </p:txBody>
            </p:sp>
            <p:sp>
              <p:nvSpPr>
                <p:cNvPr id="39949" name="Line 13"/>
                <p:cNvSpPr>
                  <a:spLocks noChangeShapeType="1"/>
                </p:cNvSpPr>
                <p:nvPr/>
              </p:nvSpPr>
              <p:spPr bwMode="auto">
                <a:xfrm>
                  <a:off x="1477" y="2233"/>
                  <a:ext cx="121" cy="0"/>
                </a:xfrm>
                <a:prstGeom prst="line">
                  <a:avLst/>
                </a:prstGeom>
                <a:noFill/>
                <a:ln w="9525">
                  <a:solidFill>
                    <a:schemeClr val="tx1"/>
                  </a:solidFill>
                  <a:round/>
                  <a:headEnd/>
                  <a:tailEnd/>
                </a:ln>
                <a:effectLst/>
              </p:spPr>
              <p:txBody>
                <a:bodyPr/>
                <a:lstStyle/>
                <a:p>
                  <a:endParaRPr lang="en-US"/>
                </a:p>
              </p:txBody>
            </p:sp>
            <p:sp>
              <p:nvSpPr>
                <p:cNvPr id="39950" name="Line 14"/>
                <p:cNvSpPr>
                  <a:spLocks noChangeShapeType="1"/>
                </p:cNvSpPr>
                <p:nvPr/>
              </p:nvSpPr>
              <p:spPr bwMode="auto">
                <a:xfrm>
                  <a:off x="1477" y="2087"/>
                  <a:ext cx="121" cy="0"/>
                </a:xfrm>
                <a:prstGeom prst="line">
                  <a:avLst/>
                </a:prstGeom>
                <a:noFill/>
                <a:ln w="9525">
                  <a:solidFill>
                    <a:schemeClr val="tx1"/>
                  </a:solidFill>
                  <a:round/>
                  <a:headEnd/>
                  <a:tailEnd/>
                </a:ln>
                <a:effectLst/>
              </p:spPr>
              <p:txBody>
                <a:bodyPr/>
                <a:lstStyle/>
                <a:p>
                  <a:endParaRPr lang="en-US"/>
                </a:p>
              </p:txBody>
            </p:sp>
            <p:sp>
              <p:nvSpPr>
                <p:cNvPr id="39951" name="Line 15"/>
                <p:cNvSpPr>
                  <a:spLocks noChangeShapeType="1"/>
                </p:cNvSpPr>
                <p:nvPr/>
              </p:nvSpPr>
              <p:spPr bwMode="auto">
                <a:xfrm>
                  <a:off x="1477" y="1942"/>
                  <a:ext cx="121" cy="0"/>
                </a:xfrm>
                <a:prstGeom prst="line">
                  <a:avLst/>
                </a:prstGeom>
                <a:noFill/>
                <a:ln w="9525">
                  <a:solidFill>
                    <a:schemeClr val="tx1"/>
                  </a:solidFill>
                  <a:round/>
                  <a:headEnd/>
                  <a:tailEnd/>
                </a:ln>
                <a:effectLst/>
              </p:spPr>
              <p:txBody>
                <a:bodyPr/>
                <a:lstStyle/>
                <a:p>
                  <a:endParaRPr lang="en-US"/>
                </a:p>
              </p:txBody>
            </p:sp>
            <p:sp>
              <p:nvSpPr>
                <p:cNvPr id="39952" name="Line 16"/>
                <p:cNvSpPr>
                  <a:spLocks noChangeShapeType="1"/>
                </p:cNvSpPr>
                <p:nvPr/>
              </p:nvSpPr>
              <p:spPr bwMode="auto">
                <a:xfrm>
                  <a:off x="1477" y="1781"/>
                  <a:ext cx="121" cy="0"/>
                </a:xfrm>
                <a:prstGeom prst="line">
                  <a:avLst/>
                </a:prstGeom>
                <a:noFill/>
                <a:ln w="9525">
                  <a:solidFill>
                    <a:schemeClr val="tx1"/>
                  </a:solidFill>
                  <a:round/>
                  <a:headEnd/>
                  <a:tailEnd/>
                </a:ln>
                <a:effectLst/>
              </p:spPr>
              <p:txBody>
                <a:bodyPr/>
                <a:lstStyle/>
                <a:p>
                  <a:endParaRPr lang="en-US"/>
                </a:p>
              </p:txBody>
            </p:sp>
            <p:sp>
              <p:nvSpPr>
                <p:cNvPr id="39953" name="Line 17"/>
                <p:cNvSpPr>
                  <a:spLocks noChangeShapeType="1"/>
                </p:cNvSpPr>
                <p:nvPr/>
              </p:nvSpPr>
              <p:spPr bwMode="auto">
                <a:xfrm>
                  <a:off x="1477" y="1617"/>
                  <a:ext cx="121" cy="0"/>
                </a:xfrm>
                <a:prstGeom prst="line">
                  <a:avLst/>
                </a:prstGeom>
                <a:noFill/>
                <a:ln w="9525">
                  <a:solidFill>
                    <a:schemeClr val="tx1"/>
                  </a:solidFill>
                  <a:round/>
                  <a:headEnd/>
                  <a:tailEnd/>
                </a:ln>
                <a:effectLst/>
              </p:spPr>
              <p:txBody>
                <a:bodyPr/>
                <a:lstStyle/>
                <a:p>
                  <a:endParaRPr lang="en-US"/>
                </a:p>
              </p:txBody>
            </p:sp>
          </p:grpSp>
          <p:grpSp>
            <p:nvGrpSpPr>
              <p:cNvPr id="6" name="Group 18"/>
              <p:cNvGrpSpPr>
                <a:grpSpLocks/>
              </p:cNvGrpSpPr>
              <p:nvPr/>
            </p:nvGrpSpPr>
            <p:grpSpPr bwMode="auto">
              <a:xfrm rot="5400000">
                <a:off x="2039" y="2161"/>
                <a:ext cx="48" cy="746"/>
                <a:chOff x="1477" y="1579"/>
                <a:chExt cx="121" cy="746"/>
              </a:xfrm>
            </p:grpSpPr>
            <p:sp>
              <p:nvSpPr>
                <p:cNvPr id="39955" name="Line 19"/>
                <p:cNvSpPr>
                  <a:spLocks noChangeShapeType="1"/>
                </p:cNvSpPr>
                <p:nvPr/>
              </p:nvSpPr>
              <p:spPr bwMode="auto">
                <a:xfrm>
                  <a:off x="1477" y="2325"/>
                  <a:ext cx="121" cy="0"/>
                </a:xfrm>
                <a:prstGeom prst="line">
                  <a:avLst/>
                </a:prstGeom>
                <a:noFill/>
                <a:ln w="9525">
                  <a:solidFill>
                    <a:schemeClr val="tx1"/>
                  </a:solidFill>
                  <a:round/>
                  <a:headEnd/>
                  <a:tailEnd/>
                </a:ln>
                <a:effectLst/>
              </p:spPr>
              <p:txBody>
                <a:bodyPr/>
                <a:lstStyle/>
                <a:p>
                  <a:endParaRPr lang="en-US"/>
                </a:p>
              </p:txBody>
            </p:sp>
            <p:sp>
              <p:nvSpPr>
                <p:cNvPr id="39956" name="Line 20"/>
                <p:cNvSpPr>
                  <a:spLocks noChangeShapeType="1"/>
                </p:cNvSpPr>
                <p:nvPr/>
              </p:nvSpPr>
              <p:spPr bwMode="auto">
                <a:xfrm>
                  <a:off x="1477" y="2181"/>
                  <a:ext cx="121" cy="0"/>
                </a:xfrm>
                <a:prstGeom prst="line">
                  <a:avLst/>
                </a:prstGeom>
                <a:noFill/>
                <a:ln w="9525">
                  <a:solidFill>
                    <a:schemeClr val="tx1"/>
                  </a:solidFill>
                  <a:round/>
                  <a:headEnd/>
                  <a:tailEnd/>
                </a:ln>
                <a:effectLst/>
              </p:spPr>
              <p:txBody>
                <a:bodyPr/>
                <a:lstStyle/>
                <a:p>
                  <a:endParaRPr lang="en-US"/>
                </a:p>
              </p:txBody>
            </p:sp>
            <p:sp>
              <p:nvSpPr>
                <p:cNvPr id="39957" name="Line 21"/>
                <p:cNvSpPr>
                  <a:spLocks noChangeShapeType="1"/>
                </p:cNvSpPr>
                <p:nvPr/>
              </p:nvSpPr>
              <p:spPr bwMode="auto">
                <a:xfrm>
                  <a:off x="1477" y="2037"/>
                  <a:ext cx="121" cy="0"/>
                </a:xfrm>
                <a:prstGeom prst="line">
                  <a:avLst/>
                </a:prstGeom>
                <a:noFill/>
                <a:ln w="9525">
                  <a:solidFill>
                    <a:schemeClr val="tx1"/>
                  </a:solidFill>
                  <a:round/>
                  <a:headEnd/>
                  <a:tailEnd/>
                </a:ln>
                <a:effectLst/>
              </p:spPr>
              <p:txBody>
                <a:bodyPr/>
                <a:lstStyle/>
                <a:p>
                  <a:endParaRPr lang="en-US"/>
                </a:p>
              </p:txBody>
            </p:sp>
            <p:sp>
              <p:nvSpPr>
                <p:cNvPr id="39958" name="Line 22"/>
                <p:cNvSpPr>
                  <a:spLocks noChangeShapeType="1"/>
                </p:cNvSpPr>
                <p:nvPr/>
              </p:nvSpPr>
              <p:spPr bwMode="auto">
                <a:xfrm>
                  <a:off x="1477" y="1893"/>
                  <a:ext cx="121" cy="0"/>
                </a:xfrm>
                <a:prstGeom prst="line">
                  <a:avLst/>
                </a:prstGeom>
                <a:noFill/>
                <a:ln w="9525">
                  <a:solidFill>
                    <a:schemeClr val="tx1"/>
                  </a:solidFill>
                  <a:round/>
                  <a:headEnd/>
                  <a:tailEnd/>
                </a:ln>
                <a:effectLst/>
              </p:spPr>
              <p:txBody>
                <a:bodyPr/>
                <a:lstStyle/>
                <a:p>
                  <a:endParaRPr lang="en-US"/>
                </a:p>
              </p:txBody>
            </p:sp>
            <p:sp>
              <p:nvSpPr>
                <p:cNvPr id="39959" name="Line 23"/>
                <p:cNvSpPr>
                  <a:spLocks noChangeShapeType="1"/>
                </p:cNvSpPr>
                <p:nvPr/>
              </p:nvSpPr>
              <p:spPr bwMode="auto">
                <a:xfrm>
                  <a:off x="1477" y="1749"/>
                  <a:ext cx="121" cy="0"/>
                </a:xfrm>
                <a:prstGeom prst="line">
                  <a:avLst/>
                </a:prstGeom>
                <a:noFill/>
                <a:ln w="9525">
                  <a:solidFill>
                    <a:schemeClr val="tx1"/>
                  </a:solidFill>
                  <a:round/>
                  <a:headEnd/>
                  <a:tailEnd/>
                </a:ln>
                <a:effectLst/>
              </p:spPr>
              <p:txBody>
                <a:bodyPr/>
                <a:lstStyle/>
                <a:p>
                  <a:endParaRPr lang="en-US"/>
                </a:p>
              </p:txBody>
            </p:sp>
            <p:sp>
              <p:nvSpPr>
                <p:cNvPr id="39960" name="Line 24"/>
                <p:cNvSpPr>
                  <a:spLocks noChangeShapeType="1"/>
                </p:cNvSpPr>
                <p:nvPr/>
              </p:nvSpPr>
              <p:spPr bwMode="auto">
                <a:xfrm>
                  <a:off x="1477" y="1579"/>
                  <a:ext cx="121" cy="0"/>
                </a:xfrm>
                <a:prstGeom prst="line">
                  <a:avLst/>
                </a:prstGeom>
                <a:noFill/>
                <a:ln w="9525">
                  <a:solidFill>
                    <a:schemeClr val="tx1"/>
                  </a:solidFill>
                  <a:round/>
                  <a:headEnd/>
                  <a:tailEnd/>
                </a:ln>
                <a:effectLst/>
              </p:spPr>
              <p:txBody>
                <a:bodyPr/>
                <a:lstStyle/>
                <a:p>
                  <a:endParaRPr lang="en-US"/>
                </a:p>
              </p:txBody>
            </p:sp>
          </p:grpSp>
        </p:grpSp>
      </p:grpSp>
      <p:sp>
        <p:nvSpPr>
          <p:cNvPr id="39961" name="Oval 25"/>
          <p:cNvSpPr>
            <a:spLocks noChangeArrowheads="1"/>
          </p:cNvSpPr>
          <p:nvPr/>
        </p:nvSpPr>
        <p:spPr bwMode="auto">
          <a:xfrm>
            <a:off x="2390775" y="3249613"/>
            <a:ext cx="88900" cy="889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39962" name="Oval 26"/>
          <p:cNvSpPr>
            <a:spLocks noChangeArrowheads="1"/>
          </p:cNvSpPr>
          <p:nvPr/>
        </p:nvSpPr>
        <p:spPr bwMode="auto">
          <a:xfrm>
            <a:off x="3811588" y="3976688"/>
            <a:ext cx="88900" cy="889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39963" name="Line 27"/>
          <p:cNvSpPr>
            <a:spLocks noChangeShapeType="1"/>
          </p:cNvSpPr>
          <p:nvPr/>
        </p:nvSpPr>
        <p:spPr bwMode="auto">
          <a:xfrm>
            <a:off x="804863" y="2461328"/>
            <a:ext cx="4438650" cy="2281237"/>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39964" name="Oval 28"/>
          <p:cNvSpPr>
            <a:spLocks noChangeArrowheads="1"/>
          </p:cNvSpPr>
          <p:nvPr/>
        </p:nvSpPr>
        <p:spPr bwMode="auto">
          <a:xfrm>
            <a:off x="2390775" y="3976688"/>
            <a:ext cx="100013" cy="111125"/>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39966" name="Text Box 30"/>
          <p:cNvSpPr txBox="1">
            <a:spLocks noChangeArrowheads="1"/>
          </p:cNvSpPr>
          <p:nvPr/>
        </p:nvSpPr>
        <p:spPr bwMode="auto">
          <a:xfrm>
            <a:off x="2566789" y="4668838"/>
            <a:ext cx="2470548" cy="1323439"/>
          </a:xfrm>
          <a:prstGeom prst="rect">
            <a:avLst/>
          </a:prstGeom>
          <a:noFill/>
          <a:ln w="9525">
            <a:noFill/>
            <a:miter lim="800000"/>
            <a:headEnd/>
            <a:tailEnd/>
          </a:ln>
          <a:effectLst/>
        </p:spPr>
        <p:txBody>
          <a:bodyPr wrap="none">
            <a:spAutoFit/>
          </a:bodyPr>
          <a:lstStyle/>
          <a:p>
            <a:pPr algn="ctr"/>
            <a:r>
              <a:rPr lang="ar-SA" sz="2000" b="1" dirty="0">
                <a:latin typeface="Times New Roman" pitchFamily="18" charset="0"/>
                <a:cs typeface="Times New Roman" pitchFamily="18" charset="0"/>
              </a:rPr>
              <a:t>جميع النقاط التي تحقق القيد</a:t>
            </a:r>
          </a:p>
          <a:p>
            <a:pPr algn="ct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+ 2</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a:t>
            </a:r>
            <a:r>
              <a:rPr lang="en-US" sz="2400" dirty="0">
                <a:latin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6</a:t>
            </a:r>
            <a:endParaRPr lang="ar-SA" sz="2400" dirty="0">
              <a:latin typeface="Times New Roman" pitchFamily="18" charset="0"/>
              <a:cs typeface="Times New Roman" pitchFamily="18" charset="0"/>
              <a:sym typeface="Symbol" pitchFamily="18" charset="2"/>
            </a:endParaRPr>
          </a:p>
          <a:p>
            <a:pPr algn="ctr"/>
            <a:endParaRPr lang="ar-SA" sz="1200" dirty="0">
              <a:latin typeface="Times New Roman" pitchFamily="18" charset="0"/>
              <a:cs typeface="Times New Roman" pitchFamily="18" charset="0"/>
              <a:sym typeface="Symbol" pitchFamily="18" charset="2"/>
            </a:endParaRPr>
          </a:p>
          <a:p>
            <a:pPr algn="ctr"/>
            <a:r>
              <a:rPr lang="ar-SA" sz="2400" dirty="0">
                <a:latin typeface="Times New Roman" pitchFamily="18" charset="0"/>
                <a:cs typeface="Times New Roman" pitchFamily="18" charset="0"/>
                <a:sym typeface="Symbol" pitchFamily="18" charset="2"/>
              </a:rPr>
              <a:t>«نصف فضاء مغلق»</a:t>
            </a:r>
            <a:endParaRPr lang="en-US" sz="2400" dirty="0">
              <a:latin typeface="Times New Roman" pitchFamily="18" charset="0"/>
              <a:cs typeface="Times New Roman" pitchFamily="18" charset="0"/>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2" dur="500"/>
                                        <p:tgtEl>
                                          <p:spTgt spid="3993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15" dur="500"/>
                                        <p:tgtEl>
                                          <p:spTgt spid="3993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9939">
                                            <p:txEl>
                                              <p:pRg st="3" end="3"/>
                                            </p:txEl>
                                          </p:spTgt>
                                        </p:tgtEl>
                                        <p:attrNameLst>
                                          <p:attrName>style.visibility</p:attrName>
                                        </p:attrNameLst>
                                      </p:cBhvr>
                                      <p:to>
                                        <p:strVal val="visible"/>
                                      </p:to>
                                    </p:set>
                                    <p:animEffect transition="in" filter="blinds(horizontal)">
                                      <p:cBhvr>
                                        <p:cTn id="20" dur="500"/>
                                        <p:tgtEl>
                                          <p:spTgt spid="3993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animEffect transition="in" filter="blinds(horizontal)">
                                      <p:cBhvr>
                                        <p:cTn id="23" dur="500"/>
                                        <p:tgtEl>
                                          <p:spTgt spid="3993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9939">
                                            <p:txEl>
                                              <p:pRg st="5" end="5"/>
                                            </p:txEl>
                                          </p:spTgt>
                                        </p:tgtEl>
                                        <p:attrNameLst>
                                          <p:attrName>style.visibility</p:attrName>
                                        </p:attrNameLst>
                                      </p:cBhvr>
                                      <p:to>
                                        <p:strVal val="visible"/>
                                      </p:to>
                                    </p:set>
                                    <p:animEffect transition="in" filter="blinds(horizontal)">
                                      <p:cBhvr>
                                        <p:cTn id="26" dur="500"/>
                                        <p:tgtEl>
                                          <p:spTgt spid="3993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9961"/>
                                        </p:tgtEl>
                                        <p:attrNameLst>
                                          <p:attrName>style.visibility</p:attrName>
                                        </p:attrNameLst>
                                      </p:cBhvr>
                                      <p:to>
                                        <p:strVal val="visible"/>
                                      </p:to>
                                    </p:set>
                                    <p:animEffect transition="in" filter="blinds(horizontal)">
                                      <p:cBhvr>
                                        <p:cTn id="31" dur="500"/>
                                        <p:tgtEl>
                                          <p:spTgt spid="3996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9962"/>
                                        </p:tgtEl>
                                        <p:attrNameLst>
                                          <p:attrName>style.visibility</p:attrName>
                                        </p:attrNameLst>
                                      </p:cBhvr>
                                      <p:to>
                                        <p:strVal val="visible"/>
                                      </p:to>
                                    </p:set>
                                    <p:animEffect transition="in" filter="blinds(horizontal)">
                                      <p:cBhvr>
                                        <p:cTn id="34" dur="500"/>
                                        <p:tgtEl>
                                          <p:spTgt spid="3996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9963"/>
                                        </p:tgtEl>
                                        <p:attrNameLst>
                                          <p:attrName>style.visibility</p:attrName>
                                        </p:attrNameLst>
                                      </p:cBhvr>
                                      <p:to>
                                        <p:strVal val="visible"/>
                                      </p:to>
                                    </p:set>
                                    <p:animEffect transition="in" filter="blinds(horizontal)">
                                      <p:cBhvr>
                                        <p:cTn id="39" dur="500"/>
                                        <p:tgtEl>
                                          <p:spTgt spid="39963"/>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9939">
                                            <p:txEl>
                                              <p:pRg st="6" end="6"/>
                                            </p:txEl>
                                          </p:spTgt>
                                        </p:tgtEl>
                                        <p:attrNameLst>
                                          <p:attrName>style.visibility</p:attrName>
                                        </p:attrNameLst>
                                      </p:cBhvr>
                                      <p:to>
                                        <p:strVal val="visible"/>
                                      </p:to>
                                    </p:set>
                                    <p:animEffect transition="in" filter="blinds(horizontal)">
                                      <p:cBhvr>
                                        <p:cTn id="44" dur="500"/>
                                        <p:tgtEl>
                                          <p:spTgt spid="39939">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9964"/>
                                        </p:tgtEl>
                                        <p:attrNameLst>
                                          <p:attrName>style.visibility</p:attrName>
                                        </p:attrNameLst>
                                      </p:cBhvr>
                                      <p:to>
                                        <p:strVal val="visible"/>
                                      </p:to>
                                    </p:set>
                                    <p:animEffect transition="in" filter="blinds(horizontal)">
                                      <p:cBhvr>
                                        <p:cTn id="49" dur="500"/>
                                        <p:tgtEl>
                                          <p:spTgt spid="39964"/>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9939">
                                            <p:txEl>
                                              <p:pRg st="7" end="7"/>
                                            </p:txEl>
                                          </p:spTgt>
                                        </p:tgtEl>
                                        <p:attrNameLst>
                                          <p:attrName>style.visibility</p:attrName>
                                        </p:attrNameLst>
                                      </p:cBhvr>
                                      <p:to>
                                        <p:strVal val="visible"/>
                                      </p:to>
                                    </p:set>
                                    <p:animEffect transition="in" filter="blinds(horizontal)">
                                      <p:cBhvr>
                                        <p:cTn id="54" dur="500"/>
                                        <p:tgtEl>
                                          <p:spTgt spid="39939">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9965"/>
                                        </p:tgtEl>
                                        <p:attrNameLst>
                                          <p:attrName>style.visibility</p:attrName>
                                        </p:attrNameLst>
                                      </p:cBhvr>
                                      <p:to>
                                        <p:strVal val="visible"/>
                                      </p:to>
                                    </p:set>
                                    <p:animEffect transition="in" filter="blinds(horizontal)">
                                      <p:cBhvr>
                                        <p:cTn id="59" dur="500"/>
                                        <p:tgtEl>
                                          <p:spTgt spid="39965"/>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9966"/>
                                        </p:tgtEl>
                                        <p:attrNameLst>
                                          <p:attrName>style.visibility</p:attrName>
                                        </p:attrNameLst>
                                      </p:cBhvr>
                                      <p:to>
                                        <p:strVal val="visible"/>
                                      </p:to>
                                    </p:set>
                                    <p:animEffect transition="in" filter="blinds(horizontal)">
                                      <p:cBhvr>
                                        <p:cTn id="64" dur="500"/>
                                        <p:tgtEl>
                                          <p:spTgt spid="39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5" grpId="0" animBg="1"/>
      <p:bldP spid="39961" grpId="0" animBg="1"/>
      <p:bldP spid="39962" grpId="0" animBg="1"/>
      <p:bldP spid="39963" grpId="0" animBg="1"/>
      <p:bldP spid="39964" grpId="0" animBg="1"/>
      <p:bldP spid="399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4B23050-4E01-456A-88B9-791DEF532809}" type="slidenum">
              <a:rPr lang="ar-SA"/>
              <a:pPr/>
              <a:t>12</a:t>
            </a:fld>
            <a:endParaRPr lang="en-US"/>
          </a:p>
        </p:txBody>
      </p:sp>
      <p:sp>
        <p:nvSpPr>
          <p:cNvPr id="60418"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60419" name="Rectangle 3"/>
          <p:cNvSpPr>
            <a:spLocks noGrp="1" noChangeArrowheads="1"/>
          </p:cNvSpPr>
          <p:nvPr>
            <p:ph type="body" idx="1"/>
          </p:nvPr>
        </p:nvSpPr>
        <p:spPr>
          <a:xfrm>
            <a:off x="457200" y="1783357"/>
            <a:ext cx="8229600" cy="4525963"/>
          </a:xfrm>
        </p:spPr>
        <p:txBody>
          <a:bodyPr/>
          <a:lstStyle/>
          <a:p>
            <a:pPr algn="r" rtl="1">
              <a:lnSpc>
                <a:spcPct val="80000"/>
              </a:lnSpc>
              <a:buFontTx/>
              <a:buNone/>
            </a:pPr>
            <a:r>
              <a:rPr lang="ar-SA" sz="2800" b="1" u="sng" dirty="0"/>
              <a:t>مثال</a:t>
            </a:r>
            <a:r>
              <a:rPr lang="ar-SA" sz="2800" b="1" dirty="0"/>
              <a:t> : استخدم الطريقة البيانية لإيجاد الحل الأمثل للبرنامج الخطي </a:t>
            </a:r>
          </a:p>
          <a:p>
            <a:pPr algn="r" rtl="1">
              <a:lnSpc>
                <a:spcPct val="80000"/>
              </a:lnSpc>
              <a:buFontTx/>
              <a:buNone/>
            </a:pPr>
            <a:r>
              <a:rPr lang="ar-SA" sz="2800" b="1" dirty="0"/>
              <a:t>        التالي:</a:t>
            </a:r>
          </a:p>
          <a:p>
            <a:pPr algn="ctr">
              <a:lnSpc>
                <a:spcPct val="80000"/>
              </a:lnSpc>
              <a:buFontTx/>
              <a:buNone/>
            </a:pPr>
            <a:r>
              <a:rPr lang="en-US" sz="2800" dirty="0">
                <a:latin typeface="Times New Roman" pitchFamily="18" charset="0"/>
                <a:cs typeface="Times New Roman" pitchFamily="18" charset="0"/>
                <a:sym typeface="Symbol" pitchFamily="18" charset="2"/>
              </a:rPr>
              <a:t>max  </a:t>
            </a:r>
            <a:r>
              <a:rPr lang="en-US" sz="2800" i="1" dirty="0">
                <a:latin typeface="Times New Roman" pitchFamily="18" charset="0"/>
                <a:cs typeface="Times New Roman" pitchFamily="18" charset="0"/>
                <a:sym typeface="Symbol" pitchFamily="18" charset="2"/>
              </a:rPr>
              <a:t>z </a:t>
            </a:r>
            <a:r>
              <a:rPr lang="en-US" sz="2800" dirty="0">
                <a:latin typeface="Times New Roman" pitchFamily="18" charset="0"/>
                <a:cs typeface="Times New Roman" pitchFamily="18" charset="0"/>
                <a:sym typeface="Symbol" pitchFamily="18" charset="2"/>
              </a:rPr>
              <a:t> = 3000</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1</a:t>
            </a:r>
            <a:r>
              <a:rPr lang="en-US" sz="2800" i="1"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+ 2000</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a:t>
            </a:r>
            <a:r>
              <a:rPr lang="en-US" sz="2800" i="1" dirty="0">
                <a:latin typeface="Times New Roman" pitchFamily="18" charset="0"/>
                <a:cs typeface="Times New Roman" pitchFamily="18" charset="0"/>
                <a:sym typeface="Symbol" pitchFamily="18" charset="2"/>
              </a:rPr>
              <a:t> </a:t>
            </a:r>
            <a:endParaRPr lang="en-US" sz="2800" dirty="0">
              <a:latin typeface="Times New Roman" pitchFamily="18" charset="0"/>
              <a:cs typeface="Times New Roman" pitchFamily="18" charset="0"/>
              <a:sym typeface="Symbol" pitchFamily="18" charset="2"/>
            </a:endParaRPr>
          </a:p>
          <a:p>
            <a:pPr>
              <a:lnSpc>
                <a:spcPct val="80000"/>
              </a:lnSpc>
              <a:buFontTx/>
              <a:buNone/>
            </a:pPr>
            <a:r>
              <a:rPr lang="en-US" sz="2800" dirty="0">
                <a:latin typeface="Times New Roman" pitchFamily="18" charset="0"/>
                <a:cs typeface="Times New Roman" pitchFamily="18" charset="0"/>
                <a:sym typeface="Symbol" pitchFamily="18" charset="2"/>
              </a:rPr>
              <a:t>                         </a:t>
            </a:r>
            <a:r>
              <a:rPr lang="en-US" sz="2800" dirty="0" err="1">
                <a:latin typeface="Times New Roman" pitchFamily="18" charset="0"/>
                <a:cs typeface="Times New Roman" pitchFamily="18" charset="0"/>
                <a:sym typeface="Symbol" pitchFamily="18" charset="2"/>
              </a:rPr>
              <a:t>s.t</a:t>
            </a:r>
            <a:r>
              <a:rPr lang="en-US" sz="2800" dirty="0">
                <a:latin typeface="Times New Roman" pitchFamily="18" charset="0"/>
                <a:cs typeface="Times New Roman" pitchFamily="18" charset="0"/>
                <a:sym typeface="Symbol" pitchFamily="18" charset="2"/>
              </a:rPr>
              <a:t>.</a:t>
            </a:r>
          </a:p>
          <a:p>
            <a:pPr>
              <a:lnSpc>
                <a:spcPct val="80000"/>
              </a:lnSpc>
              <a:buFontTx/>
              <a:buNone/>
            </a:pPr>
            <a:r>
              <a:rPr lang="ar-SA" sz="2800" i="1" dirty="0">
                <a:latin typeface="Times New Roman" pitchFamily="18" charset="0"/>
                <a:cs typeface="Times New Roman" pitchFamily="18" charset="0"/>
                <a:sym typeface="Symbol" pitchFamily="18" charset="2"/>
              </a:rPr>
              <a:t> </a:t>
            </a:r>
            <a:r>
              <a:rPr lang="en-US" sz="2800" i="1" dirty="0">
                <a:latin typeface="Times New Roman" pitchFamily="18" charset="0"/>
                <a:cs typeface="Times New Roman" pitchFamily="18" charset="0"/>
                <a:sym typeface="Symbol" pitchFamily="18" charset="2"/>
              </a:rPr>
              <a:t>                                         </a:t>
            </a:r>
            <a:r>
              <a:rPr lang="ar-SA" sz="800" i="1" dirty="0">
                <a:latin typeface="Times New Roman" pitchFamily="18" charset="0"/>
                <a:cs typeface="Times New Roman" pitchFamily="18" charset="0"/>
                <a:sym typeface="Symbol" pitchFamily="18" charset="2"/>
              </a:rPr>
              <a:t>  </a:t>
            </a:r>
            <a:r>
              <a:rPr lang="en-US" sz="2800" i="1" dirty="0">
                <a:latin typeface="Times New Roman" pitchFamily="18" charset="0"/>
                <a:cs typeface="Times New Roman" pitchFamily="18" charset="0"/>
                <a:sym typeface="Symbol" pitchFamily="18" charset="2"/>
              </a:rPr>
              <a:t>     x</a:t>
            </a:r>
            <a:r>
              <a:rPr lang="en-US" sz="2800" baseline="-25000" dirty="0">
                <a:latin typeface="Times New Roman" pitchFamily="18" charset="0"/>
                <a:cs typeface="Times New Roman" pitchFamily="18" charset="0"/>
                <a:sym typeface="Symbol" pitchFamily="18" charset="2"/>
              </a:rPr>
              <a:t>1 </a:t>
            </a:r>
            <a:r>
              <a:rPr lang="ar-SA" sz="2800" baseline="-25000" dirty="0">
                <a:latin typeface="Times New Roman" pitchFamily="18" charset="0"/>
                <a:cs typeface="Times New Roman" pitchFamily="18" charset="0"/>
                <a:sym typeface="Symbol" pitchFamily="18" charset="2"/>
              </a:rPr>
              <a:t> </a:t>
            </a:r>
            <a:r>
              <a:rPr lang="en-US" sz="2800" baseline="-250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+ 2</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  </a:t>
            </a:r>
            <a:r>
              <a:rPr lang="en-US" sz="2800" dirty="0">
                <a:latin typeface="Times New Roman" pitchFamily="18" charset="0"/>
                <a:sym typeface="Symbol" pitchFamily="18" charset="2"/>
              </a:rPr>
              <a:t>≤</a:t>
            </a:r>
            <a:r>
              <a:rPr lang="en-US" sz="2800" dirty="0">
                <a:latin typeface="Times New Roman" pitchFamily="18" charset="0"/>
                <a:cs typeface="Times New Roman" pitchFamily="18" charset="0"/>
                <a:sym typeface="Symbol" pitchFamily="18" charset="2"/>
              </a:rPr>
              <a:t> 6 </a:t>
            </a:r>
          </a:p>
          <a:p>
            <a:pPr>
              <a:lnSpc>
                <a:spcPct val="80000"/>
              </a:lnSpc>
              <a:buFontTx/>
              <a:buNone/>
            </a:pPr>
            <a:r>
              <a:rPr lang="ar-SA" sz="8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                                             2</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1</a:t>
            </a:r>
            <a:r>
              <a:rPr lang="ar-SA" sz="2800" baseline="-250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 +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a:t>
            </a:r>
            <a:r>
              <a:rPr lang="ar-SA" sz="2800" baseline="-25000" dirty="0">
                <a:latin typeface="Times New Roman" pitchFamily="18" charset="0"/>
                <a:cs typeface="Times New Roman" pitchFamily="18" charset="0"/>
                <a:sym typeface="Symbol" pitchFamily="18" charset="2"/>
              </a:rPr>
              <a:t> </a:t>
            </a:r>
            <a:r>
              <a:rPr lang="en-US" sz="2800" baseline="-25000" dirty="0">
                <a:latin typeface="Times New Roman" pitchFamily="18" charset="0"/>
                <a:cs typeface="Times New Roman" pitchFamily="18" charset="0"/>
                <a:sym typeface="Symbol" pitchFamily="18" charset="2"/>
              </a:rPr>
              <a:t>  </a:t>
            </a:r>
            <a:r>
              <a:rPr lang="en-US" sz="2800" dirty="0">
                <a:latin typeface="Times New Roman" pitchFamily="18" charset="0"/>
                <a:sym typeface="Symbol" pitchFamily="18" charset="2"/>
              </a:rPr>
              <a:t>≤</a:t>
            </a:r>
            <a:r>
              <a:rPr lang="en-US" sz="2800" dirty="0">
                <a:latin typeface="Times New Roman" pitchFamily="18" charset="0"/>
                <a:cs typeface="Times New Roman" pitchFamily="18" charset="0"/>
                <a:sym typeface="Symbol" pitchFamily="18" charset="2"/>
              </a:rPr>
              <a:t> 8</a:t>
            </a:r>
          </a:p>
          <a:p>
            <a:pPr>
              <a:lnSpc>
                <a:spcPct val="80000"/>
              </a:lnSpc>
              <a:buFontTx/>
              <a:buNone/>
            </a:pPr>
            <a:r>
              <a:rPr lang="en-US" sz="2800" dirty="0">
                <a:latin typeface="Times New Roman" pitchFamily="18" charset="0"/>
                <a:cs typeface="Times New Roman" pitchFamily="18" charset="0"/>
                <a:sym typeface="Symbol" pitchFamily="18" charset="2"/>
              </a:rPr>
              <a:t>                                           </a:t>
            </a:r>
            <a:r>
              <a:rPr lang="ar-SA" sz="800" dirty="0">
                <a:latin typeface="Times New Roman" pitchFamily="18" charset="0"/>
                <a:cs typeface="Times New Roman" pitchFamily="18" charset="0"/>
                <a:sym typeface="Symbol" pitchFamily="18" charset="2"/>
              </a:rPr>
              <a:t>   </a:t>
            </a:r>
            <a:r>
              <a:rPr lang="ar-SA" sz="28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1 </a:t>
            </a:r>
            <a:r>
              <a:rPr lang="ar-SA" sz="2800" baseline="-25000" dirty="0">
                <a:latin typeface="Times New Roman" pitchFamily="18" charset="0"/>
                <a:cs typeface="Times New Roman" pitchFamily="18" charset="0"/>
                <a:sym typeface="Symbol" pitchFamily="18" charset="2"/>
              </a:rPr>
              <a:t> </a:t>
            </a:r>
            <a:r>
              <a:rPr lang="en-US" sz="2800" baseline="-250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a:t>
            </a:r>
            <a:r>
              <a:rPr lang="en-US" sz="16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a:t>
            </a:r>
            <a:r>
              <a:rPr lang="ar-SA" sz="2800" baseline="-25000" dirty="0">
                <a:latin typeface="Times New Roman" pitchFamily="18" charset="0"/>
                <a:cs typeface="Times New Roman" pitchFamily="18" charset="0"/>
                <a:sym typeface="Symbol" pitchFamily="18" charset="2"/>
              </a:rPr>
              <a:t> </a:t>
            </a:r>
            <a:r>
              <a:rPr lang="en-US" sz="2800" baseline="-250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 </a:t>
            </a:r>
            <a:r>
              <a:rPr lang="en-US" sz="2800" dirty="0">
                <a:latin typeface="Times New Roman" pitchFamily="18" charset="0"/>
                <a:sym typeface="Symbol" pitchFamily="18" charset="2"/>
              </a:rPr>
              <a:t>≤</a:t>
            </a:r>
            <a:r>
              <a:rPr lang="en-US" sz="2800" dirty="0">
                <a:latin typeface="Times New Roman" pitchFamily="18" charset="0"/>
                <a:cs typeface="Times New Roman" pitchFamily="18" charset="0"/>
                <a:sym typeface="Symbol" pitchFamily="18" charset="2"/>
              </a:rPr>
              <a:t> 1</a:t>
            </a:r>
          </a:p>
          <a:p>
            <a:pPr algn="ctr">
              <a:lnSpc>
                <a:spcPct val="80000"/>
              </a:lnSpc>
              <a:buFontTx/>
              <a:buNone/>
            </a:pPr>
            <a:r>
              <a:rPr lang="en-US" sz="2800" i="1" dirty="0">
                <a:latin typeface="Times New Roman" pitchFamily="18" charset="0"/>
                <a:cs typeface="Times New Roman" pitchFamily="18" charset="0"/>
                <a:sym typeface="Symbol" pitchFamily="18" charset="2"/>
              </a:rPr>
              <a:t>                        </a:t>
            </a:r>
            <a:r>
              <a:rPr lang="ar-SA" sz="800" i="1" dirty="0">
                <a:latin typeface="Times New Roman" pitchFamily="18" charset="0"/>
                <a:cs typeface="Times New Roman" pitchFamily="18" charset="0"/>
                <a:sym typeface="Symbol" pitchFamily="18" charset="2"/>
              </a:rPr>
              <a:t>   </a:t>
            </a:r>
            <a:r>
              <a:rPr lang="en-US" sz="2800" i="1" dirty="0">
                <a:latin typeface="Times New Roman" pitchFamily="18" charset="0"/>
                <a:cs typeface="Times New Roman" pitchFamily="18" charset="0"/>
                <a:sym typeface="Symbol" pitchFamily="18" charset="2"/>
              </a:rPr>
              <a:t> </a:t>
            </a:r>
            <a:r>
              <a:rPr lang="en-US" sz="800" i="1" dirty="0">
                <a:latin typeface="Times New Roman" pitchFamily="18" charset="0"/>
                <a:cs typeface="Times New Roman" pitchFamily="18" charset="0"/>
                <a:sym typeface="Symbol" pitchFamily="18" charset="2"/>
              </a:rPr>
              <a:t> </a:t>
            </a:r>
            <a:r>
              <a:rPr lang="en-US" sz="2800" i="1" dirty="0">
                <a:latin typeface="Times New Roman" pitchFamily="18" charset="0"/>
                <a:cs typeface="Times New Roman" pitchFamily="18" charset="0"/>
                <a:sym typeface="Symbol" pitchFamily="18" charset="2"/>
              </a:rPr>
              <a:t>        x</a:t>
            </a:r>
            <a:r>
              <a:rPr lang="en-US" sz="2800" baseline="-25000" dirty="0">
                <a:latin typeface="Times New Roman" pitchFamily="18" charset="0"/>
                <a:cs typeface="Times New Roman" pitchFamily="18" charset="0"/>
                <a:sym typeface="Symbol" pitchFamily="18" charset="2"/>
              </a:rPr>
              <a:t>2</a:t>
            </a:r>
            <a:r>
              <a:rPr lang="ar-SA" sz="2800" baseline="-25000" dirty="0">
                <a:latin typeface="Times New Roman" pitchFamily="18" charset="0"/>
                <a:cs typeface="Times New Roman" pitchFamily="18" charset="0"/>
                <a:sym typeface="Symbol" pitchFamily="18" charset="2"/>
              </a:rPr>
              <a:t> </a:t>
            </a:r>
            <a:r>
              <a:rPr lang="ar-SA" sz="800" baseline="-25000" dirty="0">
                <a:latin typeface="Times New Roman" pitchFamily="18" charset="0"/>
                <a:cs typeface="Times New Roman" pitchFamily="18" charset="0"/>
                <a:sym typeface="Symbol" pitchFamily="18" charset="2"/>
              </a:rPr>
              <a:t> </a:t>
            </a:r>
            <a:r>
              <a:rPr lang="en-US" sz="2800" baseline="-25000" dirty="0">
                <a:latin typeface="Times New Roman" pitchFamily="18" charset="0"/>
                <a:cs typeface="Times New Roman" pitchFamily="18" charset="0"/>
                <a:sym typeface="Symbol" pitchFamily="18" charset="2"/>
              </a:rPr>
              <a:t>  </a:t>
            </a:r>
            <a:r>
              <a:rPr lang="en-US" sz="2800" dirty="0">
                <a:latin typeface="Times New Roman" pitchFamily="18" charset="0"/>
                <a:sym typeface="Symbol" pitchFamily="18" charset="2"/>
              </a:rPr>
              <a:t>≤</a:t>
            </a:r>
            <a:r>
              <a:rPr lang="en-US" sz="2800" dirty="0">
                <a:latin typeface="Times New Roman" pitchFamily="18" charset="0"/>
                <a:cs typeface="Times New Roman" pitchFamily="18" charset="0"/>
                <a:sym typeface="Symbol" pitchFamily="18" charset="2"/>
              </a:rPr>
              <a:t> 2</a:t>
            </a:r>
            <a:endParaRPr lang="en-US" sz="2800" i="1" dirty="0">
              <a:latin typeface="Times New Roman" pitchFamily="18" charset="0"/>
              <a:cs typeface="Times New Roman" pitchFamily="18" charset="0"/>
              <a:sym typeface="Symbol" pitchFamily="18" charset="2"/>
            </a:endParaRPr>
          </a:p>
          <a:p>
            <a:pPr algn="ctr">
              <a:lnSpc>
                <a:spcPct val="80000"/>
              </a:lnSpc>
              <a:buFontTx/>
              <a:buNone/>
            </a:pPr>
            <a:r>
              <a:rPr lang="en-US" sz="2800" i="1" dirty="0">
                <a:latin typeface="Times New Roman" pitchFamily="18" charset="0"/>
                <a:cs typeface="Times New Roman" pitchFamily="18" charset="0"/>
                <a:sym typeface="Symbol" pitchFamily="18" charset="2"/>
              </a:rPr>
              <a:t>                  </a:t>
            </a:r>
            <a:r>
              <a:rPr lang="ar-SA" sz="2800" i="1" dirty="0">
                <a:latin typeface="Times New Roman" pitchFamily="18" charset="0"/>
                <a:cs typeface="Times New Roman" pitchFamily="18" charset="0"/>
                <a:sym typeface="Symbol" pitchFamily="18" charset="2"/>
              </a:rPr>
              <a:t> </a:t>
            </a:r>
            <a:r>
              <a:rPr lang="en-US" sz="2800" i="1" dirty="0">
                <a:latin typeface="Times New Roman" pitchFamily="18" charset="0"/>
                <a:cs typeface="Times New Roman" pitchFamily="18" charset="0"/>
                <a:sym typeface="Symbol" pitchFamily="18" charset="2"/>
              </a:rPr>
              <a:t>    x</a:t>
            </a:r>
            <a:r>
              <a:rPr lang="en-US" sz="2800" baseline="-25000" dirty="0">
                <a:latin typeface="Times New Roman" pitchFamily="18" charset="0"/>
                <a:cs typeface="Times New Roman" pitchFamily="18" charset="0"/>
                <a:sym typeface="Symbol" pitchFamily="18" charset="2"/>
              </a:rPr>
              <a:t>1 </a:t>
            </a:r>
            <a:r>
              <a:rPr lang="en-US" sz="2800" dirty="0">
                <a:latin typeface="Times New Roman" pitchFamily="18" charset="0"/>
                <a:cs typeface="Times New Roman" pitchFamily="18" charset="0"/>
                <a:sym typeface="Symbol" pitchFamily="18" charset="2"/>
              </a:rPr>
              <a:t>,</a:t>
            </a:r>
            <a:r>
              <a:rPr lang="en-US" sz="2800" baseline="-25000" dirty="0">
                <a:latin typeface="Times New Roman" pitchFamily="18" charset="0"/>
                <a:cs typeface="Times New Roman" pitchFamily="18" charset="0"/>
                <a:sym typeface="Symbol" pitchFamily="18" charset="2"/>
              </a:rPr>
              <a:t>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 </a:t>
            </a:r>
            <a:r>
              <a:rPr lang="en-US" sz="2800" dirty="0">
                <a:latin typeface="Times New Roman" pitchFamily="18" charset="0"/>
                <a:sym typeface="Symbol" pitchFamily="18" charset="2"/>
              </a:rPr>
              <a:t>≥</a:t>
            </a:r>
            <a:r>
              <a:rPr lang="en-US" sz="2800" dirty="0">
                <a:latin typeface="Times New Roman" pitchFamily="18" charset="0"/>
                <a:cs typeface="Times New Roman" pitchFamily="18" charset="0"/>
                <a:sym typeface="Symbol" pitchFamily="18" charset="2"/>
              </a:rPr>
              <a:t> 0</a:t>
            </a:r>
            <a:endParaRPr lang="en-US" sz="2800" i="1" dirty="0">
              <a:latin typeface="Times New Roman" pitchFamily="18" charset="0"/>
              <a:cs typeface="Times New Roman" pitchFamily="18" charset="0"/>
              <a:sym typeface="Symbol" pitchFamily="18" charset="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836BFC6D-003C-4D9F-9783-553B5300ADA4}" type="slidenum">
              <a:rPr lang="ar-SA"/>
              <a:pPr/>
              <a:t>13</a:t>
            </a:fld>
            <a:endParaRPr lang="en-US"/>
          </a:p>
        </p:txBody>
      </p:sp>
      <p:sp>
        <p:nvSpPr>
          <p:cNvPr id="40962" name="Freeform 2"/>
          <p:cNvSpPr>
            <a:spLocks/>
          </p:cNvSpPr>
          <p:nvPr/>
        </p:nvSpPr>
        <p:spPr bwMode="auto">
          <a:xfrm>
            <a:off x="573088" y="2465192"/>
            <a:ext cx="4616450" cy="3468687"/>
          </a:xfrm>
          <a:custGeom>
            <a:avLst/>
            <a:gdLst/>
            <a:ahLst/>
            <a:cxnLst>
              <a:cxn ang="0">
                <a:pos x="152" y="0"/>
              </a:cxn>
              <a:cxn ang="0">
                <a:pos x="2901" y="1415"/>
              </a:cxn>
              <a:cxn ang="0">
                <a:pos x="2901" y="2206"/>
              </a:cxn>
              <a:cxn ang="0">
                <a:pos x="0" y="2186"/>
              </a:cxn>
              <a:cxn ang="0">
                <a:pos x="152" y="0"/>
              </a:cxn>
            </a:cxnLst>
            <a:rect l="0" t="0" r="r" b="b"/>
            <a:pathLst>
              <a:path w="2901" h="2206">
                <a:moveTo>
                  <a:pt x="152" y="0"/>
                </a:moveTo>
                <a:lnTo>
                  <a:pt x="2901" y="1415"/>
                </a:lnTo>
                <a:lnTo>
                  <a:pt x="2901" y="2206"/>
                </a:lnTo>
                <a:lnTo>
                  <a:pt x="0" y="2186"/>
                </a:lnTo>
                <a:lnTo>
                  <a:pt x="152" y="0"/>
                </a:lnTo>
                <a:close/>
              </a:path>
            </a:pathLst>
          </a:custGeom>
          <a:solidFill>
            <a:schemeClr val="accent1">
              <a:alpha val="89000"/>
            </a:schemeClr>
          </a:solidFill>
          <a:ln w="9525">
            <a:solidFill>
              <a:schemeClr val="accent1"/>
            </a:solidFill>
            <a:round/>
            <a:headEnd/>
            <a:tailEnd/>
          </a:ln>
          <a:effectLst/>
        </p:spPr>
        <p:txBody>
          <a:bodyPr/>
          <a:lstStyle/>
          <a:p>
            <a:endParaRPr lang="en-US"/>
          </a:p>
        </p:txBody>
      </p:sp>
      <p:sp>
        <p:nvSpPr>
          <p:cNvPr id="40963"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40964" name="Rectangle 4"/>
          <p:cNvSpPr>
            <a:spLocks noGrp="1" noChangeArrowheads="1"/>
          </p:cNvSpPr>
          <p:nvPr>
            <p:ph type="body" idx="1"/>
          </p:nvPr>
        </p:nvSpPr>
        <p:spPr>
          <a:xfrm>
            <a:off x="5715000" y="1772816"/>
            <a:ext cx="3276600" cy="4195763"/>
          </a:xfrm>
        </p:spPr>
        <p:txBody>
          <a:bodyPr/>
          <a:lstStyle/>
          <a:p>
            <a:pPr marL="517525" indent="-517525" algn="r" rtl="1">
              <a:buFontTx/>
              <a:buNone/>
            </a:pPr>
            <a:r>
              <a:rPr lang="ar-SA" sz="2800" dirty="0">
                <a:latin typeface="Times New Roman" pitchFamily="18" charset="0"/>
                <a:cs typeface="Times New Roman" pitchFamily="18" charset="0"/>
                <a:sym typeface="Symbol" pitchFamily="18" charset="2"/>
              </a:rPr>
              <a:t>تمثيل القيد:</a:t>
            </a:r>
          </a:p>
          <a:p>
            <a:pPr marL="517525" indent="-517525" algn="ctr" rtl="1">
              <a:buFontTx/>
              <a:buNone/>
            </a:pP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1</a:t>
            </a:r>
            <a:r>
              <a:rPr lang="en-US" sz="2800" dirty="0">
                <a:latin typeface="Times New Roman" pitchFamily="18" charset="0"/>
                <a:cs typeface="Times New Roman" pitchFamily="18" charset="0"/>
                <a:sym typeface="Symbol" pitchFamily="18" charset="2"/>
              </a:rPr>
              <a:t> + 2</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 </a:t>
            </a:r>
            <a:r>
              <a:rPr lang="en-US" sz="2800" dirty="0">
                <a:latin typeface="Times New Roman" pitchFamily="18" charset="0"/>
                <a:cs typeface="Times New Roman" pitchFamily="18" charset="0"/>
                <a:sym typeface="Symbol" pitchFamily="18" charset="2"/>
              </a:rPr>
              <a:t>≤ 6</a:t>
            </a:r>
          </a:p>
          <a:p>
            <a:pPr marL="517525" indent="-517525" algn="ctr" rtl="1">
              <a:buFontTx/>
              <a:buNone/>
            </a:pP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rPr>
              <a:t> </a:t>
            </a:r>
          </a:p>
          <a:p>
            <a:pPr marL="517525" indent="-517525" algn="r" rtl="1">
              <a:buFontTx/>
              <a:buNone/>
            </a:pPr>
            <a:endParaRPr lang="en-US" dirty="0">
              <a:latin typeface="Times New Roman" pitchFamily="18" charset="0"/>
              <a:cs typeface="Times New Roman" pitchFamily="18" charset="0"/>
              <a:sym typeface="Symbol" pitchFamily="18" charset="2"/>
            </a:endParaRPr>
          </a:p>
        </p:txBody>
      </p:sp>
      <p:grpSp>
        <p:nvGrpSpPr>
          <p:cNvPr id="2" name="Group 5"/>
          <p:cNvGrpSpPr>
            <a:grpSpLocks/>
          </p:cNvGrpSpPr>
          <p:nvPr/>
        </p:nvGrpSpPr>
        <p:grpSpPr bwMode="auto">
          <a:xfrm>
            <a:off x="152400" y="1828800"/>
            <a:ext cx="5153025" cy="4495800"/>
            <a:chOff x="96" y="1152"/>
            <a:chExt cx="3246" cy="2832"/>
          </a:xfrm>
        </p:grpSpPr>
        <p:grpSp>
          <p:nvGrpSpPr>
            <p:cNvPr id="3" name="Group 6"/>
            <p:cNvGrpSpPr>
              <a:grpSpLocks/>
            </p:cNvGrpSpPr>
            <p:nvPr/>
          </p:nvGrpSpPr>
          <p:grpSpPr bwMode="auto">
            <a:xfrm>
              <a:off x="96" y="1152"/>
              <a:ext cx="3246" cy="2832"/>
              <a:chOff x="96" y="1152"/>
              <a:chExt cx="3246" cy="2832"/>
            </a:xfrm>
          </p:grpSpPr>
          <p:sp>
            <p:nvSpPr>
              <p:cNvPr id="40967" name="Line 7"/>
              <p:cNvSpPr>
                <a:spLocks noChangeShapeType="1"/>
              </p:cNvSpPr>
              <p:nvPr/>
            </p:nvSpPr>
            <p:spPr bwMode="auto">
              <a:xfrm>
                <a:off x="1536" y="1200"/>
                <a:ext cx="0" cy="2784"/>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40968" name="Line 8"/>
              <p:cNvSpPr>
                <a:spLocks noChangeShapeType="1"/>
              </p:cNvSpPr>
              <p:nvPr/>
            </p:nvSpPr>
            <p:spPr bwMode="auto">
              <a:xfrm>
                <a:off x="96" y="2544"/>
                <a:ext cx="3120"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40969" name="Text Box 9"/>
              <p:cNvSpPr txBox="1">
                <a:spLocks noChangeArrowheads="1"/>
              </p:cNvSpPr>
              <p:nvPr/>
            </p:nvSpPr>
            <p:spPr bwMode="auto">
              <a:xfrm>
                <a:off x="3132" y="2505"/>
                <a:ext cx="210" cy="231"/>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40970" name="Text Box 10"/>
              <p:cNvSpPr txBox="1">
                <a:spLocks noChangeArrowheads="1"/>
              </p:cNvSpPr>
              <p:nvPr/>
            </p:nvSpPr>
            <p:spPr bwMode="auto">
              <a:xfrm>
                <a:off x="1296" y="1152"/>
                <a:ext cx="210" cy="231"/>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grpSp>
        <p:grpSp>
          <p:nvGrpSpPr>
            <p:cNvPr id="4" name="Group 11"/>
            <p:cNvGrpSpPr>
              <a:grpSpLocks/>
            </p:cNvGrpSpPr>
            <p:nvPr/>
          </p:nvGrpSpPr>
          <p:grpSpPr bwMode="auto">
            <a:xfrm>
              <a:off x="1526" y="1579"/>
              <a:ext cx="909" cy="979"/>
              <a:chOff x="1526" y="1579"/>
              <a:chExt cx="909" cy="979"/>
            </a:xfrm>
          </p:grpSpPr>
          <p:grpSp>
            <p:nvGrpSpPr>
              <p:cNvPr id="5" name="Group 12"/>
              <p:cNvGrpSpPr>
                <a:grpSpLocks/>
              </p:cNvGrpSpPr>
              <p:nvPr/>
            </p:nvGrpSpPr>
            <p:grpSpPr bwMode="auto">
              <a:xfrm>
                <a:off x="1526" y="1579"/>
                <a:ext cx="48" cy="799"/>
                <a:chOff x="1477" y="1579"/>
                <a:chExt cx="121" cy="799"/>
              </a:xfrm>
            </p:grpSpPr>
            <p:sp>
              <p:nvSpPr>
                <p:cNvPr id="40973" name="Line 13"/>
                <p:cNvSpPr>
                  <a:spLocks noChangeShapeType="1"/>
                </p:cNvSpPr>
                <p:nvPr/>
              </p:nvSpPr>
              <p:spPr bwMode="auto">
                <a:xfrm>
                  <a:off x="1477" y="2378"/>
                  <a:ext cx="121" cy="0"/>
                </a:xfrm>
                <a:prstGeom prst="line">
                  <a:avLst/>
                </a:prstGeom>
                <a:noFill/>
                <a:ln w="9525">
                  <a:solidFill>
                    <a:schemeClr val="tx1"/>
                  </a:solidFill>
                  <a:round/>
                  <a:headEnd/>
                  <a:tailEnd/>
                </a:ln>
                <a:effectLst/>
              </p:spPr>
              <p:txBody>
                <a:bodyPr/>
                <a:lstStyle/>
                <a:p>
                  <a:endParaRPr lang="en-US"/>
                </a:p>
              </p:txBody>
            </p:sp>
            <p:sp>
              <p:nvSpPr>
                <p:cNvPr id="40974" name="Line 14"/>
                <p:cNvSpPr>
                  <a:spLocks noChangeShapeType="1"/>
                </p:cNvSpPr>
                <p:nvPr/>
              </p:nvSpPr>
              <p:spPr bwMode="auto">
                <a:xfrm>
                  <a:off x="1477" y="2233"/>
                  <a:ext cx="121" cy="0"/>
                </a:xfrm>
                <a:prstGeom prst="line">
                  <a:avLst/>
                </a:prstGeom>
                <a:noFill/>
                <a:ln w="9525">
                  <a:solidFill>
                    <a:schemeClr val="tx1"/>
                  </a:solidFill>
                  <a:round/>
                  <a:headEnd/>
                  <a:tailEnd/>
                </a:ln>
                <a:effectLst/>
              </p:spPr>
              <p:txBody>
                <a:bodyPr/>
                <a:lstStyle/>
                <a:p>
                  <a:endParaRPr lang="en-US"/>
                </a:p>
              </p:txBody>
            </p:sp>
            <p:sp>
              <p:nvSpPr>
                <p:cNvPr id="40975" name="Line 15"/>
                <p:cNvSpPr>
                  <a:spLocks noChangeShapeType="1"/>
                </p:cNvSpPr>
                <p:nvPr/>
              </p:nvSpPr>
              <p:spPr bwMode="auto">
                <a:xfrm>
                  <a:off x="1477" y="2087"/>
                  <a:ext cx="121" cy="0"/>
                </a:xfrm>
                <a:prstGeom prst="line">
                  <a:avLst/>
                </a:prstGeom>
                <a:noFill/>
                <a:ln w="9525">
                  <a:solidFill>
                    <a:schemeClr val="tx1"/>
                  </a:solidFill>
                  <a:round/>
                  <a:headEnd/>
                  <a:tailEnd/>
                </a:ln>
                <a:effectLst/>
              </p:spPr>
              <p:txBody>
                <a:bodyPr/>
                <a:lstStyle/>
                <a:p>
                  <a:endParaRPr lang="en-US"/>
                </a:p>
              </p:txBody>
            </p:sp>
            <p:sp>
              <p:nvSpPr>
                <p:cNvPr id="40976" name="Line 16"/>
                <p:cNvSpPr>
                  <a:spLocks noChangeShapeType="1"/>
                </p:cNvSpPr>
                <p:nvPr/>
              </p:nvSpPr>
              <p:spPr bwMode="auto">
                <a:xfrm>
                  <a:off x="1477" y="1942"/>
                  <a:ext cx="121" cy="0"/>
                </a:xfrm>
                <a:prstGeom prst="line">
                  <a:avLst/>
                </a:prstGeom>
                <a:noFill/>
                <a:ln w="9525">
                  <a:solidFill>
                    <a:schemeClr val="tx1"/>
                  </a:solidFill>
                  <a:round/>
                  <a:headEnd/>
                  <a:tailEnd/>
                </a:ln>
                <a:effectLst/>
              </p:spPr>
              <p:txBody>
                <a:bodyPr/>
                <a:lstStyle/>
                <a:p>
                  <a:endParaRPr lang="en-US"/>
                </a:p>
              </p:txBody>
            </p:sp>
            <p:sp>
              <p:nvSpPr>
                <p:cNvPr id="40977" name="Line 17"/>
                <p:cNvSpPr>
                  <a:spLocks noChangeShapeType="1"/>
                </p:cNvSpPr>
                <p:nvPr/>
              </p:nvSpPr>
              <p:spPr bwMode="auto">
                <a:xfrm>
                  <a:off x="1477" y="1772"/>
                  <a:ext cx="121" cy="0"/>
                </a:xfrm>
                <a:prstGeom prst="line">
                  <a:avLst/>
                </a:prstGeom>
                <a:noFill/>
                <a:ln w="9525">
                  <a:solidFill>
                    <a:schemeClr val="tx1"/>
                  </a:solidFill>
                  <a:round/>
                  <a:headEnd/>
                  <a:tailEnd/>
                </a:ln>
                <a:effectLst/>
              </p:spPr>
              <p:txBody>
                <a:bodyPr/>
                <a:lstStyle/>
                <a:p>
                  <a:endParaRPr lang="en-US"/>
                </a:p>
              </p:txBody>
            </p:sp>
            <p:sp>
              <p:nvSpPr>
                <p:cNvPr id="40978" name="Line 18"/>
                <p:cNvSpPr>
                  <a:spLocks noChangeShapeType="1"/>
                </p:cNvSpPr>
                <p:nvPr/>
              </p:nvSpPr>
              <p:spPr bwMode="auto">
                <a:xfrm>
                  <a:off x="1477" y="1579"/>
                  <a:ext cx="121" cy="0"/>
                </a:xfrm>
                <a:prstGeom prst="line">
                  <a:avLst/>
                </a:prstGeom>
                <a:noFill/>
                <a:ln w="9525">
                  <a:solidFill>
                    <a:schemeClr val="tx1"/>
                  </a:solidFill>
                  <a:round/>
                  <a:headEnd/>
                  <a:tailEnd/>
                </a:ln>
                <a:effectLst/>
              </p:spPr>
              <p:txBody>
                <a:bodyPr/>
                <a:lstStyle/>
                <a:p>
                  <a:endParaRPr lang="en-US"/>
                </a:p>
              </p:txBody>
            </p:sp>
          </p:grpSp>
          <p:grpSp>
            <p:nvGrpSpPr>
              <p:cNvPr id="6" name="Group 19"/>
              <p:cNvGrpSpPr>
                <a:grpSpLocks/>
              </p:cNvGrpSpPr>
              <p:nvPr/>
            </p:nvGrpSpPr>
            <p:grpSpPr bwMode="auto">
              <a:xfrm rot="5400000">
                <a:off x="2012" y="2134"/>
                <a:ext cx="48" cy="799"/>
                <a:chOff x="1477" y="1579"/>
                <a:chExt cx="121" cy="799"/>
              </a:xfrm>
            </p:grpSpPr>
            <p:sp>
              <p:nvSpPr>
                <p:cNvPr id="40980" name="Line 20"/>
                <p:cNvSpPr>
                  <a:spLocks noChangeShapeType="1"/>
                </p:cNvSpPr>
                <p:nvPr/>
              </p:nvSpPr>
              <p:spPr bwMode="auto">
                <a:xfrm>
                  <a:off x="1477" y="2378"/>
                  <a:ext cx="121" cy="0"/>
                </a:xfrm>
                <a:prstGeom prst="line">
                  <a:avLst/>
                </a:prstGeom>
                <a:noFill/>
                <a:ln w="9525">
                  <a:solidFill>
                    <a:schemeClr val="tx1"/>
                  </a:solidFill>
                  <a:round/>
                  <a:headEnd/>
                  <a:tailEnd/>
                </a:ln>
                <a:effectLst/>
              </p:spPr>
              <p:txBody>
                <a:bodyPr/>
                <a:lstStyle/>
                <a:p>
                  <a:endParaRPr lang="en-US"/>
                </a:p>
              </p:txBody>
            </p:sp>
            <p:sp>
              <p:nvSpPr>
                <p:cNvPr id="40981" name="Line 21"/>
                <p:cNvSpPr>
                  <a:spLocks noChangeShapeType="1"/>
                </p:cNvSpPr>
                <p:nvPr/>
              </p:nvSpPr>
              <p:spPr bwMode="auto">
                <a:xfrm>
                  <a:off x="1477" y="2233"/>
                  <a:ext cx="121" cy="0"/>
                </a:xfrm>
                <a:prstGeom prst="line">
                  <a:avLst/>
                </a:prstGeom>
                <a:noFill/>
                <a:ln w="9525">
                  <a:solidFill>
                    <a:schemeClr val="tx1"/>
                  </a:solidFill>
                  <a:round/>
                  <a:headEnd/>
                  <a:tailEnd/>
                </a:ln>
                <a:effectLst/>
              </p:spPr>
              <p:txBody>
                <a:bodyPr/>
                <a:lstStyle/>
                <a:p>
                  <a:endParaRPr lang="en-US"/>
                </a:p>
              </p:txBody>
            </p:sp>
            <p:sp>
              <p:nvSpPr>
                <p:cNvPr id="40982" name="Line 22"/>
                <p:cNvSpPr>
                  <a:spLocks noChangeShapeType="1"/>
                </p:cNvSpPr>
                <p:nvPr/>
              </p:nvSpPr>
              <p:spPr bwMode="auto">
                <a:xfrm>
                  <a:off x="1477" y="2087"/>
                  <a:ext cx="121" cy="0"/>
                </a:xfrm>
                <a:prstGeom prst="line">
                  <a:avLst/>
                </a:prstGeom>
                <a:noFill/>
                <a:ln w="9525">
                  <a:solidFill>
                    <a:schemeClr val="tx1"/>
                  </a:solidFill>
                  <a:round/>
                  <a:headEnd/>
                  <a:tailEnd/>
                </a:ln>
                <a:effectLst/>
              </p:spPr>
              <p:txBody>
                <a:bodyPr/>
                <a:lstStyle/>
                <a:p>
                  <a:endParaRPr lang="en-US"/>
                </a:p>
              </p:txBody>
            </p:sp>
            <p:sp>
              <p:nvSpPr>
                <p:cNvPr id="40983" name="Line 23"/>
                <p:cNvSpPr>
                  <a:spLocks noChangeShapeType="1"/>
                </p:cNvSpPr>
                <p:nvPr/>
              </p:nvSpPr>
              <p:spPr bwMode="auto">
                <a:xfrm>
                  <a:off x="1477" y="1942"/>
                  <a:ext cx="121" cy="0"/>
                </a:xfrm>
                <a:prstGeom prst="line">
                  <a:avLst/>
                </a:prstGeom>
                <a:noFill/>
                <a:ln w="9525">
                  <a:solidFill>
                    <a:schemeClr val="tx1"/>
                  </a:solidFill>
                  <a:round/>
                  <a:headEnd/>
                  <a:tailEnd/>
                </a:ln>
                <a:effectLst/>
              </p:spPr>
              <p:txBody>
                <a:bodyPr/>
                <a:lstStyle/>
                <a:p>
                  <a:endParaRPr lang="en-US"/>
                </a:p>
              </p:txBody>
            </p:sp>
            <p:sp>
              <p:nvSpPr>
                <p:cNvPr id="40984" name="Line 24"/>
                <p:cNvSpPr>
                  <a:spLocks noChangeShapeType="1"/>
                </p:cNvSpPr>
                <p:nvPr/>
              </p:nvSpPr>
              <p:spPr bwMode="auto">
                <a:xfrm>
                  <a:off x="1477" y="1772"/>
                  <a:ext cx="121" cy="0"/>
                </a:xfrm>
                <a:prstGeom prst="line">
                  <a:avLst/>
                </a:prstGeom>
                <a:noFill/>
                <a:ln w="9525">
                  <a:solidFill>
                    <a:schemeClr val="tx1"/>
                  </a:solidFill>
                  <a:round/>
                  <a:headEnd/>
                  <a:tailEnd/>
                </a:ln>
                <a:effectLst/>
              </p:spPr>
              <p:txBody>
                <a:bodyPr/>
                <a:lstStyle/>
                <a:p>
                  <a:endParaRPr lang="en-US"/>
                </a:p>
              </p:txBody>
            </p:sp>
            <p:sp>
              <p:nvSpPr>
                <p:cNvPr id="40985" name="Line 25"/>
                <p:cNvSpPr>
                  <a:spLocks noChangeShapeType="1"/>
                </p:cNvSpPr>
                <p:nvPr/>
              </p:nvSpPr>
              <p:spPr bwMode="auto">
                <a:xfrm>
                  <a:off x="1477" y="1579"/>
                  <a:ext cx="121" cy="0"/>
                </a:xfrm>
                <a:prstGeom prst="line">
                  <a:avLst/>
                </a:prstGeom>
                <a:noFill/>
                <a:ln w="9525">
                  <a:solidFill>
                    <a:schemeClr val="tx1"/>
                  </a:solidFill>
                  <a:round/>
                  <a:headEnd/>
                  <a:tailEnd/>
                </a:ln>
                <a:effectLst/>
              </p:spPr>
              <p:txBody>
                <a:bodyPr/>
                <a:lstStyle/>
                <a:p>
                  <a:endParaRPr lang="en-US"/>
                </a:p>
              </p:txBody>
            </p:sp>
          </p:grpSp>
        </p:grpSp>
      </p:grpSp>
      <p:sp>
        <p:nvSpPr>
          <p:cNvPr id="40986" name="Oval 26"/>
          <p:cNvSpPr>
            <a:spLocks noChangeArrowheads="1"/>
          </p:cNvSpPr>
          <p:nvPr/>
        </p:nvSpPr>
        <p:spPr bwMode="auto">
          <a:xfrm>
            <a:off x="2390775" y="3249613"/>
            <a:ext cx="88900" cy="889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40987" name="Oval 27"/>
          <p:cNvSpPr>
            <a:spLocks noChangeArrowheads="1"/>
          </p:cNvSpPr>
          <p:nvPr/>
        </p:nvSpPr>
        <p:spPr bwMode="auto">
          <a:xfrm>
            <a:off x="3811588" y="3976688"/>
            <a:ext cx="88900" cy="889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40988" name="Line 28"/>
          <p:cNvSpPr>
            <a:spLocks noChangeShapeType="1"/>
          </p:cNvSpPr>
          <p:nvPr/>
        </p:nvSpPr>
        <p:spPr bwMode="auto">
          <a:xfrm>
            <a:off x="804863" y="2446338"/>
            <a:ext cx="4438650" cy="2281237"/>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40989" name="Oval 29"/>
          <p:cNvSpPr>
            <a:spLocks noChangeArrowheads="1"/>
          </p:cNvSpPr>
          <p:nvPr/>
        </p:nvSpPr>
        <p:spPr bwMode="auto">
          <a:xfrm>
            <a:off x="2390775" y="3976688"/>
            <a:ext cx="100013" cy="111125"/>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40990" name="Text Box 30"/>
          <p:cNvSpPr txBox="1">
            <a:spLocks noChangeArrowheads="1"/>
          </p:cNvSpPr>
          <p:nvPr/>
        </p:nvSpPr>
        <p:spPr bwMode="auto">
          <a:xfrm>
            <a:off x="2622903" y="4668838"/>
            <a:ext cx="2356734" cy="707886"/>
          </a:xfrm>
          <a:prstGeom prst="rect">
            <a:avLst/>
          </a:prstGeom>
          <a:noFill/>
          <a:ln w="9525">
            <a:noFill/>
            <a:miter lim="800000"/>
            <a:headEnd/>
            <a:tailEnd/>
          </a:ln>
          <a:effectLst/>
        </p:spPr>
        <p:txBody>
          <a:bodyPr wrap="none">
            <a:spAutoFit/>
          </a:bodyPr>
          <a:lstStyle/>
          <a:p>
            <a:pPr algn="ctr"/>
            <a:r>
              <a:rPr lang="ar-SA" sz="2000" dirty="0">
                <a:latin typeface="Times New Roman" pitchFamily="18" charset="0"/>
                <a:cs typeface="Times New Roman" pitchFamily="18" charset="0"/>
              </a:rPr>
              <a:t>جميع النقاط التي تحقق القيد</a:t>
            </a:r>
          </a:p>
          <a:p>
            <a:pPr algn="ctr"/>
            <a:r>
              <a:rPr lang="en-US" sz="2000" i="1" dirty="0">
                <a:latin typeface="Times New Roman" pitchFamily="18" charset="0"/>
                <a:cs typeface="Times New Roman" pitchFamily="18" charset="0"/>
                <a:sym typeface="Symbol" pitchFamily="18" charset="2"/>
              </a:rPr>
              <a:t>x</a:t>
            </a:r>
            <a:r>
              <a:rPr lang="en-US" sz="2000" baseline="-25000" dirty="0">
                <a:latin typeface="Times New Roman" pitchFamily="18" charset="0"/>
                <a:cs typeface="Times New Roman" pitchFamily="18" charset="0"/>
                <a:sym typeface="Symbol" pitchFamily="18" charset="2"/>
              </a:rPr>
              <a:t>1</a:t>
            </a:r>
            <a:r>
              <a:rPr lang="en-US" sz="2000" dirty="0">
                <a:latin typeface="Times New Roman" pitchFamily="18" charset="0"/>
                <a:cs typeface="Times New Roman" pitchFamily="18" charset="0"/>
                <a:sym typeface="Symbol" pitchFamily="18" charset="2"/>
              </a:rPr>
              <a:t> + 2</a:t>
            </a:r>
            <a:r>
              <a:rPr lang="en-US" sz="2000" i="1" dirty="0">
                <a:latin typeface="Times New Roman" pitchFamily="18" charset="0"/>
                <a:cs typeface="Times New Roman" pitchFamily="18" charset="0"/>
                <a:sym typeface="Symbol" pitchFamily="18" charset="2"/>
              </a:rPr>
              <a:t>x</a:t>
            </a:r>
            <a:r>
              <a:rPr lang="en-US" sz="2000" baseline="-25000" dirty="0">
                <a:latin typeface="Times New Roman" pitchFamily="18" charset="0"/>
                <a:cs typeface="Times New Roman" pitchFamily="18" charset="0"/>
                <a:sym typeface="Symbol" pitchFamily="18" charset="2"/>
              </a:rPr>
              <a:t>2</a:t>
            </a:r>
            <a:r>
              <a:rPr lang="en-US" sz="2000" dirty="0">
                <a:latin typeface="Times New Roman" pitchFamily="18" charset="0"/>
                <a:cs typeface="Times New Roman" pitchFamily="18" charset="0"/>
                <a:sym typeface="Symbol" pitchFamily="18" charset="2"/>
              </a:rPr>
              <a:t> </a:t>
            </a:r>
            <a:r>
              <a:rPr lang="en-US" sz="2000" dirty="0">
                <a:latin typeface="Times New Roman" pitchFamily="18" charset="0"/>
                <a:sym typeface="Symbol" pitchFamily="18" charset="2"/>
              </a:rPr>
              <a:t>≤</a:t>
            </a:r>
            <a:r>
              <a:rPr lang="en-US" sz="2000" dirty="0">
                <a:latin typeface="Times New Roman" pitchFamily="18" charset="0"/>
                <a:cs typeface="Times New Roman" pitchFamily="18" charset="0"/>
                <a:sym typeface="Symbol" pitchFamily="18" charset="2"/>
              </a:rPr>
              <a:t> 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ECAA9180-CAF0-42FE-8922-48B88E2EA851}" type="slidenum">
              <a:rPr lang="ar-SA"/>
              <a:pPr/>
              <a:t>14</a:t>
            </a:fld>
            <a:endParaRPr lang="en-US"/>
          </a:p>
        </p:txBody>
      </p:sp>
      <p:sp>
        <p:nvSpPr>
          <p:cNvPr id="43010" name="Freeform 2"/>
          <p:cNvSpPr>
            <a:spLocks/>
          </p:cNvSpPr>
          <p:nvPr/>
        </p:nvSpPr>
        <p:spPr bwMode="auto">
          <a:xfrm>
            <a:off x="77788" y="1563688"/>
            <a:ext cx="4197350" cy="5068887"/>
          </a:xfrm>
          <a:custGeom>
            <a:avLst/>
            <a:gdLst/>
            <a:ahLst/>
            <a:cxnLst>
              <a:cxn ang="0">
                <a:pos x="1374" y="0"/>
              </a:cxn>
              <a:cxn ang="0">
                <a:pos x="2644" y="2880"/>
              </a:cxn>
              <a:cxn ang="0">
                <a:pos x="360" y="3193"/>
              </a:cxn>
              <a:cxn ang="0">
                <a:pos x="0" y="1215"/>
              </a:cxn>
              <a:cxn ang="0">
                <a:pos x="1374" y="0"/>
              </a:cxn>
            </a:cxnLst>
            <a:rect l="0" t="0" r="r" b="b"/>
            <a:pathLst>
              <a:path w="2644" h="3193">
                <a:moveTo>
                  <a:pt x="1374" y="0"/>
                </a:moveTo>
                <a:lnTo>
                  <a:pt x="2644" y="2880"/>
                </a:lnTo>
                <a:lnTo>
                  <a:pt x="360" y="3193"/>
                </a:lnTo>
                <a:lnTo>
                  <a:pt x="0" y="1215"/>
                </a:lnTo>
                <a:lnTo>
                  <a:pt x="1374" y="0"/>
                </a:lnTo>
                <a:close/>
              </a:path>
            </a:pathLst>
          </a:custGeom>
          <a:solidFill>
            <a:schemeClr val="accent1">
              <a:alpha val="89000"/>
            </a:schemeClr>
          </a:solidFill>
          <a:ln w="9525">
            <a:solidFill>
              <a:schemeClr val="accent1"/>
            </a:solidFill>
            <a:round/>
            <a:headEnd/>
            <a:tailEnd/>
          </a:ln>
          <a:effectLst/>
        </p:spPr>
        <p:txBody>
          <a:bodyPr/>
          <a:lstStyle/>
          <a:p>
            <a:endParaRPr lang="en-US"/>
          </a:p>
        </p:txBody>
      </p:sp>
      <p:sp>
        <p:nvSpPr>
          <p:cNvPr id="43011"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43012" name="Rectangle 4"/>
          <p:cNvSpPr>
            <a:spLocks noGrp="1" noChangeArrowheads="1"/>
          </p:cNvSpPr>
          <p:nvPr>
            <p:ph type="body" idx="1"/>
          </p:nvPr>
        </p:nvSpPr>
        <p:spPr>
          <a:xfrm>
            <a:off x="5715000" y="1828800"/>
            <a:ext cx="3276600" cy="4195763"/>
          </a:xfrm>
        </p:spPr>
        <p:txBody>
          <a:bodyPr/>
          <a:lstStyle/>
          <a:p>
            <a:pPr marL="517525" indent="-517525" algn="r" rtl="1">
              <a:lnSpc>
                <a:spcPct val="90000"/>
              </a:lnSpc>
              <a:buFontTx/>
              <a:buNone/>
            </a:pPr>
            <a:r>
              <a:rPr lang="ar-SA" sz="2800" dirty="0">
                <a:latin typeface="Times New Roman" pitchFamily="18" charset="0"/>
                <a:cs typeface="Times New Roman" pitchFamily="18" charset="0"/>
                <a:sym typeface="Symbol" pitchFamily="18" charset="2"/>
              </a:rPr>
              <a:t>تمثيل القيد:</a:t>
            </a:r>
            <a:endParaRPr lang="ar-SA" b="1" u="sng" dirty="0">
              <a:latin typeface="Times New Roman" pitchFamily="18" charset="0"/>
              <a:cs typeface="Times New Roman" pitchFamily="18" charset="0"/>
            </a:endParaRPr>
          </a:p>
          <a:p>
            <a:pPr marL="517525" indent="-517525" algn="ctr" rtl="1">
              <a:lnSpc>
                <a:spcPct val="90000"/>
              </a:lnSpc>
              <a:buFontTx/>
              <a:buNone/>
            </a:pPr>
            <a:r>
              <a:rPr lang="en-US" sz="2400" dirty="0">
                <a:latin typeface="Times New Roman" pitchFamily="18" charset="0"/>
                <a:cs typeface="Times New Roman" pitchFamily="18" charset="0"/>
                <a:sym typeface="Symbol" pitchFamily="18" charset="2"/>
              </a:rPr>
              <a:t>2</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 </a:t>
            </a:r>
            <a:r>
              <a:rPr lang="en-US" sz="2400" dirty="0">
                <a:latin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8</a:t>
            </a:r>
            <a:r>
              <a:rPr lang="ar-SA" sz="2400" dirty="0">
                <a:latin typeface="Times New Roman" pitchFamily="18" charset="0"/>
                <a:cs typeface="Times New Roman" pitchFamily="18" charset="0"/>
              </a:rPr>
              <a:t> </a:t>
            </a:r>
          </a:p>
          <a:p>
            <a:pPr marL="517525" indent="-517525" algn="r" rtl="1">
              <a:lnSpc>
                <a:spcPct val="90000"/>
              </a:lnSpc>
              <a:buFontTx/>
              <a:buNone/>
            </a:pPr>
            <a:r>
              <a:rPr lang="ar-SA" sz="2400" dirty="0">
                <a:latin typeface="Times New Roman" pitchFamily="18" charset="0"/>
                <a:cs typeface="Times New Roman" pitchFamily="18" charset="0"/>
              </a:rPr>
              <a:t>نقطتين على المستقيم:</a:t>
            </a:r>
          </a:p>
          <a:p>
            <a:pPr marL="517525" indent="-517525" algn="ctr" rtl="1">
              <a:lnSpc>
                <a:spcPct val="90000"/>
              </a:lnSpc>
              <a:buFontTx/>
              <a:buNone/>
            </a:pPr>
            <a:r>
              <a:rPr lang="en-US" sz="2400" dirty="0">
                <a:latin typeface="Times New Roman" pitchFamily="18" charset="0"/>
                <a:cs typeface="Times New Roman" pitchFamily="18" charset="0"/>
                <a:sym typeface="Symbol" pitchFamily="18" charset="2"/>
              </a:rPr>
              <a:t>2</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 </a:t>
            </a:r>
            <a:r>
              <a:rPr lang="en-US" sz="2400" dirty="0">
                <a:latin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8</a:t>
            </a:r>
            <a:endParaRPr lang="ar-SA" sz="2400" dirty="0">
              <a:latin typeface="Times New Roman" pitchFamily="18" charset="0"/>
              <a:cs typeface="Times New Roman" pitchFamily="18" charset="0"/>
            </a:endParaRPr>
          </a:p>
          <a:p>
            <a:pPr marL="517525" indent="-517525">
              <a:lnSpc>
                <a:spcPct val="90000"/>
              </a:lnSpc>
              <a:buFontTx/>
              <a:buNone/>
            </a:pPr>
            <a:r>
              <a:rPr lang="en-US" sz="2400" dirty="0">
                <a:latin typeface="Times New Roman" pitchFamily="18" charset="0"/>
                <a:cs typeface="Times New Roman" pitchFamily="18" charset="0"/>
                <a:sym typeface="Symbol" pitchFamily="18" charset="2"/>
              </a:rPr>
              <a:t>if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0  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 </a:t>
            </a:r>
            <a:r>
              <a:rPr lang="en-US" sz="2400" dirty="0">
                <a:latin typeface="Times New Roman" pitchFamily="18" charset="0"/>
                <a:sym typeface="Symbol" pitchFamily="18" charset="2"/>
              </a:rPr>
              <a:t>= 8</a:t>
            </a:r>
            <a:r>
              <a:rPr lang="en-US" sz="2400" dirty="0">
                <a:latin typeface="Times New Roman" pitchFamily="18" charset="0"/>
                <a:cs typeface="Times New Roman" pitchFamily="18" charset="0"/>
                <a:sym typeface="Symbol" pitchFamily="18" charset="2"/>
              </a:rPr>
              <a:t> </a:t>
            </a:r>
          </a:p>
          <a:p>
            <a:pPr marL="517525" indent="-517525">
              <a:lnSpc>
                <a:spcPct val="90000"/>
              </a:lnSpc>
              <a:buFontTx/>
              <a:buNone/>
            </a:pPr>
            <a:r>
              <a:rPr lang="en-US" sz="2400" dirty="0">
                <a:latin typeface="Times New Roman" pitchFamily="18" charset="0"/>
                <a:cs typeface="Times New Roman" pitchFamily="18" charset="0"/>
                <a:sym typeface="Symbol" pitchFamily="18" charset="2"/>
              </a:rPr>
              <a:t>if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0  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 </a:t>
            </a:r>
            <a:r>
              <a:rPr lang="en-US" sz="2400" dirty="0">
                <a:latin typeface="Times New Roman" pitchFamily="18" charset="0"/>
                <a:sym typeface="Symbol" pitchFamily="18" charset="2"/>
              </a:rPr>
              <a:t>= 4</a:t>
            </a:r>
            <a:r>
              <a:rPr lang="en-US" sz="2400" dirty="0">
                <a:latin typeface="Times New Roman" pitchFamily="18" charset="0"/>
                <a:cs typeface="Times New Roman" pitchFamily="18" charset="0"/>
                <a:sym typeface="Symbol" pitchFamily="18" charset="2"/>
              </a:rPr>
              <a:t> </a:t>
            </a:r>
          </a:p>
          <a:p>
            <a:pPr marL="517525" indent="-517525" algn="ctr">
              <a:lnSpc>
                <a:spcPct val="90000"/>
              </a:lnSpc>
              <a:buFontTx/>
              <a:buNone/>
            </a:pPr>
            <a:r>
              <a:rPr lang="en-US" sz="2400" dirty="0">
                <a:latin typeface="Times New Roman" pitchFamily="18" charset="0"/>
                <a:cs typeface="Times New Roman" pitchFamily="18" charset="0"/>
                <a:sym typeface="Symbol" pitchFamily="18" charset="2"/>
              </a:rPr>
              <a:t>(0</a:t>
            </a:r>
            <a:r>
              <a:rPr lang="en-US" sz="16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16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8) and (4</a:t>
            </a:r>
            <a:r>
              <a:rPr lang="en-US" sz="16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16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0)</a:t>
            </a:r>
          </a:p>
          <a:p>
            <a:pPr marL="517525" indent="-517525" algn="r" rtl="1">
              <a:lnSpc>
                <a:spcPct val="90000"/>
              </a:lnSpc>
              <a:buFontTx/>
              <a:buNone/>
            </a:pPr>
            <a:r>
              <a:rPr lang="ar-SA" sz="2400" dirty="0">
                <a:latin typeface="Times New Roman" pitchFamily="18" charset="0"/>
                <a:cs typeface="Times New Roman" pitchFamily="18" charset="0"/>
                <a:sym typeface="Symbol" pitchFamily="18" charset="2"/>
              </a:rPr>
              <a:t>نقطة إضافية للتعويض: </a:t>
            </a:r>
            <a:r>
              <a:rPr lang="en-US" sz="2400" dirty="0">
                <a:latin typeface="Times New Roman" pitchFamily="18" charset="0"/>
                <a:cs typeface="Times New Roman" pitchFamily="18" charset="0"/>
                <a:sym typeface="Symbol" pitchFamily="18" charset="2"/>
              </a:rPr>
              <a:t>(0</a:t>
            </a:r>
            <a:r>
              <a:rPr lang="en-US" sz="16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16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0)</a:t>
            </a:r>
            <a:r>
              <a:rPr lang="ar-SA" sz="2400" dirty="0">
                <a:latin typeface="Times New Roman" pitchFamily="18" charset="0"/>
                <a:cs typeface="Times New Roman" pitchFamily="18" charset="0"/>
                <a:sym typeface="Symbol" pitchFamily="18" charset="2"/>
              </a:rPr>
              <a:t> </a:t>
            </a:r>
          </a:p>
          <a:p>
            <a:pPr marL="517525" indent="-517525" algn="ctr">
              <a:lnSpc>
                <a:spcPct val="90000"/>
              </a:lnSpc>
              <a:buFontTx/>
              <a:buNone/>
            </a:pPr>
            <a:r>
              <a:rPr lang="en-US" sz="2400" dirty="0">
                <a:latin typeface="Times New Roman" pitchFamily="18" charset="0"/>
                <a:cs typeface="Times New Roman" pitchFamily="18" charset="0"/>
                <a:sym typeface="Symbol" pitchFamily="18" charset="2"/>
              </a:rPr>
              <a:t>2(0) + 0 = 0 &lt; 8</a:t>
            </a:r>
          </a:p>
        </p:txBody>
      </p:sp>
      <p:grpSp>
        <p:nvGrpSpPr>
          <p:cNvPr id="2" name="Group 35"/>
          <p:cNvGrpSpPr>
            <a:grpSpLocks/>
          </p:cNvGrpSpPr>
          <p:nvPr/>
        </p:nvGrpSpPr>
        <p:grpSpPr bwMode="auto">
          <a:xfrm>
            <a:off x="152400" y="1739900"/>
            <a:ext cx="5153025" cy="4584700"/>
            <a:chOff x="96" y="1096"/>
            <a:chExt cx="3246" cy="2888"/>
          </a:xfrm>
        </p:grpSpPr>
        <p:sp>
          <p:nvSpPr>
            <p:cNvPr id="43015" name="Line 7"/>
            <p:cNvSpPr>
              <a:spLocks noChangeShapeType="1"/>
            </p:cNvSpPr>
            <p:nvPr/>
          </p:nvSpPr>
          <p:spPr bwMode="auto">
            <a:xfrm>
              <a:off x="1536" y="1096"/>
              <a:ext cx="0" cy="288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43016" name="Line 8"/>
            <p:cNvSpPr>
              <a:spLocks noChangeShapeType="1"/>
            </p:cNvSpPr>
            <p:nvPr/>
          </p:nvSpPr>
          <p:spPr bwMode="auto">
            <a:xfrm>
              <a:off x="96" y="2544"/>
              <a:ext cx="3120"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43017" name="Text Box 9"/>
            <p:cNvSpPr txBox="1">
              <a:spLocks noChangeArrowheads="1"/>
            </p:cNvSpPr>
            <p:nvPr/>
          </p:nvSpPr>
          <p:spPr bwMode="auto">
            <a:xfrm>
              <a:off x="3132" y="2505"/>
              <a:ext cx="210" cy="231"/>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43018" name="Text Box 10"/>
            <p:cNvSpPr txBox="1">
              <a:spLocks noChangeArrowheads="1"/>
            </p:cNvSpPr>
            <p:nvPr/>
          </p:nvSpPr>
          <p:spPr bwMode="auto">
            <a:xfrm>
              <a:off x="1296" y="1152"/>
              <a:ext cx="210" cy="231"/>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grpSp>
      <p:grpSp>
        <p:nvGrpSpPr>
          <p:cNvPr id="3" name="Group 36"/>
          <p:cNvGrpSpPr>
            <a:grpSpLocks/>
          </p:cNvGrpSpPr>
          <p:nvPr/>
        </p:nvGrpSpPr>
        <p:grpSpPr bwMode="auto">
          <a:xfrm>
            <a:off x="2422525" y="2540000"/>
            <a:ext cx="76200" cy="1235075"/>
            <a:chOff x="1526" y="1600"/>
            <a:chExt cx="48" cy="778"/>
          </a:xfrm>
        </p:grpSpPr>
        <p:sp>
          <p:nvSpPr>
            <p:cNvPr id="43021" name="Line 13"/>
            <p:cNvSpPr>
              <a:spLocks noChangeShapeType="1"/>
            </p:cNvSpPr>
            <p:nvPr/>
          </p:nvSpPr>
          <p:spPr bwMode="auto">
            <a:xfrm>
              <a:off x="1526" y="2378"/>
              <a:ext cx="48" cy="0"/>
            </a:xfrm>
            <a:prstGeom prst="line">
              <a:avLst/>
            </a:prstGeom>
            <a:noFill/>
            <a:ln w="9525">
              <a:solidFill>
                <a:schemeClr val="tx1"/>
              </a:solidFill>
              <a:round/>
              <a:headEnd/>
              <a:tailEnd/>
            </a:ln>
            <a:effectLst/>
          </p:spPr>
          <p:txBody>
            <a:bodyPr/>
            <a:lstStyle/>
            <a:p>
              <a:endParaRPr lang="en-US"/>
            </a:p>
          </p:txBody>
        </p:sp>
        <p:sp>
          <p:nvSpPr>
            <p:cNvPr id="43022" name="Line 14"/>
            <p:cNvSpPr>
              <a:spLocks noChangeShapeType="1"/>
            </p:cNvSpPr>
            <p:nvPr/>
          </p:nvSpPr>
          <p:spPr bwMode="auto">
            <a:xfrm>
              <a:off x="1526" y="2233"/>
              <a:ext cx="48" cy="0"/>
            </a:xfrm>
            <a:prstGeom prst="line">
              <a:avLst/>
            </a:prstGeom>
            <a:noFill/>
            <a:ln w="9525">
              <a:solidFill>
                <a:schemeClr val="tx1"/>
              </a:solidFill>
              <a:round/>
              <a:headEnd/>
              <a:tailEnd/>
            </a:ln>
            <a:effectLst/>
          </p:spPr>
          <p:txBody>
            <a:bodyPr/>
            <a:lstStyle/>
            <a:p>
              <a:endParaRPr lang="en-US"/>
            </a:p>
          </p:txBody>
        </p:sp>
        <p:sp>
          <p:nvSpPr>
            <p:cNvPr id="43023" name="Line 15"/>
            <p:cNvSpPr>
              <a:spLocks noChangeShapeType="1"/>
            </p:cNvSpPr>
            <p:nvPr/>
          </p:nvSpPr>
          <p:spPr bwMode="auto">
            <a:xfrm>
              <a:off x="1526" y="2087"/>
              <a:ext cx="48" cy="0"/>
            </a:xfrm>
            <a:prstGeom prst="line">
              <a:avLst/>
            </a:prstGeom>
            <a:noFill/>
            <a:ln w="9525">
              <a:solidFill>
                <a:schemeClr val="tx1"/>
              </a:solidFill>
              <a:round/>
              <a:headEnd/>
              <a:tailEnd/>
            </a:ln>
            <a:effectLst/>
          </p:spPr>
          <p:txBody>
            <a:bodyPr/>
            <a:lstStyle/>
            <a:p>
              <a:endParaRPr lang="en-US"/>
            </a:p>
          </p:txBody>
        </p:sp>
        <p:sp>
          <p:nvSpPr>
            <p:cNvPr id="43024" name="Line 16"/>
            <p:cNvSpPr>
              <a:spLocks noChangeShapeType="1"/>
            </p:cNvSpPr>
            <p:nvPr/>
          </p:nvSpPr>
          <p:spPr bwMode="auto">
            <a:xfrm>
              <a:off x="1526" y="1942"/>
              <a:ext cx="48" cy="0"/>
            </a:xfrm>
            <a:prstGeom prst="line">
              <a:avLst/>
            </a:prstGeom>
            <a:noFill/>
            <a:ln w="9525">
              <a:solidFill>
                <a:schemeClr val="tx1"/>
              </a:solidFill>
              <a:round/>
              <a:headEnd/>
              <a:tailEnd/>
            </a:ln>
            <a:effectLst/>
          </p:spPr>
          <p:txBody>
            <a:bodyPr/>
            <a:lstStyle/>
            <a:p>
              <a:endParaRPr lang="en-US"/>
            </a:p>
          </p:txBody>
        </p:sp>
        <p:sp>
          <p:nvSpPr>
            <p:cNvPr id="43025" name="Line 17"/>
            <p:cNvSpPr>
              <a:spLocks noChangeShapeType="1"/>
            </p:cNvSpPr>
            <p:nvPr/>
          </p:nvSpPr>
          <p:spPr bwMode="auto">
            <a:xfrm>
              <a:off x="1526" y="1772"/>
              <a:ext cx="48" cy="0"/>
            </a:xfrm>
            <a:prstGeom prst="line">
              <a:avLst/>
            </a:prstGeom>
            <a:noFill/>
            <a:ln w="9525">
              <a:solidFill>
                <a:schemeClr val="tx1"/>
              </a:solidFill>
              <a:round/>
              <a:headEnd/>
              <a:tailEnd/>
            </a:ln>
            <a:effectLst/>
          </p:spPr>
          <p:txBody>
            <a:bodyPr/>
            <a:lstStyle/>
            <a:p>
              <a:endParaRPr lang="en-US"/>
            </a:p>
          </p:txBody>
        </p:sp>
        <p:sp>
          <p:nvSpPr>
            <p:cNvPr id="43026" name="Line 18"/>
            <p:cNvSpPr>
              <a:spLocks noChangeShapeType="1"/>
            </p:cNvSpPr>
            <p:nvPr/>
          </p:nvSpPr>
          <p:spPr bwMode="auto">
            <a:xfrm>
              <a:off x="1526" y="1600"/>
              <a:ext cx="48" cy="0"/>
            </a:xfrm>
            <a:prstGeom prst="line">
              <a:avLst/>
            </a:prstGeom>
            <a:noFill/>
            <a:ln w="9525">
              <a:solidFill>
                <a:schemeClr val="tx1"/>
              </a:solidFill>
              <a:round/>
              <a:headEnd/>
              <a:tailEnd/>
            </a:ln>
            <a:effectLst/>
          </p:spPr>
          <p:txBody>
            <a:bodyPr/>
            <a:lstStyle/>
            <a:p>
              <a:endParaRPr lang="en-US"/>
            </a:p>
          </p:txBody>
        </p:sp>
      </p:grpSp>
      <p:grpSp>
        <p:nvGrpSpPr>
          <p:cNvPr id="4" name="Group 38"/>
          <p:cNvGrpSpPr>
            <a:grpSpLocks/>
          </p:cNvGrpSpPr>
          <p:nvPr/>
        </p:nvGrpSpPr>
        <p:grpSpPr bwMode="auto">
          <a:xfrm>
            <a:off x="2654300" y="3984625"/>
            <a:ext cx="1223963" cy="76200"/>
            <a:chOff x="1672" y="2510"/>
            <a:chExt cx="771" cy="48"/>
          </a:xfrm>
        </p:grpSpPr>
        <p:sp>
          <p:nvSpPr>
            <p:cNvPr id="43028" name="Line 20"/>
            <p:cNvSpPr>
              <a:spLocks noChangeShapeType="1"/>
            </p:cNvSpPr>
            <p:nvPr/>
          </p:nvSpPr>
          <p:spPr bwMode="auto">
            <a:xfrm rot="5400000">
              <a:off x="1648" y="2534"/>
              <a:ext cx="48" cy="0"/>
            </a:xfrm>
            <a:prstGeom prst="line">
              <a:avLst/>
            </a:prstGeom>
            <a:noFill/>
            <a:ln w="9525">
              <a:solidFill>
                <a:schemeClr val="tx1"/>
              </a:solidFill>
              <a:round/>
              <a:headEnd/>
              <a:tailEnd/>
            </a:ln>
            <a:effectLst/>
          </p:spPr>
          <p:txBody>
            <a:bodyPr/>
            <a:lstStyle/>
            <a:p>
              <a:endParaRPr lang="en-US"/>
            </a:p>
          </p:txBody>
        </p:sp>
        <p:sp>
          <p:nvSpPr>
            <p:cNvPr id="43029" name="Line 21"/>
            <p:cNvSpPr>
              <a:spLocks noChangeShapeType="1"/>
            </p:cNvSpPr>
            <p:nvPr/>
          </p:nvSpPr>
          <p:spPr bwMode="auto">
            <a:xfrm rot="5400000">
              <a:off x="1793" y="2534"/>
              <a:ext cx="48" cy="0"/>
            </a:xfrm>
            <a:prstGeom prst="line">
              <a:avLst/>
            </a:prstGeom>
            <a:noFill/>
            <a:ln w="9525">
              <a:solidFill>
                <a:schemeClr val="tx1"/>
              </a:solidFill>
              <a:round/>
              <a:headEnd/>
              <a:tailEnd/>
            </a:ln>
            <a:effectLst/>
          </p:spPr>
          <p:txBody>
            <a:bodyPr/>
            <a:lstStyle/>
            <a:p>
              <a:endParaRPr lang="en-US"/>
            </a:p>
          </p:txBody>
        </p:sp>
        <p:sp>
          <p:nvSpPr>
            <p:cNvPr id="43030" name="Line 22"/>
            <p:cNvSpPr>
              <a:spLocks noChangeShapeType="1"/>
            </p:cNvSpPr>
            <p:nvPr/>
          </p:nvSpPr>
          <p:spPr bwMode="auto">
            <a:xfrm rot="5400000">
              <a:off x="1939" y="2534"/>
              <a:ext cx="48" cy="0"/>
            </a:xfrm>
            <a:prstGeom prst="line">
              <a:avLst/>
            </a:prstGeom>
            <a:noFill/>
            <a:ln w="9525">
              <a:solidFill>
                <a:schemeClr val="tx1"/>
              </a:solidFill>
              <a:round/>
              <a:headEnd/>
              <a:tailEnd/>
            </a:ln>
            <a:effectLst/>
          </p:spPr>
          <p:txBody>
            <a:bodyPr/>
            <a:lstStyle/>
            <a:p>
              <a:endParaRPr lang="en-US"/>
            </a:p>
          </p:txBody>
        </p:sp>
        <p:sp>
          <p:nvSpPr>
            <p:cNvPr id="43031" name="Line 23"/>
            <p:cNvSpPr>
              <a:spLocks noChangeShapeType="1"/>
            </p:cNvSpPr>
            <p:nvPr/>
          </p:nvSpPr>
          <p:spPr bwMode="auto">
            <a:xfrm rot="5400000">
              <a:off x="2084" y="2534"/>
              <a:ext cx="48" cy="0"/>
            </a:xfrm>
            <a:prstGeom prst="line">
              <a:avLst/>
            </a:prstGeom>
            <a:noFill/>
            <a:ln w="9525">
              <a:solidFill>
                <a:schemeClr val="tx1"/>
              </a:solidFill>
              <a:round/>
              <a:headEnd/>
              <a:tailEnd/>
            </a:ln>
            <a:effectLst/>
          </p:spPr>
          <p:txBody>
            <a:bodyPr/>
            <a:lstStyle/>
            <a:p>
              <a:endParaRPr lang="en-US"/>
            </a:p>
          </p:txBody>
        </p:sp>
        <p:sp>
          <p:nvSpPr>
            <p:cNvPr id="43032" name="Line 24"/>
            <p:cNvSpPr>
              <a:spLocks noChangeShapeType="1"/>
            </p:cNvSpPr>
            <p:nvPr/>
          </p:nvSpPr>
          <p:spPr bwMode="auto">
            <a:xfrm rot="5400000">
              <a:off x="2254" y="2534"/>
              <a:ext cx="48" cy="0"/>
            </a:xfrm>
            <a:prstGeom prst="line">
              <a:avLst/>
            </a:prstGeom>
            <a:noFill/>
            <a:ln w="9525">
              <a:solidFill>
                <a:schemeClr val="tx1"/>
              </a:solidFill>
              <a:round/>
              <a:headEnd/>
              <a:tailEnd/>
            </a:ln>
            <a:effectLst/>
          </p:spPr>
          <p:txBody>
            <a:bodyPr/>
            <a:lstStyle/>
            <a:p>
              <a:endParaRPr lang="en-US"/>
            </a:p>
          </p:txBody>
        </p:sp>
        <p:sp>
          <p:nvSpPr>
            <p:cNvPr id="43033" name="Line 25"/>
            <p:cNvSpPr>
              <a:spLocks noChangeShapeType="1"/>
            </p:cNvSpPr>
            <p:nvPr/>
          </p:nvSpPr>
          <p:spPr bwMode="auto">
            <a:xfrm rot="5400000">
              <a:off x="2419" y="2534"/>
              <a:ext cx="48" cy="0"/>
            </a:xfrm>
            <a:prstGeom prst="line">
              <a:avLst/>
            </a:prstGeom>
            <a:noFill/>
            <a:ln w="9525">
              <a:solidFill>
                <a:schemeClr val="tx1"/>
              </a:solidFill>
              <a:round/>
              <a:headEnd/>
              <a:tailEnd/>
            </a:ln>
            <a:effectLst/>
          </p:spPr>
          <p:txBody>
            <a:bodyPr/>
            <a:lstStyle/>
            <a:p>
              <a:endParaRPr lang="en-US"/>
            </a:p>
          </p:txBody>
        </p:sp>
      </p:grpSp>
      <p:sp>
        <p:nvSpPr>
          <p:cNvPr id="43034" name="Oval 26"/>
          <p:cNvSpPr>
            <a:spLocks noChangeArrowheads="1"/>
          </p:cNvSpPr>
          <p:nvPr/>
        </p:nvSpPr>
        <p:spPr bwMode="auto">
          <a:xfrm>
            <a:off x="2390775" y="1906588"/>
            <a:ext cx="88900" cy="889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43035" name="Oval 27"/>
          <p:cNvSpPr>
            <a:spLocks noChangeArrowheads="1"/>
          </p:cNvSpPr>
          <p:nvPr/>
        </p:nvSpPr>
        <p:spPr bwMode="auto">
          <a:xfrm>
            <a:off x="3306763" y="3976688"/>
            <a:ext cx="88900" cy="889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43036" name="Line 28"/>
          <p:cNvSpPr>
            <a:spLocks noChangeShapeType="1"/>
          </p:cNvSpPr>
          <p:nvPr/>
        </p:nvSpPr>
        <p:spPr bwMode="auto">
          <a:xfrm>
            <a:off x="2270125" y="1554163"/>
            <a:ext cx="2070100" cy="4737100"/>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43037" name="Oval 29"/>
          <p:cNvSpPr>
            <a:spLocks noChangeArrowheads="1"/>
          </p:cNvSpPr>
          <p:nvPr/>
        </p:nvSpPr>
        <p:spPr bwMode="auto">
          <a:xfrm>
            <a:off x="2390775" y="3976688"/>
            <a:ext cx="100013" cy="111125"/>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43038" name="Text Box 30"/>
          <p:cNvSpPr txBox="1">
            <a:spLocks noChangeArrowheads="1"/>
          </p:cNvSpPr>
          <p:nvPr/>
        </p:nvSpPr>
        <p:spPr bwMode="auto">
          <a:xfrm>
            <a:off x="157865" y="4492625"/>
            <a:ext cx="2356735" cy="707886"/>
          </a:xfrm>
          <a:prstGeom prst="rect">
            <a:avLst/>
          </a:prstGeom>
          <a:noFill/>
          <a:ln w="9525">
            <a:noFill/>
            <a:miter lim="800000"/>
            <a:headEnd/>
            <a:tailEnd/>
          </a:ln>
          <a:effectLst/>
        </p:spPr>
        <p:txBody>
          <a:bodyPr wrap="none">
            <a:spAutoFit/>
          </a:bodyPr>
          <a:lstStyle/>
          <a:p>
            <a:pPr algn="ctr"/>
            <a:r>
              <a:rPr lang="ar-SA" sz="2000" dirty="0">
                <a:latin typeface="Times New Roman" pitchFamily="18" charset="0"/>
                <a:cs typeface="Times New Roman" pitchFamily="18" charset="0"/>
              </a:rPr>
              <a:t>جميع النقاط التي تحقق القيد</a:t>
            </a:r>
          </a:p>
          <a:p>
            <a:pPr algn="ctr"/>
            <a:r>
              <a:rPr lang="en-US" sz="2000" dirty="0">
                <a:latin typeface="Times New Roman" pitchFamily="18" charset="0"/>
                <a:cs typeface="Times New Roman" pitchFamily="18" charset="0"/>
                <a:sym typeface="Symbol" pitchFamily="18" charset="2"/>
              </a:rPr>
              <a:t>2</a:t>
            </a:r>
            <a:r>
              <a:rPr lang="en-US" sz="2000" i="1" dirty="0">
                <a:latin typeface="Times New Roman" pitchFamily="18" charset="0"/>
                <a:cs typeface="Times New Roman" pitchFamily="18" charset="0"/>
                <a:sym typeface="Symbol" pitchFamily="18" charset="2"/>
              </a:rPr>
              <a:t>x</a:t>
            </a:r>
            <a:r>
              <a:rPr lang="en-US" sz="2000" baseline="-25000" dirty="0">
                <a:latin typeface="Times New Roman" pitchFamily="18" charset="0"/>
                <a:cs typeface="Times New Roman" pitchFamily="18" charset="0"/>
                <a:sym typeface="Symbol" pitchFamily="18" charset="2"/>
              </a:rPr>
              <a:t>1</a:t>
            </a:r>
            <a:r>
              <a:rPr lang="en-US" sz="2000" dirty="0">
                <a:latin typeface="Times New Roman" pitchFamily="18" charset="0"/>
                <a:cs typeface="Times New Roman" pitchFamily="18" charset="0"/>
                <a:sym typeface="Symbol" pitchFamily="18" charset="2"/>
              </a:rPr>
              <a:t> + </a:t>
            </a:r>
            <a:r>
              <a:rPr lang="en-US" sz="2000" i="1" dirty="0">
                <a:latin typeface="Times New Roman" pitchFamily="18" charset="0"/>
                <a:cs typeface="Times New Roman" pitchFamily="18" charset="0"/>
                <a:sym typeface="Symbol" pitchFamily="18" charset="2"/>
              </a:rPr>
              <a:t>x</a:t>
            </a:r>
            <a:r>
              <a:rPr lang="en-US" sz="2000" baseline="-25000" dirty="0">
                <a:latin typeface="Times New Roman" pitchFamily="18" charset="0"/>
                <a:cs typeface="Times New Roman" pitchFamily="18" charset="0"/>
                <a:sym typeface="Symbol" pitchFamily="18" charset="2"/>
              </a:rPr>
              <a:t>2</a:t>
            </a:r>
            <a:r>
              <a:rPr lang="en-US" sz="2000" dirty="0">
                <a:latin typeface="Times New Roman" pitchFamily="18" charset="0"/>
                <a:cs typeface="Times New Roman" pitchFamily="18" charset="0"/>
                <a:sym typeface="Symbol" pitchFamily="18" charset="2"/>
              </a:rPr>
              <a:t> </a:t>
            </a:r>
            <a:r>
              <a:rPr lang="en-US" sz="2000" dirty="0">
                <a:latin typeface="Times New Roman" pitchFamily="18" charset="0"/>
                <a:sym typeface="Symbol" pitchFamily="18" charset="2"/>
              </a:rPr>
              <a:t>≤</a:t>
            </a:r>
            <a:r>
              <a:rPr lang="en-US" sz="2000" dirty="0">
                <a:latin typeface="Times New Roman" pitchFamily="18" charset="0"/>
                <a:cs typeface="Times New Roman" pitchFamily="18" charset="0"/>
                <a:sym typeface="Symbol" pitchFamily="18" charset="2"/>
              </a:rPr>
              <a:t> 8</a:t>
            </a:r>
          </a:p>
        </p:txBody>
      </p:sp>
      <p:sp>
        <p:nvSpPr>
          <p:cNvPr id="43039" name="Line 31"/>
          <p:cNvSpPr>
            <a:spLocks noChangeShapeType="1"/>
          </p:cNvSpPr>
          <p:nvPr/>
        </p:nvSpPr>
        <p:spPr bwMode="auto">
          <a:xfrm rot="5400000">
            <a:off x="4073525" y="4022725"/>
            <a:ext cx="76200" cy="0"/>
          </a:xfrm>
          <a:prstGeom prst="line">
            <a:avLst/>
          </a:prstGeom>
          <a:noFill/>
          <a:ln w="9525">
            <a:solidFill>
              <a:schemeClr val="tx1"/>
            </a:solidFill>
            <a:round/>
            <a:headEnd/>
            <a:tailEnd/>
          </a:ln>
          <a:effectLst/>
        </p:spPr>
        <p:txBody>
          <a:bodyPr/>
          <a:lstStyle/>
          <a:p>
            <a:endParaRPr lang="en-US"/>
          </a:p>
        </p:txBody>
      </p:sp>
      <p:sp>
        <p:nvSpPr>
          <p:cNvPr id="43040" name="Line 32"/>
          <p:cNvSpPr>
            <a:spLocks noChangeShapeType="1"/>
          </p:cNvSpPr>
          <p:nvPr/>
        </p:nvSpPr>
        <p:spPr bwMode="auto">
          <a:xfrm rot="5400000">
            <a:off x="4305300" y="4033838"/>
            <a:ext cx="76200" cy="0"/>
          </a:xfrm>
          <a:prstGeom prst="line">
            <a:avLst/>
          </a:prstGeom>
          <a:noFill/>
          <a:ln w="9525">
            <a:solidFill>
              <a:schemeClr val="tx1"/>
            </a:solidFill>
            <a:round/>
            <a:headEnd/>
            <a:tailEnd/>
          </a:ln>
          <a:effectLst/>
        </p:spPr>
        <p:txBody>
          <a:bodyPr/>
          <a:lstStyle/>
          <a:p>
            <a:endParaRPr lang="en-US"/>
          </a:p>
        </p:txBody>
      </p:sp>
      <p:sp>
        <p:nvSpPr>
          <p:cNvPr id="43041" name="Line 33"/>
          <p:cNvSpPr>
            <a:spLocks noChangeShapeType="1"/>
          </p:cNvSpPr>
          <p:nvPr/>
        </p:nvSpPr>
        <p:spPr bwMode="auto">
          <a:xfrm>
            <a:off x="2409825" y="2266950"/>
            <a:ext cx="76200" cy="0"/>
          </a:xfrm>
          <a:prstGeom prst="line">
            <a:avLst/>
          </a:prstGeom>
          <a:noFill/>
          <a:ln w="9525">
            <a:solidFill>
              <a:schemeClr val="tx1"/>
            </a:solidFill>
            <a:round/>
            <a:headEnd/>
            <a:tailEnd/>
          </a:ln>
          <a:effectLst/>
        </p:spPr>
        <p:txBody>
          <a:bodyPr/>
          <a:lstStyle/>
          <a:p>
            <a:endParaRPr lang="en-US"/>
          </a:p>
        </p:txBody>
      </p:sp>
      <p:sp>
        <p:nvSpPr>
          <p:cNvPr id="43042" name="Line 34"/>
          <p:cNvSpPr>
            <a:spLocks noChangeShapeType="1"/>
          </p:cNvSpPr>
          <p:nvPr/>
        </p:nvSpPr>
        <p:spPr bwMode="auto">
          <a:xfrm>
            <a:off x="2409825" y="1971675"/>
            <a:ext cx="76200" cy="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12">
                                            <p:txEl>
                                              <p:pRg st="2" end="2"/>
                                            </p:txEl>
                                          </p:spTgt>
                                        </p:tgtEl>
                                        <p:attrNameLst>
                                          <p:attrName>style.visibility</p:attrName>
                                        </p:attrNameLst>
                                      </p:cBhvr>
                                      <p:to>
                                        <p:strVal val="visible"/>
                                      </p:to>
                                    </p:set>
                                    <p:animEffect transition="in" filter="blinds(horizontal)">
                                      <p:cBhvr>
                                        <p:cTn id="7" dur="500"/>
                                        <p:tgtEl>
                                          <p:spTgt spid="4301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3012">
                                            <p:txEl>
                                              <p:pRg st="3" end="3"/>
                                            </p:txEl>
                                          </p:spTgt>
                                        </p:tgtEl>
                                        <p:attrNameLst>
                                          <p:attrName>style.visibility</p:attrName>
                                        </p:attrNameLst>
                                      </p:cBhvr>
                                      <p:to>
                                        <p:strVal val="visible"/>
                                      </p:to>
                                    </p:set>
                                    <p:animEffect transition="in" filter="blinds(horizontal)">
                                      <p:cBhvr>
                                        <p:cTn id="10" dur="500"/>
                                        <p:tgtEl>
                                          <p:spTgt spid="4301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3012">
                                            <p:txEl>
                                              <p:pRg st="4" end="4"/>
                                            </p:txEl>
                                          </p:spTgt>
                                        </p:tgtEl>
                                        <p:attrNameLst>
                                          <p:attrName>style.visibility</p:attrName>
                                        </p:attrNameLst>
                                      </p:cBhvr>
                                      <p:to>
                                        <p:strVal val="visible"/>
                                      </p:to>
                                    </p:set>
                                    <p:animEffect transition="in" filter="blinds(horizontal)">
                                      <p:cBhvr>
                                        <p:cTn id="15" dur="500"/>
                                        <p:tgtEl>
                                          <p:spTgt spid="4301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3012">
                                            <p:txEl>
                                              <p:pRg st="5" end="5"/>
                                            </p:txEl>
                                          </p:spTgt>
                                        </p:tgtEl>
                                        <p:attrNameLst>
                                          <p:attrName>style.visibility</p:attrName>
                                        </p:attrNameLst>
                                      </p:cBhvr>
                                      <p:to>
                                        <p:strVal val="visible"/>
                                      </p:to>
                                    </p:set>
                                    <p:animEffect transition="in" filter="blinds(horizontal)">
                                      <p:cBhvr>
                                        <p:cTn id="20" dur="500"/>
                                        <p:tgtEl>
                                          <p:spTgt spid="4301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3012">
                                            <p:txEl>
                                              <p:pRg st="6" end="6"/>
                                            </p:txEl>
                                          </p:spTgt>
                                        </p:tgtEl>
                                        <p:attrNameLst>
                                          <p:attrName>style.visibility</p:attrName>
                                        </p:attrNameLst>
                                      </p:cBhvr>
                                      <p:to>
                                        <p:strVal val="visible"/>
                                      </p:to>
                                    </p:set>
                                    <p:animEffect transition="in" filter="blinds(horizontal)">
                                      <p:cBhvr>
                                        <p:cTn id="25" dur="500"/>
                                        <p:tgtEl>
                                          <p:spTgt spid="4301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3034"/>
                                        </p:tgtEl>
                                        <p:attrNameLst>
                                          <p:attrName>style.visibility</p:attrName>
                                        </p:attrNameLst>
                                      </p:cBhvr>
                                      <p:to>
                                        <p:strVal val="visible"/>
                                      </p:to>
                                    </p:set>
                                    <p:animEffect transition="in" filter="blinds(horizontal)">
                                      <p:cBhvr>
                                        <p:cTn id="30" dur="500"/>
                                        <p:tgtEl>
                                          <p:spTgt spid="4303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3035"/>
                                        </p:tgtEl>
                                        <p:attrNameLst>
                                          <p:attrName>style.visibility</p:attrName>
                                        </p:attrNameLst>
                                      </p:cBhvr>
                                      <p:to>
                                        <p:strVal val="visible"/>
                                      </p:to>
                                    </p:set>
                                    <p:animEffect transition="in" filter="blinds(horizontal)">
                                      <p:cBhvr>
                                        <p:cTn id="33" dur="500"/>
                                        <p:tgtEl>
                                          <p:spTgt spid="4303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3036"/>
                                        </p:tgtEl>
                                        <p:attrNameLst>
                                          <p:attrName>style.visibility</p:attrName>
                                        </p:attrNameLst>
                                      </p:cBhvr>
                                      <p:to>
                                        <p:strVal val="visible"/>
                                      </p:to>
                                    </p:set>
                                    <p:animEffect transition="in" filter="blinds(horizontal)">
                                      <p:cBhvr>
                                        <p:cTn id="38" dur="500"/>
                                        <p:tgtEl>
                                          <p:spTgt spid="4303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3012">
                                            <p:txEl>
                                              <p:pRg st="7" end="7"/>
                                            </p:txEl>
                                          </p:spTgt>
                                        </p:tgtEl>
                                        <p:attrNameLst>
                                          <p:attrName>style.visibility</p:attrName>
                                        </p:attrNameLst>
                                      </p:cBhvr>
                                      <p:to>
                                        <p:strVal val="visible"/>
                                      </p:to>
                                    </p:set>
                                    <p:animEffect transition="in" filter="blinds(horizontal)">
                                      <p:cBhvr>
                                        <p:cTn id="43" dur="500"/>
                                        <p:tgtEl>
                                          <p:spTgt spid="43012">
                                            <p:txEl>
                                              <p:pRg st="7" end="7"/>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3012">
                                            <p:txEl>
                                              <p:pRg st="8" end="8"/>
                                            </p:txEl>
                                          </p:spTgt>
                                        </p:tgtEl>
                                        <p:attrNameLst>
                                          <p:attrName>style.visibility</p:attrName>
                                        </p:attrNameLst>
                                      </p:cBhvr>
                                      <p:to>
                                        <p:strVal val="visible"/>
                                      </p:to>
                                    </p:set>
                                    <p:animEffect transition="in" filter="blinds(horizontal)">
                                      <p:cBhvr>
                                        <p:cTn id="46" dur="500"/>
                                        <p:tgtEl>
                                          <p:spTgt spid="43012">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3037"/>
                                        </p:tgtEl>
                                        <p:attrNameLst>
                                          <p:attrName>style.visibility</p:attrName>
                                        </p:attrNameLst>
                                      </p:cBhvr>
                                      <p:to>
                                        <p:strVal val="visible"/>
                                      </p:to>
                                    </p:set>
                                    <p:animEffect transition="in" filter="blinds(horizontal)">
                                      <p:cBhvr>
                                        <p:cTn id="51" dur="500"/>
                                        <p:tgtEl>
                                          <p:spTgt spid="4303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43010"/>
                                        </p:tgtEl>
                                        <p:attrNameLst>
                                          <p:attrName>style.visibility</p:attrName>
                                        </p:attrNameLst>
                                      </p:cBhvr>
                                      <p:to>
                                        <p:strVal val="visible"/>
                                      </p:to>
                                    </p:set>
                                    <p:animEffect transition="in" filter="blinds(horizontal)">
                                      <p:cBhvr>
                                        <p:cTn id="56" dur="500"/>
                                        <p:tgtEl>
                                          <p:spTgt spid="43010"/>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43038"/>
                                        </p:tgtEl>
                                        <p:attrNameLst>
                                          <p:attrName>style.visibility</p:attrName>
                                        </p:attrNameLst>
                                      </p:cBhvr>
                                      <p:to>
                                        <p:strVal val="visible"/>
                                      </p:to>
                                    </p:set>
                                    <p:animEffect transition="in" filter="blinds(horizontal)">
                                      <p:cBhvr>
                                        <p:cTn id="61" dur="500"/>
                                        <p:tgtEl>
                                          <p:spTgt spid="43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p:bldP spid="43034" grpId="0" animBg="1"/>
      <p:bldP spid="43035" grpId="0" animBg="1"/>
      <p:bldP spid="43036" grpId="0" animBg="1"/>
      <p:bldP spid="43037" grpId="0" animBg="1"/>
      <p:bldP spid="430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048DCF2F-4025-4E6D-A5F6-DF5C00150E27}" type="slidenum">
              <a:rPr lang="ar-SA"/>
              <a:pPr/>
              <a:t>15</a:t>
            </a:fld>
            <a:endParaRPr lang="en-US"/>
          </a:p>
        </p:txBody>
      </p:sp>
      <p:sp>
        <p:nvSpPr>
          <p:cNvPr id="44034" name="Freeform 2"/>
          <p:cNvSpPr>
            <a:spLocks/>
          </p:cNvSpPr>
          <p:nvPr/>
        </p:nvSpPr>
        <p:spPr bwMode="auto">
          <a:xfrm>
            <a:off x="452438" y="1927225"/>
            <a:ext cx="4581525" cy="4705350"/>
          </a:xfrm>
          <a:custGeom>
            <a:avLst/>
            <a:gdLst/>
            <a:ahLst/>
            <a:cxnLst>
              <a:cxn ang="0">
                <a:pos x="2512" y="0"/>
              </a:cxn>
              <a:cxn ang="0">
                <a:pos x="2886" y="2693"/>
              </a:cxn>
              <a:cxn ang="0">
                <a:pos x="124" y="2964"/>
              </a:cxn>
              <a:cxn ang="0">
                <a:pos x="0" y="2304"/>
              </a:cxn>
              <a:cxn ang="0">
                <a:pos x="2512" y="0"/>
              </a:cxn>
            </a:cxnLst>
            <a:rect l="0" t="0" r="r" b="b"/>
            <a:pathLst>
              <a:path w="2886" h="2964">
                <a:moveTo>
                  <a:pt x="2512" y="0"/>
                </a:moveTo>
                <a:lnTo>
                  <a:pt x="2886" y="2693"/>
                </a:lnTo>
                <a:lnTo>
                  <a:pt x="124" y="2964"/>
                </a:lnTo>
                <a:lnTo>
                  <a:pt x="0" y="2304"/>
                </a:lnTo>
                <a:lnTo>
                  <a:pt x="2512" y="0"/>
                </a:lnTo>
                <a:close/>
              </a:path>
            </a:pathLst>
          </a:custGeom>
          <a:solidFill>
            <a:schemeClr val="accent1">
              <a:alpha val="89000"/>
            </a:schemeClr>
          </a:solidFill>
          <a:ln w="9525">
            <a:solidFill>
              <a:schemeClr val="accent1"/>
            </a:solidFill>
            <a:round/>
            <a:headEnd/>
            <a:tailEnd/>
          </a:ln>
          <a:effectLst/>
        </p:spPr>
        <p:txBody>
          <a:bodyPr/>
          <a:lstStyle/>
          <a:p>
            <a:endParaRPr lang="en-US"/>
          </a:p>
        </p:txBody>
      </p:sp>
      <p:sp>
        <p:nvSpPr>
          <p:cNvPr id="44035"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44036" name="Rectangle 4"/>
          <p:cNvSpPr>
            <a:spLocks noGrp="1" noChangeArrowheads="1"/>
          </p:cNvSpPr>
          <p:nvPr>
            <p:ph type="body" idx="1"/>
          </p:nvPr>
        </p:nvSpPr>
        <p:spPr>
          <a:xfrm>
            <a:off x="5715000" y="1828800"/>
            <a:ext cx="3276600" cy="4195763"/>
          </a:xfrm>
        </p:spPr>
        <p:txBody>
          <a:bodyPr/>
          <a:lstStyle/>
          <a:p>
            <a:pPr marL="517525" indent="-517525" algn="r" rtl="1">
              <a:lnSpc>
                <a:spcPct val="90000"/>
              </a:lnSpc>
              <a:buFontTx/>
              <a:buNone/>
            </a:pPr>
            <a:r>
              <a:rPr lang="ar-SA" sz="2800" dirty="0">
                <a:latin typeface="Times New Roman" pitchFamily="18" charset="0"/>
                <a:cs typeface="Times New Roman" pitchFamily="18" charset="0"/>
                <a:sym typeface="Symbol" pitchFamily="18" charset="2"/>
              </a:rPr>
              <a:t>تمثيل القيد:</a:t>
            </a:r>
            <a:endParaRPr lang="ar-SA" b="1" u="sng" dirty="0">
              <a:latin typeface="Times New Roman" pitchFamily="18" charset="0"/>
              <a:cs typeface="Times New Roman" pitchFamily="18" charset="0"/>
            </a:endParaRPr>
          </a:p>
          <a:p>
            <a:pPr marL="517525" indent="-517525" algn="ctr" rtl="1">
              <a:lnSpc>
                <a:spcPct val="90000"/>
              </a:lnSpc>
              <a:buFontTx/>
              <a:buNone/>
            </a:pPr>
            <a:r>
              <a:rPr lang="en-US" sz="2400" i="1" dirty="0">
                <a:latin typeface="Courier New" panose="02070309020205020404" pitchFamily="49" charset="0"/>
                <a:cs typeface="Courier New" panose="02070309020205020404" pitchFamily="49" charset="0"/>
                <a:sym typeface="Symbol" pitchFamily="18" charset="2"/>
              </a:rPr>
              <a:t>-</a:t>
            </a:r>
            <a:r>
              <a:rPr lang="en-US" sz="800" i="1" dirty="0">
                <a:latin typeface="Courier New" panose="02070309020205020404" pitchFamily="49" charset="0"/>
                <a:cs typeface="Courier New" panose="02070309020205020404" pitchFamily="49"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a:t>
            </a:r>
            <a:r>
              <a:rPr lang="en-US" sz="2400" dirty="0">
                <a:latin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1</a:t>
            </a:r>
            <a:endParaRPr lang="ar-SA" sz="2400" dirty="0">
              <a:latin typeface="Times New Roman" pitchFamily="18" charset="0"/>
              <a:cs typeface="Times New Roman" pitchFamily="18" charset="0"/>
            </a:endParaRPr>
          </a:p>
          <a:p>
            <a:pPr marL="517525" indent="-517525" algn="r" rtl="1">
              <a:lnSpc>
                <a:spcPct val="90000"/>
              </a:lnSpc>
              <a:buFontTx/>
              <a:buNone/>
            </a:pPr>
            <a:r>
              <a:rPr lang="ar-SA" sz="2400" dirty="0">
                <a:latin typeface="Times New Roman" pitchFamily="18" charset="0"/>
                <a:cs typeface="Times New Roman" pitchFamily="18" charset="0"/>
              </a:rPr>
              <a:t>نقطتين على المستقيم:</a:t>
            </a:r>
          </a:p>
          <a:p>
            <a:pPr marL="517525" indent="-517525" algn="ctr" rtl="1">
              <a:lnSpc>
                <a:spcPct val="90000"/>
              </a:lnSpc>
              <a:buFontTx/>
              <a:buNone/>
            </a:pPr>
            <a:r>
              <a:rPr lang="en-US" sz="2400" i="1" dirty="0">
                <a:latin typeface="Courier New" panose="02070309020205020404" pitchFamily="49" charset="0"/>
                <a:cs typeface="Courier New" panose="02070309020205020404" pitchFamily="49" charset="0"/>
                <a:sym typeface="Symbol" pitchFamily="18" charset="2"/>
              </a:rPr>
              <a:t>-</a:t>
            </a:r>
            <a:r>
              <a:rPr lang="en-US" sz="800" i="1" dirty="0">
                <a:latin typeface="Courier New" panose="02070309020205020404" pitchFamily="49" charset="0"/>
                <a:cs typeface="Courier New" panose="02070309020205020404" pitchFamily="49"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a:t>
            </a:r>
            <a:r>
              <a:rPr lang="en-US" sz="2400" dirty="0">
                <a:latin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1</a:t>
            </a:r>
            <a:endParaRPr lang="ar-SA" sz="2400" dirty="0">
              <a:latin typeface="Times New Roman" pitchFamily="18" charset="0"/>
              <a:cs typeface="Times New Roman" pitchFamily="18" charset="0"/>
            </a:endParaRPr>
          </a:p>
          <a:p>
            <a:pPr marL="517525" indent="-517525">
              <a:lnSpc>
                <a:spcPct val="90000"/>
              </a:lnSpc>
              <a:buFontTx/>
              <a:buNone/>
            </a:pPr>
            <a:r>
              <a:rPr lang="en-US" sz="2400" dirty="0">
                <a:latin typeface="Times New Roman" pitchFamily="18" charset="0"/>
                <a:cs typeface="Times New Roman" pitchFamily="18" charset="0"/>
                <a:sym typeface="Symbol" pitchFamily="18" charset="2"/>
              </a:rPr>
              <a:t>if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0  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 </a:t>
            </a:r>
            <a:r>
              <a:rPr lang="en-US" sz="2400" dirty="0">
                <a:latin typeface="Times New Roman" pitchFamily="18" charset="0"/>
                <a:sym typeface="Symbol" pitchFamily="18" charset="2"/>
              </a:rPr>
              <a:t>= 1</a:t>
            </a:r>
            <a:r>
              <a:rPr lang="en-US" sz="2400" dirty="0">
                <a:latin typeface="Times New Roman" pitchFamily="18" charset="0"/>
                <a:cs typeface="Times New Roman" pitchFamily="18" charset="0"/>
                <a:sym typeface="Symbol" pitchFamily="18" charset="2"/>
              </a:rPr>
              <a:t> </a:t>
            </a:r>
          </a:p>
          <a:p>
            <a:pPr marL="517525" indent="-517525">
              <a:lnSpc>
                <a:spcPct val="90000"/>
              </a:lnSpc>
              <a:buFontTx/>
              <a:buNone/>
            </a:pPr>
            <a:r>
              <a:rPr lang="en-US" sz="2400" dirty="0">
                <a:latin typeface="Times New Roman" pitchFamily="18" charset="0"/>
                <a:cs typeface="Times New Roman" pitchFamily="18" charset="0"/>
                <a:sym typeface="Symbol" pitchFamily="18" charset="2"/>
              </a:rPr>
              <a:t>if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0  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 </a:t>
            </a:r>
            <a:r>
              <a:rPr lang="en-US" sz="2400" dirty="0">
                <a:latin typeface="Times New Roman" pitchFamily="18" charset="0"/>
                <a:sym typeface="Symbol" pitchFamily="18" charset="2"/>
              </a:rPr>
              <a:t>= </a:t>
            </a:r>
            <a:r>
              <a:rPr lang="en-US" sz="2400" i="1" dirty="0">
                <a:latin typeface="Courier New" panose="02070309020205020404" pitchFamily="49" charset="0"/>
                <a:cs typeface="Courier New" panose="02070309020205020404" pitchFamily="49" charset="0"/>
                <a:sym typeface="Symbol" pitchFamily="18" charset="2"/>
              </a:rPr>
              <a:t>-</a:t>
            </a:r>
            <a:r>
              <a:rPr lang="en-US" sz="2400" dirty="0">
                <a:latin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a:t>
            </a:r>
          </a:p>
          <a:p>
            <a:pPr marL="517525" indent="-517525" algn="ctr">
              <a:lnSpc>
                <a:spcPct val="90000"/>
              </a:lnSpc>
              <a:buFontTx/>
              <a:buNone/>
            </a:pPr>
            <a:r>
              <a:rPr lang="en-US" sz="2400" dirty="0">
                <a:latin typeface="Times New Roman" pitchFamily="18" charset="0"/>
                <a:cs typeface="Times New Roman" pitchFamily="18" charset="0"/>
                <a:sym typeface="Symbol" pitchFamily="18" charset="2"/>
              </a:rPr>
              <a:t>(0</a:t>
            </a:r>
            <a:r>
              <a:rPr lang="en-US" sz="16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16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1) and (</a:t>
            </a:r>
            <a:r>
              <a:rPr lang="en-US" sz="2400" i="1" dirty="0">
                <a:latin typeface="Courier New" panose="02070309020205020404" pitchFamily="49" charset="0"/>
                <a:cs typeface="Courier New" panose="02070309020205020404" pitchFamily="49" charset="0"/>
                <a:sym typeface="Symbol" pitchFamily="18" charset="2"/>
              </a:rPr>
              <a:t>-</a:t>
            </a:r>
            <a:r>
              <a:rPr lang="en-US" sz="2400" dirty="0">
                <a:latin typeface="Times New Roman" pitchFamily="18" charset="0"/>
                <a:cs typeface="Times New Roman" pitchFamily="18" charset="0"/>
                <a:sym typeface="Symbol" pitchFamily="18" charset="2"/>
              </a:rPr>
              <a:t>1</a:t>
            </a:r>
            <a:r>
              <a:rPr lang="en-US" sz="16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16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0)</a:t>
            </a:r>
          </a:p>
          <a:p>
            <a:pPr marL="517525" indent="-517525" algn="r" rtl="1">
              <a:lnSpc>
                <a:spcPct val="90000"/>
              </a:lnSpc>
              <a:buFontTx/>
              <a:buNone/>
            </a:pPr>
            <a:r>
              <a:rPr lang="ar-SA" sz="2400" dirty="0">
                <a:latin typeface="Times New Roman" pitchFamily="18" charset="0"/>
                <a:cs typeface="Times New Roman" pitchFamily="18" charset="0"/>
                <a:sym typeface="Symbol" pitchFamily="18" charset="2"/>
              </a:rPr>
              <a:t>نقطة إضافية للتعويض: </a:t>
            </a:r>
            <a:r>
              <a:rPr lang="en-US" sz="2400" dirty="0">
                <a:latin typeface="Times New Roman" pitchFamily="18" charset="0"/>
                <a:cs typeface="Times New Roman" pitchFamily="18" charset="0"/>
                <a:sym typeface="Symbol" pitchFamily="18" charset="2"/>
              </a:rPr>
              <a:t>(1</a:t>
            </a:r>
            <a:r>
              <a:rPr lang="en-US" sz="16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16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1)</a:t>
            </a:r>
            <a:r>
              <a:rPr lang="ar-SA" sz="2400" dirty="0">
                <a:latin typeface="Times New Roman" pitchFamily="18" charset="0"/>
                <a:cs typeface="Times New Roman" pitchFamily="18" charset="0"/>
                <a:sym typeface="Symbol" pitchFamily="18" charset="2"/>
              </a:rPr>
              <a:t> </a:t>
            </a:r>
          </a:p>
          <a:p>
            <a:pPr marL="517525" indent="-517525" algn="ctr">
              <a:lnSpc>
                <a:spcPct val="90000"/>
              </a:lnSpc>
              <a:buFontTx/>
              <a:buNone/>
            </a:pPr>
            <a:r>
              <a:rPr lang="en-US" sz="2400" dirty="0">
                <a:latin typeface="Times New Roman" pitchFamily="18" charset="0"/>
                <a:cs typeface="Times New Roman" pitchFamily="18" charset="0"/>
                <a:sym typeface="Symbol" pitchFamily="18" charset="2"/>
              </a:rPr>
              <a:t>1</a:t>
            </a:r>
            <a:r>
              <a:rPr lang="en-US" sz="1400" dirty="0">
                <a:latin typeface="Times New Roman" pitchFamily="18" charset="0"/>
                <a:cs typeface="Times New Roman" pitchFamily="18" charset="0"/>
                <a:sym typeface="Symbol" pitchFamily="18" charset="2"/>
              </a:rPr>
              <a:t> </a:t>
            </a:r>
            <a:r>
              <a:rPr lang="en-US" sz="2400" i="1" dirty="0">
                <a:latin typeface="Courier New" panose="02070309020205020404" pitchFamily="49" charset="0"/>
                <a:cs typeface="Courier New" panose="02070309020205020404" pitchFamily="49" charset="0"/>
                <a:sym typeface="Symbol" pitchFamily="18" charset="2"/>
              </a:rPr>
              <a:t>-</a:t>
            </a:r>
            <a:r>
              <a:rPr lang="en-US" sz="2400" dirty="0">
                <a:latin typeface="Times New Roman" pitchFamily="18" charset="0"/>
                <a:cs typeface="Times New Roman" pitchFamily="18" charset="0"/>
                <a:sym typeface="Symbol" pitchFamily="18" charset="2"/>
              </a:rPr>
              <a:t> 1 = 0 &lt; 1</a:t>
            </a:r>
          </a:p>
        </p:txBody>
      </p:sp>
      <p:grpSp>
        <p:nvGrpSpPr>
          <p:cNvPr id="2" name="Group 5"/>
          <p:cNvGrpSpPr>
            <a:grpSpLocks/>
          </p:cNvGrpSpPr>
          <p:nvPr/>
        </p:nvGrpSpPr>
        <p:grpSpPr bwMode="auto">
          <a:xfrm>
            <a:off x="152400" y="1739900"/>
            <a:ext cx="5153025" cy="4584700"/>
            <a:chOff x="96" y="1096"/>
            <a:chExt cx="3246" cy="2888"/>
          </a:xfrm>
        </p:grpSpPr>
        <p:sp>
          <p:nvSpPr>
            <p:cNvPr id="44038" name="Line 6"/>
            <p:cNvSpPr>
              <a:spLocks noChangeShapeType="1"/>
            </p:cNvSpPr>
            <p:nvPr/>
          </p:nvSpPr>
          <p:spPr bwMode="auto">
            <a:xfrm>
              <a:off x="1536" y="1096"/>
              <a:ext cx="0" cy="288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44039" name="Line 7"/>
            <p:cNvSpPr>
              <a:spLocks noChangeShapeType="1"/>
            </p:cNvSpPr>
            <p:nvPr/>
          </p:nvSpPr>
          <p:spPr bwMode="auto">
            <a:xfrm>
              <a:off x="96" y="2544"/>
              <a:ext cx="3120"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44040" name="Text Box 8"/>
            <p:cNvSpPr txBox="1">
              <a:spLocks noChangeArrowheads="1"/>
            </p:cNvSpPr>
            <p:nvPr/>
          </p:nvSpPr>
          <p:spPr bwMode="auto">
            <a:xfrm>
              <a:off x="3132" y="2505"/>
              <a:ext cx="210" cy="231"/>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44041" name="Text Box 9"/>
            <p:cNvSpPr txBox="1">
              <a:spLocks noChangeArrowheads="1"/>
            </p:cNvSpPr>
            <p:nvPr/>
          </p:nvSpPr>
          <p:spPr bwMode="auto">
            <a:xfrm>
              <a:off x="1296" y="1152"/>
              <a:ext cx="210" cy="231"/>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grpSp>
      <p:grpSp>
        <p:nvGrpSpPr>
          <p:cNvPr id="3" name="Group 10"/>
          <p:cNvGrpSpPr>
            <a:grpSpLocks/>
          </p:cNvGrpSpPr>
          <p:nvPr/>
        </p:nvGrpSpPr>
        <p:grpSpPr bwMode="auto">
          <a:xfrm>
            <a:off x="2422525" y="2540000"/>
            <a:ext cx="76200" cy="1235075"/>
            <a:chOff x="1526" y="1600"/>
            <a:chExt cx="48" cy="778"/>
          </a:xfrm>
        </p:grpSpPr>
        <p:sp>
          <p:nvSpPr>
            <p:cNvPr id="44043" name="Line 11"/>
            <p:cNvSpPr>
              <a:spLocks noChangeShapeType="1"/>
            </p:cNvSpPr>
            <p:nvPr/>
          </p:nvSpPr>
          <p:spPr bwMode="auto">
            <a:xfrm>
              <a:off x="1526" y="2378"/>
              <a:ext cx="48" cy="0"/>
            </a:xfrm>
            <a:prstGeom prst="line">
              <a:avLst/>
            </a:prstGeom>
            <a:noFill/>
            <a:ln w="9525">
              <a:solidFill>
                <a:schemeClr val="tx1"/>
              </a:solidFill>
              <a:round/>
              <a:headEnd/>
              <a:tailEnd/>
            </a:ln>
            <a:effectLst/>
          </p:spPr>
          <p:txBody>
            <a:bodyPr/>
            <a:lstStyle/>
            <a:p>
              <a:endParaRPr lang="en-US"/>
            </a:p>
          </p:txBody>
        </p:sp>
        <p:sp>
          <p:nvSpPr>
            <p:cNvPr id="44044" name="Line 12"/>
            <p:cNvSpPr>
              <a:spLocks noChangeShapeType="1"/>
            </p:cNvSpPr>
            <p:nvPr/>
          </p:nvSpPr>
          <p:spPr bwMode="auto">
            <a:xfrm>
              <a:off x="1526" y="2233"/>
              <a:ext cx="48" cy="0"/>
            </a:xfrm>
            <a:prstGeom prst="line">
              <a:avLst/>
            </a:prstGeom>
            <a:noFill/>
            <a:ln w="9525">
              <a:solidFill>
                <a:schemeClr val="tx1"/>
              </a:solidFill>
              <a:round/>
              <a:headEnd/>
              <a:tailEnd/>
            </a:ln>
            <a:effectLst/>
          </p:spPr>
          <p:txBody>
            <a:bodyPr/>
            <a:lstStyle/>
            <a:p>
              <a:endParaRPr lang="en-US"/>
            </a:p>
          </p:txBody>
        </p:sp>
        <p:sp>
          <p:nvSpPr>
            <p:cNvPr id="44045" name="Line 13"/>
            <p:cNvSpPr>
              <a:spLocks noChangeShapeType="1"/>
            </p:cNvSpPr>
            <p:nvPr/>
          </p:nvSpPr>
          <p:spPr bwMode="auto">
            <a:xfrm>
              <a:off x="1526" y="2087"/>
              <a:ext cx="48" cy="0"/>
            </a:xfrm>
            <a:prstGeom prst="line">
              <a:avLst/>
            </a:prstGeom>
            <a:noFill/>
            <a:ln w="9525">
              <a:solidFill>
                <a:schemeClr val="tx1"/>
              </a:solidFill>
              <a:round/>
              <a:headEnd/>
              <a:tailEnd/>
            </a:ln>
            <a:effectLst/>
          </p:spPr>
          <p:txBody>
            <a:bodyPr/>
            <a:lstStyle/>
            <a:p>
              <a:endParaRPr lang="en-US"/>
            </a:p>
          </p:txBody>
        </p:sp>
        <p:sp>
          <p:nvSpPr>
            <p:cNvPr id="44046" name="Line 14"/>
            <p:cNvSpPr>
              <a:spLocks noChangeShapeType="1"/>
            </p:cNvSpPr>
            <p:nvPr/>
          </p:nvSpPr>
          <p:spPr bwMode="auto">
            <a:xfrm>
              <a:off x="1526" y="1942"/>
              <a:ext cx="48" cy="0"/>
            </a:xfrm>
            <a:prstGeom prst="line">
              <a:avLst/>
            </a:prstGeom>
            <a:noFill/>
            <a:ln w="9525">
              <a:solidFill>
                <a:schemeClr val="tx1"/>
              </a:solidFill>
              <a:round/>
              <a:headEnd/>
              <a:tailEnd/>
            </a:ln>
            <a:effectLst/>
          </p:spPr>
          <p:txBody>
            <a:bodyPr/>
            <a:lstStyle/>
            <a:p>
              <a:endParaRPr lang="en-US"/>
            </a:p>
          </p:txBody>
        </p:sp>
        <p:sp>
          <p:nvSpPr>
            <p:cNvPr id="44047" name="Line 15"/>
            <p:cNvSpPr>
              <a:spLocks noChangeShapeType="1"/>
            </p:cNvSpPr>
            <p:nvPr/>
          </p:nvSpPr>
          <p:spPr bwMode="auto">
            <a:xfrm>
              <a:off x="1526" y="1772"/>
              <a:ext cx="48" cy="0"/>
            </a:xfrm>
            <a:prstGeom prst="line">
              <a:avLst/>
            </a:prstGeom>
            <a:noFill/>
            <a:ln w="9525">
              <a:solidFill>
                <a:schemeClr val="tx1"/>
              </a:solidFill>
              <a:round/>
              <a:headEnd/>
              <a:tailEnd/>
            </a:ln>
            <a:effectLst/>
          </p:spPr>
          <p:txBody>
            <a:bodyPr/>
            <a:lstStyle/>
            <a:p>
              <a:endParaRPr lang="en-US"/>
            </a:p>
          </p:txBody>
        </p:sp>
        <p:sp>
          <p:nvSpPr>
            <p:cNvPr id="44048" name="Line 16"/>
            <p:cNvSpPr>
              <a:spLocks noChangeShapeType="1"/>
            </p:cNvSpPr>
            <p:nvPr/>
          </p:nvSpPr>
          <p:spPr bwMode="auto">
            <a:xfrm>
              <a:off x="1526" y="1600"/>
              <a:ext cx="48" cy="0"/>
            </a:xfrm>
            <a:prstGeom prst="line">
              <a:avLst/>
            </a:prstGeom>
            <a:noFill/>
            <a:ln w="9525">
              <a:solidFill>
                <a:schemeClr val="tx1"/>
              </a:solidFill>
              <a:round/>
              <a:headEnd/>
              <a:tailEnd/>
            </a:ln>
            <a:effectLst/>
          </p:spPr>
          <p:txBody>
            <a:bodyPr/>
            <a:lstStyle/>
            <a:p>
              <a:endParaRPr lang="en-US"/>
            </a:p>
          </p:txBody>
        </p:sp>
      </p:grpSp>
      <p:grpSp>
        <p:nvGrpSpPr>
          <p:cNvPr id="4" name="Group 17"/>
          <p:cNvGrpSpPr>
            <a:grpSpLocks/>
          </p:cNvGrpSpPr>
          <p:nvPr/>
        </p:nvGrpSpPr>
        <p:grpSpPr bwMode="auto">
          <a:xfrm>
            <a:off x="2654300" y="3984625"/>
            <a:ext cx="1223963" cy="76200"/>
            <a:chOff x="1672" y="2510"/>
            <a:chExt cx="771" cy="48"/>
          </a:xfrm>
        </p:grpSpPr>
        <p:sp>
          <p:nvSpPr>
            <p:cNvPr id="44050" name="Line 18"/>
            <p:cNvSpPr>
              <a:spLocks noChangeShapeType="1"/>
            </p:cNvSpPr>
            <p:nvPr/>
          </p:nvSpPr>
          <p:spPr bwMode="auto">
            <a:xfrm rot="5400000">
              <a:off x="1648" y="2534"/>
              <a:ext cx="48" cy="0"/>
            </a:xfrm>
            <a:prstGeom prst="line">
              <a:avLst/>
            </a:prstGeom>
            <a:noFill/>
            <a:ln w="9525">
              <a:solidFill>
                <a:schemeClr val="tx1"/>
              </a:solidFill>
              <a:round/>
              <a:headEnd/>
              <a:tailEnd/>
            </a:ln>
            <a:effectLst/>
          </p:spPr>
          <p:txBody>
            <a:bodyPr/>
            <a:lstStyle/>
            <a:p>
              <a:endParaRPr lang="en-US"/>
            </a:p>
          </p:txBody>
        </p:sp>
        <p:sp>
          <p:nvSpPr>
            <p:cNvPr id="44051" name="Line 19"/>
            <p:cNvSpPr>
              <a:spLocks noChangeShapeType="1"/>
            </p:cNvSpPr>
            <p:nvPr/>
          </p:nvSpPr>
          <p:spPr bwMode="auto">
            <a:xfrm rot="5400000">
              <a:off x="1793" y="2534"/>
              <a:ext cx="48" cy="0"/>
            </a:xfrm>
            <a:prstGeom prst="line">
              <a:avLst/>
            </a:prstGeom>
            <a:noFill/>
            <a:ln w="9525">
              <a:solidFill>
                <a:schemeClr val="tx1"/>
              </a:solidFill>
              <a:round/>
              <a:headEnd/>
              <a:tailEnd/>
            </a:ln>
            <a:effectLst/>
          </p:spPr>
          <p:txBody>
            <a:bodyPr/>
            <a:lstStyle/>
            <a:p>
              <a:endParaRPr lang="en-US"/>
            </a:p>
          </p:txBody>
        </p:sp>
        <p:sp>
          <p:nvSpPr>
            <p:cNvPr id="44052" name="Line 20"/>
            <p:cNvSpPr>
              <a:spLocks noChangeShapeType="1"/>
            </p:cNvSpPr>
            <p:nvPr/>
          </p:nvSpPr>
          <p:spPr bwMode="auto">
            <a:xfrm rot="5400000">
              <a:off x="1939" y="2534"/>
              <a:ext cx="48" cy="0"/>
            </a:xfrm>
            <a:prstGeom prst="line">
              <a:avLst/>
            </a:prstGeom>
            <a:noFill/>
            <a:ln w="9525">
              <a:solidFill>
                <a:schemeClr val="tx1"/>
              </a:solidFill>
              <a:round/>
              <a:headEnd/>
              <a:tailEnd/>
            </a:ln>
            <a:effectLst/>
          </p:spPr>
          <p:txBody>
            <a:bodyPr/>
            <a:lstStyle/>
            <a:p>
              <a:endParaRPr lang="en-US"/>
            </a:p>
          </p:txBody>
        </p:sp>
        <p:sp>
          <p:nvSpPr>
            <p:cNvPr id="44053" name="Line 21"/>
            <p:cNvSpPr>
              <a:spLocks noChangeShapeType="1"/>
            </p:cNvSpPr>
            <p:nvPr/>
          </p:nvSpPr>
          <p:spPr bwMode="auto">
            <a:xfrm rot="5400000">
              <a:off x="2084" y="2534"/>
              <a:ext cx="48" cy="0"/>
            </a:xfrm>
            <a:prstGeom prst="line">
              <a:avLst/>
            </a:prstGeom>
            <a:noFill/>
            <a:ln w="9525">
              <a:solidFill>
                <a:schemeClr val="tx1"/>
              </a:solidFill>
              <a:round/>
              <a:headEnd/>
              <a:tailEnd/>
            </a:ln>
            <a:effectLst/>
          </p:spPr>
          <p:txBody>
            <a:bodyPr/>
            <a:lstStyle/>
            <a:p>
              <a:endParaRPr lang="en-US"/>
            </a:p>
          </p:txBody>
        </p:sp>
        <p:sp>
          <p:nvSpPr>
            <p:cNvPr id="44054" name="Line 22"/>
            <p:cNvSpPr>
              <a:spLocks noChangeShapeType="1"/>
            </p:cNvSpPr>
            <p:nvPr/>
          </p:nvSpPr>
          <p:spPr bwMode="auto">
            <a:xfrm rot="5400000">
              <a:off x="2254" y="2534"/>
              <a:ext cx="48" cy="0"/>
            </a:xfrm>
            <a:prstGeom prst="line">
              <a:avLst/>
            </a:prstGeom>
            <a:noFill/>
            <a:ln w="9525">
              <a:solidFill>
                <a:schemeClr val="tx1"/>
              </a:solidFill>
              <a:round/>
              <a:headEnd/>
              <a:tailEnd/>
            </a:ln>
            <a:effectLst/>
          </p:spPr>
          <p:txBody>
            <a:bodyPr/>
            <a:lstStyle/>
            <a:p>
              <a:endParaRPr lang="en-US"/>
            </a:p>
          </p:txBody>
        </p:sp>
        <p:sp>
          <p:nvSpPr>
            <p:cNvPr id="44055" name="Line 23"/>
            <p:cNvSpPr>
              <a:spLocks noChangeShapeType="1"/>
            </p:cNvSpPr>
            <p:nvPr/>
          </p:nvSpPr>
          <p:spPr bwMode="auto">
            <a:xfrm rot="5400000">
              <a:off x="2419" y="2534"/>
              <a:ext cx="48" cy="0"/>
            </a:xfrm>
            <a:prstGeom prst="line">
              <a:avLst/>
            </a:prstGeom>
            <a:noFill/>
            <a:ln w="9525">
              <a:solidFill>
                <a:schemeClr val="tx1"/>
              </a:solidFill>
              <a:round/>
              <a:headEnd/>
              <a:tailEnd/>
            </a:ln>
            <a:effectLst/>
          </p:spPr>
          <p:txBody>
            <a:bodyPr/>
            <a:lstStyle/>
            <a:p>
              <a:endParaRPr lang="en-US"/>
            </a:p>
          </p:txBody>
        </p:sp>
      </p:grpSp>
      <p:sp>
        <p:nvSpPr>
          <p:cNvPr id="44056" name="Oval 24"/>
          <p:cNvSpPr>
            <a:spLocks noChangeArrowheads="1"/>
          </p:cNvSpPr>
          <p:nvPr/>
        </p:nvSpPr>
        <p:spPr bwMode="auto">
          <a:xfrm>
            <a:off x="2390775" y="3724275"/>
            <a:ext cx="88900" cy="889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44057" name="Oval 25"/>
          <p:cNvSpPr>
            <a:spLocks noChangeArrowheads="1"/>
          </p:cNvSpPr>
          <p:nvPr/>
        </p:nvSpPr>
        <p:spPr bwMode="auto">
          <a:xfrm>
            <a:off x="2116138" y="3965575"/>
            <a:ext cx="88900" cy="889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44058" name="Line 26"/>
          <p:cNvSpPr>
            <a:spLocks noChangeShapeType="1"/>
          </p:cNvSpPr>
          <p:nvPr/>
        </p:nvSpPr>
        <p:spPr bwMode="auto">
          <a:xfrm flipH="1">
            <a:off x="428625" y="1841500"/>
            <a:ext cx="4110038" cy="3756025"/>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44059" name="Oval 27"/>
          <p:cNvSpPr>
            <a:spLocks noChangeArrowheads="1"/>
          </p:cNvSpPr>
          <p:nvPr/>
        </p:nvSpPr>
        <p:spPr bwMode="auto">
          <a:xfrm>
            <a:off x="2611438" y="3690938"/>
            <a:ext cx="100012" cy="111125"/>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44060" name="Text Box 28"/>
          <p:cNvSpPr txBox="1">
            <a:spLocks noChangeArrowheads="1"/>
          </p:cNvSpPr>
          <p:nvPr/>
        </p:nvSpPr>
        <p:spPr bwMode="auto">
          <a:xfrm>
            <a:off x="2520065" y="4800600"/>
            <a:ext cx="2356735" cy="707886"/>
          </a:xfrm>
          <a:prstGeom prst="rect">
            <a:avLst/>
          </a:prstGeom>
          <a:noFill/>
          <a:ln w="9525">
            <a:noFill/>
            <a:miter lim="800000"/>
            <a:headEnd/>
            <a:tailEnd/>
          </a:ln>
          <a:effectLst/>
        </p:spPr>
        <p:txBody>
          <a:bodyPr wrap="none">
            <a:spAutoFit/>
          </a:bodyPr>
          <a:lstStyle/>
          <a:p>
            <a:pPr algn="ctr"/>
            <a:r>
              <a:rPr lang="ar-SA" sz="2000" dirty="0">
                <a:latin typeface="Times New Roman" pitchFamily="18" charset="0"/>
                <a:cs typeface="Times New Roman" pitchFamily="18" charset="0"/>
              </a:rPr>
              <a:t>جميع النقاط التي تحقق القيد</a:t>
            </a:r>
          </a:p>
          <a:p>
            <a:pPr algn="ctr"/>
            <a:r>
              <a:rPr lang="en-US" sz="2000" i="1" dirty="0">
                <a:latin typeface="Courier New" panose="02070309020205020404" pitchFamily="49" charset="0"/>
                <a:cs typeface="Courier New" panose="02070309020205020404" pitchFamily="49" charset="0"/>
                <a:sym typeface="Symbol" pitchFamily="18" charset="2"/>
              </a:rPr>
              <a:t>-</a:t>
            </a:r>
            <a:r>
              <a:rPr lang="en-US" sz="500" i="1" dirty="0">
                <a:latin typeface="Courier New" panose="02070309020205020404" pitchFamily="49" charset="0"/>
                <a:cs typeface="Courier New" panose="02070309020205020404" pitchFamily="49" charset="0"/>
                <a:sym typeface="Symbol" pitchFamily="18" charset="2"/>
              </a:rPr>
              <a:t> </a:t>
            </a:r>
            <a:r>
              <a:rPr lang="en-US" sz="2000" i="1" dirty="0">
                <a:latin typeface="Times New Roman" pitchFamily="18" charset="0"/>
                <a:cs typeface="Times New Roman" pitchFamily="18" charset="0"/>
                <a:sym typeface="Symbol" pitchFamily="18" charset="2"/>
              </a:rPr>
              <a:t>x</a:t>
            </a:r>
            <a:r>
              <a:rPr lang="en-US" sz="2000" baseline="-25000" dirty="0">
                <a:latin typeface="Times New Roman" pitchFamily="18" charset="0"/>
                <a:cs typeface="Times New Roman" pitchFamily="18" charset="0"/>
                <a:sym typeface="Symbol" pitchFamily="18" charset="2"/>
              </a:rPr>
              <a:t>1</a:t>
            </a:r>
            <a:r>
              <a:rPr lang="en-US" sz="2000" dirty="0">
                <a:latin typeface="Times New Roman" pitchFamily="18" charset="0"/>
                <a:cs typeface="Times New Roman" pitchFamily="18" charset="0"/>
                <a:sym typeface="Symbol" pitchFamily="18" charset="2"/>
              </a:rPr>
              <a:t> + </a:t>
            </a:r>
            <a:r>
              <a:rPr lang="en-US" sz="2000" i="1" dirty="0">
                <a:latin typeface="Times New Roman" pitchFamily="18" charset="0"/>
                <a:cs typeface="Times New Roman" pitchFamily="18" charset="0"/>
                <a:sym typeface="Symbol" pitchFamily="18" charset="2"/>
              </a:rPr>
              <a:t>x</a:t>
            </a:r>
            <a:r>
              <a:rPr lang="en-US" sz="2000" baseline="-25000" dirty="0">
                <a:latin typeface="Times New Roman" pitchFamily="18" charset="0"/>
                <a:cs typeface="Times New Roman" pitchFamily="18" charset="0"/>
                <a:sym typeface="Symbol" pitchFamily="18" charset="2"/>
              </a:rPr>
              <a:t>2</a:t>
            </a:r>
            <a:r>
              <a:rPr lang="en-US" sz="2000" dirty="0">
                <a:latin typeface="Times New Roman" pitchFamily="18" charset="0"/>
                <a:cs typeface="Times New Roman" pitchFamily="18" charset="0"/>
                <a:sym typeface="Symbol" pitchFamily="18" charset="2"/>
              </a:rPr>
              <a:t> </a:t>
            </a:r>
            <a:r>
              <a:rPr lang="en-US" sz="2000" dirty="0">
                <a:latin typeface="Times New Roman" pitchFamily="18" charset="0"/>
                <a:sym typeface="Symbol" pitchFamily="18" charset="2"/>
              </a:rPr>
              <a:t>≤</a:t>
            </a:r>
            <a:r>
              <a:rPr lang="en-US" sz="2000" dirty="0">
                <a:latin typeface="Times New Roman" pitchFamily="18" charset="0"/>
                <a:cs typeface="Times New Roman" pitchFamily="18" charset="0"/>
                <a:sym typeface="Symbol" pitchFamily="18" charset="2"/>
              </a:rPr>
              <a:t> 1</a:t>
            </a:r>
          </a:p>
        </p:txBody>
      </p:sp>
      <p:sp>
        <p:nvSpPr>
          <p:cNvPr id="44061" name="Line 29"/>
          <p:cNvSpPr>
            <a:spLocks noChangeShapeType="1"/>
          </p:cNvSpPr>
          <p:nvPr/>
        </p:nvSpPr>
        <p:spPr bwMode="auto">
          <a:xfrm rot="5400000">
            <a:off x="4073525" y="4022725"/>
            <a:ext cx="76200" cy="0"/>
          </a:xfrm>
          <a:prstGeom prst="line">
            <a:avLst/>
          </a:prstGeom>
          <a:noFill/>
          <a:ln w="9525">
            <a:solidFill>
              <a:schemeClr val="tx1"/>
            </a:solidFill>
            <a:round/>
            <a:headEnd/>
            <a:tailEnd/>
          </a:ln>
          <a:effectLst/>
        </p:spPr>
        <p:txBody>
          <a:bodyPr/>
          <a:lstStyle/>
          <a:p>
            <a:endParaRPr lang="en-US"/>
          </a:p>
        </p:txBody>
      </p:sp>
      <p:sp>
        <p:nvSpPr>
          <p:cNvPr id="44062" name="Line 30"/>
          <p:cNvSpPr>
            <a:spLocks noChangeShapeType="1"/>
          </p:cNvSpPr>
          <p:nvPr/>
        </p:nvSpPr>
        <p:spPr bwMode="auto">
          <a:xfrm rot="5400000">
            <a:off x="4305300" y="4033838"/>
            <a:ext cx="76200" cy="0"/>
          </a:xfrm>
          <a:prstGeom prst="line">
            <a:avLst/>
          </a:prstGeom>
          <a:noFill/>
          <a:ln w="9525">
            <a:solidFill>
              <a:schemeClr val="tx1"/>
            </a:solidFill>
            <a:round/>
            <a:headEnd/>
            <a:tailEnd/>
          </a:ln>
          <a:effectLst/>
        </p:spPr>
        <p:txBody>
          <a:bodyPr/>
          <a:lstStyle/>
          <a:p>
            <a:endParaRPr lang="en-US"/>
          </a:p>
        </p:txBody>
      </p:sp>
      <p:sp>
        <p:nvSpPr>
          <p:cNvPr id="44063" name="Line 31"/>
          <p:cNvSpPr>
            <a:spLocks noChangeShapeType="1"/>
          </p:cNvSpPr>
          <p:nvPr/>
        </p:nvSpPr>
        <p:spPr bwMode="auto">
          <a:xfrm>
            <a:off x="2409825" y="2266950"/>
            <a:ext cx="76200" cy="0"/>
          </a:xfrm>
          <a:prstGeom prst="line">
            <a:avLst/>
          </a:prstGeom>
          <a:noFill/>
          <a:ln w="9525">
            <a:solidFill>
              <a:schemeClr val="tx1"/>
            </a:solidFill>
            <a:round/>
            <a:headEnd/>
            <a:tailEnd/>
          </a:ln>
          <a:effectLst/>
        </p:spPr>
        <p:txBody>
          <a:bodyPr/>
          <a:lstStyle/>
          <a:p>
            <a:endParaRPr lang="en-US"/>
          </a:p>
        </p:txBody>
      </p:sp>
      <p:sp>
        <p:nvSpPr>
          <p:cNvPr id="44064" name="Line 32"/>
          <p:cNvSpPr>
            <a:spLocks noChangeShapeType="1"/>
          </p:cNvSpPr>
          <p:nvPr/>
        </p:nvSpPr>
        <p:spPr bwMode="auto">
          <a:xfrm>
            <a:off x="2409825" y="1971675"/>
            <a:ext cx="76200" cy="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6">
                                            <p:txEl>
                                              <p:pRg st="2" end="2"/>
                                            </p:txEl>
                                          </p:spTgt>
                                        </p:tgtEl>
                                        <p:attrNameLst>
                                          <p:attrName>style.visibility</p:attrName>
                                        </p:attrNameLst>
                                      </p:cBhvr>
                                      <p:to>
                                        <p:strVal val="visible"/>
                                      </p:to>
                                    </p:set>
                                    <p:animEffect transition="in" filter="blinds(horizontal)">
                                      <p:cBhvr>
                                        <p:cTn id="7" dur="500"/>
                                        <p:tgtEl>
                                          <p:spTgt spid="4403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036">
                                            <p:txEl>
                                              <p:pRg st="3" end="3"/>
                                            </p:txEl>
                                          </p:spTgt>
                                        </p:tgtEl>
                                        <p:attrNameLst>
                                          <p:attrName>style.visibility</p:attrName>
                                        </p:attrNameLst>
                                      </p:cBhvr>
                                      <p:to>
                                        <p:strVal val="visible"/>
                                      </p:to>
                                    </p:set>
                                    <p:animEffect transition="in" filter="blinds(horizontal)">
                                      <p:cBhvr>
                                        <p:cTn id="10" dur="500"/>
                                        <p:tgtEl>
                                          <p:spTgt spid="4403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4036">
                                            <p:txEl>
                                              <p:pRg st="4" end="4"/>
                                            </p:txEl>
                                          </p:spTgt>
                                        </p:tgtEl>
                                        <p:attrNameLst>
                                          <p:attrName>style.visibility</p:attrName>
                                        </p:attrNameLst>
                                      </p:cBhvr>
                                      <p:to>
                                        <p:strVal val="visible"/>
                                      </p:to>
                                    </p:set>
                                    <p:animEffect transition="in" filter="blinds(horizontal)">
                                      <p:cBhvr>
                                        <p:cTn id="15" dur="500"/>
                                        <p:tgtEl>
                                          <p:spTgt spid="4403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4036">
                                            <p:txEl>
                                              <p:pRg st="5" end="5"/>
                                            </p:txEl>
                                          </p:spTgt>
                                        </p:tgtEl>
                                        <p:attrNameLst>
                                          <p:attrName>style.visibility</p:attrName>
                                        </p:attrNameLst>
                                      </p:cBhvr>
                                      <p:to>
                                        <p:strVal val="visible"/>
                                      </p:to>
                                    </p:set>
                                    <p:animEffect transition="in" filter="blinds(horizontal)">
                                      <p:cBhvr>
                                        <p:cTn id="20" dur="500"/>
                                        <p:tgtEl>
                                          <p:spTgt spid="44036">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4036">
                                            <p:txEl>
                                              <p:pRg st="6" end="6"/>
                                            </p:txEl>
                                          </p:spTgt>
                                        </p:tgtEl>
                                        <p:attrNameLst>
                                          <p:attrName>style.visibility</p:attrName>
                                        </p:attrNameLst>
                                      </p:cBhvr>
                                      <p:to>
                                        <p:strVal val="visible"/>
                                      </p:to>
                                    </p:set>
                                    <p:animEffect transition="in" filter="blinds(horizontal)">
                                      <p:cBhvr>
                                        <p:cTn id="25" dur="500"/>
                                        <p:tgtEl>
                                          <p:spTgt spid="4403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4056"/>
                                        </p:tgtEl>
                                        <p:attrNameLst>
                                          <p:attrName>style.visibility</p:attrName>
                                        </p:attrNameLst>
                                      </p:cBhvr>
                                      <p:to>
                                        <p:strVal val="visible"/>
                                      </p:to>
                                    </p:set>
                                    <p:animEffect transition="in" filter="blinds(horizontal)">
                                      <p:cBhvr>
                                        <p:cTn id="30" dur="500"/>
                                        <p:tgtEl>
                                          <p:spTgt spid="4405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4057"/>
                                        </p:tgtEl>
                                        <p:attrNameLst>
                                          <p:attrName>style.visibility</p:attrName>
                                        </p:attrNameLst>
                                      </p:cBhvr>
                                      <p:to>
                                        <p:strVal val="visible"/>
                                      </p:to>
                                    </p:set>
                                    <p:animEffect transition="in" filter="blinds(horizontal)">
                                      <p:cBhvr>
                                        <p:cTn id="33" dur="500"/>
                                        <p:tgtEl>
                                          <p:spTgt spid="4405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4058"/>
                                        </p:tgtEl>
                                        <p:attrNameLst>
                                          <p:attrName>style.visibility</p:attrName>
                                        </p:attrNameLst>
                                      </p:cBhvr>
                                      <p:to>
                                        <p:strVal val="visible"/>
                                      </p:to>
                                    </p:set>
                                    <p:animEffect transition="in" filter="blinds(horizontal)">
                                      <p:cBhvr>
                                        <p:cTn id="38" dur="500"/>
                                        <p:tgtEl>
                                          <p:spTgt spid="4405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4036">
                                            <p:txEl>
                                              <p:pRg st="7" end="7"/>
                                            </p:txEl>
                                          </p:spTgt>
                                        </p:tgtEl>
                                        <p:attrNameLst>
                                          <p:attrName>style.visibility</p:attrName>
                                        </p:attrNameLst>
                                      </p:cBhvr>
                                      <p:to>
                                        <p:strVal val="visible"/>
                                      </p:to>
                                    </p:set>
                                    <p:animEffect transition="in" filter="blinds(horizontal)">
                                      <p:cBhvr>
                                        <p:cTn id="43" dur="500"/>
                                        <p:tgtEl>
                                          <p:spTgt spid="44036">
                                            <p:txEl>
                                              <p:pRg st="7" end="7"/>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4059"/>
                                        </p:tgtEl>
                                        <p:attrNameLst>
                                          <p:attrName>style.visibility</p:attrName>
                                        </p:attrNameLst>
                                      </p:cBhvr>
                                      <p:to>
                                        <p:strVal val="visible"/>
                                      </p:to>
                                    </p:set>
                                    <p:animEffect transition="in" filter="blinds(horizontal)">
                                      <p:cBhvr>
                                        <p:cTn id="46" dur="500"/>
                                        <p:tgtEl>
                                          <p:spTgt spid="44059"/>
                                        </p:tgtEl>
                                      </p:cBhvr>
                                    </p:animEffect>
                                  </p:childTnLst>
                                </p:cTn>
                              </p:par>
                            </p:childTnLst>
                          </p:cTn>
                        </p:par>
                        <p:par>
                          <p:cTn id="47" fill="hold">
                            <p:stCondLst>
                              <p:cond delay="500"/>
                            </p:stCondLst>
                            <p:childTnLst>
                              <p:par>
                                <p:cTn id="48" presetID="3" presetClass="entr" presetSubtype="10" fill="hold" nodeType="afterEffect">
                                  <p:stCondLst>
                                    <p:cond delay="0"/>
                                  </p:stCondLst>
                                  <p:childTnLst>
                                    <p:set>
                                      <p:cBhvr>
                                        <p:cTn id="49" dur="1" fill="hold">
                                          <p:stCondLst>
                                            <p:cond delay="0"/>
                                          </p:stCondLst>
                                        </p:cTn>
                                        <p:tgtEl>
                                          <p:spTgt spid="44036">
                                            <p:txEl>
                                              <p:pRg st="8" end="8"/>
                                            </p:txEl>
                                          </p:spTgt>
                                        </p:tgtEl>
                                        <p:attrNameLst>
                                          <p:attrName>style.visibility</p:attrName>
                                        </p:attrNameLst>
                                      </p:cBhvr>
                                      <p:to>
                                        <p:strVal val="visible"/>
                                      </p:to>
                                    </p:set>
                                    <p:animEffect transition="in" filter="blinds(horizontal)">
                                      <p:cBhvr>
                                        <p:cTn id="50" dur="500"/>
                                        <p:tgtEl>
                                          <p:spTgt spid="44036">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4034"/>
                                        </p:tgtEl>
                                        <p:attrNameLst>
                                          <p:attrName>style.visibility</p:attrName>
                                        </p:attrNameLst>
                                      </p:cBhvr>
                                      <p:to>
                                        <p:strVal val="visible"/>
                                      </p:to>
                                    </p:set>
                                    <p:animEffect transition="in" filter="blinds(horizontal)">
                                      <p:cBhvr>
                                        <p:cTn id="55" dur="500"/>
                                        <p:tgtEl>
                                          <p:spTgt spid="44034"/>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4060"/>
                                        </p:tgtEl>
                                        <p:attrNameLst>
                                          <p:attrName>style.visibility</p:attrName>
                                        </p:attrNameLst>
                                      </p:cBhvr>
                                      <p:to>
                                        <p:strVal val="visible"/>
                                      </p:to>
                                    </p:set>
                                    <p:animEffect transition="in" filter="blinds(horizontal)">
                                      <p:cBhvr>
                                        <p:cTn id="60" dur="500"/>
                                        <p:tgtEl>
                                          <p:spTgt spid="44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nimBg="1"/>
      <p:bldP spid="44056" grpId="0" animBg="1"/>
      <p:bldP spid="44057" grpId="0" animBg="1"/>
      <p:bldP spid="44058" grpId="0" animBg="1"/>
      <p:bldP spid="44059" grpId="0" animBg="1"/>
      <p:bldP spid="440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9530AB5D-D6C3-4F8C-A4DE-BD0E96FFB0FA}" type="slidenum">
              <a:rPr lang="ar-SA"/>
              <a:pPr/>
              <a:t>16</a:t>
            </a:fld>
            <a:endParaRPr lang="en-US"/>
          </a:p>
        </p:txBody>
      </p:sp>
      <p:sp>
        <p:nvSpPr>
          <p:cNvPr id="45058" name="Freeform 2"/>
          <p:cNvSpPr>
            <a:spLocks/>
          </p:cNvSpPr>
          <p:nvPr/>
        </p:nvSpPr>
        <p:spPr bwMode="auto">
          <a:xfrm>
            <a:off x="330200" y="3549650"/>
            <a:ext cx="4440238" cy="2632075"/>
          </a:xfrm>
          <a:custGeom>
            <a:avLst/>
            <a:gdLst/>
            <a:ahLst/>
            <a:cxnLst>
              <a:cxn ang="0">
                <a:pos x="2762" y="0"/>
              </a:cxn>
              <a:cxn ang="0">
                <a:pos x="2797" y="1658"/>
              </a:cxn>
              <a:cxn ang="0">
                <a:pos x="83" y="1644"/>
              </a:cxn>
              <a:cxn ang="0">
                <a:pos x="0" y="0"/>
              </a:cxn>
              <a:cxn ang="0">
                <a:pos x="2762" y="0"/>
              </a:cxn>
            </a:cxnLst>
            <a:rect l="0" t="0" r="r" b="b"/>
            <a:pathLst>
              <a:path w="2797" h="1658">
                <a:moveTo>
                  <a:pt x="2762" y="0"/>
                </a:moveTo>
                <a:lnTo>
                  <a:pt x="2797" y="1658"/>
                </a:lnTo>
                <a:lnTo>
                  <a:pt x="83" y="1644"/>
                </a:lnTo>
                <a:lnTo>
                  <a:pt x="0" y="0"/>
                </a:lnTo>
                <a:lnTo>
                  <a:pt x="2762" y="0"/>
                </a:lnTo>
                <a:close/>
              </a:path>
            </a:pathLst>
          </a:custGeom>
          <a:solidFill>
            <a:schemeClr val="accent1">
              <a:alpha val="89000"/>
            </a:schemeClr>
          </a:solidFill>
          <a:ln w="9525">
            <a:solidFill>
              <a:schemeClr val="accent1"/>
            </a:solidFill>
            <a:round/>
            <a:headEnd/>
            <a:tailEnd/>
          </a:ln>
          <a:effectLst/>
        </p:spPr>
        <p:txBody>
          <a:bodyPr/>
          <a:lstStyle/>
          <a:p>
            <a:endParaRPr lang="en-US"/>
          </a:p>
        </p:txBody>
      </p:sp>
      <p:sp>
        <p:nvSpPr>
          <p:cNvPr id="45059"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45060" name="Rectangle 4"/>
          <p:cNvSpPr>
            <a:spLocks noGrp="1" noChangeArrowheads="1"/>
          </p:cNvSpPr>
          <p:nvPr>
            <p:ph type="body" idx="1"/>
          </p:nvPr>
        </p:nvSpPr>
        <p:spPr>
          <a:xfrm>
            <a:off x="5715000" y="1782243"/>
            <a:ext cx="3276600" cy="4195763"/>
          </a:xfrm>
        </p:spPr>
        <p:txBody>
          <a:bodyPr/>
          <a:lstStyle/>
          <a:p>
            <a:pPr marL="517525" indent="-517525" algn="r" rtl="1">
              <a:buFontTx/>
              <a:buNone/>
            </a:pPr>
            <a:r>
              <a:rPr lang="ar-SA" sz="2800" dirty="0">
                <a:latin typeface="Times New Roman" pitchFamily="18" charset="0"/>
                <a:cs typeface="Times New Roman" pitchFamily="18" charset="0"/>
                <a:sym typeface="Symbol" pitchFamily="18" charset="2"/>
              </a:rPr>
              <a:t>تمثيل القيد:</a:t>
            </a:r>
            <a:endParaRPr lang="ar-SA" b="1" u="sng" dirty="0">
              <a:latin typeface="Times New Roman" pitchFamily="18" charset="0"/>
              <a:cs typeface="Times New Roman" pitchFamily="18" charset="0"/>
            </a:endParaRPr>
          </a:p>
          <a:p>
            <a:pPr marL="517525" indent="-517525" algn="ctr" rtl="1">
              <a:buFontTx/>
              <a:buNone/>
            </a:pP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 </a:t>
            </a:r>
            <a:r>
              <a:rPr lang="en-US" sz="2400" dirty="0">
                <a:latin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2</a:t>
            </a:r>
            <a:endParaRPr lang="ar-SA" sz="2400" dirty="0">
              <a:latin typeface="Times New Roman" pitchFamily="18" charset="0"/>
              <a:cs typeface="Times New Roman" pitchFamily="18" charset="0"/>
            </a:endParaRPr>
          </a:p>
          <a:p>
            <a:pPr marL="517525" indent="-517525" algn="r" rtl="1">
              <a:buFontTx/>
              <a:buNone/>
            </a:pPr>
            <a:r>
              <a:rPr lang="ar-SA" sz="2400" dirty="0">
                <a:latin typeface="Times New Roman" pitchFamily="18" charset="0"/>
                <a:cs typeface="Times New Roman" pitchFamily="18" charset="0"/>
              </a:rPr>
              <a:t>نرسم المستقيم:</a:t>
            </a:r>
          </a:p>
          <a:p>
            <a:pPr marL="517525" indent="-517525" algn="ctr" rtl="1">
              <a:buFontTx/>
              <a:buNone/>
            </a:pP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 </a:t>
            </a:r>
            <a:r>
              <a:rPr lang="en-US" sz="2400" dirty="0">
                <a:latin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2</a:t>
            </a:r>
            <a:endParaRPr lang="ar-SA" sz="2400" dirty="0">
              <a:latin typeface="Times New Roman" pitchFamily="18" charset="0"/>
              <a:cs typeface="Times New Roman" pitchFamily="18" charset="0"/>
            </a:endParaRPr>
          </a:p>
          <a:p>
            <a:pPr marL="517525" indent="-517525" algn="r" rtl="1">
              <a:buFontTx/>
              <a:buNone/>
            </a:pPr>
            <a:r>
              <a:rPr lang="ar-SA" sz="2400" dirty="0">
                <a:latin typeface="Times New Roman" pitchFamily="18" charset="0"/>
                <a:cs typeface="Times New Roman" pitchFamily="18" charset="0"/>
                <a:sym typeface="Symbol" pitchFamily="18" charset="2"/>
              </a:rPr>
              <a:t>نقطة إضافية للتعويض: </a:t>
            </a:r>
            <a:r>
              <a:rPr lang="en-US" sz="2400" dirty="0">
                <a:latin typeface="Times New Roman" pitchFamily="18" charset="0"/>
                <a:cs typeface="Times New Roman" pitchFamily="18" charset="0"/>
                <a:sym typeface="Symbol" pitchFamily="18" charset="2"/>
              </a:rPr>
              <a:t>(1</a:t>
            </a:r>
            <a:r>
              <a:rPr lang="en-US" sz="16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16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3)</a:t>
            </a:r>
            <a:r>
              <a:rPr lang="ar-SA" sz="2400" dirty="0">
                <a:latin typeface="Times New Roman" pitchFamily="18" charset="0"/>
                <a:cs typeface="Times New Roman" pitchFamily="18" charset="0"/>
                <a:sym typeface="Symbol" pitchFamily="18" charset="2"/>
              </a:rPr>
              <a:t> </a:t>
            </a:r>
          </a:p>
          <a:p>
            <a:pPr marL="517525" indent="-517525" algn="ctr">
              <a:buFontTx/>
              <a:buNone/>
            </a:pPr>
            <a:r>
              <a:rPr lang="en-US" sz="2400" dirty="0">
                <a:latin typeface="Times New Roman" pitchFamily="18" charset="0"/>
                <a:cs typeface="Times New Roman" pitchFamily="18" charset="0"/>
                <a:sym typeface="Symbol" pitchFamily="18" charset="2"/>
              </a:rPr>
              <a:t>3 &gt; 2</a:t>
            </a:r>
          </a:p>
        </p:txBody>
      </p:sp>
      <p:grpSp>
        <p:nvGrpSpPr>
          <p:cNvPr id="2" name="Group 5"/>
          <p:cNvGrpSpPr>
            <a:grpSpLocks/>
          </p:cNvGrpSpPr>
          <p:nvPr/>
        </p:nvGrpSpPr>
        <p:grpSpPr bwMode="auto">
          <a:xfrm>
            <a:off x="152400" y="1739900"/>
            <a:ext cx="5153025" cy="4584700"/>
            <a:chOff x="96" y="1096"/>
            <a:chExt cx="3246" cy="2888"/>
          </a:xfrm>
        </p:grpSpPr>
        <p:sp>
          <p:nvSpPr>
            <p:cNvPr id="45062" name="Line 6"/>
            <p:cNvSpPr>
              <a:spLocks noChangeShapeType="1"/>
            </p:cNvSpPr>
            <p:nvPr/>
          </p:nvSpPr>
          <p:spPr bwMode="auto">
            <a:xfrm>
              <a:off x="1536" y="1096"/>
              <a:ext cx="0" cy="288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45063" name="Line 7"/>
            <p:cNvSpPr>
              <a:spLocks noChangeShapeType="1"/>
            </p:cNvSpPr>
            <p:nvPr/>
          </p:nvSpPr>
          <p:spPr bwMode="auto">
            <a:xfrm>
              <a:off x="96" y="2544"/>
              <a:ext cx="3120"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45064" name="Text Box 8"/>
            <p:cNvSpPr txBox="1">
              <a:spLocks noChangeArrowheads="1"/>
            </p:cNvSpPr>
            <p:nvPr/>
          </p:nvSpPr>
          <p:spPr bwMode="auto">
            <a:xfrm>
              <a:off x="3132" y="2505"/>
              <a:ext cx="210" cy="231"/>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45065" name="Text Box 9"/>
            <p:cNvSpPr txBox="1">
              <a:spLocks noChangeArrowheads="1"/>
            </p:cNvSpPr>
            <p:nvPr/>
          </p:nvSpPr>
          <p:spPr bwMode="auto">
            <a:xfrm>
              <a:off x="1296" y="1152"/>
              <a:ext cx="210" cy="231"/>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grpSp>
      <p:grpSp>
        <p:nvGrpSpPr>
          <p:cNvPr id="3" name="Group 10"/>
          <p:cNvGrpSpPr>
            <a:grpSpLocks/>
          </p:cNvGrpSpPr>
          <p:nvPr/>
        </p:nvGrpSpPr>
        <p:grpSpPr bwMode="auto">
          <a:xfrm>
            <a:off x="2422525" y="2540000"/>
            <a:ext cx="76200" cy="1235075"/>
            <a:chOff x="1526" y="1600"/>
            <a:chExt cx="48" cy="778"/>
          </a:xfrm>
        </p:grpSpPr>
        <p:sp>
          <p:nvSpPr>
            <p:cNvPr id="45067" name="Line 11"/>
            <p:cNvSpPr>
              <a:spLocks noChangeShapeType="1"/>
            </p:cNvSpPr>
            <p:nvPr/>
          </p:nvSpPr>
          <p:spPr bwMode="auto">
            <a:xfrm>
              <a:off x="1526" y="2378"/>
              <a:ext cx="48" cy="0"/>
            </a:xfrm>
            <a:prstGeom prst="line">
              <a:avLst/>
            </a:prstGeom>
            <a:noFill/>
            <a:ln w="9525">
              <a:solidFill>
                <a:schemeClr val="tx1"/>
              </a:solidFill>
              <a:round/>
              <a:headEnd/>
              <a:tailEnd/>
            </a:ln>
            <a:effectLst/>
          </p:spPr>
          <p:txBody>
            <a:bodyPr/>
            <a:lstStyle/>
            <a:p>
              <a:endParaRPr lang="en-US"/>
            </a:p>
          </p:txBody>
        </p:sp>
        <p:sp>
          <p:nvSpPr>
            <p:cNvPr id="45068" name="Line 12"/>
            <p:cNvSpPr>
              <a:spLocks noChangeShapeType="1"/>
            </p:cNvSpPr>
            <p:nvPr/>
          </p:nvSpPr>
          <p:spPr bwMode="auto">
            <a:xfrm>
              <a:off x="1526" y="2233"/>
              <a:ext cx="48" cy="0"/>
            </a:xfrm>
            <a:prstGeom prst="line">
              <a:avLst/>
            </a:prstGeom>
            <a:noFill/>
            <a:ln w="9525">
              <a:solidFill>
                <a:schemeClr val="tx1"/>
              </a:solidFill>
              <a:round/>
              <a:headEnd/>
              <a:tailEnd/>
            </a:ln>
            <a:effectLst/>
          </p:spPr>
          <p:txBody>
            <a:bodyPr/>
            <a:lstStyle/>
            <a:p>
              <a:endParaRPr lang="en-US"/>
            </a:p>
          </p:txBody>
        </p:sp>
        <p:sp>
          <p:nvSpPr>
            <p:cNvPr id="45069" name="Line 13"/>
            <p:cNvSpPr>
              <a:spLocks noChangeShapeType="1"/>
            </p:cNvSpPr>
            <p:nvPr/>
          </p:nvSpPr>
          <p:spPr bwMode="auto">
            <a:xfrm>
              <a:off x="1526" y="2087"/>
              <a:ext cx="48" cy="0"/>
            </a:xfrm>
            <a:prstGeom prst="line">
              <a:avLst/>
            </a:prstGeom>
            <a:noFill/>
            <a:ln w="9525">
              <a:solidFill>
                <a:schemeClr val="tx1"/>
              </a:solidFill>
              <a:round/>
              <a:headEnd/>
              <a:tailEnd/>
            </a:ln>
            <a:effectLst/>
          </p:spPr>
          <p:txBody>
            <a:bodyPr/>
            <a:lstStyle/>
            <a:p>
              <a:endParaRPr lang="en-US"/>
            </a:p>
          </p:txBody>
        </p:sp>
        <p:sp>
          <p:nvSpPr>
            <p:cNvPr id="45070" name="Line 14"/>
            <p:cNvSpPr>
              <a:spLocks noChangeShapeType="1"/>
            </p:cNvSpPr>
            <p:nvPr/>
          </p:nvSpPr>
          <p:spPr bwMode="auto">
            <a:xfrm>
              <a:off x="1526" y="1942"/>
              <a:ext cx="48" cy="0"/>
            </a:xfrm>
            <a:prstGeom prst="line">
              <a:avLst/>
            </a:prstGeom>
            <a:noFill/>
            <a:ln w="9525">
              <a:solidFill>
                <a:schemeClr val="tx1"/>
              </a:solidFill>
              <a:round/>
              <a:headEnd/>
              <a:tailEnd/>
            </a:ln>
            <a:effectLst/>
          </p:spPr>
          <p:txBody>
            <a:bodyPr/>
            <a:lstStyle/>
            <a:p>
              <a:endParaRPr lang="en-US"/>
            </a:p>
          </p:txBody>
        </p:sp>
        <p:sp>
          <p:nvSpPr>
            <p:cNvPr id="45071" name="Line 15"/>
            <p:cNvSpPr>
              <a:spLocks noChangeShapeType="1"/>
            </p:cNvSpPr>
            <p:nvPr/>
          </p:nvSpPr>
          <p:spPr bwMode="auto">
            <a:xfrm>
              <a:off x="1526" y="1772"/>
              <a:ext cx="48" cy="0"/>
            </a:xfrm>
            <a:prstGeom prst="line">
              <a:avLst/>
            </a:prstGeom>
            <a:noFill/>
            <a:ln w="9525">
              <a:solidFill>
                <a:schemeClr val="tx1"/>
              </a:solidFill>
              <a:round/>
              <a:headEnd/>
              <a:tailEnd/>
            </a:ln>
            <a:effectLst/>
          </p:spPr>
          <p:txBody>
            <a:bodyPr/>
            <a:lstStyle/>
            <a:p>
              <a:endParaRPr lang="en-US"/>
            </a:p>
          </p:txBody>
        </p:sp>
        <p:sp>
          <p:nvSpPr>
            <p:cNvPr id="45072" name="Line 16"/>
            <p:cNvSpPr>
              <a:spLocks noChangeShapeType="1"/>
            </p:cNvSpPr>
            <p:nvPr/>
          </p:nvSpPr>
          <p:spPr bwMode="auto">
            <a:xfrm>
              <a:off x="1526" y="1600"/>
              <a:ext cx="48" cy="0"/>
            </a:xfrm>
            <a:prstGeom prst="line">
              <a:avLst/>
            </a:prstGeom>
            <a:noFill/>
            <a:ln w="9525">
              <a:solidFill>
                <a:schemeClr val="tx1"/>
              </a:solidFill>
              <a:round/>
              <a:headEnd/>
              <a:tailEnd/>
            </a:ln>
            <a:effectLst/>
          </p:spPr>
          <p:txBody>
            <a:bodyPr/>
            <a:lstStyle/>
            <a:p>
              <a:endParaRPr lang="en-US"/>
            </a:p>
          </p:txBody>
        </p:sp>
      </p:grpSp>
      <p:grpSp>
        <p:nvGrpSpPr>
          <p:cNvPr id="4" name="Group 17"/>
          <p:cNvGrpSpPr>
            <a:grpSpLocks/>
          </p:cNvGrpSpPr>
          <p:nvPr/>
        </p:nvGrpSpPr>
        <p:grpSpPr bwMode="auto">
          <a:xfrm>
            <a:off x="2654300" y="3984625"/>
            <a:ext cx="1223963" cy="76200"/>
            <a:chOff x="1672" y="2510"/>
            <a:chExt cx="771" cy="48"/>
          </a:xfrm>
        </p:grpSpPr>
        <p:sp>
          <p:nvSpPr>
            <p:cNvPr id="45074" name="Line 18"/>
            <p:cNvSpPr>
              <a:spLocks noChangeShapeType="1"/>
            </p:cNvSpPr>
            <p:nvPr/>
          </p:nvSpPr>
          <p:spPr bwMode="auto">
            <a:xfrm rot="5400000">
              <a:off x="1648" y="2534"/>
              <a:ext cx="48" cy="0"/>
            </a:xfrm>
            <a:prstGeom prst="line">
              <a:avLst/>
            </a:prstGeom>
            <a:noFill/>
            <a:ln w="9525">
              <a:solidFill>
                <a:schemeClr val="tx1"/>
              </a:solidFill>
              <a:round/>
              <a:headEnd/>
              <a:tailEnd/>
            </a:ln>
            <a:effectLst/>
          </p:spPr>
          <p:txBody>
            <a:bodyPr/>
            <a:lstStyle/>
            <a:p>
              <a:endParaRPr lang="en-US"/>
            </a:p>
          </p:txBody>
        </p:sp>
        <p:sp>
          <p:nvSpPr>
            <p:cNvPr id="45075" name="Line 19"/>
            <p:cNvSpPr>
              <a:spLocks noChangeShapeType="1"/>
            </p:cNvSpPr>
            <p:nvPr/>
          </p:nvSpPr>
          <p:spPr bwMode="auto">
            <a:xfrm rot="5400000">
              <a:off x="1793" y="2534"/>
              <a:ext cx="48" cy="0"/>
            </a:xfrm>
            <a:prstGeom prst="line">
              <a:avLst/>
            </a:prstGeom>
            <a:noFill/>
            <a:ln w="9525">
              <a:solidFill>
                <a:schemeClr val="tx1"/>
              </a:solidFill>
              <a:round/>
              <a:headEnd/>
              <a:tailEnd/>
            </a:ln>
            <a:effectLst/>
          </p:spPr>
          <p:txBody>
            <a:bodyPr/>
            <a:lstStyle/>
            <a:p>
              <a:endParaRPr lang="en-US"/>
            </a:p>
          </p:txBody>
        </p:sp>
        <p:sp>
          <p:nvSpPr>
            <p:cNvPr id="45076" name="Line 20"/>
            <p:cNvSpPr>
              <a:spLocks noChangeShapeType="1"/>
            </p:cNvSpPr>
            <p:nvPr/>
          </p:nvSpPr>
          <p:spPr bwMode="auto">
            <a:xfrm rot="5400000">
              <a:off x="1939" y="2534"/>
              <a:ext cx="48" cy="0"/>
            </a:xfrm>
            <a:prstGeom prst="line">
              <a:avLst/>
            </a:prstGeom>
            <a:noFill/>
            <a:ln w="9525">
              <a:solidFill>
                <a:schemeClr val="tx1"/>
              </a:solidFill>
              <a:round/>
              <a:headEnd/>
              <a:tailEnd/>
            </a:ln>
            <a:effectLst/>
          </p:spPr>
          <p:txBody>
            <a:bodyPr/>
            <a:lstStyle/>
            <a:p>
              <a:endParaRPr lang="en-US"/>
            </a:p>
          </p:txBody>
        </p:sp>
        <p:sp>
          <p:nvSpPr>
            <p:cNvPr id="45077" name="Line 21"/>
            <p:cNvSpPr>
              <a:spLocks noChangeShapeType="1"/>
            </p:cNvSpPr>
            <p:nvPr/>
          </p:nvSpPr>
          <p:spPr bwMode="auto">
            <a:xfrm rot="5400000">
              <a:off x="2084" y="2534"/>
              <a:ext cx="48" cy="0"/>
            </a:xfrm>
            <a:prstGeom prst="line">
              <a:avLst/>
            </a:prstGeom>
            <a:noFill/>
            <a:ln w="9525">
              <a:solidFill>
                <a:schemeClr val="tx1"/>
              </a:solidFill>
              <a:round/>
              <a:headEnd/>
              <a:tailEnd/>
            </a:ln>
            <a:effectLst/>
          </p:spPr>
          <p:txBody>
            <a:bodyPr/>
            <a:lstStyle/>
            <a:p>
              <a:endParaRPr lang="en-US"/>
            </a:p>
          </p:txBody>
        </p:sp>
        <p:sp>
          <p:nvSpPr>
            <p:cNvPr id="45078" name="Line 22"/>
            <p:cNvSpPr>
              <a:spLocks noChangeShapeType="1"/>
            </p:cNvSpPr>
            <p:nvPr/>
          </p:nvSpPr>
          <p:spPr bwMode="auto">
            <a:xfrm rot="5400000">
              <a:off x="2254" y="2534"/>
              <a:ext cx="48" cy="0"/>
            </a:xfrm>
            <a:prstGeom prst="line">
              <a:avLst/>
            </a:prstGeom>
            <a:noFill/>
            <a:ln w="9525">
              <a:solidFill>
                <a:schemeClr val="tx1"/>
              </a:solidFill>
              <a:round/>
              <a:headEnd/>
              <a:tailEnd/>
            </a:ln>
            <a:effectLst/>
          </p:spPr>
          <p:txBody>
            <a:bodyPr/>
            <a:lstStyle/>
            <a:p>
              <a:endParaRPr lang="en-US"/>
            </a:p>
          </p:txBody>
        </p:sp>
        <p:sp>
          <p:nvSpPr>
            <p:cNvPr id="45079" name="Line 23"/>
            <p:cNvSpPr>
              <a:spLocks noChangeShapeType="1"/>
            </p:cNvSpPr>
            <p:nvPr/>
          </p:nvSpPr>
          <p:spPr bwMode="auto">
            <a:xfrm rot="5400000">
              <a:off x="2419" y="2534"/>
              <a:ext cx="48" cy="0"/>
            </a:xfrm>
            <a:prstGeom prst="line">
              <a:avLst/>
            </a:prstGeom>
            <a:noFill/>
            <a:ln w="9525">
              <a:solidFill>
                <a:schemeClr val="tx1"/>
              </a:solidFill>
              <a:round/>
              <a:headEnd/>
              <a:tailEnd/>
            </a:ln>
            <a:effectLst/>
          </p:spPr>
          <p:txBody>
            <a:bodyPr/>
            <a:lstStyle/>
            <a:p>
              <a:endParaRPr lang="en-US"/>
            </a:p>
          </p:txBody>
        </p:sp>
      </p:grpSp>
      <p:sp>
        <p:nvSpPr>
          <p:cNvPr id="45082" name="Line 26"/>
          <p:cNvSpPr>
            <a:spLocks noChangeShapeType="1"/>
          </p:cNvSpPr>
          <p:nvPr/>
        </p:nvSpPr>
        <p:spPr bwMode="auto">
          <a:xfrm flipH="1">
            <a:off x="219075" y="3538538"/>
            <a:ext cx="4629150" cy="1111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45083" name="Oval 27"/>
          <p:cNvSpPr>
            <a:spLocks noChangeArrowheads="1"/>
          </p:cNvSpPr>
          <p:nvPr/>
        </p:nvSpPr>
        <p:spPr bwMode="auto">
          <a:xfrm>
            <a:off x="2601913" y="3262313"/>
            <a:ext cx="100012" cy="111125"/>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45084" name="Text Box 28"/>
          <p:cNvSpPr txBox="1">
            <a:spLocks noChangeArrowheads="1"/>
          </p:cNvSpPr>
          <p:nvPr/>
        </p:nvSpPr>
        <p:spPr bwMode="auto">
          <a:xfrm>
            <a:off x="2443865" y="4791075"/>
            <a:ext cx="2356735" cy="707886"/>
          </a:xfrm>
          <a:prstGeom prst="rect">
            <a:avLst/>
          </a:prstGeom>
          <a:noFill/>
          <a:ln w="9525">
            <a:noFill/>
            <a:miter lim="800000"/>
            <a:headEnd/>
            <a:tailEnd/>
          </a:ln>
          <a:effectLst/>
        </p:spPr>
        <p:txBody>
          <a:bodyPr wrap="none">
            <a:spAutoFit/>
          </a:bodyPr>
          <a:lstStyle/>
          <a:p>
            <a:pPr algn="ctr"/>
            <a:r>
              <a:rPr lang="ar-SA" sz="2000" dirty="0">
                <a:latin typeface="Times New Roman" pitchFamily="18" charset="0"/>
                <a:cs typeface="Times New Roman" pitchFamily="18" charset="0"/>
              </a:rPr>
              <a:t>جميع النقاط التي تحقق القيد</a:t>
            </a:r>
          </a:p>
          <a:p>
            <a:pPr algn="ctr"/>
            <a:r>
              <a:rPr lang="en-US" sz="2000" i="1" dirty="0">
                <a:latin typeface="Times New Roman" pitchFamily="18" charset="0"/>
                <a:cs typeface="Times New Roman" pitchFamily="18" charset="0"/>
                <a:sym typeface="Symbol" pitchFamily="18" charset="2"/>
              </a:rPr>
              <a:t>x</a:t>
            </a:r>
            <a:r>
              <a:rPr lang="en-US" sz="2000" baseline="-25000" dirty="0">
                <a:latin typeface="Times New Roman" pitchFamily="18" charset="0"/>
                <a:cs typeface="Times New Roman" pitchFamily="18" charset="0"/>
                <a:sym typeface="Symbol" pitchFamily="18" charset="2"/>
              </a:rPr>
              <a:t>2</a:t>
            </a:r>
            <a:r>
              <a:rPr lang="en-US" sz="2000" dirty="0">
                <a:latin typeface="Times New Roman" pitchFamily="18" charset="0"/>
                <a:cs typeface="Times New Roman" pitchFamily="18" charset="0"/>
                <a:sym typeface="Symbol" pitchFamily="18" charset="2"/>
              </a:rPr>
              <a:t> ≤ 2</a:t>
            </a:r>
          </a:p>
        </p:txBody>
      </p:sp>
      <p:sp>
        <p:nvSpPr>
          <p:cNvPr id="45085" name="Line 29"/>
          <p:cNvSpPr>
            <a:spLocks noChangeShapeType="1"/>
          </p:cNvSpPr>
          <p:nvPr/>
        </p:nvSpPr>
        <p:spPr bwMode="auto">
          <a:xfrm rot="5400000">
            <a:off x="4073525" y="4022725"/>
            <a:ext cx="76200" cy="0"/>
          </a:xfrm>
          <a:prstGeom prst="line">
            <a:avLst/>
          </a:prstGeom>
          <a:noFill/>
          <a:ln w="9525">
            <a:solidFill>
              <a:schemeClr val="tx1"/>
            </a:solidFill>
            <a:round/>
            <a:headEnd/>
            <a:tailEnd/>
          </a:ln>
          <a:effectLst/>
        </p:spPr>
        <p:txBody>
          <a:bodyPr/>
          <a:lstStyle/>
          <a:p>
            <a:endParaRPr lang="en-US"/>
          </a:p>
        </p:txBody>
      </p:sp>
      <p:sp>
        <p:nvSpPr>
          <p:cNvPr id="45086" name="Line 30"/>
          <p:cNvSpPr>
            <a:spLocks noChangeShapeType="1"/>
          </p:cNvSpPr>
          <p:nvPr/>
        </p:nvSpPr>
        <p:spPr bwMode="auto">
          <a:xfrm rot="5400000">
            <a:off x="4305300" y="4033838"/>
            <a:ext cx="76200" cy="0"/>
          </a:xfrm>
          <a:prstGeom prst="line">
            <a:avLst/>
          </a:prstGeom>
          <a:noFill/>
          <a:ln w="9525">
            <a:solidFill>
              <a:schemeClr val="tx1"/>
            </a:solidFill>
            <a:round/>
            <a:headEnd/>
            <a:tailEnd/>
          </a:ln>
          <a:effectLst/>
        </p:spPr>
        <p:txBody>
          <a:bodyPr/>
          <a:lstStyle/>
          <a:p>
            <a:endParaRPr lang="en-US"/>
          </a:p>
        </p:txBody>
      </p:sp>
      <p:sp>
        <p:nvSpPr>
          <p:cNvPr id="45087" name="Line 31"/>
          <p:cNvSpPr>
            <a:spLocks noChangeShapeType="1"/>
          </p:cNvSpPr>
          <p:nvPr/>
        </p:nvSpPr>
        <p:spPr bwMode="auto">
          <a:xfrm>
            <a:off x="2409825" y="2266950"/>
            <a:ext cx="76200" cy="0"/>
          </a:xfrm>
          <a:prstGeom prst="line">
            <a:avLst/>
          </a:prstGeom>
          <a:noFill/>
          <a:ln w="9525">
            <a:solidFill>
              <a:schemeClr val="tx1"/>
            </a:solidFill>
            <a:round/>
            <a:headEnd/>
            <a:tailEnd/>
          </a:ln>
          <a:effectLst/>
        </p:spPr>
        <p:txBody>
          <a:bodyPr/>
          <a:lstStyle/>
          <a:p>
            <a:endParaRPr lang="en-US"/>
          </a:p>
        </p:txBody>
      </p:sp>
      <p:sp>
        <p:nvSpPr>
          <p:cNvPr id="45088" name="Line 32"/>
          <p:cNvSpPr>
            <a:spLocks noChangeShapeType="1"/>
          </p:cNvSpPr>
          <p:nvPr/>
        </p:nvSpPr>
        <p:spPr bwMode="auto">
          <a:xfrm>
            <a:off x="2409825" y="1971675"/>
            <a:ext cx="76200" cy="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60">
                                            <p:txEl>
                                              <p:pRg st="2" end="2"/>
                                            </p:txEl>
                                          </p:spTgt>
                                        </p:tgtEl>
                                        <p:attrNameLst>
                                          <p:attrName>style.visibility</p:attrName>
                                        </p:attrNameLst>
                                      </p:cBhvr>
                                      <p:to>
                                        <p:strVal val="visible"/>
                                      </p:to>
                                    </p:set>
                                    <p:animEffect transition="in" filter="blinds(horizontal)">
                                      <p:cBhvr>
                                        <p:cTn id="7" dur="500"/>
                                        <p:tgtEl>
                                          <p:spTgt spid="45060">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060">
                                            <p:txEl>
                                              <p:pRg st="3" end="3"/>
                                            </p:txEl>
                                          </p:spTgt>
                                        </p:tgtEl>
                                        <p:attrNameLst>
                                          <p:attrName>style.visibility</p:attrName>
                                        </p:attrNameLst>
                                      </p:cBhvr>
                                      <p:to>
                                        <p:strVal val="visible"/>
                                      </p:to>
                                    </p:set>
                                    <p:animEffect transition="in" filter="blinds(horizontal)">
                                      <p:cBhvr>
                                        <p:cTn id="10" dur="500"/>
                                        <p:tgtEl>
                                          <p:spTgt spid="45060">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5082"/>
                                        </p:tgtEl>
                                        <p:attrNameLst>
                                          <p:attrName>style.visibility</p:attrName>
                                        </p:attrNameLst>
                                      </p:cBhvr>
                                      <p:to>
                                        <p:strVal val="visible"/>
                                      </p:to>
                                    </p:set>
                                    <p:animEffect transition="in" filter="blinds(horizontal)">
                                      <p:cBhvr>
                                        <p:cTn id="15" dur="500"/>
                                        <p:tgtEl>
                                          <p:spTgt spid="4508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5060">
                                            <p:txEl>
                                              <p:pRg st="4" end="4"/>
                                            </p:txEl>
                                          </p:spTgt>
                                        </p:tgtEl>
                                        <p:attrNameLst>
                                          <p:attrName>style.visibility</p:attrName>
                                        </p:attrNameLst>
                                      </p:cBhvr>
                                      <p:to>
                                        <p:strVal val="visible"/>
                                      </p:to>
                                    </p:set>
                                    <p:animEffect transition="in" filter="blinds(horizontal)">
                                      <p:cBhvr>
                                        <p:cTn id="20" dur="500"/>
                                        <p:tgtEl>
                                          <p:spTgt spid="45060">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5060">
                                            <p:txEl>
                                              <p:pRg st="5" end="5"/>
                                            </p:txEl>
                                          </p:spTgt>
                                        </p:tgtEl>
                                        <p:attrNameLst>
                                          <p:attrName>style.visibility</p:attrName>
                                        </p:attrNameLst>
                                      </p:cBhvr>
                                      <p:to>
                                        <p:strVal val="visible"/>
                                      </p:to>
                                    </p:set>
                                    <p:animEffect transition="in" filter="blinds(horizontal)">
                                      <p:cBhvr>
                                        <p:cTn id="23" dur="500"/>
                                        <p:tgtEl>
                                          <p:spTgt spid="45060">
                                            <p:txEl>
                                              <p:pRg st="5" end="5"/>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5083"/>
                                        </p:tgtEl>
                                        <p:attrNameLst>
                                          <p:attrName>style.visibility</p:attrName>
                                        </p:attrNameLst>
                                      </p:cBhvr>
                                      <p:to>
                                        <p:strVal val="visible"/>
                                      </p:to>
                                    </p:set>
                                    <p:animEffect transition="in" filter="blinds(horizontal)">
                                      <p:cBhvr>
                                        <p:cTn id="26" dur="500"/>
                                        <p:tgtEl>
                                          <p:spTgt spid="4508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5058"/>
                                        </p:tgtEl>
                                        <p:attrNameLst>
                                          <p:attrName>style.visibility</p:attrName>
                                        </p:attrNameLst>
                                      </p:cBhvr>
                                      <p:to>
                                        <p:strVal val="visible"/>
                                      </p:to>
                                    </p:set>
                                    <p:animEffect transition="in" filter="blinds(horizontal)">
                                      <p:cBhvr>
                                        <p:cTn id="31" dur="500"/>
                                        <p:tgtEl>
                                          <p:spTgt spid="4505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5084"/>
                                        </p:tgtEl>
                                        <p:attrNameLst>
                                          <p:attrName>style.visibility</p:attrName>
                                        </p:attrNameLst>
                                      </p:cBhvr>
                                      <p:to>
                                        <p:strVal val="visible"/>
                                      </p:to>
                                    </p:set>
                                    <p:animEffect transition="in" filter="blinds(horizontal)">
                                      <p:cBhvr>
                                        <p:cTn id="36" dur="500"/>
                                        <p:tgtEl>
                                          <p:spTgt spid="45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p:bldP spid="45082" grpId="0" animBg="1"/>
      <p:bldP spid="45083" grpId="0" animBg="1"/>
      <p:bldP spid="4508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682E5B02-E6F8-4CC9-94A8-690162B221CE}" type="slidenum">
              <a:rPr lang="ar-SA"/>
              <a:pPr/>
              <a:t>17</a:t>
            </a:fld>
            <a:endParaRPr lang="en-US"/>
          </a:p>
        </p:txBody>
      </p:sp>
      <p:sp>
        <p:nvSpPr>
          <p:cNvPr id="46082" name="Freeform 2"/>
          <p:cNvSpPr>
            <a:spLocks/>
          </p:cNvSpPr>
          <p:nvPr/>
        </p:nvSpPr>
        <p:spPr bwMode="auto">
          <a:xfrm>
            <a:off x="2446338" y="1674813"/>
            <a:ext cx="2819400" cy="2368550"/>
          </a:xfrm>
          <a:custGeom>
            <a:avLst/>
            <a:gdLst/>
            <a:ahLst/>
            <a:cxnLst>
              <a:cxn ang="0">
                <a:pos x="1776" y="0"/>
              </a:cxn>
              <a:cxn ang="0">
                <a:pos x="1742" y="1478"/>
              </a:cxn>
              <a:cxn ang="0">
                <a:pos x="7" y="1492"/>
              </a:cxn>
              <a:cxn ang="0">
                <a:pos x="0" y="7"/>
              </a:cxn>
              <a:cxn ang="0">
                <a:pos x="1776" y="0"/>
              </a:cxn>
            </a:cxnLst>
            <a:rect l="0" t="0" r="r" b="b"/>
            <a:pathLst>
              <a:path w="1776" h="1492">
                <a:moveTo>
                  <a:pt x="1776" y="0"/>
                </a:moveTo>
                <a:lnTo>
                  <a:pt x="1742" y="1478"/>
                </a:lnTo>
                <a:lnTo>
                  <a:pt x="7" y="1492"/>
                </a:lnTo>
                <a:lnTo>
                  <a:pt x="0" y="7"/>
                </a:lnTo>
                <a:lnTo>
                  <a:pt x="1776" y="0"/>
                </a:lnTo>
                <a:close/>
              </a:path>
            </a:pathLst>
          </a:custGeom>
          <a:solidFill>
            <a:schemeClr val="accent1">
              <a:alpha val="89000"/>
            </a:schemeClr>
          </a:solidFill>
          <a:ln w="9525">
            <a:solidFill>
              <a:schemeClr val="accent1"/>
            </a:solidFill>
            <a:round/>
            <a:headEnd/>
            <a:tailEnd/>
          </a:ln>
          <a:effectLst/>
        </p:spPr>
        <p:txBody>
          <a:bodyPr/>
          <a:lstStyle/>
          <a:p>
            <a:endParaRPr lang="en-US"/>
          </a:p>
        </p:txBody>
      </p:sp>
      <p:sp>
        <p:nvSpPr>
          <p:cNvPr id="46083"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46084" name="Rectangle 4"/>
          <p:cNvSpPr>
            <a:spLocks noGrp="1" noChangeArrowheads="1"/>
          </p:cNvSpPr>
          <p:nvPr>
            <p:ph type="body" idx="1"/>
          </p:nvPr>
        </p:nvSpPr>
        <p:spPr>
          <a:xfrm>
            <a:off x="5715000" y="1828800"/>
            <a:ext cx="3276600" cy="4195763"/>
          </a:xfrm>
        </p:spPr>
        <p:txBody>
          <a:bodyPr/>
          <a:lstStyle/>
          <a:p>
            <a:pPr marL="517525" indent="-517525" algn="r" rtl="1">
              <a:buFontTx/>
              <a:buNone/>
            </a:pPr>
            <a:r>
              <a:rPr lang="ar-SA" sz="2800" dirty="0">
                <a:latin typeface="Times New Roman" pitchFamily="18" charset="0"/>
                <a:cs typeface="Times New Roman" pitchFamily="18" charset="0"/>
                <a:sym typeface="Symbol" pitchFamily="18" charset="2"/>
              </a:rPr>
              <a:t>تمثيل القيود:</a:t>
            </a:r>
            <a:endParaRPr lang="ar-SA" b="1" u="sng" dirty="0">
              <a:latin typeface="Times New Roman" pitchFamily="18" charset="0"/>
              <a:cs typeface="Times New Roman" pitchFamily="18" charset="0"/>
            </a:endParaRPr>
          </a:p>
          <a:p>
            <a:pPr marL="517525" indent="-517525" algn="ctr">
              <a:buFontTx/>
              <a:buNone/>
            </a:pP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 </a:t>
            </a:r>
            <a:r>
              <a:rPr lang="en-US" sz="2400" dirty="0">
                <a:latin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0</a:t>
            </a:r>
            <a:endParaRPr lang="en-US" sz="2400" i="1" dirty="0">
              <a:latin typeface="Times New Roman" pitchFamily="18" charset="0"/>
              <a:cs typeface="Times New Roman" pitchFamily="18" charset="0"/>
              <a:sym typeface="Symbol" pitchFamily="18" charset="2"/>
            </a:endParaRPr>
          </a:p>
          <a:p>
            <a:pPr marL="517525" indent="-517525" algn="ctr">
              <a:buFontTx/>
              <a:buNone/>
            </a:pP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 </a:t>
            </a:r>
            <a:r>
              <a:rPr lang="en-US" sz="2400" dirty="0">
                <a:latin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0</a:t>
            </a:r>
            <a:endParaRPr lang="ar-SA" sz="1800" dirty="0">
              <a:latin typeface="Times New Roman" pitchFamily="18" charset="0"/>
              <a:cs typeface="Times New Roman" pitchFamily="18" charset="0"/>
            </a:endParaRPr>
          </a:p>
          <a:p>
            <a:pPr marL="517525" indent="-517525" algn="r" rtl="1">
              <a:buFontTx/>
              <a:buNone/>
            </a:pPr>
            <a:endParaRPr lang="en-US" sz="2400" dirty="0">
              <a:latin typeface="Times New Roman" pitchFamily="18" charset="0"/>
              <a:cs typeface="Times New Roman" pitchFamily="18" charset="0"/>
              <a:sym typeface="Symbol" pitchFamily="18" charset="2"/>
            </a:endParaRPr>
          </a:p>
        </p:txBody>
      </p:sp>
      <p:grpSp>
        <p:nvGrpSpPr>
          <p:cNvPr id="2" name="Group 5"/>
          <p:cNvGrpSpPr>
            <a:grpSpLocks/>
          </p:cNvGrpSpPr>
          <p:nvPr/>
        </p:nvGrpSpPr>
        <p:grpSpPr bwMode="auto">
          <a:xfrm>
            <a:off x="152400" y="1739900"/>
            <a:ext cx="5153025" cy="4584700"/>
            <a:chOff x="96" y="1096"/>
            <a:chExt cx="3246" cy="2888"/>
          </a:xfrm>
        </p:grpSpPr>
        <p:sp>
          <p:nvSpPr>
            <p:cNvPr id="46086" name="Line 6"/>
            <p:cNvSpPr>
              <a:spLocks noChangeShapeType="1"/>
            </p:cNvSpPr>
            <p:nvPr/>
          </p:nvSpPr>
          <p:spPr bwMode="auto">
            <a:xfrm>
              <a:off x="1536" y="1096"/>
              <a:ext cx="0" cy="288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46087" name="Line 7"/>
            <p:cNvSpPr>
              <a:spLocks noChangeShapeType="1"/>
            </p:cNvSpPr>
            <p:nvPr/>
          </p:nvSpPr>
          <p:spPr bwMode="auto">
            <a:xfrm>
              <a:off x="96" y="2544"/>
              <a:ext cx="3120"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46088" name="Text Box 8"/>
            <p:cNvSpPr txBox="1">
              <a:spLocks noChangeArrowheads="1"/>
            </p:cNvSpPr>
            <p:nvPr/>
          </p:nvSpPr>
          <p:spPr bwMode="auto">
            <a:xfrm>
              <a:off x="3132" y="2505"/>
              <a:ext cx="210" cy="231"/>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46089" name="Text Box 9"/>
            <p:cNvSpPr txBox="1">
              <a:spLocks noChangeArrowheads="1"/>
            </p:cNvSpPr>
            <p:nvPr/>
          </p:nvSpPr>
          <p:spPr bwMode="auto">
            <a:xfrm>
              <a:off x="1296" y="1152"/>
              <a:ext cx="210" cy="231"/>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grpSp>
      <p:grpSp>
        <p:nvGrpSpPr>
          <p:cNvPr id="3" name="Group 10"/>
          <p:cNvGrpSpPr>
            <a:grpSpLocks/>
          </p:cNvGrpSpPr>
          <p:nvPr/>
        </p:nvGrpSpPr>
        <p:grpSpPr bwMode="auto">
          <a:xfrm>
            <a:off x="2422525" y="2540000"/>
            <a:ext cx="76200" cy="1235075"/>
            <a:chOff x="1526" y="1600"/>
            <a:chExt cx="48" cy="778"/>
          </a:xfrm>
        </p:grpSpPr>
        <p:sp>
          <p:nvSpPr>
            <p:cNvPr id="46091" name="Line 11"/>
            <p:cNvSpPr>
              <a:spLocks noChangeShapeType="1"/>
            </p:cNvSpPr>
            <p:nvPr/>
          </p:nvSpPr>
          <p:spPr bwMode="auto">
            <a:xfrm>
              <a:off x="1526" y="2378"/>
              <a:ext cx="48" cy="0"/>
            </a:xfrm>
            <a:prstGeom prst="line">
              <a:avLst/>
            </a:prstGeom>
            <a:noFill/>
            <a:ln w="9525">
              <a:solidFill>
                <a:schemeClr val="tx1"/>
              </a:solidFill>
              <a:round/>
              <a:headEnd/>
              <a:tailEnd/>
            </a:ln>
            <a:effectLst/>
          </p:spPr>
          <p:txBody>
            <a:bodyPr/>
            <a:lstStyle/>
            <a:p>
              <a:endParaRPr lang="en-US"/>
            </a:p>
          </p:txBody>
        </p:sp>
        <p:sp>
          <p:nvSpPr>
            <p:cNvPr id="46092" name="Line 12"/>
            <p:cNvSpPr>
              <a:spLocks noChangeShapeType="1"/>
            </p:cNvSpPr>
            <p:nvPr/>
          </p:nvSpPr>
          <p:spPr bwMode="auto">
            <a:xfrm>
              <a:off x="1526" y="2233"/>
              <a:ext cx="48" cy="0"/>
            </a:xfrm>
            <a:prstGeom prst="line">
              <a:avLst/>
            </a:prstGeom>
            <a:noFill/>
            <a:ln w="9525">
              <a:solidFill>
                <a:schemeClr val="tx1"/>
              </a:solidFill>
              <a:round/>
              <a:headEnd/>
              <a:tailEnd/>
            </a:ln>
            <a:effectLst/>
          </p:spPr>
          <p:txBody>
            <a:bodyPr/>
            <a:lstStyle/>
            <a:p>
              <a:endParaRPr lang="en-US"/>
            </a:p>
          </p:txBody>
        </p:sp>
        <p:sp>
          <p:nvSpPr>
            <p:cNvPr id="46093" name="Line 13"/>
            <p:cNvSpPr>
              <a:spLocks noChangeShapeType="1"/>
            </p:cNvSpPr>
            <p:nvPr/>
          </p:nvSpPr>
          <p:spPr bwMode="auto">
            <a:xfrm>
              <a:off x="1526" y="2087"/>
              <a:ext cx="48" cy="0"/>
            </a:xfrm>
            <a:prstGeom prst="line">
              <a:avLst/>
            </a:prstGeom>
            <a:noFill/>
            <a:ln w="9525">
              <a:solidFill>
                <a:schemeClr val="tx1"/>
              </a:solidFill>
              <a:round/>
              <a:headEnd/>
              <a:tailEnd/>
            </a:ln>
            <a:effectLst/>
          </p:spPr>
          <p:txBody>
            <a:bodyPr/>
            <a:lstStyle/>
            <a:p>
              <a:endParaRPr lang="en-US"/>
            </a:p>
          </p:txBody>
        </p:sp>
        <p:sp>
          <p:nvSpPr>
            <p:cNvPr id="46094" name="Line 14"/>
            <p:cNvSpPr>
              <a:spLocks noChangeShapeType="1"/>
            </p:cNvSpPr>
            <p:nvPr/>
          </p:nvSpPr>
          <p:spPr bwMode="auto">
            <a:xfrm>
              <a:off x="1526" y="1942"/>
              <a:ext cx="48" cy="0"/>
            </a:xfrm>
            <a:prstGeom prst="line">
              <a:avLst/>
            </a:prstGeom>
            <a:noFill/>
            <a:ln w="9525">
              <a:solidFill>
                <a:schemeClr val="tx1"/>
              </a:solidFill>
              <a:round/>
              <a:headEnd/>
              <a:tailEnd/>
            </a:ln>
            <a:effectLst/>
          </p:spPr>
          <p:txBody>
            <a:bodyPr/>
            <a:lstStyle/>
            <a:p>
              <a:endParaRPr lang="en-US"/>
            </a:p>
          </p:txBody>
        </p:sp>
        <p:sp>
          <p:nvSpPr>
            <p:cNvPr id="46095" name="Line 15"/>
            <p:cNvSpPr>
              <a:spLocks noChangeShapeType="1"/>
            </p:cNvSpPr>
            <p:nvPr/>
          </p:nvSpPr>
          <p:spPr bwMode="auto">
            <a:xfrm>
              <a:off x="1526" y="1772"/>
              <a:ext cx="48" cy="0"/>
            </a:xfrm>
            <a:prstGeom prst="line">
              <a:avLst/>
            </a:prstGeom>
            <a:noFill/>
            <a:ln w="9525">
              <a:solidFill>
                <a:schemeClr val="tx1"/>
              </a:solidFill>
              <a:round/>
              <a:headEnd/>
              <a:tailEnd/>
            </a:ln>
            <a:effectLst/>
          </p:spPr>
          <p:txBody>
            <a:bodyPr/>
            <a:lstStyle/>
            <a:p>
              <a:endParaRPr lang="en-US"/>
            </a:p>
          </p:txBody>
        </p:sp>
        <p:sp>
          <p:nvSpPr>
            <p:cNvPr id="46096" name="Line 16"/>
            <p:cNvSpPr>
              <a:spLocks noChangeShapeType="1"/>
            </p:cNvSpPr>
            <p:nvPr/>
          </p:nvSpPr>
          <p:spPr bwMode="auto">
            <a:xfrm>
              <a:off x="1526" y="1600"/>
              <a:ext cx="48" cy="0"/>
            </a:xfrm>
            <a:prstGeom prst="line">
              <a:avLst/>
            </a:prstGeom>
            <a:noFill/>
            <a:ln w="9525">
              <a:solidFill>
                <a:schemeClr val="tx1"/>
              </a:solidFill>
              <a:round/>
              <a:headEnd/>
              <a:tailEnd/>
            </a:ln>
            <a:effectLst/>
          </p:spPr>
          <p:txBody>
            <a:bodyPr/>
            <a:lstStyle/>
            <a:p>
              <a:endParaRPr lang="en-US"/>
            </a:p>
          </p:txBody>
        </p:sp>
      </p:grpSp>
      <p:grpSp>
        <p:nvGrpSpPr>
          <p:cNvPr id="4" name="Group 17"/>
          <p:cNvGrpSpPr>
            <a:grpSpLocks/>
          </p:cNvGrpSpPr>
          <p:nvPr/>
        </p:nvGrpSpPr>
        <p:grpSpPr bwMode="auto">
          <a:xfrm>
            <a:off x="2654300" y="3984625"/>
            <a:ext cx="1223963" cy="76200"/>
            <a:chOff x="1672" y="2510"/>
            <a:chExt cx="771" cy="48"/>
          </a:xfrm>
        </p:grpSpPr>
        <p:sp>
          <p:nvSpPr>
            <p:cNvPr id="46098" name="Line 18"/>
            <p:cNvSpPr>
              <a:spLocks noChangeShapeType="1"/>
            </p:cNvSpPr>
            <p:nvPr/>
          </p:nvSpPr>
          <p:spPr bwMode="auto">
            <a:xfrm rot="5400000">
              <a:off x="1648" y="2534"/>
              <a:ext cx="48" cy="0"/>
            </a:xfrm>
            <a:prstGeom prst="line">
              <a:avLst/>
            </a:prstGeom>
            <a:noFill/>
            <a:ln w="9525">
              <a:solidFill>
                <a:schemeClr val="tx1"/>
              </a:solidFill>
              <a:round/>
              <a:headEnd/>
              <a:tailEnd/>
            </a:ln>
            <a:effectLst/>
          </p:spPr>
          <p:txBody>
            <a:bodyPr/>
            <a:lstStyle/>
            <a:p>
              <a:endParaRPr lang="en-US"/>
            </a:p>
          </p:txBody>
        </p:sp>
        <p:sp>
          <p:nvSpPr>
            <p:cNvPr id="46099" name="Line 19"/>
            <p:cNvSpPr>
              <a:spLocks noChangeShapeType="1"/>
            </p:cNvSpPr>
            <p:nvPr/>
          </p:nvSpPr>
          <p:spPr bwMode="auto">
            <a:xfrm rot="5400000">
              <a:off x="1793" y="2534"/>
              <a:ext cx="48" cy="0"/>
            </a:xfrm>
            <a:prstGeom prst="line">
              <a:avLst/>
            </a:prstGeom>
            <a:noFill/>
            <a:ln w="9525">
              <a:solidFill>
                <a:schemeClr val="tx1"/>
              </a:solidFill>
              <a:round/>
              <a:headEnd/>
              <a:tailEnd/>
            </a:ln>
            <a:effectLst/>
          </p:spPr>
          <p:txBody>
            <a:bodyPr/>
            <a:lstStyle/>
            <a:p>
              <a:endParaRPr lang="en-US"/>
            </a:p>
          </p:txBody>
        </p:sp>
        <p:sp>
          <p:nvSpPr>
            <p:cNvPr id="46100" name="Line 20"/>
            <p:cNvSpPr>
              <a:spLocks noChangeShapeType="1"/>
            </p:cNvSpPr>
            <p:nvPr/>
          </p:nvSpPr>
          <p:spPr bwMode="auto">
            <a:xfrm rot="5400000">
              <a:off x="1939" y="2534"/>
              <a:ext cx="48" cy="0"/>
            </a:xfrm>
            <a:prstGeom prst="line">
              <a:avLst/>
            </a:prstGeom>
            <a:noFill/>
            <a:ln w="9525">
              <a:solidFill>
                <a:schemeClr val="tx1"/>
              </a:solidFill>
              <a:round/>
              <a:headEnd/>
              <a:tailEnd/>
            </a:ln>
            <a:effectLst/>
          </p:spPr>
          <p:txBody>
            <a:bodyPr/>
            <a:lstStyle/>
            <a:p>
              <a:endParaRPr lang="en-US"/>
            </a:p>
          </p:txBody>
        </p:sp>
        <p:sp>
          <p:nvSpPr>
            <p:cNvPr id="46101" name="Line 21"/>
            <p:cNvSpPr>
              <a:spLocks noChangeShapeType="1"/>
            </p:cNvSpPr>
            <p:nvPr/>
          </p:nvSpPr>
          <p:spPr bwMode="auto">
            <a:xfrm rot="5400000">
              <a:off x="2084" y="2534"/>
              <a:ext cx="48" cy="0"/>
            </a:xfrm>
            <a:prstGeom prst="line">
              <a:avLst/>
            </a:prstGeom>
            <a:noFill/>
            <a:ln w="9525">
              <a:solidFill>
                <a:schemeClr val="tx1"/>
              </a:solidFill>
              <a:round/>
              <a:headEnd/>
              <a:tailEnd/>
            </a:ln>
            <a:effectLst/>
          </p:spPr>
          <p:txBody>
            <a:bodyPr/>
            <a:lstStyle/>
            <a:p>
              <a:endParaRPr lang="en-US"/>
            </a:p>
          </p:txBody>
        </p:sp>
        <p:sp>
          <p:nvSpPr>
            <p:cNvPr id="46102" name="Line 22"/>
            <p:cNvSpPr>
              <a:spLocks noChangeShapeType="1"/>
            </p:cNvSpPr>
            <p:nvPr/>
          </p:nvSpPr>
          <p:spPr bwMode="auto">
            <a:xfrm rot="5400000">
              <a:off x="2254" y="2534"/>
              <a:ext cx="48" cy="0"/>
            </a:xfrm>
            <a:prstGeom prst="line">
              <a:avLst/>
            </a:prstGeom>
            <a:noFill/>
            <a:ln w="9525">
              <a:solidFill>
                <a:schemeClr val="tx1"/>
              </a:solidFill>
              <a:round/>
              <a:headEnd/>
              <a:tailEnd/>
            </a:ln>
            <a:effectLst/>
          </p:spPr>
          <p:txBody>
            <a:bodyPr/>
            <a:lstStyle/>
            <a:p>
              <a:endParaRPr lang="en-US"/>
            </a:p>
          </p:txBody>
        </p:sp>
        <p:sp>
          <p:nvSpPr>
            <p:cNvPr id="46103" name="Line 23"/>
            <p:cNvSpPr>
              <a:spLocks noChangeShapeType="1"/>
            </p:cNvSpPr>
            <p:nvPr/>
          </p:nvSpPr>
          <p:spPr bwMode="auto">
            <a:xfrm rot="5400000">
              <a:off x="2419" y="2534"/>
              <a:ext cx="48" cy="0"/>
            </a:xfrm>
            <a:prstGeom prst="line">
              <a:avLst/>
            </a:prstGeom>
            <a:noFill/>
            <a:ln w="9525">
              <a:solidFill>
                <a:schemeClr val="tx1"/>
              </a:solidFill>
              <a:round/>
              <a:headEnd/>
              <a:tailEnd/>
            </a:ln>
            <a:effectLst/>
          </p:spPr>
          <p:txBody>
            <a:bodyPr/>
            <a:lstStyle/>
            <a:p>
              <a:endParaRPr lang="en-US"/>
            </a:p>
          </p:txBody>
        </p:sp>
      </p:grpSp>
      <p:sp>
        <p:nvSpPr>
          <p:cNvPr id="46106" name="Text Box 26"/>
          <p:cNvSpPr txBox="1">
            <a:spLocks noChangeArrowheads="1"/>
          </p:cNvSpPr>
          <p:nvPr/>
        </p:nvSpPr>
        <p:spPr bwMode="auto">
          <a:xfrm>
            <a:off x="2821339" y="2574925"/>
            <a:ext cx="2356735" cy="707886"/>
          </a:xfrm>
          <a:prstGeom prst="rect">
            <a:avLst/>
          </a:prstGeom>
          <a:noFill/>
          <a:ln w="9525">
            <a:noFill/>
            <a:miter lim="800000"/>
            <a:headEnd/>
            <a:tailEnd/>
          </a:ln>
          <a:effectLst/>
        </p:spPr>
        <p:txBody>
          <a:bodyPr wrap="none">
            <a:spAutoFit/>
          </a:bodyPr>
          <a:lstStyle/>
          <a:p>
            <a:pPr algn="ctr"/>
            <a:r>
              <a:rPr lang="ar-SA" sz="2000" dirty="0">
                <a:latin typeface="Times New Roman" pitchFamily="18" charset="0"/>
                <a:cs typeface="Times New Roman" pitchFamily="18" charset="0"/>
              </a:rPr>
              <a:t>جميع النقاط التي تحقق القيد</a:t>
            </a:r>
          </a:p>
          <a:p>
            <a:pPr algn="ctr"/>
            <a:r>
              <a:rPr lang="en-US" sz="2000" i="1" dirty="0">
                <a:latin typeface="Times New Roman" pitchFamily="18" charset="0"/>
                <a:cs typeface="Times New Roman" pitchFamily="18" charset="0"/>
                <a:sym typeface="Symbol" pitchFamily="18" charset="2"/>
              </a:rPr>
              <a:t>x</a:t>
            </a:r>
            <a:r>
              <a:rPr lang="en-US" sz="2000" baseline="-25000" dirty="0">
                <a:latin typeface="Times New Roman" pitchFamily="18" charset="0"/>
                <a:cs typeface="Times New Roman" pitchFamily="18" charset="0"/>
                <a:sym typeface="Symbol" pitchFamily="18" charset="2"/>
              </a:rPr>
              <a:t>1</a:t>
            </a:r>
            <a:r>
              <a:rPr lang="en-US" sz="2000" dirty="0">
                <a:latin typeface="Times New Roman" pitchFamily="18" charset="0"/>
                <a:cs typeface="Times New Roman" pitchFamily="18" charset="0"/>
                <a:sym typeface="Symbol" pitchFamily="18" charset="2"/>
              </a:rPr>
              <a:t> </a:t>
            </a:r>
            <a:r>
              <a:rPr lang="en-US" sz="2000" dirty="0">
                <a:latin typeface="Times New Roman" pitchFamily="18" charset="0"/>
                <a:sym typeface="Symbol" pitchFamily="18" charset="2"/>
              </a:rPr>
              <a:t>≥</a:t>
            </a:r>
            <a:r>
              <a:rPr lang="en-US" sz="2000" dirty="0">
                <a:latin typeface="Times New Roman" pitchFamily="18" charset="0"/>
                <a:cs typeface="Times New Roman" pitchFamily="18" charset="0"/>
                <a:sym typeface="Symbol" pitchFamily="18" charset="2"/>
              </a:rPr>
              <a:t> 0  ,  </a:t>
            </a:r>
            <a:r>
              <a:rPr lang="en-US" sz="2000" i="1" dirty="0">
                <a:latin typeface="Times New Roman" pitchFamily="18" charset="0"/>
                <a:cs typeface="Times New Roman" pitchFamily="18" charset="0"/>
                <a:sym typeface="Symbol" pitchFamily="18" charset="2"/>
              </a:rPr>
              <a:t>x</a:t>
            </a:r>
            <a:r>
              <a:rPr lang="en-US" sz="2000" baseline="-25000" dirty="0">
                <a:latin typeface="Times New Roman" pitchFamily="18" charset="0"/>
                <a:cs typeface="Times New Roman" pitchFamily="18" charset="0"/>
                <a:sym typeface="Symbol" pitchFamily="18" charset="2"/>
              </a:rPr>
              <a:t>2</a:t>
            </a:r>
            <a:r>
              <a:rPr lang="en-US" sz="2000" dirty="0">
                <a:latin typeface="Times New Roman" pitchFamily="18" charset="0"/>
                <a:cs typeface="Times New Roman" pitchFamily="18" charset="0"/>
                <a:sym typeface="Symbol" pitchFamily="18" charset="2"/>
              </a:rPr>
              <a:t> </a:t>
            </a:r>
            <a:r>
              <a:rPr lang="en-US" sz="2000" dirty="0">
                <a:latin typeface="Times New Roman" pitchFamily="18" charset="0"/>
                <a:sym typeface="Symbol" pitchFamily="18" charset="2"/>
              </a:rPr>
              <a:t>≥</a:t>
            </a:r>
            <a:r>
              <a:rPr lang="en-US" sz="2000" dirty="0">
                <a:latin typeface="Times New Roman" pitchFamily="18" charset="0"/>
                <a:cs typeface="Times New Roman" pitchFamily="18" charset="0"/>
                <a:sym typeface="Symbol" pitchFamily="18" charset="2"/>
              </a:rPr>
              <a:t> 0</a:t>
            </a:r>
          </a:p>
        </p:txBody>
      </p:sp>
      <p:sp>
        <p:nvSpPr>
          <p:cNvPr id="46107" name="Line 27"/>
          <p:cNvSpPr>
            <a:spLocks noChangeShapeType="1"/>
          </p:cNvSpPr>
          <p:nvPr/>
        </p:nvSpPr>
        <p:spPr bwMode="auto">
          <a:xfrm rot="5400000">
            <a:off x="4073525" y="4022725"/>
            <a:ext cx="76200" cy="0"/>
          </a:xfrm>
          <a:prstGeom prst="line">
            <a:avLst/>
          </a:prstGeom>
          <a:noFill/>
          <a:ln w="9525">
            <a:solidFill>
              <a:schemeClr val="tx1"/>
            </a:solidFill>
            <a:round/>
            <a:headEnd/>
            <a:tailEnd/>
          </a:ln>
          <a:effectLst/>
        </p:spPr>
        <p:txBody>
          <a:bodyPr/>
          <a:lstStyle/>
          <a:p>
            <a:endParaRPr lang="en-US"/>
          </a:p>
        </p:txBody>
      </p:sp>
      <p:sp>
        <p:nvSpPr>
          <p:cNvPr id="46108" name="Line 28"/>
          <p:cNvSpPr>
            <a:spLocks noChangeShapeType="1"/>
          </p:cNvSpPr>
          <p:nvPr/>
        </p:nvSpPr>
        <p:spPr bwMode="auto">
          <a:xfrm rot="5400000">
            <a:off x="4305300" y="4033838"/>
            <a:ext cx="76200" cy="0"/>
          </a:xfrm>
          <a:prstGeom prst="line">
            <a:avLst/>
          </a:prstGeom>
          <a:noFill/>
          <a:ln w="9525">
            <a:solidFill>
              <a:schemeClr val="tx1"/>
            </a:solidFill>
            <a:round/>
            <a:headEnd/>
            <a:tailEnd/>
          </a:ln>
          <a:effectLst/>
        </p:spPr>
        <p:txBody>
          <a:bodyPr/>
          <a:lstStyle/>
          <a:p>
            <a:endParaRPr lang="en-US"/>
          </a:p>
        </p:txBody>
      </p:sp>
      <p:sp>
        <p:nvSpPr>
          <p:cNvPr id="46109" name="Line 29"/>
          <p:cNvSpPr>
            <a:spLocks noChangeShapeType="1"/>
          </p:cNvSpPr>
          <p:nvPr/>
        </p:nvSpPr>
        <p:spPr bwMode="auto">
          <a:xfrm>
            <a:off x="2409825" y="2266950"/>
            <a:ext cx="76200" cy="0"/>
          </a:xfrm>
          <a:prstGeom prst="line">
            <a:avLst/>
          </a:prstGeom>
          <a:noFill/>
          <a:ln w="9525">
            <a:solidFill>
              <a:schemeClr val="tx1"/>
            </a:solidFill>
            <a:round/>
            <a:headEnd/>
            <a:tailEnd/>
          </a:ln>
          <a:effectLst/>
        </p:spPr>
        <p:txBody>
          <a:bodyPr/>
          <a:lstStyle/>
          <a:p>
            <a:endParaRPr lang="en-US"/>
          </a:p>
        </p:txBody>
      </p:sp>
      <p:sp>
        <p:nvSpPr>
          <p:cNvPr id="46110" name="Line 30"/>
          <p:cNvSpPr>
            <a:spLocks noChangeShapeType="1"/>
          </p:cNvSpPr>
          <p:nvPr/>
        </p:nvSpPr>
        <p:spPr bwMode="auto">
          <a:xfrm>
            <a:off x="2409825" y="1971675"/>
            <a:ext cx="76200" cy="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blinds(horizontal)">
                                      <p:cBhvr>
                                        <p:cTn id="7" dur="500"/>
                                        <p:tgtEl>
                                          <p:spTgt spid="460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106"/>
                                        </p:tgtEl>
                                        <p:attrNameLst>
                                          <p:attrName>style.visibility</p:attrName>
                                        </p:attrNameLst>
                                      </p:cBhvr>
                                      <p:to>
                                        <p:strVal val="visible"/>
                                      </p:to>
                                    </p:set>
                                    <p:animEffect transition="in" filter="blinds(horizontal)">
                                      <p:cBhvr>
                                        <p:cTn id="12" dur="500"/>
                                        <p:tgtEl>
                                          <p:spTgt spid="46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nimBg="1"/>
      <p:bldP spid="4610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fld id="{2F3724B2-DF8A-45F9-93F0-BA124E7D65A7}" type="slidenum">
              <a:rPr lang="ar-SA"/>
              <a:pPr/>
              <a:t>18</a:t>
            </a:fld>
            <a:endParaRPr lang="en-US" dirty="0"/>
          </a:p>
        </p:txBody>
      </p:sp>
      <p:sp>
        <p:nvSpPr>
          <p:cNvPr id="47134" name="Freeform 30"/>
          <p:cNvSpPr>
            <a:spLocks/>
          </p:cNvSpPr>
          <p:nvPr/>
        </p:nvSpPr>
        <p:spPr bwMode="auto">
          <a:xfrm>
            <a:off x="285750" y="3154363"/>
            <a:ext cx="4406900" cy="2868612"/>
          </a:xfrm>
          <a:custGeom>
            <a:avLst/>
            <a:gdLst/>
            <a:ahLst/>
            <a:cxnLst>
              <a:cxn ang="0">
                <a:pos x="97" y="0"/>
              </a:cxn>
              <a:cxn ang="0">
                <a:pos x="2762" y="1370"/>
              </a:cxn>
              <a:cxn ang="0">
                <a:pos x="2776" y="1752"/>
              </a:cxn>
              <a:cxn ang="0">
                <a:pos x="0" y="1807"/>
              </a:cxn>
              <a:cxn ang="0">
                <a:pos x="97" y="0"/>
              </a:cxn>
            </a:cxnLst>
            <a:rect l="0" t="0" r="r" b="b"/>
            <a:pathLst>
              <a:path w="2776" h="1807">
                <a:moveTo>
                  <a:pt x="97" y="0"/>
                </a:moveTo>
                <a:lnTo>
                  <a:pt x="2762" y="1370"/>
                </a:lnTo>
                <a:lnTo>
                  <a:pt x="2776" y="1752"/>
                </a:lnTo>
                <a:lnTo>
                  <a:pt x="0" y="1807"/>
                </a:lnTo>
                <a:lnTo>
                  <a:pt x="97" y="0"/>
                </a:lnTo>
                <a:close/>
              </a:path>
            </a:pathLst>
          </a:custGeom>
          <a:solidFill>
            <a:srgbClr val="00CC00">
              <a:alpha val="89000"/>
            </a:srgbClr>
          </a:solidFill>
          <a:ln w="9525">
            <a:solidFill>
              <a:schemeClr val="accent1"/>
            </a:solidFill>
            <a:round/>
            <a:headEnd/>
            <a:tailEnd/>
          </a:ln>
          <a:effectLst/>
        </p:spPr>
        <p:txBody>
          <a:bodyPr/>
          <a:lstStyle/>
          <a:p>
            <a:endParaRPr lang="en-US"/>
          </a:p>
        </p:txBody>
      </p:sp>
      <p:sp>
        <p:nvSpPr>
          <p:cNvPr id="47107"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47108" name="Rectangle 4"/>
          <p:cNvSpPr>
            <a:spLocks noGrp="1" noChangeArrowheads="1"/>
          </p:cNvSpPr>
          <p:nvPr>
            <p:ph type="body" idx="1"/>
          </p:nvPr>
        </p:nvSpPr>
        <p:spPr>
          <a:xfrm>
            <a:off x="5373688" y="1828800"/>
            <a:ext cx="3617912" cy="4195763"/>
          </a:xfrm>
        </p:spPr>
        <p:txBody>
          <a:bodyPr/>
          <a:lstStyle/>
          <a:p>
            <a:pPr marL="517525" indent="-517525" algn="r" rtl="1">
              <a:buFontTx/>
              <a:buNone/>
            </a:pPr>
            <a:r>
              <a:rPr lang="ar-SA" sz="2800" dirty="0">
                <a:latin typeface="Times New Roman" pitchFamily="18" charset="0"/>
                <a:cs typeface="Times New Roman" pitchFamily="18" charset="0"/>
                <a:sym typeface="Symbol" pitchFamily="18" charset="2"/>
              </a:rPr>
              <a:t>النقاط التي تحقق جميع القيود:</a:t>
            </a:r>
            <a:endParaRPr lang="ar-SA" b="1" u="sng" dirty="0">
              <a:latin typeface="Times New Roman" pitchFamily="18" charset="0"/>
              <a:cs typeface="Times New Roman" pitchFamily="18" charset="0"/>
            </a:endParaRPr>
          </a:p>
          <a:p>
            <a:pPr marL="517525" indent="-517525">
              <a:buFontTx/>
              <a:buNone/>
            </a:pPr>
            <a:r>
              <a:rPr lang="en-US" sz="2400" i="1" dirty="0">
                <a:latin typeface="Times New Roman" pitchFamily="18" charset="0"/>
                <a:cs typeface="Times New Roman" pitchFamily="18" charset="0"/>
                <a:sym typeface="Symbol" pitchFamily="18" charset="2"/>
              </a:rPr>
              <a:t>       x</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+ 2</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   </a:t>
            </a:r>
            <a:r>
              <a:rPr lang="en-US" sz="2400" dirty="0">
                <a:latin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6           (1)</a:t>
            </a:r>
          </a:p>
          <a:p>
            <a:pPr marL="517525" indent="-517525">
              <a:buFontTx/>
              <a:buNone/>
            </a:pPr>
            <a:r>
              <a:rPr lang="en-US" sz="2400" dirty="0">
                <a:latin typeface="Times New Roman" pitchFamily="18" charset="0"/>
                <a:cs typeface="Times New Roman" pitchFamily="18" charset="0"/>
                <a:sym typeface="Symbol" pitchFamily="18" charset="2"/>
              </a:rPr>
              <a:t>     2</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   </a:t>
            </a:r>
            <a:r>
              <a:rPr lang="en-US" sz="2400" dirty="0">
                <a:latin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8           (2)</a:t>
            </a:r>
          </a:p>
          <a:p>
            <a:pPr marL="517525" indent="-517525">
              <a:buFontTx/>
              <a:buNone/>
            </a:pPr>
            <a:r>
              <a:rPr lang="en-US" sz="2400" i="1" dirty="0">
                <a:latin typeface="Times New Roman" pitchFamily="18" charset="0"/>
                <a:cs typeface="Times New Roman" pitchFamily="18" charset="0"/>
                <a:sym typeface="Symbol" pitchFamily="18" charset="2"/>
              </a:rPr>
              <a:t> </a:t>
            </a:r>
            <a:r>
              <a:rPr lang="en-US" sz="800" i="1"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  </a:t>
            </a:r>
            <a:r>
              <a:rPr lang="en-US" sz="2400" i="1" dirty="0">
                <a:latin typeface="Courier New" panose="02070309020205020404" pitchFamily="49" charset="0"/>
                <a:cs typeface="Courier New" panose="02070309020205020404" pitchFamily="49" charset="0"/>
                <a:sym typeface="Symbol" pitchFamily="18" charset="2"/>
              </a:rPr>
              <a:t>-</a:t>
            </a:r>
            <a:r>
              <a:rPr lang="en-US" sz="800" i="1" dirty="0">
                <a:latin typeface="Courier New" panose="02070309020205020404" pitchFamily="49" charset="0"/>
                <a:cs typeface="Courier New" panose="02070309020205020404" pitchFamily="49"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  </a:t>
            </a:r>
            <a:r>
              <a:rPr lang="en-US" sz="2400" dirty="0">
                <a:latin typeface="Times New Roman" pitchFamily="18" charset="0"/>
                <a:cs typeface="Times New Roman" pitchFamily="18" charset="0"/>
                <a:sym typeface="Symbol" pitchFamily="18" charset="2"/>
              </a:rPr>
              <a:t> </a:t>
            </a:r>
            <a:r>
              <a:rPr lang="en-US" sz="2400" dirty="0">
                <a:latin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1           (3)</a:t>
            </a:r>
          </a:p>
          <a:p>
            <a:pPr marL="517525" indent="-517525">
              <a:buFontTx/>
              <a:buNone/>
            </a:pPr>
            <a:r>
              <a:rPr lang="en-US" sz="2400" i="1" dirty="0">
                <a:latin typeface="Times New Roman" pitchFamily="18" charset="0"/>
                <a:cs typeface="Times New Roman" pitchFamily="18" charset="0"/>
                <a:sym typeface="Symbol" pitchFamily="18" charset="2"/>
              </a:rPr>
              <a:t>                x</a:t>
            </a:r>
            <a:r>
              <a:rPr lang="en-US" sz="2400" baseline="-25000" dirty="0">
                <a:latin typeface="Times New Roman" pitchFamily="18" charset="0"/>
                <a:cs typeface="Times New Roman" pitchFamily="18" charset="0"/>
                <a:sym typeface="Symbol" pitchFamily="18" charset="2"/>
              </a:rPr>
              <a:t>2    </a:t>
            </a:r>
            <a:r>
              <a:rPr lang="en-US" sz="2400" dirty="0">
                <a:latin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2           (4)</a:t>
            </a:r>
            <a:endParaRPr lang="en-US" sz="2400" i="1" dirty="0">
              <a:latin typeface="Times New Roman" pitchFamily="18" charset="0"/>
              <a:cs typeface="Times New Roman" pitchFamily="18" charset="0"/>
              <a:sym typeface="Symbol" pitchFamily="18" charset="2"/>
            </a:endParaRPr>
          </a:p>
          <a:p>
            <a:pPr marL="517525" indent="-517525">
              <a:buFontTx/>
              <a:buNone/>
            </a:pPr>
            <a:r>
              <a:rPr lang="en-US" sz="2400" i="1" dirty="0">
                <a:latin typeface="Times New Roman" pitchFamily="18" charset="0"/>
                <a:cs typeface="Times New Roman" pitchFamily="18" charset="0"/>
                <a:sym typeface="Symbol" pitchFamily="18" charset="2"/>
              </a:rPr>
              <a:t>    </a:t>
            </a:r>
          </a:p>
          <a:p>
            <a:pPr marL="517525" indent="-517525">
              <a:buFontTx/>
              <a:buNone/>
            </a:pPr>
            <a:r>
              <a:rPr lang="en-US" sz="2400" i="1" dirty="0">
                <a:latin typeface="Times New Roman" pitchFamily="18" charset="0"/>
                <a:cs typeface="Times New Roman" pitchFamily="18" charset="0"/>
                <a:sym typeface="Symbol" pitchFamily="18" charset="2"/>
              </a:rPr>
              <a:t>             x</a:t>
            </a:r>
            <a:r>
              <a:rPr lang="en-US" sz="2400" baseline="-25000" dirty="0">
                <a:latin typeface="Times New Roman" pitchFamily="18" charset="0"/>
                <a:cs typeface="Times New Roman" pitchFamily="18" charset="0"/>
                <a:sym typeface="Symbol" pitchFamily="18" charset="2"/>
              </a:rPr>
              <a:t>1  </a:t>
            </a:r>
            <a:r>
              <a:rPr lang="en-US" sz="2400" dirty="0">
                <a:latin typeface="Times New Roman" pitchFamily="18" charset="0"/>
                <a:cs typeface="Times New Roman" pitchFamily="18" charset="0"/>
                <a:sym typeface="Symbol" pitchFamily="18" charset="2"/>
              </a:rPr>
              <a:t>,</a:t>
            </a:r>
            <a:r>
              <a:rPr lang="en-US" sz="2400" baseline="-250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  </a:t>
            </a:r>
            <a:r>
              <a:rPr lang="en-US" sz="2400" dirty="0">
                <a:latin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0</a:t>
            </a:r>
            <a:endParaRPr lang="en-US" sz="2400" i="1" dirty="0">
              <a:latin typeface="Times New Roman" pitchFamily="18" charset="0"/>
              <a:cs typeface="Times New Roman" pitchFamily="18" charset="0"/>
              <a:sym typeface="Symbol" pitchFamily="18" charset="2"/>
            </a:endParaRPr>
          </a:p>
        </p:txBody>
      </p:sp>
      <p:sp>
        <p:nvSpPr>
          <p:cNvPr id="47112" name="Text Box 8"/>
          <p:cNvSpPr txBox="1">
            <a:spLocks noChangeArrowheads="1"/>
          </p:cNvSpPr>
          <p:nvPr/>
        </p:nvSpPr>
        <p:spPr bwMode="auto">
          <a:xfrm>
            <a:off x="4783138" y="5164138"/>
            <a:ext cx="333375" cy="366712"/>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47113" name="Text Box 9"/>
          <p:cNvSpPr txBox="1">
            <a:spLocks noChangeArrowheads="1"/>
          </p:cNvSpPr>
          <p:nvPr/>
        </p:nvSpPr>
        <p:spPr bwMode="auto">
          <a:xfrm>
            <a:off x="795338" y="1990725"/>
            <a:ext cx="334962" cy="366713"/>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sp>
        <p:nvSpPr>
          <p:cNvPr id="47139" name="Freeform 35"/>
          <p:cNvSpPr>
            <a:spLocks/>
          </p:cNvSpPr>
          <p:nvPr/>
        </p:nvSpPr>
        <p:spPr bwMode="auto">
          <a:xfrm>
            <a:off x="2867025" y="4391025"/>
            <a:ext cx="1866900" cy="1638300"/>
          </a:xfrm>
          <a:custGeom>
            <a:avLst/>
            <a:gdLst/>
            <a:ahLst/>
            <a:cxnLst>
              <a:cxn ang="0">
                <a:pos x="12" y="15"/>
              </a:cxn>
              <a:cxn ang="0">
                <a:pos x="456" y="1032"/>
              </a:cxn>
              <a:cxn ang="0">
                <a:pos x="1176" y="1032"/>
              </a:cxn>
              <a:cxn ang="0">
                <a:pos x="1140" y="600"/>
              </a:cxn>
              <a:cxn ang="0">
                <a:pos x="0" y="0"/>
              </a:cxn>
            </a:cxnLst>
            <a:rect l="0" t="0" r="r" b="b"/>
            <a:pathLst>
              <a:path w="1176" h="1032">
                <a:moveTo>
                  <a:pt x="12" y="15"/>
                </a:moveTo>
                <a:lnTo>
                  <a:pt x="456" y="1032"/>
                </a:lnTo>
                <a:lnTo>
                  <a:pt x="1176" y="1032"/>
                </a:lnTo>
                <a:lnTo>
                  <a:pt x="1140" y="600"/>
                </a:lnTo>
                <a:lnTo>
                  <a:pt x="0" y="0"/>
                </a:lnTo>
              </a:path>
            </a:pathLst>
          </a:custGeom>
          <a:solidFill>
            <a:schemeClr val="bg1"/>
          </a:solidFill>
          <a:ln w="9525">
            <a:noFill/>
            <a:round/>
            <a:headEnd/>
            <a:tailEnd/>
          </a:ln>
          <a:effectLst/>
        </p:spPr>
        <p:txBody>
          <a:bodyPr/>
          <a:lstStyle/>
          <a:p>
            <a:endParaRPr lang="en-US"/>
          </a:p>
        </p:txBody>
      </p:sp>
      <p:sp>
        <p:nvSpPr>
          <p:cNvPr id="47145" name="Freeform 41"/>
          <p:cNvSpPr>
            <a:spLocks/>
          </p:cNvSpPr>
          <p:nvPr/>
        </p:nvSpPr>
        <p:spPr bwMode="auto">
          <a:xfrm>
            <a:off x="88900" y="2965450"/>
            <a:ext cx="1784350" cy="2540000"/>
          </a:xfrm>
          <a:custGeom>
            <a:avLst/>
            <a:gdLst/>
            <a:ahLst/>
            <a:cxnLst>
              <a:cxn ang="0">
                <a:pos x="0" y="0"/>
              </a:cxn>
              <a:cxn ang="0">
                <a:pos x="1124" y="580"/>
              </a:cxn>
              <a:cxn ang="0">
                <a:pos x="20" y="1600"/>
              </a:cxn>
              <a:cxn ang="0">
                <a:pos x="0" y="0"/>
              </a:cxn>
            </a:cxnLst>
            <a:rect l="0" t="0" r="r" b="b"/>
            <a:pathLst>
              <a:path w="1124" h="1600">
                <a:moveTo>
                  <a:pt x="0" y="0"/>
                </a:moveTo>
                <a:lnTo>
                  <a:pt x="1124" y="580"/>
                </a:lnTo>
                <a:lnTo>
                  <a:pt x="20" y="1600"/>
                </a:lnTo>
                <a:lnTo>
                  <a:pt x="0" y="0"/>
                </a:lnTo>
                <a:close/>
              </a:path>
            </a:pathLst>
          </a:custGeom>
          <a:solidFill>
            <a:schemeClr val="bg1"/>
          </a:solidFill>
          <a:ln w="9525">
            <a:noFill/>
            <a:round/>
            <a:headEnd/>
            <a:tailEnd/>
          </a:ln>
          <a:effectLst/>
        </p:spPr>
        <p:txBody>
          <a:bodyPr/>
          <a:lstStyle/>
          <a:p>
            <a:endParaRPr lang="en-US"/>
          </a:p>
        </p:txBody>
      </p:sp>
      <p:sp>
        <p:nvSpPr>
          <p:cNvPr id="47148" name="Freeform 44"/>
          <p:cNvSpPr>
            <a:spLocks/>
          </p:cNvSpPr>
          <p:nvPr/>
        </p:nvSpPr>
        <p:spPr bwMode="auto">
          <a:xfrm>
            <a:off x="1689100" y="3911600"/>
            <a:ext cx="590550" cy="190500"/>
          </a:xfrm>
          <a:custGeom>
            <a:avLst/>
            <a:gdLst/>
            <a:ahLst/>
            <a:cxnLst>
              <a:cxn ang="0">
                <a:pos x="140" y="0"/>
              </a:cxn>
              <a:cxn ang="0">
                <a:pos x="0" y="112"/>
              </a:cxn>
              <a:cxn ang="0">
                <a:pos x="372" y="120"/>
              </a:cxn>
              <a:cxn ang="0">
                <a:pos x="140" y="0"/>
              </a:cxn>
            </a:cxnLst>
            <a:rect l="0" t="0" r="r" b="b"/>
            <a:pathLst>
              <a:path w="372" h="120">
                <a:moveTo>
                  <a:pt x="140" y="0"/>
                </a:moveTo>
                <a:lnTo>
                  <a:pt x="0" y="112"/>
                </a:lnTo>
                <a:lnTo>
                  <a:pt x="372" y="120"/>
                </a:lnTo>
                <a:lnTo>
                  <a:pt x="140" y="0"/>
                </a:lnTo>
                <a:close/>
              </a:path>
            </a:pathLst>
          </a:custGeom>
          <a:solidFill>
            <a:schemeClr val="bg1"/>
          </a:solidFill>
          <a:ln w="9525">
            <a:noFill/>
            <a:round/>
            <a:headEnd/>
            <a:tailEnd/>
          </a:ln>
          <a:effectLst/>
        </p:spPr>
        <p:txBody>
          <a:bodyPr/>
          <a:lstStyle/>
          <a:p>
            <a:endParaRPr lang="en-US"/>
          </a:p>
        </p:txBody>
      </p:sp>
      <p:sp>
        <p:nvSpPr>
          <p:cNvPr id="47149" name="Freeform 45"/>
          <p:cNvSpPr>
            <a:spLocks/>
          </p:cNvSpPr>
          <p:nvPr/>
        </p:nvSpPr>
        <p:spPr bwMode="auto">
          <a:xfrm>
            <a:off x="203200" y="4597400"/>
            <a:ext cx="3498850" cy="1930400"/>
          </a:xfrm>
          <a:custGeom>
            <a:avLst/>
            <a:gdLst/>
            <a:ahLst/>
            <a:cxnLst>
              <a:cxn ang="0">
                <a:pos x="600" y="0"/>
              </a:cxn>
              <a:cxn ang="0">
                <a:pos x="600" y="348"/>
              </a:cxn>
              <a:cxn ang="0">
                <a:pos x="1876" y="356"/>
              </a:cxn>
              <a:cxn ang="0">
                <a:pos x="2204" y="1084"/>
              </a:cxn>
              <a:cxn ang="0">
                <a:pos x="88" y="1216"/>
              </a:cxn>
              <a:cxn ang="0">
                <a:pos x="0" y="548"/>
              </a:cxn>
              <a:cxn ang="0">
                <a:pos x="600" y="0"/>
              </a:cxn>
            </a:cxnLst>
            <a:rect l="0" t="0" r="r" b="b"/>
            <a:pathLst>
              <a:path w="2204" h="1216">
                <a:moveTo>
                  <a:pt x="600" y="0"/>
                </a:moveTo>
                <a:lnTo>
                  <a:pt x="600" y="348"/>
                </a:lnTo>
                <a:lnTo>
                  <a:pt x="1876" y="356"/>
                </a:lnTo>
                <a:lnTo>
                  <a:pt x="2204" y="1084"/>
                </a:lnTo>
                <a:lnTo>
                  <a:pt x="88" y="1216"/>
                </a:lnTo>
                <a:lnTo>
                  <a:pt x="0" y="548"/>
                </a:lnTo>
                <a:lnTo>
                  <a:pt x="600" y="0"/>
                </a:lnTo>
                <a:close/>
              </a:path>
            </a:pathLst>
          </a:custGeom>
          <a:solidFill>
            <a:schemeClr val="bg1"/>
          </a:solidFill>
          <a:ln w="9525">
            <a:noFill/>
            <a:round/>
            <a:headEnd/>
            <a:tailEnd/>
          </a:ln>
          <a:effectLst/>
        </p:spPr>
        <p:txBody>
          <a:bodyPr/>
          <a:lstStyle/>
          <a:p>
            <a:endParaRPr lang="en-US"/>
          </a:p>
        </p:txBody>
      </p:sp>
      <p:sp>
        <p:nvSpPr>
          <p:cNvPr id="47111" name="Line 7"/>
          <p:cNvSpPr>
            <a:spLocks noChangeShapeType="1"/>
          </p:cNvSpPr>
          <p:nvPr/>
        </p:nvSpPr>
        <p:spPr bwMode="auto">
          <a:xfrm>
            <a:off x="207963" y="5149850"/>
            <a:ext cx="4589462"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47133" name="Line 29"/>
          <p:cNvSpPr>
            <a:spLocks noChangeShapeType="1"/>
          </p:cNvSpPr>
          <p:nvPr/>
        </p:nvSpPr>
        <p:spPr bwMode="auto">
          <a:xfrm>
            <a:off x="374650" y="3112990"/>
            <a:ext cx="4438650" cy="2281237"/>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47135" name="Line 31"/>
          <p:cNvSpPr>
            <a:spLocks noChangeShapeType="1"/>
          </p:cNvSpPr>
          <p:nvPr/>
        </p:nvSpPr>
        <p:spPr bwMode="auto">
          <a:xfrm>
            <a:off x="1806575" y="1982788"/>
            <a:ext cx="1862138" cy="4264025"/>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47142" name="Line 38"/>
          <p:cNvSpPr>
            <a:spLocks noChangeShapeType="1"/>
          </p:cNvSpPr>
          <p:nvPr/>
        </p:nvSpPr>
        <p:spPr bwMode="auto">
          <a:xfrm flipH="1">
            <a:off x="47625" y="1813121"/>
            <a:ext cx="4110038" cy="3756025"/>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47147" name="Line 43"/>
          <p:cNvSpPr>
            <a:spLocks noChangeShapeType="1"/>
          </p:cNvSpPr>
          <p:nvPr/>
        </p:nvSpPr>
        <p:spPr bwMode="auto">
          <a:xfrm flipH="1">
            <a:off x="85725" y="4094163"/>
            <a:ext cx="4629150" cy="1111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47110" name="Line 6"/>
          <p:cNvSpPr>
            <a:spLocks noChangeShapeType="1"/>
          </p:cNvSpPr>
          <p:nvPr/>
        </p:nvSpPr>
        <p:spPr bwMode="auto">
          <a:xfrm>
            <a:off x="1160463" y="2178050"/>
            <a:ext cx="0" cy="37036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47128" name="Text Box 24"/>
          <p:cNvSpPr txBox="1">
            <a:spLocks noChangeArrowheads="1"/>
          </p:cNvSpPr>
          <p:nvPr/>
        </p:nvSpPr>
        <p:spPr bwMode="auto">
          <a:xfrm>
            <a:off x="1228725" y="4425950"/>
            <a:ext cx="1625600" cy="579438"/>
          </a:xfrm>
          <a:prstGeom prst="rect">
            <a:avLst/>
          </a:prstGeom>
          <a:noFill/>
          <a:ln w="9525">
            <a:noFill/>
            <a:miter lim="800000"/>
            <a:headEnd/>
            <a:tailEnd/>
          </a:ln>
          <a:effectLst/>
        </p:spPr>
        <p:txBody>
          <a:bodyPr wrap="none">
            <a:spAutoFit/>
          </a:bodyPr>
          <a:lstStyle/>
          <a:p>
            <a:pPr algn="ctr"/>
            <a:r>
              <a:rPr lang="ar-SA" b="1">
                <a:latin typeface="Times New Roman" pitchFamily="18" charset="0"/>
                <a:cs typeface="Times New Roman" pitchFamily="18" charset="0"/>
              </a:rPr>
              <a:t>فضاء الحلول الممكنة</a:t>
            </a:r>
          </a:p>
          <a:p>
            <a:pPr algn="ctr"/>
            <a:r>
              <a:rPr lang="en-US" sz="1400" b="1">
                <a:latin typeface="Times New Roman" pitchFamily="18" charset="0"/>
                <a:cs typeface="Times New Roman" pitchFamily="18" charset="0"/>
              </a:rPr>
              <a:t>Feasible Solution Set</a:t>
            </a:r>
            <a:endParaRPr lang="en-US" sz="1400" b="1">
              <a:latin typeface="Times New Roman" pitchFamily="18" charset="0"/>
              <a:cs typeface="Times New Roman" pitchFamily="18" charset="0"/>
              <a:sym typeface="Symbol" pitchFamily="18" charset="2"/>
            </a:endParaRPr>
          </a:p>
        </p:txBody>
      </p:sp>
      <p:cxnSp>
        <p:nvCxnSpPr>
          <p:cNvPr id="3" name="Straight Arrow Connector 2"/>
          <p:cNvCxnSpPr/>
          <p:nvPr/>
        </p:nvCxnSpPr>
        <p:spPr>
          <a:xfrm flipH="1">
            <a:off x="1689100" y="2357438"/>
            <a:ext cx="290612" cy="13545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3624385" y="2311789"/>
            <a:ext cx="215554" cy="22009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H="1">
            <a:off x="622251" y="3329957"/>
            <a:ext cx="159543" cy="27208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H="1">
            <a:off x="577801" y="4095926"/>
            <a:ext cx="7776" cy="30965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0" name="Oval 9"/>
          <p:cNvSpPr/>
          <p:nvPr/>
        </p:nvSpPr>
        <p:spPr>
          <a:xfrm>
            <a:off x="1980319" y="2156534"/>
            <a:ext cx="297656" cy="28898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4" name="Oval 33"/>
          <p:cNvSpPr/>
          <p:nvPr/>
        </p:nvSpPr>
        <p:spPr>
          <a:xfrm>
            <a:off x="3356397" y="2044099"/>
            <a:ext cx="297656" cy="28898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5" name="Oval 34"/>
          <p:cNvSpPr/>
          <p:nvPr/>
        </p:nvSpPr>
        <p:spPr>
          <a:xfrm>
            <a:off x="707232" y="3034625"/>
            <a:ext cx="297656" cy="28898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6" name="Oval 35"/>
          <p:cNvSpPr/>
          <p:nvPr/>
        </p:nvSpPr>
        <p:spPr>
          <a:xfrm>
            <a:off x="425451" y="3806063"/>
            <a:ext cx="297656" cy="28898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Tree>
    <p:extLst>
      <p:ext uri="{BB962C8B-B14F-4D97-AF65-F5344CB8AC3E}">
        <p14:creationId xmlns:p14="http://schemas.microsoft.com/office/powerpoint/2010/main" val="132500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8">
                                            <p:txEl>
                                              <p:pRg st="1" end="1"/>
                                            </p:txEl>
                                          </p:spTgt>
                                        </p:tgtEl>
                                        <p:attrNameLst>
                                          <p:attrName>style.visibility</p:attrName>
                                        </p:attrNameLst>
                                      </p:cBhvr>
                                      <p:to>
                                        <p:strVal val="visible"/>
                                      </p:to>
                                    </p:set>
                                    <p:animEffect transition="in" filter="blinds(horizontal)">
                                      <p:cBhvr>
                                        <p:cTn id="7" dur="500"/>
                                        <p:tgtEl>
                                          <p:spTgt spid="4710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33"/>
                                        </p:tgtEl>
                                        <p:attrNameLst>
                                          <p:attrName>style.visibility</p:attrName>
                                        </p:attrNameLst>
                                      </p:cBhvr>
                                      <p:to>
                                        <p:strVal val="visible"/>
                                      </p:to>
                                    </p:set>
                                    <p:animEffect transition="in" filter="blinds(horizontal)">
                                      <p:cBhvr>
                                        <p:cTn id="12" dur="500"/>
                                        <p:tgtEl>
                                          <p:spTgt spid="47133"/>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7134"/>
                                        </p:tgtEl>
                                        <p:attrNameLst>
                                          <p:attrName>style.visibility</p:attrName>
                                        </p:attrNameLst>
                                      </p:cBhvr>
                                      <p:to>
                                        <p:strVal val="visible"/>
                                      </p:to>
                                    </p:set>
                                    <p:animEffect transition="in" filter="blinds(horizontal)">
                                      <p:cBhvr>
                                        <p:cTn id="23" dur="500"/>
                                        <p:tgtEl>
                                          <p:spTgt spid="4713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7108">
                                            <p:txEl>
                                              <p:pRg st="2" end="2"/>
                                            </p:txEl>
                                          </p:spTgt>
                                        </p:tgtEl>
                                        <p:attrNameLst>
                                          <p:attrName>style.visibility</p:attrName>
                                        </p:attrNameLst>
                                      </p:cBhvr>
                                      <p:to>
                                        <p:strVal val="visible"/>
                                      </p:to>
                                    </p:set>
                                    <p:animEffect transition="in" filter="blinds(horizontal)">
                                      <p:cBhvr>
                                        <p:cTn id="28" dur="500"/>
                                        <p:tgtEl>
                                          <p:spTgt spid="47108">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7135"/>
                                        </p:tgtEl>
                                        <p:attrNameLst>
                                          <p:attrName>style.visibility</p:attrName>
                                        </p:attrNameLst>
                                      </p:cBhvr>
                                      <p:to>
                                        <p:strVal val="visible"/>
                                      </p:to>
                                    </p:set>
                                    <p:animEffect transition="in" filter="blinds(horizontal)">
                                      <p:cBhvr>
                                        <p:cTn id="33" dur="500"/>
                                        <p:tgtEl>
                                          <p:spTgt spid="47135"/>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7139"/>
                                        </p:tgtEl>
                                        <p:attrNameLst>
                                          <p:attrName>style.visibility</p:attrName>
                                        </p:attrNameLst>
                                      </p:cBhvr>
                                      <p:to>
                                        <p:strVal val="visible"/>
                                      </p:to>
                                    </p:set>
                                    <p:animEffect transition="in" filter="blinds(horizontal)">
                                      <p:cBhvr>
                                        <p:cTn id="44" dur="500"/>
                                        <p:tgtEl>
                                          <p:spTgt spid="47139"/>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7108">
                                            <p:txEl>
                                              <p:pRg st="3" end="3"/>
                                            </p:txEl>
                                          </p:spTgt>
                                        </p:tgtEl>
                                        <p:attrNameLst>
                                          <p:attrName>style.visibility</p:attrName>
                                        </p:attrNameLst>
                                      </p:cBhvr>
                                      <p:to>
                                        <p:strVal val="visible"/>
                                      </p:to>
                                    </p:set>
                                    <p:animEffect transition="in" filter="blinds(horizontal)">
                                      <p:cBhvr>
                                        <p:cTn id="49" dur="500"/>
                                        <p:tgtEl>
                                          <p:spTgt spid="47108">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7142"/>
                                        </p:tgtEl>
                                        <p:attrNameLst>
                                          <p:attrName>style.visibility</p:attrName>
                                        </p:attrNameLst>
                                      </p:cBhvr>
                                      <p:to>
                                        <p:strVal val="visible"/>
                                      </p:to>
                                    </p:set>
                                    <p:animEffect transition="in" filter="blinds(horizontal)">
                                      <p:cBhvr>
                                        <p:cTn id="54" dur="500"/>
                                        <p:tgtEl>
                                          <p:spTgt spid="47142"/>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7145"/>
                                        </p:tgtEl>
                                        <p:attrNameLst>
                                          <p:attrName>style.visibility</p:attrName>
                                        </p:attrNameLst>
                                      </p:cBhvr>
                                      <p:to>
                                        <p:strVal val="visible"/>
                                      </p:to>
                                    </p:set>
                                    <p:animEffect transition="in" filter="blinds(horizontal)">
                                      <p:cBhvr>
                                        <p:cTn id="65" dur="500"/>
                                        <p:tgtEl>
                                          <p:spTgt spid="47145"/>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7108">
                                            <p:txEl>
                                              <p:pRg st="4" end="4"/>
                                            </p:txEl>
                                          </p:spTgt>
                                        </p:tgtEl>
                                        <p:attrNameLst>
                                          <p:attrName>style.visibility</p:attrName>
                                        </p:attrNameLst>
                                      </p:cBhvr>
                                      <p:to>
                                        <p:strVal val="visible"/>
                                      </p:to>
                                    </p:set>
                                    <p:animEffect transition="in" filter="blinds(horizontal)">
                                      <p:cBhvr>
                                        <p:cTn id="70" dur="500"/>
                                        <p:tgtEl>
                                          <p:spTgt spid="47108">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7147"/>
                                        </p:tgtEl>
                                        <p:attrNameLst>
                                          <p:attrName>style.visibility</p:attrName>
                                        </p:attrNameLst>
                                      </p:cBhvr>
                                      <p:to>
                                        <p:strVal val="visible"/>
                                      </p:to>
                                    </p:set>
                                    <p:animEffect transition="in" filter="blinds(horizontal)">
                                      <p:cBhvr>
                                        <p:cTn id="75" dur="500"/>
                                        <p:tgtEl>
                                          <p:spTgt spid="47147"/>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47148"/>
                                        </p:tgtEl>
                                        <p:attrNameLst>
                                          <p:attrName>style.visibility</p:attrName>
                                        </p:attrNameLst>
                                      </p:cBhvr>
                                      <p:to>
                                        <p:strVal val="visible"/>
                                      </p:to>
                                    </p:set>
                                    <p:animEffect transition="in" filter="blinds(horizontal)">
                                      <p:cBhvr>
                                        <p:cTn id="86" dur="500"/>
                                        <p:tgtEl>
                                          <p:spTgt spid="47148"/>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47108">
                                            <p:txEl>
                                              <p:pRg st="6" end="6"/>
                                            </p:txEl>
                                          </p:spTgt>
                                        </p:tgtEl>
                                        <p:attrNameLst>
                                          <p:attrName>style.visibility</p:attrName>
                                        </p:attrNameLst>
                                      </p:cBhvr>
                                      <p:to>
                                        <p:strVal val="visible"/>
                                      </p:to>
                                    </p:set>
                                    <p:animEffect transition="in" filter="blinds(horizontal)">
                                      <p:cBhvr>
                                        <p:cTn id="91" dur="500"/>
                                        <p:tgtEl>
                                          <p:spTgt spid="47108">
                                            <p:txEl>
                                              <p:pRg st="6" end="6"/>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47149"/>
                                        </p:tgtEl>
                                        <p:attrNameLst>
                                          <p:attrName>style.visibility</p:attrName>
                                        </p:attrNameLst>
                                      </p:cBhvr>
                                      <p:to>
                                        <p:strVal val="visible"/>
                                      </p:to>
                                    </p:set>
                                    <p:animEffect transition="in" filter="blinds(horizontal)">
                                      <p:cBhvr>
                                        <p:cTn id="96" dur="500"/>
                                        <p:tgtEl>
                                          <p:spTgt spid="47149"/>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47128"/>
                                        </p:tgtEl>
                                        <p:attrNameLst>
                                          <p:attrName>style.visibility</p:attrName>
                                        </p:attrNameLst>
                                      </p:cBhvr>
                                      <p:to>
                                        <p:strVal val="visible"/>
                                      </p:to>
                                    </p:set>
                                    <p:animEffect transition="in" filter="blinds(horizontal)">
                                      <p:cBhvr>
                                        <p:cTn id="101" dur="500"/>
                                        <p:tgtEl>
                                          <p:spTgt spid="47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4" grpId="0" animBg="1"/>
      <p:bldP spid="47108" grpId="0" uiExpand="1" build="p"/>
      <p:bldP spid="47139" grpId="0" animBg="1"/>
      <p:bldP spid="47145" grpId="0" animBg="1"/>
      <p:bldP spid="47148" grpId="0" animBg="1"/>
      <p:bldP spid="47149" grpId="0" animBg="1"/>
      <p:bldP spid="47133" grpId="0" animBg="1"/>
      <p:bldP spid="47135" grpId="0" animBg="1"/>
      <p:bldP spid="47142" grpId="0" animBg="1"/>
      <p:bldP spid="47147" grpId="0" animBg="1"/>
      <p:bldP spid="47128" grpId="0"/>
      <p:bldP spid="10" grpId="0" animBg="1"/>
      <p:bldP spid="34" grpId="0" animBg="1"/>
      <p:bldP spid="35" grpId="0" animBg="1"/>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DDC3EDB-B709-47EF-8522-8927754F8A3F}" type="slidenum">
              <a:rPr lang="ar-SA"/>
              <a:pPr/>
              <a:t>19</a:t>
            </a:fld>
            <a:endParaRPr lang="en-US"/>
          </a:p>
        </p:txBody>
      </p:sp>
      <p:sp>
        <p:nvSpPr>
          <p:cNvPr id="49154"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49155" name="Rectangle 3"/>
          <p:cNvSpPr>
            <a:spLocks noGrp="1" noChangeArrowheads="1"/>
          </p:cNvSpPr>
          <p:nvPr>
            <p:ph type="body" idx="1"/>
          </p:nvPr>
        </p:nvSpPr>
        <p:spPr>
          <a:xfrm>
            <a:off x="457200" y="1600200"/>
            <a:ext cx="8229600" cy="4495800"/>
          </a:xfrm>
        </p:spPr>
        <p:txBody>
          <a:bodyPr/>
          <a:lstStyle/>
          <a:p>
            <a:pPr marL="341313" indent="-341313" algn="r" rtl="1">
              <a:lnSpc>
                <a:spcPct val="90000"/>
              </a:lnSpc>
            </a:pPr>
            <a:r>
              <a:rPr lang="ar-SA" u="sng" dirty="0">
                <a:latin typeface="Times New Roman" pitchFamily="18" charset="0"/>
                <a:cs typeface="Times New Roman" pitchFamily="18" charset="0"/>
              </a:rPr>
              <a:t>تعريف</a:t>
            </a:r>
            <a:r>
              <a:rPr lang="ar-SA" dirty="0">
                <a:latin typeface="Times New Roman" pitchFamily="18" charset="0"/>
                <a:cs typeface="Times New Roman" pitchFamily="18" charset="0"/>
              </a:rPr>
              <a:t>: </a:t>
            </a:r>
            <a:r>
              <a:rPr lang="ar-SA" dirty="0">
                <a:solidFill>
                  <a:srgbClr val="0000FF"/>
                </a:solidFill>
                <a:latin typeface="Times New Roman" pitchFamily="18" charset="0"/>
                <a:cs typeface="Times New Roman" pitchFamily="18" charset="0"/>
              </a:rPr>
              <a:t>الحل الممكن </a:t>
            </a:r>
            <a:r>
              <a:rPr lang="ar-SA" dirty="0">
                <a:latin typeface="Times New Roman" pitchFamily="18" charset="0"/>
                <a:cs typeface="Times New Roman" pitchFamily="18" charset="0"/>
              </a:rPr>
              <a:t>(المسموح ، المقبول)</a:t>
            </a:r>
          </a:p>
          <a:p>
            <a:pPr lvl="1" indent="-19050" algn="r" rtl="1">
              <a:lnSpc>
                <a:spcPct val="90000"/>
              </a:lnSpc>
              <a:buFontTx/>
              <a:buNone/>
            </a:pPr>
            <a:r>
              <a:rPr lang="ar-SA" dirty="0">
                <a:latin typeface="Times New Roman" pitchFamily="18" charset="0"/>
                <a:cs typeface="Times New Roman" pitchFamily="18" charset="0"/>
              </a:rPr>
              <a:t>تكون النقطة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x</a:t>
            </a:r>
            <a:r>
              <a:rPr lang="en-US" i="1" baseline="-25000" dirty="0" err="1">
                <a:latin typeface="Times New Roman" pitchFamily="18" charset="0"/>
                <a:cs typeface="Times New Roman" pitchFamily="18" charset="0"/>
              </a:rPr>
              <a:t>n</a:t>
            </a:r>
            <a:r>
              <a:rPr lang="en-US" dirty="0">
                <a:latin typeface="Times New Roman" pitchFamily="18" charset="0"/>
                <a:cs typeface="Times New Roman" pitchFamily="18" charset="0"/>
              </a:rPr>
              <a:t>)</a:t>
            </a:r>
            <a:r>
              <a:rPr lang="ar-SA" dirty="0">
                <a:latin typeface="Times New Roman" pitchFamily="18" charset="0"/>
                <a:cs typeface="Times New Roman" pitchFamily="18" charset="0"/>
              </a:rPr>
              <a:t> حلاً ممكناً إذا كانت تحقق جميع القيود.</a:t>
            </a:r>
          </a:p>
          <a:p>
            <a:pPr lvl="1" indent="-19050" algn="r" rtl="1">
              <a:lnSpc>
                <a:spcPct val="90000"/>
              </a:lnSpc>
              <a:buFontTx/>
              <a:buNone/>
            </a:pPr>
            <a:r>
              <a:rPr lang="ar-SA" dirty="0">
                <a:latin typeface="Times New Roman" pitchFamily="18" charset="0"/>
                <a:cs typeface="Times New Roman" pitchFamily="18" charset="0"/>
              </a:rPr>
              <a:t>بيانياً: هي النقطة التي تقع ضمن منطقة التظليل لجميع القيود.</a:t>
            </a:r>
            <a:endParaRPr lang="en-US" dirty="0">
              <a:latin typeface="Times New Roman" pitchFamily="18" charset="0"/>
              <a:cs typeface="Times New Roman" pitchFamily="18" charset="0"/>
            </a:endParaRPr>
          </a:p>
          <a:p>
            <a:pPr lvl="1" indent="-19050" algn="r" rtl="1">
              <a:lnSpc>
                <a:spcPct val="90000"/>
              </a:lnSpc>
              <a:buFontTx/>
              <a:buNone/>
            </a:pPr>
            <a:endParaRPr lang="ar-SA" dirty="0">
              <a:latin typeface="Times New Roman" pitchFamily="18" charset="0"/>
              <a:cs typeface="Times New Roman" pitchFamily="18" charset="0"/>
            </a:endParaRPr>
          </a:p>
          <a:p>
            <a:pPr marL="341313" indent="-341313" algn="r" rtl="1">
              <a:lnSpc>
                <a:spcPct val="90000"/>
              </a:lnSpc>
            </a:pPr>
            <a:r>
              <a:rPr lang="ar-SA" u="sng" dirty="0">
                <a:latin typeface="Times New Roman" pitchFamily="18" charset="0"/>
                <a:cs typeface="Times New Roman" pitchFamily="18" charset="0"/>
              </a:rPr>
              <a:t>تعريف</a:t>
            </a:r>
            <a:r>
              <a:rPr lang="ar-SA" dirty="0">
                <a:latin typeface="Times New Roman" pitchFamily="18" charset="0"/>
                <a:cs typeface="Times New Roman" pitchFamily="18" charset="0"/>
              </a:rPr>
              <a:t>: </a:t>
            </a:r>
            <a:r>
              <a:rPr lang="ar-SA" dirty="0">
                <a:solidFill>
                  <a:srgbClr val="0000FF"/>
                </a:solidFill>
                <a:latin typeface="Times New Roman" pitchFamily="18" charset="0"/>
                <a:cs typeface="Times New Roman" pitchFamily="18" charset="0"/>
              </a:rPr>
              <a:t>منطقة الحلول الممكنة </a:t>
            </a:r>
          </a:p>
          <a:p>
            <a:pPr lvl="1" indent="-19050" algn="r" rtl="1">
              <a:lnSpc>
                <a:spcPct val="90000"/>
              </a:lnSpc>
              <a:buFontTx/>
              <a:buNone/>
            </a:pPr>
            <a:r>
              <a:rPr lang="ar-SA" dirty="0">
                <a:latin typeface="Times New Roman" pitchFamily="18" charset="0"/>
                <a:cs typeface="Times New Roman" pitchFamily="18" charset="0"/>
              </a:rPr>
              <a:t>هي المجموعة الجزئية من الفضاء </a:t>
            </a:r>
            <a:r>
              <a:rPr lang="en-US" b="1" dirty="0" err="1">
                <a:latin typeface="Times New Roman" pitchFamily="18" charset="0"/>
                <a:cs typeface="Times New Roman" pitchFamily="18" charset="0"/>
              </a:rPr>
              <a:t>R</a:t>
            </a:r>
            <a:r>
              <a:rPr lang="en-US" baseline="46000" dirty="0" err="1">
                <a:latin typeface="Times New Roman" pitchFamily="18" charset="0"/>
                <a:cs typeface="Times New Roman" pitchFamily="18" charset="0"/>
              </a:rPr>
              <a:t>n</a:t>
            </a:r>
            <a:r>
              <a:rPr lang="ar-SA" dirty="0">
                <a:latin typeface="Times New Roman" pitchFamily="18" charset="0"/>
                <a:cs typeface="Times New Roman" pitchFamily="18" charset="0"/>
              </a:rPr>
              <a:t> والتي تحقق جميع القيود.</a:t>
            </a:r>
          </a:p>
          <a:p>
            <a:pPr lvl="1" indent="-19050" algn="r" rtl="1">
              <a:lnSpc>
                <a:spcPct val="90000"/>
              </a:lnSpc>
              <a:buFontTx/>
              <a:buNone/>
            </a:pPr>
            <a:r>
              <a:rPr lang="ar-SA" dirty="0">
                <a:latin typeface="Times New Roman" pitchFamily="18" charset="0"/>
                <a:cs typeface="Times New Roman" pitchFamily="18" charset="0"/>
              </a:rPr>
              <a:t>أي أنها مجموعة النقاط التي تحقق جميع القيود.</a:t>
            </a:r>
          </a:p>
          <a:p>
            <a:pPr lvl="1" indent="-19050" algn="r" rtl="1">
              <a:lnSpc>
                <a:spcPct val="90000"/>
              </a:lnSpc>
              <a:buFontTx/>
              <a:buNone/>
            </a:pPr>
            <a:r>
              <a:rPr lang="ar-SA" dirty="0">
                <a:latin typeface="Times New Roman" pitchFamily="18" charset="0"/>
                <a:cs typeface="Times New Roman" pitchFamily="18" charset="0"/>
              </a:rPr>
              <a:t>بيانياً: هي منطقة تقاطع التظليل لجميع القيود.</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29127FA-AF7C-4FDB-8157-89CEFBF9ADC5}" type="slidenum">
              <a:rPr lang="ar-SA"/>
              <a:pPr/>
              <a:t>2</a:t>
            </a:fld>
            <a:endParaRPr lang="en-US"/>
          </a:p>
        </p:txBody>
      </p:sp>
      <p:sp>
        <p:nvSpPr>
          <p:cNvPr id="23554"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مقدمة في البرمجة الخطية</a:t>
            </a:r>
            <a:endParaRPr lang="en-US" sz="3200" b="1" dirty="0">
              <a:solidFill>
                <a:srgbClr val="002060"/>
              </a:solidFill>
            </a:endParaRPr>
          </a:p>
        </p:txBody>
      </p:sp>
      <p:sp>
        <p:nvSpPr>
          <p:cNvPr id="23555" name="Rectangle 3"/>
          <p:cNvSpPr>
            <a:spLocks noGrp="1" noChangeArrowheads="1"/>
          </p:cNvSpPr>
          <p:nvPr>
            <p:ph type="body" idx="1"/>
          </p:nvPr>
        </p:nvSpPr>
        <p:spPr>
          <a:xfrm>
            <a:off x="457200" y="1447800"/>
            <a:ext cx="8229600" cy="5257800"/>
          </a:xfrm>
        </p:spPr>
        <p:txBody>
          <a:bodyPr/>
          <a:lstStyle/>
          <a:p>
            <a:pPr marL="341313" indent="-341313" algn="r" rtl="1"/>
            <a:r>
              <a:rPr lang="ar-SA" b="1" dirty="0"/>
              <a:t>تعريف:</a:t>
            </a:r>
          </a:p>
          <a:p>
            <a:pPr marL="1257300" lvl="1" indent="-533400" algn="r" rtl="1">
              <a:buFontTx/>
              <a:buNone/>
            </a:pPr>
            <a:r>
              <a:rPr lang="ar-SA" dirty="0">
                <a:latin typeface="Times New Roman" pitchFamily="18" charset="0"/>
                <a:cs typeface="Times New Roman" pitchFamily="18" charset="0"/>
              </a:rPr>
              <a:t>يقال أن الدالة  </a:t>
            </a:r>
            <a:r>
              <a:rPr lang="en-US" i="1" dirty="0">
                <a:latin typeface="Times New Roman" pitchFamily="18" charset="0"/>
                <a:cs typeface="Times New Roman" pitchFamily="18" charset="0"/>
              </a:rPr>
              <a:t>f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 </a:t>
            </a:r>
            <a:r>
              <a:rPr lang="en-US" dirty="0">
                <a:latin typeface="Times New Roman" pitchFamily="18" charset="0"/>
                <a:cs typeface="Times New Roman" pitchFamily="18" charset="0"/>
              </a:rPr>
              <a:t>, … , </a:t>
            </a:r>
            <a:r>
              <a:rPr lang="en-US" i="1" dirty="0" err="1">
                <a:latin typeface="Times New Roman" pitchFamily="18" charset="0"/>
                <a:cs typeface="Times New Roman" pitchFamily="18" charset="0"/>
              </a:rPr>
              <a:t>x</a:t>
            </a:r>
            <a:r>
              <a:rPr lang="en-US" i="1" baseline="-25000" dirty="0" err="1">
                <a:latin typeface="Times New Roman" pitchFamily="18" charset="0"/>
                <a:cs typeface="Times New Roman" pitchFamily="18" charset="0"/>
              </a:rPr>
              <a:t>n</a:t>
            </a:r>
            <a:r>
              <a:rPr lang="en-US" dirty="0">
                <a:latin typeface="Times New Roman" pitchFamily="18" charset="0"/>
                <a:cs typeface="Times New Roman" pitchFamily="18" charset="0"/>
              </a:rPr>
              <a:t>)</a:t>
            </a:r>
            <a:r>
              <a:rPr lang="ar-SA" dirty="0">
                <a:latin typeface="Times New Roman" pitchFamily="18" charset="0"/>
                <a:cs typeface="Times New Roman" pitchFamily="18" charset="0"/>
              </a:rPr>
              <a:t>  دالة خطية إذا كانت على الصورة</a:t>
            </a:r>
          </a:p>
          <a:p>
            <a:pPr marL="1257300" lvl="1" indent="-533400" algn="ctr" rtl="1">
              <a:buFontTx/>
              <a:buNone/>
            </a:pPr>
            <a:r>
              <a:rPr lang="en-US" i="1" dirty="0">
                <a:solidFill>
                  <a:srgbClr val="0000FF"/>
                </a:solidFill>
                <a:latin typeface="Times New Roman" pitchFamily="18" charset="0"/>
                <a:cs typeface="Times New Roman" pitchFamily="18" charset="0"/>
              </a:rPr>
              <a:t>f </a:t>
            </a:r>
            <a:r>
              <a:rPr lang="en-US" dirty="0">
                <a:solidFill>
                  <a:srgbClr val="0000FF"/>
                </a:solidFill>
                <a:latin typeface="Times New Roman" pitchFamily="18" charset="0"/>
                <a:cs typeface="Times New Roman" pitchFamily="18" charset="0"/>
              </a:rPr>
              <a:t>(</a:t>
            </a:r>
            <a:r>
              <a:rPr lang="en-US" i="1" dirty="0">
                <a:solidFill>
                  <a:srgbClr val="0000FF"/>
                </a:solidFill>
                <a:latin typeface="Times New Roman" pitchFamily="18" charset="0"/>
                <a:cs typeface="Times New Roman" pitchFamily="18" charset="0"/>
              </a:rPr>
              <a:t>x</a:t>
            </a:r>
            <a:r>
              <a:rPr lang="en-US" baseline="-25000" dirty="0">
                <a:solidFill>
                  <a:srgbClr val="0000FF"/>
                </a:solidFill>
                <a:latin typeface="Times New Roman" pitchFamily="18" charset="0"/>
                <a:cs typeface="Times New Roman" pitchFamily="18" charset="0"/>
              </a:rPr>
              <a:t>1 </a:t>
            </a:r>
            <a:r>
              <a:rPr lang="en-US" dirty="0">
                <a:solidFill>
                  <a:srgbClr val="0000FF"/>
                </a:solidFill>
                <a:latin typeface="Times New Roman" pitchFamily="18" charset="0"/>
                <a:cs typeface="Times New Roman" pitchFamily="18" charset="0"/>
              </a:rPr>
              <a:t>, … , </a:t>
            </a:r>
            <a:r>
              <a:rPr lang="en-US" i="1" dirty="0" err="1">
                <a:solidFill>
                  <a:srgbClr val="0000FF"/>
                </a:solidFill>
                <a:latin typeface="Times New Roman" pitchFamily="18" charset="0"/>
                <a:cs typeface="Times New Roman" pitchFamily="18" charset="0"/>
              </a:rPr>
              <a:t>x</a:t>
            </a:r>
            <a:r>
              <a:rPr lang="en-US" i="1" baseline="-25000" dirty="0" err="1">
                <a:solidFill>
                  <a:srgbClr val="0000FF"/>
                </a:solidFill>
                <a:latin typeface="Times New Roman" pitchFamily="18" charset="0"/>
                <a:cs typeface="Times New Roman" pitchFamily="18" charset="0"/>
              </a:rPr>
              <a:t>n</a:t>
            </a:r>
            <a:r>
              <a:rPr lang="en-US" dirty="0">
                <a:solidFill>
                  <a:srgbClr val="0000FF"/>
                </a:solidFill>
                <a:latin typeface="Times New Roman" pitchFamily="18" charset="0"/>
                <a:cs typeface="Times New Roman" pitchFamily="18" charset="0"/>
              </a:rPr>
              <a:t>) = </a:t>
            </a:r>
            <a:r>
              <a:rPr lang="en-US" i="1" dirty="0">
                <a:solidFill>
                  <a:srgbClr val="0000FF"/>
                </a:solidFill>
                <a:latin typeface="Times New Roman" pitchFamily="18" charset="0"/>
                <a:cs typeface="Times New Roman" pitchFamily="18" charset="0"/>
              </a:rPr>
              <a:t>c</a:t>
            </a:r>
            <a:r>
              <a:rPr lang="en-US" baseline="-25000" dirty="0">
                <a:solidFill>
                  <a:srgbClr val="0000FF"/>
                </a:solidFill>
                <a:latin typeface="Times New Roman" pitchFamily="18" charset="0"/>
                <a:cs typeface="Times New Roman" pitchFamily="18" charset="0"/>
              </a:rPr>
              <a:t>1</a:t>
            </a:r>
            <a:r>
              <a:rPr lang="en-US" i="1" dirty="0">
                <a:solidFill>
                  <a:srgbClr val="0000FF"/>
                </a:solidFill>
                <a:latin typeface="Times New Roman" pitchFamily="18" charset="0"/>
                <a:cs typeface="Times New Roman" pitchFamily="18" charset="0"/>
              </a:rPr>
              <a:t>x</a:t>
            </a:r>
            <a:r>
              <a:rPr lang="en-US" baseline="-25000" dirty="0">
                <a:solidFill>
                  <a:srgbClr val="0000FF"/>
                </a:solidFill>
                <a:latin typeface="Times New Roman" pitchFamily="18" charset="0"/>
                <a:cs typeface="Times New Roman" pitchFamily="18" charset="0"/>
              </a:rPr>
              <a:t>1</a:t>
            </a:r>
            <a:r>
              <a:rPr lang="en-US" dirty="0">
                <a:solidFill>
                  <a:srgbClr val="0000FF"/>
                </a:solidFill>
                <a:latin typeface="Times New Roman" pitchFamily="18" charset="0"/>
                <a:cs typeface="Times New Roman" pitchFamily="18" charset="0"/>
              </a:rPr>
              <a:t> + </a:t>
            </a:r>
            <a:r>
              <a:rPr lang="en-US" i="1" dirty="0">
                <a:solidFill>
                  <a:srgbClr val="0000FF"/>
                </a:solidFill>
                <a:latin typeface="Times New Roman" pitchFamily="18" charset="0"/>
                <a:cs typeface="Times New Roman" pitchFamily="18" charset="0"/>
              </a:rPr>
              <a:t>c</a:t>
            </a:r>
            <a:r>
              <a:rPr lang="en-US" baseline="-25000" dirty="0">
                <a:solidFill>
                  <a:srgbClr val="0000FF"/>
                </a:solidFill>
                <a:latin typeface="Times New Roman" pitchFamily="18" charset="0"/>
                <a:cs typeface="Times New Roman" pitchFamily="18" charset="0"/>
              </a:rPr>
              <a:t>2</a:t>
            </a:r>
            <a:r>
              <a:rPr lang="en-US" sz="1200" baseline="-25000" dirty="0">
                <a:solidFill>
                  <a:srgbClr val="0000FF"/>
                </a:solidFill>
                <a:latin typeface="Times New Roman" pitchFamily="18" charset="0"/>
                <a:cs typeface="Times New Roman" pitchFamily="18" charset="0"/>
              </a:rPr>
              <a:t> </a:t>
            </a:r>
            <a:r>
              <a:rPr lang="en-US" i="1" dirty="0">
                <a:solidFill>
                  <a:srgbClr val="0000FF"/>
                </a:solidFill>
                <a:latin typeface="Times New Roman" pitchFamily="18" charset="0"/>
                <a:cs typeface="Times New Roman" pitchFamily="18" charset="0"/>
              </a:rPr>
              <a:t>x</a:t>
            </a:r>
            <a:r>
              <a:rPr lang="en-US" baseline="-25000" dirty="0">
                <a:solidFill>
                  <a:srgbClr val="0000FF"/>
                </a:solidFill>
                <a:latin typeface="Times New Roman" pitchFamily="18" charset="0"/>
                <a:cs typeface="Times New Roman" pitchFamily="18" charset="0"/>
              </a:rPr>
              <a:t>2</a:t>
            </a:r>
            <a:r>
              <a:rPr lang="en-US" dirty="0">
                <a:solidFill>
                  <a:srgbClr val="0000FF"/>
                </a:solidFill>
                <a:latin typeface="Times New Roman" pitchFamily="18" charset="0"/>
                <a:cs typeface="Times New Roman" pitchFamily="18" charset="0"/>
              </a:rPr>
              <a:t> + … + </a:t>
            </a:r>
            <a:r>
              <a:rPr lang="en-US" i="1" dirty="0" err="1">
                <a:solidFill>
                  <a:srgbClr val="0000FF"/>
                </a:solidFill>
                <a:latin typeface="Times New Roman" pitchFamily="18" charset="0"/>
                <a:cs typeface="Times New Roman" pitchFamily="18" charset="0"/>
              </a:rPr>
              <a:t>c</a:t>
            </a:r>
            <a:r>
              <a:rPr lang="en-US" i="1" baseline="-25000" dirty="0" err="1">
                <a:solidFill>
                  <a:srgbClr val="0000FF"/>
                </a:solidFill>
                <a:latin typeface="Times New Roman" pitchFamily="18" charset="0"/>
                <a:cs typeface="Times New Roman" pitchFamily="18" charset="0"/>
              </a:rPr>
              <a:t>n</a:t>
            </a:r>
            <a:r>
              <a:rPr lang="en-US" sz="2000" i="1" baseline="-25000" dirty="0">
                <a:solidFill>
                  <a:srgbClr val="0000FF"/>
                </a:solidFill>
                <a:latin typeface="Times New Roman" pitchFamily="18" charset="0"/>
                <a:cs typeface="Times New Roman" pitchFamily="18" charset="0"/>
              </a:rPr>
              <a:t> </a:t>
            </a:r>
            <a:r>
              <a:rPr lang="en-US" i="1" dirty="0" err="1">
                <a:solidFill>
                  <a:srgbClr val="0000FF"/>
                </a:solidFill>
                <a:latin typeface="Times New Roman" pitchFamily="18" charset="0"/>
                <a:cs typeface="Times New Roman" pitchFamily="18" charset="0"/>
              </a:rPr>
              <a:t>x</a:t>
            </a:r>
            <a:r>
              <a:rPr lang="en-US" i="1" baseline="-25000" dirty="0" err="1">
                <a:solidFill>
                  <a:srgbClr val="0000FF"/>
                </a:solidFill>
                <a:latin typeface="Times New Roman" pitchFamily="18" charset="0"/>
                <a:cs typeface="Times New Roman" pitchFamily="18" charset="0"/>
              </a:rPr>
              <a:t>n</a:t>
            </a:r>
            <a:r>
              <a:rPr lang="en-US" dirty="0">
                <a:solidFill>
                  <a:srgbClr val="0000FF"/>
                </a:solidFill>
                <a:latin typeface="Times New Roman" pitchFamily="18" charset="0"/>
                <a:cs typeface="Times New Roman" pitchFamily="18" charset="0"/>
              </a:rPr>
              <a:t> </a:t>
            </a:r>
          </a:p>
          <a:p>
            <a:pPr marL="341313" indent="-341313" algn="r" rtl="1">
              <a:buFontTx/>
              <a:buNone/>
            </a:pPr>
            <a:r>
              <a:rPr lang="ar-SA" dirty="0"/>
              <a:t>	   </a:t>
            </a:r>
            <a:r>
              <a:rPr lang="ar-SA" sz="2800" dirty="0"/>
              <a:t>بحيث أن</a:t>
            </a:r>
            <a:r>
              <a:rPr lang="en-US" sz="2800" i="1" dirty="0">
                <a:latin typeface="Times New Roman" pitchFamily="18" charset="0"/>
                <a:cs typeface="Times New Roman" pitchFamily="18" charset="0"/>
              </a:rPr>
              <a:t>c</a:t>
            </a:r>
            <a:r>
              <a:rPr lang="en-US" sz="2800" baseline="-25000" dirty="0">
                <a:latin typeface="Times New Roman" pitchFamily="18" charset="0"/>
                <a:cs typeface="Times New Roman" pitchFamily="18" charset="0"/>
              </a:rPr>
              <a:t>1</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c</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 , … , </a:t>
            </a:r>
            <a:r>
              <a:rPr lang="en-US" sz="2800" i="1" dirty="0" err="1">
                <a:latin typeface="Times New Roman" pitchFamily="18" charset="0"/>
                <a:cs typeface="Times New Roman" pitchFamily="18" charset="0"/>
              </a:rPr>
              <a:t>c</a:t>
            </a:r>
            <a:r>
              <a:rPr lang="en-US" sz="2800" i="1" baseline="-25000" dirty="0" err="1">
                <a:latin typeface="Times New Roman" pitchFamily="18" charset="0"/>
                <a:cs typeface="Times New Roman" pitchFamily="18" charset="0"/>
              </a:rPr>
              <a:t>n</a:t>
            </a:r>
            <a:r>
              <a:rPr lang="en-US" sz="2800" i="1" baseline="-25000" dirty="0">
                <a:latin typeface="Times New Roman" pitchFamily="18" charset="0"/>
                <a:cs typeface="Times New Roman" pitchFamily="18" charset="0"/>
              </a:rPr>
              <a:t>  </a:t>
            </a:r>
            <a:r>
              <a:rPr lang="ar-SA" sz="2800" i="1" baseline="-25000" dirty="0">
                <a:latin typeface="Times New Roman" pitchFamily="18" charset="0"/>
                <a:cs typeface="Times New Roman" pitchFamily="18" charset="0"/>
              </a:rPr>
              <a:t>  </a:t>
            </a:r>
            <a:r>
              <a:rPr lang="ar-SA" sz="2800" dirty="0"/>
              <a:t>هي ثوابت</a:t>
            </a:r>
            <a:r>
              <a:rPr lang="ar-SA" sz="2800" i="1" dirty="0">
                <a:latin typeface="Times New Roman" pitchFamily="18" charset="0"/>
                <a:cs typeface="Times New Roman" pitchFamily="18" charset="0"/>
              </a:rPr>
              <a:t>.</a:t>
            </a:r>
            <a:endParaRPr lang="ar-SA" sz="2800" dirty="0"/>
          </a:p>
          <a:p>
            <a:pPr marL="341313" indent="-341313" algn="r" rtl="1"/>
            <a:r>
              <a:rPr lang="ar-SA" b="1" dirty="0"/>
              <a:t>تعريف:</a:t>
            </a:r>
          </a:p>
          <a:p>
            <a:pPr marL="1257300" lvl="1" indent="-533400" algn="r" rtl="1">
              <a:buFontTx/>
              <a:buNone/>
            </a:pPr>
            <a:r>
              <a:rPr lang="ar-SA" dirty="0">
                <a:latin typeface="Times New Roman" pitchFamily="18" charset="0"/>
                <a:cs typeface="Times New Roman" pitchFamily="18" charset="0"/>
              </a:rPr>
              <a:t>لأي دالة خطية  </a:t>
            </a:r>
            <a:r>
              <a:rPr lang="en-US" i="1" dirty="0">
                <a:latin typeface="Times New Roman" pitchFamily="18" charset="0"/>
                <a:cs typeface="Times New Roman" pitchFamily="18" charset="0"/>
              </a:rPr>
              <a:t>f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 </a:t>
            </a:r>
            <a:r>
              <a:rPr lang="en-US" dirty="0">
                <a:latin typeface="Times New Roman" pitchFamily="18" charset="0"/>
                <a:cs typeface="Times New Roman" pitchFamily="18" charset="0"/>
              </a:rPr>
              <a:t>, … , </a:t>
            </a:r>
            <a:r>
              <a:rPr lang="en-US" i="1" dirty="0" err="1">
                <a:latin typeface="Times New Roman" pitchFamily="18" charset="0"/>
                <a:cs typeface="Times New Roman" pitchFamily="18" charset="0"/>
              </a:rPr>
              <a:t>x</a:t>
            </a:r>
            <a:r>
              <a:rPr lang="en-US" i="1" baseline="-25000" dirty="0" err="1">
                <a:latin typeface="Times New Roman" pitchFamily="18" charset="0"/>
                <a:cs typeface="Times New Roman" pitchFamily="18" charset="0"/>
              </a:rPr>
              <a:t>n</a:t>
            </a:r>
            <a:r>
              <a:rPr lang="en-US" dirty="0">
                <a:latin typeface="Times New Roman" pitchFamily="18" charset="0"/>
                <a:cs typeface="Times New Roman" pitchFamily="18" charset="0"/>
              </a:rPr>
              <a:t>)</a:t>
            </a:r>
            <a:r>
              <a:rPr lang="ar-SA" dirty="0">
                <a:latin typeface="Times New Roman" pitchFamily="18" charset="0"/>
                <a:cs typeface="Times New Roman" pitchFamily="18" charset="0"/>
              </a:rPr>
              <a:t>   وثابت</a:t>
            </a:r>
            <a:r>
              <a:rPr lang="en-US" dirty="0">
                <a:latin typeface="Times New Roman" pitchFamily="18" charset="0"/>
                <a:cs typeface="Times New Roman" pitchFamily="18" charset="0"/>
              </a:rPr>
              <a:t> </a:t>
            </a:r>
            <a:r>
              <a:rPr lang="ar-SA" dirty="0">
                <a:latin typeface="Times New Roman" pitchFamily="18" charset="0"/>
                <a:cs typeface="Times New Roman" pitchFamily="18" charset="0"/>
              </a:rPr>
              <a:t> </a:t>
            </a:r>
            <a:r>
              <a:rPr lang="en-US" i="1" dirty="0">
                <a:latin typeface="Times New Roman" pitchFamily="18" charset="0"/>
                <a:cs typeface="Times New Roman" pitchFamily="18" charset="0"/>
              </a:rPr>
              <a:t>b</a:t>
            </a:r>
            <a:r>
              <a:rPr lang="ar-SA" i="1" dirty="0">
                <a:latin typeface="Times New Roman" pitchFamily="18" charset="0"/>
                <a:cs typeface="Times New Roman" pitchFamily="18" charset="0"/>
              </a:rPr>
              <a:t>  </a:t>
            </a:r>
            <a:r>
              <a:rPr lang="ar-SA" dirty="0">
                <a:latin typeface="Times New Roman" pitchFamily="18" charset="0"/>
                <a:cs typeface="Times New Roman" pitchFamily="18" charset="0"/>
              </a:rPr>
              <a:t>فإن:</a:t>
            </a:r>
          </a:p>
          <a:p>
            <a:pPr marL="1257300" lvl="1" indent="-533400" algn="r" rtl="1">
              <a:buFontTx/>
              <a:buNone/>
            </a:pPr>
            <a:r>
              <a:rPr lang="ar-SA" i="1" dirty="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a:solidFill>
                  <a:srgbClr val="0000FF"/>
                </a:solidFill>
                <a:latin typeface="Times New Roman" pitchFamily="18" charset="0"/>
                <a:cs typeface="Times New Roman" pitchFamily="18" charset="0"/>
              </a:rPr>
              <a:t>f </a:t>
            </a:r>
            <a:r>
              <a:rPr lang="en-US" dirty="0">
                <a:solidFill>
                  <a:srgbClr val="0000FF"/>
                </a:solidFill>
                <a:latin typeface="Times New Roman" pitchFamily="18" charset="0"/>
                <a:cs typeface="Times New Roman" pitchFamily="18" charset="0"/>
              </a:rPr>
              <a:t>(</a:t>
            </a:r>
            <a:r>
              <a:rPr lang="en-US" i="1" dirty="0">
                <a:solidFill>
                  <a:srgbClr val="0000FF"/>
                </a:solidFill>
                <a:latin typeface="Times New Roman" pitchFamily="18" charset="0"/>
                <a:cs typeface="Times New Roman" pitchFamily="18" charset="0"/>
              </a:rPr>
              <a:t>x</a:t>
            </a:r>
            <a:r>
              <a:rPr lang="en-US" baseline="-25000" dirty="0">
                <a:solidFill>
                  <a:srgbClr val="0000FF"/>
                </a:solidFill>
                <a:latin typeface="Times New Roman" pitchFamily="18" charset="0"/>
                <a:cs typeface="Times New Roman" pitchFamily="18" charset="0"/>
              </a:rPr>
              <a:t>1 </a:t>
            </a:r>
            <a:r>
              <a:rPr lang="en-US" dirty="0">
                <a:solidFill>
                  <a:srgbClr val="0000FF"/>
                </a:solidFill>
                <a:latin typeface="Times New Roman" pitchFamily="18" charset="0"/>
                <a:cs typeface="Times New Roman" pitchFamily="18" charset="0"/>
              </a:rPr>
              <a:t>, … , </a:t>
            </a:r>
            <a:r>
              <a:rPr lang="en-US" i="1" dirty="0" err="1">
                <a:solidFill>
                  <a:srgbClr val="0000FF"/>
                </a:solidFill>
                <a:latin typeface="Times New Roman" pitchFamily="18" charset="0"/>
                <a:cs typeface="Times New Roman" pitchFamily="18" charset="0"/>
              </a:rPr>
              <a:t>x</a:t>
            </a:r>
            <a:r>
              <a:rPr lang="en-US" i="1" baseline="-25000" dirty="0" err="1">
                <a:solidFill>
                  <a:srgbClr val="0000FF"/>
                </a:solidFill>
                <a:latin typeface="Times New Roman" pitchFamily="18" charset="0"/>
                <a:cs typeface="Times New Roman" pitchFamily="18" charset="0"/>
              </a:rPr>
              <a:t>n</a:t>
            </a:r>
            <a:r>
              <a:rPr lang="en-US" dirty="0">
                <a:solidFill>
                  <a:srgbClr val="0000FF"/>
                </a:solidFill>
                <a:latin typeface="Times New Roman" pitchFamily="18" charset="0"/>
                <a:cs typeface="Times New Roman" pitchFamily="18" charset="0"/>
              </a:rPr>
              <a:t>) ≤ </a:t>
            </a:r>
            <a:r>
              <a:rPr lang="en-US" i="1" dirty="0">
                <a:solidFill>
                  <a:srgbClr val="0000FF"/>
                </a:solidFill>
                <a:latin typeface="Times New Roman" pitchFamily="18" charset="0"/>
                <a:cs typeface="Times New Roman" pitchFamily="18" charset="0"/>
              </a:rPr>
              <a:t>b</a:t>
            </a:r>
            <a:r>
              <a:rPr lang="en-US" dirty="0">
                <a:solidFill>
                  <a:srgbClr val="0000FF"/>
                </a:solidFill>
                <a:latin typeface="Times New Roman" pitchFamily="18" charset="0"/>
                <a:cs typeface="Times New Roman" pitchFamily="18" charset="0"/>
              </a:rPr>
              <a:t>   </a:t>
            </a:r>
            <a:r>
              <a:rPr lang="ar-SA" dirty="0">
                <a:latin typeface="Times New Roman" pitchFamily="18" charset="0"/>
                <a:cs typeface="Times New Roman" pitchFamily="18" charset="0"/>
              </a:rPr>
              <a:t>أو</a:t>
            </a:r>
            <a:r>
              <a:rPr lang="ar-SA" sz="1200"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i="1" dirty="0">
                <a:solidFill>
                  <a:srgbClr val="0000FF"/>
                </a:solidFill>
                <a:latin typeface="Times New Roman" pitchFamily="18" charset="0"/>
                <a:cs typeface="Times New Roman" pitchFamily="18" charset="0"/>
              </a:rPr>
              <a:t>f </a:t>
            </a:r>
            <a:r>
              <a:rPr lang="en-US" dirty="0">
                <a:solidFill>
                  <a:srgbClr val="0000FF"/>
                </a:solidFill>
                <a:latin typeface="Times New Roman" pitchFamily="18" charset="0"/>
                <a:cs typeface="Times New Roman" pitchFamily="18" charset="0"/>
              </a:rPr>
              <a:t>(</a:t>
            </a:r>
            <a:r>
              <a:rPr lang="en-US" i="1" dirty="0">
                <a:solidFill>
                  <a:srgbClr val="0000FF"/>
                </a:solidFill>
                <a:latin typeface="Times New Roman" pitchFamily="18" charset="0"/>
                <a:cs typeface="Times New Roman" pitchFamily="18" charset="0"/>
              </a:rPr>
              <a:t>x</a:t>
            </a:r>
            <a:r>
              <a:rPr lang="en-US" baseline="-25000" dirty="0">
                <a:solidFill>
                  <a:srgbClr val="0000FF"/>
                </a:solidFill>
                <a:latin typeface="Times New Roman" pitchFamily="18" charset="0"/>
                <a:cs typeface="Times New Roman" pitchFamily="18" charset="0"/>
              </a:rPr>
              <a:t>1 </a:t>
            </a:r>
            <a:r>
              <a:rPr lang="en-US" dirty="0">
                <a:solidFill>
                  <a:srgbClr val="0000FF"/>
                </a:solidFill>
                <a:latin typeface="Times New Roman" pitchFamily="18" charset="0"/>
                <a:cs typeface="Times New Roman" pitchFamily="18" charset="0"/>
              </a:rPr>
              <a:t>, … , </a:t>
            </a:r>
            <a:r>
              <a:rPr lang="en-US" i="1" dirty="0" err="1">
                <a:solidFill>
                  <a:srgbClr val="0000FF"/>
                </a:solidFill>
                <a:latin typeface="Times New Roman" pitchFamily="18" charset="0"/>
                <a:cs typeface="Times New Roman" pitchFamily="18" charset="0"/>
              </a:rPr>
              <a:t>x</a:t>
            </a:r>
            <a:r>
              <a:rPr lang="en-US" i="1" baseline="-25000" dirty="0" err="1">
                <a:solidFill>
                  <a:srgbClr val="0000FF"/>
                </a:solidFill>
                <a:latin typeface="Times New Roman" pitchFamily="18" charset="0"/>
                <a:cs typeface="Times New Roman" pitchFamily="18" charset="0"/>
              </a:rPr>
              <a:t>n</a:t>
            </a:r>
            <a:r>
              <a:rPr lang="en-US" dirty="0">
                <a:solidFill>
                  <a:srgbClr val="0000FF"/>
                </a:solidFill>
                <a:latin typeface="Times New Roman" pitchFamily="18" charset="0"/>
                <a:cs typeface="Times New Roman" pitchFamily="18" charset="0"/>
              </a:rPr>
              <a:t>) ≥ </a:t>
            </a:r>
            <a:r>
              <a:rPr lang="en-US" i="1" dirty="0">
                <a:solidFill>
                  <a:srgbClr val="0000FF"/>
                </a:solidFill>
                <a:latin typeface="Times New Roman" pitchFamily="18" charset="0"/>
                <a:cs typeface="Times New Roman" pitchFamily="18" charset="0"/>
              </a:rPr>
              <a:t>b    </a:t>
            </a:r>
            <a:endParaRPr lang="ar-SA" dirty="0">
              <a:solidFill>
                <a:srgbClr val="0000FF"/>
              </a:solidFill>
            </a:endParaRPr>
          </a:p>
          <a:p>
            <a:pPr marL="1257300" lvl="1" indent="-533400" algn="r" rtl="1">
              <a:buFontTx/>
              <a:buNone/>
            </a:pPr>
            <a:r>
              <a:rPr lang="ar-SA" dirty="0"/>
              <a:t>تسمى </a:t>
            </a:r>
            <a:r>
              <a:rPr lang="ar-SA" dirty="0" err="1"/>
              <a:t>متراجحة</a:t>
            </a:r>
            <a:r>
              <a:rPr lang="ar-SA" dirty="0"/>
              <a:t> خطية ،</a:t>
            </a:r>
          </a:p>
          <a:p>
            <a:pPr marL="1257300" lvl="1" indent="-533400" algn="r" rtl="1">
              <a:buFontTx/>
              <a:buNone/>
            </a:pPr>
            <a:r>
              <a:rPr lang="ar-SA" dirty="0">
                <a:latin typeface="Times New Roman" pitchFamily="18" charset="0"/>
                <a:cs typeface="Times New Roman" pitchFamily="18" charset="0"/>
              </a:rPr>
              <a:t>و</a:t>
            </a:r>
            <a:r>
              <a:rPr lang="ar-SA" i="1" dirty="0">
                <a:latin typeface="Times New Roman" pitchFamily="18" charset="0"/>
                <a:cs typeface="Times New Roman" pitchFamily="18" charset="0"/>
              </a:rPr>
              <a:t>  </a:t>
            </a:r>
            <a:r>
              <a:rPr lang="en-US" i="1" dirty="0">
                <a:solidFill>
                  <a:srgbClr val="0000FF"/>
                </a:solidFill>
                <a:latin typeface="Times New Roman" pitchFamily="18" charset="0"/>
                <a:cs typeface="Times New Roman" pitchFamily="18" charset="0"/>
              </a:rPr>
              <a:t>f </a:t>
            </a:r>
            <a:r>
              <a:rPr lang="en-US" dirty="0">
                <a:solidFill>
                  <a:srgbClr val="0000FF"/>
                </a:solidFill>
                <a:latin typeface="Times New Roman" pitchFamily="18" charset="0"/>
                <a:cs typeface="Times New Roman" pitchFamily="18" charset="0"/>
              </a:rPr>
              <a:t>(</a:t>
            </a:r>
            <a:r>
              <a:rPr lang="en-US" i="1" dirty="0">
                <a:solidFill>
                  <a:srgbClr val="0000FF"/>
                </a:solidFill>
                <a:latin typeface="Times New Roman" pitchFamily="18" charset="0"/>
                <a:cs typeface="Times New Roman" pitchFamily="18" charset="0"/>
              </a:rPr>
              <a:t>x</a:t>
            </a:r>
            <a:r>
              <a:rPr lang="en-US" baseline="-25000" dirty="0">
                <a:solidFill>
                  <a:srgbClr val="0000FF"/>
                </a:solidFill>
                <a:latin typeface="Times New Roman" pitchFamily="18" charset="0"/>
                <a:cs typeface="Times New Roman" pitchFamily="18" charset="0"/>
              </a:rPr>
              <a:t>1 </a:t>
            </a:r>
            <a:r>
              <a:rPr lang="en-US" dirty="0">
                <a:solidFill>
                  <a:srgbClr val="0000FF"/>
                </a:solidFill>
                <a:latin typeface="Times New Roman" pitchFamily="18" charset="0"/>
                <a:cs typeface="Times New Roman" pitchFamily="18" charset="0"/>
              </a:rPr>
              <a:t>, … , </a:t>
            </a:r>
            <a:r>
              <a:rPr lang="en-US" i="1" dirty="0" err="1">
                <a:solidFill>
                  <a:srgbClr val="0000FF"/>
                </a:solidFill>
                <a:latin typeface="Times New Roman" pitchFamily="18" charset="0"/>
                <a:cs typeface="Times New Roman" pitchFamily="18" charset="0"/>
              </a:rPr>
              <a:t>x</a:t>
            </a:r>
            <a:r>
              <a:rPr lang="en-US" i="1" baseline="-25000" dirty="0" err="1">
                <a:solidFill>
                  <a:srgbClr val="0000FF"/>
                </a:solidFill>
                <a:latin typeface="Times New Roman" pitchFamily="18" charset="0"/>
                <a:cs typeface="Times New Roman" pitchFamily="18" charset="0"/>
              </a:rPr>
              <a:t>n</a:t>
            </a:r>
            <a:r>
              <a:rPr lang="en-US" dirty="0">
                <a:solidFill>
                  <a:srgbClr val="0000FF"/>
                </a:solidFill>
                <a:latin typeface="Times New Roman" pitchFamily="18" charset="0"/>
                <a:cs typeface="Times New Roman" pitchFamily="18" charset="0"/>
              </a:rPr>
              <a:t>) = </a:t>
            </a:r>
            <a:r>
              <a:rPr lang="en-US" i="1" dirty="0">
                <a:solidFill>
                  <a:srgbClr val="0000FF"/>
                </a:solidFill>
                <a:latin typeface="Times New Roman" pitchFamily="18" charset="0"/>
                <a:cs typeface="Times New Roman" pitchFamily="18" charset="0"/>
              </a:rPr>
              <a:t>b</a:t>
            </a:r>
            <a:r>
              <a:rPr lang="ar-SA" i="1" dirty="0">
                <a:solidFill>
                  <a:srgbClr val="0000FF"/>
                </a:solidFill>
                <a:latin typeface="Times New Roman" pitchFamily="18" charset="0"/>
                <a:cs typeface="Times New Roman" pitchFamily="18" charset="0"/>
              </a:rPr>
              <a:t>  </a:t>
            </a:r>
            <a:r>
              <a:rPr lang="ar-SA" dirty="0">
                <a:latin typeface="Times New Roman" pitchFamily="18" charset="0"/>
                <a:cs typeface="Times New Roman" pitchFamily="18" charset="0"/>
              </a:rPr>
              <a:t>تسمى معادلة خطية.</a:t>
            </a: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DDC3EDB-B709-47EF-8522-8927754F8A3F}" type="slidenum">
              <a:rPr lang="ar-SA"/>
              <a:pPr/>
              <a:t>20</a:t>
            </a:fld>
            <a:endParaRPr lang="en-US"/>
          </a:p>
        </p:txBody>
      </p:sp>
      <p:sp>
        <p:nvSpPr>
          <p:cNvPr id="49154"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49155" name="Rectangle 3"/>
          <p:cNvSpPr>
            <a:spLocks noGrp="1" noChangeArrowheads="1"/>
          </p:cNvSpPr>
          <p:nvPr>
            <p:ph type="body" idx="1"/>
          </p:nvPr>
        </p:nvSpPr>
        <p:spPr>
          <a:xfrm>
            <a:off x="251520" y="1600200"/>
            <a:ext cx="8435280" cy="4495800"/>
          </a:xfrm>
        </p:spPr>
        <p:txBody>
          <a:bodyPr/>
          <a:lstStyle/>
          <a:p>
            <a:pPr marL="341313" indent="-341313" algn="r" rtl="1">
              <a:lnSpc>
                <a:spcPct val="90000"/>
              </a:lnSpc>
            </a:pPr>
            <a:r>
              <a:rPr lang="ar-SA" u="sng" dirty="0">
                <a:latin typeface="Times New Roman" pitchFamily="18" charset="0"/>
                <a:cs typeface="Times New Roman" pitchFamily="18" charset="0"/>
              </a:rPr>
              <a:t>تعريف</a:t>
            </a:r>
            <a:r>
              <a:rPr lang="ar-SA" dirty="0">
                <a:latin typeface="Times New Roman" pitchFamily="18" charset="0"/>
                <a:cs typeface="Times New Roman" pitchFamily="18" charset="0"/>
              </a:rPr>
              <a:t>: </a:t>
            </a:r>
            <a:r>
              <a:rPr lang="ar-SA" dirty="0">
                <a:solidFill>
                  <a:srgbClr val="0000FF"/>
                </a:solidFill>
                <a:latin typeface="Times New Roman" pitchFamily="18" charset="0"/>
                <a:cs typeface="Times New Roman" pitchFamily="18" charset="0"/>
              </a:rPr>
              <a:t>مجموعة محدبة </a:t>
            </a:r>
            <a:r>
              <a:rPr lang="ar-SA" dirty="0">
                <a:latin typeface="Times New Roman" pitchFamily="18" charset="0"/>
                <a:cs typeface="Times New Roman" pitchFamily="18" charset="0"/>
              </a:rPr>
              <a:t>(</a:t>
            </a:r>
            <a:r>
              <a:rPr lang="en-US" dirty="0">
                <a:latin typeface="Times New Roman" pitchFamily="18" charset="0"/>
                <a:cs typeface="Times New Roman" pitchFamily="18" charset="0"/>
              </a:rPr>
              <a:t>convex set</a:t>
            </a:r>
            <a:r>
              <a:rPr lang="ar-SA" dirty="0">
                <a:latin typeface="Times New Roman" pitchFamily="18" charset="0"/>
                <a:cs typeface="Times New Roman" pitchFamily="18" charset="0"/>
              </a:rPr>
              <a:t>)</a:t>
            </a:r>
          </a:p>
          <a:p>
            <a:pPr lvl="1" indent="-19050" algn="r" rtl="1">
              <a:lnSpc>
                <a:spcPct val="90000"/>
              </a:lnSpc>
              <a:buFontTx/>
              <a:buNone/>
            </a:pPr>
            <a:endParaRPr lang="ar-SA" sz="1600" dirty="0">
              <a:latin typeface="Times New Roman" pitchFamily="18" charset="0"/>
              <a:cs typeface="Times New Roman" pitchFamily="18" charset="0"/>
            </a:endParaRPr>
          </a:p>
          <a:p>
            <a:pPr lvl="1" indent="-19050" algn="r" rtl="1">
              <a:lnSpc>
                <a:spcPct val="90000"/>
              </a:lnSpc>
              <a:buFontTx/>
              <a:buNone/>
            </a:pPr>
            <a:r>
              <a:rPr lang="ar-SA" dirty="0">
                <a:latin typeface="Times New Roman" pitchFamily="18" charset="0"/>
                <a:cs typeface="Times New Roman" pitchFamily="18" charset="0"/>
              </a:rPr>
              <a:t>تكون المجموعة </a:t>
            </a:r>
            <a:r>
              <a:rPr lang="en-US" i="1" dirty="0">
                <a:latin typeface="Times New Roman" pitchFamily="18" charset="0"/>
                <a:cs typeface="Times New Roman" pitchFamily="18" charset="0"/>
              </a:rPr>
              <a:t>S</a:t>
            </a:r>
            <a:r>
              <a:rPr lang="ar-SA" dirty="0">
                <a:latin typeface="Times New Roman" pitchFamily="18" charset="0"/>
                <a:cs typeface="Times New Roman" pitchFamily="18" charset="0"/>
              </a:rPr>
              <a:t> مجموعة محدبة إذا كان لأي نقطتين </a:t>
            </a:r>
            <a:r>
              <a:rPr lang="en-US" i="1" dirty="0">
                <a:latin typeface="Times New Roman" pitchFamily="18" charset="0"/>
                <a:cs typeface="Times New Roman" pitchFamily="18" charset="0"/>
              </a:rPr>
              <a:t>x</a:t>
            </a:r>
            <a:r>
              <a:rPr lang="ar-SA" dirty="0">
                <a:latin typeface="Times New Roman" pitchFamily="18" charset="0"/>
                <a:cs typeface="Times New Roman" pitchFamily="18" charset="0"/>
              </a:rPr>
              <a:t>  و </a:t>
            </a:r>
            <a:r>
              <a:rPr lang="en-US" i="1" dirty="0">
                <a:latin typeface="Times New Roman" pitchFamily="18" charset="0"/>
                <a:cs typeface="Times New Roman" pitchFamily="18" charset="0"/>
              </a:rPr>
              <a:t>y</a:t>
            </a:r>
            <a:r>
              <a:rPr lang="ar-SA" dirty="0">
                <a:latin typeface="Times New Roman" pitchFamily="18" charset="0"/>
                <a:cs typeface="Times New Roman" pitchFamily="18" charset="0"/>
              </a:rPr>
              <a:t> تنتميان للمجموعة </a:t>
            </a:r>
            <a:r>
              <a:rPr lang="en-US" i="1" dirty="0">
                <a:latin typeface="Times New Roman" pitchFamily="18" charset="0"/>
                <a:cs typeface="Times New Roman" pitchFamily="18" charset="0"/>
              </a:rPr>
              <a:t>S</a:t>
            </a:r>
            <a:r>
              <a:rPr lang="ar-SA" i="1" dirty="0">
                <a:latin typeface="Times New Roman" pitchFamily="18" charset="0"/>
                <a:cs typeface="Times New Roman" pitchFamily="18" charset="0"/>
              </a:rPr>
              <a:t> </a:t>
            </a:r>
            <a:r>
              <a:rPr lang="ar-SA" dirty="0">
                <a:latin typeface="Times New Roman" pitchFamily="18" charset="0"/>
                <a:cs typeface="Times New Roman" pitchFamily="18" charset="0"/>
              </a:rPr>
              <a:t>، فأن </a:t>
            </a:r>
            <a:r>
              <a:rPr lang="en-US" i="1" dirty="0">
                <a:latin typeface="Times New Roman" pitchFamily="18" charset="0"/>
                <a:cs typeface="Times New Roman" pitchFamily="18" charset="0"/>
              </a:rPr>
              <a:t>t</a:t>
            </a:r>
            <a:r>
              <a:rPr lang="en-US" sz="1200" i="1" dirty="0"/>
              <a:t> </a:t>
            </a:r>
            <a:r>
              <a:rPr lang="en-US" i="1" dirty="0">
                <a:latin typeface="Times New Roman" pitchFamily="18" charset="0"/>
                <a:cs typeface="Times New Roman" pitchFamily="18" charset="0"/>
              </a:rPr>
              <a:t>x</a:t>
            </a:r>
            <a:r>
              <a:rPr lang="en-US" i="1" dirty="0"/>
              <a:t> </a:t>
            </a:r>
            <a:r>
              <a:rPr lang="en-US" dirty="0"/>
              <a:t>+ (1</a:t>
            </a:r>
            <a:r>
              <a:rPr lang="en-US" sz="1200" dirty="0"/>
              <a:t> </a:t>
            </a:r>
            <a:r>
              <a:rPr lang="en-US" dirty="0"/>
              <a:t>−</a:t>
            </a:r>
            <a:r>
              <a:rPr lang="en-US" sz="1200" dirty="0"/>
              <a:t> </a:t>
            </a:r>
            <a:r>
              <a:rPr lang="en-US" i="1" dirty="0"/>
              <a:t>t</a:t>
            </a:r>
            <a:r>
              <a:rPr lang="en-US" dirty="0"/>
              <a:t>)</a:t>
            </a:r>
            <a:r>
              <a:rPr lang="en-US" sz="1200" dirty="0"/>
              <a:t> </a:t>
            </a:r>
            <a:r>
              <a:rPr lang="en-US" i="1" dirty="0">
                <a:latin typeface="Times New Roman" pitchFamily="18" charset="0"/>
                <a:cs typeface="Times New Roman" pitchFamily="18" charset="0"/>
              </a:rPr>
              <a:t>y  </a:t>
            </a:r>
            <a:r>
              <a:rPr lang="ar-SA" dirty="0"/>
              <a:t>  تنتمي للمجموعة </a:t>
            </a:r>
            <a:r>
              <a:rPr lang="en-US" dirty="0"/>
              <a:t>S</a:t>
            </a:r>
            <a:r>
              <a:rPr lang="ar-SA" dirty="0"/>
              <a:t>.  حيث </a:t>
            </a:r>
            <a:r>
              <a:rPr lang="en-US" dirty="0">
                <a:latin typeface="Times New Roman" pitchFamily="18" charset="0"/>
                <a:cs typeface="Times New Roman" pitchFamily="18" charset="0"/>
              </a:rPr>
              <a:t>0 ≤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≤1</a:t>
            </a:r>
            <a:r>
              <a:rPr lang="ar-SA" dirty="0"/>
              <a:t>.</a:t>
            </a:r>
            <a:endParaRPr lang="en-US" dirty="0"/>
          </a:p>
          <a:p>
            <a:pPr lvl="1" indent="-19050" algn="r" rtl="1">
              <a:lnSpc>
                <a:spcPct val="90000"/>
              </a:lnSpc>
              <a:buFontTx/>
              <a:buNone/>
            </a:pPr>
            <a:endParaRPr lang="ar-SA" dirty="0">
              <a:latin typeface="Times New Roman" pitchFamily="18" charset="0"/>
              <a:cs typeface="Times New Roman" pitchFamily="18" charset="0"/>
            </a:endParaRPr>
          </a:p>
          <a:p>
            <a:pPr lvl="1" indent="-19050" algn="r" rtl="1">
              <a:lnSpc>
                <a:spcPct val="90000"/>
              </a:lnSpc>
              <a:buFontTx/>
              <a:buNone/>
            </a:pPr>
            <a:endParaRPr lang="ar-SA" sz="800" dirty="0">
              <a:latin typeface="Times New Roman" pitchFamily="18" charset="0"/>
              <a:cs typeface="Times New Roman" pitchFamily="18" charset="0"/>
            </a:endParaRPr>
          </a:p>
          <a:p>
            <a:pPr lvl="1" indent="-19050" algn="r" rtl="1">
              <a:lnSpc>
                <a:spcPct val="90000"/>
              </a:lnSpc>
              <a:buFontTx/>
              <a:buNone/>
            </a:pPr>
            <a:r>
              <a:rPr lang="ar-SA" dirty="0">
                <a:latin typeface="Times New Roman" pitchFamily="18" charset="0"/>
                <a:cs typeface="Times New Roman" pitchFamily="18" charset="0"/>
              </a:rPr>
              <a:t>بيانياً: لأي نقطتين </a:t>
            </a:r>
            <a:r>
              <a:rPr lang="en-US" i="1" dirty="0">
                <a:latin typeface="Times New Roman" pitchFamily="18" charset="0"/>
                <a:cs typeface="Times New Roman" pitchFamily="18" charset="0"/>
              </a:rPr>
              <a:t>x</a:t>
            </a:r>
            <a:r>
              <a:rPr lang="ar-SA" i="1" dirty="0">
                <a:latin typeface="Times New Roman" pitchFamily="18" charset="0"/>
                <a:cs typeface="Times New Roman" pitchFamily="18" charset="0"/>
              </a:rPr>
              <a:t> </a:t>
            </a:r>
            <a:r>
              <a:rPr lang="ar-SA" dirty="0">
                <a:latin typeface="Times New Roman" pitchFamily="18" charset="0"/>
                <a:cs typeface="Times New Roman" pitchFamily="18" charset="0"/>
              </a:rPr>
              <a:t> و </a:t>
            </a:r>
            <a:r>
              <a:rPr lang="en-US" i="1" dirty="0">
                <a:latin typeface="Times New Roman" pitchFamily="18" charset="0"/>
                <a:cs typeface="Times New Roman" pitchFamily="18" charset="0"/>
              </a:rPr>
              <a:t>y</a:t>
            </a:r>
            <a:r>
              <a:rPr lang="ar-SA" dirty="0">
                <a:latin typeface="Times New Roman" pitchFamily="18" charset="0"/>
                <a:cs typeface="Times New Roman" pitchFamily="18" charset="0"/>
              </a:rPr>
              <a:t>  تنتميان للمجموعة </a:t>
            </a:r>
            <a:r>
              <a:rPr lang="en-US" i="1" dirty="0">
                <a:latin typeface="Times New Roman" pitchFamily="18" charset="0"/>
                <a:cs typeface="Times New Roman" pitchFamily="18" charset="0"/>
              </a:rPr>
              <a:t>S</a:t>
            </a:r>
            <a:r>
              <a:rPr lang="ar-SA" dirty="0">
                <a:latin typeface="Times New Roman" pitchFamily="18" charset="0"/>
                <a:cs typeface="Times New Roman" pitchFamily="18" charset="0"/>
              </a:rPr>
              <a:t>، فإن المستقيم الذي يصل بين هاتين النقطتين يقع كاملا ضمن المجموعة </a:t>
            </a:r>
            <a:r>
              <a:rPr lang="en-US" i="1" dirty="0">
                <a:latin typeface="Times New Roman" pitchFamily="18" charset="0"/>
                <a:cs typeface="Times New Roman" pitchFamily="18" charset="0"/>
              </a:rPr>
              <a:t>S</a:t>
            </a:r>
            <a:r>
              <a:rPr lang="ar-SA" dirty="0">
                <a:latin typeface="Times New Roman" pitchFamily="18" charset="0"/>
                <a:cs typeface="Times New Roman" pitchFamily="18" charset="0"/>
              </a:rPr>
              <a:t>.</a:t>
            </a:r>
          </a:p>
          <a:p>
            <a:pPr lvl="1" indent="-19050" algn="r" rtl="1">
              <a:lnSpc>
                <a:spcPct val="90000"/>
              </a:lnSpc>
              <a:buFontTx/>
              <a:buNone/>
            </a:pPr>
            <a:endParaRPr lang="ar-SA" dirty="0">
              <a:latin typeface="Times New Roman" pitchFamily="18" charset="0"/>
              <a:cs typeface="Times New Roman" pitchFamily="18" charset="0"/>
            </a:endParaRPr>
          </a:p>
          <a:p>
            <a:pPr marL="0" indent="0" algn="r" rtl="1">
              <a:lnSpc>
                <a:spcPct val="90000"/>
              </a:lnSpc>
              <a:buNone/>
            </a:pPr>
            <a:endParaRPr lang="ar-SA" dirty="0">
              <a:latin typeface="Times New Roman" pitchFamily="18" charset="0"/>
              <a:cs typeface="Times New Roman" pitchFamily="18" charset="0"/>
            </a:endParaRPr>
          </a:p>
          <a:p>
            <a:pPr lvl="1" indent="-19050" algn="r" rtl="1">
              <a:lnSpc>
                <a:spcPct val="90000"/>
              </a:lnSpc>
              <a:buFontTx/>
              <a:buNone/>
            </a:pPr>
            <a:endParaRPr lang="ar-SA" dirty="0">
              <a:latin typeface="Times New Roman" pitchFamily="18" charset="0"/>
              <a:cs typeface="Times New Roman" pitchFamily="18" charset="0"/>
            </a:endParaRPr>
          </a:p>
          <a:p>
            <a:pPr lvl="1" indent="-19050" algn="r" rtl="1">
              <a:lnSpc>
                <a:spcPct val="90000"/>
              </a:lnSpc>
              <a:buFontTx/>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52138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Hexagon 6"/>
          <p:cNvSpPr/>
          <p:nvPr/>
        </p:nvSpPr>
        <p:spPr>
          <a:xfrm>
            <a:off x="608763" y="4405729"/>
            <a:ext cx="1767424" cy="1603821"/>
          </a:xfrm>
          <a:custGeom>
            <a:avLst/>
            <a:gdLst>
              <a:gd name="connsiteX0" fmla="*/ 0 w 1440160"/>
              <a:gd name="connsiteY0" fmla="*/ 684076 h 1368152"/>
              <a:gd name="connsiteX1" fmla="*/ 342038 w 1440160"/>
              <a:gd name="connsiteY1" fmla="*/ 0 h 1368152"/>
              <a:gd name="connsiteX2" fmla="*/ 1098122 w 1440160"/>
              <a:gd name="connsiteY2" fmla="*/ 0 h 1368152"/>
              <a:gd name="connsiteX3" fmla="*/ 1440160 w 1440160"/>
              <a:gd name="connsiteY3" fmla="*/ 684076 h 1368152"/>
              <a:gd name="connsiteX4" fmla="*/ 1098122 w 1440160"/>
              <a:gd name="connsiteY4" fmla="*/ 1368152 h 1368152"/>
              <a:gd name="connsiteX5" fmla="*/ 342038 w 1440160"/>
              <a:gd name="connsiteY5" fmla="*/ 1368152 h 1368152"/>
              <a:gd name="connsiteX6" fmla="*/ 0 w 1440160"/>
              <a:gd name="connsiteY6" fmla="*/ 684076 h 1368152"/>
              <a:gd name="connsiteX0" fmla="*/ 0 w 1496721"/>
              <a:gd name="connsiteY0" fmla="*/ 684076 h 1368152"/>
              <a:gd name="connsiteX1" fmla="*/ 342038 w 1496721"/>
              <a:gd name="connsiteY1" fmla="*/ 0 h 1368152"/>
              <a:gd name="connsiteX2" fmla="*/ 1098122 w 1496721"/>
              <a:gd name="connsiteY2" fmla="*/ 0 h 1368152"/>
              <a:gd name="connsiteX3" fmla="*/ 1496721 w 1496721"/>
              <a:gd name="connsiteY3" fmla="*/ 118468 h 1368152"/>
              <a:gd name="connsiteX4" fmla="*/ 1098122 w 1496721"/>
              <a:gd name="connsiteY4" fmla="*/ 1368152 h 1368152"/>
              <a:gd name="connsiteX5" fmla="*/ 342038 w 1496721"/>
              <a:gd name="connsiteY5" fmla="*/ 1368152 h 1368152"/>
              <a:gd name="connsiteX6" fmla="*/ 0 w 1496721"/>
              <a:gd name="connsiteY6" fmla="*/ 684076 h 1368152"/>
              <a:gd name="connsiteX0" fmla="*/ 0 w 1525001"/>
              <a:gd name="connsiteY0" fmla="*/ 702930 h 1368152"/>
              <a:gd name="connsiteX1" fmla="*/ 370318 w 1525001"/>
              <a:gd name="connsiteY1" fmla="*/ 0 h 1368152"/>
              <a:gd name="connsiteX2" fmla="*/ 1126402 w 1525001"/>
              <a:gd name="connsiteY2" fmla="*/ 0 h 1368152"/>
              <a:gd name="connsiteX3" fmla="*/ 1525001 w 1525001"/>
              <a:gd name="connsiteY3" fmla="*/ 118468 h 1368152"/>
              <a:gd name="connsiteX4" fmla="*/ 1126402 w 1525001"/>
              <a:gd name="connsiteY4" fmla="*/ 1368152 h 1368152"/>
              <a:gd name="connsiteX5" fmla="*/ 370318 w 1525001"/>
              <a:gd name="connsiteY5" fmla="*/ 1368152 h 1368152"/>
              <a:gd name="connsiteX6" fmla="*/ 0 w 1525001"/>
              <a:gd name="connsiteY6" fmla="*/ 702930 h 1368152"/>
              <a:gd name="connsiteX0" fmla="*/ 0 w 1656976"/>
              <a:gd name="connsiteY0" fmla="*/ 702930 h 1368152"/>
              <a:gd name="connsiteX1" fmla="*/ 370318 w 1656976"/>
              <a:gd name="connsiteY1" fmla="*/ 0 h 1368152"/>
              <a:gd name="connsiteX2" fmla="*/ 1126402 w 1656976"/>
              <a:gd name="connsiteY2" fmla="*/ 0 h 1368152"/>
              <a:gd name="connsiteX3" fmla="*/ 1656976 w 1656976"/>
              <a:gd name="connsiteY3" fmla="*/ 259870 h 1368152"/>
              <a:gd name="connsiteX4" fmla="*/ 1126402 w 1656976"/>
              <a:gd name="connsiteY4" fmla="*/ 1368152 h 1368152"/>
              <a:gd name="connsiteX5" fmla="*/ 370318 w 1656976"/>
              <a:gd name="connsiteY5" fmla="*/ 1368152 h 1368152"/>
              <a:gd name="connsiteX6" fmla="*/ 0 w 1656976"/>
              <a:gd name="connsiteY6" fmla="*/ 702930 h 1368152"/>
              <a:gd name="connsiteX0" fmla="*/ 0 w 1656976"/>
              <a:gd name="connsiteY0" fmla="*/ 816052 h 1481274"/>
              <a:gd name="connsiteX1" fmla="*/ 370318 w 1656976"/>
              <a:gd name="connsiteY1" fmla="*/ 113122 h 1481274"/>
              <a:gd name="connsiteX2" fmla="*/ 1126402 w 1656976"/>
              <a:gd name="connsiteY2" fmla="*/ 0 h 1481274"/>
              <a:gd name="connsiteX3" fmla="*/ 1656976 w 1656976"/>
              <a:gd name="connsiteY3" fmla="*/ 372992 h 1481274"/>
              <a:gd name="connsiteX4" fmla="*/ 1126402 w 1656976"/>
              <a:gd name="connsiteY4" fmla="*/ 1481274 h 1481274"/>
              <a:gd name="connsiteX5" fmla="*/ 370318 w 1656976"/>
              <a:gd name="connsiteY5" fmla="*/ 1481274 h 1481274"/>
              <a:gd name="connsiteX6" fmla="*/ 0 w 1656976"/>
              <a:gd name="connsiteY6" fmla="*/ 816052 h 1481274"/>
              <a:gd name="connsiteX0" fmla="*/ 0 w 1543854"/>
              <a:gd name="connsiteY0" fmla="*/ 966881 h 1481274"/>
              <a:gd name="connsiteX1" fmla="*/ 257196 w 1543854"/>
              <a:gd name="connsiteY1" fmla="*/ 113122 h 1481274"/>
              <a:gd name="connsiteX2" fmla="*/ 1013280 w 1543854"/>
              <a:gd name="connsiteY2" fmla="*/ 0 h 1481274"/>
              <a:gd name="connsiteX3" fmla="*/ 1543854 w 1543854"/>
              <a:gd name="connsiteY3" fmla="*/ 372992 h 1481274"/>
              <a:gd name="connsiteX4" fmla="*/ 1013280 w 1543854"/>
              <a:gd name="connsiteY4" fmla="*/ 1481274 h 1481274"/>
              <a:gd name="connsiteX5" fmla="*/ 257196 w 1543854"/>
              <a:gd name="connsiteY5" fmla="*/ 1481274 h 1481274"/>
              <a:gd name="connsiteX6" fmla="*/ 0 w 1543854"/>
              <a:gd name="connsiteY6" fmla="*/ 966881 h 1481274"/>
              <a:gd name="connsiteX0" fmla="*/ 289558 w 1833412"/>
              <a:gd name="connsiteY0" fmla="*/ 966881 h 1481274"/>
              <a:gd name="connsiteX1" fmla="*/ 0 w 1833412"/>
              <a:gd name="connsiteY1" fmla="*/ 103695 h 1481274"/>
              <a:gd name="connsiteX2" fmla="*/ 1302838 w 1833412"/>
              <a:gd name="connsiteY2" fmla="*/ 0 h 1481274"/>
              <a:gd name="connsiteX3" fmla="*/ 1833412 w 1833412"/>
              <a:gd name="connsiteY3" fmla="*/ 372992 h 1481274"/>
              <a:gd name="connsiteX4" fmla="*/ 1302838 w 1833412"/>
              <a:gd name="connsiteY4" fmla="*/ 1481274 h 1481274"/>
              <a:gd name="connsiteX5" fmla="*/ 546754 w 1833412"/>
              <a:gd name="connsiteY5" fmla="*/ 1481274 h 1481274"/>
              <a:gd name="connsiteX6" fmla="*/ 289558 w 1833412"/>
              <a:gd name="connsiteY6" fmla="*/ 966881 h 1481274"/>
              <a:gd name="connsiteX0" fmla="*/ 119876 w 1833412"/>
              <a:gd name="connsiteY0" fmla="*/ 1145991 h 1481274"/>
              <a:gd name="connsiteX1" fmla="*/ 0 w 1833412"/>
              <a:gd name="connsiteY1" fmla="*/ 103695 h 1481274"/>
              <a:gd name="connsiteX2" fmla="*/ 1302838 w 1833412"/>
              <a:gd name="connsiteY2" fmla="*/ 0 h 1481274"/>
              <a:gd name="connsiteX3" fmla="*/ 1833412 w 1833412"/>
              <a:gd name="connsiteY3" fmla="*/ 372992 h 1481274"/>
              <a:gd name="connsiteX4" fmla="*/ 1302838 w 1833412"/>
              <a:gd name="connsiteY4" fmla="*/ 1481274 h 1481274"/>
              <a:gd name="connsiteX5" fmla="*/ 546754 w 1833412"/>
              <a:gd name="connsiteY5" fmla="*/ 1481274 h 1481274"/>
              <a:gd name="connsiteX6" fmla="*/ 119876 w 1833412"/>
              <a:gd name="connsiteY6" fmla="*/ 1145991 h 1481274"/>
              <a:gd name="connsiteX0" fmla="*/ 119876 w 1833412"/>
              <a:gd name="connsiteY0" fmla="*/ 1145991 h 1500127"/>
              <a:gd name="connsiteX1" fmla="*/ 0 w 1833412"/>
              <a:gd name="connsiteY1" fmla="*/ 103695 h 1500127"/>
              <a:gd name="connsiteX2" fmla="*/ 1302838 w 1833412"/>
              <a:gd name="connsiteY2" fmla="*/ 0 h 1500127"/>
              <a:gd name="connsiteX3" fmla="*/ 1833412 w 1833412"/>
              <a:gd name="connsiteY3" fmla="*/ 372992 h 1500127"/>
              <a:gd name="connsiteX4" fmla="*/ 1302838 w 1833412"/>
              <a:gd name="connsiteY4" fmla="*/ 1481274 h 1500127"/>
              <a:gd name="connsiteX5" fmla="*/ 782424 w 1833412"/>
              <a:gd name="connsiteY5" fmla="*/ 1500127 h 1500127"/>
              <a:gd name="connsiteX6" fmla="*/ 119876 w 1833412"/>
              <a:gd name="connsiteY6" fmla="*/ 1145991 h 1500127"/>
              <a:gd name="connsiteX0" fmla="*/ 119876 w 1833412"/>
              <a:gd name="connsiteY0" fmla="*/ 1145991 h 1603821"/>
              <a:gd name="connsiteX1" fmla="*/ 0 w 1833412"/>
              <a:gd name="connsiteY1" fmla="*/ 103695 h 1603821"/>
              <a:gd name="connsiteX2" fmla="*/ 1302838 w 1833412"/>
              <a:gd name="connsiteY2" fmla="*/ 0 h 1603821"/>
              <a:gd name="connsiteX3" fmla="*/ 1833412 w 1833412"/>
              <a:gd name="connsiteY3" fmla="*/ 372992 h 1603821"/>
              <a:gd name="connsiteX4" fmla="*/ 1302838 w 1833412"/>
              <a:gd name="connsiteY4" fmla="*/ 1481274 h 1603821"/>
              <a:gd name="connsiteX5" fmla="*/ 725863 w 1833412"/>
              <a:gd name="connsiteY5" fmla="*/ 1603821 h 1603821"/>
              <a:gd name="connsiteX6" fmla="*/ 119876 w 1833412"/>
              <a:gd name="connsiteY6" fmla="*/ 1145991 h 1603821"/>
              <a:gd name="connsiteX0" fmla="*/ 53888 w 1767424"/>
              <a:gd name="connsiteY0" fmla="*/ 1145991 h 1603821"/>
              <a:gd name="connsiteX1" fmla="*/ 0 w 1767424"/>
              <a:gd name="connsiteY1" fmla="*/ 179109 h 1603821"/>
              <a:gd name="connsiteX2" fmla="*/ 1236850 w 1767424"/>
              <a:gd name="connsiteY2" fmla="*/ 0 h 1603821"/>
              <a:gd name="connsiteX3" fmla="*/ 1767424 w 1767424"/>
              <a:gd name="connsiteY3" fmla="*/ 372992 h 1603821"/>
              <a:gd name="connsiteX4" fmla="*/ 1236850 w 1767424"/>
              <a:gd name="connsiteY4" fmla="*/ 1481274 h 1603821"/>
              <a:gd name="connsiteX5" fmla="*/ 659875 w 1767424"/>
              <a:gd name="connsiteY5" fmla="*/ 1603821 h 1603821"/>
              <a:gd name="connsiteX6" fmla="*/ 53888 w 1767424"/>
              <a:gd name="connsiteY6" fmla="*/ 1145991 h 1603821"/>
              <a:gd name="connsiteX0" fmla="*/ 53888 w 1767424"/>
              <a:gd name="connsiteY0" fmla="*/ 1145991 h 1603821"/>
              <a:gd name="connsiteX1" fmla="*/ 0 w 1767424"/>
              <a:gd name="connsiteY1" fmla="*/ 179109 h 1603821"/>
              <a:gd name="connsiteX2" fmla="*/ 1236850 w 1767424"/>
              <a:gd name="connsiteY2" fmla="*/ 0 h 1603821"/>
              <a:gd name="connsiteX3" fmla="*/ 1767424 w 1767424"/>
              <a:gd name="connsiteY3" fmla="*/ 372992 h 1603821"/>
              <a:gd name="connsiteX4" fmla="*/ 869204 w 1767424"/>
              <a:gd name="connsiteY4" fmla="*/ 764837 h 1603821"/>
              <a:gd name="connsiteX5" fmla="*/ 659875 w 1767424"/>
              <a:gd name="connsiteY5" fmla="*/ 1603821 h 1603821"/>
              <a:gd name="connsiteX6" fmla="*/ 53888 w 1767424"/>
              <a:gd name="connsiteY6" fmla="*/ 1145991 h 1603821"/>
              <a:gd name="connsiteX0" fmla="*/ 53888 w 1767424"/>
              <a:gd name="connsiteY0" fmla="*/ 1145991 h 1603821"/>
              <a:gd name="connsiteX1" fmla="*/ 0 w 1767424"/>
              <a:gd name="connsiteY1" fmla="*/ 179109 h 1603821"/>
              <a:gd name="connsiteX2" fmla="*/ 1236850 w 1767424"/>
              <a:gd name="connsiteY2" fmla="*/ 0 h 1603821"/>
              <a:gd name="connsiteX3" fmla="*/ 1767424 w 1767424"/>
              <a:gd name="connsiteY3" fmla="*/ 372992 h 1603821"/>
              <a:gd name="connsiteX4" fmla="*/ 661815 w 1767424"/>
              <a:gd name="connsiteY4" fmla="*/ 1038214 h 1603821"/>
              <a:gd name="connsiteX5" fmla="*/ 659875 w 1767424"/>
              <a:gd name="connsiteY5" fmla="*/ 1603821 h 1603821"/>
              <a:gd name="connsiteX6" fmla="*/ 53888 w 1767424"/>
              <a:gd name="connsiteY6" fmla="*/ 1145991 h 1603821"/>
              <a:gd name="connsiteX0" fmla="*/ 53888 w 1767424"/>
              <a:gd name="connsiteY0" fmla="*/ 1145991 h 1603821"/>
              <a:gd name="connsiteX1" fmla="*/ 0 w 1767424"/>
              <a:gd name="connsiteY1" fmla="*/ 179109 h 1603821"/>
              <a:gd name="connsiteX2" fmla="*/ 1236850 w 1767424"/>
              <a:gd name="connsiteY2" fmla="*/ 0 h 1603821"/>
              <a:gd name="connsiteX3" fmla="*/ 1767424 w 1767424"/>
              <a:gd name="connsiteY3" fmla="*/ 372992 h 1603821"/>
              <a:gd name="connsiteX4" fmla="*/ 690096 w 1767424"/>
              <a:gd name="connsiteY4" fmla="*/ 943946 h 1603821"/>
              <a:gd name="connsiteX5" fmla="*/ 659875 w 1767424"/>
              <a:gd name="connsiteY5" fmla="*/ 1603821 h 1603821"/>
              <a:gd name="connsiteX6" fmla="*/ 53888 w 1767424"/>
              <a:gd name="connsiteY6" fmla="*/ 1145991 h 160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7424" h="1603821">
                <a:moveTo>
                  <a:pt x="53888" y="1145991"/>
                </a:moveTo>
                <a:lnTo>
                  <a:pt x="0" y="179109"/>
                </a:lnTo>
                <a:lnTo>
                  <a:pt x="1236850" y="0"/>
                </a:lnTo>
                <a:lnTo>
                  <a:pt x="1767424" y="372992"/>
                </a:lnTo>
                <a:lnTo>
                  <a:pt x="690096" y="943946"/>
                </a:lnTo>
                <a:cubicBezTo>
                  <a:pt x="689449" y="1132482"/>
                  <a:pt x="660522" y="1415285"/>
                  <a:pt x="659875" y="1603821"/>
                </a:cubicBezTo>
                <a:lnTo>
                  <a:pt x="53888" y="1145991"/>
                </a:lnTo>
                <a:close/>
              </a:path>
            </a:pathLst>
          </a:custGeom>
          <a:solidFill>
            <a:srgbClr val="93FFC4"/>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5"/>
          <p:cNvSpPr>
            <a:spLocks noGrp="1"/>
          </p:cNvSpPr>
          <p:nvPr>
            <p:ph type="sldNum" sz="quarter" idx="12"/>
          </p:nvPr>
        </p:nvSpPr>
        <p:spPr/>
        <p:txBody>
          <a:bodyPr/>
          <a:lstStyle/>
          <a:p>
            <a:fld id="{FDDC3EDB-B709-47EF-8522-8927754F8A3F}" type="slidenum">
              <a:rPr lang="ar-SA"/>
              <a:pPr/>
              <a:t>21</a:t>
            </a:fld>
            <a:endParaRPr lang="en-US"/>
          </a:p>
        </p:txBody>
      </p:sp>
      <p:sp>
        <p:nvSpPr>
          <p:cNvPr id="49154"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49155" name="Rectangle 3"/>
          <p:cNvSpPr>
            <a:spLocks noGrp="1" noChangeArrowheads="1"/>
          </p:cNvSpPr>
          <p:nvPr>
            <p:ph type="body" idx="1"/>
          </p:nvPr>
        </p:nvSpPr>
        <p:spPr>
          <a:xfrm>
            <a:off x="251520" y="1600200"/>
            <a:ext cx="8435280" cy="4495800"/>
          </a:xfrm>
        </p:spPr>
        <p:txBody>
          <a:bodyPr/>
          <a:lstStyle/>
          <a:p>
            <a:pPr marL="341313" indent="-341313" algn="r" rtl="1">
              <a:lnSpc>
                <a:spcPct val="90000"/>
              </a:lnSpc>
            </a:pPr>
            <a:r>
              <a:rPr lang="ar-SA" dirty="0">
                <a:latin typeface="Times New Roman" pitchFamily="18" charset="0"/>
                <a:cs typeface="Times New Roman" pitchFamily="18" charset="0"/>
              </a:rPr>
              <a:t>أمثلة على مجموعات محدبة:</a:t>
            </a:r>
          </a:p>
          <a:p>
            <a:pPr marL="341313" indent="-341313" algn="r" rtl="1">
              <a:lnSpc>
                <a:spcPct val="90000"/>
              </a:lnSpc>
            </a:pPr>
            <a:endParaRPr lang="ar-SA" b="1" dirty="0">
              <a:solidFill>
                <a:srgbClr val="0070C0"/>
              </a:solidFill>
              <a:latin typeface="Times New Roman" pitchFamily="18" charset="0"/>
              <a:cs typeface="Times New Roman" pitchFamily="18" charset="0"/>
            </a:endParaRPr>
          </a:p>
          <a:p>
            <a:pPr marL="341313" indent="-341313" algn="r" rtl="1">
              <a:lnSpc>
                <a:spcPct val="90000"/>
              </a:lnSpc>
            </a:pPr>
            <a:endParaRPr lang="ar-SA" b="1" dirty="0">
              <a:solidFill>
                <a:srgbClr val="0070C0"/>
              </a:solidFill>
              <a:latin typeface="Times New Roman" pitchFamily="18" charset="0"/>
              <a:cs typeface="Times New Roman" pitchFamily="18" charset="0"/>
            </a:endParaRPr>
          </a:p>
          <a:p>
            <a:pPr marL="0" indent="0" algn="r" rtl="1">
              <a:lnSpc>
                <a:spcPct val="90000"/>
              </a:lnSpc>
              <a:buNone/>
            </a:pPr>
            <a:endParaRPr lang="ar-SA" b="1" dirty="0">
              <a:solidFill>
                <a:srgbClr val="0070C0"/>
              </a:solidFill>
              <a:latin typeface="Times New Roman" pitchFamily="18" charset="0"/>
              <a:cs typeface="Times New Roman" pitchFamily="18" charset="0"/>
            </a:endParaRPr>
          </a:p>
          <a:p>
            <a:pPr marL="341313" indent="-341313" algn="r" rtl="1">
              <a:lnSpc>
                <a:spcPct val="90000"/>
              </a:lnSpc>
            </a:pPr>
            <a:r>
              <a:rPr lang="ar-SA" dirty="0">
                <a:latin typeface="Times New Roman" pitchFamily="18" charset="0"/>
                <a:cs typeface="Times New Roman" pitchFamily="18" charset="0"/>
              </a:rPr>
              <a:t>أمثلة على مجموعات غير محدبة:</a:t>
            </a:r>
          </a:p>
          <a:p>
            <a:pPr marL="341313" indent="-341313" algn="r" rtl="1">
              <a:lnSpc>
                <a:spcPct val="90000"/>
              </a:lnSpc>
            </a:pPr>
            <a:endParaRPr lang="ar-SA" b="1" dirty="0">
              <a:solidFill>
                <a:srgbClr val="0070C0"/>
              </a:solidFill>
              <a:latin typeface="Times New Roman" pitchFamily="18" charset="0"/>
              <a:cs typeface="Times New Roman" pitchFamily="18" charset="0"/>
            </a:endParaRPr>
          </a:p>
          <a:p>
            <a:pPr marL="341313" indent="-341313" algn="r" rtl="1">
              <a:lnSpc>
                <a:spcPct val="90000"/>
              </a:lnSpc>
            </a:pPr>
            <a:endParaRPr lang="ar-SA" b="1" dirty="0">
              <a:solidFill>
                <a:srgbClr val="0070C0"/>
              </a:solidFill>
              <a:latin typeface="Times New Roman" pitchFamily="18" charset="0"/>
              <a:cs typeface="Times New Roman" pitchFamily="18" charset="0"/>
            </a:endParaRPr>
          </a:p>
          <a:p>
            <a:pPr marL="341313" indent="-341313" algn="r" rtl="1">
              <a:lnSpc>
                <a:spcPct val="90000"/>
              </a:lnSpc>
            </a:pPr>
            <a:endParaRPr lang="ar-SA" b="1" dirty="0">
              <a:solidFill>
                <a:srgbClr val="0070C0"/>
              </a:solidFill>
              <a:latin typeface="Times New Roman" pitchFamily="18" charset="0"/>
              <a:cs typeface="Times New Roman" pitchFamily="18" charset="0"/>
            </a:endParaRPr>
          </a:p>
          <a:p>
            <a:pPr marL="341313" indent="-341313" algn="r" rtl="1">
              <a:lnSpc>
                <a:spcPct val="90000"/>
              </a:lnSpc>
            </a:pPr>
            <a:endParaRPr lang="ar-SA" b="1" dirty="0">
              <a:solidFill>
                <a:srgbClr val="0070C0"/>
              </a:solidFill>
              <a:latin typeface="Times New Roman" pitchFamily="18" charset="0"/>
              <a:cs typeface="Times New Roman" pitchFamily="18" charset="0"/>
            </a:endParaRPr>
          </a:p>
          <a:p>
            <a:pPr marL="341313" indent="-341313" algn="r" rtl="1">
              <a:lnSpc>
                <a:spcPct val="90000"/>
              </a:lnSpc>
            </a:pPr>
            <a:endParaRPr lang="ar-SA" b="1" dirty="0">
              <a:solidFill>
                <a:srgbClr val="0070C0"/>
              </a:solidFill>
              <a:latin typeface="Times New Roman" pitchFamily="18" charset="0"/>
              <a:cs typeface="Times New Roman" pitchFamily="18" charset="0"/>
            </a:endParaRPr>
          </a:p>
          <a:p>
            <a:pPr marL="0" indent="0" algn="r" rtl="1">
              <a:lnSpc>
                <a:spcPct val="90000"/>
              </a:lnSpc>
              <a:buNone/>
            </a:pPr>
            <a:endParaRPr lang="ar-SA" b="1" dirty="0">
              <a:solidFill>
                <a:srgbClr val="0070C0"/>
              </a:solidFill>
              <a:latin typeface="Times New Roman" pitchFamily="18" charset="0"/>
              <a:cs typeface="Times New Roman" pitchFamily="18" charset="0"/>
            </a:endParaRPr>
          </a:p>
        </p:txBody>
      </p:sp>
      <p:sp>
        <p:nvSpPr>
          <p:cNvPr id="2" name="Oval 1"/>
          <p:cNvSpPr/>
          <p:nvPr/>
        </p:nvSpPr>
        <p:spPr>
          <a:xfrm>
            <a:off x="6948264" y="2132856"/>
            <a:ext cx="1512168" cy="1368152"/>
          </a:xfrm>
          <a:prstGeom prst="ellipse">
            <a:avLst/>
          </a:prstGeom>
          <a:solidFill>
            <a:srgbClr val="93FFC4"/>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973216" y="2244342"/>
            <a:ext cx="1470992" cy="1224136"/>
          </a:xfrm>
          <a:prstGeom prst="rect">
            <a:avLst/>
          </a:prstGeom>
          <a:solidFill>
            <a:srgbClr val="93FFC4"/>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p:cNvSpPr/>
          <p:nvPr/>
        </p:nvSpPr>
        <p:spPr>
          <a:xfrm>
            <a:off x="616849" y="2082315"/>
            <a:ext cx="1767424" cy="1443564"/>
          </a:xfrm>
          <a:custGeom>
            <a:avLst/>
            <a:gdLst>
              <a:gd name="connsiteX0" fmla="*/ 0 w 1440160"/>
              <a:gd name="connsiteY0" fmla="*/ 684076 h 1368152"/>
              <a:gd name="connsiteX1" fmla="*/ 342038 w 1440160"/>
              <a:gd name="connsiteY1" fmla="*/ 0 h 1368152"/>
              <a:gd name="connsiteX2" fmla="*/ 1098122 w 1440160"/>
              <a:gd name="connsiteY2" fmla="*/ 0 h 1368152"/>
              <a:gd name="connsiteX3" fmla="*/ 1440160 w 1440160"/>
              <a:gd name="connsiteY3" fmla="*/ 684076 h 1368152"/>
              <a:gd name="connsiteX4" fmla="*/ 1098122 w 1440160"/>
              <a:gd name="connsiteY4" fmla="*/ 1368152 h 1368152"/>
              <a:gd name="connsiteX5" fmla="*/ 342038 w 1440160"/>
              <a:gd name="connsiteY5" fmla="*/ 1368152 h 1368152"/>
              <a:gd name="connsiteX6" fmla="*/ 0 w 1440160"/>
              <a:gd name="connsiteY6" fmla="*/ 684076 h 1368152"/>
              <a:gd name="connsiteX0" fmla="*/ 0 w 1496721"/>
              <a:gd name="connsiteY0" fmla="*/ 684076 h 1368152"/>
              <a:gd name="connsiteX1" fmla="*/ 342038 w 1496721"/>
              <a:gd name="connsiteY1" fmla="*/ 0 h 1368152"/>
              <a:gd name="connsiteX2" fmla="*/ 1098122 w 1496721"/>
              <a:gd name="connsiteY2" fmla="*/ 0 h 1368152"/>
              <a:gd name="connsiteX3" fmla="*/ 1496721 w 1496721"/>
              <a:gd name="connsiteY3" fmla="*/ 118468 h 1368152"/>
              <a:gd name="connsiteX4" fmla="*/ 1098122 w 1496721"/>
              <a:gd name="connsiteY4" fmla="*/ 1368152 h 1368152"/>
              <a:gd name="connsiteX5" fmla="*/ 342038 w 1496721"/>
              <a:gd name="connsiteY5" fmla="*/ 1368152 h 1368152"/>
              <a:gd name="connsiteX6" fmla="*/ 0 w 1496721"/>
              <a:gd name="connsiteY6" fmla="*/ 684076 h 1368152"/>
              <a:gd name="connsiteX0" fmla="*/ 0 w 1525001"/>
              <a:gd name="connsiteY0" fmla="*/ 702930 h 1368152"/>
              <a:gd name="connsiteX1" fmla="*/ 370318 w 1525001"/>
              <a:gd name="connsiteY1" fmla="*/ 0 h 1368152"/>
              <a:gd name="connsiteX2" fmla="*/ 1126402 w 1525001"/>
              <a:gd name="connsiteY2" fmla="*/ 0 h 1368152"/>
              <a:gd name="connsiteX3" fmla="*/ 1525001 w 1525001"/>
              <a:gd name="connsiteY3" fmla="*/ 118468 h 1368152"/>
              <a:gd name="connsiteX4" fmla="*/ 1126402 w 1525001"/>
              <a:gd name="connsiteY4" fmla="*/ 1368152 h 1368152"/>
              <a:gd name="connsiteX5" fmla="*/ 370318 w 1525001"/>
              <a:gd name="connsiteY5" fmla="*/ 1368152 h 1368152"/>
              <a:gd name="connsiteX6" fmla="*/ 0 w 1525001"/>
              <a:gd name="connsiteY6" fmla="*/ 702930 h 1368152"/>
              <a:gd name="connsiteX0" fmla="*/ 0 w 1656976"/>
              <a:gd name="connsiteY0" fmla="*/ 702930 h 1368152"/>
              <a:gd name="connsiteX1" fmla="*/ 370318 w 1656976"/>
              <a:gd name="connsiteY1" fmla="*/ 0 h 1368152"/>
              <a:gd name="connsiteX2" fmla="*/ 1126402 w 1656976"/>
              <a:gd name="connsiteY2" fmla="*/ 0 h 1368152"/>
              <a:gd name="connsiteX3" fmla="*/ 1656976 w 1656976"/>
              <a:gd name="connsiteY3" fmla="*/ 259870 h 1368152"/>
              <a:gd name="connsiteX4" fmla="*/ 1126402 w 1656976"/>
              <a:gd name="connsiteY4" fmla="*/ 1368152 h 1368152"/>
              <a:gd name="connsiteX5" fmla="*/ 370318 w 1656976"/>
              <a:gd name="connsiteY5" fmla="*/ 1368152 h 1368152"/>
              <a:gd name="connsiteX6" fmla="*/ 0 w 1656976"/>
              <a:gd name="connsiteY6" fmla="*/ 702930 h 1368152"/>
              <a:gd name="connsiteX0" fmla="*/ 0 w 1656976"/>
              <a:gd name="connsiteY0" fmla="*/ 816052 h 1481274"/>
              <a:gd name="connsiteX1" fmla="*/ 370318 w 1656976"/>
              <a:gd name="connsiteY1" fmla="*/ 113122 h 1481274"/>
              <a:gd name="connsiteX2" fmla="*/ 1126402 w 1656976"/>
              <a:gd name="connsiteY2" fmla="*/ 0 h 1481274"/>
              <a:gd name="connsiteX3" fmla="*/ 1656976 w 1656976"/>
              <a:gd name="connsiteY3" fmla="*/ 372992 h 1481274"/>
              <a:gd name="connsiteX4" fmla="*/ 1126402 w 1656976"/>
              <a:gd name="connsiteY4" fmla="*/ 1481274 h 1481274"/>
              <a:gd name="connsiteX5" fmla="*/ 370318 w 1656976"/>
              <a:gd name="connsiteY5" fmla="*/ 1481274 h 1481274"/>
              <a:gd name="connsiteX6" fmla="*/ 0 w 1656976"/>
              <a:gd name="connsiteY6" fmla="*/ 816052 h 1481274"/>
              <a:gd name="connsiteX0" fmla="*/ 0 w 1543854"/>
              <a:gd name="connsiteY0" fmla="*/ 966881 h 1481274"/>
              <a:gd name="connsiteX1" fmla="*/ 257196 w 1543854"/>
              <a:gd name="connsiteY1" fmla="*/ 113122 h 1481274"/>
              <a:gd name="connsiteX2" fmla="*/ 1013280 w 1543854"/>
              <a:gd name="connsiteY2" fmla="*/ 0 h 1481274"/>
              <a:gd name="connsiteX3" fmla="*/ 1543854 w 1543854"/>
              <a:gd name="connsiteY3" fmla="*/ 372992 h 1481274"/>
              <a:gd name="connsiteX4" fmla="*/ 1013280 w 1543854"/>
              <a:gd name="connsiteY4" fmla="*/ 1481274 h 1481274"/>
              <a:gd name="connsiteX5" fmla="*/ 257196 w 1543854"/>
              <a:gd name="connsiteY5" fmla="*/ 1481274 h 1481274"/>
              <a:gd name="connsiteX6" fmla="*/ 0 w 1543854"/>
              <a:gd name="connsiteY6" fmla="*/ 966881 h 1481274"/>
              <a:gd name="connsiteX0" fmla="*/ 289558 w 1833412"/>
              <a:gd name="connsiteY0" fmla="*/ 966881 h 1481274"/>
              <a:gd name="connsiteX1" fmla="*/ 0 w 1833412"/>
              <a:gd name="connsiteY1" fmla="*/ 103695 h 1481274"/>
              <a:gd name="connsiteX2" fmla="*/ 1302838 w 1833412"/>
              <a:gd name="connsiteY2" fmla="*/ 0 h 1481274"/>
              <a:gd name="connsiteX3" fmla="*/ 1833412 w 1833412"/>
              <a:gd name="connsiteY3" fmla="*/ 372992 h 1481274"/>
              <a:gd name="connsiteX4" fmla="*/ 1302838 w 1833412"/>
              <a:gd name="connsiteY4" fmla="*/ 1481274 h 1481274"/>
              <a:gd name="connsiteX5" fmla="*/ 546754 w 1833412"/>
              <a:gd name="connsiteY5" fmla="*/ 1481274 h 1481274"/>
              <a:gd name="connsiteX6" fmla="*/ 289558 w 1833412"/>
              <a:gd name="connsiteY6" fmla="*/ 966881 h 1481274"/>
              <a:gd name="connsiteX0" fmla="*/ 119876 w 1833412"/>
              <a:gd name="connsiteY0" fmla="*/ 1145991 h 1481274"/>
              <a:gd name="connsiteX1" fmla="*/ 0 w 1833412"/>
              <a:gd name="connsiteY1" fmla="*/ 103695 h 1481274"/>
              <a:gd name="connsiteX2" fmla="*/ 1302838 w 1833412"/>
              <a:gd name="connsiteY2" fmla="*/ 0 h 1481274"/>
              <a:gd name="connsiteX3" fmla="*/ 1833412 w 1833412"/>
              <a:gd name="connsiteY3" fmla="*/ 372992 h 1481274"/>
              <a:gd name="connsiteX4" fmla="*/ 1302838 w 1833412"/>
              <a:gd name="connsiteY4" fmla="*/ 1481274 h 1481274"/>
              <a:gd name="connsiteX5" fmla="*/ 546754 w 1833412"/>
              <a:gd name="connsiteY5" fmla="*/ 1481274 h 1481274"/>
              <a:gd name="connsiteX6" fmla="*/ 119876 w 1833412"/>
              <a:gd name="connsiteY6" fmla="*/ 1145991 h 1481274"/>
              <a:gd name="connsiteX0" fmla="*/ 119876 w 1833412"/>
              <a:gd name="connsiteY0" fmla="*/ 1145991 h 1500127"/>
              <a:gd name="connsiteX1" fmla="*/ 0 w 1833412"/>
              <a:gd name="connsiteY1" fmla="*/ 103695 h 1500127"/>
              <a:gd name="connsiteX2" fmla="*/ 1302838 w 1833412"/>
              <a:gd name="connsiteY2" fmla="*/ 0 h 1500127"/>
              <a:gd name="connsiteX3" fmla="*/ 1833412 w 1833412"/>
              <a:gd name="connsiteY3" fmla="*/ 372992 h 1500127"/>
              <a:gd name="connsiteX4" fmla="*/ 1302838 w 1833412"/>
              <a:gd name="connsiteY4" fmla="*/ 1481274 h 1500127"/>
              <a:gd name="connsiteX5" fmla="*/ 782424 w 1833412"/>
              <a:gd name="connsiteY5" fmla="*/ 1500127 h 1500127"/>
              <a:gd name="connsiteX6" fmla="*/ 119876 w 1833412"/>
              <a:gd name="connsiteY6" fmla="*/ 1145991 h 1500127"/>
              <a:gd name="connsiteX0" fmla="*/ 119876 w 1833412"/>
              <a:gd name="connsiteY0" fmla="*/ 1145991 h 1603821"/>
              <a:gd name="connsiteX1" fmla="*/ 0 w 1833412"/>
              <a:gd name="connsiteY1" fmla="*/ 103695 h 1603821"/>
              <a:gd name="connsiteX2" fmla="*/ 1302838 w 1833412"/>
              <a:gd name="connsiteY2" fmla="*/ 0 h 1603821"/>
              <a:gd name="connsiteX3" fmla="*/ 1833412 w 1833412"/>
              <a:gd name="connsiteY3" fmla="*/ 372992 h 1603821"/>
              <a:gd name="connsiteX4" fmla="*/ 1302838 w 1833412"/>
              <a:gd name="connsiteY4" fmla="*/ 1481274 h 1603821"/>
              <a:gd name="connsiteX5" fmla="*/ 725863 w 1833412"/>
              <a:gd name="connsiteY5" fmla="*/ 1603821 h 1603821"/>
              <a:gd name="connsiteX6" fmla="*/ 119876 w 1833412"/>
              <a:gd name="connsiteY6" fmla="*/ 1145991 h 1603821"/>
              <a:gd name="connsiteX0" fmla="*/ 53888 w 1767424"/>
              <a:gd name="connsiteY0" fmla="*/ 1145991 h 1603821"/>
              <a:gd name="connsiteX1" fmla="*/ 0 w 1767424"/>
              <a:gd name="connsiteY1" fmla="*/ 179109 h 1603821"/>
              <a:gd name="connsiteX2" fmla="*/ 1236850 w 1767424"/>
              <a:gd name="connsiteY2" fmla="*/ 0 h 1603821"/>
              <a:gd name="connsiteX3" fmla="*/ 1767424 w 1767424"/>
              <a:gd name="connsiteY3" fmla="*/ 372992 h 1603821"/>
              <a:gd name="connsiteX4" fmla="*/ 1236850 w 1767424"/>
              <a:gd name="connsiteY4" fmla="*/ 1481274 h 1603821"/>
              <a:gd name="connsiteX5" fmla="*/ 659875 w 1767424"/>
              <a:gd name="connsiteY5" fmla="*/ 1603821 h 1603821"/>
              <a:gd name="connsiteX6" fmla="*/ 53888 w 1767424"/>
              <a:gd name="connsiteY6" fmla="*/ 1145991 h 1603821"/>
              <a:gd name="connsiteX0" fmla="*/ 53888 w 1767424"/>
              <a:gd name="connsiteY0" fmla="*/ 1145991 h 1481274"/>
              <a:gd name="connsiteX1" fmla="*/ 0 w 1767424"/>
              <a:gd name="connsiteY1" fmla="*/ 179109 h 1481274"/>
              <a:gd name="connsiteX2" fmla="*/ 1236850 w 1767424"/>
              <a:gd name="connsiteY2" fmla="*/ 0 h 1481274"/>
              <a:gd name="connsiteX3" fmla="*/ 1767424 w 1767424"/>
              <a:gd name="connsiteY3" fmla="*/ 372992 h 1481274"/>
              <a:gd name="connsiteX4" fmla="*/ 1236850 w 1767424"/>
              <a:gd name="connsiteY4" fmla="*/ 1481274 h 1481274"/>
              <a:gd name="connsiteX5" fmla="*/ 669302 w 1767424"/>
              <a:gd name="connsiteY5" fmla="*/ 1387004 h 1481274"/>
              <a:gd name="connsiteX6" fmla="*/ 53888 w 1767424"/>
              <a:gd name="connsiteY6" fmla="*/ 1145991 h 1481274"/>
              <a:gd name="connsiteX0" fmla="*/ 53888 w 1767424"/>
              <a:gd name="connsiteY0" fmla="*/ 1145991 h 1387004"/>
              <a:gd name="connsiteX1" fmla="*/ 0 w 1767424"/>
              <a:gd name="connsiteY1" fmla="*/ 179109 h 1387004"/>
              <a:gd name="connsiteX2" fmla="*/ 1236850 w 1767424"/>
              <a:gd name="connsiteY2" fmla="*/ 0 h 1387004"/>
              <a:gd name="connsiteX3" fmla="*/ 1767424 w 1767424"/>
              <a:gd name="connsiteY3" fmla="*/ 372992 h 1387004"/>
              <a:gd name="connsiteX4" fmla="*/ 1321692 w 1767424"/>
              <a:gd name="connsiteY4" fmla="*/ 1292738 h 1387004"/>
              <a:gd name="connsiteX5" fmla="*/ 669302 w 1767424"/>
              <a:gd name="connsiteY5" fmla="*/ 1387004 h 1387004"/>
              <a:gd name="connsiteX6" fmla="*/ 53888 w 1767424"/>
              <a:gd name="connsiteY6" fmla="*/ 1145991 h 1387004"/>
              <a:gd name="connsiteX0" fmla="*/ 53888 w 1767424"/>
              <a:gd name="connsiteY0" fmla="*/ 1145991 h 1387004"/>
              <a:gd name="connsiteX1" fmla="*/ 0 w 1767424"/>
              <a:gd name="connsiteY1" fmla="*/ 179109 h 1387004"/>
              <a:gd name="connsiteX2" fmla="*/ 1236850 w 1767424"/>
              <a:gd name="connsiteY2" fmla="*/ 0 h 1387004"/>
              <a:gd name="connsiteX3" fmla="*/ 1767424 w 1767424"/>
              <a:gd name="connsiteY3" fmla="*/ 372992 h 1387004"/>
              <a:gd name="connsiteX4" fmla="*/ 1415960 w 1767424"/>
              <a:gd name="connsiteY4" fmla="*/ 1283311 h 1387004"/>
              <a:gd name="connsiteX5" fmla="*/ 669302 w 1767424"/>
              <a:gd name="connsiteY5" fmla="*/ 1387004 h 1387004"/>
              <a:gd name="connsiteX6" fmla="*/ 53888 w 1767424"/>
              <a:gd name="connsiteY6" fmla="*/ 1145991 h 1387004"/>
              <a:gd name="connsiteX0" fmla="*/ 53888 w 1767424"/>
              <a:gd name="connsiteY0" fmla="*/ 1145991 h 1443564"/>
              <a:gd name="connsiteX1" fmla="*/ 0 w 1767424"/>
              <a:gd name="connsiteY1" fmla="*/ 179109 h 1443564"/>
              <a:gd name="connsiteX2" fmla="*/ 1236850 w 1767424"/>
              <a:gd name="connsiteY2" fmla="*/ 0 h 1443564"/>
              <a:gd name="connsiteX3" fmla="*/ 1767424 w 1767424"/>
              <a:gd name="connsiteY3" fmla="*/ 372992 h 1443564"/>
              <a:gd name="connsiteX4" fmla="*/ 1415960 w 1767424"/>
              <a:gd name="connsiteY4" fmla="*/ 1283311 h 1443564"/>
              <a:gd name="connsiteX5" fmla="*/ 641021 w 1767424"/>
              <a:gd name="connsiteY5" fmla="*/ 1443564 h 1443564"/>
              <a:gd name="connsiteX6" fmla="*/ 53888 w 1767424"/>
              <a:gd name="connsiteY6" fmla="*/ 1145991 h 1443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7424" h="1443564">
                <a:moveTo>
                  <a:pt x="53888" y="1145991"/>
                </a:moveTo>
                <a:lnTo>
                  <a:pt x="0" y="179109"/>
                </a:lnTo>
                <a:lnTo>
                  <a:pt x="1236850" y="0"/>
                </a:lnTo>
                <a:lnTo>
                  <a:pt x="1767424" y="372992"/>
                </a:lnTo>
                <a:lnTo>
                  <a:pt x="1415960" y="1283311"/>
                </a:lnTo>
                <a:lnTo>
                  <a:pt x="641021" y="1443564"/>
                </a:lnTo>
                <a:lnTo>
                  <a:pt x="53888" y="1145991"/>
                </a:lnTo>
                <a:close/>
              </a:path>
            </a:pathLst>
          </a:custGeom>
          <a:solidFill>
            <a:srgbClr val="93FFC4"/>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e 7"/>
          <p:cNvSpPr/>
          <p:nvPr/>
        </p:nvSpPr>
        <p:spPr>
          <a:xfrm>
            <a:off x="6948264" y="4581128"/>
            <a:ext cx="1512168" cy="1368152"/>
          </a:xfrm>
          <a:prstGeom prst="pie">
            <a:avLst/>
          </a:prstGeom>
          <a:solidFill>
            <a:srgbClr val="93FFC4"/>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L-Shape 8"/>
          <p:cNvSpPr/>
          <p:nvPr/>
        </p:nvSpPr>
        <p:spPr>
          <a:xfrm>
            <a:off x="2799761" y="4453004"/>
            <a:ext cx="1637476" cy="1410468"/>
          </a:xfrm>
          <a:prstGeom prst="corner">
            <a:avLst/>
          </a:prstGeom>
          <a:solidFill>
            <a:srgbClr val="93FFC4"/>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evron 10"/>
          <p:cNvSpPr/>
          <p:nvPr/>
        </p:nvSpPr>
        <p:spPr>
          <a:xfrm>
            <a:off x="4978121" y="4467455"/>
            <a:ext cx="1466088" cy="1415837"/>
          </a:xfrm>
          <a:custGeom>
            <a:avLst/>
            <a:gdLst>
              <a:gd name="connsiteX0" fmla="*/ 0 w 1913384"/>
              <a:gd name="connsiteY0" fmla="*/ 0 h 1565826"/>
              <a:gd name="connsiteX1" fmla="*/ 1130471 w 1913384"/>
              <a:gd name="connsiteY1" fmla="*/ 0 h 1565826"/>
              <a:gd name="connsiteX2" fmla="*/ 1913384 w 1913384"/>
              <a:gd name="connsiteY2" fmla="*/ 782913 h 1565826"/>
              <a:gd name="connsiteX3" fmla="*/ 1130471 w 1913384"/>
              <a:gd name="connsiteY3" fmla="*/ 1565826 h 1565826"/>
              <a:gd name="connsiteX4" fmla="*/ 0 w 1913384"/>
              <a:gd name="connsiteY4" fmla="*/ 1565826 h 1565826"/>
              <a:gd name="connsiteX5" fmla="*/ 782913 w 1913384"/>
              <a:gd name="connsiteY5" fmla="*/ 782913 h 1565826"/>
              <a:gd name="connsiteX6" fmla="*/ 0 w 1913384"/>
              <a:gd name="connsiteY6" fmla="*/ 0 h 1565826"/>
              <a:gd name="connsiteX0" fmla="*/ 0 w 1922322"/>
              <a:gd name="connsiteY0" fmla="*/ 0 h 1565826"/>
              <a:gd name="connsiteX1" fmla="*/ 1922322 w 1922322"/>
              <a:gd name="connsiteY1" fmla="*/ 28281 h 1565826"/>
              <a:gd name="connsiteX2" fmla="*/ 1913384 w 1922322"/>
              <a:gd name="connsiteY2" fmla="*/ 782913 h 1565826"/>
              <a:gd name="connsiteX3" fmla="*/ 1130471 w 1922322"/>
              <a:gd name="connsiteY3" fmla="*/ 1565826 h 1565826"/>
              <a:gd name="connsiteX4" fmla="*/ 0 w 1922322"/>
              <a:gd name="connsiteY4" fmla="*/ 1565826 h 1565826"/>
              <a:gd name="connsiteX5" fmla="*/ 782913 w 1922322"/>
              <a:gd name="connsiteY5" fmla="*/ 782913 h 1565826"/>
              <a:gd name="connsiteX6" fmla="*/ 0 w 1922322"/>
              <a:gd name="connsiteY6" fmla="*/ 0 h 1565826"/>
              <a:gd name="connsiteX0" fmla="*/ 187966 w 1922322"/>
              <a:gd name="connsiteY0" fmla="*/ 0 h 1546154"/>
              <a:gd name="connsiteX1" fmla="*/ 1922322 w 1922322"/>
              <a:gd name="connsiteY1" fmla="*/ 8609 h 1546154"/>
              <a:gd name="connsiteX2" fmla="*/ 1913384 w 1922322"/>
              <a:gd name="connsiteY2" fmla="*/ 763241 h 1546154"/>
              <a:gd name="connsiteX3" fmla="*/ 1130471 w 1922322"/>
              <a:gd name="connsiteY3" fmla="*/ 1546154 h 1546154"/>
              <a:gd name="connsiteX4" fmla="*/ 0 w 1922322"/>
              <a:gd name="connsiteY4" fmla="*/ 1546154 h 1546154"/>
              <a:gd name="connsiteX5" fmla="*/ 782913 w 1922322"/>
              <a:gd name="connsiteY5" fmla="*/ 763241 h 1546154"/>
              <a:gd name="connsiteX6" fmla="*/ 187966 w 1922322"/>
              <a:gd name="connsiteY6" fmla="*/ 0 h 1546154"/>
              <a:gd name="connsiteX0" fmla="*/ 0 w 1734356"/>
              <a:gd name="connsiteY0" fmla="*/ 0 h 1546154"/>
              <a:gd name="connsiteX1" fmla="*/ 1734356 w 1734356"/>
              <a:gd name="connsiteY1" fmla="*/ 8609 h 1546154"/>
              <a:gd name="connsiteX2" fmla="*/ 1725418 w 1734356"/>
              <a:gd name="connsiteY2" fmla="*/ 763241 h 1546154"/>
              <a:gd name="connsiteX3" fmla="*/ 942505 w 1734356"/>
              <a:gd name="connsiteY3" fmla="*/ 1546154 h 1546154"/>
              <a:gd name="connsiteX4" fmla="*/ 31327 w 1734356"/>
              <a:gd name="connsiteY4" fmla="*/ 1477302 h 1546154"/>
              <a:gd name="connsiteX5" fmla="*/ 594947 w 1734356"/>
              <a:gd name="connsiteY5" fmla="*/ 763241 h 1546154"/>
              <a:gd name="connsiteX6" fmla="*/ 0 w 1734356"/>
              <a:gd name="connsiteY6" fmla="*/ 0 h 1546154"/>
              <a:gd name="connsiteX0" fmla="*/ 0 w 1734356"/>
              <a:gd name="connsiteY0" fmla="*/ 0 h 1506810"/>
              <a:gd name="connsiteX1" fmla="*/ 1734356 w 1734356"/>
              <a:gd name="connsiteY1" fmla="*/ 8609 h 1506810"/>
              <a:gd name="connsiteX2" fmla="*/ 1725418 w 1734356"/>
              <a:gd name="connsiteY2" fmla="*/ 763241 h 1506810"/>
              <a:gd name="connsiteX3" fmla="*/ 963389 w 1734356"/>
              <a:gd name="connsiteY3" fmla="*/ 1506810 h 1506810"/>
              <a:gd name="connsiteX4" fmla="*/ 31327 w 1734356"/>
              <a:gd name="connsiteY4" fmla="*/ 1477302 h 1506810"/>
              <a:gd name="connsiteX5" fmla="*/ 594947 w 1734356"/>
              <a:gd name="connsiteY5" fmla="*/ 763241 h 1506810"/>
              <a:gd name="connsiteX6" fmla="*/ 0 w 1734356"/>
              <a:gd name="connsiteY6" fmla="*/ 0 h 1506810"/>
              <a:gd name="connsiteX0" fmla="*/ 0 w 1734356"/>
              <a:gd name="connsiteY0" fmla="*/ 0 h 1506810"/>
              <a:gd name="connsiteX1" fmla="*/ 1734356 w 1734356"/>
              <a:gd name="connsiteY1" fmla="*/ 8609 h 1506810"/>
              <a:gd name="connsiteX2" fmla="*/ 1725418 w 1734356"/>
              <a:gd name="connsiteY2" fmla="*/ 763241 h 1506810"/>
              <a:gd name="connsiteX3" fmla="*/ 963389 w 1734356"/>
              <a:gd name="connsiteY3" fmla="*/ 1506810 h 1506810"/>
              <a:gd name="connsiteX4" fmla="*/ 31327 w 1734356"/>
              <a:gd name="connsiteY4" fmla="*/ 1477302 h 1506810"/>
              <a:gd name="connsiteX5" fmla="*/ 594947 w 1734356"/>
              <a:gd name="connsiteY5" fmla="*/ 763241 h 1506810"/>
              <a:gd name="connsiteX6" fmla="*/ 0 w 1734356"/>
              <a:gd name="connsiteY6" fmla="*/ 0 h 1506810"/>
              <a:gd name="connsiteX0" fmla="*/ 0 w 1734356"/>
              <a:gd name="connsiteY0" fmla="*/ 0 h 1477302"/>
              <a:gd name="connsiteX1" fmla="*/ 1734356 w 1734356"/>
              <a:gd name="connsiteY1" fmla="*/ 8609 h 1477302"/>
              <a:gd name="connsiteX2" fmla="*/ 1725418 w 1734356"/>
              <a:gd name="connsiteY2" fmla="*/ 763241 h 1477302"/>
              <a:gd name="connsiteX3" fmla="*/ 984274 w 1734356"/>
              <a:gd name="connsiteY3" fmla="*/ 1477301 h 1477302"/>
              <a:gd name="connsiteX4" fmla="*/ 31327 w 1734356"/>
              <a:gd name="connsiteY4" fmla="*/ 1477302 h 1477302"/>
              <a:gd name="connsiteX5" fmla="*/ 594947 w 1734356"/>
              <a:gd name="connsiteY5" fmla="*/ 763241 h 1477302"/>
              <a:gd name="connsiteX6" fmla="*/ 0 w 1734356"/>
              <a:gd name="connsiteY6" fmla="*/ 0 h 1477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4356" h="1477302">
                <a:moveTo>
                  <a:pt x="0" y="0"/>
                </a:moveTo>
                <a:lnTo>
                  <a:pt x="1734356" y="8609"/>
                </a:lnTo>
                <a:lnTo>
                  <a:pt x="1725418" y="763241"/>
                </a:lnTo>
                <a:lnTo>
                  <a:pt x="984274" y="1477301"/>
                </a:lnTo>
                <a:lnTo>
                  <a:pt x="31327" y="1477302"/>
                </a:lnTo>
                <a:lnTo>
                  <a:pt x="594947" y="763241"/>
                </a:lnTo>
                <a:lnTo>
                  <a:pt x="0" y="0"/>
                </a:lnTo>
                <a:close/>
              </a:path>
            </a:pathLst>
          </a:custGeom>
          <a:solidFill>
            <a:srgbClr val="93FFC4"/>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7164288" y="4549379"/>
            <a:ext cx="288032"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x</a:t>
            </a:r>
          </a:p>
        </p:txBody>
      </p:sp>
      <p:sp>
        <p:nvSpPr>
          <p:cNvPr id="16" name="TextBox 15"/>
          <p:cNvSpPr txBox="1"/>
          <p:nvPr/>
        </p:nvSpPr>
        <p:spPr>
          <a:xfrm>
            <a:off x="5349060" y="4394934"/>
            <a:ext cx="288032"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x</a:t>
            </a:r>
          </a:p>
        </p:txBody>
      </p:sp>
      <p:sp>
        <p:nvSpPr>
          <p:cNvPr id="17" name="TextBox 16"/>
          <p:cNvSpPr txBox="1"/>
          <p:nvPr/>
        </p:nvSpPr>
        <p:spPr>
          <a:xfrm>
            <a:off x="3006678" y="4533683"/>
            <a:ext cx="288032"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x</a:t>
            </a:r>
          </a:p>
        </p:txBody>
      </p:sp>
      <p:sp>
        <p:nvSpPr>
          <p:cNvPr id="18" name="TextBox 17"/>
          <p:cNvSpPr txBox="1"/>
          <p:nvPr/>
        </p:nvSpPr>
        <p:spPr>
          <a:xfrm>
            <a:off x="896716" y="5276214"/>
            <a:ext cx="288032"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x</a:t>
            </a:r>
          </a:p>
        </p:txBody>
      </p:sp>
      <p:sp>
        <p:nvSpPr>
          <p:cNvPr id="19" name="TextBox 18"/>
          <p:cNvSpPr txBox="1"/>
          <p:nvPr/>
        </p:nvSpPr>
        <p:spPr>
          <a:xfrm>
            <a:off x="7956376" y="5282044"/>
            <a:ext cx="288032"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y</a:t>
            </a:r>
          </a:p>
        </p:txBody>
      </p:sp>
      <p:sp>
        <p:nvSpPr>
          <p:cNvPr id="20" name="TextBox 19"/>
          <p:cNvSpPr txBox="1"/>
          <p:nvPr/>
        </p:nvSpPr>
        <p:spPr>
          <a:xfrm>
            <a:off x="5310934" y="5369808"/>
            <a:ext cx="288032"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y</a:t>
            </a:r>
          </a:p>
        </p:txBody>
      </p:sp>
      <p:sp>
        <p:nvSpPr>
          <p:cNvPr id="21" name="TextBox 20"/>
          <p:cNvSpPr txBox="1"/>
          <p:nvPr/>
        </p:nvSpPr>
        <p:spPr>
          <a:xfrm>
            <a:off x="4109399" y="5221304"/>
            <a:ext cx="288032"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y</a:t>
            </a:r>
          </a:p>
        </p:txBody>
      </p:sp>
      <p:sp>
        <p:nvSpPr>
          <p:cNvPr id="22" name="TextBox 21"/>
          <p:cNvSpPr txBox="1"/>
          <p:nvPr/>
        </p:nvSpPr>
        <p:spPr>
          <a:xfrm>
            <a:off x="1654077" y="4373424"/>
            <a:ext cx="288032"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y</a:t>
            </a:r>
          </a:p>
        </p:txBody>
      </p:sp>
      <p:cxnSp>
        <p:nvCxnSpPr>
          <p:cNvPr id="15" name="Straight Arrow Connector 14"/>
          <p:cNvCxnSpPr/>
          <p:nvPr/>
        </p:nvCxnSpPr>
        <p:spPr>
          <a:xfrm>
            <a:off x="7504508" y="4866234"/>
            <a:ext cx="768424" cy="530224"/>
          </a:xfrm>
          <a:prstGeom prst="straightConnector1">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272542" y="4635331"/>
            <a:ext cx="30968" cy="1134239"/>
          </a:xfrm>
          <a:prstGeom prst="straightConnector1">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357882" y="4842738"/>
            <a:ext cx="768424" cy="530224"/>
          </a:xfrm>
          <a:prstGeom prst="straightConnector1">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163762" y="4793420"/>
            <a:ext cx="785448" cy="983548"/>
          </a:xfrm>
          <a:prstGeom prst="straightConnector1">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7" name="Hexagon 26"/>
          <p:cNvSpPr/>
          <p:nvPr/>
        </p:nvSpPr>
        <p:spPr>
          <a:xfrm>
            <a:off x="2801891" y="2155605"/>
            <a:ext cx="1620074" cy="1322654"/>
          </a:xfrm>
          <a:prstGeom prst="hexagon">
            <a:avLst/>
          </a:prstGeom>
          <a:solidFill>
            <a:srgbClr val="93FFC4"/>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948264" y="2492896"/>
            <a:ext cx="288032"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x</a:t>
            </a:r>
          </a:p>
        </p:txBody>
      </p:sp>
      <p:sp>
        <p:nvSpPr>
          <p:cNvPr id="33" name="TextBox 32"/>
          <p:cNvSpPr txBox="1"/>
          <p:nvPr/>
        </p:nvSpPr>
        <p:spPr>
          <a:xfrm>
            <a:off x="7831367" y="2889069"/>
            <a:ext cx="288032"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y</a:t>
            </a:r>
          </a:p>
        </p:txBody>
      </p:sp>
      <p:cxnSp>
        <p:nvCxnSpPr>
          <p:cNvPr id="34" name="Straight Arrow Connector 33"/>
          <p:cNvCxnSpPr/>
          <p:nvPr/>
        </p:nvCxnSpPr>
        <p:spPr>
          <a:xfrm>
            <a:off x="7195554" y="2604812"/>
            <a:ext cx="976846" cy="443053"/>
          </a:xfrm>
          <a:prstGeom prst="straightConnector1">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990005" y="2721729"/>
            <a:ext cx="288032"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x</a:t>
            </a:r>
          </a:p>
        </p:txBody>
      </p:sp>
      <p:sp>
        <p:nvSpPr>
          <p:cNvPr id="39" name="TextBox 38"/>
          <p:cNvSpPr txBox="1"/>
          <p:nvPr/>
        </p:nvSpPr>
        <p:spPr>
          <a:xfrm>
            <a:off x="6127859" y="2399764"/>
            <a:ext cx="288032"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y</a:t>
            </a:r>
          </a:p>
        </p:txBody>
      </p:sp>
      <p:cxnSp>
        <p:nvCxnSpPr>
          <p:cNvPr id="40" name="Straight Arrow Connector 39"/>
          <p:cNvCxnSpPr/>
          <p:nvPr/>
        </p:nvCxnSpPr>
        <p:spPr>
          <a:xfrm flipH="1">
            <a:off x="5117278" y="2484337"/>
            <a:ext cx="1203752" cy="334950"/>
          </a:xfrm>
          <a:prstGeom prst="straightConnector1">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185760" y="2047546"/>
            <a:ext cx="288032"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x</a:t>
            </a:r>
          </a:p>
        </p:txBody>
      </p:sp>
      <p:sp>
        <p:nvSpPr>
          <p:cNvPr id="42" name="TextBox 41"/>
          <p:cNvSpPr txBox="1"/>
          <p:nvPr/>
        </p:nvSpPr>
        <p:spPr>
          <a:xfrm>
            <a:off x="3771934" y="2955039"/>
            <a:ext cx="288032"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y</a:t>
            </a:r>
          </a:p>
        </p:txBody>
      </p:sp>
      <p:cxnSp>
        <p:nvCxnSpPr>
          <p:cNvPr id="43" name="Straight Arrow Connector 42"/>
          <p:cNvCxnSpPr/>
          <p:nvPr/>
        </p:nvCxnSpPr>
        <p:spPr>
          <a:xfrm>
            <a:off x="3530955" y="2297486"/>
            <a:ext cx="557535" cy="771967"/>
          </a:xfrm>
          <a:prstGeom prst="straightConnector1">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658220" y="2035876"/>
            <a:ext cx="288032"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x</a:t>
            </a:r>
          </a:p>
        </p:txBody>
      </p:sp>
      <p:sp>
        <p:nvSpPr>
          <p:cNvPr id="45" name="TextBox 44"/>
          <p:cNvSpPr txBox="1"/>
          <p:nvPr/>
        </p:nvSpPr>
        <p:spPr>
          <a:xfrm>
            <a:off x="741450" y="2560437"/>
            <a:ext cx="288032"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y</a:t>
            </a:r>
          </a:p>
        </p:txBody>
      </p:sp>
      <p:cxnSp>
        <p:nvCxnSpPr>
          <p:cNvPr id="46" name="Straight Arrow Connector 45"/>
          <p:cNvCxnSpPr/>
          <p:nvPr/>
        </p:nvCxnSpPr>
        <p:spPr>
          <a:xfrm flipH="1">
            <a:off x="933941" y="2492896"/>
            <a:ext cx="1009401" cy="629357"/>
          </a:xfrm>
          <a:prstGeom prst="straightConnector1">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36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fld id="{2F3724B2-DF8A-45F9-93F0-BA124E7D65A7}" type="slidenum">
              <a:rPr lang="ar-SA"/>
              <a:pPr/>
              <a:t>22</a:t>
            </a:fld>
            <a:endParaRPr lang="en-US" dirty="0"/>
          </a:p>
        </p:txBody>
      </p:sp>
      <p:sp>
        <p:nvSpPr>
          <p:cNvPr id="47134" name="Freeform 30"/>
          <p:cNvSpPr>
            <a:spLocks/>
          </p:cNvSpPr>
          <p:nvPr/>
        </p:nvSpPr>
        <p:spPr bwMode="auto">
          <a:xfrm>
            <a:off x="285750" y="3154363"/>
            <a:ext cx="4406900" cy="2868612"/>
          </a:xfrm>
          <a:custGeom>
            <a:avLst/>
            <a:gdLst/>
            <a:ahLst/>
            <a:cxnLst>
              <a:cxn ang="0">
                <a:pos x="97" y="0"/>
              </a:cxn>
              <a:cxn ang="0">
                <a:pos x="2762" y="1370"/>
              </a:cxn>
              <a:cxn ang="0">
                <a:pos x="2776" y="1752"/>
              </a:cxn>
              <a:cxn ang="0">
                <a:pos x="0" y="1807"/>
              </a:cxn>
              <a:cxn ang="0">
                <a:pos x="97" y="0"/>
              </a:cxn>
            </a:cxnLst>
            <a:rect l="0" t="0" r="r" b="b"/>
            <a:pathLst>
              <a:path w="2776" h="1807">
                <a:moveTo>
                  <a:pt x="97" y="0"/>
                </a:moveTo>
                <a:lnTo>
                  <a:pt x="2762" y="1370"/>
                </a:lnTo>
                <a:lnTo>
                  <a:pt x="2776" y="1752"/>
                </a:lnTo>
                <a:lnTo>
                  <a:pt x="0" y="1807"/>
                </a:lnTo>
                <a:lnTo>
                  <a:pt x="97" y="0"/>
                </a:lnTo>
                <a:close/>
              </a:path>
            </a:pathLst>
          </a:custGeom>
          <a:solidFill>
            <a:srgbClr val="00CC00">
              <a:alpha val="89000"/>
            </a:srgbClr>
          </a:solidFill>
          <a:ln w="9525">
            <a:solidFill>
              <a:schemeClr val="accent1"/>
            </a:solidFill>
            <a:round/>
            <a:headEnd/>
            <a:tailEnd/>
          </a:ln>
          <a:effectLst/>
        </p:spPr>
        <p:txBody>
          <a:bodyPr/>
          <a:lstStyle/>
          <a:p>
            <a:endParaRPr lang="en-US"/>
          </a:p>
        </p:txBody>
      </p:sp>
      <p:sp>
        <p:nvSpPr>
          <p:cNvPr id="47107"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47108" name="Rectangle 4"/>
          <p:cNvSpPr>
            <a:spLocks noGrp="1" noChangeArrowheads="1"/>
          </p:cNvSpPr>
          <p:nvPr>
            <p:ph type="body" idx="1"/>
          </p:nvPr>
        </p:nvSpPr>
        <p:spPr>
          <a:xfrm>
            <a:off x="4443413" y="1828801"/>
            <a:ext cx="4548187" cy="1919288"/>
          </a:xfrm>
        </p:spPr>
        <p:txBody>
          <a:bodyPr/>
          <a:lstStyle/>
          <a:p>
            <a:pPr marL="0" indent="0" algn="r" rtl="1">
              <a:lnSpc>
                <a:spcPct val="90000"/>
              </a:lnSpc>
              <a:buNone/>
            </a:pPr>
            <a:r>
              <a:rPr lang="ar-SA" b="1" u="sng" dirty="0">
                <a:latin typeface="Times New Roman" pitchFamily="18" charset="0"/>
                <a:cs typeface="Times New Roman" pitchFamily="18" charset="0"/>
              </a:rPr>
              <a:t>نظرية</a:t>
            </a:r>
            <a:r>
              <a:rPr lang="ar-SA" b="1" dirty="0">
                <a:latin typeface="Times New Roman" pitchFamily="18" charset="0"/>
                <a:cs typeface="Times New Roman" pitchFamily="18" charset="0"/>
              </a:rPr>
              <a:t>:</a:t>
            </a:r>
            <a:r>
              <a:rPr lang="ar-SA"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lgn="r" rtl="1">
              <a:lnSpc>
                <a:spcPct val="90000"/>
              </a:lnSpc>
              <a:buNone/>
            </a:pPr>
            <a:endParaRPr lang="en-US" sz="800" dirty="0">
              <a:latin typeface="Times New Roman" pitchFamily="18" charset="0"/>
              <a:cs typeface="Times New Roman" pitchFamily="18" charset="0"/>
            </a:endParaRPr>
          </a:p>
          <a:p>
            <a:pPr marL="0" indent="0" algn="r" rtl="1">
              <a:lnSpc>
                <a:spcPct val="90000"/>
              </a:lnSpc>
              <a:buNone/>
            </a:pPr>
            <a:r>
              <a:rPr lang="ar-SA" dirty="0">
                <a:latin typeface="Times New Roman" pitchFamily="18" charset="0"/>
                <a:cs typeface="Times New Roman" pitchFamily="18" charset="0"/>
              </a:rPr>
              <a:t>منطقة الحلول الممكنة لأي برنامج خطي </a:t>
            </a:r>
            <a:r>
              <a:rPr lang="ar-SA" dirty="0">
                <a:latin typeface="Times New Roman" pitchFamily="18" charset="0"/>
                <a:cs typeface="Times New Roman" pitchFamily="18" charset="0"/>
                <a:sym typeface="Symbol" pitchFamily="18" charset="2"/>
              </a:rPr>
              <a:t>ستكون منطقة محدبة.</a:t>
            </a:r>
          </a:p>
          <a:p>
            <a:pPr marL="0" indent="0" algn="r" rtl="1">
              <a:lnSpc>
                <a:spcPct val="90000"/>
              </a:lnSpc>
              <a:buNone/>
            </a:pPr>
            <a:endParaRPr lang="ar-SA" dirty="0">
              <a:latin typeface="Times New Roman" pitchFamily="18" charset="0"/>
              <a:cs typeface="Times New Roman" pitchFamily="18" charset="0"/>
              <a:sym typeface="Symbol" pitchFamily="18" charset="2"/>
            </a:endParaRPr>
          </a:p>
        </p:txBody>
      </p:sp>
      <p:sp>
        <p:nvSpPr>
          <p:cNvPr id="47112" name="Text Box 8"/>
          <p:cNvSpPr txBox="1">
            <a:spLocks noChangeArrowheads="1"/>
          </p:cNvSpPr>
          <p:nvPr/>
        </p:nvSpPr>
        <p:spPr bwMode="auto">
          <a:xfrm>
            <a:off x="4783138" y="5164138"/>
            <a:ext cx="333375" cy="366712"/>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47113" name="Text Box 9"/>
          <p:cNvSpPr txBox="1">
            <a:spLocks noChangeArrowheads="1"/>
          </p:cNvSpPr>
          <p:nvPr/>
        </p:nvSpPr>
        <p:spPr bwMode="auto">
          <a:xfrm>
            <a:off x="795338" y="1990725"/>
            <a:ext cx="334962" cy="366713"/>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sp>
        <p:nvSpPr>
          <p:cNvPr id="47139" name="Freeform 35"/>
          <p:cNvSpPr>
            <a:spLocks/>
          </p:cNvSpPr>
          <p:nvPr/>
        </p:nvSpPr>
        <p:spPr bwMode="auto">
          <a:xfrm>
            <a:off x="2867025" y="4391025"/>
            <a:ext cx="1866900" cy="1638300"/>
          </a:xfrm>
          <a:custGeom>
            <a:avLst/>
            <a:gdLst/>
            <a:ahLst/>
            <a:cxnLst>
              <a:cxn ang="0">
                <a:pos x="12" y="15"/>
              </a:cxn>
              <a:cxn ang="0">
                <a:pos x="456" y="1032"/>
              </a:cxn>
              <a:cxn ang="0">
                <a:pos x="1176" y="1032"/>
              </a:cxn>
              <a:cxn ang="0">
                <a:pos x="1140" y="600"/>
              </a:cxn>
              <a:cxn ang="0">
                <a:pos x="0" y="0"/>
              </a:cxn>
            </a:cxnLst>
            <a:rect l="0" t="0" r="r" b="b"/>
            <a:pathLst>
              <a:path w="1176" h="1032">
                <a:moveTo>
                  <a:pt x="12" y="15"/>
                </a:moveTo>
                <a:lnTo>
                  <a:pt x="456" y="1032"/>
                </a:lnTo>
                <a:lnTo>
                  <a:pt x="1176" y="1032"/>
                </a:lnTo>
                <a:lnTo>
                  <a:pt x="1140" y="600"/>
                </a:lnTo>
                <a:lnTo>
                  <a:pt x="0" y="0"/>
                </a:lnTo>
              </a:path>
            </a:pathLst>
          </a:custGeom>
          <a:solidFill>
            <a:schemeClr val="bg1"/>
          </a:solidFill>
          <a:ln w="9525">
            <a:noFill/>
            <a:round/>
            <a:headEnd/>
            <a:tailEnd/>
          </a:ln>
          <a:effectLst/>
        </p:spPr>
        <p:txBody>
          <a:bodyPr/>
          <a:lstStyle/>
          <a:p>
            <a:endParaRPr lang="en-US"/>
          </a:p>
        </p:txBody>
      </p:sp>
      <p:sp>
        <p:nvSpPr>
          <p:cNvPr id="47145" name="Freeform 41"/>
          <p:cNvSpPr>
            <a:spLocks/>
          </p:cNvSpPr>
          <p:nvPr/>
        </p:nvSpPr>
        <p:spPr bwMode="auto">
          <a:xfrm>
            <a:off x="92710" y="2977232"/>
            <a:ext cx="1784350" cy="2540000"/>
          </a:xfrm>
          <a:custGeom>
            <a:avLst/>
            <a:gdLst/>
            <a:ahLst/>
            <a:cxnLst>
              <a:cxn ang="0">
                <a:pos x="0" y="0"/>
              </a:cxn>
              <a:cxn ang="0">
                <a:pos x="1124" y="580"/>
              </a:cxn>
              <a:cxn ang="0">
                <a:pos x="20" y="1600"/>
              </a:cxn>
              <a:cxn ang="0">
                <a:pos x="0" y="0"/>
              </a:cxn>
            </a:cxnLst>
            <a:rect l="0" t="0" r="r" b="b"/>
            <a:pathLst>
              <a:path w="1124" h="1600">
                <a:moveTo>
                  <a:pt x="0" y="0"/>
                </a:moveTo>
                <a:lnTo>
                  <a:pt x="1124" y="580"/>
                </a:lnTo>
                <a:lnTo>
                  <a:pt x="20" y="1600"/>
                </a:lnTo>
                <a:lnTo>
                  <a:pt x="0" y="0"/>
                </a:lnTo>
                <a:close/>
              </a:path>
            </a:pathLst>
          </a:custGeom>
          <a:solidFill>
            <a:schemeClr val="bg1"/>
          </a:solidFill>
          <a:ln w="9525">
            <a:noFill/>
            <a:round/>
            <a:headEnd/>
            <a:tailEnd/>
          </a:ln>
          <a:effectLst/>
        </p:spPr>
        <p:txBody>
          <a:bodyPr/>
          <a:lstStyle/>
          <a:p>
            <a:endParaRPr lang="en-US"/>
          </a:p>
        </p:txBody>
      </p:sp>
      <p:sp>
        <p:nvSpPr>
          <p:cNvPr id="47148" name="Freeform 44"/>
          <p:cNvSpPr>
            <a:spLocks/>
          </p:cNvSpPr>
          <p:nvPr/>
        </p:nvSpPr>
        <p:spPr bwMode="auto">
          <a:xfrm>
            <a:off x="1689100" y="3911600"/>
            <a:ext cx="590550" cy="190500"/>
          </a:xfrm>
          <a:custGeom>
            <a:avLst/>
            <a:gdLst/>
            <a:ahLst/>
            <a:cxnLst>
              <a:cxn ang="0">
                <a:pos x="140" y="0"/>
              </a:cxn>
              <a:cxn ang="0">
                <a:pos x="0" y="112"/>
              </a:cxn>
              <a:cxn ang="0">
                <a:pos x="372" y="120"/>
              </a:cxn>
              <a:cxn ang="0">
                <a:pos x="140" y="0"/>
              </a:cxn>
            </a:cxnLst>
            <a:rect l="0" t="0" r="r" b="b"/>
            <a:pathLst>
              <a:path w="372" h="120">
                <a:moveTo>
                  <a:pt x="140" y="0"/>
                </a:moveTo>
                <a:lnTo>
                  <a:pt x="0" y="112"/>
                </a:lnTo>
                <a:lnTo>
                  <a:pt x="372" y="120"/>
                </a:lnTo>
                <a:lnTo>
                  <a:pt x="140" y="0"/>
                </a:lnTo>
                <a:close/>
              </a:path>
            </a:pathLst>
          </a:custGeom>
          <a:solidFill>
            <a:schemeClr val="bg1"/>
          </a:solidFill>
          <a:ln w="9525">
            <a:noFill/>
            <a:round/>
            <a:headEnd/>
            <a:tailEnd/>
          </a:ln>
          <a:effectLst/>
        </p:spPr>
        <p:txBody>
          <a:bodyPr/>
          <a:lstStyle/>
          <a:p>
            <a:endParaRPr lang="en-US"/>
          </a:p>
        </p:txBody>
      </p:sp>
      <p:sp>
        <p:nvSpPr>
          <p:cNvPr id="47149" name="Freeform 45"/>
          <p:cNvSpPr>
            <a:spLocks/>
          </p:cNvSpPr>
          <p:nvPr/>
        </p:nvSpPr>
        <p:spPr bwMode="auto">
          <a:xfrm>
            <a:off x="203200" y="4597400"/>
            <a:ext cx="3498850" cy="1930400"/>
          </a:xfrm>
          <a:custGeom>
            <a:avLst/>
            <a:gdLst/>
            <a:ahLst/>
            <a:cxnLst>
              <a:cxn ang="0">
                <a:pos x="600" y="0"/>
              </a:cxn>
              <a:cxn ang="0">
                <a:pos x="600" y="348"/>
              </a:cxn>
              <a:cxn ang="0">
                <a:pos x="1876" y="356"/>
              </a:cxn>
              <a:cxn ang="0">
                <a:pos x="2204" y="1084"/>
              </a:cxn>
              <a:cxn ang="0">
                <a:pos x="88" y="1216"/>
              </a:cxn>
              <a:cxn ang="0">
                <a:pos x="0" y="548"/>
              </a:cxn>
              <a:cxn ang="0">
                <a:pos x="600" y="0"/>
              </a:cxn>
            </a:cxnLst>
            <a:rect l="0" t="0" r="r" b="b"/>
            <a:pathLst>
              <a:path w="2204" h="1216">
                <a:moveTo>
                  <a:pt x="600" y="0"/>
                </a:moveTo>
                <a:lnTo>
                  <a:pt x="600" y="348"/>
                </a:lnTo>
                <a:lnTo>
                  <a:pt x="1876" y="356"/>
                </a:lnTo>
                <a:lnTo>
                  <a:pt x="2204" y="1084"/>
                </a:lnTo>
                <a:lnTo>
                  <a:pt x="88" y="1216"/>
                </a:lnTo>
                <a:lnTo>
                  <a:pt x="0" y="548"/>
                </a:lnTo>
                <a:lnTo>
                  <a:pt x="600" y="0"/>
                </a:lnTo>
                <a:close/>
              </a:path>
            </a:pathLst>
          </a:custGeom>
          <a:solidFill>
            <a:schemeClr val="bg1"/>
          </a:solidFill>
          <a:ln w="9525">
            <a:noFill/>
            <a:round/>
            <a:headEnd/>
            <a:tailEnd/>
          </a:ln>
          <a:effectLst/>
        </p:spPr>
        <p:txBody>
          <a:bodyPr/>
          <a:lstStyle/>
          <a:p>
            <a:endParaRPr lang="en-US"/>
          </a:p>
        </p:txBody>
      </p:sp>
      <p:sp>
        <p:nvSpPr>
          <p:cNvPr id="47111" name="Line 7"/>
          <p:cNvSpPr>
            <a:spLocks noChangeShapeType="1"/>
          </p:cNvSpPr>
          <p:nvPr/>
        </p:nvSpPr>
        <p:spPr bwMode="auto">
          <a:xfrm>
            <a:off x="207963" y="5149850"/>
            <a:ext cx="4589462"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47133" name="Line 29"/>
          <p:cNvSpPr>
            <a:spLocks noChangeShapeType="1"/>
          </p:cNvSpPr>
          <p:nvPr/>
        </p:nvSpPr>
        <p:spPr bwMode="auto">
          <a:xfrm>
            <a:off x="374650" y="3112990"/>
            <a:ext cx="4438650" cy="2281237"/>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47135" name="Line 31"/>
          <p:cNvSpPr>
            <a:spLocks noChangeShapeType="1"/>
          </p:cNvSpPr>
          <p:nvPr/>
        </p:nvSpPr>
        <p:spPr bwMode="auto">
          <a:xfrm>
            <a:off x="1806575" y="1982788"/>
            <a:ext cx="1862138" cy="4264025"/>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47142" name="Line 38"/>
          <p:cNvSpPr>
            <a:spLocks noChangeShapeType="1"/>
          </p:cNvSpPr>
          <p:nvPr/>
        </p:nvSpPr>
        <p:spPr bwMode="auto">
          <a:xfrm flipH="1">
            <a:off x="47625" y="1832171"/>
            <a:ext cx="4110038" cy="3756025"/>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47147" name="Line 43"/>
          <p:cNvSpPr>
            <a:spLocks noChangeShapeType="1"/>
          </p:cNvSpPr>
          <p:nvPr/>
        </p:nvSpPr>
        <p:spPr bwMode="auto">
          <a:xfrm flipH="1">
            <a:off x="85725" y="4094163"/>
            <a:ext cx="4629150" cy="1111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47110" name="Line 6"/>
          <p:cNvSpPr>
            <a:spLocks noChangeShapeType="1"/>
          </p:cNvSpPr>
          <p:nvPr/>
        </p:nvSpPr>
        <p:spPr bwMode="auto">
          <a:xfrm>
            <a:off x="1160463" y="2178050"/>
            <a:ext cx="0" cy="37036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47128" name="Text Box 24"/>
          <p:cNvSpPr txBox="1">
            <a:spLocks noChangeArrowheads="1"/>
          </p:cNvSpPr>
          <p:nvPr/>
        </p:nvSpPr>
        <p:spPr bwMode="auto">
          <a:xfrm>
            <a:off x="1172537" y="4425950"/>
            <a:ext cx="1737976" cy="369332"/>
          </a:xfrm>
          <a:prstGeom prst="rect">
            <a:avLst/>
          </a:prstGeom>
          <a:noFill/>
          <a:ln w="9525">
            <a:noFill/>
            <a:miter lim="800000"/>
            <a:headEnd/>
            <a:tailEnd/>
          </a:ln>
          <a:effectLst/>
        </p:spPr>
        <p:txBody>
          <a:bodyPr wrap="none">
            <a:spAutoFit/>
          </a:bodyPr>
          <a:lstStyle/>
          <a:p>
            <a:pPr algn="ctr"/>
            <a:r>
              <a:rPr lang="ar-SA" b="1" dirty="0">
                <a:latin typeface="Times New Roman" pitchFamily="18" charset="0"/>
                <a:cs typeface="Times New Roman" pitchFamily="18" charset="0"/>
              </a:rPr>
              <a:t>فضاء الحلول الممكنة</a:t>
            </a:r>
          </a:p>
        </p:txBody>
      </p:sp>
      <p:cxnSp>
        <p:nvCxnSpPr>
          <p:cNvPr id="3" name="Straight Arrow Connector 2"/>
          <p:cNvCxnSpPr/>
          <p:nvPr/>
        </p:nvCxnSpPr>
        <p:spPr>
          <a:xfrm flipH="1">
            <a:off x="1689100" y="2357438"/>
            <a:ext cx="290612" cy="13545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3624385" y="2311789"/>
            <a:ext cx="215554" cy="22009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H="1">
            <a:off x="622251" y="3329957"/>
            <a:ext cx="159543" cy="27208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H="1">
            <a:off x="577801" y="4095926"/>
            <a:ext cx="7776" cy="30965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0" name="Oval 9"/>
          <p:cNvSpPr/>
          <p:nvPr/>
        </p:nvSpPr>
        <p:spPr>
          <a:xfrm>
            <a:off x="1980319" y="2156534"/>
            <a:ext cx="297656" cy="28898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4" name="Oval 33"/>
          <p:cNvSpPr/>
          <p:nvPr/>
        </p:nvSpPr>
        <p:spPr>
          <a:xfrm>
            <a:off x="3356397" y="2053624"/>
            <a:ext cx="297656" cy="28898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5" name="Oval 34"/>
          <p:cNvSpPr/>
          <p:nvPr/>
        </p:nvSpPr>
        <p:spPr>
          <a:xfrm>
            <a:off x="707232" y="3034625"/>
            <a:ext cx="297656" cy="28898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6" name="Oval 35"/>
          <p:cNvSpPr/>
          <p:nvPr/>
        </p:nvSpPr>
        <p:spPr>
          <a:xfrm>
            <a:off x="425451" y="3806063"/>
            <a:ext cx="297656" cy="28898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7" name="Rectangle 4"/>
          <p:cNvSpPr txBox="1">
            <a:spLocks noChangeArrowheads="1"/>
          </p:cNvSpPr>
          <p:nvPr/>
        </p:nvSpPr>
        <p:spPr bwMode="auto">
          <a:xfrm>
            <a:off x="5045026" y="4078464"/>
            <a:ext cx="3865305" cy="19445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r" rtl="1">
              <a:lnSpc>
                <a:spcPct val="90000"/>
              </a:lnSpc>
              <a:buFontTx/>
              <a:buNone/>
            </a:pPr>
            <a:r>
              <a:rPr lang="ar-SA" kern="0" dirty="0">
                <a:latin typeface="Times New Roman" pitchFamily="18" charset="0"/>
                <a:cs typeface="Times New Roman" pitchFamily="18" charset="0"/>
              </a:rPr>
              <a:t>منطقة الحلول الممكنة في هذا المثال يسمى </a:t>
            </a:r>
            <a:r>
              <a:rPr lang="ar-SA" kern="0" dirty="0">
                <a:solidFill>
                  <a:srgbClr val="0000FF"/>
                </a:solidFill>
                <a:latin typeface="Times New Roman" pitchFamily="18" charset="0"/>
                <a:cs typeface="Times New Roman" pitchFamily="18" charset="0"/>
              </a:rPr>
              <a:t>مجسم مضلع</a:t>
            </a:r>
            <a:r>
              <a:rPr lang="ar-SA" kern="0" dirty="0">
                <a:latin typeface="Times New Roman" pitchFamily="18" charset="0"/>
                <a:cs typeface="Times New Roman" pitchFamily="18" charset="0"/>
                <a:sym typeface="Symbol" pitchFamily="18" charset="2"/>
              </a:rPr>
              <a:t>.</a:t>
            </a:r>
          </a:p>
          <a:p>
            <a:pPr marL="0" indent="0" algn="r" rtl="1">
              <a:lnSpc>
                <a:spcPct val="90000"/>
              </a:lnSpc>
              <a:buFontTx/>
              <a:buNone/>
            </a:pPr>
            <a:r>
              <a:rPr lang="ar-SA" kern="0" dirty="0">
                <a:latin typeface="Times New Roman" pitchFamily="18" charset="0"/>
                <a:cs typeface="Times New Roman" pitchFamily="18" charset="0"/>
                <a:sym typeface="Symbol" pitchFamily="18" charset="2"/>
              </a:rPr>
              <a:t>ويتكون من تقاطع عدد من أنصفة الفضاء المغلقة.</a:t>
            </a:r>
          </a:p>
          <a:p>
            <a:pPr marL="0" indent="0" algn="r" rtl="1">
              <a:lnSpc>
                <a:spcPct val="90000"/>
              </a:lnSpc>
              <a:buFontTx/>
              <a:buNone/>
            </a:pPr>
            <a:endParaRPr lang="ar-SA" kern="0" dirty="0">
              <a:latin typeface="Times New Roman" pitchFamily="18" charset="0"/>
              <a:cs typeface="Times New Roman" pitchFamily="18" charset="0"/>
              <a:sym typeface="Symbol" pitchFamily="18" charset="2"/>
            </a:endParaRPr>
          </a:p>
        </p:txBody>
      </p:sp>
    </p:spTree>
    <p:extLst>
      <p:ext uri="{BB962C8B-B14F-4D97-AF65-F5344CB8AC3E}">
        <p14:creationId xmlns:p14="http://schemas.microsoft.com/office/powerpoint/2010/main" val="347426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CF8867D-D52D-436E-8AD8-4168748BD985}" type="slidenum">
              <a:rPr lang="ar-SA"/>
              <a:pPr/>
              <a:t>23</a:t>
            </a:fld>
            <a:endParaRPr lang="en-US"/>
          </a:p>
        </p:txBody>
      </p:sp>
      <p:sp>
        <p:nvSpPr>
          <p:cNvPr id="50178"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50179" name="Rectangle 3"/>
          <p:cNvSpPr>
            <a:spLocks noGrp="1" noChangeArrowheads="1"/>
          </p:cNvSpPr>
          <p:nvPr>
            <p:ph type="body" idx="1"/>
          </p:nvPr>
        </p:nvSpPr>
        <p:spPr>
          <a:xfrm>
            <a:off x="457200" y="1600200"/>
            <a:ext cx="8229600" cy="4495800"/>
          </a:xfrm>
        </p:spPr>
        <p:txBody>
          <a:bodyPr/>
          <a:lstStyle/>
          <a:p>
            <a:pPr marL="609600" indent="-609600" algn="r" rtl="1">
              <a:buNone/>
            </a:pPr>
            <a:r>
              <a:rPr lang="ar-SA" sz="4000" dirty="0">
                <a:solidFill>
                  <a:srgbClr val="0000FF"/>
                </a:solidFill>
                <a:latin typeface="Times New Roman" pitchFamily="18" charset="0"/>
                <a:cs typeface="Times New Roman" pitchFamily="18" charset="0"/>
              </a:rPr>
              <a:t>تمثيل دالة الهدف بيانياً:</a:t>
            </a:r>
          </a:p>
          <a:p>
            <a:pPr marL="1143000" lvl="1" indent="-419100">
              <a:buFontTx/>
              <a:buNone/>
            </a:pPr>
            <a:r>
              <a:rPr lang="en-US" sz="3600" dirty="0">
                <a:latin typeface="Times New Roman" pitchFamily="18" charset="0"/>
                <a:cs typeface="Times New Roman" pitchFamily="18" charset="0"/>
              </a:rPr>
              <a:t>max or min   </a:t>
            </a:r>
            <a:r>
              <a:rPr lang="en-US" sz="3600" i="1" dirty="0">
                <a:latin typeface="Times New Roman" pitchFamily="18" charset="0"/>
                <a:cs typeface="Times New Roman" pitchFamily="18" charset="0"/>
              </a:rPr>
              <a:t>z</a:t>
            </a:r>
            <a:r>
              <a:rPr lang="en-US" sz="3600" dirty="0">
                <a:latin typeface="Times New Roman" pitchFamily="18" charset="0"/>
                <a:cs typeface="Times New Roman" pitchFamily="18" charset="0"/>
              </a:rPr>
              <a:t> </a:t>
            </a:r>
            <a:r>
              <a:rPr lang="ar-SA" sz="3600" dirty="0">
                <a:latin typeface="Times New Roman" pitchFamily="18" charset="0"/>
                <a:cs typeface="Times New Roman" pitchFamily="18" charset="0"/>
              </a:rPr>
              <a:t> </a:t>
            </a:r>
            <a:r>
              <a:rPr lang="en-US" sz="3600" dirty="0">
                <a:latin typeface="Times New Roman" pitchFamily="18" charset="0"/>
                <a:cs typeface="Times New Roman" pitchFamily="18" charset="0"/>
              </a:rPr>
              <a:t>= </a:t>
            </a:r>
            <a:r>
              <a:rPr lang="en-US" sz="3600" i="1" dirty="0">
                <a:latin typeface="Times New Roman" pitchFamily="18" charset="0"/>
                <a:cs typeface="Times New Roman" pitchFamily="18" charset="0"/>
              </a:rPr>
              <a:t>c</a:t>
            </a:r>
            <a:r>
              <a:rPr lang="en-US" sz="3600" baseline="-25000" dirty="0">
                <a:latin typeface="Times New Roman" pitchFamily="18" charset="0"/>
                <a:cs typeface="Times New Roman" pitchFamily="18" charset="0"/>
              </a:rPr>
              <a:t>1</a:t>
            </a:r>
            <a:r>
              <a:rPr lang="en-US" sz="3600" i="1" dirty="0">
                <a:latin typeface="Times New Roman" pitchFamily="18" charset="0"/>
                <a:cs typeface="Times New Roman" pitchFamily="18" charset="0"/>
              </a:rPr>
              <a:t>x</a:t>
            </a:r>
            <a:r>
              <a:rPr lang="en-US" sz="3600" baseline="-25000" dirty="0">
                <a:latin typeface="Times New Roman" pitchFamily="18" charset="0"/>
                <a:cs typeface="Times New Roman" pitchFamily="18" charset="0"/>
              </a:rPr>
              <a:t>1</a:t>
            </a:r>
            <a:r>
              <a:rPr lang="en-US" sz="3600" dirty="0">
                <a:latin typeface="Times New Roman" pitchFamily="18" charset="0"/>
                <a:cs typeface="Times New Roman" pitchFamily="18" charset="0"/>
              </a:rPr>
              <a:t> + </a:t>
            </a:r>
            <a:r>
              <a:rPr lang="en-US" sz="3600" i="1" dirty="0">
                <a:latin typeface="Times New Roman" pitchFamily="18" charset="0"/>
                <a:cs typeface="Times New Roman" pitchFamily="18" charset="0"/>
              </a:rPr>
              <a:t>c</a:t>
            </a:r>
            <a:r>
              <a:rPr lang="en-US" sz="3600" baseline="-25000" dirty="0">
                <a:latin typeface="Times New Roman" pitchFamily="18" charset="0"/>
                <a:cs typeface="Times New Roman" pitchFamily="18" charset="0"/>
              </a:rPr>
              <a:t>2</a:t>
            </a:r>
            <a:r>
              <a:rPr lang="en-US" sz="3600" i="1" dirty="0">
                <a:latin typeface="Times New Roman" pitchFamily="18" charset="0"/>
                <a:cs typeface="Times New Roman" pitchFamily="18" charset="0"/>
              </a:rPr>
              <a:t>x</a:t>
            </a:r>
            <a:r>
              <a:rPr lang="en-US" sz="3600" baseline="-25000" dirty="0">
                <a:latin typeface="Times New Roman" pitchFamily="18" charset="0"/>
                <a:cs typeface="Times New Roman" pitchFamily="18" charset="0"/>
              </a:rPr>
              <a:t>2</a:t>
            </a:r>
            <a:endParaRPr lang="ar-SA" sz="3600" baseline="-25000" dirty="0">
              <a:latin typeface="Times New Roman" pitchFamily="18" charset="0"/>
              <a:cs typeface="Times New Roman" pitchFamily="18" charset="0"/>
            </a:endParaRPr>
          </a:p>
          <a:p>
            <a:pPr marL="895350" indent="-571500" algn="r" rtl="1">
              <a:buFont typeface="Arial" panose="020B0604020202020204" pitchFamily="34" charset="0"/>
              <a:buChar char="•"/>
            </a:pPr>
            <a:r>
              <a:rPr lang="ar-SA" sz="3600" dirty="0">
                <a:latin typeface="Times New Roman" pitchFamily="18" charset="0"/>
                <a:cs typeface="Times New Roman" pitchFamily="18" charset="0"/>
              </a:rPr>
              <a:t>لاحظ لا يوجد طرف أيمن لدالة الهدف. </a:t>
            </a:r>
          </a:p>
          <a:p>
            <a:pPr marL="895350" indent="-571500" algn="r" rtl="1">
              <a:buFont typeface="Arial" panose="020B0604020202020204" pitchFamily="34" charset="0"/>
              <a:buChar char="•"/>
            </a:pPr>
            <a:r>
              <a:rPr lang="ar-SA" sz="3600" dirty="0">
                <a:latin typeface="Times New Roman" pitchFamily="18" charset="0"/>
                <a:cs typeface="Times New Roman" pitchFamily="18" charset="0"/>
              </a:rPr>
              <a:t>نستطيع رسم دالة الهدف فقط عندما تكون كما يلي:</a:t>
            </a:r>
          </a:p>
          <a:p>
            <a:pPr marL="323850" indent="0" algn="r" rtl="1">
              <a:buNone/>
            </a:pPr>
            <a:r>
              <a:rPr lang="ar-SA" sz="3600" dirty="0">
                <a:latin typeface="Times New Roman" pitchFamily="18" charset="0"/>
                <a:cs typeface="Times New Roman" pitchFamily="18" charset="0"/>
              </a:rPr>
              <a:t>                             </a:t>
            </a:r>
            <a:r>
              <a:rPr lang="en-US" sz="3600" i="1" dirty="0">
                <a:latin typeface="Times New Roman" pitchFamily="18" charset="0"/>
                <a:cs typeface="Times New Roman" pitchFamily="18" charset="0"/>
              </a:rPr>
              <a:t>c</a:t>
            </a:r>
            <a:r>
              <a:rPr lang="en-US" sz="3600" baseline="-25000" dirty="0">
                <a:latin typeface="Times New Roman" pitchFamily="18" charset="0"/>
                <a:cs typeface="Times New Roman" pitchFamily="18" charset="0"/>
              </a:rPr>
              <a:t>1</a:t>
            </a:r>
            <a:r>
              <a:rPr lang="en-US" sz="3600" i="1" dirty="0">
                <a:latin typeface="Times New Roman" pitchFamily="18" charset="0"/>
                <a:cs typeface="Times New Roman" pitchFamily="18" charset="0"/>
              </a:rPr>
              <a:t>x</a:t>
            </a:r>
            <a:r>
              <a:rPr lang="en-US" sz="3600" baseline="-25000" dirty="0">
                <a:latin typeface="Times New Roman" pitchFamily="18" charset="0"/>
                <a:cs typeface="Times New Roman" pitchFamily="18" charset="0"/>
              </a:rPr>
              <a:t>1</a:t>
            </a:r>
            <a:r>
              <a:rPr lang="en-US" sz="3600" dirty="0">
                <a:latin typeface="Times New Roman" pitchFamily="18" charset="0"/>
                <a:cs typeface="Times New Roman" pitchFamily="18" charset="0"/>
              </a:rPr>
              <a:t> + </a:t>
            </a:r>
            <a:r>
              <a:rPr lang="en-US" sz="3600" i="1" dirty="0">
                <a:latin typeface="Times New Roman" pitchFamily="18" charset="0"/>
                <a:cs typeface="Times New Roman" pitchFamily="18" charset="0"/>
              </a:rPr>
              <a:t>c</a:t>
            </a:r>
            <a:r>
              <a:rPr lang="en-US" sz="3600" baseline="-25000" dirty="0">
                <a:latin typeface="Times New Roman" pitchFamily="18" charset="0"/>
                <a:cs typeface="Times New Roman" pitchFamily="18" charset="0"/>
              </a:rPr>
              <a:t>2</a:t>
            </a:r>
            <a:r>
              <a:rPr lang="en-US" sz="3600" i="1" dirty="0">
                <a:latin typeface="Times New Roman" pitchFamily="18" charset="0"/>
                <a:cs typeface="Times New Roman" pitchFamily="18" charset="0"/>
              </a:rPr>
              <a:t>x</a:t>
            </a:r>
            <a:r>
              <a:rPr lang="en-US" sz="3600" baseline="-25000" dirty="0">
                <a:latin typeface="Times New Roman" pitchFamily="18" charset="0"/>
                <a:cs typeface="Times New Roman" pitchFamily="18" charset="0"/>
              </a:rPr>
              <a:t>2  </a:t>
            </a:r>
            <a:r>
              <a:rPr lang="en-US" sz="3600" dirty="0">
                <a:latin typeface="Times New Roman" pitchFamily="18" charset="0"/>
                <a:cs typeface="Times New Roman" pitchFamily="18" charset="0"/>
              </a:rPr>
              <a:t>= </a:t>
            </a:r>
            <a:r>
              <a:rPr lang="en-US" sz="1600" dirty="0">
                <a:latin typeface="Times New Roman" pitchFamily="18" charset="0"/>
                <a:cs typeface="Times New Roman" pitchFamily="18" charset="0"/>
              </a:rPr>
              <a:t> </a:t>
            </a:r>
            <a:r>
              <a:rPr lang="en-US" sz="3600" i="1" dirty="0">
                <a:solidFill>
                  <a:srgbClr val="FF0000"/>
                </a:solidFill>
                <a:latin typeface="Times New Roman" pitchFamily="18" charset="0"/>
                <a:cs typeface="Times New Roman" pitchFamily="18" charset="0"/>
              </a:rPr>
              <a:t>k</a:t>
            </a:r>
            <a:endParaRPr lang="ar-SA" sz="3600" i="1" dirty="0">
              <a:solidFill>
                <a:srgbClr val="FF0000"/>
              </a:solidFill>
              <a:latin typeface="Times New Roman" pitchFamily="18" charset="0"/>
              <a:cs typeface="Times New Roman" pitchFamily="18" charset="0"/>
            </a:endParaRPr>
          </a:p>
          <a:p>
            <a:pPr marL="895350" indent="-571500" algn="r" rtl="1">
              <a:buFont typeface="Arial" panose="020B0604020202020204" pitchFamily="34" charset="0"/>
              <a:buChar char="•"/>
            </a:pPr>
            <a:r>
              <a:rPr lang="ar-SA" sz="3600" dirty="0">
                <a:latin typeface="Times New Roman" pitchFamily="18" charset="0"/>
                <a:cs typeface="Times New Roman" pitchFamily="18" charset="0"/>
              </a:rPr>
              <a:t>نختار القيمة </a:t>
            </a:r>
            <a:r>
              <a:rPr lang="en-US" sz="3600" i="1" dirty="0">
                <a:solidFill>
                  <a:srgbClr val="FF0000"/>
                </a:solidFill>
                <a:latin typeface="Times New Roman" pitchFamily="18" charset="0"/>
                <a:cs typeface="Times New Roman" pitchFamily="18" charset="0"/>
              </a:rPr>
              <a:t>k</a:t>
            </a:r>
            <a:r>
              <a:rPr lang="ar-SA" sz="3600" dirty="0">
                <a:latin typeface="Times New Roman" pitchFamily="18" charset="0"/>
                <a:cs typeface="Times New Roman" pitchFamily="18" charset="0"/>
              </a:rPr>
              <a:t> كما نرغب، لكن يستحسن اختيارها بحيث يمر المستقيم بمنطقة الحلول الممكنة.		</a:t>
            </a:r>
          </a:p>
          <a:p>
            <a:pPr marL="323850" indent="0" algn="ctr" rtl="1">
              <a:buNone/>
            </a:pPr>
            <a:endParaRPr lang="ar-SA" sz="36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3B859F66-DD74-4FBA-BC9A-1EF9D36F3F00}" type="slidenum">
              <a:rPr lang="ar-SA"/>
              <a:pPr/>
              <a:t>24</a:t>
            </a:fld>
            <a:endParaRPr lang="en-US" dirty="0"/>
          </a:p>
        </p:txBody>
      </p:sp>
      <p:sp>
        <p:nvSpPr>
          <p:cNvPr id="48130" name="Freeform 2"/>
          <p:cNvSpPr>
            <a:spLocks/>
          </p:cNvSpPr>
          <p:nvPr/>
        </p:nvSpPr>
        <p:spPr bwMode="auto">
          <a:xfrm>
            <a:off x="285750" y="3154363"/>
            <a:ext cx="4406900" cy="2868612"/>
          </a:xfrm>
          <a:custGeom>
            <a:avLst/>
            <a:gdLst/>
            <a:ahLst/>
            <a:cxnLst>
              <a:cxn ang="0">
                <a:pos x="97" y="0"/>
              </a:cxn>
              <a:cxn ang="0">
                <a:pos x="2762" y="1370"/>
              </a:cxn>
              <a:cxn ang="0">
                <a:pos x="2776" y="1752"/>
              </a:cxn>
              <a:cxn ang="0">
                <a:pos x="0" y="1807"/>
              </a:cxn>
              <a:cxn ang="0">
                <a:pos x="97" y="0"/>
              </a:cxn>
            </a:cxnLst>
            <a:rect l="0" t="0" r="r" b="b"/>
            <a:pathLst>
              <a:path w="2776" h="1807">
                <a:moveTo>
                  <a:pt x="97" y="0"/>
                </a:moveTo>
                <a:lnTo>
                  <a:pt x="2762" y="1370"/>
                </a:lnTo>
                <a:lnTo>
                  <a:pt x="2776" y="1752"/>
                </a:lnTo>
                <a:lnTo>
                  <a:pt x="0" y="1807"/>
                </a:lnTo>
                <a:lnTo>
                  <a:pt x="97" y="0"/>
                </a:lnTo>
                <a:close/>
              </a:path>
            </a:pathLst>
          </a:custGeom>
          <a:solidFill>
            <a:srgbClr val="00CC00">
              <a:alpha val="89000"/>
            </a:srgbClr>
          </a:solidFill>
          <a:ln w="9525">
            <a:solidFill>
              <a:schemeClr val="accent1"/>
            </a:solidFill>
            <a:round/>
            <a:headEnd/>
            <a:tailEnd/>
          </a:ln>
          <a:effectLst/>
        </p:spPr>
        <p:txBody>
          <a:bodyPr/>
          <a:lstStyle/>
          <a:p>
            <a:endParaRPr lang="en-US"/>
          </a:p>
        </p:txBody>
      </p:sp>
      <p:sp>
        <p:nvSpPr>
          <p:cNvPr id="48131"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48132" name="Rectangle 4"/>
          <p:cNvSpPr>
            <a:spLocks noGrp="1" noChangeArrowheads="1"/>
          </p:cNvSpPr>
          <p:nvPr>
            <p:ph type="body" idx="1"/>
          </p:nvPr>
        </p:nvSpPr>
        <p:spPr>
          <a:xfrm>
            <a:off x="5373688" y="1828800"/>
            <a:ext cx="3617912" cy="4195763"/>
          </a:xfrm>
        </p:spPr>
        <p:txBody>
          <a:bodyPr/>
          <a:lstStyle/>
          <a:p>
            <a:pPr marL="517525" indent="-517525" algn="r" rtl="1">
              <a:buNone/>
            </a:pPr>
            <a:r>
              <a:rPr lang="ar-SA" dirty="0">
                <a:latin typeface="Times New Roman" pitchFamily="18" charset="0"/>
                <a:cs typeface="Times New Roman" pitchFamily="18" charset="0"/>
              </a:rPr>
              <a:t>ارسم مستقيم دالة الهدف</a:t>
            </a:r>
          </a:p>
          <a:p>
            <a:pPr marL="517525" indent="-517525" algn="r" rtl="1">
              <a:buNone/>
            </a:pPr>
            <a:r>
              <a:rPr lang="ar-SA" dirty="0">
                <a:latin typeface="Times New Roman" pitchFamily="18" charset="0"/>
                <a:cs typeface="Times New Roman" pitchFamily="18" charset="0"/>
              </a:rPr>
              <a:t>الذي يمر بنقطة </a:t>
            </a:r>
            <a:r>
              <a:rPr lang="ar-SA" dirty="0">
                <a:solidFill>
                  <a:srgbClr val="FF0000"/>
                </a:solidFill>
                <a:latin typeface="Times New Roman" pitchFamily="18" charset="0"/>
                <a:cs typeface="Times New Roman" pitchFamily="18" charset="0"/>
              </a:rPr>
              <a:t>اختيارية</a:t>
            </a:r>
          </a:p>
          <a:p>
            <a:pPr marL="517525" indent="-517525" algn="r" rtl="1">
              <a:buNone/>
            </a:pPr>
            <a:r>
              <a:rPr lang="ar-SA" dirty="0">
                <a:latin typeface="Times New Roman" pitchFamily="18" charset="0"/>
                <a:cs typeface="Times New Roman" pitchFamily="18" charset="0"/>
              </a:rPr>
              <a:t>في منطقة الحلول الممكنة،</a:t>
            </a:r>
          </a:p>
          <a:p>
            <a:pPr marL="517525" indent="-517525" algn="r" rtl="1">
              <a:buNone/>
            </a:pPr>
            <a:r>
              <a:rPr lang="ar-SA" dirty="0">
                <a:latin typeface="Times New Roman" pitchFamily="18" charset="0"/>
                <a:cs typeface="Times New Roman" pitchFamily="18" charset="0"/>
              </a:rPr>
              <a:t>مثلا المار بالنقطة </a:t>
            </a:r>
            <a:r>
              <a:rPr lang="en-US" dirty="0">
                <a:solidFill>
                  <a:srgbClr val="FF0000"/>
                </a:solidFill>
                <a:latin typeface="Times New Roman" pitchFamily="18" charset="0"/>
                <a:cs typeface="Times New Roman" pitchFamily="18" charset="0"/>
              </a:rPr>
              <a:t>(2</a:t>
            </a:r>
            <a:r>
              <a:rPr lang="en-US" sz="1600" dirty="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a:t>
            </a:r>
            <a:r>
              <a:rPr lang="en-US" sz="1600" dirty="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0)</a:t>
            </a:r>
            <a:endParaRPr lang="ar-SA" dirty="0">
              <a:solidFill>
                <a:srgbClr val="FF0000"/>
              </a:solidFill>
              <a:latin typeface="Times New Roman" pitchFamily="18" charset="0"/>
              <a:cs typeface="Times New Roman" pitchFamily="18" charset="0"/>
            </a:endParaRPr>
          </a:p>
        </p:txBody>
      </p:sp>
      <p:sp>
        <p:nvSpPr>
          <p:cNvPr id="48133" name="Text Box 5"/>
          <p:cNvSpPr txBox="1">
            <a:spLocks noChangeArrowheads="1"/>
          </p:cNvSpPr>
          <p:nvPr/>
        </p:nvSpPr>
        <p:spPr bwMode="auto">
          <a:xfrm>
            <a:off x="4783138" y="5164138"/>
            <a:ext cx="333375" cy="366712"/>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48134" name="Text Box 6"/>
          <p:cNvSpPr txBox="1">
            <a:spLocks noChangeArrowheads="1"/>
          </p:cNvSpPr>
          <p:nvPr/>
        </p:nvSpPr>
        <p:spPr bwMode="auto">
          <a:xfrm>
            <a:off x="795338" y="1990725"/>
            <a:ext cx="334962" cy="366713"/>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sp>
        <p:nvSpPr>
          <p:cNvPr id="48136" name="Freeform 8"/>
          <p:cNvSpPr>
            <a:spLocks/>
          </p:cNvSpPr>
          <p:nvPr/>
        </p:nvSpPr>
        <p:spPr bwMode="auto">
          <a:xfrm>
            <a:off x="2867025" y="4391025"/>
            <a:ext cx="1866900" cy="1638300"/>
          </a:xfrm>
          <a:custGeom>
            <a:avLst/>
            <a:gdLst/>
            <a:ahLst/>
            <a:cxnLst>
              <a:cxn ang="0">
                <a:pos x="12" y="15"/>
              </a:cxn>
              <a:cxn ang="0">
                <a:pos x="456" y="1032"/>
              </a:cxn>
              <a:cxn ang="0">
                <a:pos x="1176" y="1032"/>
              </a:cxn>
              <a:cxn ang="0">
                <a:pos x="1140" y="600"/>
              </a:cxn>
              <a:cxn ang="0">
                <a:pos x="0" y="0"/>
              </a:cxn>
            </a:cxnLst>
            <a:rect l="0" t="0" r="r" b="b"/>
            <a:pathLst>
              <a:path w="1176" h="1032">
                <a:moveTo>
                  <a:pt x="12" y="15"/>
                </a:moveTo>
                <a:lnTo>
                  <a:pt x="456" y="1032"/>
                </a:lnTo>
                <a:lnTo>
                  <a:pt x="1176" y="1032"/>
                </a:lnTo>
                <a:lnTo>
                  <a:pt x="1140" y="600"/>
                </a:lnTo>
                <a:lnTo>
                  <a:pt x="0" y="0"/>
                </a:lnTo>
              </a:path>
            </a:pathLst>
          </a:custGeom>
          <a:solidFill>
            <a:schemeClr val="bg1"/>
          </a:solidFill>
          <a:ln w="9525">
            <a:noFill/>
            <a:round/>
            <a:headEnd/>
            <a:tailEnd/>
          </a:ln>
          <a:effectLst/>
        </p:spPr>
        <p:txBody>
          <a:bodyPr/>
          <a:lstStyle/>
          <a:p>
            <a:endParaRPr lang="en-US"/>
          </a:p>
        </p:txBody>
      </p:sp>
      <p:sp>
        <p:nvSpPr>
          <p:cNvPr id="48138" name="Freeform 10"/>
          <p:cNvSpPr>
            <a:spLocks/>
          </p:cNvSpPr>
          <p:nvPr/>
        </p:nvSpPr>
        <p:spPr bwMode="auto">
          <a:xfrm>
            <a:off x="96520" y="2982595"/>
            <a:ext cx="1784350" cy="2540000"/>
          </a:xfrm>
          <a:custGeom>
            <a:avLst/>
            <a:gdLst/>
            <a:ahLst/>
            <a:cxnLst>
              <a:cxn ang="0">
                <a:pos x="0" y="0"/>
              </a:cxn>
              <a:cxn ang="0">
                <a:pos x="1124" y="580"/>
              </a:cxn>
              <a:cxn ang="0">
                <a:pos x="20" y="1600"/>
              </a:cxn>
              <a:cxn ang="0">
                <a:pos x="0" y="0"/>
              </a:cxn>
            </a:cxnLst>
            <a:rect l="0" t="0" r="r" b="b"/>
            <a:pathLst>
              <a:path w="1124" h="1600">
                <a:moveTo>
                  <a:pt x="0" y="0"/>
                </a:moveTo>
                <a:lnTo>
                  <a:pt x="1124" y="580"/>
                </a:lnTo>
                <a:lnTo>
                  <a:pt x="20" y="1600"/>
                </a:lnTo>
                <a:lnTo>
                  <a:pt x="0" y="0"/>
                </a:lnTo>
                <a:close/>
              </a:path>
            </a:pathLst>
          </a:custGeom>
          <a:solidFill>
            <a:schemeClr val="bg1"/>
          </a:solidFill>
          <a:ln w="9525">
            <a:noFill/>
            <a:round/>
            <a:headEnd/>
            <a:tailEnd/>
          </a:ln>
          <a:effectLst/>
        </p:spPr>
        <p:txBody>
          <a:bodyPr/>
          <a:lstStyle/>
          <a:p>
            <a:endParaRPr lang="en-US"/>
          </a:p>
        </p:txBody>
      </p:sp>
      <p:sp>
        <p:nvSpPr>
          <p:cNvPr id="48140" name="Freeform 12"/>
          <p:cNvSpPr>
            <a:spLocks/>
          </p:cNvSpPr>
          <p:nvPr/>
        </p:nvSpPr>
        <p:spPr bwMode="auto">
          <a:xfrm>
            <a:off x="1689100" y="3911600"/>
            <a:ext cx="590550" cy="190500"/>
          </a:xfrm>
          <a:custGeom>
            <a:avLst/>
            <a:gdLst/>
            <a:ahLst/>
            <a:cxnLst>
              <a:cxn ang="0">
                <a:pos x="140" y="0"/>
              </a:cxn>
              <a:cxn ang="0">
                <a:pos x="0" y="112"/>
              </a:cxn>
              <a:cxn ang="0">
                <a:pos x="372" y="120"/>
              </a:cxn>
              <a:cxn ang="0">
                <a:pos x="140" y="0"/>
              </a:cxn>
            </a:cxnLst>
            <a:rect l="0" t="0" r="r" b="b"/>
            <a:pathLst>
              <a:path w="372" h="120">
                <a:moveTo>
                  <a:pt x="140" y="0"/>
                </a:moveTo>
                <a:lnTo>
                  <a:pt x="0" y="112"/>
                </a:lnTo>
                <a:lnTo>
                  <a:pt x="372" y="120"/>
                </a:lnTo>
                <a:lnTo>
                  <a:pt x="140" y="0"/>
                </a:lnTo>
                <a:close/>
              </a:path>
            </a:pathLst>
          </a:custGeom>
          <a:solidFill>
            <a:schemeClr val="bg1"/>
          </a:solidFill>
          <a:ln w="9525">
            <a:noFill/>
            <a:round/>
            <a:headEnd/>
            <a:tailEnd/>
          </a:ln>
          <a:effectLst/>
        </p:spPr>
        <p:txBody>
          <a:bodyPr/>
          <a:lstStyle/>
          <a:p>
            <a:endParaRPr lang="en-US"/>
          </a:p>
        </p:txBody>
      </p:sp>
      <p:sp>
        <p:nvSpPr>
          <p:cNvPr id="48141" name="Freeform 13"/>
          <p:cNvSpPr>
            <a:spLocks/>
          </p:cNvSpPr>
          <p:nvPr/>
        </p:nvSpPr>
        <p:spPr bwMode="auto">
          <a:xfrm>
            <a:off x="203200" y="4597400"/>
            <a:ext cx="3498850" cy="1930400"/>
          </a:xfrm>
          <a:custGeom>
            <a:avLst/>
            <a:gdLst/>
            <a:ahLst/>
            <a:cxnLst>
              <a:cxn ang="0">
                <a:pos x="600" y="0"/>
              </a:cxn>
              <a:cxn ang="0">
                <a:pos x="600" y="348"/>
              </a:cxn>
              <a:cxn ang="0">
                <a:pos x="1876" y="356"/>
              </a:cxn>
              <a:cxn ang="0">
                <a:pos x="2204" y="1084"/>
              </a:cxn>
              <a:cxn ang="0">
                <a:pos x="88" y="1216"/>
              </a:cxn>
              <a:cxn ang="0">
                <a:pos x="0" y="548"/>
              </a:cxn>
              <a:cxn ang="0">
                <a:pos x="600" y="0"/>
              </a:cxn>
            </a:cxnLst>
            <a:rect l="0" t="0" r="r" b="b"/>
            <a:pathLst>
              <a:path w="2204" h="1216">
                <a:moveTo>
                  <a:pt x="600" y="0"/>
                </a:moveTo>
                <a:lnTo>
                  <a:pt x="600" y="348"/>
                </a:lnTo>
                <a:lnTo>
                  <a:pt x="1876" y="356"/>
                </a:lnTo>
                <a:lnTo>
                  <a:pt x="2204" y="1084"/>
                </a:lnTo>
                <a:lnTo>
                  <a:pt x="88" y="1216"/>
                </a:lnTo>
                <a:lnTo>
                  <a:pt x="0" y="548"/>
                </a:lnTo>
                <a:lnTo>
                  <a:pt x="600" y="0"/>
                </a:lnTo>
                <a:close/>
              </a:path>
            </a:pathLst>
          </a:custGeom>
          <a:solidFill>
            <a:schemeClr val="bg1"/>
          </a:solidFill>
          <a:ln w="9525">
            <a:noFill/>
            <a:round/>
            <a:headEnd/>
            <a:tailEnd/>
          </a:ln>
          <a:effectLst/>
        </p:spPr>
        <p:txBody>
          <a:bodyPr/>
          <a:lstStyle/>
          <a:p>
            <a:endParaRPr lang="en-US"/>
          </a:p>
        </p:txBody>
      </p:sp>
      <p:sp>
        <p:nvSpPr>
          <p:cNvPr id="48142" name="Line 14"/>
          <p:cNvSpPr>
            <a:spLocks noChangeShapeType="1"/>
          </p:cNvSpPr>
          <p:nvPr/>
        </p:nvSpPr>
        <p:spPr bwMode="auto">
          <a:xfrm>
            <a:off x="207963" y="5157470"/>
            <a:ext cx="4589462"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48143" name="Line 15"/>
          <p:cNvSpPr>
            <a:spLocks noChangeShapeType="1"/>
          </p:cNvSpPr>
          <p:nvPr/>
        </p:nvSpPr>
        <p:spPr bwMode="auto">
          <a:xfrm>
            <a:off x="374650" y="3111183"/>
            <a:ext cx="4438650" cy="2281237"/>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48144" name="Line 16"/>
          <p:cNvSpPr>
            <a:spLocks noChangeShapeType="1"/>
          </p:cNvSpPr>
          <p:nvPr/>
        </p:nvSpPr>
        <p:spPr bwMode="auto">
          <a:xfrm>
            <a:off x="1806575" y="1982788"/>
            <a:ext cx="1862138" cy="4264025"/>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48145" name="Line 17"/>
          <p:cNvSpPr>
            <a:spLocks noChangeShapeType="1"/>
          </p:cNvSpPr>
          <p:nvPr/>
        </p:nvSpPr>
        <p:spPr bwMode="auto">
          <a:xfrm flipH="1">
            <a:off x="47625" y="1831975"/>
            <a:ext cx="4110038" cy="3756025"/>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48146" name="Line 18"/>
          <p:cNvSpPr>
            <a:spLocks noChangeShapeType="1"/>
          </p:cNvSpPr>
          <p:nvPr/>
        </p:nvSpPr>
        <p:spPr bwMode="auto">
          <a:xfrm flipH="1">
            <a:off x="85725" y="4094163"/>
            <a:ext cx="4629150" cy="1111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48147" name="Line 19"/>
          <p:cNvSpPr>
            <a:spLocks noChangeShapeType="1"/>
          </p:cNvSpPr>
          <p:nvPr/>
        </p:nvSpPr>
        <p:spPr bwMode="auto">
          <a:xfrm>
            <a:off x="1160463" y="2178050"/>
            <a:ext cx="0" cy="37036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48148" name="Text Box 20"/>
          <p:cNvSpPr txBox="1">
            <a:spLocks noChangeArrowheads="1"/>
          </p:cNvSpPr>
          <p:nvPr/>
        </p:nvSpPr>
        <p:spPr bwMode="auto">
          <a:xfrm>
            <a:off x="1228725" y="4425950"/>
            <a:ext cx="1625600" cy="579438"/>
          </a:xfrm>
          <a:prstGeom prst="rect">
            <a:avLst/>
          </a:prstGeom>
          <a:noFill/>
          <a:ln w="9525">
            <a:noFill/>
            <a:miter lim="800000"/>
            <a:headEnd/>
            <a:tailEnd/>
          </a:ln>
          <a:effectLst/>
        </p:spPr>
        <p:txBody>
          <a:bodyPr wrap="none">
            <a:spAutoFit/>
          </a:bodyPr>
          <a:lstStyle/>
          <a:p>
            <a:pPr algn="ctr"/>
            <a:r>
              <a:rPr lang="ar-SA" b="1" dirty="0">
                <a:latin typeface="Times New Roman" pitchFamily="18" charset="0"/>
                <a:cs typeface="Times New Roman" pitchFamily="18" charset="0"/>
              </a:rPr>
              <a:t>فضاء الحلول الممكنة</a:t>
            </a:r>
          </a:p>
          <a:p>
            <a:pPr algn="ctr"/>
            <a:r>
              <a:rPr lang="en-US" sz="1400" b="1" dirty="0">
                <a:latin typeface="Times New Roman" pitchFamily="18" charset="0"/>
                <a:cs typeface="Times New Roman" pitchFamily="18" charset="0"/>
              </a:rPr>
              <a:t>Feasible Solution Set</a:t>
            </a:r>
            <a:endParaRPr lang="en-US" sz="1400" b="1" dirty="0">
              <a:latin typeface="Times New Roman" pitchFamily="18" charset="0"/>
              <a:cs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2">
                                            <p:txEl>
                                              <p:pRg st="3" end="3"/>
                                            </p:txEl>
                                          </p:spTgt>
                                        </p:tgtEl>
                                        <p:attrNameLst>
                                          <p:attrName>style.visibility</p:attrName>
                                        </p:attrNameLst>
                                      </p:cBhvr>
                                      <p:to>
                                        <p:strVal val="visible"/>
                                      </p:to>
                                    </p:set>
                                    <p:animEffect transition="in" filter="blinds(horizontal)">
                                      <p:cBhvr>
                                        <p:cTn id="7" dur="500"/>
                                        <p:tgtEl>
                                          <p:spTgt spid="481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fld id="{F400BE79-9516-472E-B4AE-F5D8B44FB973}" type="slidenum">
              <a:rPr lang="ar-SA"/>
              <a:pPr/>
              <a:t>25</a:t>
            </a:fld>
            <a:endParaRPr lang="en-US" dirty="0"/>
          </a:p>
        </p:txBody>
      </p:sp>
      <p:sp>
        <p:nvSpPr>
          <p:cNvPr id="52226" name="Freeform 2"/>
          <p:cNvSpPr>
            <a:spLocks/>
          </p:cNvSpPr>
          <p:nvPr/>
        </p:nvSpPr>
        <p:spPr bwMode="auto">
          <a:xfrm>
            <a:off x="285750" y="3154363"/>
            <a:ext cx="4406900" cy="2868612"/>
          </a:xfrm>
          <a:custGeom>
            <a:avLst/>
            <a:gdLst/>
            <a:ahLst/>
            <a:cxnLst>
              <a:cxn ang="0">
                <a:pos x="97" y="0"/>
              </a:cxn>
              <a:cxn ang="0">
                <a:pos x="2762" y="1370"/>
              </a:cxn>
              <a:cxn ang="0">
                <a:pos x="2776" y="1752"/>
              </a:cxn>
              <a:cxn ang="0">
                <a:pos x="0" y="1807"/>
              </a:cxn>
              <a:cxn ang="0">
                <a:pos x="97" y="0"/>
              </a:cxn>
            </a:cxnLst>
            <a:rect l="0" t="0" r="r" b="b"/>
            <a:pathLst>
              <a:path w="2776" h="1807">
                <a:moveTo>
                  <a:pt x="97" y="0"/>
                </a:moveTo>
                <a:lnTo>
                  <a:pt x="2762" y="1370"/>
                </a:lnTo>
                <a:lnTo>
                  <a:pt x="2776" y="1752"/>
                </a:lnTo>
                <a:lnTo>
                  <a:pt x="0" y="1807"/>
                </a:lnTo>
                <a:lnTo>
                  <a:pt x="97" y="0"/>
                </a:lnTo>
                <a:close/>
              </a:path>
            </a:pathLst>
          </a:custGeom>
          <a:solidFill>
            <a:srgbClr val="00CC00">
              <a:alpha val="89000"/>
            </a:srgbClr>
          </a:solidFill>
          <a:ln w="9525">
            <a:solidFill>
              <a:schemeClr val="accent1"/>
            </a:solidFill>
            <a:round/>
            <a:headEnd/>
            <a:tailEnd/>
          </a:ln>
          <a:effectLst/>
        </p:spPr>
        <p:txBody>
          <a:bodyPr/>
          <a:lstStyle/>
          <a:p>
            <a:endParaRPr lang="en-US"/>
          </a:p>
        </p:txBody>
      </p:sp>
      <p:sp>
        <p:nvSpPr>
          <p:cNvPr id="52227"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52228" name="Rectangle 4"/>
          <p:cNvSpPr>
            <a:spLocks noGrp="1" noChangeArrowheads="1"/>
          </p:cNvSpPr>
          <p:nvPr>
            <p:ph type="body" idx="1"/>
          </p:nvPr>
        </p:nvSpPr>
        <p:spPr>
          <a:xfrm>
            <a:off x="5184775" y="1828800"/>
            <a:ext cx="3806825" cy="4195763"/>
          </a:xfrm>
        </p:spPr>
        <p:txBody>
          <a:bodyPr/>
          <a:lstStyle/>
          <a:p>
            <a:pPr marL="517525" indent="-517525" algn="r" rtl="1">
              <a:buFontTx/>
              <a:buNone/>
            </a:pPr>
            <a:r>
              <a:rPr lang="ar-SA" dirty="0">
                <a:solidFill>
                  <a:srgbClr val="0000FF"/>
                </a:solidFill>
                <a:latin typeface="Times New Roman" pitchFamily="18" charset="0"/>
                <a:cs typeface="Times New Roman" pitchFamily="18" charset="0"/>
              </a:rPr>
              <a:t>مستقيم دالة الهدف الذي</a:t>
            </a:r>
          </a:p>
          <a:p>
            <a:pPr marL="517525" indent="-517525" algn="r" rtl="1">
              <a:buFontTx/>
              <a:buNone/>
            </a:pPr>
            <a:r>
              <a:rPr lang="ar-SA" dirty="0">
                <a:solidFill>
                  <a:srgbClr val="0000FF"/>
                </a:solidFill>
                <a:latin typeface="Times New Roman" pitchFamily="18" charset="0"/>
                <a:cs typeface="Times New Roman" pitchFamily="18" charset="0"/>
              </a:rPr>
              <a:t>يمر بالنقطة </a:t>
            </a:r>
            <a:r>
              <a:rPr lang="en-US" dirty="0">
                <a:solidFill>
                  <a:srgbClr val="0000FF"/>
                </a:solidFill>
                <a:latin typeface="Times New Roman" pitchFamily="18" charset="0"/>
                <a:cs typeface="Times New Roman" pitchFamily="18" charset="0"/>
              </a:rPr>
              <a:t>(2</a:t>
            </a:r>
            <a:r>
              <a:rPr lang="en-US" sz="1600" dirty="0">
                <a:solidFill>
                  <a:srgbClr val="0000FF"/>
                </a:solidFill>
                <a:latin typeface="Times New Roman" pitchFamily="18" charset="0"/>
                <a:cs typeface="Times New Roman" pitchFamily="18" charset="0"/>
              </a:rPr>
              <a:t> </a:t>
            </a:r>
            <a:r>
              <a:rPr lang="en-US" dirty="0">
                <a:solidFill>
                  <a:srgbClr val="0000FF"/>
                </a:solidFill>
                <a:latin typeface="Times New Roman" pitchFamily="18" charset="0"/>
                <a:cs typeface="Times New Roman" pitchFamily="18" charset="0"/>
              </a:rPr>
              <a:t>,</a:t>
            </a:r>
            <a:r>
              <a:rPr lang="en-US" sz="1600" dirty="0">
                <a:solidFill>
                  <a:srgbClr val="0000FF"/>
                </a:solidFill>
                <a:latin typeface="Times New Roman" pitchFamily="18" charset="0"/>
                <a:cs typeface="Times New Roman" pitchFamily="18" charset="0"/>
              </a:rPr>
              <a:t> </a:t>
            </a:r>
            <a:r>
              <a:rPr lang="en-US" dirty="0">
                <a:solidFill>
                  <a:srgbClr val="0000FF"/>
                </a:solidFill>
                <a:latin typeface="Times New Roman" pitchFamily="18" charset="0"/>
                <a:cs typeface="Times New Roman" pitchFamily="18" charset="0"/>
              </a:rPr>
              <a:t>0)</a:t>
            </a:r>
            <a:r>
              <a:rPr lang="ar-SA" dirty="0">
                <a:solidFill>
                  <a:srgbClr val="0000FF"/>
                </a:solidFill>
                <a:latin typeface="Times New Roman" pitchFamily="18" charset="0"/>
                <a:cs typeface="Times New Roman" pitchFamily="18" charset="0"/>
              </a:rPr>
              <a:t>:</a:t>
            </a:r>
          </a:p>
          <a:p>
            <a:pPr marL="517525" indent="-517525" algn="ctr" rtl="1">
              <a:buFontTx/>
              <a:buNone/>
            </a:pPr>
            <a:r>
              <a:rPr lang="en-US" sz="2800" dirty="0">
                <a:latin typeface="Times New Roman" pitchFamily="18" charset="0"/>
                <a:cs typeface="Times New Roman" pitchFamily="18" charset="0"/>
                <a:sym typeface="Symbol" pitchFamily="18" charset="2"/>
              </a:rPr>
              <a:t>3000</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1</a:t>
            </a:r>
            <a:r>
              <a:rPr lang="en-US" sz="2800" i="1"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+ 2000</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a:t>
            </a:r>
            <a:r>
              <a:rPr lang="en-US" sz="2800" dirty="0">
                <a:latin typeface="Times New Roman" pitchFamily="18" charset="0"/>
                <a:cs typeface="Times New Roman" pitchFamily="18" charset="0"/>
                <a:sym typeface="Symbol" pitchFamily="18" charset="2"/>
              </a:rPr>
              <a:t> = 6000</a:t>
            </a:r>
          </a:p>
          <a:p>
            <a:pPr marL="517525" indent="-517525" algn="r">
              <a:buFontTx/>
              <a:buNone/>
            </a:pPr>
            <a:endParaRPr lang="en-US" sz="2800" dirty="0">
              <a:latin typeface="Times New Roman" pitchFamily="18" charset="0"/>
              <a:cs typeface="Times New Roman" pitchFamily="18" charset="0"/>
              <a:sym typeface="Symbol" pitchFamily="18" charset="2"/>
            </a:endParaRPr>
          </a:p>
          <a:p>
            <a:pPr marL="517525" indent="-517525" algn="r">
              <a:buFontTx/>
              <a:buNone/>
            </a:pPr>
            <a:endParaRPr lang="en-US" sz="800" dirty="0">
              <a:latin typeface="Times New Roman" pitchFamily="18" charset="0"/>
              <a:cs typeface="Times New Roman" pitchFamily="18" charset="0"/>
              <a:sym typeface="Symbol" pitchFamily="18" charset="2"/>
            </a:endParaRPr>
          </a:p>
          <a:p>
            <a:pPr marL="517525" indent="-517525" algn="r">
              <a:buFontTx/>
              <a:buNone/>
            </a:pPr>
            <a:endParaRPr lang="en-US" sz="800" dirty="0">
              <a:latin typeface="Times New Roman" pitchFamily="18" charset="0"/>
              <a:cs typeface="Times New Roman" pitchFamily="18" charset="0"/>
              <a:sym typeface="Symbol" pitchFamily="18" charset="2"/>
            </a:endParaRPr>
          </a:p>
          <a:p>
            <a:pPr marL="517525" indent="-517525" algn="r">
              <a:buFontTx/>
              <a:buNone/>
            </a:pPr>
            <a:r>
              <a:rPr lang="ar-SA" sz="2800" dirty="0">
                <a:latin typeface="Times New Roman" pitchFamily="18" charset="0"/>
                <a:cs typeface="Times New Roman" pitchFamily="18" charset="0"/>
                <a:sym typeface="Symbol" pitchFamily="18" charset="2"/>
              </a:rPr>
              <a:t>نحتاج نقطة أخرى:</a:t>
            </a:r>
            <a:endParaRPr lang="en-US" sz="2800" dirty="0">
              <a:latin typeface="Times New Roman" pitchFamily="18" charset="0"/>
              <a:cs typeface="Times New Roman" pitchFamily="18" charset="0"/>
              <a:sym typeface="Symbol" pitchFamily="18" charset="2"/>
            </a:endParaRPr>
          </a:p>
          <a:p>
            <a:pPr marL="517525" indent="-517525" algn="ctr">
              <a:buFontTx/>
              <a:buNone/>
            </a:pPr>
            <a:r>
              <a:rPr lang="en-US" sz="2800" dirty="0">
                <a:latin typeface="Times New Roman" pitchFamily="18" charset="0"/>
                <a:cs typeface="Times New Roman" pitchFamily="18" charset="0"/>
                <a:sym typeface="Symbol" pitchFamily="18" charset="2"/>
              </a:rPr>
              <a:t>if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1</a:t>
            </a:r>
            <a:r>
              <a:rPr lang="en-US" sz="2800" dirty="0">
                <a:latin typeface="Times New Roman" pitchFamily="18" charset="0"/>
                <a:cs typeface="Times New Roman" pitchFamily="18" charset="0"/>
                <a:sym typeface="Symbol" pitchFamily="18" charset="2"/>
              </a:rPr>
              <a:t> = 0  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 </a:t>
            </a:r>
            <a:r>
              <a:rPr lang="en-US" sz="2800" dirty="0">
                <a:latin typeface="Times New Roman" pitchFamily="18" charset="0"/>
                <a:sym typeface="Symbol" pitchFamily="18" charset="2"/>
              </a:rPr>
              <a:t>= 3</a:t>
            </a:r>
            <a:r>
              <a:rPr lang="en-US" sz="2800" dirty="0">
                <a:latin typeface="Times New Roman" pitchFamily="18" charset="0"/>
                <a:cs typeface="Times New Roman" pitchFamily="18" charset="0"/>
                <a:sym typeface="Symbol" pitchFamily="18" charset="2"/>
              </a:rPr>
              <a:t> </a:t>
            </a:r>
          </a:p>
          <a:p>
            <a:pPr marL="517525" indent="-517525" algn="ctr">
              <a:buFontTx/>
              <a:buNone/>
            </a:pPr>
            <a:r>
              <a:rPr lang="en-US" sz="2800" dirty="0">
                <a:latin typeface="Times New Roman" pitchFamily="18" charset="0"/>
                <a:cs typeface="Times New Roman" pitchFamily="18" charset="0"/>
                <a:sym typeface="Symbol" pitchFamily="18" charset="2"/>
              </a:rPr>
              <a:t>(2</a:t>
            </a:r>
            <a:r>
              <a:rPr lang="en-US" sz="16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a:t>
            </a:r>
            <a:r>
              <a:rPr lang="en-US" sz="16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0) and (0</a:t>
            </a:r>
            <a:r>
              <a:rPr lang="en-US" sz="16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a:t>
            </a:r>
            <a:r>
              <a:rPr lang="en-US" sz="16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3)</a:t>
            </a:r>
            <a:endParaRPr lang="ar-SA" sz="2800" baseline="-25000" dirty="0">
              <a:latin typeface="Times New Roman" pitchFamily="18" charset="0"/>
              <a:cs typeface="Times New Roman" pitchFamily="18" charset="0"/>
              <a:sym typeface="Symbol" pitchFamily="18" charset="2"/>
            </a:endParaRPr>
          </a:p>
        </p:txBody>
      </p:sp>
      <p:sp>
        <p:nvSpPr>
          <p:cNvPr id="52229" name="Text Box 5"/>
          <p:cNvSpPr txBox="1">
            <a:spLocks noChangeArrowheads="1"/>
          </p:cNvSpPr>
          <p:nvPr/>
        </p:nvSpPr>
        <p:spPr bwMode="auto">
          <a:xfrm>
            <a:off x="4783138" y="5164138"/>
            <a:ext cx="333375" cy="366712"/>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52230" name="Text Box 6"/>
          <p:cNvSpPr txBox="1">
            <a:spLocks noChangeArrowheads="1"/>
          </p:cNvSpPr>
          <p:nvPr/>
        </p:nvSpPr>
        <p:spPr bwMode="auto">
          <a:xfrm>
            <a:off x="795338" y="1990725"/>
            <a:ext cx="334962" cy="366713"/>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sp>
        <p:nvSpPr>
          <p:cNvPr id="52231" name="Freeform 7"/>
          <p:cNvSpPr>
            <a:spLocks/>
          </p:cNvSpPr>
          <p:nvPr/>
        </p:nvSpPr>
        <p:spPr bwMode="auto">
          <a:xfrm>
            <a:off x="2867025" y="4391025"/>
            <a:ext cx="1866900" cy="1638300"/>
          </a:xfrm>
          <a:custGeom>
            <a:avLst/>
            <a:gdLst/>
            <a:ahLst/>
            <a:cxnLst>
              <a:cxn ang="0">
                <a:pos x="12" y="15"/>
              </a:cxn>
              <a:cxn ang="0">
                <a:pos x="456" y="1032"/>
              </a:cxn>
              <a:cxn ang="0">
                <a:pos x="1176" y="1032"/>
              </a:cxn>
              <a:cxn ang="0">
                <a:pos x="1140" y="600"/>
              </a:cxn>
              <a:cxn ang="0">
                <a:pos x="0" y="0"/>
              </a:cxn>
            </a:cxnLst>
            <a:rect l="0" t="0" r="r" b="b"/>
            <a:pathLst>
              <a:path w="1176" h="1032">
                <a:moveTo>
                  <a:pt x="12" y="15"/>
                </a:moveTo>
                <a:lnTo>
                  <a:pt x="456" y="1032"/>
                </a:lnTo>
                <a:lnTo>
                  <a:pt x="1176" y="1032"/>
                </a:lnTo>
                <a:lnTo>
                  <a:pt x="1140" y="600"/>
                </a:lnTo>
                <a:lnTo>
                  <a:pt x="0" y="0"/>
                </a:lnTo>
              </a:path>
            </a:pathLst>
          </a:custGeom>
          <a:solidFill>
            <a:schemeClr val="bg1"/>
          </a:solidFill>
          <a:ln w="9525">
            <a:noFill/>
            <a:round/>
            <a:headEnd/>
            <a:tailEnd/>
          </a:ln>
          <a:effectLst/>
        </p:spPr>
        <p:txBody>
          <a:bodyPr/>
          <a:lstStyle/>
          <a:p>
            <a:endParaRPr lang="en-US"/>
          </a:p>
        </p:txBody>
      </p:sp>
      <p:sp>
        <p:nvSpPr>
          <p:cNvPr id="52232" name="Freeform 8"/>
          <p:cNvSpPr>
            <a:spLocks/>
          </p:cNvSpPr>
          <p:nvPr/>
        </p:nvSpPr>
        <p:spPr bwMode="auto">
          <a:xfrm>
            <a:off x="98425" y="2974975"/>
            <a:ext cx="1784350" cy="2540000"/>
          </a:xfrm>
          <a:custGeom>
            <a:avLst/>
            <a:gdLst/>
            <a:ahLst/>
            <a:cxnLst>
              <a:cxn ang="0">
                <a:pos x="0" y="0"/>
              </a:cxn>
              <a:cxn ang="0">
                <a:pos x="1124" y="580"/>
              </a:cxn>
              <a:cxn ang="0">
                <a:pos x="20" y="1600"/>
              </a:cxn>
              <a:cxn ang="0">
                <a:pos x="0" y="0"/>
              </a:cxn>
            </a:cxnLst>
            <a:rect l="0" t="0" r="r" b="b"/>
            <a:pathLst>
              <a:path w="1124" h="1600">
                <a:moveTo>
                  <a:pt x="0" y="0"/>
                </a:moveTo>
                <a:lnTo>
                  <a:pt x="1124" y="580"/>
                </a:lnTo>
                <a:lnTo>
                  <a:pt x="20" y="1600"/>
                </a:lnTo>
                <a:lnTo>
                  <a:pt x="0" y="0"/>
                </a:lnTo>
                <a:close/>
              </a:path>
            </a:pathLst>
          </a:custGeom>
          <a:solidFill>
            <a:schemeClr val="bg1"/>
          </a:solidFill>
          <a:ln w="9525">
            <a:noFill/>
            <a:round/>
            <a:headEnd/>
            <a:tailEnd/>
          </a:ln>
          <a:effectLst/>
        </p:spPr>
        <p:txBody>
          <a:bodyPr/>
          <a:lstStyle/>
          <a:p>
            <a:endParaRPr lang="en-US"/>
          </a:p>
        </p:txBody>
      </p:sp>
      <p:sp>
        <p:nvSpPr>
          <p:cNvPr id="52233" name="Freeform 9"/>
          <p:cNvSpPr>
            <a:spLocks/>
          </p:cNvSpPr>
          <p:nvPr/>
        </p:nvSpPr>
        <p:spPr bwMode="auto">
          <a:xfrm>
            <a:off x="1689100" y="3911600"/>
            <a:ext cx="590550" cy="190500"/>
          </a:xfrm>
          <a:custGeom>
            <a:avLst/>
            <a:gdLst/>
            <a:ahLst/>
            <a:cxnLst>
              <a:cxn ang="0">
                <a:pos x="140" y="0"/>
              </a:cxn>
              <a:cxn ang="0">
                <a:pos x="0" y="112"/>
              </a:cxn>
              <a:cxn ang="0">
                <a:pos x="372" y="120"/>
              </a:cxn>
              <a:cxn ang="0">
                <a:pos x="140" y="0"/>
              </a:cxn>
            </a:cxnLst>
            <a:rect l="0" t="0" r="r" b="b"/>
            <a:pathLst>
              <a:path w="372" h="120">
                <a:moveTo>
                  <a:pt x="140" y="0"/>
                </a:moveTo>
                <a:lnTo>
                  <a:pt x="0" y="112"/>
                </a:lnTo>
                <a:lnTo>
                  <a:pt x="372" y="120"/>
                </a:lnTo>
                <a:lnTo>
                  <a:pt x="140" y="0"/>
                </a:lnTo>
                <a:close/>
              </a:path>
            </a:pathLst>
          </a:custGeom>
          <a:solidFill>
            <a:schemeClr val="bg1"/>
          </a:solidFill>
          <a:ln w="9525">
            <a:noFill/>
            <a:round/>
            <a:headEnd/>
            <a:tailEnd/>
          </a:ln>
          <a:effectLst/>
        </p:spPr>
        <p:txBody>
          <a:bodyPr/>
          <a:lstStyle/>
          <a:p>
            <a:endParaRPr lang="en-US"/>
          </a:p>
        </p:txBody>
      </p:sp>
      <p:sp>
        <p:nvSpPr>
          <p:cNvPr id="52234" name="Freeform 10"/>
          <p:cNvSpPr>
            <a:spLocks/>
          </p:cNvSpPr>
          <p:nvPr/>
        </p:nvSpPr>
        <p:spPr bwMode="auto">
          <a:xfrm>
            <a:off x="203200" y="4597400"/>
            <a:ext cx="3498850" cy="1930400"/>
          </a:xfrm>
          <a:custGeom>
            <a:avLst/>
            <a:gdLst/>
            <a:ahLst/>
            <a:cxnLst>
              <a:cxn ang="0">
                <a:pos x="600" y="0"/>
              </a:cxn>
              <a:cxn ang="0">
                <a:pos x="600" y="348"/>
              </a:cxn>
              <a:cxn ang="0">
                <a:pos x="1876" y="356"/>
              </a:cxn>
              <a:cxn ang="0">
                <a:pos x="2204" y="1084"/>
              </a:cxn>
              <a:cxn ang="0">
                <a:pos x="88" y="1216"/>
              </a:cxn>
              <a:cxn ang="0">
                <a:pos x="0" y="548"/>
              </a:cxn>
              <a:cxn ang="0">
                <a:pos x="600" y="0"/>
              </a:cxn>
            </a:cxnLst>
            <a:rect l="0" t="0" r="r" b="b"/>
            <a:pathLst>
              <a:path w="2204" h="1216">
                <a:moveTo>
                  <a:pt x="600" y="0"/>
                </a:moveTo>
                <a:lnTo>
                  <a:pt x="600" y="348"/>
                </a:lnTo>
                <a:lnTo>
                  <a:pt x="1876" y="356"/>
                </a:lnTo>
                <a:lnTo>
                  <a:pt x="2204" y="1084"/>
                </a:lnTo>
                <a:lnTo>
                  <a:pt x="88" y="1216"/>
                </a:lnTo>
                <a:lnTo>
                  <a:pt x="0" y="548"/>
                </a:lnTo>
                <a:lnTo>
                  <a:pt x="600" y="0"/>
                </a:lnTo>
                <a:close/>
              </a:path>
            </a:pathLst>
          </a:custGeom>
          <a:solidFill>
            <a:schemeClr val="bg1"/>
          </a:solidFill>
          <a:ln w="9525">
            <a:noFill/>
            <a:round/>
            <a:headEnd/>
            <a:tailEnd/>
          </a:ln>
          <a:effectLst/>
        </p:spPr>
        <p:txBody>
          <a:bodyPr/>
          <a:lstStyle/>
          <a:p>
            <a:endParaRPr lang="en-US"/>
          </a:p>
        </p:txBody>
      </p:sp>
      <p:sp>
        <p:nvSpPr>
          <p:cNvPr id="52235" name="Line 11"/>
          <p:cNvSpPr>
            <a:spLocks noChangeShapeType="1"/>
          </p:cNvSpPr>
          <p:nvPr/>
        </p:nvSpPr>
        <p:spPr bwMode="auto">
          <a:xfrm>
            <a:off x="207963" y="5157470"/>
            <a:ext cx="4589462"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52236" name="Line 12"/>
          <p:cNvSpPr>
            <a:spLocks noChangeShapeType="1"/>
          </p:cNvSpPr>
          <p:nvPr/>
        </p:nvSpPr>
        <p:spPr bwMode="auto">
          <a:xfrm>
            <a:off x="374650" y="3111183"/>
            <a:ext cx="4438650" cy="2281237"/>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52237" name="Line 13"/>
          <p:cNvSpPr>
            <a:spLocks noChangeShapeType="1"/>
          </p:cNvSpPr>
          <p:nvPr/>
        </p:nvSpPr>
        <p:spPr bwMode="auto">
          <a:xfrm>
            <a:off x="1806575" y="1982788"/>
            <a:ext cx="1862138" cy="4264025"/>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52238" name="Line 14"/>
          <p:cNvSpPr>
            <a:spLocks noChangeShapeType="1"/>
          </p:cNvSpPr>
          <p:nvPr/>
        </p:nvSpPr>
        <p:spPr bwMode="auto">
          <a:xfrm flipH="1">
            <a:off x="47625" y="1831975"/>
            <a:ext cx="4110038" cy="3756025"/>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52239" name="Line 15"/>
          <p:cNvSpPr>
            <a:spLocks noChangeShapeType="1"/>
          </p:cNvSpPr>
          <p:nvPr/>
        </p:nvSpPr>
        <p:spPr bwMode="auto">
          <a:xfrm flipH="1">
            <a:off x="85725" y="4094163"/>
            <a:ext cx="4629150" cy="1111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52240" name="Line 16"/>
          <p:cNvSpPr>
            <a:spLocks noChangeShapeType="1"/>
          </p:cNvSpPr>
          <p:nvPr/>
        </p:nvSpPr>
        <p:spPr bwMode="auto">
          <a:xfrm>
            <a:off x="1160463" y="2178050"/>
            <a:ext cx="0" cy="37036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52242" name="Oval 18"/>
          <p:cNvSpPr>
            <a:spLocks noChangeArrowheads="1"/>
          </p:cNvSpPr>
          <p:nvPr/>
        </p:nvSpPr>
        <p:spPr bwMode="auto">
          <a:xfrm>
            <a:off x="2028825" y="510540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43" name="Oval 19"/>
          <p:cNvSpPr>
            <a:spLocks noChangeArrowheads="1"/>
          </p:cNvSpPr>
          <p:nvPr/>
        </p:nvSpPr>
        <p:spPr bwMode="auto">
          <a:xfrm>
            <a:off x="1087438" y="3468688"/>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44" name="Line 20"/>
          <p:cNvSpPr>
            <a:spLocks noChangeShapeType="1"/>
          </p:cNvSpPr>
          <p:nvPr/>
        </p:nvSpPr>
        <p:spPr bwMode="auto">
          <a:xfrm>
            <a:off x="581025" y="2562225"/>
            <a:ext cx="2085975" cy="3609975"/>
          </a:xfrm>
          <a:prstGeom prst="line">
            <a:avLst/>
          </a:prstGeom>
          <a:noFill/>
          <a:ln w="28575">
            <a:solidFill>
              <a:schemeClr val="tx1"/>
            </a:solidFill>
            <a:prstDash val="dash"/>
            <a:round/>
            <a:headEnd type="triangle" w="med" len="med"/>
            <a:tailEnd type="triangle" w="med" len="med"/>
          </a:ln>
          <a:effectLst/>
        </p:spPr>
        <p:txBody>
          <a:bodyPr/>
          <a:lstStyle/>
          <a:p>
            <a:endParaRPr lang="en-US"/>
          </a:p>
        </p:txBody>
      </p:sp>
      <p:sp>
        <p:nvSpPr>
          <p:cNvPr id="52245" name="Text Box 21"/>
          <p:cNvSpPr txBox="1">
            <a:spLocks noChangeArrowheads="1"/>
          </p:cNvSpPr>
          <p:nvPr/>
        </p:nvSpPr>
        <p:spPr bwMode="auto">
          <a:xfrm>
            <a:off x="2209800" y="6248400"/>
            <a:ext cx="1008609" cy="369332"/>
          </a:xfrm>
          <a:prstGeom prst="rect">
            <a:avLst/>
          </a:prstGeom>
          <a:noFill/>
          <a:ln w="9525">
            <a:noFill/>
            <a:miter lim="800000"/>
            <a:headEnd/>
            <a:tailEnd/>
          </a:ln>
          <a:effectLst/>
        </p:spPr>
        <p:txBody>
          <a:bodyPr wrap="none">
            <a:spAutoFit/>
          </a:bodyPr>
          <a:lstStyle/>
          <a:p>
            <a:r>
              <a:rPr lang="en-US" b="1" i="1" dirty="0">
                <a:latin typeface="+mj-lt"/>
                <a:cs typeface="Times New Roman" pitchFamily="18" charset="0"/>
                <a:sym typeface="Symbol" pitchFamily="18" charset="2"/>
              </a:rPr>
              <a:t>z</a:t>
            </a:r>
            <a:r>
              <a:rPr lang="en-US" b="1" i="1" dirty="0">
                <a:latin typeface="Times New Roman" pitchFamily="18" charset="0"/>
                <a:cs typeface="Times New Roman" pitchFamily="18" charset="0"/>
                <a:sym typeface="Symbol" pitchFamily="18" charset="2"/>
              </a:rPr>
              <a:t> = </a:t>
            </a:r>
            <a:r>
              <a:rPr lang="en-US" b="1" dirty="0">
                <a:latin typeface="Times New Roman" pitchFamily="18" charset="0"/>
                <a:cs typeface="Times New Roman" pitchFamily="18" charset="0"/>
                <a:sym typeface="Symbol" pitchFamily="18" charset="2"/>
              </a:rPr>
              <a:t>6000</a:t>
            </a:r>
            <a:endParaRPr lang="en-US" b="1" baseline="-25000" dirty="0">
              <a:latin typeface="Times New Roman" pitchFamily="18" charset="0"/>
              <a:cs typeface="Times New Roman" pitchFamily="18" charset="0"/>
              <a:sym typeface="Symbol" pitchFamily="18" charset="2"/>
            </a:endParaRPr>
          </a:p>
        </p:txBody>
      </p:sp>
      <p:cxnSp>
        <p:nvCxnSpPr>
          <p:cNvPr id="3" name="Straight Arrow Connector 2"/>
          <p:cNvCxnSpPr/>
          <p:nvPr/>
        </p:nvCxnSpPr>
        <p:spPr>
          <a:xfrm flipV="1">
            <a:off x="6228184" y="3557588"/>
            <a:ext cx="0" cy="354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7596336" y="3557588"/>
            <a:ext cx="0" cy="354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049868" y="3911600"/>
            <a:ext cx="360040" cy="309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2</a:t>
            </a:r>
          </a:p>
        </p:txBody>
      </p:sp>
      <p:sp>
        <p:nvSpPr>
          <p:cNvPr id="26" name="Rectangle 25"/>
          <p:cNvSpPr/>
          <p:nvPr/>
        </p:nvSpPr>
        <p:spPr>
          <a:xfrm>
            <a:off x="7416316" y="3911600"/>
            <a:ext cx="360040" cy="309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228">
                                            <p:txEl>
                                              <p:pRg st="6" end="6"/>
                                            </p:txEl>
                                          </p:spTgt>
                                        </p:tgtEl>
                                        <p:attrNameLst>
                                          <p:attrName>style.visibility</p:attrName>
                                        </p:attrNameLst>
                                      </p:cBhvr>
                                      <p:to>
                                        <p:strVal val="visible"/>
                                      </p:to>
                                    </p:set>
                                    <p:animEffect transition="in" filter="blinds(horizontal)">
                                      <p:cBhvr>
                                        <p:cTn id="7" dur="500"/>
                                        <p:tgtEl>
                                          <p:spTgt spid="52228">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2228">
                                            <p:txEl>
                                              <p:pRg st="7" end="7"/>
                                            </p:txEl>
                                          </p:spTgt>
                                        </p:tgtEl>
                                        <p:attrNameLst>
                                          <p:attrName>style.visibility</p:attrName>
                                        </p:attrNameLst>
                                      </p:cBhvr>
                                      <p:to>
                                        <p:strVal val="visible"/>
                                      </p:to>
                                    </p:set>
                                    <p:animEffect transition="in" filter="blinds(horizontal)">
                                      <p:cBhvr>
                                        <p:cTn id="10" dur="500"/>
                                        <p:tgtEl>
                                          <p:spTgt spid="52228">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2228">
                                            <p:txEl>
                                              <p:pRg st="8" end="8"/>
                                            </p:txEl>
                                          </p:spTgt>
                                        </p:tgtEl>
                                        <p:attrNameLst>
                                          <p:attrName>style.visibility</p:attrName>
                                        </p:attrNameLst>
                                      </p:cBhvr>
                                      <p:to>
                                        <p:strVal val="visible"/>
                                      </p:to>
                                    </p:set>
                                    <p:animEffect transition="in" filter="blinds(horizontal)">
                                      <p:cBhvr>
                                        <p:cTn id="13" dur="500"/>
                                        <p:tgtEl>
                                          <p:spTgt spid="52228">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2242"/>
                                        </p:tgtEl>
                                        <p:attrNameLst>
                                          <p:attrName>style.visibility</p:attrName>
                                        </p:attrNameLst>
                                      </p:cBhvr>
                                      <p:to>
                                        <p:strVal val="visible"/>
                                      </p:to>
                                    </p:set>
                                    <p:animEffect transition="in" filter="blinds(horizontal)">
                                      <p:cBhvr>
                                        <p:cTn id="18" dur="500"/>
                                        <p:tgtEl>
                                          <p:spTgt spid="5224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2243"/>
                                        </p:tgtEl>
                                        <p:attrNameLst>
                                          <p:attrName>style.visibility</p:attrName>
                                        </p:attrNameLst>
                                      </p:cBhvr>
                                      <p:to>
                                        <p:strVal val="visible"/>
                                      </p:to>
                                    </p:set>
                                    <p:animEffect transition="in" filter="blinds(horizontal)">
                                      <p:cBhvr>
                                        <p:cTn id="23" dur="500"/>
                                        <p:tgtEl>
                                          <p:spTgt spid="5224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2244"/>
                                        </p:tgtEl>
                                        <p:attrNameLst>
                                          <p:attrName>style.visibility</p:attrName>
                                        </p:attrNameLst>
                                      </p:cBhvr>
                                      <p:to>
                                        <p:strVal val="visible"/>
                                      </p:to>
                                    </p:set>
                                    <p:animEffect transition="in" filter="blinds(horizontal)">
                                      <p:cBhvr>
                                        <p:cTn id="28" dur="500"/>
                                        <p:tgtEl>
                                          <p:spTgt spid="5224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2245"/>
                                        </p:tgtEl>
                                        <p:attrNameLst>
                                          <p:attrName>style.visibility</p:attrName>
                                        </p:attrNameLst>
                                      </p:cBhvr>
                                      <p:to>
                                        <p:strVal val="visible"/>
                                      </p:to>
                                    </p:set>
                                    <p:animEffect transition="in" filter="blinds(horizontal)">
                                      <p:cBhvr>
                                        <p:cTn id="31" dur="500"/>
                                        <p:tgtEl>
                                          <p:spTgt spid="52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2" grpId="0" animBg="1"/>
      <p:bldP spid="52243" grpId="0" animBg="1"/>
      <p:bldP spid="52244" grpId="0" animBg="1"/>
      <p:bldP spid="5224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fld id="{F400BE79-9516-472E-B4AE-F5D8B44FB973}" type="slidenum">
              <a:rPr lang="ar-SA"/>
              <a:pPr/>
              <a:t>26</a:t>
            </a:fld>
            <a:endParaRPr lang="en-US" dirty="0"/>
          </a:p>
        </p:txBody>
      </p:sp>
      <p:sp>
        <p:nvSpPr>
          <p:cNvPr id="52226" name="Freeform 2"/>
          <p:cNvSpPr>
            <a:spLocks/>
          </p:cNvSpPr>
          <p:nvPr/>
        </p:nvSpPr>
        <p:spPr bwMode="auto">
          <a:xfrm>
            <a:off x="285750" y="3154363"/>
            <a:ext cx="4406900" cy="2868612"/>
          </a:xfrm>
          <a:custGeom>
            <a:avLst/>
            <a:gdLst/>
            <a:ahLst/>
            <a:cxnLst>
              <a:cxn ang="0">
                <a:pos x="97" y="0"/>
              </a:cxn>
              <a:cxn ang="0">
                <a:pos x="2762" y="1370"/>
              </a:cxn>
              <a:cxn ang="0">
                <a:pos x="2776" y="1752"/>
              </a:cxn>
              <a:cxn ang="0">
                <a:pos x="0" y="1807"/>
              </a:cxn>
              <a:cxn ang="0">
                <a:pos x="97" y="0"/>
              </a:cxn>
            </a:cxnLst>
            <a:rect l="0" t="0" r="r" b="b"/>
            <a:pathLst>
              <a:path w="2776" h="1807">
                <a:moveTo>
                  <a:pt x="97" y="0"/>
                </a:moveTo>
                <a:lnTo>
                  <a:pt x="2762" y="1370"/>
                </a:lnTo>
                <a:lnTo>
                  <a:pt x="2776" y="1752"/>
                </a:lnTo>
                <a:lnTo>
                  <a:pt x="0" y="1807"/>
                </a:lnTo>
                <a:lnTo>
                  <a:pt x="97" y="0"/>
                </a:lnTo>
                <a:close/>
              </a:path>
            </a:pathLst>
          </a:custGeom>
          <a:solidFill>
            <a:srgbClr val="00CC00">
              <a:alpha val="89000"/>
            </a:srgbClr>
          </a:solidFill>
          <a:ln w="9525">
            <a:solidFill>
              <a:schemeClr val="accent1"/>
            </a:solidFill>
            <a:round/>
            <a:headEnd/>
            <a:tailEnd/>
          </a:ln>
          <a:effectLst/>
        </p:spPr>
        <p:txBody>
          <a:bodyPr/>
          <a:lstStyle/>
          <a:p>
            <a:endParaRPr lang="en-US"/>
          </a:p>
        </p:txBody>
      </p:sp>
      <p:sp>
        <p:nvSpPr>
          <p:cNvPr id="52227"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52228" name="Rectangle 4"/>
          <p:cNvSpPr>
            <a:spLocks noGrp="1" noChangeArrowheads="1"/>
          </p:cNvSpPr>
          <p:nvPr>
            <p:ph type="body" idx="1"/>
          </p:nvPr>
        </p:nvSpPr>
        <p:spPr>
          <a:xfrm>
            <a:off x="4953000" y="1600200"/>
            <a:ext cx="4038600" cy="4343400"/>
          </a:xfrm>
        </p:spPr>
        <p:txBody>
          <a:bodyPr/>
          <a:lstStyle/>
          <a:p>
            <a:pPr marL="517525" indent="-517525" algn="r" rtl="1">
              <a:buFontTx/>
              <a:buNone/>
            </a:pPr>
            <a:r>
              <a:rPr lang="ar-SA" dirty="0">
                <a:solidFill>
                  <a:srgbClr val="0000FF"/>
                </a:solidFill>
                <a:latin typeface="Times New Roman" pitchFamily="18" charset="0"/>
                <a:cs typeface="Times New Roman" pitchFamily="18" charset="0"/>
              </a:rPr>
              <a:t>ثم نحدد اتجاه تحسن دالة</a:t>
            </a:r>
            <a:endParaRPr lang="en-US" dirty="0">
              <a:solidFill>
                <a:srgbClr val="0000FF"/>
              </a:solidFill>
              <a:latin typeface="Times New Roman" pitchFamily="18" charset="0"/>
              <a:cs typeface="Times New Roman" pitchFamily="18" charset="0"/>
            </a:endParaRPr>
          </a:p>
          <a:p>
            <a:pPr marL="517525" indent="-517525" algn="r" rtl="1">
              <a:buFontTx/>
              <a:buNone/>
            </a:pPr>
            <a:r>
              <a:rPr lang="ar-SA" dirty="0">
                <a:solidFill>
                  <a:srgbClr val="0000FF"/>
                </a:solidFill>
                <a:latin typeface="Times New Roman" pitchFamily="18" charset="0"/>
                <a:cs typeface="Times New Roman" pitchFamily="18" charset="0"/>
              </a:rPr>
              <a:t>الهدف.</a:t>
            </a:r>
            <a:r>
              <a:rPr lang="en-US" dirty="0">
                <a:solidFill>
                  <a:srgbClr val="0000FF"/>
                </a:solidFill>
                <a:latin typeface="Times New Roman" pitchFamily="18" charset="0"/>
                <a:cs typeface="Times New Roman" pitchFamily="18" charset="0"/>
              </a:rPr>
              <a:t> </a:t>
            </a:r>
            <a:r>
              <a:rPr lang="ar-SA" dirty="0">
                <a:solidFill>
                  <a:srgbClr val="0000FF"/>
                </a:solidFill>
                <a:latin typeface="Times New Roman" pitchFamily="18" charset="0"/>
                <a:cs typeface="Times New Roman" pitchFamily="18" charset="0"/>
              </a:rPr>
              <a:t>نختبر نقطة ليست</a:t>
            </a:r>
            <a:endParaRPr lang="en-US" dirty="0">
              <a:solidFill>
                <a:srgbClr val="0000FF"/>
              </a:solidFill>
              <a:latin typeface="Times New Roman" pitchFamily="18" charset="0"/>
              <a:cs typeface="Times New Roman" pitchFamily="18" charset="0"/>
            </a:endParaRPr>
          </a:p>
          <a:p>
            <a:pPr marL="517525" indent="-517525" algn="r" rtl="1">
              <a:buFontTx/>
              <a:buNone/>
            </a:pPr>
            <a:r>
              <a:rPr lang="ar-SA" dirty="0">
                <a:solidFill>
                  <a:srgbClr val="0000FF"/>
                </a:solidFill>
                <a:latin typeface="Times New Roman" pitchFamily="18" charset="0"/>
                <a:cs typeface="Times New Roman" pitchFamily="18" charset="0"/>
              </a:rPr>
              <a:t>على المستقيم.</a:t>
            </a:r>
            <a:r>
              <a:rPr lang="en-US" dirty="0">
                <a:solidFill>
                  <a:srgbClr val="0000FF"/>
                </a:solidFill>
                <a:latin typeface="Times New Roman" pitchFamily="18" charset="0"/>
                <a:cs typeface="Times New Roman" pitchFamily="18" charset="0"/>
              </a:rPr>
              <a:t> </a:t>
            </a:r>
            <a:endParaRPr lang="ar-SA" dirty="0">
              <a:solidFill>
                <a:srgbClr val="0000FF"/>
              </a:solidFill>
              <a:latin typeface="Times New Roman" pitchFamily="18" charset="0"/>
              <a:cs typeface="Times New Roman" pitchFamily="18" charset="0"/>
            </a:endParaRPr>
          </a:p>
          <a:p>
            <a:pPr marL="517525" indent="-517525" algn="r" rtl="1">
              <a:buFontTx/>
              <a:buNone/>
            </a:pPr>
            <a:r>
              <a:rPr lang="ar-SA" dirty="0">
                <a:latin typeface="Times New Roman" pitchFamily="18" charset="0"/>
                <a:cs typeface="Times New Roman" pitchFamily="18" charset="0"/>
              </a:rPr>
              <a:t>مثلا، عند النقطة </a:t>
            </a:r>
            <a:r>
              <a:rPr lang="en-US" dirty="0">
                <a:latin typeface="Times New Roman" pitchFamily="18" charset="0"/>
                <a:cs typeface="Times New Roman" pitchFamily="18" charset="0"/>
              </a:rPr>
              <a:t>(3</a:t>
            </a:r>
            <a:r>
              <a:rPr lang="en-US" sz="1600" dirty="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US" dirty="0">
                <a:latin typeface="Times New Roman" pitchFamily="18" charset="0"/>
                <a:cs typeface="Times New Roman" pitchFamily="18" charset="0"/>
              </a:rPr>
              <a:t>3)</a:t>
            </a:r>
            <a:r>
              <a:rPr lang="ar-SA" dirty="0">
                <a:latin typeface="Times New Roman" pitchFamily="18" charset="0"/>
                <a:cs typeface="Times New Roman" pitchFamily="18" charset="0"/>
              </a:rPr>
              <a:t>، </a:t>
            </a:r>
          </a:p>
          <a:p>
            <a:pPr marL="517525" indent="-517525" algn="r" rtl="1">
              <a:buFontTx/>
              <a:buNone/>
            </a:pPr>
            <a:r>
              <a:rPr lang="ar-SA" dirty="0">
                <a:latin typeface="Times New Roman" pitchFamily="18" charset="0"/>
                <a:cs typeface="Times New Roman" pitchFamily="18" charset="0"/>
              </a:rPr>
              <a:t>قيمة دالة الهدف هي:</a:t>
            </a:r>
          </a:p>
          <a:p>
            <a:pPr marL="517525" indent="-517525" algn="ctr" rtl="1">
              <a:buFontTx/>
              <a:buNone/>
            </a:pPr>
            <a:r>
              <a:rPr lang="en-US" sz="2800" dirty="0">
                <a:latin typeface="Times New Roman" pitchFamily="18" charset="0"/>
                <a:cs typeface="Times New Roman" pitchFamily="18" charset="0"/>
                <a:sym typeface="Symbol" pitchFamily="18" charset="2"/>
              </a:rPr>
              <a:t>3000</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1</a:t>
            </a:r>
            <a:r>
              <a:rPr lang="en-US" sz="2800" i="1"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+ 2000</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a:t>
            </a:r>
            <a:r>
              <a:rPr lang="en-US" sz="2800" dirty="0">
                <a:latin typeface="Times New Roman" pitchFamily="18" charset="0"/>
                <a:cs typeface="Times New Roman" pitchFamily="18" charset="0"/>
                <a:sym typeface="Symbol" pitchFamily="18" charset="2"/>
              </a:rPr>
              <a:t> = 15000</a:t>
            </a:r>
          </a:p>
          <a:p>
            <a:pPr marL="517525" indent="-517525" algn="r" rtl="1">
              <a:buFontTx/>
              <a:buNone/>
            </a:pPr>
            <a:endParaRPr lang="en-US" sz="2400" dirty="0">
              <a:solidFill>
                <a:srgbClr val="006600"/>
              </a:solidFill>
              <a:latin typeface="Times New Roman" pitchFamily="18" charset="0"/>
              <a:cs typeface="Times New Roman" pitchFamily="18" charset="0"/>
              <a:sym typeface="Symbol" pitchFamily="18" charset="2"/>
            </a:endParaRPr>
          </a:p>
          <a:p>
            <a:pPr marL="517525" indent="-517525" algn="r" rtl="1">
              <a:buFontTx/>
              <a:buNone/>
            </a:pPr>
            <a:r>
              <a:rPr lang="ar-SA" sz="2800" dirty="0">
                <a:solidFill>
                  <a:srgbClr val="0000FF"/>
                </a:solidFill>
                <a:latin typeface="Times New Roman" pitchFamily="18" charset="0"/>
                <a:cs typeface="Times New Roman" pitchFamily="18" charset="0"/>
                <a:sym typeface="Symbol" pitchFamily="18" charset="2"/>
              </a:rPr>
              <a:t>إذن دالة الهدف تتحسن جهة</a:t>
            </a:r>
            <a:r>
              <a:rPr lang="en-US" sz="2800" dirty="0">
                <a:solidFill>
                  <a:srgbClr val="0000FF"/>
                </a:solidFill>
                <a:latin typeface="Times New Roman" pitchFamily="18" charset="0"/>
                <a:cs typeface="Times New Roman" pitchFamily="18" charset="0"/>
                <a:sym typeface="Symbol" pitchFamily="18" charset="2"/>
              </a:rPr>
              <a:t> </a:t>
            </a:r>
            <a:r>
              <a:rPr lang="ar-SA" sz="2800" dirty="0">
                <a:solidFill>
                  <a:srgbClr val="0000FF"/>
                </a:solidFill>
                <a:latin typeface="Times New Roman" pitchFamily="18" charset="0"/>
                <a:cs typeface="Times New Roman" pitchFamily="18" charset="0"/>
                <a:sym typeface="Symbol" pitchFamily="18" charset="2"/>
              </a:rPr>
              <a:t>اليمين</a:t>
            </a:r>
          </a:p>
        </p:txBody>
      </p:sp>
      <p:sp>
        <p:nvSpPr>
          <p:cNvPr id="52229" name="Text Box 5"/>
          <p:cNvSpPr txBox="1">
            <a:spLocks noChangeArrowheads="1"/>
          </p:cNvSpPr>
          <p:nvPr/>
        </p:nvSpPr>
        <p:spPr bwMode="auto">
          <a:xfrm>
            <a:off x="4783138" y="5164138"/>
            <a:ext cx="333375" cy="366712"/>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52230" name="Text Box 6"/>
          <p:cNvSpPr txBox="1">
            <a:spLocks noChangeArrowheads="1"/>
          </p:cNvSpPr>
          <p:nvPr/>
        </p:nvSpPr>
        <p:spPr bwMode="auto">
          <a:xfrm>
            <a:off x="795338" y="1990725"/>
            <a:ext cx="334962" cy="366713"/>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sp>
        <p:nvSpPr>
          <p:cNvPr id="52231" name="Freeform 7"/>
          <p:cNvSpPr>
            <a:spLocks/>
          </p:cNvSpPr>
          <p:nvPr/>
        </p:nvSpPr>
        <p:spPr bwMode="auto">
          <a:xfrm>
            <a:off x="2867025" y="4391025"/>
            <a:ext cx="1866900" cy="1638300"/>
          </a:xfrm>
          <a:custGeom>
            <a:avLst/>
            <a:gdLst/>
            <a:ahLst/>
            <a:cxnLst>
              <a:cxn ang="0">
                <a:pos x="12" y="15"/>
              </a:cxn>
              <a:cxn ang="0">
                <a:pos x="456" y="1032"/>
              </a:cxn>
              <a:cxn ang="0">
                <a:pos x="1176" y="1032"/>
              </a:cxn>
              <a:cxn ang="0">
                <a:pos x="1140" y="600"/>
              </a:cxn>
              <a:cxn ang="0">
                <a:pos x="0" y="0"/>
              </a:cxn>
            </a:cxnLst>
            <a:rect l="0" t="0" r="r" b="b"/>
            <a:pathLst>
              <a:path w="1176" h="1032">
                <a:moveTo>
                  <a:pt x="12" y="15"/>
                </a:moveTo>
                <a:lnTo>
                  <a:pt x="456" y="1032"/>
                </a:lnTo>
                <a:lnTo>
                  <a:pt x="1176" y="1032"/>
                </a:lnTo>
                <a:lnTo>
                  <a:pt x="1140" y="600"/>
                </a:lnTo>
                <a:lnTo>
                  <a:pt x="0" y="0"/>
                </a:lnTo>
              </a:path>
            </a:pathLst>
          </a:custGeom>
          <a:solidFill>
            <a:schemeClr val="bg1"/>
          </a:solidFill>
          <a:ln w="9525">
            <a:noFill/>
            <a:round/>
            <a:headEnd/>
            <a:tailEnd/>
          </a:ln>
          <a:effectLst/>
        </p:spPr>
        <p:txBody>
          <a:bodyPr/>
          <a:lstStyle/>
          <a:p>
            <a:endParaRPr lang="en-US"/>
          </a:p>
        </p:txBody>
      </p:sp>
      <p:sp>
        <p:nvSpPr>
          <p:cNvPr id="52232" name="Freeform 8"/>
          <p:cNvSpPr>
            <a:spLocks/>
          </p:cNvSpPr>
          <p:nvPr/>
        </p:nvSpPr>
        <p:spPr bwMode="auto">
          <a:xfrm>
            <a:off x="107950" y="2974975"/>
            <a:ext cx="1784350" cy="2540000"/>
          </a:xfrm>
          <a:custGeom>
            <a:avLst/>
            <a:gdLst/>
            <a:ahLst/>
            <a:cxnLst>
              <a:cxn ang="0">
                <a:pos x="0" y="0"/>
              </a:cxn>
              <a:cxn ang="0">
                <a:pos x="1124" y="580"/>
              </a:cxn>
              <a:cxn ang="0">
                <a:pos x="20" y="1600"/>
              </a:cxn>
              <a:cxn ang="0">
                <a:pos x="0" y="0"/>
              </a:cxn>
            </a:cxnLst>
            <a:rect l="0" t="0" r="r" b="b"/>
            <a:pathLst>
              <a:path w="1124" h="1600">
                <a:moveTo>
                  <a:pt x="0" y="0"/>
                </a:moveTo>
                <a:lnTo>
                  <a:pt x="1124" y="580"/>
                </a:lnTo>
                <a:lnTo>
                  <a:pt x="20" y="1600"/>
                </a:lnTo>
                <a:lnTo>
                  <a:pt x="0" y="0"/>
                </a:lnTo>
                <a:close/>
              </a:path>
            </a:pathLst>
          </a:custGeom>
          <a:solidFill>
            <a:schemeClr val="bg1"/>
          </a:solidFill>
          <a:ln w="9525">
            <a:noFill/>
            <a:round/>
            <a:headEnd/>
            <a:tailEnd/>
          </a:ln>
          <a:effectLst/>
        </p:spPr>
        <p:txBody>
          <a:bodyPr/>
          <a:lstStyle/>
          <a:p>
            <a:endParaRPr lang="en-US"/>
          </a:p>
        </p:txBody>
      </p:sp>
      <p:sp>
        <p:nvSpPr>
          <p:cNvPr id="52233" name="Freeform 9"/>
          <p:cNvSpPr>
            <a:spLocks/>
          </p:cNvSpPr>
          <p:nvPr/>
        </p:nvSpPr>
        <p:spPr bwMode="auto">
          <a:xfrm>
            <a:off x="1689100" y="3911600"/>
            <a:ext cx="590550" cy="190500"/>
          </a:xfrm>
          <a:custGeom>
            <a:avLst/>
            <a:gdLst/>
            <a:ahLst/>
            <a:cxnLst>
              <a:cxn ang="0">
                <a:pos x="140" y="0"/>
              </a:cxn>
              <a:cxn ang="0">
                <a:pos x="0" y="112"/>
              </a:cxn>
              <a:cxn ang="0">
                <a:pos x="372" y="120"/>
              </a:cxn>
              <a:cxn ang="0">
                <a:pos x="140" y="0"/>
              </a:cxn>
            </a:cxnLst>
            <a:rect l="0" t="0" r="r" b="b"/>
            <a:pathLst>
              <a:path w="372" h="120">
                <a:moveTo>
                  <a:pt x="140" y="0"/>
                </a:moveTo>
                <a:lnTo>
                  <a:pt x="0" y="112"/>
                </a:lnTo>
                <a:lnTo>
                  <a:pt x="372" y="120"/>
                </a:lnTo>
                <a:lnTo>
                  <a:pt x="140" y="0"/>
                </a:lnTo>
                <a:close/>
              </a:path>
            </a:pathLst>
          </a:custGeom>
          <a:solidFill>
            <a:schemeClr val="bg1"/>
          </a:solidFill>
          <a:ln w="9525">
            <a:noFill/>
            <a:round/>
            <a:headEnd/>
            <a:tailEnd/>
          </a:ln>
          <a:effectLst/>
        </p:spPr>
        <p:txBody>
          <a:bodyPr/>
          <a:lstStyle/>
          <a:p>
            <a:endParaRPr lang="en-US"/>
          </a:p>
        </p:txBody>
      </p:sp>
      <p:sp>
        <p:nvSpPr>
          <p:cNvPr id="52234" name="Freeform 10"/>
          <p:cNvSpPr>
            <a:spLocks/>
          </p:cNvSpPr>
          <p:nvPr/>
        </p:nvSpPr>
        <p:spPr bwMode="auto">
          <a:xfrm>
            <a:off x="203200" y="4597400"/>
            <a:ext cx="3498850" cy="1930400"/>
          </a:xfrm>
          <a:custGeom>
            <a:avLst/>
            <a:gdLst/>
            <a:ahLst/>
            <a:cxnLst>
              <a:cxn ang="0">
                <a:pos x="600" y="0"/>
              </a:cxn>
              <a:cxn ang="0">
                <a:pos x="600" y="348"/>
              </a:cxn>
              <a:cxn ang="0">
                <a:pos x="1876" y="356"/>
              </a:cxn>
              <a:cxn ang="0">
                <a:pos x="2204" y="1084"/>
              </a:cxn>
              <a:cxn ang="0">
                <a:pos x="88" y="1216"/>
              </a:cxn>
              <a:cxn ang="0">
                <a:pos x="0" y="548"/>
              </a:cxn>
              <a:cxn ang="0">
                <a:pos x="600" y="0"/>
              </a:cxn>
            </a:cxnLst>
            <a:rect l="0" t="0" r="r" b="b"/>
            <a:pathLst>
              <a:path w="2204" h="1216">
                <a:moveTo>
                  <a:pt x="600" y="0"/>
                </a:moveTo>
                <a:lnTo>
                  <a:pt x="600" y="348"/>
                </a:lnTo>
                <a:lnTo>
                  <a:pt x="1876" y="356"/>
                </a:lnTo>
                <a:lnTo>
                  <a:pt x="2204" y="1084"/>
                </a:lnTo>
                <a:lnTo>
                  <a:pt x="88" y="1216"/>
                </a:lnTo>
                <a:lnTo>
                  <a:pt x="0" y="548"/>
                </a:lnTo>
                <a:lnTo>
                  <a:pt x="600" y="0"/>
                </a:lnTo>
                <a:close/>
              </a:path>
            </a:pathLst>
          </a:custGeom>
          <a:solidFill>
            <a:schemeClr val="bg1"/>
          </a:solidFill>
          <a:ln w="9525">
            <a:noFill/>
            <a:round/>
            <a:headEnd/>
            <a:tailEnd/>
          </a:ln>
          <a:effectLst/>
        </p:spPr>
        <p:txBody>
          <a:bodyPr/>
          <a:lstStyle/>
          <a:p>
            <a:endParaRPr lang="en-US"/>
          </a:p>
        </p:txBody>
      </p:sp>
      <p:sp>
        <p:nvSpPr>
          <p:cNvPr id="52235" name="Line 11"/>
          <p:cNvSpPr>
            <a:spLocks noChangeShapeType="1"/>
          </p:cNvSpPr>
          <p:nvPr/>
        </p:nvSpPr>
        <p:spPr bwMode="auto">
          <a:xfrm>
            <a:off x="207963" y="5157470"/>
            <a:ext cx="4589462"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52236" name="Line 12"/>
          <p:cNvSpPr>
            <a:spLocks noChangeShapeType="1"/>
          </p:cNvSpPr>
          <p:nvPr/>
        </p:nvSpPr>
        <p:spPr bwMode="auto">
          <a:xfrm>
            <a:off x="374650" y="3113088"/>
            <a:ext cx="4438650" cy="2281237"/>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52237" name="Line 13"/>
          <p:cNvSpPr>
            <a:spLocks noChangeShapeType="1"/>
          </p:cNvSpPr>
          <p:nvPr/>
        </p:nvSpPr>
        <p:spPr bwMode="auto">
          <a:xfrm>
            <a:off x="1806575" y="1996856"/>
            <a:ext cx="1862138" cy="4264025"/>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52238" name="Line 14"/>
          <p:cNvSpPr>
            <a:spLocks noChangeShapeType="1"/>
          </p:cNvSpPr>
          <p:nvPr/>
        </p:nvSpPr>
        <p:spPr bwMode="auto">
          <a:xfrm flipH="1">
            <a:off x="47625" y="1831975"/>
            <a:ext cx="4110038" cy="3756025"/>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52239" name="Line 15"/>
          <p:cNvSpPr>
            <a:spLocks noChangeShapeType="1"/>
          </p:cNvSpPr>
          <p:nvPr/>
        </p:nvSpPr>
        <p:spPr bwMode="auto">
          <a:xfrm flipH="1">
            <a:off x="85725" y="4094163"/>
            <a:ext cx="4629150" cy="1111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52240" name="Line 16"/>
          <p:cNvSpPr>
            <a:spLocks noChangeShapeType="1"/>
          </p:cNvSpPr>
          <p:nvPr/>
        </p:nvSpPr>
        <p:spPr bwMode="auto">
          <a:xfrm>
            <a:off x="1160463" y="2178050"/>
            <a:ext cx="0" cy="37036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52242" name="Oval 18"/>
          <p:cNvSpPr>
            <a:spLocks noChangeArrowheads="1"/>
          </p:cNvSpPr>
          <p:nvPr/>
        </p:nvSpPr>
        <p:spPr bwMode="auto">
          <a:xfrm>
            <a:off x="2028825" y="510540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43" name="Oval 19"/>
          <p:cNvSpPr>
            <a:spLocks noChangeArrowheads="1"/>
          </p:cNvSpPr>
          <p:nvPr/>
        </p:nvSpPr>
        <p:spPr bwMode="auto">
          <a:xfrm>
            <a:off x="1087438" y="3468688"/>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44" name="Line 20"/>
          <p:cNvSpPr>
            <a:spLocks noChangeShapeType="1"/>
          </p:cNvSpPr>
          <p:nvPr/>
        </p:nvSpPr>
        <p:spPr bwMode="auto">
          <a:xfrm>
            <a:off x="581025" y="2562225"/>
            <a:ext cx="2085975" cy="3609975"/>
          </a:xfrm>
          <a:prstGeom prst="line">
            <a:avLst/>
          </a:prstGeom>
          <a:noFill/>
          <a:ln w="28575">
            <a:solidFill>
              <a:schemeClr val="tx1"/>
            </a:solidFill>
            <a:prstDash val="dash"/>
            <a:round/>
            <a:headEnd type="triangle" w="med" len="med"/>
            <a:tailEnd type="triangle" w="med" len="med"/>
          </a:ln>
          <a:effectLst/>
        </p:spPr>
        <p:txBody>
          <a:bodyPr/>
          <a:lstStyle/>
          <a:p>
            <a:endParaRPr lang="en-US"/>
          </a:p>
        </p:txBody>
      </p:sp>
      <p:sp>
        <p:nvSpPr>
          <p:cNvPr id="52245" name="Text Box 21"/>
          <p:cNvSpPr txBox="1">
            <a:spLocks noChangeArrowheads="1"/>
          </p:cNvSpPr>
          <p:nvPr/>
        </p:nvSpPr>
        <p:spPr bwMode="auto">
          <a:xfrm>
            <a:off x="2209800" y="6248400"/>
            <a:ext cx="1008609" cy="369332"/>
          </a:xfrm>
          <a:prstGeom prst="rect">
            <a:avLst/>
          </a:prstGeom>
          <a:noFill/>
          <a:ln w="9525">
            <a:noFill/>
            <a:miter lim="800000"/>
            <a:headEnd/>
            <a:tailEnd/>
          </a:ln>
          <a:effectLst/>
        </p:spPr>
        <p:txBody>
          <a:bodyPr wrap="none">
            <a:spAutoFit/>
          </a:bodyPr>
          <a:lstStyle/>
          <a:p>
            <a:r>
              <a:rPr lang="en-US" b="1" i="1" dirty="0">
                <a:latin typeface="+mj-lt"/>
                <a:cs typeface="Times New Roman" pitchFamily="18" charset="0"/>
                <a:sym typeface="Symbol" pitchFamily="18" charset="2"/>
              </a:rPr>
              <a:t>z</a:t>
            </a:r>
            <a:r>
              <a:rPr lang="en-US" b="1" i="1" dirty="0">
                <a:latin typeface="Times New Roman" pitchFamily="18" charset="0"/>
                <a:cs typeface="Times New Roman" pitchFamily="18" charset="0"/>
                <a:sym typeface="Symbol" pitchFamily="18" charset="2"/>
              </a:rPr>
              <a:t> = </a:t>
            </a:r>
            <a:r>
              <a:rPr lang="en-US" b="1" dirty="0">
                <a:latin typeface="Times New Roman" pitchFamily="18" charset="0"/>
                <a:cs typeface="Times New Roman" pitchFamily="18" charset="0"/>
                <a:sym typeface="Symbol" pitchFamily="18" charset="2"/>
              </a:rPr>
              <a:t>6000</a:t>
            </a:r>
            <a:endParaRPr lang="en-US" b="1" baseline="-25000" dirty="0">
              <a:latin typeface="Times New Roman" pitchFamily="18" charset="0"/>
              <a:cs typeface="Times New Roman" pitchFamily="18" charset="0"/>
              <a:sym typeface="Symbol" pitchFamily="18" charset="2"/>
            </a:endParaRPr>
          </a:p>
        </p:txBody>
      </p:sp>
      <p:sp>
        <p:nvSpPr>
          <p:cNvPr id="23" name="Line 23"/>
          <p:cNvSpPr>
            <a:spLocks noChangeShapeType="1"/>
          </p:cNvSpPr>
          <p:nvPr/>
        </p:nvSpPr>
        <p:spPr bwMode="auto">
          <a:xfrm flipV="1">
            <a:off x="2452468" y="5424268"/>
            <a:ext cx="381000" cy="266700"/>
          </a:xfrm>
          <a:prstGeom prst="line">
            <a:avLst/>
          </a:prstGeom>
          <a:noFill/>
          <a:ln w="9525">
            <a:solidFill>
              <a:srgbClr val="FF0000"/>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2228">
                                            <p:txEl>
                                              <p:pRg st="0" end="0"/>
                                            </p:txEl>
                                          </p:spTgt>
                                        </p:tgtEl>
                                        <p:attrNameLst>
                                          <p:attrName>style.visibility</p:attrName>
                                        </p:attrNameLst>
                                      </p:cBhvr>
                                      <p:to>
                                        <p:strVal val="visible"/>
                                      </p:to>
                                    </p:set>
                                    <p:animEffect transition="in" filter="box(in)">
                                      <p:cBhvr>
                                        <p:cTn id="7" dur="500"/>
                                        <p:tgtEl>
                                          <p:spTgt spid="52228">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2228">
                                            <p:txEl>
                                              <p:pRg st="1" end="1"/>
                                            </p:txEl>
                                          </p:spTgt>
                                        </p:tgtEl>
                                        <p:attrNameLst>
                                          <p:attrName>style.visibility</p:attrName>
                                        </p:attrNameLst>
                                      </p:cBhvr>
                                      <p:to>
                                        <p:strVal val="visible"/>
                                      </p:to>
                                    </p:set>
                                    <p:animEffect transition="in" filter="box(in)">
                                      <p:cBhvr>
                                        <p:cTn id="10" dur="500"/>
                                        <p:tgtEl>
                                          <p:spTgt spid="52228">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2228">
                                            <p:txEl>
                                              <p:pRg st="2" end="2"/>
                                            </p:txEl>
                                          </p:spTgt>
                                        </p:tgtEl>
                                        <p:attrNameLst>
                                          <p:attrName>style.visibility</p:attrName>
                                        </p:attrNameLst>
                                      </p:cBhvr>
                                      <p:to>
                                        <p:strVal val="visible"/>
                                      </p:to>
                                    </p:set>
                                    <p:animEffect transition="in" filter="box(in)">
                                      <p:cBhvr>
                                        <p:cTn id="13" dur="500"/>
                                        <p:tgtEl>
                                          <p:spTgt spid="5222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2228">
                                            <p:txEl>
                                              <p:pRg st="3" end="3"/>
                                            </p:txEl>
                                          </p:spTgt>
                                        </p:tgtEl>
                                        <p:attrNameLst>
                                          <p:attrName>style.visibility</p:attrName>
                                        </p:attrNameLst>
                                      </p:cBhvr>
                                      <p:to>
                                        <p:strVal val="visible"/>
                                      </p:to>
                                    </p:set>
                                    <p:animEffect transition="in" filter="blinds(horizontal)">
                                      <p:cBhvr>
                                        <p:cTn id="18" dur="500"/>
                                        <p:tgtEl>
                                          <p:spTgt spid="52228">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2228">
                                            <p:txEl>
                                              <p:pRg st="4" end="4"/>
                                            </p:txEl>
                                          </p:spTgt>
                                        </p:tgtEl>
                                        <p:attrNameLst>
                                          <p:attrName>style.visibility</p:attrName>
                                        </p:attrNameLst>
                                      </p:cBhvr>
                                      <p:to>
                                        <p:strVal val="visible"/>
                                      </p:to>
                                    </p:set>
                                    <p:animEffect transition="in" filter="blinds(horizontal)">
                                      <p:cBhvr>
                                        <p:cTn id="21" dur="500"/>
                                        <p:tgtEl>
                                          <p:spTgt spid="52228">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2228">
                                            <p:txEl>
                                              <p:pRg st="5" end="5"/>
                                            </p:txEl>
                                          </p:spTgt>
                                        </p:tgtEl>
                                        <p:attrNameLst>
                                          <p:attrName>style.visibility</p:attrName>
                                        </p:attrNameLst>
                                      </p:cBhvr>
                                      <p:to>
                                        <p:strVal val="visible"/>
                                      </p:to>
                                    </p:set>
                                    <p:animEffect transition="in" filter="blinds(horizontal)">
                                      <p:cBhvr>
                                        <p:cTn id="24" dur="500"/>
                                        <p:tgtEl>
                                          <p:spTgt spid="5222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52228">
                                            <p:txEl>
                                              <p:pRg st="7" end="7"/>
                                            </p:txEl>
                                          </p:spTgt>
                                        </p:tgtEl>
                                        <p:attrNameLst>
                                          <p:attrName>style.visibility</p:attrName>
                                        </p:attrNameLst>
                                      </p:cBhvr>
                                      <p:to>
                                        <p:strVal val="visible"/>
                                      </p:to>
                                    </p:set>
                                    <p:animEffect transition="in" filter="box(in)">
                                      <p:cBhvr>
                                        <p:cTn id="29" dur="500"/>
                                        <p:tgtEl>
                                          <p:spTgt spid="52228">
                                            <p:txEl>
                                              <p:pRg st="7" end="7"/>
                                            </p:txEl>
                                          </p:spTgt>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ox(in)">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fld id="{F400BE79-9516-472E-B4AE-F5D8B44FB973}" type="slidenum">
              <a:rPr lang="ar-SA"/>
              <a:pPr/>
              <a:t>27</a:t>
            </a:fld>
            <a:endParaRPr lang="en-US" dirty="0"/>
          </a:p>
        </p:txBody>
      </p:sp>
      <p:sp>
        <p:nvSpPr>
          <p:cNvPr id="52226" name="Freeform 2"/>
          <p:cNvSpPr>
            <a:spLocks/>
          </p:cNvSpPr>
          <p:nvPr/>
        </p:nvSpPr>
        <p:spPr bwMode="auto">
          <a:xfrm>
            <a:off x="285750" y="3154363"/>
            <a:ext cx="4406900" cy="2868612"/>
          </a:xfrm>
          <a:custGeom>
            <a:avLst/>
            <a:gdLst/>
            <a:ahLst/>
            <a:cxnLst>
              <a:cxn ang="0">
                <a:pos x="97" y="0"/>
              </a:cxn>
              <a:cxn ang="0">
                <a:pos x="2762" y="1370"/>
              </a:cxn>
              <a:cxn ang="0">
                <a:pos x="2776" y="1752"/>
              </a:cxn>
              <a:cxn ang="0">
                <a:pos x="0" y="1807"/>
              </a:cxn>
              <a:cxn ang="0">
                <a:pos x="97" y="0"/>
              </a:cxn>
            </a:cxnLst>
            <a:rect l="0" t="0" r="r" b="b"/>
            <a:pathLst>
              <a:path w="2776" h="1807">
                <a:moveTo>
                  <a:pt x="97" y="0"/>
                </a:moveTo>
                <a:lnTo>
                  <a:pt x="2762" y="1370"/>
                </a:lnTo>
                <a:lnTo>
                  <a:pt x="2776" y="1752"/>
                </a:lnTo>
                <a:lnTo>
                  <a:pt x="0" y="1807"/>
                </a:lnTo>
                <a:lnTo>
                  <a:pt x="97" y="0"/>
                </a:lnTo>
                <a:close/>
              </a:path>
            </a:pathLst>
          </a:custGeom>
          <a:solidFill>
            <a:srgbClr val="00CC00">
              <a:alpha val="89000"/>
            </a:srgbClr>
          </a:solidFill>
          <a:ln w="9525">
            <a:solidFill>
              <a:schemeClr val="accent1"/>
            </a:solidFill>
            <a:round/>
            <a:headEnd/>
            <a:tailEnd/>
          </a:ln>
          <a:effectLst/>
        </p:spPr>
        <p:txBody>
          <a:bodyPr/>
          <a:lstStyle/>
          <a:p>
            <a:endParaRPr lang="en-US"/>
          </a:p>
        </p:txBody>
      </p:sp>
      <p:sp>
        <p:nvSpPr>
          <p:cNvPr id="52227"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52228" name="Rectangle 4"/>
          <p:cNvSpPr>
            <a:spLocks noGrp="1" noChangeArrowheads="1"/>
          </p:cNvSpPr>
          <p:nvPr>
            <p:ph type="body" idx="1"/>
          </p:nvPr>
        </p:nvSpPr>
        <p:spPr>
          <a:xfrm>
            <a:off x="5127624" y="1685925"/>
            <a:ext cx="3581401" cy="3810000"/>
          </a:xfrm>
        </p:spPr>
        <p:txBody>
          <a:bodyPr/>
          <a:lstStyle/>
          <a:p>
            <a:pPr marL="171450" indent="-171450" algn="r" rtl="1">
              <a:lnSpc>
                <a:spcPct val="150000"/>
              </a:lnSpc>
              <a:spcBef>
                <a:spcPct val="0"/>
              </a:spcBef>
              <a:buNone/>
            </a:pPr>
            <a:r>
              <a:rPr lang="ar-SA" sz="2800" dirty="0">
                <a:latin typeface="Times New Roman" pitchFamily="18" charset="0"/>
                <a:cs typeface="Times New Roman" pitchFamily="18" charset="0"/>
              </a:rPr>
              <a:t>يزاح (يجر) مستقيم دالة الهدف موازيا لنفسه باتجاه </a:t>
            </a:r>
            <a:r>
              <a:rPr lang="ar-SA" sz="2800" b="1" u="sng" dirty="0">
                <a:latin typeface="Times New Roman" pitchFamily="18" charset="0"/>
                <a:cs typeface="Times New Roman" pitchFamily="18" charset="0"/>
              </a:rPr>
              <a:t>التحسن</a:t>
            </a:r>
            <a:r>
              <a:rPr lang="ar-SA" sz="2800" dirty="0">
                <a:latin typeface="Times New Roman" pitchFamily="18" charset="0"/>
                <a:cs typeface="Times New Roman" pitchFamily="18" charset="0"/>
              </a:rPr>
              <a:t> حتى يصل إلى </a:t>
            </a:r>
            <a:r>
              <a:rPr lang="ar-SA" sz="2800" dirty="0">
                <a:solidFill>
                  <a:srgbClr val="FF0000"/>
                </a:solidFill>
                <a:latin typeface="Times New Roman" pitchFamily="18" charset="0"/>
                <a:cs typeface="Times New Roman" pitchFamily="18" charset="0"/>
              </a:rPr>
              <a:t>آخر نقطة في فضاء الحلول</a:t>
            </a:r>
            <a:r>
              <a:rPr lang="ar-SA" sz="2800" dirty="0">
                <a:latin typeface="Times New Roman" pitchFamily="18" charset="0"/>
                <a:cs typeface="Times New Roman" pitchFamily="18" charset="0"/>
              </a:rPr>
              <a:t> فتكون هذه النقطة هي </a:t>
            </a:r>
            <a:r>
              <a:rPr lang="ar-SA" sz="2800" dirty="0">
                <a:solidFill>
                  <a:srgbClr val="FF0000"/>
                </a:solidFill>
                <a:latin typeface="Times New Roman" pitchFamily="18" charset="0"/>
                <a:cs typeface="Times New Roman" pitchFamily="18" charset="0"/>
              </a:rPr>
              <a:t>الحل الأمثل</a:t>
            </a:r>
            <a:r>
              <a:rPr lang="en-US" sz="2800" dirty="0">
                <a:latin typeface="Times New Roman" pitchFamily="18" charset="0"/>
                <a:cs typeface="Times New Roman" pitchFamily="18" charset="0"/>
              </a:rPr>
              <a:t>.</a:t>
            </a:r>
            <a:endParaRPr lang="ar-SA" sz="2800" b="1" baseline="-25000" dirty="0">
              <a:latin typeface="Times New Roman" pitchFamily="18" charset="0"/>
              <a:cs typeface="Times New Roman" pitchFamily="18" charset="0"/>
              <a:sym typeface="Symbol" pitchFamily="18" charset="2"/>
            </a:endParaRPr>
          </a:p>
          <a:p>
            <a:pPr marL="171450" indent="-171450" algn="r" rtl="1">
              <a:lnSpc>
                <a:spcPct val="150000"/>
              </a:lnSpc>
              <a:spcBef>
                <a:spcPct val="0"/>
              </a:spcBef>
              <a:buFontTx/>
              <a:buNone/>
            </a:pPr>
            <a:endParaRPr lang="ar-SA" b="1" baseline="-25000" dirty="0">
              <a:latin typeface="Times New Roman" pitchFamily="18" charset="0"/>
              <a:cs typeface="Times New Roman" pitchFamily="18" charset="0"/>
              <a:sym typeface="Symbol" pitchFamily="18" charset="2"/>
            </a:endParaRPr>
          </a:p>
        </p:txBody>
      </p:sp>
      <p:sp>
        <p:nvSpPr>
          <p:cNvPr id="52229" name="Text Box 5"/>
          <p:cNvSpPr txBox="1">
            <a:spLocks noChangeArrowheads="1"/>
          </p:cNvSpPr>
          <p:nvPr/>
        </p:nvSpPr>
        <p:spPr bwMode="auto">
          <a:xfrm>
            <a:off x="4783138" y="5164138"/>
            <a:ext cx="333375" cy="366712"/>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52230" name="Text Box 6"/>
          <p:cNvSpPr txBox="1">
            <a:spLocks noChangeArrowheads="1"/>
          </p:cNvSpPr>
          <p:nvPr/>
        </p:nvSpPr>
        <p:spPr bwMode="auto">
          <a:xfrm>
            <a:off x="795338" y="1990725"/>
            <a:ext cx="334962" cy="366713"/>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sp>
        <p:nvSpPr>
          <p:cNvPr id="52231" name="Freeform 7"/>
          <p:cNvSpPr>
            <a:spLocks/>
          </p:cNvSpPr>
          <p:nvPr/>
        </p:nvSpPr>
        <p:spPr bwMode="auto">
          <a:xfrm>
            <a:off x="2867025" y="4391025"/>
            <a:ext cx="1866900" cy="1638300"/>
          </a:xfrm>
          <a:custGeom>
            <a:avLst/>
            <a:gdLst/>
            <a:ahLst/>
            <a:cxnLst>
              <a:cxn ang="0">
                <a:pos x="12" y="15"/>
              </a:cxn>
              <a:cxn ang="0">
                <a:pos x="456" y="1032"/>
              </a:cxn>
              <a:cxn ang="0">
                <a:pos x="1176" y="1032"/>
              </a:cxn>
              <a:cxn ang="0">
                <a:pos x="1140" y="600"/>
              </a:cxn>
              <a:cxn ang="0">
                <a:pos x="0" y="0"/>
              </a:cxn>
            </a:cxnLst>
            <a:rect l="0" t="0" r="r" b="b"/>
            <a:pathLst>
              <a:path w="1176" h="1032">
                <a:moveTo>
                  <a:pt x="12" y="15"/>
                </a:moveTo>
                <a:lnTo>
                  <a:pt x="456" y="1032"/>
                </a:lnTo>
                <a:lnTo>
                  <a:pt x="1176" y="1032"/>
                </a:lnTo>
                <a:lnTo>
                  <a:pt x="1140" y="600"/>
                </a:lnTo>
                <a:lnTo>
                  <a:pt x="0" y="0"/>
                </a:lnTo>
              </a:path>
            </a:pathLst>
          </a:custGeom>
          <a:solidFill>
            <a:schemeClr val="bg1"/>
          </a:solidFill>
          <a:ln w="9525">
            <a:noFill/>
            <a:round/>
            <a:headEnd/>
            <a:tailEnd/>
          </a:ln>
          <a:effectLst/>
        </p:spPr>
        <p:txBody>
          <a:bodyPr/>
          <a:lstStyle/>
          <a:p>
            <a:endParaRPr lang="en-US"/>
          </a:p>
        </p:txBody>
      </p:sp>
      <p:sp>
        <p:nvSpPr>
          <p:cNvPr id="52232" name="Freeform 8"/>
          <p:cNvSpPr>
            <a:spLocks/>
          </p:cNvSpPr>
          <p:nvPr/>
        </p:nvSpPr>
        <p:spPr bwMode="auto">
          <a:xfrm>
            <a:off x="107950" y="2974975"/>
            <a:ext cx="1784350" cy="2540000"/>
          </a:xfrm>
          <a:custGeom>
            <a:avLst/>
            <a:gdLst/>
            <a:ahLst/>
            <a:cxnLst>
              <a:cxn ang="0">
                <a:pos x="0" y="0"/>
              </a:cxn>
              <a:cxn ang="0">
                <a:pos x="1124" y="580"/>
              </a:cxn>
              <a:cxn ang="0">
                <a:pos x="20" y="1600"/>
              </a:cxn>
              <a:cxn ang="0">
                <a:pos x="0" y="0"/>
              </a:cxn>
            </a:cxnLst>
            <a:rect l="0" t="0" r="r" b="b"/>
            <a:pathLst>
              <a:path w="1124" h="1600">
                <a:moveTo>
                  <a:pt x="0" y="0"/>
                </a:moveTo>
                <a:lnTo>
                  <a:pt x="1124" y="580"/>
                </a:lnTo>
                <a:lnTo>
                  <a:pt x="20" y="1600"/>
                </a:lnTo>
                <a:lnTo>
                  <a:pt x="0" y="0"/>
                </a:lnTo>
                <a:close/>
              </a:path>
            </a:pathLst>
          </a:custGeom>
          <a:solidFill>
            <a:schemeClr val="bg1"/>
          </a:solidFill>
          <a:ln w="9525">
            <a:noFill/>
            <a:round/>
            <a:headEnd/>
            <a:tailEnd/>
          </a:ln>
          <a:effectLst/>
        </p:spPr>
        <p:txBody>
          <a:bodyPr/>
          <a:lstStyle/>
          <a:p>
            <a:endParaRPr lang="en-US"/>
          </a:p>
        </p:txBody>
      </p:sp>
      <p:sp>
        <p:nvSpPr>
          <p:cNvPr id="52233" name="Freeform 9"/>
          <p:cNvSpPr>
            <a:spLocks/>
          </p:cNvSpPr>
          <p:nvPr/>
        </p:nvSpPr>
        <p:spPr bwMode="auto">
          <a:xfrm>
            <a:off x="1689100" y="3911600"/>
            <a:ext cx="590550" cy="190500"/>
          </a:xfrm>
          <a:custGeom>
            <a:avLst/>
            <a:gdLst/>
            <a:ahLst/>
            <a:cxnLst>
              <a:cxn ang="0">
                <a:pos x="140" y="0"/>
              </a:cxn>
              <a:cxn ang="0">
                <a:pos x="0" y="112"/>
              </a:cxn>
              <a:cxn ang="0">
                <a:pos x="372" y="120"/>
              </a:cxn>
              <a:cxn ang="0">
                <a:pos x="140" y="0"/>
              </a:cxn>
            </a:cxnLst>
            <a:rect l="0" t="0" r="r" b="b"/>
            <a:pathLst>
              <a:path w="372" h="120">
                <a:moveTo>
                  <a:pt x="140" y="0"/>
                </a:moveTo>
                <a:lnTo>
                  <a:pt x="0" y="112"/>
                </a:lnTo>
                <a:lnTo>
                  <a:pt x="372" y="120"/>
                </a:lnTo>
                <a:lnTo>
                  <a:pt x="140" y="0"/>
                </a:lnTo>
                <a:close/>
              </a:path>
            </a:pathLst>
          </a:custGeom>
          <a:solidFill>
            <a:schemeClr val="bg1"/>
          </a:solidFill>
          <a:ln w="9525">
            <a:noFill/>
            <a:round/>
            <a:headEnd/>
            <a:tailEnd/>
          </a:ln>
          <a:effectLst/>
        </p:spPr>
        <p:txBody>
          <a:bodyPr/>
          <a:lstStyle/>
          <a:p>
            <a:endParaRPr lang="en-US"/>
          </a:p>
        </p:txBody>
      </p:sp>
      <p:sp>
        <p:nvSpPr>
          <p:cNvPr id="52234" name="Freeform 10"/>
          <p:cNvSpPr>
            <a:spLocks/>
          </p:cNvSpPr>
          <p:nvPr/>
        </p:nvSpPr>
        <p:spPr bwMode="auto">
          <a:xfrm>
            <a:off x="203200" y="4597400"/>
            <a:ext cx="3498850" cy="1930400"/>
          </a:xfrm>
          <a:custGeom>
            <a:avLst/>
            <a:gdLst/>
            <a:ahLst/>
            <a:cxnLst>
              <a:cxn ang="0">
                <a:pos x="600" y="0"/>
              </a:cxn>
              <a:cxn ang="0">
                <a:pos x="600" y="348"/>
              </a:cxn>
              <a:cxn ang="0">
                <a:pos x="1876" y="356"/>
              </a:cxn>
              <a:cxn ang="0">
                <a:pos x="2204" y="1084"/>
              </a:cxn>
              <a:cxn ang="0">
                <a:pos x="88" y="1216"/>
              </a:cxn>
              <a:cxn ang="0">
                <a:pos x="0" y="548"/>
              </a:cxn>
              <a:cxn ang="0">
                <a:pos x="600" y="0"/>
              </a:cxn>
            </a:cxnLst>
            <a:rect l="0" t="0" r="r" b="b"/>
            <a:pathLst>
              <a:path w="2204" h="1216">
                <a:moveTo>
                  <a:pt x="600" y="0"/>
                </a:moveTo>
                <a:lnTo>
                  <a:pt x="600" y="348"/>
                </a:lnTo>
                <a:lnTo>
                  <a:pt x="1876" y="356"/>
                </a:lnTo>
                <a:lnTo>
                  <a:pt x="2204" y="1084"/>
                </a:lnTo>
                <a:lnTo>
                  <a:pt x="88" y="1216"/>
                </a:lnTo>
                <a:lnTo>
                  <a:pt x="0" y="548"/>
                </a:lnTo>
                <a:lnTo>
                  <a:pt x="600" y="0"/>
                </a:lnTo>
                <a:close/>
              </a:path>
            </a:pathLst>
          </a:custGeom>
          <a:solidFill>
            <a:schemeClr val="bg1"/>
          </a:solidFill>
          <a:ln w="9525">
            <a:noFill/>
            <a:round/>
            <a:headEnd/>
            <a:tailEnd/>
          </a:ln>
          <a:effectLst/>
        </p:spPr>
        <p:txBody>
          <a:bodyPr/>
          <a:lstStyle/>
          <a:p>
            <a:endParaRPr lang="en-US"/>
          </a:p>
        </p:txBody>
      </p:sp>
      <p:sp>
        <p:nvSpPr>
          <p:cNvPr id="52235" name="Line 11"/>
          <p:cNvSpPr>
            <a:spLocks noChangeShapeType="1"/>
          </p:cNvSpPr>
          <p:nvPr/>
        </p:nvSpPr>
        <p:spPr bwMode="auto">
          <a:xfrm>
            <a:off x="207963" y="5157470"/>
            <a:ext cx="4589462"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52236" name="Line 12"/>
          <p:cNvSpPr>
            <a:spLocks noChangeShapeType="1"/>
          </p:cNvSpPr>
          <p:nvPr/>
        </p:nvSpPr>
        <p:spPr bwMode="auto">
          <a:xfrm>
            <a:off x="374650" y="3113088"/>
            <a:ext cx="4438650" cy="2281237"/>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52237" name="Line 13"/>
          <p:cNvSpPr>
            <a:spLocks noChangeShapeType="1"/>
          </p:cNvSpPr>
          <p:nvPr/>
        </p:nvSpPr>
        <p:spPr bwMode="auto">
          <a:xfrm>
            <a:off x="1806575" y="1996856"/>
            <a:ext cx="1862138" cy="4264025"/>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52238" name="Line 14"/>
          <p:cNvSpPr>
            <a:spLocks noChangeShapeType="1"/>
          </p:cNvSpPr>
          <p:nvPr/>
        </p:nvSpPr>
        <p:spPr bwMode="auto">
          <a:xfrm flipH="1">
            <a:off x="47625" y="1831975"/>
            <a:ext cx="4110038" cy="3756025"/>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52239" name="Line 15"/>
          <p:cNvSpPr>
            <a:spLocks noChangeShapeType="1"/>
          </p:cNvSpPr>
          <p:nvPr/>
        </p:nvSpPr>
        <p:spPr bwMode="auto">
          <a:xfrm flipH="1">
            <a:off x="85725" y="4094163"/>
            <a:ext cx="4629150" cy="1111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52240" name="Line 16"/>
          <p:cNvSpPr>
            <a:spLocks noChangeShapeType="1"/>
          </p:cNvSpPr>
          <p:nvPr/>
        </p:nvSpPr>
        <p:spPr bwMode="auto">
          <a:xfrm>
            <a:off x="1160463" y="2178050"/>
            <a:ext cx="0" cy="37036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52242" name="Oval 18"/>
          <p:cNvSpPr>
            <a:spLocks noChangeArrowheads="1"/>
          </p:cNvSpPr>
          <p:nvPr/>
        </p:nvSpPr>
        <p:spPr bwMode="auto">
          <a:xfrm>
            <a:off x="2028825" y="510540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43" name="Oval 19"/>
          <p:cNvSpPr>
            <a:spLocks noChangeArrowheads="1"/>
          </p:cNvSpPr>
          <p:nvPr/>
        </p:nvSpPr>
        <p:spPr bwMode="auto">
          <a:xfrm>
            <a:off x="1087438" y="3468688"/>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45" name="Text Box 21"/>
          <p:cNvSpPr txBox="1">
            <a:spLocks noChangeArrowheads="1"/>
          </p:cNvSpPr>
          <p:nvPr/>
        </p:nvSpPr>
        <p:spPr bwMode="auto">
          <a:xfrm>
            <a:off x="2209800" y="6248400"/>
            <a:ext cx="1008609" cy="369332"/>
          </a:xfrm>
          <a:prstGeom prst="rect">
            <a:avLst/>
          </a:prstGeom>
          <a:noFill/>
          <a:ln w="9525">
            <a:noFill/>
            <a:miter lim="800000"/>
            <a:headEnd/>
            <a:tailEnd/>
          </a:ln>
          <a:effectLst/>
        </p:spPr>
        <p:txBody>
          <a:bodyPr wrap="none">
            <a:spAutoFit/>
          </a:bodyPr>
          <a:lstStyle/>
          <a:p>
            <a:r>
              <a:rPr lang="en-US" b="1" i="1" dirty="0">
                <a:latin typeface="+mj-lt"/>
                <a:cs typeface="Times New Roman" pitchFamily="18" charset="0"/>
                <a:sym typeface="Symbol" pitchFamily="18" charset="2"/>
              </a:rPr>
              <a:t>z</a:t>
            </a:r>
            <a:r>
              <a:rPr lang="en-US" b="1" i="1" dirty="0">
                <a:latin typeface="Times New Roman" pitchFamily="18" charset="0"/>
                <a:cs typeface="Times New Roman" pitchFamily="18" charset="0"/>
                <a:sym typeface="Symbol" pitchFamily="18" charset="2"/>
              </a:rPr>
              <a:t> = </a:t>
            </a:r>
            <a:r>
              <a:rPr lang="en-US" b="1" dirty="0">
                <a:latin typeface="Times New Roman" pitchFamily="18" charset="0"/>
                <a:cs typeface="Times New Roman" pitchFamily="18" charset="0"/>
                <a:sym typeface="Symbol" pitchFamily="18" charset="2"/>
              </a:rPr>
              <a:t>6000</a:t>
            </a:r>
            <a:endParaRPr lang="en-US" b="1" baseline="-25000" dirty="0">
              <a:latin typeface="Times New Roman" pitchFamily="18" charset="0"/>
              <a:cs typeface="Times New Roman" pitchFamily="18" charset="0"/>
              <a:sym typeface="Symbol" pitchFamily="18" charset="2"/>
            </a:endParaRPr>
          </a:p>
        </p:txBody>
      </p:sp>
      <p:sp>
        <p:nvSpPr>
          <p:cNvPr id="23" name="Line 23"/>
          <p:cNvSpPr>
            <a:spLocks noChangeShapeType="1"/>
          </p:cNvSpPr>
          <p:nvPr/>
        </p:nvSpPr>
        <p:spPr bwMode="auto">
          <a:xfrm flipV="1">
            <a:off x="2452468" y="5424268"/>
            <a:ext cx="381000" cy="266700"/>
          </a:xfrm>
          <a:prstGeom prst="line">
            <a:avLst/>
          </a:prstGeom>
          <a:noFill/>
          <a:ln w="9525">
            <a:solidFill>
              <a:srgbClr val="FF0000"/>
            </a:solidFill>
            <a:round/>
            <a:headEnd/>
            <a:tailEnd type="triangle" w="med" len="med"/>
          </a:ln>
          <a:effectLst/>
        </p:spPr>
        <p:txBody>
          <a:bodyPr/>
          <a:lstStyle/>
          <a:p>
            <a:endParaRPr lang="en-US"/>
          </a:p>
        </p:txBody>
      </p:sp>
      <p:sp>
        <p:nvSpPr>
          <p:cNvPr id="31" name="Line 24"/>
          <p:cNvSpPr>
            <a:spLocks noChangeShapeType="1"/>
          </p:cNvSpPr>
          <p:nvPr/>
        </p:nvSpPr>
        <p:spPr bwMode="auto">
          <a:xfrm>
            <a:off x="1038909" y="2327275"/>
            <a:ext cx="2266950" cy="3876675"/>
          </a:xfrm>
          <a:prstGeom prst="line">
            <a:avLst/>
          </a:prstGeom>
          <a:noFill/>
          <a:ln w="28575">
            <a:solidFill>
              <a:schemeClr val="tx1"/>
            </a:solidFill>
            <a:prstDash val="dash"/>
            <a:round/>
            <a:headEnd type="triangle" w="med" len="med"/>
            <a:tailEnd type="triangle" w="med" len="med"/>
          </a:ln>
          <a:effectLst/>
        </p:spPr>
        <p:txBody>
          <a:bodyPr/>
          <a:lstStyle/>
          <a:p>
            <a:endParaRPr lang="en-US"/>
          </a:p>
        </p:txBody>
      </p:sp>
      <p:sp>
        <p:nvSpPr>
          <p:cNvPr id="32" name="Line 25"/>
          <p:cNvSpPr>
            <a:spLocks noChangeShapeType="1"/>
          </p:cNvSpPr>
          <p:nvPr/>
        </p:nvSpPr>
        <p:spPr bwMode="auto">
          <a:xfrm>
            <a:off x="1258888" y="2211388"/>
            <a:ext cx="2266950" cy="3876675"/>
          </a:xfrm>
          <a:prstGeom prst="line">
            <a:avLst/>
          </a:prstGeom>
          <a:noFill/>
          <a:ln w="28575">
            <a:solidFill>
              <a:schemeClr val="tx1"/>
            </a:solidFill>
            <a:prstDash val="dash"/>
            <a:round/>
            <a:headEnd type="triangle" w="med" len="med"/>
            <a:tailEnd type="triangle" w="med" len="med"/>
          </a:ln>
          <a:effectLst/>
        </p:spPr>
        <p:txBody>
          <a:bodyPr/>
          <a:lstStyle/>
          <a:p>
            <a:endParaRPr lang="en-US"/>
          </a:p>
        </p:txBody>
      </p:sp>
      <p:sp>
        <p:nvSpPr>
          <p:cNvPr id="33" name="Line 26"/>
          <p:cNvSpPr>
            <a:spLocks noChangeShapeType="1"/>
          </p:cNvSpPr>
          <p:nvPr/>
        </p:nvSpPr>
        <p:spPr bwMode="auto">
          <a:xfrm>
            <a:off x="1474788" y="2050831"/>
            <a:ext cx="2266950" cy="3876675"/>
          </a:xfrm>
          <a:prstGeom prst="line">
            <a:avLst/>
          </a:prstGeom>
          <a:noFill/>
          <a:ln w="28575">
            <a:solidFill>
              <a:schemeClr val="tx1"/>
            </a:solidFill>
            <a:prstDash val="dash"/>
            <a:round/>
            <a:headEnd type="triangle" w="med" len="med"/>
            <a:tailEnd type="triangle" w="med" len="med"/>
          </a:ln>
          <a:effectLst/>
        </p:spPr>
        <p:txBody>
          <a:bodyPr/>
          <a:lstStyle/>
          <a:p>
            <a:endParaRPr lang="en-US"/>
          </a:p>
        </p:txBody>
      </p:sp>
      <p:sp>
        <p:nvSpPr>
          <p:cNvPr id="34" name="TextBox 33"/>
          <p:cNvSpPr txBox="1"/>
          <p:nvPr/>
        </p:nvSpPr>
        <p:spPr>
          <a:xfrm>
            <a:off x="3019864" y="3152336"/>
            <a:ext cx="1558440" cy="400110"/>
          </a:xfrm>
          <a:prstGeom prst="rect">
            <a:avLst/>
          </a:prstGeom>
          <a:noFill/>
        </p:spPr>
        <p:txBody>
          <a:bodyPr wrap="none" rtlCol="0">
            <a:spAutoFit/>
          </a:bodyPr>
          <a:lstStyle/>
          <a:p>
            <a:r>
              <a:rPr lang="ar-SA" sz="2000" dirty="0">
                <a:solidFill>
                  <a:srgbClr val="FF0000"/>
                </a:solidFill>
              </a:rPr>
              <a:t>نقطة الحل الأمثل</a:t>
            </a:r>
            <a:endParaRPr lang="en-US" sz="2000" dirty="0">
              <a:solidFill>
                <a:srgbClr val="FF0000"/>
              </a:solidFill>
            </a:endParaRPr>
          </a:p>
        </p:txBody>
      </p:sp>
      <p:cxnSp>
        <p:nvCxnSpPr>
          <p:cNvPr id="35" name="Curved Connector 34"/>
          <p:cNvCxnSpPr/>
          <p:nvPr/>
        </p:nvCxnSpPr>
        <p:spPr>
          <a:xfrm rot="5400000">
            <a:off x="2829364" y="3585504"/>
            <a:ext cx="762000" cy="685800"/>
          </a:xfrm>
          <a:prstGeom prst="curvedConnector3">
            <a:avLst>
              <a:gd name="adj1" fmla="val 5923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Line 20"/>
          <p:cNvSpPr>
            <a:spLocks noChangeShapeType="1"/>
          </p:cNvSpPr>
          <p:nvPr/>
        </p:nvSpPr>
        <p:spPr bwMode="auto">
          <a:xfrm>
            <a:off x="581025" y="2562225"/>
            <a:ext cx="2085975" cy="3609975"/>
          </a:xfrm>
          <a:prstGeom prst="line">
            <a:avLst/>
          </a:prstGeom>
          <a:noFill/>
          <a:ln w="28575">
            <a:solidFill>
              <a:schemeClr val="tx1"/>
            </a:solidFill>
            <a:prstDash val="dash"/>
            <a:round/>
            <a:headEnd type="triangle" w="med" len="med"/>
            <a:tailEnd type="triangle" w="med" len="med"/>
          </a:ln>
          <a:effectLst/>
        </p:spPr>
        <p:txBody>
          <a:bodyPr/>
          <a:lstStyle/>
          <a:p>
            <a:endParaRPr lang="en-US"/>
          </a:p>
        </p:txBody>
      </p:sp>
    </p:spTree>
    <p:extLst>
      <p:ext uri="{BB962C8B-B14F-4D97-AF65-F5344CB8AC3E}">
        <p14:creationId xmlns:p14="http://schemas.microsoft.com/office/powerpoint/2010/main" val="25426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linds(horizontal)">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checkerboard(across)">
                                      <p:cBhvr>
                                        <p:cTn id="22" dur="500"/>
                                        <p:tgtEl>
                                          <p:spTgt spid="34"/>
                                        </p:tgtEl>
                                      </p:cBhvr>
                                    </p:animEffect>
                                  </p:childTnLst>
                                </p:cTn>
                              </p:par>
                              <p:par>
                                <p:cTn id="23" presetID="5" presetClass="entr" presetSubtype="1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checkerboard(across)">
                                      <p:cBhvr>
                                        <p:cTn id="2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7A70F79B-D480-4917-86E3-A0923EDA2351}" type="slidenum">
              <a:rPr lang="ar-SA"/>
              <a:pPr/>
              <a:t>28</a:t>
            </a:fld>
            <a:endParaRPr lang="en-US"/>
          </a:p>
        </p:txBody>
      </p:sp>
      <p:sp>
        <p:nvSpPr>
          <p:cNvPr id="57346" name="Freeform 2"/>
          <p:cNvSpPr>
            <a:spLocks/>
          </p:cNvSpPr>
          <p:nvPr/>
        </p:nvSpPr>
        <p:spPr bwMode="auto">
          <a:xfrm>
            <a:off x="285750" y="3154363"/>
            <a:ext cx="4406900" cy="2868612"/>
          </a:xfrm>
          <a:custGeom>
            <a:avLst/>
            <a:gdLst/>
            <a:ahLst/>
            <a:cxnLst>
              <a:cxn ang="0">
                <a:pos x="97" y="0"/>
              </a:cxn>
              <a:cxn ang="0">
                <a:pos x="2762" y="1370"/>
              </a:cxn>
              <a:cxn ang="0">
                <a:pos x="2776" y="1752"/>
              </a:cxn>
              <a:cxn ang="0">
                <a:pos x="0" y="1807"/>
              </a:cxn>
              <a:cxn ang="0">
                <a:pos x="97" y="0"/>
              </a:cxn>
            </a:cxnLst>
            <a:rect l="0" t="0" r="r" b="b"/>
            <a:pathLst>
              <a:path w="2776" h="1807">
                <a:moveTo>
                  <a:pt x="97" y="0"/>
                </a:moveTo>
                <a:lnTo>
                  <a:pt x="2762" y="1370"/>
                </a:lnTo>
                <a:lnTo>
                  <a:pt x="2776" y="1752"/>
                </a:lnTo>
                <a:lnTo>
                  <a:pt x="0" y="1807"/>
                </a:lnTo>
                <a:lnTo>
                  <a:pt x="97" y="0"/>
                </a:lnTo>
                <a:close/>
              </a:path>
            </a:pathLst>
          </a:custGeom>
          <a:solidFill>
            <a:srgbClr val="00CC00">
              <a:alpha val="89000"/>
            </a:srgbClr>
          </a:solidFill>
          <a:ln w="9525">
            <a:noFill/>
            <a:round/>
            <a:headEnd/>
            <a:tailEnd/>
          </a:ln>
          <a:effectLst/>
        </p:spPr>
        <p:txBody>
          <a:bodyPr/>
          <a:lstStyle/>
          <a:p>
            <a:endParaRPr lang="en-US"/>
          </a:p>
        </p:txBody>
      </p:sp>
      <p:sp>
        <p:nvSpPr>
          <p:cNvPr id="57349" name="Text Box 5"/>
          <p:cNvSpPr txBox="1">
            <a:spLocks noChangeArrowheads="1"/>
          </p:cNvSpPr>
          <p:nvPr/>
        </p:nvSpPr>
        <p:spPr bwMode="auto">
          <a:xfrm>
            <a:off x="4783138" y="5164138"/>
            <a:ext cx="333375" cy="366712"/>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57350" name="Text Box 6"/>
          <p:cNvSpPr txBox="1">
            <a:spLocks noChangeArrowheads="1"/>
          </p:cNvSpPr>
          <p:nvPr/>
        </p:nvSpPr>
        <p:spPr bwMode="auto">
          <a:xfrm>
            <a:off x="795338" y="1990725"/>
            <a:ext cx="334962" cy="366713"/>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sp>
        <p:nvSpPr>
          <p:cNvPr id="57351" name="Freeform 7"/>
          <p:cNvSpPr>
            <a:spLocks/>
          </p:cNvSpPr>
          <p:nvPr/>
        </p:nvSpPr>
        <p:spPr bwMode="auto">
          <a:xfrm>
            <a:off x="2790825" y="4333875"/>
            <a:ext cx="1943100" cy="1695450"/>
          </a:xfrm>
          <a:custGeom>
            <a:avLst/>
            <a:gdLst/>
            <a:ahLst/>
            <a:cxnLst>
              <a:cxn ang="0">
                <a:pos x="12" y="15"/>
              </a:cxn>
              <a:cxn ang="0">
                <a:pos x="456" y="1032"/>
              </a:cxn>
              <a:cxn ang="0">
                <a:pos x="1176" y="1032"/>
              </a:cxn>
              <a:cxn ang="0">
                <a:pos x="1140" y="600"/>
              </a:cxn>
              <a:cxn ang="0">
                <a:pos x="0" y="0"/>
              </a:cxn>
            </a:cxnLst>
            <a:rect l="0" t="0" r="r" b="b"/>
            <a:pathLst>
              <a:path w="1176" h="1032">
                <a:moveTo>
                  <a:pt x="12" y="15"/>
                </a:moveTo>
                <a:lnTo>
                  <a:pt x="456" y="1032"/>
                </a:lnTo>
                <a:lnTo>
                  <a:pt x="1176" y="1032"/>
                </a:lnTo>
                <a:lnTo>
                  <a:pt x="1140" y="600"/>
                </a:lnTo>
                <a:lnTo>
                  <a:pt x="0" y="0"/>
                </a:lnTo>
              </a:path>
            </a:pathLst>
          </a:custGeom>
          <a:solidFill>
            <a:schemeClr val="bg1"/>
          </a:solidFill>
          <a:ln w="9525">
            <a:noFill/>
            <a:round/>
            <a:headEnd/>
            <a:tailEnd/>
          </a:ln>
          <a:effectLst/>
        </p:spPr>
        <p:txBody>
          <a:bodyPr/>
          <a:lstStyle/>
          <a:p>
            <a:endParaRPr lang="en-US"/>
          </a:p>
        </p:txBody>
      </p:sp>
      <p:sp>
        <p:nvSpPr>
          <p:cNvPr id="57352" name="Freeform 8"/>
          <p:cNvSpPr>
            <a:spLocks/>
          </p:cNvSpPr>
          <p:nvPr/>
        </p:nvSpPr>
        <p:spPr bwMode="auto">
          <a:xfrm>
            <a:off x="88900" y="2965450"/>
            <a:ext cx="1870075" cy="2578100"/>
          </a:xfrm>
          <a:custGeom>
            <a:avLst/>
            <a:gdLst/>
            <a:ahLst/>
            <a:cxnLst>
              <a:cxn ang="0">
                <a:pos x="0" y="0"/>
              </a:cxn>
              <a:cxn ang="0">
                <a:pos x="1124" y="580"/>
              </a:cxn>
              <a:cxn ang="0">
                <a:pos x="20" y="1600"/>
              </a:cxn>
              <a:cxn ang="0">
                <a:pos x="0" y="0"/>
              </a:cxn>
            </a:cxnLst>
            <a:rect l="0" t="0" r="r" b="b"/>
            <a:pathLst>
              <a:path w="1124" h="1600">
                <a:moveTo>
                  <a:pt x="0" y="0"/>
                </a:moveTo>
                <a:lnTo>
                  <a:pt x="1124" y="580"/>
                </a:lnTo>
                <a:lnTo>
                  <a:pt x="20" y="1600"/>
                </a:lnTo>
                <a:lnTo>
                  <a:pt x="0" y="0"/>
                </a:lnTo>
                <a:close/>
              </a:path>
            </a:pathLst>
          </a:custGeom>
          <a:solidFill>
            <a:schemeClr val="bg1"/>
          </a:solidFill>
          <a:ln w="9525">
            <a:noFill/>
            <a:round/>
            <a:headEnd/>
            <a:tailEnd/>
          </a:ln>
          <a:effectLst/>
        </p:spPr>
        <p:txBody>
          <a:bodyPr/>
          <a:lstStyle/>
          <a:p>
            <a:endParaRPr lang="en-US"/>
          </a:p>
        </p:txBody>
      </p:sp>
      <p:sp>
        <p:nvSpPr>
          <p:cNvPr id="57353" name="Freeform 9"/>
          <p:cNvSpPr>
            <a:spLocks/>
          </p:cNvSpPr>
          <p:nvPr/>
        </p:nvSpPr>
        <p:spPr bwMode="auto">
          <a:xfrm>
            <a:off x="1708150" y="3873500"/>
            <a:ext cx="590550" cy="228600"/>
          </a:xfrm>
          <a:custGeom>
            <a:avLst/>
            <a:gdLst/>
            <a:ahLst/>
            <a:cxnLst>
              <a:cxn ang="0">
                <a:pos x="140" y="0"/>
              </a:cxn>
              <a:cxn ang="0">
                <a:pos x="0" y="112"/>
              </a:cxn>
              <a:cxn ang="0">
                <a:pos x="372" y="120"/>
              </a:cxn>
              <a:cxn ang="0">
                <a:pos x="140" y="0"/>
              </a:cxn>
            </a:cxnLst>
            <a:rect l="0" t="0" r="r" b="b"/>
            <a:pathLst>
              <a:path w="372" h="120">
                <a:moveTo>
                  <a:pt x="140" y="0"/>
                </a:moveTo>
                <a:lnTo>
                  <a:pt x="0" y="112"/>
                </a:lnTo>
                <a:lnTo>
                  <a:pt x="372" y="120"/>
                </a:lnTo>
                <a:lnTo>
                  <a:pt x="140" y="0"/>
                </a:lnTo>
                <a:close/>
              </a:path>
            </a:pathLst>
          </a:custGeom>
          <a:solidFill>
            <a:schemeClr val="bg1"/>
          </a:solidFill>
          <a:ln w="9525">
            <a:noFill/>
            <a:round/>
            <a:headEnd/>
            <a:tailEnd/>
          </a:ln>
          <a:effectLst/>
        </p:spPr>
        <p:txBody>
          <a:bodyPr/>
          <a:lstStyle/>
          <a:p>
            <a:endParaRPr lang="en-US"/>
          </a:p>
        </p:txBody>
      </p:sp>
      <p:sp>
        <p:nvSpPr>
          <p:cNvPr id="57354" name="Freeform 10"/>
          <p:cNvSpPr>
            <a:spLocks/>
          </p:cNvSpPr>
          <p:nvPr/>
        </p:nvSpPr>
        <p:spPr bwMode="auto">
          <a:xfrm>
            <a:off x="203200" y="4597400"/>
            <a:ext cx="3498850" cy="1930400"/>
          </a:xfrm>
          <a:custGeom>
            <a:avLst/>
            <a:gdLst/>
            <a:ahLst/>
            <a:cxnLst>
              <a:cxn ang="0">
                <a:pos x="600" y="0"/>
              </a:cxn>
              <a:cxn ang="0">
                <a:pos x="600" y="348"/>
              </a:cxn>
              <a:cxn ang="0">
                <a:pos x="1876" y="356"/>
              </a:cxn>
              <a:cxn ang="0">
                <a:pos x="2204" y="1084"/>
              </a:cxn>
              <a:cxn ang="0">
                <a:pos x="88" y="1216"/>
              </a:cxn>
              <a:cxn ang="0">
                <a:pos x="0" y="548"/>
              </a:cxn>
              <a:cxn ang="0">
                <a:pos x="600" y="0"/>
              </a:cxn>
            </a:cxnLst>
            <a:rect l="0" t="0" r="r" b="b"/>
            <a:pathLst>
              <a:path w="2204" h="1216">
                <a:moveTo>
                  <a:pt x="600" y="0"/>
                </a:moveTo>
                <a:lnTo>
                  <a:pt x="600" y="348"/>
                </a:lnTo>
                <a:lnTo>
                  <a:pt x="1876" y="356"/>
                </a:lnTo>
                <a:lnTo>
                  <a:pt x="2204" y="1084"/>
                </a:lnTo>
                <a:lnTo>
                  <a:pt x="88" y="1216"/>
                </a:lnTo>
                <a:lnTo>
                  <a:pt x="0" y="548"/>
                </a:lnTo>
                <a:lnTo>
                  <a:pt x="600" y="0"/>
                </a:lnTo>
                <a:close/>
              </a:path>
            </a:pathLst>
          </a:custGeom>
          <a:solidFill>
            <a:schemeClr val="bg1"/>
          </a:solidFill>
          <a:ln w="9525">
            <a:noFill/>
            <a:round/>
            <a:headEnd/>
            <a:tailEnd/>
          </a:ln>
          <a:effectLst/>
        </p:spPr>
        <p:txBody>
          <a:bodyPr/>
          <a:lstStyle/>
          <a:p>
            <a:endParaRPr lang="en-US"/>
          </a:p>
        </p:txBody>
      </p:sp>
      <p:sp>
        <p:nvSpPr>
          <p:cNvPr id="57355" name="Line 11"/>
          <p:cNvSpPr>
            <a:spLocks noChangeShapeType="1"/>
          </p:cNvSpPr>
          <p:nvPr/>
        </p:nvSpPr>
        <p:spPr bwMode="auto">
          <a:xfrm>
            <a:off x="207963" y="5157470"/>
            <a:ext cx="4589462"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57360" name="Line 16"/>
          <p:cNvSpPr>
            <a:spLocks noChangeShapeType="1"/>
          </p:cNvSpPr>
          <p:nvPr/>
        </p:nvSpPr>
        <p:spPr bwMode="auto">
          <a:xfrm>
            <a:off x="1160463" y="2178050"/>
            <a:ext cx="0" cy="37036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57362" name="Oval 18"/>
          <p:cNvSpPr>
            <a:spLocks noChangeArrowheads="1"/>
          </p:cNvSpPr>
          <p:nvPr/>
        </p:nvSpPr>
        <p:spPr bwMode="auto">
          <a:xfrm>
            <a:off x="2759075" y="433070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grpSp>
        <p:nvGrpSpPr>
          <p:cNvPr id="2" name="Group 27"/>
          <p:cNvGrpSpPr>
            <a:grpSpLocks/>
          </p:cNvGrpSpPr>
          <p:nvPr/>
        </p:nvGrpSpPr>
        <p:grpSpPr bwMode="auto">
          <a:xfrm>
            <a:off x="586490" y="2562225"/>
            <a:ext cx="2266950" cy="3876675"/>
            <a:chOff x="360" y="1614"/>
            <a:chExt cx="1428" cy="2442"/>
          </a:xfrm>
        </p:grpSpPr>
        <p:sp>
          <p:nvSpPr>
            <p:cNvPr id="57363" name="Line 19"/>
            <p:cNvSpPr>
              <a:spLocks noChangeShapeType="1"/>
            </p:cNvSpPr>
            <p:nvPr/>
          </p:nvSpPr>
          <p:spPr bwMode="auto">
            <a:xfrm>
              <a:off x="360" y="1614"/>
              <a:ext cx="1428" cy="2442"/>
            </a:xfrm>
            <a:prstGeom prst="line">
              <a:avLst/>
            </a:prstGeom>
            <a:noFill/>
            <a:ln w="28575">
              <a:solidFill>
                <a:schemeClr val="tx1"/>
              </a:solidFill>
              <a:prstDash val="dash"/>
              <a:round/>
              <a:headEnd type="triangle" w="med" len="med"/>
              <a:tailEnd type="triangle" w="med" len="med"/>
            </a:ln>
            <a:effectLst/>
          </p:spPr>
          <p:txBody>
            <a:bodyPr/>
            <a:lstStyle/>
            <a:p>
              <a:endParaRPr lang="en-US"/>
            </a:p>
          </p:txBody>
        </p:sp>
        <p:sp>
          <p:nvSpPr>
            <p:cNvPr id="57366" name="Line 22"/>
            <p:cNvSpPr>
              <a:spLocks noChangeShapeType="1"/>
            </p:cNvSpPr>
            <p:nvPr/>
          </p:nvSpPr>
          <p:spPr bwMode="auto">
            <a:xfrm flipV="1">
              <a:off x="1170" y="2832"/>
              <a:ext cx="234" cy="168"/>
            </a:xfrm>
            <a:prstGeom prst="line">
              <a:avLst/>
            </a:prstGeom>
            <a:noFill/>
            <a:ln w="28575">
              <a:solidFill>
                <a:schemeClr val="tx1"/>
              </a:solidFill>
              <a:round/>
              <a:headEnd/>
              <a:tailEnd type="triangle" w="med" len="med"/>
            </a:ln>
            <a:effectLst/>
          </p:spPr>
          <p:txBody>
            <a:bodyPr/>
            <a:lstStyle/>
            <a:p>
              <a:endParaRPr lang="en-US"/>
            </a:p>
          </p:txBody>
        </p:sp>
      </p:grpSp>
      <p:sp>
        <p:nvSpPr>
          <p:cNvPr id="19" name="Rectangle 3"/>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20" name="TextBox 19"/>
          <p:cNvSpPr txBox="1"/>
          <p:nvPr/>
        </p:nvSpPr>
        <p:spPr>
          <a:xfrm>
            <a:off x="3019864" y="3152336"/>
            <a:ext cx="1558440" cy="400110"/>
          </a:xfrm>
          <a:prstGeom prst="rect">
            <a:avLst/>
          </a:prstGeom>
          <a:noFill/>
        </p:spPr>
        <p:txBody>
          <a:bodyPr wrap="none" rtlCol="0">
            <a:spAutoFit/>
          </a:bodyPr>
          <a:lstStyle/>
          <a:p>
            <a:r>
              <a:rPr lang="ar-SA" sz="2000" dirty="0">
                <a:solidFill>
                  <a:srgbClr val="FF0000"/>
                </a:solidFill>
              </a:rPr>
              <a:t>نقطة الحل الأمثل</a:t>
            </a:r>
            <a:endParaRPr lang="en-US" sz="2000" dirty="0">
              <a:solidFill>
                <a:srgbClr val="FF0000"/>
              </a:solidFill>
            </a:endParaRPr>
          </a:p>
        </p:txBody>
      </p:sp>
      <p:cxnSp>
        <p:nvCxnSpPr>
          <p:cNvPr id="21" name="Curved Connector 20"/>
          <p:cNvCxnSpPr/>
          <p:nvPr/>
        </p:nvCxnSpPr>
        <p:spPr>
          <a:xfrm rot="5400000">
            <a:off x="2829364" y="3585504"/>
            <a:ext cx="762000" cy="685800"/>
          </a:xfrm>
          <a:prstGeom prst="curvedConnector3">
            <a:avLst>
              <a:gd name="adj1" fmla="val 5923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nodeType="clickEffect">
                                  <p:stCondLst>
                                    <p:cond delay="0"/>
                                  </p:stCondLst>
                                  <p:childTnLst>
                                    <p:animMotion origin="layout" path="M 5E-6 -4.44444E-6 L 0.08438 -0.09722 " pathEditMode="relative" rAng="0" ptsTypes="AA">
                                      <p:cBhvr>
                                        <p:cTn id="6" dur="2000" fill="hold"/>
                                        <p:tgtEl>
                                          <p:spTgt spid="2"/>
                                        </p:tgtEl>
                                        <p:attrNameLst>
                                          <p:attrName>ppt_x</p:attrName>
                                          <p:attrName>ppt_y</p:attrName>
                                        </p:attrNameLst>
                                      </p:cBhvr>
                                      <p:rCtr x="4200" y="-4900"/>
                                    </p:animMotion>
                                  </p:childTnLst>
                                </p:cTn>
                              </p:par>
                            </p:childTnLst>
                          </p:cTn>
                        </p:par>
                        <p:par>
                          <p:cTn id="7" fill="hold">
                            <p:stCondLst>
                              <p:cond delay="2000"/>
                            </p:stCondLst>
                            <p:childTnLst>
                              <p:par>
                                <p:cTn id="8" presetID="8" presetClass="entr" presetSubtype="32" fill="hold" grpId="0" nodeType="afterEffect">
                                  <p:stCondLst>
                                    <p:cond delay="0"/>
                                  </p:stCondLst>
                                  <p:childTnLst>
                                    <p:set>
                                      <p:cBhvr>
                                        <p:cTn id="9" dur="1" fill="hold">
                                          <p:stCondLst>
                                            <p:cond delay="0"/>
                                          </p:stCondLst>
                                        </p:cTn>
                                        <p:tgtEl>
                                          <p:spTgt spid="57362"/>
                                        </p:tgtEl>
                                        <p:attrNameLst>
                                          <p:attrName>style.visibility</p:attrName>
                                        </p:attrNameLst>
                                      </p:cBhvr>
                                      <p:to>
                                        <p:strVal val="visible"/>
                                      </p:to>
                                    </p:set>
                                    <p:animEffect transition="in" filter="diamond(out)">
                                      <p:cBhvr>
                                        <p:cTn id="10" dur="2000"/>
                                        <p:tgtEl>
                                          <p:spTgt spid="5736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ox(in)">
                                      <p:cBhvr>
                                        <p:cTn id="15" dur="500"/>
                                        <p:tgtEl>
                                          <p:spTgt spid="20"/>
                                        </p:tgtEl>
                                      </p:cBhvr>
                                    </p:animEffect>
                                  </p:childTnLst>
                                </p:cTn>
                              </p:par>
                              <p:par>
                                <p:cTn id="16" presetID="4" presetClass="entr" presetSubtype="16"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ox(in)">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2" grpId="0" animBg="1"/>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F35A1453-9B33-4E8B-B845-FD67F6D61BEE}" type="slidenum">
              <a:rPr lang="ar-SA"/>
              <a:pPr/>
              <a:t>29</a:t>
            </a:fld>
            <a:endParaRPr lang="en-US"/>
          </a:p>
        </p:txBody>
      </p:sp>
      <p:sp>
        <p:nvSpPr>
          <p:cNvPr id="58370" name="Freeform 2"/>
          <p:cNvSpPr>
            <a:spLocks/>
          </p:cNvSpPr>
          <p:nvPr/>
        </p:nvSpPr>
        <p:spPr bwMode="auto">
          <a:xfrm>
            <a:off x="285750" y="3154363"/>
            <a:ext cx="4406900" cy="2868612"/>
          </a:xfrm>
          <a:custGeom>
            <a:avLst/>
            <a:gdLst/>
            <a:ahLst/>
            <a:cxnLst>
              <a:cxn ang="0">
                <a:pos x="97" y="0"/>
              </a:cxn>
              <a:cxn ang="0">
                <a:pos x="2762" y="1370"/>
              </a:cxn>
              <a:cxn ang="0">
                <a:pos x="2776" y="1752"/>
              </a:cxn>
              <a:cxn ang="0">
                <a:pos x="0" y="1807"/>
              </a:cxn>
              <a:cxn ang="0">
                <a:pos x="97" y="0"/>
              </a:cxn>
            </a:cxnLst>
            <a:rect l="0" t="0" r="r" b="b"/>
            <a:pathLst>
              <a:path w="2776" h="1807">
                <a:moveTo>
                  <a:pt x="97" y="0"/>
                </a:moveTo>
                <a:lnTo>
                  <a:pt x="2762" y="1370"/>
                </a:lnTo>
                <a:lnTo>
                  <a:pt x="2776" y="1752"/>
                </a:lnTo>
                <a:lnTo>
                  <a:pt x="0" y="1807"/>
                </a:lnTo>
                <a:lnTo>
                  <a:pt x="97" y="0"/>
                </a:lnTo>
                <a:close/>
              </a:path>
            </a:pathLst>
          </a:custGeom>
          <a:solidFill>
            <a:srgbClr val="00CC00">
              <a:alpha val="89000"/>
            </a:srgbClr>
          </a:solidFill>
          <a:ln w="9525">
            <a:solidFill>
              <a:schemeClr val="accent1"/>
            </a:solidFill>
            <a:round/>
            <a:headEnd/>
            <a:tailEnd/>
          </a:ln>
          <a:effectLst/>
        </p:spPr>
        <p:txBody>
          <a:bodyPr/>
          <a:lstStyle/>
          <a:p>
            <a:endParaRPr lang="en-US"/>
          </a:p>
        </p:txBody>
      </p:sp>
      <p:sp>
        <p:nvSpPr>
          <p:cNvPr id="58371"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58372" name="Rectangle 4"/>
          <p:cNvSpPr>
            <a:spLocks noGrp="1" noChangeArrowheads="1"/>
          </p:cNvSpPr>
          <p:nvPr>
            <p:ph type="body" idx="1"/>
          </p:nvPr>
        </p:nvSpPr>
        <p:spPr>
          <a:xfrm>
            <a:off x="4994275" y="1828800"/>
            <a:ext cx="3997325" cy="4605338"/>
          </a:xfrm>
        </p:spPr>
        <p:txBody>
          <a:bodyPr/>
          <a:lstStyle/>
          <a:p>
            <a:pPr marL="171450" indent="-171450" algn="r" rtl="1">
              <a:lnSpc>
                <a:spcPct val="150000"/>
              </a:lnSpc>
              <a:buFontTx/>
              <a:buNone/>
            </a:pPr>
            <a:r>
              <a:rPr lang="ar-SA" sz="2400" dirty="0">
                <a:latin typeface="Times New Roman" pitchFamily="18" charset="0"/>
                <a:cs typeface="Times New Roman" pitchFamily="18" charset="0"/>
                <a:sym typeface="Symbol" pitchFamily="18" charset="2"/>
              </a:rPr>
              <a:t>الحل الأمثل يقع عند تقاطع المستقيمين:</a:t>
            </a:r>
          </a:p>
          <a:p>
            <a:pPr marL="171450" indent="-171450" algn="ctr">
              <a:lnSpc>
                <a:spcPct val="150000"/>
              </a:lnSpc>
              <a:spcBef>
                <a:spcPct val="0"/>
              </a:spcBef>
              <a:buFontTx/>
              <a:buNone/>
            </a:pP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+ 2</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6</a:t>
            </a:r>
          </a:p>
          <a:p>
            <a:pPr marL="171450" indent="-171450" algn="ctr" rtl="1">
              <a:lnSpc>
                <a:spcPct val="150000"/>
              </a:lnSpc>
              <a:buFontTx/>
              <a:buNone/>
            </a:pPr>
            <a:r>
              <a:rPr lang="en-US" sz="2400" dirty="0">
                <a:latin typeface="Times New Roman" pitchFamily="18" charset="0"/>
                <a:cs typeface="Times New Roman" pitchFamily="18" charset="0"/>
                <a:sym typeface="Symbol" pitchFamily="18" charset="2"/>
              </a:rPr>
              <a:t>2</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8</a:t>
            </a:r>
            <a:endParaRPr lang="ar-SA" sz="2400" dirty="0">
              <a:latin typeface="Times New Roman" pitchFamily="18" charset="0"/>
              <a:cs typeface="Times New Roman" pitchFamily="18" charset="0"/>
              <a:sym typeface="Symbol" pitchFamily="18" charset="2"/>
            </a:endParaRPr>
          </a:p>
          <a:p>
            <a:pPr marL="171450" indent="-171450" algn="ctr" rtl="1">
              <a:lnSpc>
                <a:spcPct val="150000"/>
              </a:lnSpc>
              <a:buFontTx/>
              <a:buNone/>
            </a:pPr>
            <a:endParaRPr lang="ar-SA" sz="2400" dirty="0">
              <a:latin typeface="Times New Roman" pitchFamily="18" charset="0"/>
              <a:cs typeface="Times New Roman" pitchFamily="18" charset="0"/>
              <a:sym typeface="Symbol" pitchFamily="18" charset="2"/>
            </a:endParaRPr>
          </a:p>
          <a:p>
            <a:pPr marL="171450" indent="-171450" algn="ctr" rtl="1">
              <a:lnSpc>
                <a:spcPct val="150000"/>
              </a:lnSpc>
              <a:buFontTx/>
              <a:buNone/>
            </a:pPr>
            <a:endParaRPr lang="ar-SA" sz="2400" dirty="0">
              <a:latin typeface="Times New Roman" pitchFamily="18" charset="0"/>
              <a:cs typeface="Times New Roman" pitchFamily="18" charset="0"/>
              <a:sym typeface="Symbol" pitchFamily="18" charset="2"/>
            </a:endParaRPr>
          </a:p>
        </p:txBody>
      </p:sp>
      <p:sp>
        <p:nvSpPr>
          <p:cNvPr id="58373" name="Text Box 5"/>
          <p:cNvSpPr txBox="1">
            <a:spLocks noChangeArrowheads="1"/>
          </p:cNvSpPr>
          <p:nvPr/>
        </p:nvSpPr>
        <p:spPr bwMode="auto">
          <a:xfrm>
            <a:off x="4783138" y="5164138"/>
            <a:ext cx="333375" cy="366712"/>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58374" name="Text Box 6"/>
          <p:cNvSpPr txBox="1">
            <a:spLocks noChangeArrowheads="1"/>
          </p:cNvSpPr>
          <p:nvPr/>
        </p:nvSpPr>
        <p:spPr bwMode="auto">
          <a:xfrm>
            <a:off x="795338" y="1990725"/>
            <a:ext cx="334962" cy="366713"/>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sp>
        <p:nvSpPr>
          <p:cNvPr id="58375" name="Freeform 7"/>
          <p:cNvSpPr>
            <a:spLocks/>
          </p:cNvSpPr>
          <p:nvPr/>
        </p:nvSpPr>
        <p:spPr bwMode="auto">
          <a:xfrm>
            <a:off x="2804893" y="4333875"/>
            <a:ext cx="1943100" cy="1695450"/>
          </a:xfrm>
          <a:custGeom>
            <a:avLst/>
            <a:gdLst/>
            <a:ahLst/>
            <a:cxnLst>
              <a:cxn ang="0">
                <a:pos x="12" y="15"/>
              </a:cxn>
              <a:cxn ang="0">
                <a:pos x="456" y="1032"/>
              </a:cxn>
              <a:cxn ang="0">
                <a:pos x="1176" y="1032"/>
              </a:cxn>
              <a:cxn ang="0">
                <a:pos x="1140" y="600"/>
              </a:cxn>
              <a:cxn ang="0">
                <a:pos x="0" y="0"/>
              </a:cxn>
            </a:cxnLst>
            <a:rect l="0" t="0" r="r" b="b"/>
            <a:pathLst>
              <a:path w="1176" h="1032">
                <a:moveTo>
                  <a:pt x="12" y="15"/>
                </a:moveTo>
                <a:lnTo>
                  <a:pt x="456" y="1032"/>
                </a:lnTo>
                <a:lnTo>
                  <a:pt x="1176" y="1032"/>
                </a:lnTo>
                <a:lnTo>
                  <a:pt x="1140" y="600"/>
                </a:lnTo>
                <a:lnTo>
                  <a:pt x="0" y="0"/>
                </a:lnTo>
              </a:path>
            </a:pathLst>
          </a:custGeom>
          <a:solidFill>
            <a:schemeClr val="bg1"/>
          </a:solidFill>
          <a:ln w="9525">
            <a:noFill/>
            <a:round/>
            <a:headEnd/>
            <a:tailEnd/>
          </a:ln>
          <a:effectLst/>
        </p:spPr>
        <p:txBody>
          <a:bodyPr/>
          <a:lstStyle/>
          <a:p>
            <a:endParaRPr lang="en-US"/>
          </a:p>
        </p:txBody>
      </p:sp>
      <p:sp>
        <p:nvSpPr>
          <p:cNvPr id="58376" name="Freeform 8"/>
          <p:cNvSpPr>
            <a:spLocks/>
          </p:cNvSpPr>
          <p:nvPr/>
        </p:nvSpPr>
        <p:spPr bwMode="auto">
          <a:xfrm>
            <a:off x="88900" y="2965450"/>
            <a:ext cx="1870075" cy="2578100"/>
          </a:xfrm>
          <a:custGeom>
            <a:avLst/>
            <a:gdLst/>
            <a:ahLst/>
            <a:cxnLst>
              <a:cxn ang="0">
                <a:pos x="0" y="0"/>
              </a:cxn>
              <a:cxn ang="0">
                <a:pos x="1124" y="580"/>
              </a:cxn>
              <a:cxn ang="0">
                <a:pos x="20" y="1600"/>
              </a:cxn>
              <a:cxn ang="0">
                <a:pos x="0" y="0"/>
              </a:cxn>
            </a:cxnLst>
            <a:rect l="0" t="0" r="r" b="b"/>
            <a:pathLst>
              <a:path w="1124" h="1600">
                <a:moveTo>
                  <a:pt x="0" y="0"/>
                </a:moveTo>
                <a:lnTo>
                  <a:pt x="1124" y="580"/>
                </a:lnTo>
                <a:lnTo>
                  <a:pt x="20" y="1600"/>
                </a:lnTo>
                <a:lnTo>
                  <a:pt x="0" y="0"/>
                </a:lnTo>
                <a:close/>
              </a:path>
            </a:pathLst>
          </a:custGeom>
          <a:solidFill>
            <a:schemeClr val="bg1"/>
          </a:solidFill>
          <a:ln w="9525">
            <a:noFill/>
            <a:round/>
            <a:headEnd/>
            <a:tailEnd/>
          </a:ln>
          <a:effectLst/>
        </p:spPr>
        <p:txBody>
          <a:bodyPr/>
          <a:lstStyle/>
          <a:p>
            <a:endParaRPr lang="en-US"/>
          </a:p>
        </p:txBody>
      </p:sp>
      <p:sp>
        <p:nvSpPr>
          <p:cNvPr id="58377" name="Freeform 9"/>
          <p:cNvSpPr>
            <a:spLocks/>
          </p:cNvSpPr>
          <p:nvPr/>
        </p:nvSpPr>
        <p:spPr bwMode="auto">
          <a:xfrm>
            <a:off x="1689100" y="3873500"/>
            <a:ext cx="590550" cy="228600"/>
          </a:xfrm>
          <a:custGeom>
            <a:avLst/>
            <a:gdLst/>
            <a:ahLst/>
            <a:cxnLst>
              <a:cxn ang="0">
                <a:pos x="140" y="0"/>
              </a:cxn>
              <a:cxn ang="0">
                <a:pos x="0" y="112"/>
              </a:cxn>
              <a:cxn ang="0">
                <a:pos x="372" y="120"/>
              </a:cxn>
              <a:cxn ang="0">
                <a:pos x="140" y="0"/>
              </a:cxn>
            </a:cxnLst>
            <a:rect l="0" t="0" r="r" b="b"/>
            <a:pathLst>
              <a:path w="372" h="120">
                <a:moveTo>
                  <a:pt x="140" y="0"/>
                </a:moveTo>
                <a:lnTo>
                  <a:pt x="0" y="112"/>
                </a:lnTo>
                <a:lnTo>
                  <a:pt x="372" y="120"/>
                </a:lnTo>
                <a:lnTo>
                  <a:pt x="140" y="0"/>
                </a:lnTo>
                <a:close/>
              </a:path>
            </a:pathLst>
          </a:custGeom>
          <a:solidFill>
            <a:schemeClr val="bg1"/>
          </a:solidFill>
          <a:ln w="9525">
            <a:noFill/>
            <a:round/>
            <a:headEnd/>
            <a:tailEnd/>
          </a:ln>
          <a:effectLst/>
        </p:spPr>
        <p:txBody>
          <a:bodyPr/>
          <a:lstStyle/>
          <a:p>
            <a:endParaRPr lang="en-US"/>
          </a:p>
        </p:txBody>
      </p:sp>
      <p:sp>
        <p:nvSpPr>
          <p:cNvPr id="58378" name="Freeform 10"/>
          <p:cNvSpPr>
            <a:spLocks/>
          </p:cNvSpPr>
          <p:nvPr/>
        </p:nvSpPr>
        <p:spPr bwMode="auto">
          <a:xfrm>
            <a:off x="203200" y="4597400"/>
            <a:ext cx="3498850" cy="1930400"/>
          </a:xfrm>
          <a:custGeom>
            <a:avLst/>
            <a:gdLst/>
            <a:ahLst/>
            <a:cxnLst>
              <a:cxn ang="0">
                <a:pos x="600" y="0"/>
              </a:cxn>
              <a:cxn ang="0">
                <a:pos x="600" y="348"/>
              </a:cxn>
              <a:cxn ang="0">
                <a:pos x="1876" y="356"/>
              </a:cxn>
              <a:cxn ang="0">
                <a:pos x="2204" y="1084"/>
              </a:cxn>
              <a:cxn ang="0">
                <a:pos x="88" y="1216"/>
              </a:cxn>
              <a:cxn ang="0">
                <a:pos x="0" y="548"/>
              </a:cxn>
              <a:cxn ang="0">
                <a:pos x="600" y="0"/>
              </a:cxn>
            </a:cxnLst>
            <a:rect l="0" t="0" r="r" b="b"/>
            <a:pathLst>
              <a:path w="2204" h="1216">
                <a:moveTo>
                  <a:pt x="600" y="0"/>
                </a:moveTo>
                <a:lnTo>
                  <a:pt x="600" y="348"/>
                </a:lnTo>
                <a:lnTo>
                  <a:pt x="1876" y="356"/>
                </a:lnTo>
                <a:lnTo>
                  <a:pt x="2204" y="1084"/>
                </a:lnTo>
                <a:lnTo>
                  <a:pt x="88" y="1216"/>
                </a:lnTo>
                <a:lnTo>
                  <a:pt x="0" y="548"/>
                </a:lnTo>
                <a:lnTo>
                  <a:pt x="600" y="0"/>
                </a:lnTo>
                <a:close/>
              </a:path>
            </a:pathLst>
          </a:custGeom>
          <a:solidFill>
            <a:schemeClr val="bg1"/>
          </a:solidFill>
          <a:ln w="9525">
            <a:noFill/>
            <a:round/>
            <a:headEnd/>
            <a:tailEnd/>
          </a:ln>
          <a:effectLst/>
        </p:spPr>
        <p:txBody>
          <a:bodyPr/>
          <a:lstStyle/>
          <a:p>
            <a:endParaRPr lang="en-US"/>
          </a:p>
        </p:txBody>
      </p:sp>
      <p:sp>
        <p:nvSpPr>
          <p:cNvPr id="58379" name="Line 11"/>
          <p:cNvSpPr>
            <a:spLocks noChangeShapeType="1"/>
          </p:cNvSpPr>
          <p:nvPr/>
        </p:nvSpPr>
        <p:spPr bwMode="auto">
          <a:xfrm>
            <a:off x="207963" y="5157470"/>
            <a:ext cx="4589462"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58380" name="Line 12"/>
          <p:cNvSpPr>
            <a:spLocks noChangeShapeType="1"/>
          </p:cNvSpPr>
          <p:nvPr/>
        </p:nvSpPr>
        <p:spPr bwMode="auto">
          <a:xfrm>
            <a:off x="1160463" y="2178050"/>
            <a:ext cx="0" cy="37036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58381" name="Oval 13"/>
          <p:cNvSpPr>
            <a:spLocks noChangeArrowheads="1"/>
          </p:cNvSpPr>
          <p:nvPr/>
        </p:nvSpPr>
        <p:spPr bwMode="auto">
          <a:xfrm>
            <a:off x="2759075" y="433070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383" name="Line 15"/>
          <p:cNvSpPr>
            <a:spLocks noChangeShapeType="1"/>
          </p:cNvSpPr>
          <p:nvPr/>
        </p:nvSpPr>
        <p:spPr bwMode="auto">
          <a:xfrm>
            <a:off x="1543050" y="2214343"/>
            <a:ext cx="2266950" cy="3876675"/>
          </a:xfrm>
          <a:prstGeom prst="line">
            <a:avLst/>
          </a:prstGeom>
          <a:noFill/>
          <a:ln w="28575">
            <a:solidFill>
              <a:schemeClr val="tx1"/>
            </a:solidFill>
            <a:prstDash val="dash"/>
            <a:round/>
            <a:headEnd type="triangle" w="med" len="med"/>
            <a:tailEnd type="triangle" w="med" len="med"/>
          </a:ln>
          <a:effectLst/>
        </p:spPr>
        <p:txBody>
          <a:bodyPr/>
          <a:lstStyle/>
          <a:p>
            <a:endParaRPr lang="en-US"/>
          </a:p>
        </p:txBody>
      </p:sp>
      <p:sp>
        <p:nvSpPr>
          <p:cNvPr id="58385" name="Line 17"/>
          <p:cNvSpPr>
            <a:spLocks noChangeShapeType="1"/>
          </p:cNvSpPr>
          <p:nvPr/>
        </p:nvSpPr>
        <p:spPr bwMode="auto">
          <a:xfrm>
            <a:off x="355600" y="3109028"/>
            <a:ext cx="4438650" cy="2281237"/>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58386" name="Line 18"/>
          <p:cNvSpPr>
            <a:spLocks noChangeShapeType="1"/>
          </p:cNvSpPr>
          <p:nvPr/>
        </p:nvSpPr>
        <p:spPr bwMode="auto">
          <a:xfrm>
            <a:off x="1772535" y="1973263"/>
            <a:ext cx="1862138" cy="4264025"/>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58387" name="Text Box 19"/>
          <p:cNvSpPr txBox="1">
            <a:spLocks noChangeArrowheads="1"/>
          </p:cNvSpPr>
          <p:nvPr/>
        </p:nvSpPr>
        <p:spPr bwMode="auto">
          <a:xfrm>
            <a:off x="3667125" y="4529138"/>
            <a:ext cx="1052513" cy="336550"/>
          </a:xfrm>
          <a:prstGeom prst="rect">
            <a:avLst/>
          </a:prstGeom>
          <a:noFill/>
          <a:ln w="9525">
            <a:noFill/>
            <a:miter lim="800000"/>
            <a:headEnd/>
            <a:tailEnd/>
          </a:ln>
          <a:effectLst/>
        </p:spPr>
        <p:txBody>
          <a:bodyPr wrap="none">
            <a:spAutoFit/>
          </a:bodyPr>
          <a:lstStyle/>
          <a:p>
            <a:r>
              <a:rPr lang="en-US" sz="1600" i="1">
                <a:latin typeface="Times New Roman" pitchFamily="18" charset="0"/>
                <a:cs typeface="Times New Roman" pitchFamily="18" charset="0"/>
                <a:sym typeface="Symbol" pitchFamily="18" charset="2"/>
              </a:rPr>
              <a:t>x</a:t>
            </a:r>
            <a:r>
              <a:rPr lang="en-US" sz="1600" baseline="-25000">
                <a:latin typeface="Times New Roman" pitchFamily="18" charset="0"/>
                <a:cs typeface="Times New Roman" pitchFamily="18" charset="0"/>
                <a:sym typeface="Symbol" pitchFamily="18" charset="2"/>
              </a:rPr>
              <a:t>1</a:t>
            </a:r>
            <a:r>
              <a:rPr lang="en-US" sz="1600">
                <a:latin typeface="Times New Roman" pitchFamily="18" charset="0"/>
                <a:cs typeface="Times New Roman" pitchFamily="18" charset="0"/>
                <a:sym typeface="Symbol" pitchFamily="18" charset="2"/>
              </a:rPr>
              <a:t> + 2</a:t>
            </a:r>
            <a:r>
              <a:rPr lang="en-US" sz="1600" i="1">
                <a:latin typeface="Times New Roman" pitchFamily="18" charset="0"/>
                <a:cs typeface="Times New Roman" pitchFamily="18" charset="0"/>
                <a:sym typeface="Symbol" pitchFamily="18" charset="2"/>
              </a:rPr>
              <a:t>x</a:t>
            </a:r>
            <a:r>
              <a:rPr lang="en-US" sz="1600" baseline="-25000">
                <a:latin typeface="Times New Roman" pitchFamily="18" charset="0"/>
                <a:cs typeface="Times New Roman" pitchFamily="18" charset="0"/>
                <a:sym typeface="Symbol" pitchFamily="18" charset="2"/>
              </a:rPr>
              <a:t>2</a:t>
            </a:r>
            <a:r>
              <a:rPr lang="en-US" sz="1600">
                <a:latin typeface="Times New Roman" pitchFamily="18" charset="0"/>
                <a:cs typeface="Times New Roman" pitchFamily="18" charset="0"/>
                <a:sym typeface="Symbol" pitchFamily="18" charset="2"/>
              </a:rPr>
              <a:t> </a:t>
            </a:r>
            <a:r>
              <a:rPr lang="en-US" sz="1600">
                <a:latin typeface="Times New Roman" pitchFamily="18" charset="0"/>
                <a:sym typeface="Symbol" pitchFamily="18" charset="2"/>
              </a:rPr>
              <a:t>=</a:t>
            </a:r>
            <a:r>
              <a:rPr lang="en-US" sz="1600">
                <a:latin typeface="Times New Roman" pitchFamily="18" charset="0"/>
                <a:cs typeface="Times New Roman" pitchFamily="18" charset="0"/>
                <a:sym typeface="Symbol" pitchFamily="18" charset="2"/>
              </a:rPr>
              <a:t> 6</a:t>
            </a:r>
          </a:p>
        </p:txBody>
      </p:sp>
      <p:sp>
        <p:nvSpPr>
          <p:cNvPr id="58388" name="Text Box 20"/>
          <p:cNvSpPr txBox="1">
            <a:spLocks noChangeArrowheads="1"/>
          </p:cNvSpPr>
          <p:nvPr/>
        </p:nvSpPr>
        <p:spPr bwMode="auto">
          <a:xfrm>
            <a:off x="1982788" y="2225675"/>
            <a:ext cx="1139825" cy="336550"/>
          </a:xfrm>
          <a:prstGeom prst="rect">
            <a:avLst/>
          </a:prstGeom>
          <a:noFill/>
          <a:ln w="9525">
            <a:noFill/>
            <a:miter lim="800000"/>
            <a:headEnd/>
            <a:tailEnd/>
          </a:ln>
          <a:effectLst/>
        </p:spPr>
        <p:txBody>
          <a:bodyPr wrap="none">
            <a:spAutoFit/>
          </a:bodyPr>
          <a:lstStyle/>
          <a:p>
            <a:r>
              <a:rPr lang="en-US" sz="1600">
                <a:latin typeface="Times New Roman" pitchFamily="18" charset="0"/>
                <a:cs typeface="Times New Roman" pitchFamily="18" charset="0"/>
                <a:sym typeface="Symbol" pitchFamily="18" charset="2"/>
              </a:rPr>
              <a:t>2</a:t>
            </a:r>
            <a:r>
              <a:rPr lang="en-US" sz="1600" i="1">
                <a:latin typeface="Times New Roman" pitchFamily="18" charset="0"/>
                <a:cs typeface="Times New Roman" pitchFamily="18" charset="0"/>
                <a:sym typeface="Symbol" pitchFamily="18" charset="2"/>
              </a:rPr>
              <a:t>x</a:t>
            </a:r>
            <a:r>
              <a:rPr lang="en-US" sz="1600" baseline="-25000">
                <a:latin typeface="Times New Roman" pitchFamily="18" charset="0"/>
                <a:cs typeface="Times New Roman" pitchFamily="18" charset="0"/>
                <a:sym typeface="Symbol" pitchFamily="18" charset="2"/>
              </a:rPr>
              <a:t>1</a:t>
            </a:r>
            <a:r>
              <a:rPr lang="en-US" sz="1600">
                <a:latin typeface="Times New Roman" pitchFamily="18" charset="0"/>
                <a:cs typeface="Times New Roman" pitchFamily="18" charset="0"/>
                <a:sym typeface="Symbol" pitchFamily="18" charset="2"/>
              </a:rPr>
              <a:t> + </a:t>
            </a:r>
            <a:r>
              <a:rPr lang="en-US" sz="1600" i="1">
                <a:latin typeface="Times New Roman" pitchFamily="18" charset="0"/>
                <a:cs typeface="Times New Roman" pitchFamily="18" charset="0"/>
                <a:sym typeface="Symbol" pitchFamily="18" charset="2"/>
              </a:rPr>
              <a:t>x</a:t>
            </a:r>
            <a:r>
              <a:rPr lang="en-US" sz="1600" baseline="-25000">
                <a:latin typeface="Times New Roman" pitchFamily="18" charset="0"/>
                <a:cs typeface="Times New Roman" pitchFamily="18" charset="0"/>
                <a:sym typeface="Symbol" pitchFamily="18" charset="2"/>
              </a:rPr>
              <a:t>2</a:t>
            </a:r>
            <a:r>
              <a:rPr lang="en-US" sz="1600">
                <a:latin typeface="Times New Roman" pitchFamily="18" charset="0"/>
                <a:cs typeface="Times New Roman" pitchFamily="18" charset="0"/>
                <a:sym typeface="Symbol" pitchFamily="18" charset="2"/>
              </a:rPr>
              <a:t> </a:t>
            </a:r>
            <a:r>
              <a:rPr lang="en-US" sz="1600">
                <a:latin typeface="Times New Roman" pitchFamily="18" charset="0"/>
                <a:sym typeface="Symbol" pitchFamily="18" charset="2"/>
              </a:rPr>
              <a:t>=</a:t>
            </a:r>
            <a:r>
              <a:rPr lang="en-US" sz="1600">
                <a:latin typeface="Times New Roman" pitchFamily="18" charset="0"/>
                <a:cs typeface="Times New Roman" pitchFamily="18" charset="0"/>
                <a:sym typeface="Symbol" pitchFamily="18" charset="2"/>
              </a:rPr>
              <a:t> 8</a:t>
            </a:r>
          </a:p>
        </p:txBody>
      </p:sp>
      <p:sp>
        <p:nvSpPr>
          <p:cNvPr id="20" name="TextBox 19"/>
          <p:cNvSpPr txBox="1"/>
          <p:nvPr/>
        </p:nvSpPr>
        <p:spPr>
          <a:xfrm>
            <a:off x="3019864" y="3152336"/>
            <a:ext cx="1558440" cy="400110"/>
          </a:xfrm>
          <a:prstGeom prst="rect">
            <a:avLst/>
          </a:prstGeom>
          <a:noFill/>
        </p:spPr>
        <p:txBody>
          <a:bodyPr wrap="none" rtlCol="0">
            <a:spAutoFit/>
          </a:bodyPr>
          <a:lstStyle/>
          <a:p>
            <a:r>
              <a:rPr lang="ar-SA" sz="2000" dirty="0">
                <a:solidFill>
                  <a:srgbClr val="FF0000"/>
                </a:solidFill>
              </a:rPr>
              <a:t>نقطة الحل الأمثل</a:t>
            </a:r>
            <a:endParaRPr lang="en-US" sz="2000" dirty="0">
              <a:solidFill>
                <a:srgbClr val="FF0000"/>
              </a:solidFill>
            </a:endParaRPr>
          </a:p>
        </p:txBody>
      </p:sp>
      <p:cxnSp>
        <p:nvCxnSpPr>
          <p:cNvPr id="22" name="Curved Connector 21"/>
          <p:cNvCxnSpPr/>
          <p:nvPr/>
        </p:nvCxnSpPr>
        <p:spPr>
          <a:xfrm rot="5400000">
            <a:off x="2829364" y="3585504"/>
            <a:ext cx="762000" cy="685800"/>
          </a:xfrm>
          <a:prstGeom prst="curvedConnector3">
            <a:avLst>
              <a:gd name="adj1" fmla="val 5923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21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8372">
                                            <p:txEl>
                                              <p:pRg st="0" end="0"/>
                                            </p:txEl>
                                          </p:spTgt>
                                        </p:tgtEl>
                                        <p:attrNameLst>
                                          <p:attrName>style.visibility</p:attrName>
                                        </p:attrNameLst>
                                      </p:cBhvr>
                                      <p:to>
                                        <p:strVal val="visible"/>
                                      </p:to>
                                    </p:set>
                                    <p:animEffect transition="in" filter="blinds(horizontal)">
                                      <p:cBhvr>
                                        <p:cTn id="7" dur="500"/>
                                        <p:tgtEl>
                                          <p:spTgt spid="5837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8372">
                                            <p:txEl>
                                              <p:pRg st="1" end="1"/>
                                            </p:txEl>
                                          </p:spTgt>
                                        </p:tgtEl>
                                        <p:attrNameLst>
                                          <p:attrName>style.visibility</p:attrName>
                                        </p:attrNameLst>
                                      </p:cBhvr>
                                      <p:to>
                                        <p:strVal val="visible"/>
                                      </p:to>
                                    </p:set>
                                    <p:animEffect transition="in" filter="blinds(horizontal)">
                                      <p:cBhvr>
                                        <p:cTn id="10" dur="500"/>
                                        <p:tgtEl>
                                          <p:spTgt spid="5837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8372">
                                            <p:txEl>
                                              <p:pRg st="2" end="2"/>
                                            </p:txEl>
                                          </p:spTgt>
                                        </p:tgtEl>
                                        <p:attrNameLst>
                                          <p:attrName>style.visibility</p:attrName>
                                        </p:attrNameLst>
                                      </p:cBhvr>
                                      <p:to>
                                        <p:strVal val="visible"/>
                                      </p:to>
                                    </p:set>
                                    <p:animEffect transition="in" filter="blinds(horizontal)">
                                      <p:cBhvr>
                                        <p:cTn id="13" dur="500"/>
                                        <p:tgtEl>
                                          <p:spTgt spid="583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29127FA-AF7C-4FDB-8157-89CEFBF9ADC5}" type="slidenum">
              <a:rPr lang="ar-SA"/>
              <a:pPr/>
              <a:t>3</a:t>
            </a:fld>
            <a:endParaRPr lang="en-US"/>
          </a:p>
        </p:txBody>
      </p:sp>
      <p:sp>
        <p:nvSpPr>
          <p:cNvPr id="23554"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مقدمة في البرمجة الخطية</a:t>
            </a:r>
            <a:endParaRPr lang="en-US" sz="3200" b="1" dirty="0">
              <a:solidFill>
                <a:srgbClr val="002060"/>
              </a:solidFill>
            </a:endParaRPr>
          </a:p>
        </p:txBody>
      </p:sp>
      <p:sp>
        <p:nvSpPr>
          <p:cNvPr id="23555" name="Rectangle 3"/>
          <p:cNvSpPr>
            <a:spLocks noGrp="1" noChangeArrowheads="1"/>
          </p:cNvSpPr>
          <p:nvPr>
            <p:ph type="body" idx="1"/>
          </p:nvPr>
        </p:nvSpPr>
        <p:spPr>
          <a:xfrm>
            <a:off x="457200" y="1710044"/>
            <a:ext cx="8229600" cy="4455260"/>
          </a:xfrm>
        </p:spPr>
        <p:txBody>
          <a:bodyPr/>
          <a:lstStyle/>
          <a:p>
            <a:pPr marL="0" indent="0" algn="r" rtl="1">
              <a:buNone/>
            </a:pPr>
            <a:r>
              <a:rPr lang="ar-SA" b="1" dirty="0"/>
              <a:t>ملاحظة:</a:t>
            </a:r>
          </a:p>
          <a:p>
            <a:pPr marL="344488" lvl="1" indent="0" algn="r" rtl="1">
              <a:buFontTx/>
              <a:buNone/>
            </a:pPr>
            <a:r>
              <a:rPr lang="ar-SA" dirty="0">
                <a:latin typeface="Times New Roman" pitchFamily="18" charset="0"/>
                <a:cs typeface="Times New Roman" pitchFamily="18" charset="0"/>
              </a:rPr>
              <a:t>لأي دالة خطية  </a:t>
            </a:r>
            <a:r>
              <a:rPr lang="en-US" i="1" dirty="0">
                <a:solidFill>
                  <a:srgbClr val="0000FF"/>
                </a:solidFill>
                <a:latin typeface="Times New Roman" pitchFamily="18" charset="0"/>
                <a:cs typeface="Times New Roman" pitchFamily="18" charset="0"/>
              </a:rPr>
              <a:t>f </a:t>
            </a:r>
            <a:r>
              <a:rPr lang="en-US" dirty="0">
                <a:solidFill>
                  <a:srgbClr val="0000FF"/>
                </a:solidFill>
                <a:latin typeface="Times New Roman" pitchFamily="18" charset="0"/>
                <a:cs typeface="Times New Roman" pitchFamily="18" charset="0"/>
              </a:rPr>
              <a:t>(</a:t>
            </a:r>
            <a:r>
              <a:rPr lang="en-US" i="1" dirty="0">
                <a:solidFill>
                  <a:srgbClr val="0000FF"/>
                </a:solidFill>
                <a:latin typeface="Times New Roman" pitchFamily="18" charset="0"/>
                <a:cs typeface="Times New Roman" pitchFamily="18" charset="0"/>
              </a:rPr>
              <a:t>x</a:t>
            </a:r>
            <a:r>
              <a:rPr lang="en-US" baseline="-25000" dirty="0">
                <a:solidFill>
                  <a:srgbClr val="0000FF"/>
                </a:solidFill>
                <a:latin typeface="Times New Roman" pitchFamily="18" charset="0"/>
                <a:cs typeface="Times New Roman" pitchFamily="18" charset="0"/>
              </a:rPr>
              <a:t>1 </a:t>
            </a:r>
            <a:r>
              <a:rPr lang="en-US" dirty="0">
                <a:solidFill>
                  <a:srgbClr val="0000FF"/>
                </a:solidFill>
                <a:latin typeface="Times New Roman" pitchFamily="18" charset="0"/>
                <a:cs typeface="Times New Roman" pitchFamily="18" charset="0"/>
              </a:rPr>
              <a:t>, … , </a:t>
            </a:r>
            <a:r>
              <a:rPr lang="en-US" i="1" dirty="0" err="1">
                <a:solidFill>
                  <a:srgbClr val="0000FF"/>
                </a:solidFill>
                <a:latin typeface="Times New Roman" pitchFamily="18" charset="0"/>
                <a:cs typeface="Times New Roman" pitchFamily="18" charset="0"/>
              </a:rPr>
              <a:t>x</a:t>
            </a:r>
            <a:r>
              <a:rPr lang="en-US" i="1" baseline="-25000" dirty="0" err="1">
                <a:solidFill>
                  <a:srgbClr val="0000FF"/>
                </a:solidFill>
                <a:latin typeface="Times New Roman" pitchFamily="18" charset="0"/>
                <a:cs typeface="Times New Roman" pitchFamily="18" charset="0"/>
              </a:rPr>
              <a:t>n</a:t>
            </a:r>
            <a:r>
              <a:rPr lang="en-US" dirty="0">
                <a:solidFill>
                  <a:srgbClr val="0000FF"/>
                </a:solidFill>
                <a:latin typeface="Times New Roman" pitchFamily="18" charset="0"/>
                <a:cs typeface="Times New Roman" pitchFamily="18" charset="0"/>
              </a:rPr>
              <a:t>)</a:t>
            </a:r>
            <a:r>
              <a:rPr lang="ar-SA" dirty="0">
                <a:solidFill>
                  <a:srgbClr val="0000FF"/>
                </a:solidFill>
                <a:latin typeface="Times New Roman" pitchFamily="18" charset="0"/>
                <a:cs typeface="Times New Roman" pitchFamily="18" charset="0"/>
              </a:rPr>
              <a:t>  </a:t>
            </a:r>
            <a:r>
              <a:rPr lang="ar-SA" dirty="0">
                <a:latin typeface="Times New Roman" pitchFamily="18" charset="0"/>
                <a:cs typeface="Times New Roman" pitchFamily="18" charset="0"/>
              </a:rPr>
              <a:t>وثابت</a:t>
            </a:r>
            <a:r>
              <a:rPr lang="en-US" dirty="0">
                <a:latin typeface="Times New Roman" pitchFamily="18" charset="0"/>
                <a:cs typeface="Times New Roman" pitchFamily="18" charset="0"/>
              </a:rPr>
              <a:t> </a:t>
            </a:r>
            <a:r>
              <a:rPr lang="ar-SA" dirty="0">
                <a:latin typeface="Times New Roman" pitchFamily="18" charset="0"/>
                <a:cs typeface="Times New Roman" pitchFamily="18" charset="0"/>
              </a:rPr>
              <a:t> </a:t>
            </a:r>
            <a:r>
              <a:rPr lang="en-US" i="1" dirty="0">
                <a:solidFill>
                  <a:srgbClr val="0000FF"/>
                </a:solidFill>
                <a:latin typeface="Times New Roman" pitchFamily="18" charset="0"/>
                <a:cs typeface="Times New Roman" pitchFamily="18" charset="0"/>
              </a:rPr>
              <a:t>b</a:t>
            </a:r>
            <a:r>
              <a:rPr lang="ar-SA" i="1" dirty="0">
                <a:latin typeface="Times New Roman" pitchFamily="18" charset="0"/>
                <a:cs typeface="Times New Roman" pitchFamily="18" charset="0"/>
              </a:rPr>
              <a:t>  </a:t>
            </a:r>
            <a:r>
              <a:rPr lang="ar-SA" dirty="0">
                <a:latin typeface="Times New Roman" pitchFamily="18" charset="0"/>
                <a:cs typeface="Times New Roman" pitchFamily="18" charset="0"/>
              </a:rPr>
              <a:t>فإن:</a:t>
            </a:r>
          </a:p>
          <a:p>
            <a:pPr marL="1257300" lvl="1" indent="-533400" algn="r" rtl="1">
              <a:buClr>
                <a:schemeClr val="tx1"/>
              </a:buClr>
              <a:buFont typeface="Arial" panose="020B0604020202020204" pitchFamily="34" charset="0"/>
              <a:buChar char="•"/>
            </a:pPr>
            <a:r>
              <a:rPr lang="en-US" i="1" dirty="0">
                <a:solidFill>
                  <a:srgbClr val="0000FF"/>
                </a:solidFill>
                <a:latin typeface="Times New Roman" pitchFamily="18" charset="0"/>
                <a:cs typeface="Times New Roman" pitchFamily="18" charset="0"/>
              </a:rPr>
              <a:t>f </a:t>
            </a:r>
            <a:r>
              <a:rPr lang="en-US" dirty="0">
                <a:solidFill>
                  <a:srgbClr val="0000FF"/>
                </a:solidFill>
                <a:latin typeface="Times New Roman" pitchFamily="18" charset="0"/>
                <a:cs typeface="Times New Roman" pitchFamily="18" charset="0"/>
              </a:rPr>
              <a:t>(</a:t>
            </a:r>
            <a:r>
              <a:rPr lang="en-US" i="1" dirty="0">
                <a:solidFill>
                  <a:srgbClr val="0000FF"/>
                </a:solidFill>
                <a:latin typeface="Times New Roman" pitchFamily="18" charset="0"/>
                <a:cs typeface="Times New Roman" pitchFamily="18" charset="0"/>
              </a:rPr>
              <a:t>x</a:t>
            </a:r>
            <a:r>
              <a:rPr lang="en-US" baseline="-25000" dirty="0">
                <a:solidFill>
                  <a:srgbClr val="0000FF"/>
                </a:solidFill>
                <a:latin typeface="Times New Roman" pitchFamily="18" charset="0"/>
                <a:cs typeface="Times New Roman" pitchFamily="18" charset="0"/>
              </a:rPr>
              <a:t>1 </a:t>
            </a:r>
            <a:r>
              <a:rPr lang="en-US" dirty="0">
                <a:solidFill>
                  <a:srgbClr val="0000FF"/>
                </a:solidFill>
                <a:latin typeface="Times New Roman" pitchFamily="18" charset="0"/>
                <a:cs typeface="Times New Roman" pitchFamily="18" charset="0"/>
              </a:rPr>
              <a:t>, … , </a:t>
            </a:r>
            <a:r>
              <a:rPr lang="en-US" i="1" dirty="0" err="1">
                <a:solidFill>
                  <a:srgbClr val="0000FF"/>
                </a:solidFill>
                <a:latin typeface="Times New Roman" pitchFamily="18" charset="0"/>
                <a:cs typeface="Times New Roman" pitchFamily="18" charset="0"/>
              </a:rPr>
              <a:t>x</a:t>
            </a:r>
            <a:r>
              <a:rPr lang="en-US" i="1" baseline="-25000" dirty="0" err="1">
                <a:solidFill>
                  <a:srgbClr val="0000FF"/>
                </a:solidFill>
                <a:latin typeface="Times New Roman" pitchFamily="18" charset="0"/>
                <a:cs typeface="Times New Roman" pitchFamily="18" charset="0"/>
              </a:rPr>
              <a:t>n</a:t>
            </a:r>
            <a:r>
              <a:rPr lang="en-US" dirty="0">
                <a:solidFill>
                  <a:srgbClr val="0000FF"/>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&lt;</a:t>
            </a:r>
            <a:r>
              <a:rPr lang="en-US" dirty="0">
                <a:latin typeface="Times New Roman" pitchFamily="18" charset="0"/>
                <a:cs typeface="Times New Roman" pitchFamily="18" charset="0"/>
              </a:rPr>
              <a:t> </a:t>
            </a:r>
            <a:r>
              <a:rPr lang="en-US" i="1" dirty="0">
                <a:solidFill>
                  <a:srgbClr val="0000FF"/>
                </a:solidFill>
                <a:latin typeface="Times New Roman" pitchFamily="18" charset="0"/>
                <a:cs typeface="Times New Roman" pitchFamily="18" charset="0"/>
              </a:rPr>
              <a:t>b</a:t>
            </a:r>
            <a:r>
              <a:rPr lang="en-US" dirty="0">
                <a:latin typeface="Times New Roman" pitchFamily="18" charset="0"/>
                <a:cs typeface="Times New Roman" pitchFamily="18" charset="0"/>
              </a:rPr>
              <a:t> </a:t>
            </a:r>
            <a:endParaRPr lang="ar-SA" dirty="0">
              <a:latin typeface="Times New Roman" pitchFamily="18" charset="0"/>
              <a:cs typeface="Times New Roman" pitchFamily="18" charset="0"/>
            </a:endParaRPr>
          </a:p>
          <a:p>
            <a:pPr marL="1257300" lvl="1" indent="-533400" algn="r" rtl="1">
              <a:buClr>
                <a:schemeClr val="tx1"/>
              </a:buClr>
              <a:buFont typeface="Arial" panose="020B0604020202020204" pitchFamily="34" charset="0"/>
              <a:buChar char="•"/>
            </a:pPr>
            <a:r>
              <a:rPr lang="ar-SA"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i="1" dirty="0">
                <a:solidFill>
                  <a:srgbClr val="0000FF"/>
                </a:solidFill>
                <a:latin typeface="Times New Roman" pitchFamily="18" charset="0"/>
                <a:cs typeface="Times New Roman" pitchFamily="18" charset="0"/>
              </a:rPr>
              <a:t>f </a:t>
            </a:r>
            <a:r>
              <a:rPr lang="en-US" dirty="0">
                <a:solidFill>
                  <a:srgbClr val="0000FF"/>
                </a:solidFill>
                <a:latin typeface="Times New Roman" pitchFamily="18" charset="0"/>
                <a:cs typeface="Times New Roman" pitchFamily="18" charset="0"/>
              </a:rPr>
              <a:t>(</a:t>
            </a:r>
            <a:r>
              <a:rPr lang="en-US" i="1" dirty="0">
                <a:solidFill>
                  <a:srgbClr val="0000FF"/>
                </a:solidFill>
                <a:latin typeface="Times New Roman" pitchFamily="18" charset="0"/>
                <a:cs typeface="Times New Roman" pitchFamily="18" charset="0"/>
              </a:rPr>
              <a:t>x</a:t>
            </a:r>
            <a:r>
              <a:rPr lang="en-US" baseline="-25000" dirty="0">
                <a:solidFill>
                  <a:srgbClr val="0000FF"/>
                </a:solidFill>
                <a:latin typeface="Times New Roman" pitchFamily="18" charset="0"/>
                <a:cs typeface="Times New Roman" pitchFamily="18" charset="0"/>
              </a:rPr>
              <a:t>1 </a:t>
            </a:r>
            <a:r>
              <a:rPr lang="en-US" dirty="0">
                <a:solidFill>
                  <a:srgbClr val="0000FF"/>
                </a:solidFill>
                <a:latin typeface="Times New Roman" pitchFamily="18" charset="0"/>
                <a:cs typeface="Times New Roman" pitchFamily="18" charset="0"/>
              </a:rPr>
              <a:t>, … , </a:t>
            </a:r>
            <a:r>
              <a:rPr lang="en-US" i="1" dirty="0" err="1">
                <a:solidFill>
                  <a:srgbClr val="0000FF"/>
                </a:solidFill>
                <a:latin typeface="Times New Roman" pitchFamily="18" charset="0"/>
                <a:cs typeface="Times New Roman" pitchFamily="18" charset="0"/>
              </a:rPr>
              <a:t>x</a:t>
            </a:r>
            <a:r>
              <a:rPr lang="en-US" i="1" baseline="-25000" dirty="0" err="1">
                <a:solidFill>
                  <a:srgbClr val="0000FF"/>
                </a:solidFill>
                <a:latin typeface="Times New Roman" pitchFamily="18" charset="0"/>
                <a:cs typeface="Times New Roman" pitchFamily="18" charset="0"/>
              </a:rPr>
              <a:t>n</a:t>
            </a:r>
            <a:r>
              <a:rPr lang="en-US" dirty="0">
                <a:solidFill>
                  <a:srgbClr val="0000FF"/>
                </a:solidFill>
                <a:latin typeface="Times New Roman" pitchFamily="18" charset="0"/>
                <a:cs typeface="Times New Roman" pitchFamily="18" charset="0"/>
              </a:rPr>
              <a:t>)</a:t>
            </a:r>
            <a:r>
              <a:rPr lang="en-US" dirty="0">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&gt;</a:t>
            </a:r>
            <a:r>
              <a:rPr lang="en-US" dirty="0">
                <a:latin typeface="Times New Roman" pitchFamily="18" charset="0"/>
                <a:cs typeface="Times New Roman" pitchFamily="18" charset="0"/>
              </a:rPr>
              <a:t> </a:t>
            </a:r>
            <a:r>
              <a:rPr lang="en-US" i="1" dirty="0">
                <a:solidFill>
                  <a:srgbClr val="0000FF"/>
                </a:solidFill>
                <a:latin typeface="Times New Roman" pitchFamily="18" charset="0"/>
                <a:cs typeface="Times New Roman" pitchFamily="18" charset="0"/>
              </a:rPr>
              <a:t>b</a:t>
            </a:r>
            <a:endParaRPr lang="ar-SA" i="1" dirty="0">
              <a:solidFill>
                <a:srgbClr val="0000FF"/>
              </a:solidFill>
              <a:latin typeface="Times New Roman" pitchFamily="18" charset="0"/>
              <a:cs typeface="Times New Roman" pitchFamily="18" charset="0"/>
            </a:endParaRPr>
          </a:p>
          <a:p>
            <a:pPr marL="1257300" lvl="1" indent="-533400" algn="r" rtl="1">
              <a:buClr>
                <a:schemeClr val="tx1"/>
              </a:buClr>
              <a:buFont typeface="Arial" panose="020B0604020202020204" pitchFamily="34" charset="0"/>
              <a:buChar char="•"/>
            </a:pPr>
            <a:r>
              <a:rPr lang="ar-SA"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i="1" dirty="0">
                <a:solidFill>
                  <a:srgbClr val="0000FF"/>
                </a:solidFill>
                <a:latin typeface="Times New Roman" pitchFamily="18" charset="0"/>
                <a:cs typeface="Times New Roman" pitchFamily="18" charset="0"/>
              </a:rPr>
              <a:t>f </a:t>
            </a:r>
            <a:r>
              <a:rPr lang="en-US" dirty="0">
                <a:solidFill>
                  <a:srgbClr val="0000FF"/>
                </a:solidFill>
                <a:latin typeface="Times New Roman" pitchFamily="18" charset="0"/>
                <a:cs typeface="Times New Roman" pitchFamily="18" charset="0"/>
              </a:rPr>
              <a:t>(</a:t>
            </a:r>
            <a:r>
              <a:rPr lang="en-US" i="1" dirty="0">
                <a:solidFill>
                  <a:srgbClr val="0000FF"/>
                </a:solidFill>
                <a:latin typeface="Times New Roman" pitchFamily="18" charset="0"/>
                <a:cs typeface="Times New Roman" pitchFamily="18" charset="0"/>
              </a:rPr>
              <a:t>x</a:t>
            </a:r>
            <a:r>
              <a:rPr lang="en-US" baseline="-25000" dirty="0">
                <a:solidFill>
                  <a:srgbClr val="0000FF"/>
                </a:solidFill>
                <a:latin typeface="Times New Roman" pitchFamily="18" charset="0"/>
                <a:cs typeface="Times New Roman" pitchFamily="18" charset="0"/>
              </a:rPr>
              <a:t>1 </a:t>
            </a:r>
            <a:r>
              <a:rPr lang="en-US" dirty="0">
                <a:solidFill>
                  <a:srgbClr val="0000FF"/>
                </a:solidFill>
                <a:latin typeface="Times New Roman" pitchFamily="18" charset="0"/>
                <a:cs typeface="Times New Roman" pitchFamily="18" charset="0"/>
              </a:rPr>
              <a:t>, … , </a:t>
            </a:r>
            <a:r>
              <a:rPr lang="en-US" i="1" dirty="0" err="1">
                <a:solidFill>
                  <a:srgbClr val="0000FF"/>
                </a:solidFill>
                <a:latin typeface="Times New Roman" pitchFamily="18" charset="0"/>
                <a:cs typeface="Times New Roman" pitchFamily="18" charset="0"/>
              </a:rPr>
              <a:t>x</a:t>
            </a:r>
            <a:r>
              <a:rPr lang="en-US" i="1" baseline="-25000" dirty="0" err="1">
                <a:solidFill>
                  <a:srgbClr val="0000FF"/>
                </a:solidFill>
                <a:latin typeface="Times New Roman" pitchFamily="18" charset="0"/>
                <a:cs typeface="Times New Roman" pitchFamily="18" charset="0"/>
              </a:rPr>
              <a:t>n</a:t>
            </a:r>
            <a:r>
              <a:rPr lang="en-US" dirty="0">
                <a:solidFill>
                  <a:srgbClr val="0000FF"/>
                </a:solidFill>
                <a:latin typeface="Times New Roman" pitchFamily="18" charset="0"/>
                <a:cs typeface="Times New Roman" pitchFamily="18" charset="0"/>
              </a:rPr>
              <a:t>)</a:t>
            </a:r>
            <a:r>
              <a:rPr lang="en-US" dirty="0">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a:t>
            </a:r>
            <a:r>
              <a:rPr lang="en-US" dirty="0">
                <a:latin typeface="Times New Roman" pitchFamily="18" charset="0"/>
                <a:cs typeface="Times New Roman" pitchFamily="18" charset="0"/>
              </a:rPr>
              <a:t> </a:t>
            </a:r>
            <a:r>
              <a:rPr lang="en-US" i="1" dirty="0">
                <a:solidFill>
                  <a:srgbClr val="0000FF"/>
                </a:solidFill>
                <a:latin typeface="Times New Roman" pitchFamily="18" charset="0"/>
                <a:cs typeface="Times New Roman" pitchFamily="18" charset="0"/>
              </a:rPr>
              <a:t>b</a:t>
            </a:r>
            <a:endParaRPr lang="ar-SA" dirty="0"/>
          </a:p>
          <a:p>
            <a:pPr marL="344488" lvl="1" indent="0" algn="r" rtl="1">
              <a:buFontTx/>
              <a:buNone/>
            </a:pPr>
            <a:endParaRPr lang="ar-SA" sz="800" dirty="0">
              <a:solidFill>
                <a:srgbClr val="FF0000"/>
              </a:solidFill>
            </a:endParaRPr>
          </a:p>
          <a:p>
            <a:pPr marL="344488" lvl="1" indent="0" algn="r" rtl="1">
              <a:buFontTx/>
              <a:buNone/>
            </a:pPr>
            <a:r>
              <a:rPr lang="ar-SA" dirty="0">
                <a:solidFill>
                  <a:srgbClr val="FF0000"/>
                </a:solidFill>
              </a:rPr>
              <a:t>لا تستخدم </a:t>
            </a:r>
            <a:r>
              <a:rPr lang="ar-SA" dirty="0"/>
              <a:t>في البرمجة الخطية.</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F35A1453-9B33-4E8B-B845-FD67F6D61BEE}" type="slidenum">
              <a:rPr lang="ar-SA"/>
              <a:pPr/>
              <a:t>30</a:t>
            </a:fld>
            <a:endParaRPr lang="en-US"/>
          </a:p>
        </p:txBody>
      </p:sp>
      <p:sp>
        <p:nvSpPr>
          <p:cNvPr id="58370" name="Freeform 2"/>
          <p:cNvSpPr>
            <a:spLocks/>
          </p:cNvSpPr>
          <p:nvPr/>
        </p:nvSpPr>
        <p:spPr bwMode="auto">
          <a:xfrm>
            <a:off x="285750" y="3154363"/>
            <a:ext cx="4406900" cy="2868612"/>
          </a:xfrm>
          <a:custGeom>
            <a:avLst/>
            <a:gdLst/>
            <a:ahLst/>
            <a:cxnLst>
              <a:cxn ang="0">
                <a:pos x="97" y="0"/>
              </a:cxn>
              <a:cxn ang="0">
                <a:pos x="2762" y="1370"/>
              </a:cxn>
              <a:cxn ang="0">
                <a:pos x="2776" y="1752"/>
              </a:cxn>
              <a:cxn ang="0">
                <a:pos x="0" y="1807"/>
              </a:cxn>
              <a:cxn ang="0">
                <a:pos x="97" y="0"/>
              </a:cxn>
            </a:cxnLst>
            <a:rect l="0" t="0" r="r" b="b"/>
            <a:pathLst>
              <a:path w="2776" h="1807">
                <a:moveTo>
                  <a:pt x="97" y="0"/>
                </a:moveTo>
                <a:lnTo>
                  <a:pt x="2762" y="1370"/>
                </a:lnTo>
                <a:lnTo>
                  <a:pt x="2776" y="1752"/>
                </a:lnTo>
                <a:lnTo>
                  <a:pt x="0" y="1807"/>
                </a:lnTo>
                <a:lnTo>
                  <a:pt x="97" y="0"/>
                </a:lnTo>
                <a:close/>
              </a:path>
            </a:pathLst>
          </a:custGeom>
          <a:solidFill>
            <a:srgbClr val="00CC00">
              <a:alpha val="89000"/>
            </a:srgbClr>
          </a:solidFill>
          <a:ln w="9525">
            <a:solidFill>
              <a:schemeClr val="accent1"/>
            </a:solidFill>
            <a:round/>
            <a:headEnd/>
            <a:tailEnd/>
          </a:ln>
          <a:effectLst/>
        </p:spPr>
        <p:txBody>
          <a:bodyPr/>
          <a:lstStyle/>
          <a:p>
            <a:endParaRPr lang="en-US"/>
          </a:p>
        </p:txBody>
      </p:sp>
      <p:sp>
        <p:nvSpPr>
          <p:cNvPr id="58371"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58372" name="Rectangle 4"/>
          <p:cNvSpPr>
            <a:spLocks noGrp="1" noChangeArrowheads="1"/>
          </p:cNvSpPr>
          <p:nvPr>
            <p:ph type="body" idx="1"/>
          </p:nvPr>
        </p:nvSpPr>
        <p:spPr>
          <a:xfrm>
            <a:off x="5373688" y="1828800"/>
            <a:ext cx="3617912" cy="4605338"/>
          </a:xfrm>
        </p:spPr>
        <p:txBody>
          <a:bodyPr/>
          <a:lstStyle/>
          <a:p>
            <a:pPr marL="171450" indent="-171450" algn="r" rtl="1">
              <a:lnSpc>
                <a:spcPct val="150000"/>
              </a:lnSpc>
              <a:buFontTx/>
              <a:buNone/>
            </a:pPr>
            <a:r>
              <a:rPr lang="ar-SA" sz="2400" dirty="0">
                <a:latin typeface="Times New Roman" pitchFamily="18" charset="0"/>
                <a:cs typeface="Times New Roman" pitchFamily="18" charset="0"/>
                <a:sym typeface="Symbol" pitchFamily="18" charset="2"/>
              </a:rPr>
              <a:t>تحديد الحل الأمثل يكون بحل النظام</a:t>
            </a:r>
          </a:p>
          <a:p>
            <a:pPr marL="171450" indent="-171450" algn="r" rtl="1">
              <a:lnSpc>
                <a:spcPct val="150000"/>
              </a:lnSpc>
              <a:buFontTx/>
              <a:buNone/>
            </a:pPr>
            <a:r>
              <a:rPr lang="ar-SA" sz="2400" dirty="0">
                <a:latin typeface="Times New Roman" pitchFamily="18" charset="0"/>
                <a:cs typeface="Times New Roman" pitchFamily="18" charset="0"/>
                <a:sym typeface="Symbol" pitchFamily="18" charset="2"/>
              </a:rPr>
              <a:t>الخطي التالي:</a:t>
            </a:r>
          </a:p>
          <a:p>
            <a:pPr marL="171450" indent="-171450" algn="ctr">
              <a:lnSpc>
                <a:spcPct val="150000"/>
              </a:lnSpc>
              <a:spcBef>
                <a:spcPct val="0"/>
              </a:spcBef>
              <a:buFontTx/>
              <a:buNone/>
            </a:pP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+ 2</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6</a:t>
            </a:r>
          </a:p>
          <a:p>
            <a:pPr marL="171450" indent="-171450" algn="ctr" rtl="1">
              <a:lnSpc>
                <a:spcPct val="150000"/>
              </a:lnSpc>
              <a:buFontTx/>
              <a:buNone/>
            </a:pPr>
            <a:r>
              <a:rPr lang="en-US" sz="2400" dirty="0">
                <a:latin typeface="Times New Roman" pitchFamily="18" charset="0"/>
                <a:cs typeface="Times New Roman" pitchFamily="18" charset="0"/>
                <a:sym typeface="Symbol" pitchFamily="18" charset="2"/>
              </a:rPr>
              <a:t>2</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8</a:t>
            </a:r>
            <a:endParaRPr lang="ar-SA" sz="2400" dirty="0">
              <a:latin typeface="Times New Roman" pitchFamily="18" charset="0"/>
              <a:cs typeface="Times New Roman" pitchFamily="18" charset="0"/>
              <a:sym typeface="Symbol" pitchFamily="18" charset="2"/>
            </a:endParaRPr>
          </a:p>
          <a:p>
            <a:pPr marL="171450" indent="-171450" algn="ctr" rtl="1">
              <a:lnSpc>
                <a:spcPct val="150000"/>
              </a:lnSpc>
              <a:buFontTx/>
              <a:buNone/>
            </a:pPr>
            <a:r>
              <a:rPr lang="ar-SA" sz="2400" dirty="0">
                <a:solidFill>
                  <a:srgbClr val="FF0000"/>
                </a:solidFill>
                <a:latin typeface="Times New Roman" pitchFamily="18" charset="0"/>
                <a:cs typeface="Times New Roman" pitchFamily="18" charset="0"/>
                <a:sym typeface="Symbol" pitchFamily="18" charset="2"/>
              </a:rPr>
              <a:t>الحل الأمثل: </a:t>
            </a:r>
          </a:p>
          <a:p>
            <a:pPr marL="171450" indent="-171450" algn="ctr" rtl="1">
              <a:lnSpc>
                <a:spcPct val="150000"/>
              </a:lnSpc>
              <a:buNone/>
            </a:pPr>
            <a:r>
              <a:rPr lang="en-US" sz="2400" i="1" dirty="0">
                <a:solidFill>
                  <a:srgbClr val="FF0000"/>
                </a:solidFill>
                <a:latin typeface="Times New Roman" pitchFamily="18" charset="0"/>
                <a:cs typeface="Times New Roman" pitchFamily="18" charset="0"/>
                <a:sym typeface="Symbol" pitchFamily="18" charset="2"/>
              </a:rPr>
              <a:t>   x</a:t>
            </a:r>
            <a:r>
              <a:rPr lang="en-US" sz="2400" baseline="-25000" dirty="0">
                <a:solidFill>
                  <a:srgbClr val="FF0000"/>
                </a:solidFill>
                <a:latin typeface="Times New Roman" pitchFamily="18" charset="0"/>
                <a:cs typeface="Times New Roman" pitchFamily="18" charset="0"/>
                <a:sym typeface="Symbol" pitchFamily="18" charset="2"/>
              </a:rPr>
              <a:t>1</a:t>
            </a:r>
            <a:r>
              <a:rPr lang="en-US" sz="2400" dirty="0">
                <a:solidFill>
                  <a:srgbClr val="FF0000"/>
                </a:solidFill>
                <a:latin typeface="Times New Roman" pitchFamily="18" charset="0"/>
                <a:cs typeface="Times New Roman" pitchFamily="18" charset="0"/>
                <a:sym typeface="Symbol" pitchFamily="18" charset="2"/>
              </a:rPr>
              <a:t>* = 10/3 = 3.33  </a:t>
            </a:r>
          </a:p>
          <a:p>
            <a:pPr marL="171450" indent="-171450" algn="ctr" rtl="1">
              <a:lnSpc>
                <a:spcPct val="150000"/>
              </a:lnSpc>
              <a:buNone/>
            </a:pPr>
            <a:r>
              <a:rPr lang="en-US" sz="2400" i="1" dirty="0">
                <a:solidFill>
                  <a:srgbClr val="FF0000"/>
                </a:solidFill>
                <a:latin typeface="Times New Roman" pitchFamily="18" charset="0"/>
                <a:cs typeface="Times New Roman" pitchFamily="18" charset="0"/>
                <a:sym typeface="Symbol" pitchFamily="18" charset="2"/>
              </a:rPr>
              <a:t>x</a:t>
            </a:r>
            <a:r>
              <a:rPr lang="en-US" sz="2400" baseline="-25000" dirty="0">
                <a:solidFill>
                  <a:srgbClr val="FF0000"/>
                </a:solidFill>
                <a:latin typeface="Times New Roman" pitchFamily="18" charset="0"/>
                <a:cs typeface="Times New Roman" pitchFamily="18" charset="0"/>
                <a:sym typeface="Symbol" pitchFamily="18" charset="2"/>
              </a:rPr>
              <a:t>2</a:t>
            </a:r>
            <a:r>
              <a:rPr lang="en-US" sz="2400" dirty="0">
                <a:solidFill>
                  <a:srgbClr val="FF0000"/>
                </a:solidFill>
                <a:latin typeface="Times New Roman" pitchFamily="18" charset="0"/>
                <a:cs typeface="Times New Roman" pitchFamily="18" charset="0"/>
                <a:sym typeface="Symbol" pitchFamily="18" charset="2"/>
              </a:rPr>
              <a:t>* = 4/3 = 1.33</a:t>
            </a:r>
          </a:p>
          <a:p>
            <a:pPr marL="171450" indent="-171450" algn="ctr" rtl="1">
              <a:lnSpc>
                <a:spcPct val="150000"/>
              </a:lnSpc>
              <a:buFontTx/>
              <a:buNone/>
            </a:pPr>
            <a:endParaRPr lang="ar-SA" sz="2400" dirty="0">
              <a:latin typeface="Times New Roman" pitchFamily="18" charset="0"/>
              <a:cs typeface="Times New Roman" pitchFamily="18" charset="0"/>
              <a:sym typeface="Symbol" pitchFamily="18" charset="2"/>
            </a:endParaRPr>
          </a:p>
          <a:p>
            <a:pPr marL="171450" indent="-171450" algn="ctr" rtl="1">
              <a:lnSpc>
                <a:spcPct val="150000"/>
              </a:lnSpc>
              <a:buFontTx/>
              <a:buNone/>
            </a:pPr>
            <a:endParaRPr lang="ar-SA" sz="2400" dirty="0">
              <a:latin typeface="Times New Roman" pitchFamily="18" charset="0"/>
              <a:cs typeface="Times New Roman" pitchFamily="18" charset="0"/>
              <a:sym typeface="Symbol" pitchFamily="18" charset="2"/>
            </a:endParaRPr>
          </a:p>
        </p:txBody>
      </p:sp>
      <p:sp>
        <p:nvSpPr>
          <p:cNvPr id="58373" name="Text Box 5"/>
          <p:cNvSpPr txBox="1">
            <a:spLocks noChangeArrowheads="1"/>
          </p:cNvSpPr>
          <p:nvPr/>
        </p:nvSpPr>
        <p:spPr bwMode="auto">
          <a:xfrm>
            <a:off x="4783138" y="5164138"/>
            <a:ext cx="333375" cy="366712"/>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58374" name="Text Box 6"/>
          <p:cNvSpPr txBox="1">
            <a:spLocks noChangeArrowheads="1"/>
          </p:cNvSpPr>
          <p:nvPr/>
        </p:nvSpPr>
        <p:spPr bwMode="auto">
          <a:xfrm>
            <a:off x="795338" y="1990725"/>
            <a:ext cx="334962" cy="366713"/>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sp>
        <p:nvSpPr>
          <p:cNvPr id="58375" name="Freeform 7"/>
          <p:cNvSpPr>
            <a:spLocks/>
          </p:cNvSpPr>
          <p:nvPr/>
        </p:nvSpPr>
        <p:spPr bwMode="auto">
          <a:xfrm>
            <a:off x="2804893" y="4333875"/>
            <a:ext cx="1943100" cy="1695450"/>
          </a:xfrm>
          <a:custGeom>
            <a:avLst/>
            <a:gdLst/>
            <a:ahLst/>
            <a:cxnLst>
              <a:cxn ang="0">
                <a:pos x="12" y="15"/>
              </a:cxn>
              <a:cxn ang="0">
                <a:pos x="456" y="1032"/>
              </a:cxn>
              <a:cxn ang="0">
                <a:pos x="1176" y="1032"/>
              </a:cxn>
              <a:cxn ang="0">
                <a:pos x="1140" y="600"/>
              </a:cxn>
              <a:cxn ang="0">
                <a:pos x="0" y="0"/>
              </a:cxn>
            </a:cxnLst>
            <a:rect l="0" t="0" r="r" b="b"/>
            <a:pathLst>
              <a:path w="1176" h="1032">
                <a:moveTo>
                  <a:pt x="12" y="15"/>
                </a:moveTo>
                <a:lnTo>
                  <a:pt x="456" y="1032"/>
                </a:lnTo>
                <a:lnTo>
                  <a:pt x="1176" y="1032"/>
                </a:lnTo>
                <a:lnTo>
                  <a:pt x="1140" y="600"/>
                </a:lnTo>
                <a:lnTo>
                  <a:pt x="0" y="0"/>
                </a:lnTo>
              </a:path>
            </a:pathLst>
          </a:custGeom>
          <a:solidFill>
            <a:schemeClr val="bg1"/>
          </a:solidFill>
          <a:ln w="9525">
            <a:noFill/>
            <a:round/>
            <a:headEnd/>
            <a:tailEnd/>
          </a:ln>
          <a:effectLst/>
        </p:spPr>
        <p:txBody>
          <a:bodyPr/>
          <a:lstStyle/>
          <a:p>
            <a:endParaRPr lang="en-US"/>
          </a:p>
        </p:txBody>
      </p:sp>
      <p:sp>
        <p:nvSpPr>
          <p:cNvPr id="58376" name="Freeform 8"/>
          <p:cNvSpPr>
            <a:spLocks/>
          </p:cNvSpPr>
          <p:nvPr/>
        </p:nvSpPr>
        <p:spPr bwMode="auto">
          <a:xfrm>
            <a:off x="88900" y="2965450"/>
            <a:ext cx="1870075" cy="2578100"/>
          </a:xfrm>
          <a:custGeom>
            <a:avLst/>
            <a:gdLst/>
            <a:ahLst/>
            <a:cxnLst>
              <a:cxn ang="0">
                <a:pos x="0" y="0"/>
              </a:cxn>
              <a:cxn ang="0">
                <a:pos x="1124" y="580"/>
              </a:cxn>
              <a:cxn ang="0">
                <a:pos x="20" y="1600"/>
              </a:cxn>
              <a:cxn ang="0">
                <a:pos x="0" y="0"/>
              </a:cxn>
            </a:cxnLst>
            <a:rect l="0" t="0" r="r" b="b"/>
            <a:pathLst>
              <a:path w="1124" h="1600">
                <a:moveTo>
                  <a:pt x="0" y="0"/>
                </a:moveTo>
                <a:lnTo>
                  <a:pt x="1124" y="580"/>
                </a:lnTo>
                <a:lnTo>
                  <a:pt x="20" y="1600"/>
                </a:lnTo>
                <a:lnTo>
                  <a:pt x="0" y="0"/>
                </a:lnTo>
                <a:close/>
              </a:path>
            </a:pathLst>
          </a:custGeom>
          <a:solidFill>
            <a:schemeClr val="bg1"/>
          </a:solidFill>
          <a:ln w="9525">
            <a:noFill/>
            <a:round/>
            <a:headEnd/>
            <a:tailEnd/>
          </a:ln>
          <a:effectLst/>
        </p:spPr>
        <p:txBody>
          <a:bodyPr/>
          <a:lstStyle/>
          <a:p>
            <a:endParaRPr lang="en-US"/>
          </a:p>
        </p:txBody>
      </p:sp>
      <p:sp>
        <p:nvSpPr>
          <p:cNvPr id="58377" name="Freeform 9"/>
          <p:cNvSpPr>
            <a:spLocks/>
          </p:cNvSpPr>
          <p:nvPr/>
        </p:nvSpPr>
        <p:spPr bwMode="auto">
          <a:xfrm>
            <a:off x="1689100" y="3873500"/>
            <a:ext cx="590550" cy="228600"/>
          </a:xfrm>
          <a:custGeom>
            <a:avLst/>
            <a:gdLst/>
            <a:ahLst/>
            <a:cxnLst>
              <a:cxn ang="0">
                <a:pos x="140" y="0"/>
              </a:cxn>
              <a:cxn ang="0">
                <a:pos x="0" y="112"/>
              </a:cxn>
              <a:cxn ang="0">
                <a:pos x="372" y="120"/>
              </a:cxn>
              <a:cxn ang="0">
                <a:pos x="140" y="0"/>
              </a:cxn>
            </a:cxnLst>
            <a:rect l="0" t="0" r="r" b="b"/>
            <a:pathLst>
              <a:path w="372" h="120">
                <a:moveTo>
                  <a:pt x="140" y="0"/>
                </a:moveTo>
                <a:lnTo>
                  <a:pt x="0" y="112"/>
                </a:lnTo>
                <a:lnTo>
                  <a:pt x="372" y="120"/>
                </a:lnTo>
                <a:lnTo>
                  <a:pt x="140" y="0"/>
                </a:lnTo>
                <a:close/>
              </a:path>
            </a:pathLst>
          </a:custGeom>
          <a:solidFill>
            <a:schemeClr val="bg1"/>
          </a:solidFill>
          <a:ln w="9525">
            <a:noFill/>
            <a:round/>
            <a:headEnd/>
            <a:tailEnd/>
          </a:ln>
          <a:effectLst/>
        </p:spPr>
        <p:txBody>
          <a:bodyPr/>
          <a:lstStyle/>
          <a:p>
            <a:endParaRPr lang="en-US"/>
          </a:p>
        </p:txBody>
      </p:sp>
      <p:sp>
        <p:nvSpPr>
          <p:cNvPr id="58378" name="Freeform 10"/>
          <p:cNvSpPr>
            <a:spLocks/>
          </p:cNvSpPr>
          <p:nvPr/>
        </p:nvSpPr>
        <p:spPr bwMode="auto">
          <a:xfrm>
            <a:off x="203200" y="4597400"/>
            <a:ext cx="3498850" cy="1930400"/>
          </a:xfrm>
          <a:custGeom>
            <a:avLst/>
            <a:gdLst/>
            <a:ahLst/>
            <a:cxnLst>
              <a:cxn ang="0">
                <a:pos x="600" y="0"/>
              </a:cxn>
              <a:cxn ang="0">
                <a:pos x="600" y="348"/>
              </a:cxn>
              <a:cxn ang="0">
                <a:pos x="1876" y="356"/>
              </a:cxn>
              <a:cxn ang="0">
                <a:pos x="2204" y="1084"/>
              </a:cxn>
              <a:cxn ang="0">
                <a:pos x="88" y="1216"/>
              </a:cxn>
              <a:cxn ang="0">
                <a:pos x="0" y="548"/>
              </a:cxn>
              <a:cxn ang="0">
                <a:pos x="600" y="0"/>
              </a:cxn>
            </a:cxnLst>
            <a:rect l="0" t="0" r="r" b="b"/>
            <a:pathLst>
              <a:path w="2204" h="1216">
                <a:moveTo>
                  <a:pt x="600" y="0"/>
                </a:moveTo>
                <a:lnTo>
                  <a:pt x="600" y="348"/>
                </a:lnTo>
                <a:lnTo>
                  <a:pt x="1876" y="356"/>
                </a:lnTo>
                <a:lnTo>
                  <a:pt x="2204" y="1084"/>
                </a:lnTo>
                <a:lnTo>
                  <a:pt x="88" y="1216"/>
                </a:lnTo>
                <a:lnTo>
                  <a:pt x="0" y="548"/>
                </a:lnTo>
                <a:lnTo>
                  <a:pt x="600" y="0"/>
                </a:lnTo>
                <a:close/>
              </a:path>
            </a:pathLst>
          </a:custGeom>
          <a:solidFill>
            <a:schemeClr val="bg1"/>
          </a:solidFill>
          <a:ln w="9525">
            <a:noFill/>
            <a:round/>
            <a:headEnd/>
            <a:tailEnd/>
          </a:ln>
          <a:effectLst/>
        </p:spPr>
        <p:txBody>
          <a:bodyPr/>
          <a:lstStyle/>
          <a:p>
            <a:endParaRPr lang="en-US"/>
          </a:p>
        </p:txBody>
      </p:sp>
      <p:sp>
        <p:nvSpPr>
          <p:cNvPr id="58379" name="Line 11"/>
          <p:cNvSpPr>
            <a:spLocks noChangeShapeType="1"/>
          </p:cNvSpPr>
          <p:nvPr/>
        </p:nvSpPr>
        <p:spPr bwMode="auto">
          <a:xfrm>
            <a:off x="207963" y="5159375"/>
            <a:ext cx="4589462"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58380" name="Line 12"/>
          <p:cNvSpPr>
            <a:spLocks noChangeShapeType="1"/>
          </p:cNvSpPr>
          <p:nvPr/>
        </p:nvSpPr>
        <p:spPr bwMode="auto">
          <a:xfrm>
            <a:off x="1160463" y="2178050"/>
            <a:ext cx="0" cy="37036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58381" name="Oval 13"/>
          <p:cNvSpPr>
            <a:spLocks noChangeArrowheads="1"/>
          </p:cNvSpPr>
          <p:nvPr/>
        </p:nvSpPr>
        <p:spPr bwMode="auto">
          <a:xfrm>
            <a:off x="2759075" y="433070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383" name="Line 15"/>
          <p:cNvSpPr>
            <a:spLocks noChangeShapeType="1"/>
          </p:cNvSpPr>
          <p:nvPr/>
        </p:nvSpPr>
        <p:spPr bwMode="auto">
          <a:xfrm>
            <a:off x="1543050" y="2214343"/>
            <a:ext cx="2266950" cy="3876675"/>
          </a:xfrm>
          <a:prstGeom prst="line">
            <a:avLst/>
          </a:prstGeom>
          <a:noFill/>
          <a:ln w="28575">
            <a:solidFill>
              <a:schemeClr val="tx1"/>
            </a:solidFill>
            <a:prstDash val="dash"/>
            <a:round/>
            <a:headEnd type="triangle" w="med" len="med"/>
            <a:tailEnd type="triangle" w="med" len="med"/>
          </a:ln>
          <a:effectLst/>
        </p:spPr>
        <p:txBody>
          <a:bodyPr/>
          <a:lstStyle/>
          <a:p>
            <a:endParaRPr lang="en-US"/>
          </a:p>
        </p:txBody>
      </p:sp>
      <p:sp>
        <p:nvSpPr>
          <p:cNvPr id="58385" name="Line 17"/>
          <p:cNvSpPr>
            <a:spLocks noChangeShapeType="1"/>
          </p:cNvSpPr>
          <p:nvPr/>
        </p:nvSpPr>
        <p:spPr bwMode="auto">
          <a:xfrm>
            <a:off x="355600" y="3109028"/>
            <a:ext cx="4438650" cy="2281237"/>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58386" name="Line 18"/>
          <p:cNvSpPr>
            <a:spLocks noChangeShapeType="1"/>
          </p:cNvSpPr>
          <p:nvPr/>
        </p:nvSpPr>
        <p:spPr bwMode="auto">
          <a:xfrm>
            <a:off x="1772535" y="1973263"/>
            <a:ext cx="1862138" cy="4264025"/>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58387" name="Text Box 19"/>
          <p:cNvSpPr txBox="1">
            <a:spLocks noChangeArrowheads="1"/>
          </p:cNvSpPr>
          <p:nvPr/>
        </p:nvSpPr>
        <p:spPr bwMode="auto">
          <a:xfrm>
            <a:off x="3667125" y="4529138"/>
            <a:ext cx="1052513" cy="336550"/>
          </a:xfrm>
          <a:prstGeom prst="rect">
            <a:avLst/>
          </a:prstGeom>
          <a:noFill/>
          <a:ln w="9525">
            <a:noFill/>
            <a:miter lim="800000"/>
            <a:headEnd/>
            <a:tailEnd/>
          </a:ln>
          <a:effectLst/>
        </p:spPr>
        <p:txBody>
          <a:bodyPr wrap="none">
            <a:spAutoFit/>
          </a:bodyPr>
          <a:lstStyle/>
          <a:p>
            <a:r>
              <a:rPr lang="en-US" sz="1600" i="1">
                <a:latin typeface="Times New Roman" pitchFamily="18" charset="0"/>
                <a:cs typeface="Times New Roman" pitchFamily="18" charset="0"/>
                <a:sym typeface="Symbol" pitchFamily="18" charset="2"/>
              </a:rPr>
              <a:t>x</a:t>
            </a:r>
            <a:r>
              <a:rPr lang="en-US" sz="1600" baseline="-25000">
                <a:latin typeface="Times New Roman" pitchFamily="18" charset="0"/>
                <a:cs typeface="Times New Roman" pitchFamily="18" charset="0"/>
                <a:sym typeface="Symbol" pitchFamily="18" charset="2"/>
              </a:rPr>
              <a:t>1</a:t>
            </a:r>
            <a:r>
              <a:rPr lang="en-US" sz="1600">
                <a:latin typeface="Times New Roman" pitchFamily="18" charset="0"/>
                <a:cs typeface="Times New Roman" pitchFamily="18" charset="0"/>
                <a:sym typeface="Symbol" pitchFamily="18" charset="2"/>
              </a:rPr>
              <a:t> + 2</a:t>
            </a:r>
            <a:r>
              <a:rPr lang="en-US" sz="1600" i="1">
                <a:latin typeface="Times New Roman" pitchFamily="18" charset="0"/>
                <a:cs typeface="Times New Roman" pitchFamily="18" charset="0"/>
                <a:sym typeface="Symbol" pitchFamily="18" charset="2"/>
              </a:rPr>
              <a:t>x</a:t>
            </a:r>
            <a:r>
              <a:rPr lang="en-US" sz="1600" baseline="-25000">
                <a:latin typeface="Times New Roman" pitchFamily="18" charset="0"/>
                <a:cs typeface="Times New Roman" pitchFamily="18" charset="0"/>
                <a:sym typeface="Symbol" pitchFamily="18" charset="2"/>
              </a:rPr>
              <a:t>2</a:t>
            </a:r>
            <a:r>
              <a:rPr lang="en-US" sz="1600">
                <a:latin typeface="Times New Roman" pitchFamily="18" charset="0"/>
                <a:cs typeface="Times New Roman" pitchFamily="18" charset="0"/>
                <a:sym typeface="Symbol" pitchFamily="18" charset="2"/>
              </a:rPr>
              <a:t> </a:t>
            </a:r>
            <a:r>
              <a:rPr lang="en-US" sz="1600">
                <a:latin typeface="Times New Roman" pitchFamily="18" charset="0"/>
                <a:sym typeface="Symbol" pitchFamily="18" charset="2"/>
              </a:rPr>
              <a:t>=</a:t>
            </a:r>
            <a:r>
              <a:rPr lang="en-US" sz="1600">
                <a:latin typeface="Times New Roman" pitchFamily="18" charset="0"/>
                <a:cs typeface="Times New Roman" pitchFamily="18" charset="0"/>
                <a:sym typeface="Symbol" pitchFamily="18" charset="2"/>
              </a:rPr>
              <a:t> 6</a:t>
            </a:r>
          </a:p>
        </p:txBody>
      </p:sp>
      <p:sp>
        <p:nvSpPr>
          <p:cNvPr id="58388" name="Text Box 20"/>
          <p:cNvSpPr txBox="1">
            <a:spLocks noChangeArrowheads="1"/>
          </p:cNvSpPr>
          <p:nvPr/>
        </p:nvSpPr>
        <p:spPr bwMode="auto">
          <a:xfrm>
            <a:off x="1982788" y="2225675"/>
            <a:ext cx="1139825" cy="336550"/>
          </a:xfrm>
          <a:prstGeom prst="rect">
            <a:avLst/>
          </a:prstGeom>
          <a:noFill/>
          <a:ln w="9525">
            <a:noFill/>
            <a:miter lim="800000"/>
            <a:headEnd/>
            <a:tailEnd/>
          </a:ln>
          <a:effectLst/>
        </p:spPr>
        <p:txBody>
          <a:bodyPr wrap="none">
            <a:spAutoFit/>
          </a:bodyPr>
          <a:lstStyle/>
          <a:p>
            <a:r>
              <a:rPr lang="en-US" sz="1600">
                <a:latin typeface="Times New Roman" pitchFamily="18" charset="0"/>
                <a:cs typeface="Times New Roman" pitchFamily="18" charset="0"/>
                <a:sym typeface="Symbol" pitchFamily="18" charset="2"/>
              </a:rPr>
              <a:t>2</a:t>
            </a:r>
            <a:r>
              <a:rPr lang="en-US" sz="1600" i="1">
                <a:latin typeface="Times New Roman" pitchFamily="18" charset="0"/>
                <a:cs typeface="Times New Roman" pitchFamily="18" charset="0"/>
                <a:sym typeface="Symbol" pitchFamily="18" charset="2"/>
              </a:rPr>
              <a:t>x</a:t>
            </a:r>
            <a:r>
              <a:rPr lang="en-US" sz="1600" baseline="-25000">
                <a:latin typeface="Times New Roman" pitchFamily="18" charset="0"/>
                <a:cs typeface="Times New Roman" pitchFamily="18" charset="0"/>
                <a:sym typeface="Symbol" pitchFamily="18" charset="2"/>
              </a:rPr>
              <a:t>1</a:t>
            </a:r>
            <a:r>
              <a:rPr lang="en-US" sz="1600">
                <a:latin typeface="Times New Roman" pitchFamily="18" charset="0"/>
                <a:cs typeface="Times New Roman" pitchFamily="18" charset="0"/>
                <a:sym typeface="Symbol" pitchFamily="18" charset="2"/>
              </a:rPr>
              <a:t> + </a:t>
            </a:r>
            <a:r>
              <a:rPr lang="en-US" sz="1600" i="1">
                <a:latin typeface="Times New Roman" pitchFamily="18" charset="0"/>
                <a:cs typeface="Times New Roman" pitchFamily="18" charset="0"/>
                <a:sym typeface="Symbol" pitchFamily="18" charset="2"/>
              </a:rPr>
              <a:t>x</a:t>
            </a:r>
            <a:r>
              <a:rPr lang="en-US" sz="1600" baseline="-25000">
                <a:latin typeface="Times New Roman" pitchFamily="18" charset="0"/>
                <a:cs typeface="Times New Roman" pitchFamily="18" charset="0"/>
                <a:sym typeface="Symbol" pitchFamily="18" charset="2"/>
              </a:rPr>
              <a:t>2</a:t>
            </a:r>
            <a:r>
              <a:rPr lang="en-US" sz="1600">
                <a:latin typeface="Times New Roman" pitchFamily="18" charset="0"/>
                <a:cs typeface="Times New Roman" pitchFamily="18" charset="0"/>
                <a:sym typeface="Symbol" pitchFamily="18" charset="2"/>
              </a:rPr>
              <a:t> </a:t>
            </a:r>
            <a:r>
              <a:rPr lang="en-US" sz="1600">
                <a:latin typeface="Times New Roman" pitchFamily="18" charset="0"/>
                <a:sym typeface="Symbol" pitchFamily="18" charset="2"/>
              </a:rPr>
              <a:t>=</a:t>
            </a:r>
            <a:r>
              <a:rPr lang="en-US" sz="1600">
                <a:latin typeface="Times New Roman" pitchFamily="18" charset="0"/>
                <a:cs typeface="Times New Roman" pitchFamily="18" charset="0"/>
                <a:sym typeface="Symbol" pitchFamily="18" charset="2"/>
              </a:rPr>
              <a:t> 8</a:t>
            </a:r>
          </a:p>
        </p:txBody>
      </p:sp>
      <p:sp>
        <p:nvSpPr>
          <p:cNvPr id="20" name="TextBox 19"/>
          <p:cNvSpPr txBox="1"/>
          <p:nvPr/>
        </p:nvSpPr>
        <p:spPr>
          <a:xfrm>
            <a:off x="3019864" y="3152336"/>
            <a:ext cx="1558440" cy="400110"/>
          </a:xfrm>
          <a:prstGeom prst="rect">
            <a:avLst/>
          </a:prstGeom>
          <a:noFill/>
        </p:spPr>
        <p:txBody>
          <a:bodyPr wrap="none" rtlCol="0">
            <a:spAutoFit/>
          </a:bodyPr>
          <a:lstStyle/>
          <a:p>
            <a:r>
              <a:rPr lang="ar-SA" sz="2000" dirty="0">
                <a:solidFill>
                  <a:srgbClr val="FF0000"/>
                </a:solidFill>
              </a:rPr>
              <a:t>نقطة الحل الأمثل</a:t>
            </a:r>
            <a:endParaRPr lang="en-US" sz="2000" dirty="0">
              <a:solidFill>
                <a:srgbClr val="FF0000"/>
              </a:solidFill>
            </a:endParaRPr>
          </a:p>
        </p:txBody>
      </p:sp>
      <p:cxnSp>
        <p:nvCxnSpPr>
          <p:cNvPr id="22" name="Curved Connector 21"/>
          <p:cNvCxnSpPr/>
          <p:nvPr/>
        </p:nvCxnSpPr>
        <p:spPr>
          <a:xfrm rot="5400000">
            <a:off x="2829364" y="3585504"/>
            <a:ext cx="762000" cy="685800"/>
          </a:xfrm>
          <a:prstGeom prst="curvedConnector3">
            <a:avLst>
              <a:gd name="adj1" fmla="val 5923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72">
                                            <p:txEl>
                                              <p:pRg st="4" end="4"/>
                                            </p:txEl>
                                          </p:spTgt>
                                        </p:tgtEl>
                                        <p:attrNameLst>
                                          <p:attrName>style.visibility</p:attrName>
                                        </p:attrNameLst>
                                      </p:cBhvr>
                                      <p:to>
                                        <p:strVal val="visible"/>
                                      </p:to>
                                    </p:set>
                                    <p:animEffect transition="in" filter="blinds(horizontal)">
                                      <p:cBhvr>
                                        <p:cTn id="7" dur="500"/>
                                        <p:tgtEl>
                                          <p:spTgt spid="58372">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8372">
                                            <p:txEl>
                                              <p:pRg st="5" end="5"/>
                                            </p:txEl>
                                          </p:spTgt>
                                        </p:tgtEl>
                                        <p:attrNameLst>
                                          <p:attrName>style.visibility</p:attrName>
                                        </p:attrNameLst>
                                      </p:cBhvr>
                                      <p:to>
                                        <p:strVal val="visible"/>
                                      </p:to>
                                    </p:set>
                                    <p:animEffect transition="in" filter="blinds(horizontal)">
                                      <p:cBhvr>
                                        <p:cTn id="10" dur="500"/>
                                        <p:tgtEl>
                                          <p:spTgt spid="58372">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8372">
                                            <p:txEl>
                                              <p:pRg st="6" end="6"/>
                                            </p:txEl>
                                          </p:spTgt>
                                        </p:tgtEl>
                                        <p:attrNameLst>
                                          <p:attrName>style.visibility</p:attrName>
                                        </p:attrNameLst>
                                      </p:cBhvr>
                                      <p:to>
                                        <p:strVal val="visible"/>
                                      </p:to>
                                    </p:set>
                                    <p:animEffect transition="in" filter="blinds(horizontal)">
                                      <p:cBhvr>
                                        <p:cTn id="13" dur="500"/>
                                        <p:tgtEl>
                                          <p:spTgt spid="5837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F072035-1198-434D-8A8B-F4B28E7AF6F9}" type="slidenum">
              <a:rPr lang="ar-SA"/>
              <a:pPr/>
              <a:t>31</a:t>
            </a:fld>
            <a:endParaRPr lang="en-US"/>
          </a:p>
        </p:txBody>
      </p:sp>
      <p:sp>
        <p:nvSpPr>
          <p:cNvPr id="56322"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56323" name="Rectangle 3"/>
          <p:cNvSpPr>
            <a:spLocks noGrp="1" noChangeArrowheads="1"/>
          </p:cNvSpPr>
          <p:nvPr>
            <p:ph type="body" idx="1"/>
          </p:nvPr>
        </p:nvSpPr>
        <p:spPr>
          <a:xfrm>
            <a:off x="457200" y="1600200"/>
            <a:ext cx="8229600" cy="4495800"/>
          </a:xfrm>
        </p:spPr>
        <p:txBody>
          <a:bodyPr/>
          <a:lstStyle/>
          <a:p>
            <a:pPr marL="171450" indent="-171450" algn="ctr" rtl="1">
              <a:lnSpc>
                <a:spcPct val="150000"/>
              </a:lnSpc>
              <a:buFontTx/>
              <a:buNone/>
            </a:pPr>
            <a:r>
              <a:rPr lang="ar-SA" sz="2800" dirty="0">
                <a:latin typeface="Times New Roman" pitchFamily="18" charset="0"/>
                <a:cs typeface="Times New Roman" pitchFamily="18" charset="0"/>
                <a:sym typeface="Symbol" pitchFamily="18" charset="2"/>
              </a:rPr>
              <a:t>الحل الأمثل هو</a:t>
            </a:r>
            <a:endParaRPr lang="ar-SA" sz="2000" dirty="0">
              <a:latin typeface="Times New Roman" pitchFamily="18" charset="0"/>
              <a:cs typeface="Times New Roman" pitchFamily="18" charset="0"/>
              <a:sym typeface="Symbol" pitchFamily="18" charset="2"/>
            </a:endParaRPr>
          </a:p>
          <a:p>
            <a:pPr marL="171450" indent="-171450" algn="ctr">
              <a:lnSpc>
                <a:spcPct val="150000"/>
              </a:lnSpc>
              <a:buFontTx/>
              <a:buNone/>
            </a:pPr>
            <a:r>
              <a:rPr lang="en-US" sz="2400" b="1" i="1" dirty="0">
                <a:solidFill>
                  <a:srgbClr val="FF0000"/>
                </a:solidFill>
                <a:latin typeface="Times New Roman" pitchFamily="18" charset="0"/>
                <a:cs typeface="Times New Roman" pitchFamily="18" charset="0"/>
                <a:sym typeface="Symbol" pitchFamily="18" charset="2"/>
              </a:rPr>
              <a:t>x</a:t>
            </a:r>
            <a:r>
              <a:rPr lang="en-US" sz="2400" b="1" baseline="-25000" dirty="0">
                <a:solidFill>
                  <a:srgbClr val="FF0000"/>
                </a:solidFill>
                <a:latin typeface="Times New Roman" pitchFamily="18" charset="0"/>
                <a:cs typeface="Times New Roman" pitchFamily="18" charset="0"/>
                <a:sym typeface="Symbol" pitchFamily="18" charset="2"/>
              </a:rPr>
              <a:t>1</a:t>
            </a:r>
            <a:r>
              <a:rPr lang="en-US" sz="2400" b="1" dirty="0">
                <a:solidFill>
                  <a:srgbClr val="FF0000"/>
                </a:solidFill>
                <a:latin typeface="Times New Roman" pitchFamily="18" charset="0"/>
                <a:cs typeface="Times New Roman" pitchFamily="18" charset="0"/>
                <a:sym typeface="Symbol" pitchFamily="18" charset="2"/>
              </a:rPr>
              <a:t>* = 3.33    and   </a:t>
            </a:r>
            <a:r>
              <a:rPr lang="en-US" sz="2400" b="1" i="1" dirty="0">
                <a:solidFill>
                  <a:srgbClr val="FF0000"/>
                </a:solidFill>
                <a:latin typeface="Times New Roman" pitchFamily="18" charset="0"/>
                <a:cs typeface="Times New Roman" pitchFamily="18" charset="0"/>
                <a:sym typeface="Symbol" pitchFamily="18" charset="2"/>
              </a:rPr>
              <a:t>x</a:t>
            </a:r>
            <a:r>
              <a:rPr lang="en-US" sz="2400" b="1" baseline="-25000" dirty="0">
                <a:solidFill>
                  <a:srgbClr val="FF0000"/>
                </a:solidFill>
                <a:latin typeface="Times New Roman" pitchFamily="18" charset="0"/>
                <a:cs typeface="Times New Roman" pitchFamily="18" charset="0"/>
                <a:sym typeface="Symbol" pitchFamily="18" charset="2"/>
              </a:rPr>
              <a:t>2</a:t>
            </a:r>
            <a:r>
              <a:rPr lang="en-US" sz="2400" b="1" dirty="0">
                <a:solidFill>
                  <a:srgbClr val="FF0000"/>
                </a:solidFill>
                <a:latin typeface="Times New Roman" pitchFamily="18" charset="0"/>
                <a:cs typeface="Times New Roman" pitchFamily="18" charset="0"/>
                <a:sym typeface="Symbol" pitchFamily="18" charset="2"/>
              </a:rPr>
              <a:t>* = 1.33</a:t>
            </a:r>
          </a:p>
          <a:p>
            <a:pPr marL="171450" indent="-171450" algn="ctr">
              <a:lnSpc>
                <a:spcPct val="150000"/>
              </a:lnSpc>
              <a:buFontTx/>
              <a:buNone/>
            </a:pPr>
            <a:r>
              <a:rPr lang="ar-SA" sz="2400" dirty="0">
                <a:latin typeface="Times New Roman" pitchFamily="18" charset="0"/>
                <a:cs typeface="Times New Roman" pitchFamily="18" charset="0"/>
                <a:sym typeface="Symbol" pitchFamily="18" charset="2"/>
              </a:rPr>
              <a:t>بعد التعويض في دالة الهدف نحصل على  القيمة المثلى لدالة الهدف وهي: </a:t>
            </a:r>
          </a:p>
          <a:p>
            <a:pPr marL="171450" indent="-171450" algn="ctr" rtl="1">
              <a:lnSpc>
                <a:spcPct val="150000"/>
              </a:lnSpc>
              <a:buFontTx/>
              <a:buNone/>
            </a:pPr>
            <a:r>
              <a:rPr lang="en-US" sz="2400" b="1" i="1" dirty="0">
                <a:solidFill>
                  <a:srgbClr val="FF3300"/>
                </a:solidFill>
                <a:latin typeface="+mj-lt"/>
                <a:cs typeface="Times New Roman" pitchFamily="18" charset="0"/>
                <a:sym typeface="Symbol" pitchFamily="18" charset="2"/>
              </a:rPr>
              <a:t>z</a:t>
            </a:r>
            <a:r>
              <a:rPr lang="en-US" sz="2400" b="1" dirty="0">
                <a:solidFill>
                  <a:srgbClr val="FF3300"/>
                </a:solidFill>
                <a:latin typeface="Times New Roman" pitchFamily="18" charset="0"/>
                <a:cs typeface="Times New Roman" pitchFamily="18" charset="0"/>
                <a:sym typeface="Symbol" pitchFamily="18" charset="2"/>
              </a:rPr>
              <a:t>* = 12666.67 SR</a:t>
            </a:r>
          </a:p>
          <a:p>
            <a:pPr marL="171450" indent="-171450" algn="ctr" rtl="1">
              <a:lnSpc>
                <a:spcPct val="150000"/>
              </a:lnSpc>
              <a:buFontTx/>
              <a:buNone/>
            </a:pPr>
            <a:r>
              <a:rPr lang="ar-SA" sz="2400" dirty="0">
                <a:latin typeface="Times New Roman" pitchFamily="18" charset="0"/>
                <a:cs typeface="Times New Roman" pitchFamily="18" charset="0"/>
                <a:sym typeface="Symbol" pitchFamily="18" charset="2"/>
              </a:rPr>
              <a:t>أي أن على الشركة إنتاج </a:t>
            </a:r>
            <a:r>
              <a:rPr lang="en-US" sz="2400" dirty="0">
                <a:latin typeface="Times New Roman" pitchFamily="18" charset="0"/>
                <a:cs typeface="Times New Roman" pitchFamily="18" charset="0"/>
                <a:sym typeface="Symbol" pitchFamily="18" charset="2"/>
              </a:rPr>
              <a:t>3.33</a:t>
            </a:r>
            <a:r>
              <a:rPr lang="ar-SA" sz="2400" dirty="0">
                <a:latin typeface="Times New Roman" pitchFamily="18" charset="0"/>
                <a:cs typeface="Times New Roman" pitchFamily="18" charset="0"/>
                <a:sym typeface="Symbol" pitchFamily="18" charset="2"/>
              </a:rPr>
              <a:t> طن من الدهان الخارجي و </a:t>
            </a:r>
            <a:r>
              <a:rPr lang="en-US" sz="2400" dirty="0">
                <a:latin typeface="Times New Roman" pitchFamily="18" charset="0"/>
                <a:cs typeface="Times New Roman" pitchFamily="18" charset="0"/>
                <a:sym typeface="Symbol" pitchFamily="18" charset="2"/>
              </a:rPr>
              <a:t>1.33</a:t>
            </a:r>
            <a:r>
              <a:rPr lang="ar-SA" sz="2400" dirty="0">
                <a:latin typeface="Times New Roman" pitchFamily="18" charset="0"/>
                <a:cs typeface="Times New Roman" pitchFamily="18" charset="0"/>
                <a:sym typeface="Symbol" pitchFamily="18" charset="2"/>
              </a:rPr>
              <a:t> طن من الدهان الداخلي يومياً لتحصل على عوائد يومية مثلى تقدر بـ </a:t>
            </a:r>
            <a:r>
              <a:rPr lang="en-US" sz="2400" dirty="0">
                <a:latin typeface="Times New Roman" pitchFamily="18" charset="0"/>
                <a:cs typeface="Times New Roman" pitchFamily="18" charset="0"/>
                <a:sym typeface="Symbol" pitchFamily="18" charset="2"/>
              </a:rPr>
              <a:t>12666.67</a:t>
            </a:r>
            <a:r>
              <a:rPr lang="ar-SA" sz="2400" dirty="0">
                <a:latin typeface="Times New Roman" pitchFamily="18" charset="0"/>
                <a:cs typeface="Times New Roman" pitchFamily="18" charset="0"/>
                <a:sym typeface="Symbol" pitchFamily="18" charset="2"/>
              </a:rPr>
              <a:t> ريال</a:t>
            </a:r>
            <a:endParaRPr lang="en-US" sz="2400" dirty="0">
              <a:latin typeface="Times New Roman" pitchFamily="18" charset="0"/>
              <a:cs typeface="Times New Roman" pitchFamily="18" charset="0"/>
              <a:sym typeface="Symbol" pitchFamily="18" charset="2"/>
            </a:endParaRPr>
          </a:p>
          <a:p>
            <a:pPr marL="341313" indent="-341313" algn="r" rtl="1">
              <a:buNone/>
            </a:pPr>
            <a:endParaRPr lang="ar-SA" sz="24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F072035-1198-434D-8A8B-F4B28E7AF6F9}" type="slidenum">
              <a:rPr lang="ar-SA"/>
              <a:pPr/>
              <a:t>32</a:t>
            </a:fld>
            <a:endParaRPr lang="en-US"/>
          </a:p>
        </p:txBody>
      </p:sp>
      <p:sp>
        <p:nvSpPr>
          <p:cNvPr id="56322"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56323" name="Rectangle 3"/>
          <p:cNvSpPr>
            <a:spLocks noGrp="1" noChangeArrowheads="1"/>
          </p:cNvSpPr>
          <p:nvPr>
            <p:ph type="body" idx="1"/>
          </p:nvPr>
        </p:nvSpPr>
        <p:spPr>
          <a:xfrm>
            <a:off x="457200" y="1600200"/>
            <a:ext cx="8229600" cy="4495800"/>
          </a:xfrm>
        </p:spPr>
        <p:txBody>
          <a:bodyPr/>
          <a:lstStyle/>
          <a:p>
            <a:pPr marL="341313" indent="-341313" algn="r" rtl="1"/>
            <a:r>
              <a:rPr lang="ar-SA" sz="2800" b="1" dirty="0">
                <a:latin typeface="Times New Roman" pitchFamily="18" charset="0"/>
                <a:cs typeface="Times New Roman" pitchFamily="18" charset="0"/>
              </a:rPr>
              <a:t>تعريف: </a:t>
            </a:r>
            <a:r>
              <a:rPr lang="ar-SA" sz="2800" b="1" dirty="0">
                <a:solidFill>
                  <a:srgbClr val="0000FF"/>
                </a:solidFill>
                <a:latin typeface="Times New Roman" pitchFamily="18" charset="0"/>
                <a:cs typeface="Times New Roman" pitchFamily="18" charset="0"/>
              </a:rPr>
              <a:t>الحل الأمثل </a:t>
            </a:r>
            <a:r>
              <a:rPr lang="ar-SA" sz="2800" dirty="0">
                <a:latin typeface="Times New Roman" pitchFamily="18" charset="0"/>
                <a:cs typeface="Times New Roman" pitchFamily="18" charset="0"/>
              </a:rPr>
              <a:t>(</a:t>
            </a:r>
            <a:r>
              <a:rPr lang="en-US" sz="2800" dirty="0">
                <a:latin typeface="Times New Roman" pitchFamily="18" charset="0"/>
                <a:cs typeface="Times New Roman" pitchFamily="18" charset="0"/>
              </a:rPr>
              <a:t>Optimal Solution</a:t>
            </a:r>
            <a:r>
              <a:rPr lang="ar-SA" sz="2800" dirty="0">
                <a:latin typeface="Times New Roman" pitchFamily="18" charset="0"/>
                <a:cs typeface="Times New Roman" pitchFamily="18" charset="0"/>
              </a:rPr>
              <a:t>)</a:t>
            </a:r>
          </a:p>
          <a:p>
            <a:pPr lvl="1" indent="-19050" algn="r" rtl="1">
              <a:buFontTx/>
              <a:buNone/>
            </a:pPr>
            <a:r>
              <a:rPr lang="ar-SA" sz="2400" dirty="0">
                <a:latin typeface="Times New Roman" pitchFamily="18" charset="0"/>
                <a:cs typeface="Times New Roman" pitchFamily="18" charset="0"/>
              </a:rPr>
              <a:t>يكون القرار </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1 </a:t>
            </a:r>
            <a:r>
              <a:rPr lang="en-US" sz="2400" dirty="0">
                <a:latin typeface="Times New Roman" pitchFamily="18" charset="0"/>
                <a:cs typeface="Times New Roman" pitchFamily="18" charset="0"/>
              </a:rPr>
              <a:t>, … , </a:t>
            </a:r>
            <a:r>
              <a:rPr lang="en-US" sz="2400" i="1" dirty="0" err="1">
                <a:latin typeface="Times New Roman" pitchFamily="18" charset="0"/>
                <a:cs typeface="Times New Roman" pitchFamily="18" charset="0"/>
              </a:rPr>
              <a:t>x</a:t>
            </a:r>
            <a:r>
              <a:rPr lang="en-US" sz="2400" i="1" baseline="-25000" dirty="0" err="1">
                <a:latin typeface="Times New Roman" pitchFamily="18" charset="0"/>
                <a:cs typeface="Times New Roman" pitchFamily="18" charset="0"/>
              </a:rPr>
              <a:t>n</a:t>
            </a:r>
            <a:r>
              <a:rPr lang="en-US" sz="2400" dirty="0">
                <a:latin typeface="Times New Roman" pitchFamily="18" charset="0"/>
                <a:cs typeface="Times New Roman" pitchFamily="18" charset="0"/>
              </a:rPr>
              <a:t>)</a:t>
            </a:r>
            <a:r>
              <a:rPr lang="ar-SA" sz="2400" dirty="0">
                <a:latin typeface="Times New Roman" pitchFamily="18" charset="0"/>
                <a:cs typeface="Times New Roman" pitchFamily="18" charset="0"/>
              </a:rPr>
              <a:t> حلاً أمثلاً للبرنامج الخطي إذا كان:</a:t>
            </a:r>
          </a:p>
          <a:p>
            <a:pPr lvl="1" indent="-19050" algn="r" rtl="1"/>
            <a:r>
              <a:rPr lang="ar-SA" sz="2400" dirty="0">
                <a:latin typeface="Times New Roman" pitchFamily="18" charset="0"/>
                <a:cs typeface="Times New Roman" pitchFamily="18" charset="0"/>
              </a:rPr>
              <a:t>     ينتمي إلى فضاء الحلول الممكنة </a:t>
            </a:r>
          </a:p>
          <a:p>
            <a:pPr lvl="1" indent="-19050" algn="r" rtl="1"/>
            <a:r>
              <a:rPr lang="ar-SA" sz="2400" dirty="0">
                <a:latin typeface="Times New Roman" pitchFamily="18" charset="0"/>
                <a:cs typeface="Times New Roman" pitchFamily="18" charset="0"/>
              </a:rPr>
              <a:t>     ذو أعلى قيمة لدالة الهدف في حالة</a:t>
            </a:r>
            <a:r>
              <a:rPr lang="en-US" sz="2400" dirty="0">
                <a:latin typeface="Times New Roman" pitchFamily="18" charset="0"/>
                <a:cs typeface="Times New Roman" pitchFamily="18" charset="0"/>
              </a:rPr>
              <a:t>max  </a:t>
            </a:r>
            <a:r>
              <a:rPr lang="ar-SA" sz="2400" dirty="0">
                <a:latin typeface="Times New Roman" pitchFamily="18" charset="0"/>
                <a:cs typeface="Times New Roman" pitchFamily="18" charset="0"/>
              </a:rPr>
              <a:t> </a:t>
            </a:r>
          </a:p>
          <a:p>
            <a:pPr lvl="1" indent="-19050" algn="r" rtl="1">
              <a:buNone/>
            </a:pPr>
            <a:r>
              <a:rPr lang="ar-SA" sz="2400" dirty="0">
                <a:latin typeface="Times New Roman" pitchFamily="18" charset="0"/>
                <a:cs typeface="Times New Roman" pitchFamily="18" charset="0"/>
              </a:rPr>
              <a:t>  أو</a:t>
            </a:r>
            <a:r>
              <a:rPr lang="ar-SA" dirty="0">
                <a:latin typeface="Times New Roman" pitchFamily="18" charset="0"/>
                <a:cs typeface="Times New Roman" pitchFamily="18" charset="0"/>
              </a:rPr>
              <a:t> </a:t>
            </a:r>
            <a:r>
              <a:rPr lang="ar-SA" sz="2400" dirty="0">
                <a:latin typeface="Times New Roman" pitchFamily="18" charset="0"/>
                <a:cs typeface="Times New Roman" pitchFamily="18" charset="0"/>
              </a:rPr>
              <a:t> ذو أقل قيمة لدالة الهدف في حالة  </a:t>
            </a:r>
            <a:r>
              <a:rPr lang="en-US" sz="2400" dirty="0">
                <a:latin typeface="Times New Roman" pitchFamily="18" charset="0"/>
                <a:cs typeface="Times New Roman" pitchFamily="18" charset="0"/>
              </a:rPr>
              <a:t>min</a:t>
            </a:r>
            <a:endParaRPr lang="ar-SA" sz="2400" dirty="0">
              <a:latin typeface="Times New Roman" pitchFamily="18" charset="0"/>
              <a:cs typeface="Times New Roman" pitchFamily="18" charset="0"/>
            </a:endParaRPr>
          </a:p>
          <a:p>
            <a:pPr marL="341313" indent="-341313" algn="r" rtl="1"/>
            <a:r>
              <a:rPr lang="ar-SA" sz="2800" b="1" dirty="0">
                <a:latin typeface="Times New Roman" pitchFamily="18" charset="0"/>
                <a:cs typeface="Times New Roman" pitchFamily="18" charset="0"/>
              </a:rPr>
              <a:t>تحديد الحل الأمثل بيانيا:</a:t>
            </a:r>
          </a:p>
          <a:p>
            <a:pPr lvl="1" indent="-19050" algn="r" rtl="1">
              <a:buFont typeface="Wingdings" pitchFamily="2" charset="2"/>
              <a:buChar char="§"/>
            </a:pPr>
            <a:r>
              <a:rPr lang="ar-SA" sz="2400" dirty="0">
                <a:latin typeface="Times New Roman" pitchFamily="18" charset="0"/>
                <a:cs typeface="Times New Roman" pitchFamily="18" charset="0"/>
              </a:rPr>
              <a:t> في حالة </a:t>
            </a:r>
            <a:r>
              <a:rPr lang="en-US" sz="2400" dirty="0">
                <a:latin typeface="Times New Roman" pitchFamily="18" charset="0"/>
                <a:cs typeface="Times New Roman" pitchFamily="18" charset="0"/>
              </a:rPr>
              <a:t>max</a:t>
            </a:r>
            <a:r>
              <a:rPr lang="ar-SA" sz="1000" dirty="0">
                <a:latin typeface="Times New Roman" pitchFamily="18" charset="0"/>
                <a:cs typeface="Times New Roman" pitchFamily="18" charset="0"/>
              </a:rPr>
              <a:t> </a:t>
            </a:r>
            <a:r>
              <a:rPr lang="ar-SA" sz="2400" dirty="0">
                <a:latin typeface="Times New Roman" pitchFamily="18" charset="0"/>
                <a:cs typeface="Times New Roman" pitchFamily="18" charset="0"/>
              </a:rPr>
              <a:t>: يزاح مستقيم دالة الهدف باتجاه </a:t>
            </a:r>
            <a:r>
              <a:rPr lang="ar-SA" sz="2400" u="sng" dirty="0">
                <a:latin typeface="Times New Roman" pitchFamily="18" charset="0"/>
                <a:cs typeface="Times New Roman" pitchFamily="18" charset="0"/>
              </a:rPr>
              <a:t>التزايد</a:t>
            </a:r>
            <a:r>
              <a:rPr lang="ar-SA" sz="2400" dirty="0">
                <a:latin typeface="Times New Roman" pitchFamily="18" charset="0"/>
                <a:cs typeface="Times New Roman" pitchFamily="18" charset="0"/>
              </a:rPr>
              <a:t> حتى يصل إلى آخر </a:t>
            </a:r>
          </a:p>
          <a:p>
            <a:pPr marL="723900" lvl="1" indent="0" algn="r" rtl="1">
              <a:buNone/>
            </a:pPr>
            <a:r>
              <a:rPr lang="ar-SA" sz="2400" dirty="0">
                <a:latin typeface="Times New Roman" pitchFamily="18" charset="0"/>
                <a:cs typeface="Times New Roman" pitchFamily="18" charset="0"/>
              </a:rPr>
              <a:t>                       نقطة في فضاء الحلول فتكون هذه النقطة هي الحل الأمثل. </a:t>
            </a:r>
          </a:p>
          <a:p>
            <a:pPr lvl="1" indent="-19050" algn="r" rtl="1">
              <a:buFont typeface="Wingdings" pitchFamily="2" charset="2"/>
              <a:buChar char="§"/>
            </a:pPr>
            <a:r>
              <a:rPr lang="ar-SA" sz="2400" dirty="0">
                <a:latin typeface="Times New Roman" pitchFamily="18" charset="0"/>
                <a:cs typeface="Times New Roman" pitchFamily="18" charset="0"/>
              </a:rPr>
              <a:t> في حالة </a:t>
            </a:r>
            <a:r>
              <a:rPr lang="en-US" sz="2400" dirty="0">
                <a:latin typeface="Times New Roman" pitchFamily="18" charset="0"/>
                <a:cs typeface="Times New Roman" pitchFamily="18" charset="0"/>
              </a:rPr>
              <a:t>min</a:t>
            </a:r>
            <a:r>
              <a:rPr lang="ar-SA" sz="1000" dirty="0">
                <a:latin typeface="Times New Roman" pitchFamily="18" charset="0"/>
                <a:cs typeface="Times New Roman" pitchFamily="18" charset="0"/>
              </a:rPr>
              <a:t> </a:t>
            </a:r>
            <a:r>
              <a:rPr lang="ar-SA" sz="2400" dirty="0">
                <a:latin typeface="Times New Roman" pitchFamily="18" charset="0"/>
                <a:cs typeface="Times New Roman" pitchFamily="18" charset="0"/>
              </a:rPr>
              <a:t>: يزاح مستقيم دالة الهدف باتجاه </a:t>
            </a:r>
            <a:r>
              <a:rPr lang="ar-SA" sz="2400" u="sng" dirty="0">
                <a:latin typeface="Times New Roman" pitchFamily="18" charset="0"/>
                <a:cs typeface="Times New Roman" pitchFamily="18" charset="0"/>
              </a:rPr>
              <a:t>التناقص</a:t>
            </a:r>
            <a:r>
              <a:rPr lang="ar-SA" sz="2400" dirty="0">
                <a:latin typeface="Times New Roman" pitchFamily="18" charset="0"/>
                <a:cs typeface="Times New Roman" pitchFamily="18" charset="0"/>
              </a:rPr>
              <a:t> حتى يصل إلى آخر </a:t>
            </a:r>
          </a:p>
          <a:p>
            <a:pPr marL="723900" lvl="1" indent="0" algn="r" rtl="1">
              <a:buNone/>
            </a:pPr>
            <a:r>
              <a:rPr lang="ar-SA" sz="2400" dirty="0">
                <a:latin typeface="Times New Roman" pitchFamily="18" charset="0"/>
                <a:cs typeface="Times New Roman" pitchFamily="18" charset="0"/>
              </a:rPr>
              <a:t>                      نقطة في فضاء الحلول فتكون هذه النقطة هي الحل الأمثل.</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F072035-1198-434D-8A8B-F4B28E7AF6F9}" type="slidenum">
              <a:rPr lang="ar-SA"/>
              <a:pPr/>
              <a:t>33</a:t>
            </a:fld>
            <a:endParaRPr lang="en-US"/>
          </a:p>
        </p:txBody>
      </p:sp>
      <p:sp>
        <p:nvSpPr>
          <p:cNvPr id="56322"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56323" name="Rectangle 3"/>
          <p:cNvSpPr>
            <a:spLocks noGrp="1" noChangeArrowheads="1"/>
          </p:cNvSpPr>
          <p:nvPr>
            <p:ph type="body" idx="1"/>
          </p:nvPr>
        </p:nvSpPr>
        <p:spPr>
          <a:xfrm>
            <a:off x="457200" y="1600200"/>
            <a:ext cx="8229600" cy="4495800"/>
          </a:xfrm>
        </p:spPr>
        <p:txBody>
          <a:bodyPr/>
          <a:lstStyle/>
          <a:p>
            <a:pPr marL="341313" indent="-341313" algn="r" rtl="1"/>
            <a:r>
              <a:rPr lang="ar-SA" sz="2800" b="1" u="sng" dirty="0">
                <a:latin typeface="Times New Roman" pitchFamily="18" charset="0"/>
                <a:cs typeface="Times New Roman" pitchFamily="18" charset="0"/>
              </a:rPr>
              <a:t>تعريف</a:t>
            </a:r>
            <a:r>
              <a:rPr lang="ar-SA" sz="2800" b="1" dirty="0">
                <a:latin typeface="Times New Roman" pitchFamily="18" charset="0"/>
                <a:cs typeface="Times New Roman" pitchFamily="18" charset="0"/>
              </a:rPr>
              <a:t>: </a:t>
            </a:r>
            <a:r>
              <a:rPr lang="ar-SA" sz="2800" b="1" dirty="0">
                <a:solidFill>
                  <a:srgbClr val="0000FF"/>
                </a:solidFill>
                <a:latin typeface="Times New Roman" pitchFamily="18" charset="0"/>
                <a:cs typeface="Times New Roman" pitchFamily="18" charset="0"/>
              </a:rPr>
              <a:t>النقاط الركنية:</a:t>
            </a:r>
            <a:endParaRPr lang="ar-SA" sz="2800" dirty="0">
              <a:latin typeface="Times New Roman" pitchFamily="18" charset="0"/>
              <a:cs typeface="Times New Roman" pitchFamily="18" charset="0"/>
            </a:endParaRPr>
          </a:p>
          <a:p>
            <a:pPr marL="539750" lvl="1" indent="0" algn="r" rtl="1">
              <a:buFontTx/>
              <a:buNone/>
            </a:pPr>
            <a:r>
              <a:rPr lang="ar-SA" sz="2400" dirty="0">
                <a:latin typeface="Times New Roman" pitchFamily="18" charset="0"/>
                <a:cs typeface="Times New Roman" pitchFamily="18" charset="0"/>
              </a:rPr>
              <a:t>يكون القرار </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1 </a:t>
            </a:r>
            <a:r>
              <a:rPr lang="en-US" sz="2400" dirty="0">
                <a:latin typeface="Times New Roman" pitchFamily="18" charset="0"/>
                <a:cs typeface="Times New Roman" pitchFamily="18" charset="0"/>
              </a:rPr>
              <a:t>, … , </a:t>
            </a:r>
            <a:r>
              <a:rPr lang="en-US" sz="2400" i="1" dirty="0" err="1">
                <a:latin typeface="Times New Roman" pitchFamily="18" charset="0"/>
                <a:cs typeface="Times New Roman" pitchFamily="18" charset="0"/>
              </a:rPr>
              <a:t>x</a:t>
            </a:r>
            <a:r>
              <a:rPr lang="en-US" sz="2400" i="1" baseline="-25000" dirty="0" err="1">
                <a:latin typeface="Times New Roman" pitchFamily="18" charset="0"/>
                <a:cs typeface="Times New Roman" pitchFamily="18" charset="0"/>
              </a:rPr>
              <a:t>n</a:t>
            </a:r>
            <a:r>
              <a:rPr lang="en-US" sz="2400" dirty="0">
                <a:latin typeface="Times New Roman" pitchFamily="18" charset="0"/>
                <a:cs typeface="Times New Roman" pitchFamily="18" charset="0"/>
              </a:rPr>
              <a:t>)</a:t>
            </a:r>
            <a:r>
              <a:rPr lang="ar-SA" sz="2400" dirty="0">
                <a:latin typeface="Times New Roman" pitchFamily="18" charset="0"/>
                <a:cs typeface="Times New Roman" pitchFamily="18" charset="0"/>
              </a:rPr>
              <a:t> نقطة ركنية ضمن منطقة الحلول الممكنة إذا كان:</a:t>
            </a:r>
          </a:p>
          <a:p>
            <a:pPr lvl="1" indent="-19050" algn="r" rtl="1">
              <a:buFontTx/>
              <a:buNone/>
            </a:pPr>
            <a:endParaRPr lang="ar-SA" sz="800" dirty="0">
              <a:latin typeface="Times New Roman" pitchFamily="18" charset="0"/>
              <a:cs typeface="Times New Roman" pitchFamily="18" charset="0"/>
            </a:endParaRPr>
          </a:p>
          <a:p>
            <a:pPr lvl="1" indent="-19050" algn="r" rtl="1">
              <a:buFontTx/>
              <a:buNone/>
            </a:pPr>
            <a:r>
              <a:rPr lang="ar-SA" sz="2400" dirty="0">
                <a:latin typeface="Times New Roman" pitchFamily="18" charset="0"/>
                <a:cs typeface="Times New Roman" pitchFamily="18" charset="0"/>
              </a:rPr>
              <a:t>كل قطعة مستقيمة داخل منطقة الحلول الممكنة وتمر بالنقطة </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1 </a:t>
            </a:r>
            <a:r>
              <a:rPr lang="en-US" sz="2400" dirty="0">
                <a:latin typeface="Times New Roman" pitchFamily="18" charset="0"/>
                <a:cs typeface="Times New Roman" pitchFamily="18" charset="0"/>
              </a:rPr>
              <a:t>, … , </a:t>
            </a:r>
            <a:r>
              <a:rPr lang="en-US" sz="2400" i="1" dirty="0" err="1">
                <a:latin typeface="Times New Roman" pitchFamily="18" charset="0"/>
                <a:cs typeface="Times New Roman" pitchFamily="18" charset="0"/>
              </a:rPr>
              <a:t>x</a:t>
            </a:r>
            <a:r>
              <a:rPr lang="en-US" sz="2400" i="1" baseline="-25000" dirty="0" err="1">
                <a:latin typeface="Times New Roman" pitchFamily="18" charset="0"/>
                <a:cs typeface="Times New Roman" pitchFamily="18" charset="0"/>
              </a:rPr>
              <a:t>n</a:t>
            </a:r>
            <a:r>
              <a:rPr lang="en-US" sz="2400" dirty="0">
                <a:latin typeface="Times New Roman" pitchFamily="18" charset="0"/>
                <a:cs typeface="Times New Roman" pitchFamily="18" charset="0"/>
              </a:rPr>
              <a:t>)</a:t>
            </a:r>
            <a:r>
              <a:rPr lang="ar-SA" sz="2400" dirty="0">
                <a:latin typeface="Times New Roman" pitchFamily="18" charset="0"/>
                <a:cs typeface="Times New Roman" pitchFamily="18" charset="0"/>
              </a:rPr>
              <a:t>، تكون النقطة </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1 </a:t>
            </a:r>
            <a:r>
              <a:rPr lang="en-US" sz="2400" dirty="0">
                <a:latin typeface="Times New Roman" pitchFamily="18" charset="0"/>
                <a:cs typeface="Times New Roman" pitchFamily="18" charset="0"/>
              </a:rPr>
              <a:t>, … , </a:t>
            </a:r>
            <a:r>
              <a:rPr lang="en-US" sz="2400" i="1" dirty="0" err="1">
                <a:latin typeface="Times New Roman" pitchFamily="18" charset="0"/>
                <a:cs typeface="Times New Roman" pitchFamily="18" charset="0"/>
              </a:rPr>
              <a:t>x</a:t>
            </a:r>
            <a:r>
              <a:rPr lang="en-US" sz="2400" i="1" baseline="-25000" dirty="0" err="1">
                <a:latin typeface="Times New Roman" pitchFamily="18" charset="0"/>
                <a:cs typeface="Times New Roman" pitchFamily="18" charset="0"/>
              </a:rPr>
              <a:t>n</a:t>
            </a:r>
            <a:r>
              <a:rPr lang="en-US" sz="2400" dirty="0">
                <a:latin typeface="Times New Roman" pitchFamily="18" charset="0"/>
                <a:cs typeface="Times New Roman" pitchFamily="18" charset="0"/>
              </a:rPr>
              <a:t>)</a:t>
            </a:r>
            <a:r>
              <a:rPr lang="ar-SA" sz="2400" dirty="0">
                <a:latin typeface="Times New Roman" pitchFamily="18" charset="0"/>
                <a:cs typeface="Times New Roman" pitchFamily="18" charset="0"/>
              </a:rPr>
              <a:t> هي أحد طرفي هذه القطعة المستقيمة.</a:t>
            </a:r>
          </a:p>
          <a:p>
            <a:pPr lvl="1" indent="-19050" algn="r" rtl="1">
              <a:buFontTx/>
              <a:buNone/>
            </a:pPr>
            <a:endParaRPr lang="ar-SA" sz="800" dirty="0">
              <a:latin typeface="Times New Roman" pitchFamily="18" charset="0"/>
              <a:cs typeface="Times New Roman" pitchFamily="18" charset="0"/>
            </a:endParaRPr>
          </a:p>
          <a:p>
            <a:pPr marL="539750" lvl="1" indent="0" algn="r" rtl="1">
              <a:buFontTx/>
              <a:buNone/>
            </a:pPr>
            <a:r>
              <a:rPr lang="ar-SA" sz="2400" dirty="0">
                <a:latin typeface="Times New Roman" pitchFamily="18" charset="0"/>
                <a:cs typeface="Times New Roman" pitchFamily="18" charset="0"/>
              </a:rPr>
              <a:t>تسمى أيضا نقاط قصوى أو نقاط زاوية.</a:t>
            </a:r>
          </a:p>
          <a:p>
            <a:pPr marL="539750" lvl="1" indent="0" algn="r" rtl="1">
              <a:buFontTx/>
              <a:buNone/>
            </a:pPr>
            <a:endParaRPr lang="ar-SA" sz="2400" dirty="0">
              <a:latin typeface="Times New Roman" pitchFamily="18" charset="0"/>
              <a:cs typeface="Times New Roman" pitchFamily="18" charset="0"/>
            </a:endParaRPr>
          </a:p>
          <a:p>
            <a:pPr marL="341313" indent="-341313" algn="r" rtl="1"/>
            <a:r>
              <a:rPr lang="ar-SA" sz="2800" b="1" u="sng" dirty="0">
                <a:latin typeface="Times New Roman" pitchFamily="18" charset="0"/>
                <a:cs typeface="Times New Roman" pitchFamily="18" charset="0"/>
              </a:rPr>
              <a:t>نظرية</a:t>
            </a:r>
            <a:r>
              <a:rPr lang="ar-SA" sz="2800" b="1" dirty="0">
                <a:latin typeface="Times New Roman" pitchFamily="18" charset="0"/>
                <a:cs typeface="Times New Roman" pitchFamily="18" charset="0"/>
              </a:rPr>
              <a:t>: </a:t>
            </a:r>
            <a:r>
              <a:rPr lang="ar-SA" sz="2800" dirty="0">
                <a:latin typeface="Times New Roman" pitchFamily="18" charset="0"/>
                <a:cs typeface="Times New Roman" pitchFamily="18" charset="0"/>
              </a:rPr>
              <a:t>إذا يوجد حل أمثل للبرنامج الخطي، فإن إحدى النقاط الركنية ستكون حل أمثل.  (قد لا تكون الوحيدة كما سنرى لاحقا)</a:t>
            </a:r>
            <a:endParaRPr lang="ar-SA" sz="24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fld id="{F400BE79-9516-472E-B4AE-F5D8B44FB973}" type="slidenum">
              <a:rPr lang="ar-SA"/>
              <a:pPr/>
              <a:t>34</a:t>
            </a:fld>
            <a:endParaRPr lang="en-US" dirty="0"/>
          </a:p>
        </p:txBody>
      </p:sp>
      <p:sp>
        <p:nvSpPr>
          <p:cNvPr id="52226" name="Freeform 2"/>
          <p:cNvSpPr>
            <a:spLocks/>
          </p:cNvSpPr>
          <p:nvPr/>
        </p:nvSpPr>
        <p:spPr bwMode="auto">
          <a:xfrm>
            <a:off x="285750" y="3154363"/>
            <a:ext cx="4406900" cy="2868612"/>
          </a:xfrm>
          <a:custGeom>
            <a:avLst/>
            <a:gdLst/>
            <a:ahLst/>
            <a:cxnLst>
              <a:cxn ang="0">
                <a:pos x="97" y="0"/>
              </a:cxn>
              <a:cxn ang="0">
                <a:pos x="2762" y="1370"/>
              </a:cxn>
              <a:cxn ang="0">
                <a:pos x="2776" y="1752"/>
              </a:cxn>
              <a:cxn ang="0">
                <a:pos x="0" y="1807"/>
              </a:cxn>
              <a:cxn ang="0">
                <a:pos x="97" y="0"/>
              </a:cxn>
            </a:cxnLst>
            <a:rect l="0" t="0" r="r" b="b"/>
            <a:pathLst>
              <a:path w="2776" h="1807">
                <a:moveTo>
                  <a:pt x="97" y="0"/>
                </a:moveTo>
                <a:lnTo>
                  <a:pt x="2762" y="1370"/>
                </a:lnTo>
                <a:lnTo>
                  <a:pt x="2776" y="1752"/>
                </a:lnTo>
                <a:lnTo>
                  <a:pt x="0" y="1807"/>
                </a:lnTo>
                <a:lnTo>
                  <a:pt x="97" y="0"/>
                </a:lnTo>
                <a:close/>
              </a:path>
            </a:pathLst>
          </a:custGeom>
          <a:solidFill>
            <a:srgbClr val="00CC00">
              <a:alpha val="89000"/>
            </a:srgbClr>
          </a:solidFill>
          <a:ln w="9525">
            <a:solidFill>
              <a:schemeClr val="accent1"/>
            </a:solidFill>
            <a:round/>
            <a:headEnd/>
            <a:tailEnd/>
          </a:ln>
          <a:effectLst/>
        </p:spPr>
        <p:txBody>
          <a:bodyPr/>
          <a:lstStyle/>
          <a:p>
            <a:endParaRPr lang="en-US"/>
          </a:p>
        </p:txBody>
      </p:sp>
      <p:sp>
        <p:nvSpPr>
          <p:cNvPr id="52227"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52229" name="Text Box 5"/>
          <p:cNvSpPr txBox="1">
            <a:spLocks noChangeArrowheads="1"/>
          </p:cNvSpPr>
          <p:nvPr/>
        </p:nvSpPr>
        <p:spPr bwMode="auto">
          <a:xfrm>
            <a:off x="4783138" y="5164138"/>
            <a:ext cx="333375" cy="366712"/>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52230" name="Text Box 6"/>
          <p:cNvSpPr txBox="1">
            <a:spLocks noChangeArrowheads="1"/>
          </p:cNvSpPr>
          <p:nvPr/>
        </p:nvSpPr>
        <p:spPr bwMode="auto">
          <a:xfrm>
            <a:off x="795338" y="1990725"/>
            <a:ext cx="334962" cy="366713"/>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sp>
        <p:nvSpPr>
          <p:cNvPr id="52231" name="Freeform 7"/>
          <p:cNvSpPr>
            <a:spLocks/>
          </p:cNvSpPr>
          <p:nvPr/>
        </p:nvSpPr>
        <p:spPr bwMode="auto">
          <a:xfrm>
            <a:off x="2867025" y="4391025"/>
            <a:ext cx="1866900" cy="1638300"/>
          </a:xfrm>
          <a:custGeom>
            <a:avLst/>
            <a:gdLst/>
            <a:ahLst/>
            <a:cxnLst>
              <a:cxn ang="0">
                <a:pos x="12" y="15"/>
              </a:cxn>
              <a:cxn ang="0">
                <a:pos x="456" y="1032"/>
              </a:cxn>
              <a:cxn ang="0">
                <a:pos x="1176" y="1032"/>
              </a:cxn>
              <a:cxn ang="0">
                <a:pos x="1140" y="600"/>
              </a:cxn>
              <a:cxn ang="0">
                <a:pos x="0" y="0"/>
              </a:cxn>
            </a:cxnLst>
            <a:rect l="0" t="0" r="r" b="b"/>
            <a:pathLst>
              <a:path w="1176" h="1032">
                <a:moveTo>
                  <a:pt x="12" y="15"/>
                </a:moveTo>
                <a:lnTo>
                  <a:pt x="456" y="1032"/>
                </a:lnTo>
                <a:lnTo>
                  <a:pt x="1176" y="1032"/>
                </a:lnTo>
                <a:lnTo>
                  <a:pt x="1140" y="600"/>
                </a:lnTo>
                <a:lnTo>
                  <a:pt x="0" y="0"/>
                </a:lnTo>
              </a:path>
            </a:pathLst>
          </a:custGeom>
          <a:solidFill>
            <a:schemeClr val="bg1"/>
          </a:solidFill>
          <a:ln w="9525">
            <a:noFill/>
            <a:round/>
            <a:headEnd/>
            <a:tailEnd/>
          </a:ln>
          <a:effectLst/>
        </p:spPr>
        <p:txBody>
          <a:bodyPr/>
          <a:lstStyle/>
          <a:p>
            <a:endParaRPr lang="en-US"/>
          </a:p>
        </p:txBody>
      </p:sp>
      <p:sp>
        <p:nvSpPr>
          <p:cNvPr id="52232" name="Freeform 8"/>
          <p:cNvSpPr>
            <a:spLocks/>
          </p:cNvSpPr>
          <p:nvPr/>
        </p:nvSpPr>
        <p:spPr bwMode="auto">
          <a:xfrm>
            <a:off x="88900" y="2965450"/>
            <a:ext cx="1784350" cy="2540000"/>
          </a:xfrm>
          <a:custGeom>
            <a:avLst/>
            <a:gdLst/>
            <a:ahLst/>
            <a:cxnLst>
              <a:cxn ang="0">
                <a:pos x="0" y="0"/>
              </a:cxn>
              <a:cxn ang="0">
                <a:pos x="1124" y="580"/>
              </a:cxn>
              <a:cxn ang="0">
                <a:pos x="20" y="1600"/>
              </a:cxn>
              <a:cxn ang="0">
                <a:pos x="0" y="0"/>
              </a:cxn>
            </a:cxnLst>
            <a:rect l="0" t="0" r="r" b="b"/>
            <a:pathLst>
              <a:path w="1124" h="1600">
                <a:moveTo>
                  <a:pt x="0" y="0"/>
                </a:moveTo>
                <a:lnTo>
                  <a:pt x="1124" y="580"/>
                </a:lnTo>
                <a:lnTo>
                  <a:pt x="20" y="1600"/>
                </a:lnTo>
                <a:lnTo>
                  <a:pt x="0" y="0"/>
                </a:lnTo>
                <a:close/>
              </a:path>
            </a:pathLst>
          </a:custGeom>
          <a:solidFill>
            <a:schemeClr val="bg1"/>
          </a:solidFill>
          <a:ln w="9525">
            <a:noFill/>
            <a:round/>
            <a:headEnd/>
            <a:tailEnd/>
          </a:ln>
          <a:effectLst/>
        </p:spPr>
        <p:txBody>
          <a:bodyPr/>
          <a:lstStyle/>
          <a:p>
            <a:endParaRPr lang="en-US"/>
          </a:p>
        </p:txBody>
      </p:sp>
      <p:sp>
        <p:nvSpPr>
          <p:cNvPr id="52233" name="Freeform 9"/>
          <p:cNvSpPr>
            <a:spLocks/>
          </p:cNvSpPr>
          <p:nvPr/>
        </p:nvSpPr>
        <p:spPr bwMode="auto">
          <a:xfrm>
            <a:off x="1689100" y="3911600"/>
            <a:ext cx="590550" cy="190500"/>
          </a:xfrm>
          <a:custGeom>
            <a:avLst/>
            <a:gdLst/>
            <a:ahLst/>
            <a:cxnLst>
              <a:cxn ang="0">
                <a:pos x="140" y="0"/>
              </a:cxn>
              <a:cxn ang="0">
                <a:pos x="0" y="112"/>
              </a:cxn>
              <a:cxn ang="0">
                <a:pos x="372" y="120"/>
              </a:cxn>
              <a:cxn ang="0">
                <a:pos x="140" y="0"/>
              </a:cxn>
            </a:cxnLst>
            <a:rect l="0" t="0" r="r" b="b"/>
            <a:pathLst>
              <a:path w="372" h="120">
                <a:moveTo>
                  <a:pt x="140" y="0"/>
                </a:moveTo>
                <a:lnTo>
                  <a:pt x="0" y="112"/>
                </a:lnTo>
                <a:lnTo>
                  <a:pt x="372" y="120"/>
                </a:lnTo>
                <a:lnTo>
                  <a:pt x="140" y="0"/>
                </a:lnTo>
                <a:close/>
              </a:path>
            </a:pathLst>
          </a:custGeom>
          <a:solidFill>
            <a:schemeClr val="bg1"/>
          </a:solidFill>
          <a:ln w="9525">
            <a:noFill/>
            <a:round/>
            <a:headEnd/>
            <a:tailEnd/>
          </a:ln>
          <a:effectLst/>
        </p:spPr>
        <p:txBody>
          <a:bodyPr/>
          <a:lstStyle/>
          <a:p>
            <a:endParaRPr lang="en-US"/>
          </a:p>
        </p:txBody>
      </p:sp>
      <p:sp>
        <p:nvSpPr>
          <p:cNvPr id="52234" name="Freeform 10"/>
          <p:cNvSpPr>
            <a:spLocks/>
          </p:cNvSpPr>
          <p:nvPr/>
        </p:nvSpPr>
        <p:spPr bwMode="auto">
          <a:xfrm>
            <a:off x="203200" y="4597400"/>
            <a:ext cx="3498850" cy="1930400"/>
          </a:xfrm>
          <a:custGeom>
            <a:avLst/>
            <a:gdLst/>
            <a:ahLst/>
            <a:cxnLst>
              <a:cxn ang="0">
                <a:pos x="600" y="0"/>
              </a:cxn>
              <a:cxn ang="0">
                <a:pos x="600" y="348"/>
              </a:cxn>
              <a:cxn ang="0">
                <a:pos x="1876" y="356"/>
              </a:cxn>
              <a:cxn ang="0">
                <a:pos x="2204" y="1084"/>
              </a:cxn>
              <a:cxn ang="0">
                <a:pos x="88" y="1216"/>
              </a:cxn>
              <a:cxn ang="0">
                <a:pos x="0" y="548"/>
              </a:cxn>
              <a:cxn ang="0">
                <a:pos x="600" y="0"/>
              </a:cxn>
            </a:cxnLst>
            <a:rect l="0" t="0" r="r" b="b"/>
            <a:pathLst>
              <a:path w="2204" h="1216">
                <a:moveTo>
                  <a:pt x="600" y="0"/>
                </a:moveTo>
                <a:lnTo>
                  <a:pt x="600" y="348"/>
                </a:lnTo>
                <a:lnTo>
                  <a:pt x="1876" y="356"/>
                </a:lnTo>
                <a:lnTo>
                  <a:pt x="2204" y="1084"/>
                </a:lnTo>
                <a:lnTo>
                  <a:pt x="88" y="1216"/>
                </a:lnTo>
                <a:lnTo>
                  <a:pt x="0" y="548"/>
                </a:lnTo>
                <a:lnTo>
                  <a:pt x="600" y="0"/>
                </a:lnTo>
                <a:close/>
              </a:path>
            </a:pathLst>
          </a:custGeom>
          <a:solidFill>
            <a:schemeClr val="bg1"/>
          </a:solidFill>
          <a:ln w="9525">
            <a:noFill/>
            <a:round/>
            <a:headEnd/>
            <a:tailEnd/>
          </a:ln>
          <a:effectLst/>
        </p:spPr>
        <p:txBody>
          <a:bodyPr/>
          <a:lstStyle/>
          <a:p>
            <a:endParaRPr lang="en-US"/>
          </a:p>
        </p:txBody>
      </p:sp>
      <p:sp>
        <p:nvSpPr>
          <p:cNvPr id="52235" name="Line 11"/>
          <p:cNvSpPr>
            <a:spLocks noChangeShapeType="1"/>
          </p:cNvSpPr>
          <p:nvPr/>
        </p:nvSpPr>
        <p:spPr bwMode="auto">
          <a:xfrm>
            <a:off x="207963" y="5159375"/>
            <a:ext cx="4589462"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52236" name="Line 12"/>
          <p:cNvSpPr>
            <a:spLocks noChangeShapeType="1"/>
          </p:cNvSpPr>
          <p:nvPr/>
        </p:nvSpPr>
        <p:spPr bwMode="auto">
          <a:xfrm>
            <a:off x="374650" y="3103563"/>
            <a:ext cx="4438650" cy="2281237"/>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52237" name="Line 13"/>
          <p:cNvSpPr>
            <a:spLocks noChangeShapeType="1"/>
          </p:cNvSpPr>
          <p:nvPr/>
        </p:nvSpPr>
        <p:spPr bwMode="auto">
          <a:xfrm>
            <a:off x="1806575" y="1996856"/>
            <a:ext cx="1862138" cy="4264025"/>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52238" name="Line 14"/>
          <p:cNvSpPr>
            <a:spLocks noChangeShapeType="1"/>
          </p:cNvSpPr>
          <p:nvPr/>
        </p:nvSpPr>
        <p:spPr bwMode="auto">
          <a:xfrm flipH="1">
            <a:off x="47625" y="1831975"/>
            <a:ext cx="4110038" cy="3756025"/>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52239" name="Line 15"/>
          <p:cNvSpPr>
            <a:spLocks noChangeShapeType="1"/>
          </p:cNvSpPr>
          <p:nvPr/>
        </p:nvSpPr>
        <p:spPr bwMode="auto">
          <a:xfrm flipH="1">
            <a:off x="85725" y="4094163"/>
            <a:ext cx="4629150" cy="1111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52240" name="Line 16"/>
          <p:cNvSpPr>
            <a:spLocks noChangeShapeType="1"/>
          </p:cNvSpPr>
          <p:nvPr/>
        </p:nvSpPr>
        <p:spPr bwMode="auto">
          <a:xfrm>
            <a:off x="1160463" y="2178050"/>
            <a:ext cx="0" cy="37036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52242" name="Oval 18"/>
          <p:cNvSpPr>
            <a:spLocks noChangeArrowheads="1"/>
          </p:cNvSpPr>
          <p:nvPr/>
        </p:nvSpPr>
        <p:spPr bwMode="auto">
          <a:xfrm>
            <a:off x="1115310" y="5105400"/>
            <a:ext cx="88900" cy="889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52243" name="Oval 19"/>
          <p:cNvSpPr>
            <a:spLocks noChangeArrowheads="1"/>
          </p:cNvSpPr>
          <p:nvPr/>
        </p:nvSpPr>
        <p:spPr bwMode="auto">
          <a:xfrm>
            <a:off x="1117418" y="4528070"/>
            <a:ext cx="88900" cy="889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52244" name="Line 20"/>
          <p:cNvSpPr>
            <a:spLocks noChangeShapeType="1"/>
          </p:cNvSpPr>
          <p:nvPr/>
        </p:nvSpPr>
        <p:spPr bwMode="auto">
          <a:xfrm>
            <a:off x="1800225" y="2562225"/>
            <a:ext cx="2162175" cy="3686175"/>
          </a:xfrm>
          <a:prstGeom prst="line">
            <a:avLst/>
          </a:prstGeom>
          <a:noFill/>
          <a:ln w="28575">
            <a:solidFill>
              <a:schemeClr val="tx1"/>
            </a:solidFill>
            <a:prstDash val="dash"/>
            <a:round/>
            <a:headEnd type="triangle" w="med" len="med"/>
            <a:tailEnd type="triangle" w="med" len="med"/>
          </a:ln>
          <a:effectLst/>
        </p:spPr>
        <p:txBody>
          <a:bodyPr/>
          <a:lstStyle/>
          <a:p>
            <a:endParaRPr lang="en-US"/>
          </a:p>
        </p:txBody>
      </p:sp>
      <p:sp>
        <p:nvSpPr>
          <p:cNvPr id="52245" name="Text Box 21"/>
          <p:cNvSpPr txBox="1">
            <a:spLocks noChangeArrowheads="1"/>
          </p:cNvSpPr>
          <p:nvPr/>
        </p:nvSpPr>
        <p:spPr bwMode="auto">
          <a:xfrm>
            <a:off x="791980" y="5090410"/>
            <a:ext cx="351378" cy="369332"/>
          </a:xfrm>
          <a:prstGeom prst="rect">
            <a:avLst/>
          </a:prstGeom>
          <a:noFill/>
          <a:ln w="9525">
            <a:noFill/>
            <a:miter lim="800000"/>
            <a:headEnd/>
            <a:tailEnd/>
          </a:ln>
          <a:effectLst/>
        </p:spPr>
        <p:txBody>
          <a:bodyPr wrap="none">
            <a:spAutoFit/>
          </a:bodyPr>
          <a:lstStyle/>
          <a:p>
            <a:pPr algn="r" rtl="1"/>
            <a:r>
              <a:rPr lang="en-US" b="1" i="1" dirty="0">
                <a:solidFill>
                  <a:srgbClr val="FF0000"/>
                </a:solidFill>
                <a:latin typeface="Times New Roman" pitchFamily="18" charset="0"/>
                <a:cs typeface="Times New Roman" pitchFamily="18" charset="0"/>
                <a:sym typeface="Symbol" pitchFamily="18" charset="2"/>
              </a:rPr>
              <a:t>A</a:t>
            </a:r>
            <a:endParaRPr lang="en-US" b="1" baseline="-25000" dirty="0">
              <a:solidFill>
                <a:srgbClr val="FF0000"/>
              </a:solidFill>
              <a:latin typeface="Times New Roman" pitchFamily="18" charset="0"/>
              <a:cs typeface="Times New Roman" pitchFamily="18" charset="0"/>
              <a:sym typeface="Symbol" pitchFamily="18" charset="2"/>
            </a:endParaRPr>
          </a:p>
        </p:txBody>
      </p:sp>
      <p:sp>
        <p:nvSpPr>
          <p:cNvPr id="23" name="Line 23"/>
          <p:cNvSpPr>
            <a:spLocks noChangeShapeType="1"/>
          </p:cNvSpPr>
          <p:nvPr/>
        </p:nvSpPr>
        <p:spPr bwMode="auto">
          <a:xfrm flipV="1">
            <a:off x="3657600" y="5486400"/>
            <a:ext cx="381000" cy="266700"/>
          </a:xfrm>
          <a:prstGeom prst="line">
            <a:avLst/>
          </a:prstGeom>
          <a:noFill/>
          <a:ln w="9525">
            <a:solidFill>
              <a:schemeClr val="tx1"/>
            </a:solidFill>
            <a:round/>
            <a:headEnd/>
            <a:tailEnd type="triangle" w="med" len="med"/>
          </a:ln>
          <a:effectLst/>
        </p:spPr>
        <p:txBody>
          <a:bodyPr/>
          <a:lstStyle/>
          <a:p>
            <a:endParaRPr lang="en-US"/>
          </a:p>
        </p:txBody>
      </p:sp>
      <p:sp>
        <p:nvSpPr>
          <p:cNvPr id="25" name="Oval 18"/>
          <p:cNvSpPr>
            <a:spLocks noChangeArrowheads="1"/>
          </p:cNvSpPr>
          <p:nvPr/>
        </p:nvSpPr>
        <p:spPr bwMode="auto">
          <a:xfrm>
            <a:off x="3141480" y="5105400"/>
            <a:ext cx="88900" cy="889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6" name="Oval 18"/>
          <p:cNvSpPr>
            <a:spLocks noChangeArrowheads="1"/>
          </p:cNvSpPr>
          <p:nvPr/>
        </p:nvSpPr>
        <p:spPr bwMode="auto">
          <a:xfrm>
            <a:off x="1633720" y="4053590"/>
            <a:ext cx="88900" cy="889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7" name="Oval 18"/>
          <p:cNvSpPr>
            <a:spLocks noChangeArrowheads="1"/>
          </p:cNvSpPr>
          <p:nvPr/>
        </p:nvSpPr>
        <p:spPr bwMode="auto">
          <a:xfrm>
            <a:off x="2258310" y="4053590"/>
            <a:ext cx="88900" cy="889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8" name="Oval 18"/>
          <p:cNvSpPr>
            <a:spLocks noChangeArrowheads="1"/>
          </p:cNvSpPr>
          <p:nvPr/>
        </p:nvSpPr>
        <p:spPr bwMode="auto">
          <a:xfrm>
            <a:off x="2806700" y="4328410"/>
            <a:ext cx="88900" cy="889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9" name="Text Box 21"/>
          <p:cNvSpPr txBox="1">
            <a:spLocks noChangeArrowheads="1"/>
          </p:cNvSpPr>
          <p:nvPr/>
        </p:nvSpPr>
        <p:spPr bwMode="auto">
          <a:xfrm>
            <a:off x="762000" y="4343400"/>
            <a:ext cx="351378" cy="369332"/>
          </a:xfrm>
          <a:prstGeom prst="rect">
            <a:avLst/>
          </a:prstGeom>
          <a:noFill/>
          <a:ln w="9525">
            <a:noFill/>
            <a:miter lim="800000"/>
            <a:headEnd/>
            <a:tailEnd/>
          </a:ln>
          <a:effectLst/>
        </p:spPr>
        <p:txBody>
          <a:bodyPr wrap="none">
            <a:spAutoFit/>
          </a:bodyPr>
          <a:lstStyle/>
          <a:p>
            <a:pPr algn="r" rtl="1"/>
            <a:r>
              <a:rPr lang="en-US" b="1" i="1" dirty="0">
                <a:solidFill>
                  <a:srgbClr val="FF0000"/>
                </a:solidFill>
                <a:latin typeface="Times New Roman" pitchFamily="18" charset="0"/>
                <a:cs typeface="Times New Roman" pitchFamily="18" charset="0"/>
                <a:sym typeface="Symbol" pitchFamily="18" charset="2"/>
              </a:rPr>
              <a:t>B</a:t>
            </a:r>
            <a:endParaRPr lang="en-US" b="1" baseline="-25000" dirty="0">
              <a:solidFill>
                <a:srgbClr val="FF0000"/>
              </a:solidFill>
              <a:latin typeface="Times New Roman" pitchFamily="18" charset="0"/>
              <a:cs typeface="Times New Roman" pitchFamily="18" charset="0"/>
              <a:sym typeface="Symbol" pitchFamily="18" charset="2"/>
            </a:endParaRPr>
          </a:p>
        </p:txBody>
      </p:sp>
      <p:sp>
        <p:nvSpPr>
          <p:cNvPr id="30" name="Text Box 21"/>
          <p:cNvSpPr txBox="1">
            <a:spLocks noChangeArrowheads="1"/>
          </p:cNvSpPr>
          <p:nvPr/>
        </p:nvSpPr>
        <p:spPr bwMode="auto">
          <a:xfrm>
            <a:off x="1371600" y="3780020"/>
            <a:ext cx="351378" cy="369332"/>
          </a:xfrm>
          <a:prstGeom prst="rect">
            <a:avLst/>
          </a:prstGeom>
          <a:noFill/>
          <a:ln w="9525">
            <a:noFill/>
            <a:miter lim="800000"/>
            <a:headEnd/>
            <a:tailEnd/>
          </a:ln>
          <a:effectLst/>
        </p:spPr>
        <p:txBody>
          <a:bodyPr wrap="none">
            <a:spAutoFit/>
          </a:bodyPr>
          <a:lstStyle/>
          <a:p>
            <a:pPr algn="r" rtl="1"/>
            <a:r>
              <a:rPr lang="en-US" b="1" i="1" dirty="0">
                <a:solidFill>
                  <a:srgbClr val="FF0000"/>
                </a:solidFill>
                <a:latin typeface="Times New Roman" pitchFamily="18" charset="0"/>
                <a:cs typeface="Times New Roman" pitchFamily="18" charset="0"/>
                <a:sym typeface="Symbol" pitchFamily="18" charset="2"/>
              </a:rPr>
              <a:t>C</a:t>
            </a:r>
            <a:endParaRPr lang="en-US" b="1" baseline="-25000" dirty="0">
              <a:solidFill>
                <a:srgbClr val="FF0000"/>
              </a:solidFill>
              <a:latin typeface="Times New Roman" pitchFamily="18" charset="0"/>
              <a:cs typeface="Times New Roman" pitchFamily="18" charset="0"/>
              <a:sym typeface="Symbol" pitchFamily="18" charset="2"/>
            </a:endParaRPr>
          </a:p>
        </p:txBody>
      </p:sp>
      <p:sp>
        <p:nvSpPr>
          <p:cNvPr id="31" name="Text Box 21"/>
          <p:cNvSpPr txBox="1">
            <a:spLocks noChangeArrowheads="1"/>
          </p:cNvSpPr>
          <p:nvPr/>
        </p:nvSpPr>
        <p:spPr bwMode="auto">
          <a:xfrm>
            <a:off x="2133600" y="3730478"/>
            <a:ext cx="351378" cy="369332"/>
          </a:xfrm>
          <a:prstGeom prst="rect">
            <a:avLst/>
          </a:prstGeom>
          <a:noFill/>
          <a:ln w="9525">
            <a:noFill/>
            <a:miter lim="800000"/>
            <a:headEnd/>
            <a:tailEnd/>
          </a:ln>
          <a:effectLst/>
        </p:spPr>
        <p:txBody>
          <a:bodyPr wrap="none">
            <a:spAutoFit/>
          </a:bodyPr>
          <a:lstStyle/>
          <a:p>
            <a:pPr algn="r" rtl="1"/>
            <a:r>
              <a:rPr lang="en-US" b="1" i="1" dirty="0">
                <a:solidFill>
                  <a:srgbClr val="FF0000"/>
                </a:solidFill>
                <a:latin typeface="Times New Roman" pitchFamily="18" charset="0"/>
                <a:cs typeface="Times New Roman" pitchFamily="18" charset="0"/>
                <a:sym typeface="Symbol" pitchFamily="18" charset="2"/>
              </a:rPr>
              <a:t>D</a:t>
            </a:r>
            <a:endParaRPr lang="en-US" b="1" baseline="-25000" dirty="0">
              <a:solidFill>
                <a:srgbClr val="FF0000"/>
              </a:solidFill>
              <a:latin typeface="Times New Roman" pitchFamily="18" charset="0"/>
              <a:cs typeface="Times New Roman" pitchFamily="18" charset="0"/>
              <a:sym typeface="Symbol" pitchFamily="18" charset="2"/>
            </a:endParaRPr>
          </a:p>
        </p:txBody>
      </p:sp>
      <p:sp>
        <p:nvSpPr>
          <p:cNvPr id="32" name="Text Box 21"/>
          <p:cNvSpPr txBox="1">
            <a:spLocks noChangeArrowheads="1"/>
          </p:cNvSpPr>
          <p:nvPr/>
        </p:nvSpPr>
        <p:spPr bwMode="auto">
          <a:xfrm>
            <a:off x="2834390" y="4114800"/>
            <a:ext cx="351378" cy="369332"/>
          </a:xfrm>
          <a:prstGeom prst="rect">
            <a:avLst/>
          </a:prstGeom>
          <a:noFill/>
          <a:ln w="9525">
            <a:noFill/>
            <a:miter lim="800000"/>
            <a:headEnd/>
            <a:tailEnd/>
          </a:ln>
          <a:effectLst/>
        </p:spPr>
        <p:txBody>
          <a:bodyPr wrap="none">
            <a:spAutoFit/>
          </a:bodyPr>
          <a:lstStyle/>
          <a:p>
            <a:pPr algn="r" rtl="1"/>
            <a:r>
              <a:rPr lang="en-US" b="1" i="1" dirty="0">
                <a:solidFill>
                  <a:srgbClr val="FF0000"/>
                </a:solidFill>
                <a:latin typeface="Times New Roman" pitchFamily="18" charset="0"/>
                <a:cs typeface="Times New Roman" pitchFamily="18" charset="0"/>
                <a:sym typeface="Symbol" pitchFamily="18" charset="2"/>
              </a:rPr>
              <a:t>E</a:t>
            </a:r>
            <a:endParaRPr lang="en-US" b="1" baseline="-25000" dirty="0">
              <a:solidFill>
                <a:srgbClr val="FF0000"/>
              </a:solidFill>
              <a:latin typeface="Times New Roman" pitchFamily="18" charset="0"/>
              <a:cs typeface="Times New Roman" pitchFamily="18" charset="0"/>
              <a:sym typeface="Symbol" pitchFamily="18" charset="2"/>
            </a:endParaRPr>
          </a:p>
        </p:txBody>
      </p:sp>
      <p:sp>
        <p:nvSpPr>
          <p:cNvPr id="33" name="Text Box 21"/>
          <p:cNvSpPr txBox="1">
            <a:spLocks noChangeArrowheads="1"/>
          </p:cNvSpPr>
          <p:nvPr/>
        </p:nvSpPr>
        <p:spPr bwMode="auto">
          <a:xfrm>
            <a:off x="2859680" y="5106650"/>
            <a:ext cx="325730" cy="369332"/>
          </a:xfrm>
          <a:prstGeom prst="rect">
            <a:avLst/>
          </a:prstGeom>
          <a:noFill/>
          <a:ln w="9525">
            <a:noFill/>
            <a:miter lim="800000"/>
            <a:headEnd/>
            <a:tailEnd/>
          </a:ln>
          <a:effectLst/>
        </p:spPr>
        <p:txBody>
          <a:bodyPr wrap="none">
            <a:spAutoFit/>
          </a:bodyPr>
          <a:lstStyle/>
          <a:p>
            <a:pPr algn="r" rtl="1"/>
            <a:r>
              <a:rPr lang="en-US" b="1" i="1" dirty="0">
                <a:solidFill>
                  <a:srgbClr val="FF0000"/>
                </a:solidFill>
                <a:latin typeface="Times New Roman" pitchFamily="18" charset="0"/>
                <a:cs typeface="Times New Roman" pitchFamily="18" charset="0"/>
                <a:sym typeface="Symbol" pitchFamily="18" charset="2"/>
              </a:rPr>
              <a:t>F</a:t>
            </a:r>
            <a:endParaRPr lang="en-US" b="1" baseline="-25000" dirty="0">
              <a:solidFill>
                <a:srgbClr val="FF0000"/>
              </a:solidFill>
              <a:latin typeface="Times New Roman" pitchFamily="18" charset="0"/>
              <a:cs typeface="Times New Roman" pitchFamily="18" charset="0"/>
              <a:sym typeface="Symbol" pitchFamily="18" charset="2"/>
            </a:endParaRPr>
          </a:p>
        </p:txBody>
      </p:sp>
      <p:sp>
        <p:nvSpPr>
          <p:cNvPr id="34" name="Rectangle 4"/>
          <p:cNvSpPr txBox="1">
            <a:spLocks noChangeArrowheads="1"/>
          </p:cNvSpPr>
          <p:nvPr/>
        </p:nvSpPr>
        <p:spPr bwMode="auto">
          <a:xfrm>
            <a:off x="5105400" y="1828800"/>
            <a:ext cx="3886200" cy="4605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71450" marR="0" lvl="0" indent="-171450" algn="r" defTabSz="914400" rtl="1" eaLnBrk="0" fontAlgn="base" latinLnBrk="0" hangingPunct="0">
              <a:lnSpc>
                <a:spcPct val="150000"/>
              </a:lnSpc>
              <a:spcBef>
                <a:spcPct val="20000"/>
              </a:spcBef>
              <a:spcAft>
                <a:spcPct val="0"/>
              </a:spcAft>
              <a:buClrTx/>
              <a:buSzTx/>
              <a:buFontTx/>
              <a:buNone/>
              <a:tabLst/>
              <a:defRPr/>
            </a:pPr>
            <a:r>
              <a:rPr kumimoji="0" lang="ar-SA" sz="24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sym typeface="Symbol" pitchFamily="18" charset="2"/>
              </a:rPr>
              <a:t>النقاط: </a:t>
            </a:r>
            <a:r>
              <a:rPr kumimoji="0" lang="en-US" sz="2400" b="0"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sym typeface="Symbol" pitchFamily="18" charset="2"/>
              </a:rPr>
              <a:t>A</a:t>
            </a:r>
            <a:r>
              <a:rPr kumimoji="0" lang="en-US" sz="24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sym typeface="Symbol" pitchFamily="18" charset="2"/>
              </a:rPr>
              <a:t>, </a:t>
            </a:r>
            <a:r>
              <a:rPr kumimoji="0" lang="en-US" sz="2400" b="0"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sym typeface="Symbol" pitchFamily="18" charset="2"/>
              </a:rPr>
              <a:t>B</a:t>
            </a:r>
            <a:r>
              <a:rPr kumimoji="0" lang="en-US" sz="24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sym typeface="Symbol" pitchFamily="18" charset="2"/>
              </a:rPr>
              <a:t>, </a:t>
            </a:r>
            <a:r>
              <a:rPr kumimoji="0" lang="en-US" sz="2400" b="0"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sym typeface="Symbol" pitchFamily="18" charset="2"/>
              </a:rPr>
              <a:t>C</a:t>
            </a:r>
            <a:r>
              <a:rPr kumimoji="0" lang="en-US" sz="24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sym typeface="Symbol" pitchFamily="18" charset="2"/>
              </a:rPr>
              <a:t>, </a:t>
            </a:r>
            <a:r>
              <a:rPr kumimoji="0" lang="en-US" sz="2400" b="0"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sym typeface="Symbol" pitchFamily="18" charset="2"/>
              </a:rPr>
              <a:t>D</a:t>
            </a:r>
            <a:r>
              <a:rPr kumimoji="0" lang="en-US" sz="24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sym typeface="Symbol" pitchFamily="18" charset="2"/>
              </a:rPr>
              <a:t>,</a:t>
            </a:r>
            <a:r>
              <a:rPr kumimoji="0" lang="en-US" sz="2400" b="0" i="0" u="none" strike="noStrike" kern="0" cap="none" spc="0" normalizeH="0" noProof="0" dirty="0">
                <a:ln>
                  <a:noFill/>
                </a:ln>
                <a:solidFill>
                  <a:schemeClr val="tx1"/>
                </a:solidFill>
                <a:effectLst/>
                <a:uLnTx/>
                <a:uFillTx/>
                <a:latin typeface="Times New Roman" pitchFamily="18" charset="0"/>
                <a:ea typeface="+mn-ea"/>
                <a:cs typeface="Times New Roman" pitchFamily="18" charset="0"/>
                <a:sym typeface="Symbol" pitchFamily="18" charset="2"/>
              </a:rPr>
              <a:t> </a:t>
            </a:r>
            <a:r>
              <a:rPr kumimoji="0" lang="en-US" sz="2400" b="0" i="0" u="none" strike="noStrike" kern="0" cap="none" spc="0" normalizeH="0" noProof="0" dirty="0">
                <a:ln>
                  <a:noFill/>
                </a:ln>
                <a:solidFill>
                  <a:srgbClr val="FF0000"/>
                </a:solidFill>
                <a:effectLst/>
                <a:uLnTx/>
                <a:uFillTx/>
                <a:latin typeface="Times New Roman" pitchFamily="18" charset="0"/>
                <a:ea typeface="+mn-ea"/>
                <a:cs typeface="Times New Roman" pitchFamily="18" charset="0"/>
                <a:sym typeface="Symbol" pitchFamily="18" charset="2"/>
              </a:rPr>
              <a:t>E</a:t>
            </a:r>
            <a:r>
              <a:rPr kumimoji="0" lang="en-US" sz="2400" b="0" i="0" u="none" strike="noStrike" kern="0" cap="none" spc="0" normalizeH="0" noProof="0" dirty="0">
                <a:ln>
                  <a:noFill/>
                </a:ln>
                <a:effectLst/>
                <a:uLnTx/>
                <a:uFillTx/>
                <a:latin typeface="Times New Roman" pitchFamily="18" charset="0"/>
                <a:ea typeface="+mn-ea"/>
                <a:cs typeface="Times New Roman" pitchFamily="18" charset="0"/>
                <a:sym typeface="Symbol" pitchFamily="18" charset="2"/>
              </a:rPr>
              <a:t>,</a:t>
            </a:r>
            <a:r>
              <a:rPr kumimoji="0" lang="en-US" sz="2400" b="0" i="0" u="none" strike="noStrike" kern="0" cap="none" spc="0" normalizeH="0" noProof="0" dirty="0">
                <a:ln>
                  <a:noFill/>
                </a:ln>
                <a:solidFill>
                  <a:srgbClr val="FF0000"/>
                </a:solidFill>
                <a:effectLst/>
                <a:uLnTx/>
                <a:uFillTx/>
                <a:latin typeface="Times New Roman" pitchFamily="18" charset="0"/>
                <a:ea typeface="+mn-ea"/>
                <a:cs typeface="Times New Roman" pitchFamily="18" charset="0"/>
                <a:sym typeface="Symbol" pitchFamily="18" charset="2"/>
              </a:rPr>
              <a:t> F</a:t>
            </a:r>
            <a:endParaRPr kumimoji="0" lang="ar-SA" sz="2400" b="0"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sym typeface="Symbol" pitchFamily="18" charset="2"/>
            </a:endParaRPr>
          </a:p>
          <a:p>
            <a:pPr marL="171450" marR="0" lvl="0" indent="-171450" algn="r" defTabSz="914400" rtl="1" eaLnBrk="0" fontAlgn="base" latinLnBrk="0" hangingPunct="0">
              <a:lnSpc>
                <a:spcPct val="150000"/>
              </a:lnSpc>
              <a:spcBef>
                <a:spcPct val="20000"/>
              </a:spcBef>
              <a:spcAft>
                <a:spcPct val="0"/>
              </a:spcAft>
              <a:buClrTx/>
              <a:buSzTx/>
              <a:buFontTx/>
              <a:buNone/>
              <a:tabLst/>
              <a:defRPr/>
            </a:pPr>
            <a:r>
              <a:rPr lang="ar-SA" sz="2400" kern="0" dirty="0">
                <a:latin typeface="Times New Roman" pitchFamily="18" charset="0"/>
                <a:cs typeface="Times New Roman" pitchFamily="18" charset="0"/>
                <a:sym typeface="Symbol" pitchFamily="18" charset="2"/>
              </a:rPr>
              <a:t>هي نقاط ركنية لمنطقة الحلول الممكنة</a:t>
            </a:r>
            <a:endParaRPr kumimoji="0" lang="ar-SA" sz="24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sym typeface="Symbol" pitchFamily="18" charset="2"/>
            </a:endParaRPr>
          </a:p>
          <a:p>
            <a:pPr marL="171450" marR="0" lvl="0" indent="-171450" algn="ctr" defTabSz="914400" rtl="0" eaLnBrk="0" fontAlgn="base" latinLnBrk="0" hangingPunct="0">
              <a:lnSpc>
                <a:spcPct val="150000"/>
              </a:lnSpc>
              <a:spcBef>
                <a:spcPct val="0"/>
              </a:spcBef>
              <a:spcAft>
                <a:spcPct val="0"/>
              </a:spcAft>
              <a:buClrTx/>
              <a:buSzTx/>
              <a:buFontTx/>
              <a:buNone/>
              <a:tabLst/>
              <a:defRPr/>
            </a:pPr>
            <a:endParaRPr lang="en-US" sz="2400" b="1" i="1" kern="0" dirty="0">
              <a:solidFill>
                <a:srgbClr val="7030A0"/>
              </a:solidFill>
              <a:latin typeface="Times New Roman" pitchFamily="18" charset="0"/>
              <a:cs typeface="Times New Roman" pitchFamily="18" charset="0"/>
              <a:sym typeface="Symbol" pitchFamily="18" charset="2"/>
            </a:endParaRPr>
          </a:p>
          <a:p>
            <a:pPr marL="171450" marR="0" lvl="0" indent="-171450" algn="r" defTabSz="914400" rtl="1" eaLnBrk="0" fontAlgn="base" latinLnBrk="0" hangingPunct="0">
              <a:lnSpc>
                <a:spcPct val="150000"/>
              </a:lnSpc>
              <a:spcBef>
                <a:spcPct val="0"/>
              </a:spcBef>
              <a:spcAft>
                <a:spcPct val="0"/>
              </a:spcAft>
              <a:buClrTx/>
              <a:buSzTx/>
              <a:buFontTx/>
              <a:buNone/>
              <a:tabLst/>
              <a:defRPr/>
            </a:pPr>
            <a:r>
              <a:rPr lang="ar-SA" sz="2400" kern="0" dirty="0">
                <a:latin typeface="Times New Roman" pitchFamily="18" charset="0"/>
                <a:cs typeface="Times New Roman" pitchFamily="18" charset="0"/>
                <a:sym typeface="Symbol" pitchFamily="18" charset="2"/>
              </a:rPr>
              <a:t>الحل الأمثل عند النقطة  </a:t>
            </a:r>
            <a:r>
              <a:rPr lang="en-US" sz="2400" kern="0" dirty="0">
                <a:solidFill>
                  <a:srgbClr val="FF0000"/>
                </a:solidFill>
                <a:latin typeface="Times New Roman" pitchFamily="18" charset="0"/>
                <a:cs typeface="Times New Roman" pitchFamily="18" charset="0"/>
                <a:sym typeface="Symbol" pitchFamily="18" charset="2"/>
              </a:rPr>
              <a:t>E</a:t>
            </a:r>
          </a:p>
          <a:p>
            <a:pPr marL="171450" marR="0" lvl="0" indent="-171450" algn="ctr" defTabSz="914400" rtl="0" eaLnBrk="0" fontAlgn="base" latinLnBrk="0" hangingPunct="0">
              <a:lnSpc>
                <a:spcPct val="150000"/>
              </a:lnSpc>
              <a:spcBef>
                <a:spcPct val="0"/>
              </a:spcBef>
              <a:spcAft>
                <a:spcPct val="0"/>
              </a:spcAft>
              <a:buClrTx/>
              <a:buSzTx/>
              <a:buFontTx/>
              <a:buNone/>
              <a:tabLst/>
              <a:defRPr/>
            </a:pPr>
            <a:r>
              <a:rPr kumimoji="0" lang="en-US" sz="800" i="1" u="none" strike="noStrike" kern="0" cap="none" spc="0" normalizeH="0" baseline="0" noProof="0" dirty="0">
                <a:ln>
                  <a:noFill/>
                </a:ln>
                <a:effectLst/>
                <a:uLnTx/>
                <a:uFillTx/>
                <a:latin typeface="Times New Roman" pitchFamily="18" charset="0"/>
                <a:ea typeface="+mn-ea"/>
                <a:cs typeface="Times New Roman" pitchFamily="18" charset="0"/>
                <a:sym typeface="Symbol" pitchFamily="18" charset="2"/>
              </a:rPr>
              <a:t>    </a:t>
            </a:r>
            <a:r>
              <a:rPr kumimoji="0" lang="en-US" sz="2400" i="1" u="none" strike="noStrike" kern="0" cap="none" spc="0" normalizeH="0" baseline="0" noProof="0" dirty="0">
                <a:ln>
                  <a:noFill/>
                </a:ln>
                <a:effectLst/>
                <a:uLnTx/>
                <a:uFillTx/>
                <a:latin typeface="Times New Roman" pitchFamily="18" charset="0"/>
                <a:ea typeface="+mn-ea"/>
                <a:cs typeface="Times New Roman" pitchFamily="18" charset="0"/>
                <a:sym typeface="Symbol" pitchFamily="18" charset="2"/>
              </a:rPr>
              <a:t> x</a:t>
            </a:r>
            <a:r>
              <a:rPr kumimoji="0" lang="en-US" sz="2400" i="0" u="none" strike="noStrike" kern="0" cap="none" spc="0" normalizeH="0" baseline="-25000" noProof="0" dirty="0">
                <a:ln>
                  <a:noFill/>
                </a:ln>
                <a:effectLst/>
                <a:uLnTx/>
                <a:uFillTx/>
                <a:latin typeface="Times New Roman" pitchFamily="18" charset="0"/>
                <a:ea typeface="+mn-ea"/>
                <a:cs typeface="Times New Roman" pitchFamily="18" charset="0"/>
                <a:sym typeface="Symbol" pitchFamily="18" charset="2"/>
              </a:rPr>
              <a:t>1</a:t>
            </a:r>
            <a:r>
              <a:rPr kumimoji="0" lang="en-US" sz="2400" i="0" u="none" strike="noStrike" kern="0" cap="none" spc="0" normalizeH="0" baseline="0" noProof="0" dirty="0">
                <a:ln>
                  <a:noFill/>
                </a:ln>
                <a:effectLst/>
                <a:uLnTx/>
                <a:uFillTx/>
                <a:latin typeface="Times New Roman" pitchFamily="18" charset="0"/>
                <a:ea typeface="+mn-ea"/>
                <a:cs typeface="Times New Roman" pitchFamily="18" charset="0"/>
                <a:sym typeface="Symbol" pitchFamily="18" charset="2"/>
              </a:rPr>
              <a:t>* = 10/3 = 3.33  </a:t>
            </a:r>
          </a:p>
          <a:p>
            <a:pPr marL="171450" marR="0" lvl="0" indent="-171450" algn="ctr" defTabSz="914400" rtl="1" eaLnBrk="0" fontAlgn="base" latinLnBrk="0" hangingPunct="0">
              <a:lnSpc>
                <a:spcPct val="150000"/>
              </a:lnSpc>
              <a:spcBef>
                <a:spcPct val="20000"/>
              </a:spcBef>
              <a:spcAft>
                <a:spcPct val="0"/>
              </a:spcAft>
              <a:buClrTx/>
              <a:buSzTx/>
              <a:buFontTx/>
              <a:buNone/>
              <a:tabLst/>
              <a:defRPr/>
            </a:pPr>
            <a:r>
              <a:rPr kumimoji="0" lang="en-US" sz="2400" i="1" u="none" strike="noStrike" kern="0" cap="none" spc="0" normalizeH="0" baseline="0" noProof="0" dirty="0">
                <a:ln>
                  <a:noFill/>
                </a:ln>
                <a:effectLst/>
                <a:uLnTx/>
                <a:uFillTx/>
                <a:latin typeface="Times New Roman" pitchFamily="18" charset="0"/>
                <a:ea typeface="+mn-ea"/>
                <a:cs typeface="Times New Roman" pitchFamily="18" charset="0"/>
                <a:sym typeface="Symbol" pitchFamily="18" charset="2"/>
              </a:rPr>
              <a:t>x</a:t>
            </a:r>
            <a:r>
              <a:rPr kumimoji="0" lang="en-US" sz="2400" i="0" u="none" strike="noStrike" kern="0" cap="none" spc="0" normalizeH="0" baseline="-25000" noProof="0" dirty="0">
                <a:ln>
                  <a:noFill/>
                </a:ln>
                <a:effectLst/>
                <a:uLnTx/>
                <a:uFillTx/>
                <a:latin typeface="Times New Roman" pitchFamily="18" charset="0"/>
                <a:ea typeface="+mn-ea"/>
                <a:cs typeface="Times New Roman" pitchFamily="18" charset="0"/>
                <a:sym typeface="Symbol" pitchFamily="18" charset="2"/>
              </a:rPr>
              <a:t>2</a:t>
            </a:r>
            <a:r>
              <a:rPr kumimoji="0" lang="en-US" sz="2400" i="0" u="none" strike="noStrike" kern="0" cap="none" spc="0" normalizeH="0" baseline="0" noProof="0" dirty="0">
                <a:ln>
                  <a:noFill/>
                </a:ln>
                <a:effectLst/>
                <a:uLnTx/>
                <a:uFillTx/>
                <a:latin typeface="Times New Roman" pitchFamily="18" charset="0"/>
                <a:ea typeface="+mn-ea"/>
                <a:cs typeface="Times New Roman" pitchFamily="18" charset="0"/>
                <a:sym typeface="Symbol" pitchFamily="18" charset="2"/>
              </a:rPr>
              <a:t>* = 4/3 = 1.33</a:t>
            </a:r>
          </a:p>
          <a:p>
            <a:pPr marL="171450" marR="0" lvl="0" indent="-171450" algn="ctr" defTabSz="914400" rtl="1" eaLnBrk="0" fontAlgn="base" latinLnBrk="0" hangingPunct="0">
              <a:lnSpc>
                <a:spcPct val="150000"/>
              </a:lnSpc>
              <a:spcBef>
                <a:spcPct val="20000"/>
              </a:spcBef>
              <a:spcAft>
                <a:spcPct val="0"/>
              </a:spcAft>
              <a:buClrTx/>
              <a:buSzTx/>
              <a:buFontTx/>
              <a:buNone/>
              <a:tabLst/>
              <a:defRPr/>
            </a:pPr>
            <a:endParaRPr kumimoji="0" lang="ar-SA" sz="24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sym typeface="Symbol" pitchFamily="18" charset="2"/>
            </a:endParaRPr>
          </a:p>
          <a:p>
            <a:pPr marL="171450" marR="0" lvl="0" indent="-171450" algn="ctr" defTabSz="914400" rtl="1" eaLnBrk="0" fontAlgn="base" latinLnBrk="0" hangingPunct="0">
              <a:lnSpc>
                <a:spcPct val="150000"/>
              </a:lnSpc>
              <a:spcBef>
                <a:spcPct val="20000"/>
              </a:spcBef>
              <a:spcAft>
                <a:spcPct val="0"/>
              </a:spcAft>
              <a:buClrTx/>
              <a:buSzTx/>
              <a:buFontTx/>
              <a:buNone/>
              <a:tabLst/>
              <a:defRPr/>
            </a:pPr>
            <a:endParaRPr kumimoji="0" lang="ar-SA" sz="24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500"/>
                                        <p:tgtEl>
                                          <p:spTgt spid="23"/>
                                        </p:tgtEl>
                                      </p:cBhvr>
                                    </p:animEffect>
                                  </p:childTnLst>
                                </p:cTn>
                              </p:par>
                              <p:par>
                                <p:cTn id="8" presetID="3" presetClass="entr" presetSubtype="10" fill="hold" nodeType="withEffect">
                                  <p:stCondLst>
                                    <p:cond delay="0"/>
                                  </p:stCondLst>
                                  <p:childTnLst>
                                    <p:set>
                                      <p:cBhvr>
                                        <p:cTn id="9" dur="1" fill="hold">
                                          <p:stCondLst>
                                            <p:cond delay="0"/>
                                          </p:stCondLst>
                                        </p:cTn>
                                        <p:tgtEl>
                                          <p:spTgt spid="34">
                                            <p:txEl>
                                              <p:pRg st="0" end="0"/>
                                            </p:txEl>
                                          </p:spTgt>
                                        </p:tgtEl>
                                        <p:attrNameLst>
                                          <p:attrName>style.visibility</p:attrName>
                                        </p:attrNameLst>
                                      </p:cBhvr>
                                      <p:to>
                                        <p:strVal val="visible"/>
                                      </p:to>
                                    </p:set>
                                    <p:animEffect transition="in" filter="blinds(horizontal)">
                                      <p:cBhvr>
                                        <p:cTn id="10" dur="500"/>
                                        <p:tgtEl>
                                          <p:spTgt spid="34">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4">
                                            <p:txEl>
                                              <p:pRg st="1" end="1"/>
                                            </p:txEl>
                                          </p:spTgt>
                                        </p:tgtEl>
                                        <p:attrNameLst>
                                          <p:attrName>style.visibility</p:attrName>
                                        </p:attrNameLst>
                                      </p:cBhvr>
                                      <p:to>
                                        <p:strVal val="visible"/>
                                      </p:to>
                                    </p:set>
                                    <p:animEffect transition="in" filter="blinds(horizontal)">
                                      <p:cBhvr>
                                        <p:cTn id="13" dur="500"/>
                                        <p:tgtEl>
                                          <p:spTgt spid="34">
                                            <p:txEl>
                                              <p:pRg st="1" end="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4">
                                            <p:txEl>
                                              <p:pRg st="3" end="3"/>
                                            </p:txEl>
                                          </p:spTgt>
                                        </p:tgtEl>
                                        <p:attrNameLst>
                                          <p:attrName>style.visibility</p:attrName>
                                        </p:attrNameLst>
                                      </p:cBhvr>
                                      <p:to>
                                        <p:strVal val="visible"/>
                                      </p:to>
                                    </p:set>
                                    <p:animEffect transition="in" filter="blinds(horizontal)">
                                      <p:cBhvr>
                                        <p:cTn id="16" dur="500"/>
                                        <p:tgtEl>
                                          <p:spTgt spid="3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blinds(horizontal)">
                                      <p:cBhvr>
                                        <p:cTn id="19" dur="500"/>
                                        <p:tgtEl>
                                          <p:spTgt spid="34">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4">
                                            <p:txEl>
                                              <p:pRg st="5" end="5"/>
                                            </p:txEl>
                                          </p:spTgt>
                                        </p:tgtEl>
                                        <p:attrNameLst>
                                          <p:attrName>style.visibility</p:attrName>
                                        </p:attrNameLst>
                                      </p:cBhvr>
                                      <p:to>
                                        <p:strVal val="visible"/>
                                      </p:to>
                                    </p:set>
                                    <p:animEffect transition="in" filter="blinds(horizontal)">
                                      <p:cBhvr>
                                        <p:cTn id="22" dur="500"/>
                                        <p:tgtEl>
                                          <p:spTgt spid="3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1C7579A-C182-40F5-B349-261002D6E0EA}" type="slidenum">
              <a:rPr lang="ar-SA"/>
              <a:pPr/>
              <a:t>35</a:t>
            </a:fld>
            <a:endParaRPr lang="en-US"/>
          </a:p>
        </p:txBody>
      </p:sp>
      <p:sp>
        <p:nvSpPr>
          <p:cNvPr id="60419"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60420" name="Rectangle 4"/>
          <p:cNvSpPr>
            <a:spLocks noGrp="1" noChangeArrowheads="1"/>
          </p:cNvSpPr>
          <p:nvPr>
            <p:ph type="body" idx="1"/>
          </p:nvPr>
        </p:nvSpPr>
        <p:spPr>
          <a:xfrm>
            <a:off x="315913" y="1473472"/>
            <a:ext cx="8447087" cy="5195888"/>
          </a:xfrm>
        </p:spPr>
        <p:txBody>
          <a:bodyPr/>
          <a:lstStyle/>
          <a:p>
            <a:pPr marL="57150" indent="0" algn="r" rtl="1">
              <a:lnSpc>
                <a:spcPct val="90000"/>
              </a:lnSpc>
              <a:spcBef>
                <a:spcPct val="0"/>
              </a:spcBef>
              <a:buFontTx/>
              <a:buNone/>
            </a:pPr>
            <a:r>
              <a:rPr lang="ar-SA" sz="2800" b="1" u="sng" dirty="0"/>
              <a:t>مثـــال</a:t>
            </a:r>
            <a:r>
              <a:rPr lang="en-US" sz="1200" b="1" dirty="0"/>
              <a:t> </a:t>
            </a:r>
            <a:r>
              <a:rPr lang="ar-SA" sz="2800" b="1" dirty="0"/>
              <a:t>:</a:t>
            </a:r>
          </a:p>
          <a:p>
            <a:pPr marL="57150" indent="0" algn="just" rtl="1">
              <a:lnSpc>
                <a:spcPct val="90000"/>
              </a:lnSpc>
              <a:spcBef>
                <a:spcPct val="0"/>
              </a:spcBef>
              <a:buFontTx/>
              <a:buNone/>
            </a:pPr>
            <a:r>
              <a:rPr lang="ar-SA" sz="2400" dirty="0"/>
              <a:t>مصنع ينتج السيارات الفاخرة، وتعتقد الإدارة أن غالبية الزبائن إما من رجال الأعمال أو من الموظفين ذوي الدخل العالي. وللوصول إلى أكبر شريحة من  الزبائن قررت الإدارة طرح إعلانات تجارية مدتها دقيقة واحدة تتخلل إما البرامج الكوميدية أو البرامج الرياضية. يبين الجدول التالي عدد مشاهدات هذه البرامج: </a:t>
            </a:r>
          </a:p>
          <a:p>
            <a:pPr marL="57150" indent="0" algn="just" rtl="1">
              <a:lnSpc>
                <a:spcPct val="90000"/>
              </a:lnSpc>
              <a:spcBef>
                <a:spcPct val="0"/>
              </a:spcBef>
              <a:buFontTx/>
              <a:buNone/>
            </a:pPr>
            <a:endParaRPr lang="ar-SA" sz="2700" dirty="0"/>
          </a:p>
          <a:p>
            <a:pPr marL="57150" indent="0" algn="ctr" rtl="1">
              <a:lnSpc>
                <a:spcPct val="90000"/>
              </a:lnSpc>
              <a:spcBef>
                <a:spcPct val="0"/>
              </a:spcBef>
              <a:buFontTx/>
              <a:buNone/>
            </a:pPr>
            <a:endParaRPr lang="ar-SA" sz="2700" dirty="0"/>
          </a:p>
          <a:p>
            <a:pPr marL="57150" indent="0" algn="just" rtl="1">
              <a:lnSpc>
                <a:spcPct val="90000"/>
              </a:lnSpc>
              <a:spcBef>
                <a:spcPct val="0"/>
              </a:spcBef>
              <a:buFontTx/>
              <a:buNone/>
            </a:pPr>
            <a:endParaRPr lang="ar-SA" sz="2700" dirty="0"/>
          </a:p>
          <a:p>
            <a:pPr marL="57150" indent="0" algn="just" rtl="1">
              <a:lnSpc>
                <a:spcPct val="90000"/>
              </a:lnSpc>
              <a:spcBef>
                <a:spcPct val="0"/>
              </a:spcBef>
              <a:buFontTx/>
              <a:buNone/>
            </a:pPr>
            <a:endParaRPr lang="ar-SA" sz="2600" dirty="0"/>
          </a:p>
          <a:p>
            <a:pPr marL="57150" indent="0" algn="just" rtl="1">
              <a:lnSpc>
                <a:spcPct val="90000"/>
              </a:lnSpc>
              <a:spcBef>
                <a:spcPct val="0"/>
              </a:spcBef>
              <a:buFontTx/>
              <a:buNone/>
            </a:pPr>
            <a:endParaRPr lang="ar-SA" sz="800" dirty="0"/>
          </a:p>
          <a:p>
            <a:pPr marL="57150" indent="0" algn="just" rtl="1">
              <a:lnSpc>
                <a:spcPct val="90000"/>
              </a:lnSpc>
              <a:spcBef>
                <a:spcPct val="0"/>
              </a:spcBef>
              <a:buFontTx/>
              <a:buNone/>
            </a:pPr>
            <a:r>
              <a:rPr lang="ar-SA" sz="2400" dirty="0"/>
              <a:t>وترغب الإدارة في إيجاد سياسة إعلانية مثلى تضمن لها كحد أدنى </a:t>
            </a:r>
            <a:r>
              <a:rPr lang="en-US" sz="2400" dirty="0">
                <a:solidFill>
                  <a:srgbClr val="0000FF"/>
                </a:solidFill>
              </a:rPr>
              <a:t>28</a:t>
            </a:r>
            <a:r>
              <a:rPr lang="ar-SA" sz="2400" dirty="0"/>
              <a:t> مليون مشاهد من رجال الأعمال و </a:t>
            </a:r>
            <a:r>
              <a:rPr lang="en-US" sz="2400" dirty="0">
                <a:solidFill>
                  <a:srgbClr val="0000FF"/>
                </a:solidFill>
              </a:rPr>
              <a:t>24</a:t>
            </a:r>
            <a:r>
              <a:rPr lang="ar-SA" sz="2400" dirty="0"/>
              <a:t> مليون مشاهد من موظفي الدخل العالي. فإذا كان</a:t>
            </a:r>
            <a:r>
              <a:rPr lang="en-US" sz="2400" dirty="0"/>
              <a:t> </a:t>
            </a:r>
            <a:r>
              <a:rPr lang="ar-SA" sz="2400" dirty="0"/>
              <a:t>الإعلان يكلف </a:t>
            </a:r>
            <a:r>
              <a:rPr lang="en-US" sz="2400" dirty="0">
                <a:solidFill>
                  <a:srgbClr val="0000FF"/>
                </a:solidFill>
              </a:rPr>
              <a:t>50000</a:t>
            </a:r>
            <a:r>
              <a:rPr lang="ar-SA" sz="2400" dirty="0"/>
              <a:t> ريال للدقيقة الواحدة خلال البرامج الكوميدية ويكلف </a:t>
            </a:r>
            <a:r>
              <a:rPr lang="en-US" sz="2400" dirty="0">
                <a:solidFill>
                  <a:srgbClr val="0000FF"/>
                </a:solidFill>
              </a:rPr>
              <a:t>100000</a:t>
            </a:r>
            <a:r>
              <a:rPr lang="ar-SA" sz="2400" dirty="0"/>
              <a:t> ريال للدقيقة الواحدة  خلال البرامج الرياضية، فما هي سياسة الإعلان المناسبة.</a:t>
            </a:r>
          </a:p>
        </p:txBody>
      </p:sp>
      <p:graphicFrame>
        <p:nvGraphicFramePr>
          <p:cNvPr id="6" name="Table 5"/>
          <p:cNvGraphicFramePr>
            <a:graphicFrameLocks noGrp="1"/>
          </p:cNvGraphicFramePr>
          <p:nvPr>
            <p:extLst>
              <p:ext uri="{D42A27DB-BD31-4B8C-83A1-F6EECF244321}">
                <p14:modId xmlns:p14="http://schemas.microsoft.com/office/powerpoint/2010/main" val="290541283"/>
              </p:ext>
            </p:extLst>
          </p:nvPr>
        </p:nvGraphicFramePr>
        <p:xfrm>
          <a:off x="381000" y="3258284"/>
          <a:ext cx="8077200" cy="1432560"/>
        </p:xfrm>
        <a:graphic>
          <a:graphicData uri="http://schemas.openxmlformats.org/drawingml/2006/table">
            <a:tbl>
              <a:tblPr firstRow="1" bandRow="1">
                <a:tableStyleId>{5C22544A-7EE6-4342-B048-85BDC9FD1C3A}</a:tableStyleId>
              </a:tblPr>
              <a:tblGrid>
                <a:gridCol w="2873619">
                  <a:extLst>
                    <a:ext uri="{9D8B030D-6E8A-4147-A177-3AD203B41FA5}">
                      <a16:colId xmlns:a16="http://schemas.microsoft.com/office/drawing/2014/main" val="20000"/>
                    </a:ext>
                  </a:extLst>
                </a:gridCol>
                <a:gridCol w="2951285">
                  <a:extLst>
                    <a:ext uri="{9D8B030D-6E8A-4147-A177-3AD203B41FA5}">
                      <a16:colId xmlns:a16="http://schemas.microsoft.com/office/drawing/2014/main" val="20001"/>
                    </a:ext>
                  </a:extLst>
                </a:gridCol>
                <a:gridCol w="2252296">
                  <a:extLst>
                    <a:ext uri="{9D8B030D-6E8A-4147-A177-3AD203B41FA5}">
                      <a16:colId xmlns:a16="http://schemas.microsoft.com/office/drawing/2014/main" val="20002"/>
                    </a:ext>
                  </a:extLst>
                </a:gridCol>
              </a:tblGrid>
              <a:tr h="370840">
                <a:tc>
                  <a:txBody>
                    <a:bodyPr/>
                    <a:lstStyle/>
                    <a:p>
                      <a:pPr algn="ctr"/>
                      <a:r>
                        <a:rPr lang="ar-SA" dirty="0">
                          <a:solidFill>
                            <a:schemeClr val="tx2"/>
                          </a:solidFill>
                        </a:rPr>
                        <a:t>مشاهدي إعلانات البرامج</a:t>
                      </a:r>
                      <a:r>
                        <a:rPr lang="ar-SA" baseline="0" dirty="0">
                          <a:solidFill>
                            <a:schemeClr val="tx2"/>
                          </a:solidFill>
                        </a:rPr>
                        <a:t> الرياضية</a:t>
                      </a:r>
                    </a:p>
                    <a:p>
                      <a:pPr algn="ctr"/>
                      <a:r>
                        <a:rPr lang="ar-SA" dirty="0">
                          <a:solidFill>
                            <a:schemeClr val="tx2"/>
                          </a:solidFill>
                        </a:rPr>
                        <a:t>(مليون</a:t>
                      </a:r>
                      <a:r>
                        <a:rPr lang="ar-SA" sz="800" dirty="0">
                          <a:solidFill>
                            <a:schemeClr val="tx2"/>
                          </a:solidFill>
                        </a:rPr>
                        <a:t> </a:t>
                      </a:r>
                      <a:r>
                        <a:rPr lang="ar-SA" dirty="0">
                          <a:solidFill>
                            <a:schemeClr val="tx2"/>
                          </a:solidFill>
                        </a:rPr>
                        <a:t>/</a:t>
                      </a:r>
                      <a:r>
                        <a:rPr lang="ar-SA" sz="800" dirty="0">
                          <a:solidFill>
                            <a:schemeClr val="tx2"/>
                          </a:solidFill>
                        </a:rPr>
                        <a:t> </a:t>
                      </a:r>
                      <a:r>
                        <a:rPr lang="ar-SA" dirty="0">
                          <a:solidFill>
                            <a:schemeClr val="tx2"/>
                          </a:solidFill>
                        </a:rPr>
                        <a:t>دقيقة إعلان)</a:t>
                      </a:r>
                      <a:endParaRPr lang="en-US" dirty="0">
                        <a:solidFill>
                          <a:schemeClr val="tx2"/>
                        </a:solidFill>
                      </a:endParaRPr>
                    </a:p>
                  </a:txBody>
                  <a:tcPr/>
                </a:tc>
                <a:tc>
                  <a:txBody>
                    <a:bodyPr/>
                    <a:lstStyle/>
                    <a:p>
                      <a:pPr algn="ctr"/>
                      <a:r>
                        <a:rPr lang="ar-SA" dirty="0">
                          <a:solidFill>
                            <a:schemeClr val="tx2"/>
                          </a:solidFill>
                        </a:rPr>
                        <a:t>مشاهدي إعلانات البرامج الكوميدية</a:t>
                      </a:r>
                    </a:p>
                    <a:p>
                      <a:pPr algn="ctr"/>
                      <a:r>
                        <a:rPr lang="ar-SA" dirty="0">
                          <a:solidFill>
                            <a:schemeClr val="tx2"/>
                          </a:solidFill>
                        </a:rPr>
                        <a:t>(مليون</a:t>
                      </a:r>
                      <a:r>
                        <a:rPr lang="ar-SA" sz="800" dirty="0">
                          <a:solidFill>
                            <a:schemeClr val="tx2"/>
                          </a:solidFill>
                        </a:rPr>
                        <a:t> </a:t>
                      </a:r>
                      <a:r>
                        <a:rPr lang="ar-SA" dirty="0">
                          <a:solidFill>
                            <a:schemeClr val="tx2"/>
                          </a:solidFill>
                        </a:rPr>
                        <a:t>/</a:t>
                      </a:r>
                      <a:r>
                        <a:rPr lang="ar-SA" sz="800" dirty="0">
                          <a:solidFill>
                            <a:schemeClr val="tx2"/>
                          </a:solidFill>
                        </a:rPr>
                        <a:t> </a:t>
                      </a:r>
                      <a:r>
                        <a:rPr lang="ar-SA" dirty="0">
                          <a:solidFill>
                            <a:schemeClr val="tx2"/>
                          </a:solidFill>
                        </a:rPr>
                        <a:t>دقيقة إعلان)</a:t>
                      </a:r>
                      <a:endParaRPr lang="en-US" dirty="0">
                        <a:solidFill>
                          <a:schemeClr val="tx2"/>
                        </a:solidFill>
                      </a:endParaRPr>
                    </a:p>
                  </a:txBody>
                  <a:tcPr/>
                </a:tc>
                <a:tc>
                  <a:txBody>
                    <a:bodyPr/>
                    <a:lstStyle/>
                    <a:p>
                      <a:endParaRPr lang="en-US" dirty="0"/>
                    </a:p>
                  </a:txBody>
                  <a:tcPr>
                    <a:noFill/>
                  </a:tcPr>
                </a:tc>
                <a:extLst>
                  <a:ext uri="{0D108BD9-81ED-4DB2-BD59-A6C34878D82A}">
                    <a16:rowId xmlns:a16="http://schemas.microsoft.com/office/drawing/2014/main" val="10000"/>
                  </a:ext>
                </a:extLst>
              </a:tr>
              <a:tr h="370840">
                <a:tc>
                  <a:txBody>
                    <a:bodyPr/>
                    <a:lstStyle/>
                    <a:p>
                      <a:pPr algn="ctr"/>
                      <a:r>
                        <a:rPr lang="en-US" sz="2000" dirty="0">
                          <a:solidFill>
                            <a:srgbClr val="0000FF"/>
                          </a:solidFill>
                        </a:rPr>
                        <a:t>2</a:t>
                      </a:r>
                    </a:p>
                  </a:txBody>
                  <a:tcPr>
                    <a:solidFill>
                      <a:schemeClr val="accent5"/>
                    </a:solidFill>
                  </a:tcPr>
                </a:tc>
                <a:tc>
                  <a:txBody>
                    <a:bodyPr/>
                    <a:lstStyle/>
                    <a:p>
                      <a:pPr algn="ctr"/>
                      <a:r>
                        <a:rPr lang="en-US" sz="2000" kern="1200" dirty="0">
                          <a:solidFill>
                            <a:srgbClr val="0000FF"/>
                          </a:solidFill>
                          <a:latin typeface="+mn-lt"/>
                          <a:ea typeface="+mn-ea"/>
                          <a:cs typeface="+mn-cs"/>
                        </a:rPr>
                        <a:t>7</a:t>
                      </a:r>
                    </a:p>
                  </a:txBody>
                  <a:tcPr>
                    <a:solidFill>
                      <a:schemeClr val="accent5"/>
                    </a:solidFill>
                  </a:tcPr>
                </a:tc>
                <a:tc>
                  <a:txBody>
                    <a:bodyPr/>
                    <a:lstStyle/>
                    <a:p>
                      <a:pPr algn="r"/>
                      <a:r>
                        <a:rPr lang="ar-SA" sz="1800" b="1" dirty="0"/>
                        <a:t>رجال</a:t>
                      </a:r>
                      <a:r>
                        <a:rPr lang="ar-SA" sz="1800" b="1" baseline="0" dirty="0"/>
                        <a:t> الأعمال</a:t>
                      </a:r>
                      <a:endParaRPr lang="en-US" sz="1800" b="1" dirty="0"/>
                    </a:p>
                  </a:txBody>
                  <a:tcPr>
                    <a:solidFill>
                      <a:schemeClr val="accent1"/>
                    </a:solidFill>
                  </a:tcPr>
                </a:tc>
                <a:extLst>
                  <a:ext uri="{0D108BD9-81ED-4DB2-BD59-A6C34878D82A}">
                    <a16:rowId xmlns:a16="http://schemas.microsoft.com/office/drawing/2014/main" val="10001"/>
                  </a:ext>
                </a:extLst>
              </a:tr>
              <a:tr h="370840">
                <a:tc>
                  <a:txBody>
                    <a:bodyPr/>
                    <a:lstStyle/>
                    <a:p>
                      <a:pPr algn="ctr"/>
                      <a:r>
                        <a:rPr lang="en-US" sz="2000" dirty="0">
                          <a:solidFill>
                            <a:srgbClr val="0000FF"/>
                          </a:solidFill>
                        </a:rPr>
                        <a:t>12</a:t>
                      </a:r>
                    </a:p>
                  </a:txBody>
                  <a:tcPr>
                    <a:solidFill>
                      <a:schemeClr val="accent5"/>
                    </a:solidFill>
                  </a:tcPr>
                </a:tc>
                <a:tc>
                  <a:txBody>
                    <a:bodyPr/>
                    <a:lstStyle/>
                    <a:p>
                      <a:pPr marL="0" algn="ctr" defTabSz="914400" rtl="0" eaLnBrk="1" latinLnBrk="0" hangingPunct="1"/>
                      <a:r>
                        <a:rPr lang="en-US" sz="2000" kern="1200" dirty="0">
                          <a:solidFill>
                            <a:srgbClr val="0000FF"/>
                          </a:solidFill>
                          <a:latin typeface="+mn-lt"/>
                          <a:ea typeface="+mn-ea"/>
                          <a:cs typeface="+mn-cs"/>
                        </a:rPr>
                        <a:t>2</a:t>
                      </a:r>
                    </a:p>
                  </a:txBody>
                  <a:tcPr>
                    <a:solidFill>
                      <a:schemeClr val="accent5"/>
                    </a:solidFill>
                  </a:tcPr>
                </a:tc>
                <a:tc>
                  <a:txBody>
                    <a:bodyPr/>
                    <a:lstStyle/>
                    <a:p>
                      <a:pPr algn="r"/>
                      <a:r>
                        <a:rPr lang="ar-SA" sz="1800" b="1" dirty="0"/>
                        <a:t>الموظفين ذوي الدخل العالي</a:t>
                      </a:r>
                      <a:endParaRPr lang="en-US" sz="1800" b="1" dirty="0"/>
                    </a:p>
                  </a:txBody>
                  <a:tcPr>
                    <a:solidFill>
                      <a:schemeClr val="accen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D92273B-723E-4FFA-98A8-F5371891AE72}" type="slidenum">
              <a:rPr lang="ar-SA"/>
              <a:pPr/>
              <a:t>36</a:t>
            </a:fld>
            <a:endParaRPr lang="en-US"/>
          </a:p>
        </p:txBody>
      </p:sp>
      <p:sp>
        <p:nvSpPr>
          <p:cNvPr id="63490"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63491" name="Rectangle 3"/>
          <p:cNvSpPr>
            <a:spLocks noGrp="1" noChangeArrowheads="1"/>
          </p:cNvSpPr>
          <p:nvPr>
            <p:ph type="body" idx="1"/>
          </p:nvPr>
        </p:nvSpPr>
        <p:spPr>
          <a:xfrm>
            <a:off x="144463" y="1828800"/>
            <a:ext cx="8847137" cy="4529138"/>
          </a:xfrm>
        </p:spPr>
        <p:txBody>
          <a:bodyPr/>
          <a:lstStyle/>
          <a:p>
            <a:pPr marL="57150" indent="285750" algn="r" rtl="1">
              <a:spcBef>
                <a:spcPct val="0"/>
              </a:spcBef>
              <a:buFontTx/>
              <a:buNone/>
            </a:pPr>
            <a:endParaRPr lang="ar-SA" b="1" u="sng" dirty="0"/>
          </a:p>
          <a:p>
            <a:pPr marL="57150" indent="285750" algn="just" rtl="1">
              <a:spcBef>
                <a:spcPct val="0"/>
              </a:spcBef>
              <a:buNone/>
            </a:pPr>
            <a:r>
              <a:rPr lang="ar-SA" sz="3000" dirty="0">
                <a:solidFill>
                  <a:srgbClr val="0000FF"/>
                </a:solidFill>
              </a:rPr>
              <a:t>متغيرات القرار</a:t>
            </a:r>
            <a:r>
              <a:rPr lang="ar-SA" sz="3000" dirty="0"/>
              <a:t>: ما</a:t>
            </a:r>
            <a:r>
              <a:rPr lang="en-US" sz="3000" dirty="0"/>
              <a:t> </a:t>
            </a:r>
            <a:r>
              <a:rPr lang="ar-SA" sz="3000" dirty="0"/>
              <a:t>الذي تملك الشركة التصرف فيه؟؟</a:t>
            </a:r>
          </a:p>
          <a:p>
            <a:pPr marL="57150" indent="285750" algn="just" rtl="1">
              <a:spcBef>
                <a:spcPct val="0"/>
              </a:spcBef>
              <a:buNone/>
            </a:pPr>
            <a:endParaRPr lang="ar-SA" sz="3000" dirty="0"/>
          </a:p>
          <a:p>
            <a:pPr marL="1090613" lvl="1" indent="-366713" algn="just" rtl="1">
              <a:spcBef>
                <a:spcPct val="0"/>
              </a:spcBef>
              <a:buNone/>
            </a:pPr>
            <a:r>
              <a:rPr lang="en-US" sz="2400" i="1" dirty="0"/>
              <a:t>x</a:t>
            </a:r>
            <a:r>
              <a:rPr lang="en-US" sz="2400" baseline="-25000" dirty="0"/>
              <a:t>1</a:t>
            </a:r>
            <a:r>
              <a:rPr lang="ar-SA" sz="2600" dirty="0"/>
              <a:t>  = عدد الدقائق</a:t>
            </a:r>
            <a:r>
              <a:rPr lang="en-US" sz="2600" dirty="0"/>
              <a:t> </a:t>
            </a:r>
            <a:r>
              <a:rPr lang="ar-SA" sz="2600" dirty="0"/>
              <a:t>المخصصة للإعلان خلال البرامج الكوميدية</a:t>
            </a:r>
          </a:p>
          <a:p>
            <a:pPr marL="1090613" lvl="1" indent="-366713" algn="just" rtl="1">
              <a:spcBef>
                <a:spcPct val="0"/>
              </a:spcBef>
              <a:buNone/>
            </a:pPr>
            <a:r>
              <a:rPr lang="en-US" sz="2400" i="1" dirty="0"/>
              <a:t>x</a:t>
            </a:r>
            <a:r>
              <a:rPr lang="en-US" sz="2400" baseline="-25000" dirty="0"/>
              <a:t>2</a:t>
            </a:r>
            <a:r>
              <a:rPr lang="ar-SA" sz="2600" dirty="0"/>
              <a:t>  = عدد الدقائق المخصصة للإعلان خلال البرامج الرياضية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3491">
                                            <p:txEl>
                                              <p:pRg st="3" end="3"/>
                                            </p:txEl>
                                          </p:spTgt>
                                        </p:tgtEl>
                                        <p:attrNameLst>
                                          <p:attrName>style.visibility</p:attrName>
                                        </p:attrNameLst>
                                      </p:cBhvr>
                                      <p:to>
                                        <p:strVal val="visible"/>
                                      </p:to>
                                    </p:set>
                                    <p:animEffect transition="in" filter="checkerboard(across)">
                                      <p:cBhvr>
                                        <p:cTn id="7" dur="500"/>
                                        <p:tgtEl>
                                          <p:spTgt spid="63491">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3491">
                                            <p:txEl>
                                              <p:pRg st="4" end="4"/>
                                            </p:txEl>
                                          </p:spTgt>
                                        </p:tgtEl>
                                        <p:attrNameLst>
                                          <p:attrName>style.visibility</p:attrName>
                                        </p:attrNameLst>
                                      </p:cBhvr>
                                      <p:to>
                                        <p:strVal val="visible"/>
                                      </p:to>
                                    </p:set>
                                    <p:animEffect transition="in" filter="checkerboard(across)">
                                      <p:cBhvr>
                                        <p:cTn id="10" dur="500"/>
                                        <p:tgtEl>
                                          <p:spTgt spid="63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795CDAB-D4A1-4D35-9E14-A2E063613426}" type="slidenum">
              <a:rPr lang="ar-SA"/>
              <a:pPr/>
              <a:t>37</a:t>
            </a:fld>
            <a:endParaRPr lang="en-US"/>
          </a:p>
        </p:txBody>
      </p:sp>
      <p:sp>
        <p:nvSpPr>
          <p:cNvPr id="67586"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67587" name="Rectangle 3"/>
          <p:cNvSpPr>
            <a:spLocks noGrp="1" noChangeArrowheads="1"/>
          </p:cNvSpPr>
          <p:nvPr>
            <p:ph type="body" idx="1"/>
          </p:nvPr>
        </p:nvSpPr>
        <p:spPr>
          <a:xfrm>
            <a:off x="144463" y="1828800"/>
            <a:ext cx="8847137" cy="4329113"/>
          </a:xfrm>
        </p:spPr>
        <p:txBody>
          <a:bodyPr/>
          <a:lstStyle/>
          <a:p>
            <a:pPr marL="57150" indent="285750" algn="just" rtl="1">
              <a:lnSpc>
                <a:spcPct val="90000"/>
              </a:lnSpc>
              <a:spcBef>
                <a:spcPct val="0"/>
              </a:spcBef>
              <a:buNone/>
            </a:pPr>
            <a:r>
              <a:rPr lang="ar-SA" sz="3000" dirty="0">
                <a:solidFill>
                  <a:srgbClr val="0000FF"/>
                </a:solidFill>
              </a:rPr>
              <a:t>دالة الهدف:</a:t>
            </a:r>
            <a:r>
              <a:rPr lang="ar-SA" sz="3000" dirty="0"/>
              <a:t> </a:t>
            </a:r>
          </a:p>
          <a:p>
            <a:pPr marL="1090613" lvl="1" indent="-366713" algn="just" rtl="1">
              <a:lnSpc>
                <a:spcPct val="90000"/>
              </a:lnSpc>
              <a:spcBef>
                <a:spcPct val="0"/>
              </a:spcBef>
            </a:pPr>
            <a:r>
              <a:rPr lang="ar-SA" sz="2600" dirty="0"/>
              <a:t>لتكن</a:t>
            </a:r>
            <a:r>
              <a:rPr lang="en-US" sz="2600" i="1" dirty="0"/>
              <a:t>z</a:t>
            </a:r>
            <a:r>
              <a:rPr lang="en-US" sz="2600" dirty="0"/>
              <a:t> </a:t>
            </a:r>
            <a:r>
              <a:rPr lang="ar-SA" sz="2600" dirty="0"/>
              <a:t> التكلفة الإجمالية بالريال للإعلانات خلال البرامج الكوميدية والبرامج الرياضية</a:t>
            </a:r>
          </a:p>
          <a:p>
            <a:pPr marL="1090613" lvl="1" indent="-366713" algn="ctr">
              <a:lnSpc>
                <a:spcPct val="90000"/>
              </a:lnSpc>
              <a:spcBef>
                <a:spcPct val="0"/>
              </a:spcBef>
              <a:buFontTx/>
              <a:buNone/>
            </a:pPr>
            <a:r>
              <a:rPr lang="ar-SA" sz="2600" dirty="0"/>
              <a:t>	</a:t>
            </a:r>
            <a:r>
              <a:rPr lang="en-US" sz="2600" i="1" dirty="0"/>
              <a:t>z</a:t>
            </a:r>
            <a:r>
              <a:rPr lang="en-US" sz="2600" dirty="0"/>
              <a:t> = 50,000 </a:t>
            </a:r>
            <a:r>
              <a:rPr lang="en-US" sz="2700" i="1" dirty="0"/>
              <a:t>x</a:t>
            </a:r>
            <a:r>
              <a:rPr lang="en-US" sz="2700" baseline="-25000" dirty="0"/>
              <a:t>1</a:t>
            </a:r>
            <a:r>
              <a:rPr lang="en-US" sz="2600" dirty="0"/>
              <a:t> + 100,000 </a:t>
            </a:r>
            <a:r>
              <a:rPr lang="en-US" sz="2700" i="1" dirty="0"/>
              <a:t>x</a:t>
            </a:r>
            <a:r>
              <a:rPr lang="en-US" sz="2700" baseline="-25000" dirty="0"/>
              <a:t>2</a:t>
            </a:r>
            <a:endParaRPr lang="ar-SA" sz="2600" dirty="0"/>
          </a:p>
          <a:p>
            <a:pPr marL="1090613" lvl="1" indent="-366713" algn="just" rtl="1">
              <a:lnSpc>
                <a:spcPct val="90000"/>
              </a:lnSpc>
              <a:spcBef>
                <a:spcPct val="0"/>
              </a:spcBef>
            </a:pPr>
            <a:endParaRPr lang="ar-SA" sz="2600" dirty="0"/>
          </a:p>
          <a:p>
            <a:pPr marL="1090613" lvl="1" indent="-366713" algn="just" rtl="1">
              <a:lnSpc>
                <a:spcPct val="90000"/>
              </a:lnSpc>
              <a:spcBef>
                <a:spcPct val="0"/>
              </a:spcBef>
            </a:pPr>
            <a:r>
              <a:rPr lang="ar-SA" sz="2600" dirty="0"/>
              <a:t>يمكن إعادة تعريف</a:t>
            </a:r>
            <a:r>
              <a:rPr lang="en-US" sz="2600" i="1" dirty="0"/>
              <a:t>z</a:t>
            </a:r>
            <a:r>
              <a:rPr lang="en-US" sz="2600" dirty="0"/>
              <a:t> </a:t>
            </a:r>
            <a:r>
              <a:rPr lang="ar-SA" sz="2600" dirty="0"/>
              <a:t> التكلفة الإجمالية </a:t>
            </a:r>
            <a:r>
              <a:rPr lang="ar-SA" sz="2600" u="sng" dirty="0"/>
              <a:t>بـالــ </a:t>
            </a:r>
            <a:r>
              <a:rPr lang="en-US" sz="2600" u="sng" dirty="0"/>
              <a:t>1000</a:t>
            </a:r>
            <a:r>
              <a:rPr lang="ar-SA" sz="2600" u="sng" dirty="0"/>
              <a:t> ريال</a:t>
            </a:r>
            <a:r>
              <a:rPr lang="ar-SA" sz="2600" dirty="0"/>
              <a:t> للإعلان خلال البرامج الكوميدية والبرامج الرياضية. وبالتالي:</a:t>
            </a:r>
          </a:p>
          <a:p>
            <a:pPr marL="1090613" lvl="1" indent="-366713" algn="ctr">
              <a:lnSpc>
                <a:spcPct val="90000"/>
              </a:lnSpc>
              <a:spcBef>
                <a:spcPct val="0"/>
              </a:spcBef>
              <a:buFontTx/>
              <a:buNone/>
            </a:pPr>
            <a:r>
              <a:rPr lang="ar-SA" sz="2600" dirty="0"/>
              <a:t>	</a:t>
            </a:r>
            <a:r>
              <a:rPr lang="en-US" sz="2600" i="1" dirty="0"/>
              <a:t>z</a:t>
            </a:r>
            <a:r>
              <a:rPr lang="en-US" sz="2600" dirty="0"/>
              <a:t> = 50 </a:t>
            </a:r>
            <a:r>
              <a:rPr lang="en-US" sz="2700" i="1" dirty="0"/>
              <a:t>x</a:t>
            </a:r>
            <a:r>
              <a:rPr lang="en-US" sz="2700" baseline="-25000" dirty="0"/>
              <a:t>1</a:t>
            </a:r>
            <a:r>
              <a:rPr lang="en-US" sz="2600" dirty="0"/>
              <a:t> + 100 </a:t>
            </a:r>
            <a:r>
              <a:rPr lang="en-US" sz="2700" i="1" dirty="0"/>
              <a:t>x</a:t>
            </a:r>
            <a:r>
              <a:rPr lang="en-US" sz="2700" baseline="-25000" dirty="0"/>
              <a:t>2</a:t>
            </a:r>
          </a:p>
          <a:p>
            <a:pPr marL="1090613" lvl="1" indent="-366713" algn="ctr">
              <a:lnSpc>
                <a:spcPct val="90000"/>
              </a:lnSpc>
              <a:spcBef>
                <a:spcPct val="0"/>
              </a:spcBef>
              <a:buFontTx/>
              <a:buNone/>
            </a:pPr>
            <a:endParaRPr lang="ar-SA" sz="2600" dirty="0"/>
          </a:p>
          <a:p>
            <a:pPr marL="1090613" lvl="1" indent="-366713" algn="just" rtl="1">
              <a:lnSpc>
                <a:spcPct val="90000"/>
              </a:lnSpc>
              <a:spcBef>
                <a:spcPct val="0"/>
              </a:spcBef>
            </a:pPr>
            <a:r>
              <a:rPr lang="ar-SA" sz="2700" dirty="0"/>
              <a:t>دالة الهدف تمثل تكاليف  </a:t>
            </a:r>
            <a:r>
              <a:rPr lang="en-US" sz="2700" dirty="0">
                <a:sym typeface="Symbol" pitchFamily="18" charset="2"/>
              </a:rPr>
              <a:t></a:t>
            </a:r>
            <a:r>
              <a:rPr lang="ar-SA" sz="2700" dirty="0">
                <a:sym typeface="Symbol" pitchFamily="18" charset="2"/>
              </a:rPr>
              <a:t> </a:t>
            </a:r>
            <a:r>
              <a:rPr lang="en-US" sz="2700" dirty="0">
                <a:sym typeface="Symbol" pitchFamily="18" charset="2"/>
              </a:rPr>
              <a:t>min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animEffect transition="in" filter="blinds(horizontal)">
                                      <p:cBhvr>
                                        <p:cTn id="7" dur="500"/>
                                        <p:tgtEl>
                                          <p:spTgt spid="6758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7587">
                                            <p:txEl>
                                              <p:pRg st="2" end="2"/>
                                            </p:txEl>
                                          </p:spTgt>
                                        </p:tgtEl>
                                        <p:attrNameLst>
                                          <p:attrName>style.visibility</p:attrName>
                                        </p:attrNameLst>
                                      </p:cBhvr>
                                      <p:to>
                                        <p:strVal val="visible"/>
                                      </p:to>
                                    </p:set>
                                    <p:animEffect transition="in" filter="blinds(horizontal)">
                                      <p:cBhvr>
                                        <p:cTn id="10" dur="500"/>
                                        <p:tgtEl>
                                          <p:spTgt spid="6758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7587">
                                            <p:txEl>
                                              <p:pRg st="4" end="4"/>
                                            </p:txEl>
                                          </p:spTgt>
                                        </p:tgtEl>
                                        <p:attrNameLst>
                                          <p:attrName>style.visibility</p:attrName>
                                        </p:attrNameLst>
                                      </p:cBhvr>
                                      <p:to>
                                        <p:strVal val="visible"/>
                                      </p:to>
                                    </p:set>
                                    <p:animEffect transition="in" filter="blinds(horizontal)">
                                      <p:cBhvr>
                                        <p:cTn id="15" dur="500"/>
                                        <p:tgtEl>
                                          <p:spTgt spid="67587">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7587">
                                            <p:txEl>
                                              <p:pRg st="5" end="5"/>
                                            </p:txEl>
                                          </p:spTgt>
                                        </p:tgtEl>
                                        <p:attrNameLst>
                                          <p:attrName>style.visibility</p:attrName>
                                        </p:attrNameLst>
                                      </p:cBhvr>
                                      <p:to>
                                        <p:strVal val="visible"/>
                                      </p:to>
                                    </p:set>
                                    <p:animEffect transition="in" filter="blinds(horizontal)">
                                      <p:cBhvr>
                                        <p:cTn id="18" dur="500"/>
                                        <p:tgtEl>
                                          <p:spTgt spid="6758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7587">
                                            <p:txEl>
                                              <p:pRg st="7" end="7"/>
                                            </p:txEl>
                                          </p:spTgt>
                                        </p:tgtEl>
                                        <p:attrNameLst>
                                          <p:attrName>style.visibility</p:attrName>
                                        </p:attrNameLst>
                                      </p:cBhvr>
                                      <p:to>
                                        <p:strVal val="visible"/>
                                      </p:to>
                                    </p:set>
                                    <p:animEffect transition="in" filter="blinds(horizontal)">
                                      <p:cBhvr>
                                        <p:cTn id="23" dur="500"/>
                                        <p:tgtEl>
                                          <p:spTgt spid="675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70913DD-A672-4DC7-873F-D82406160EEF}" type="slidenum">
              <a:rPr lang="ar-SA"/>
              <a:pPr/>
              <a:t>38</a:t>
            </a:fld>
            <a:endParaRPr lang="en-US"/>
          </a:p>
        </p:txBody>
      </p:sp>
      <p:sp>
        <p:nvSpPr>
          <p:cNvPr id="65538"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65539" name="Rectangle 3"/>
          <p:cNvSpPr>
            <a:spLocks noGrp="1" noChangeArrowheads="1"/>
          </p:cNvSpPr>
          <p:nvPr>
            <p:ph type="body" idx="1"/>
          </p:nvPr>
        </p:nvSpPr>
        <p:spPr>
          <a:xfrm>
            <a:off x="144463" y="1828800"/>
            <a:ext cx="8847137" cy="4529138"/>
          </a:xfrm>
        </p:spPr>
        <p:txBody>
          <a:bodyPr/>
          <a:lstStyle/>
          <a:p>
            <a:pPr marL="57150" indent="285750" algn="just" rtl="1">
              <a:lnSpc>
                <a:spcPct val="90000"/>
              </a:lnSpc>
              <a:spcBef>
                <a:spcPct val="0"/>
              </a:spcBef>
              <a:buNone/>
            </a:pPr>
            <a:r>
              <a:rPr lang="ar-SA" sz="3000" dirty="0">
                <a:solidFill>
                  <a:srgbClr val="0000FF"/>
                </a:solidFill>
              </a:rPr>
              <a:t>القيود:</a:t>
            </a:r>
            <a:r>
              <a:rPr lang="ar-SA" sz="3000" dirty="0"/>
              <a:t> </a:t>
            </a:r>
          </a:p>
          <a:p>
            <a:pPr marL="1090613" lvl="1" indent="-366713" algn="just" rtl="1">
              <a:lnSpc>
                <a:spcPct val="90000"/>
              </a:lnSpc>
              <a:spcBef>
                <a:spcPct val="0"/>
              </a:spcBef>
            </a:pPr>
            <a:r>
              <a:rPr lang="ar-SA" sz="2600" dirty="0"/>
              <a:t>قيد الحد الأدنى لمشاهدي الإعلان من رجال الأعمال، علماً بأن </a:t>
            </a:r>
            <a:r>
              <a:rPr lang="en-US" sz="2600" dirty="0"/>
              <a:t>7</a:t>
            </a:r>
            <a:r>
              <a:rPr lang="ar-SA" sz="2600" dirty="0"/>
              <a:t> مليون منهم يتابعون البرامج الكوميدية و </a:t>
            </a:r>
            <a:r>
              <a:rPr lang="en-US" sz="2600" dirty="0"/>
              <a:t>2</a:t>
            </a:r>
            <a:r>
              <a:rPr lang="ar-SA" sz="2600" dirty="0"/>
              <a:t> مليون منهم يتابعون البرامج الرياضية:</a:t>
            </a:r>
          </a:p>
          <a:p>
            <a:pPr marL="1090613" lvl="1" indent="-366713" algn="ctr">
              <a:lnSpc>
                <a:spcPct val="90000"/>
              </a:lnSpc>
              <a:spcBef>
                <a:spcPct val="0"/>
              </a:spcBef>
              <a:buFontTx/>
              <a:buNone/>
            </a:pPr>
            <a:r>
              <a:rPr lang="en-US" sz="2600" dirty="0"/>
              <a:t>7000000</a:t>
            </a:r>
            <a:r>
              <a:rPr lang="en-US" sz="2700" i="1" dirty="0"/>
              <a:t>x</a:t>
            </a:r>
            <a:r>
              <a:rPr lang="en-US" sz="2700" baseline="-25000" dirty="0"/>
              <a:t>1</a:t>
            </a:r>
            <a:r>
              <a:rPr lang="en-US" sz="2600" dirty="0"/>
              <a:t> + 2000000</a:t>
            </a:r>
            <a:r>
              <a:rPr lang="en-US" sz="2700" i="1" dirty="0"/>
              <a:t>x</a:t>
            </a:r>
            <a:r>
              <a:rPr lang="en-US" sz="2700" baseline="-25000" dirty="0"/>
              <a:t>2 </a:t>
            </a:r>
            <a:r>
              <a:rPr lang="en-US" sz="2700" dirty="0"/>
              <a:t>≥ 28000000</a:t>
            </a:r>
            <a:endParaRPr lang="en-US" sz="2000" i="1" dirty="0"/>
          </a:p>
          <a:p>
            <a:pPr marL="1090613" lvl="1" indent="-366713" algn="ctr">
              <a:lnSpc>
                <a:spcPct val="90000"/>
              </a:lnSpc>
              <a:spcBef>
                <a:spcPct val="0"/>
              </a:spcBef>
              <a:buFontTx/>
              <a:buNone/>
            </a:pPr>
            <a:r>
              <a:rPr lang="en-US" dirty="0">
                <a:sym typeface="Symbol" pitchFamily="18" charset="2"/>
              </a:rPr>
              <a:t></a:t>
            </a:r>
            <a:r>
              <a:rPr lang="en-US" sz="2000" dirty="0">
                <a:sym typeface="Symbol" pitchFamily="18" charset="2"/>
              </a:rPr>
              <a:t>   </a:t>
            </a:r>
            <a:r>
              <a:rPr lang="en-US" sz="2600" dirty="0"/>
              <a:t>7</a:t>
            </a:r>
            <a:r>
              <a:rPr lang="en-US" sz="2700" i="1" dirty="0"/>
              <a:t>x</a:t>
            </a:r>
            <a:r>
              <a:rPr lang="en-US" sz="2700" baseline="-25000" dirty="0"/>
              <a:t>1</a:t>
            </a:r>
            <a:r>
              <a:rPr lang="en-US" sz="2600" dirty="0"/>
              <a:t> + 2</a:t>
            </a:r>
            <a:r>
              <a:rPr lang="en-US" sz="2700" i="1" dirty="0"/>
              <a:t>x</a:t>
            </a:r>
            <a:r>
              <a:rPr lang="en-US" sz="2700" baseline="-25000" dirty="0"/>
              <a:t>2 </a:t>
            </a:r>
            <a:r>
              <a:rPr lang="en-US" sz="2700" dirty="0"/>
              <a:t>≥ 28</a:t>
            </a:r>
            <a:endParaRPr lang="en-US" sz="2000" i="1" dirty="0"/>
          </a:p>
          <a:p>
            <a:pPr marL="1090613" lvl="1" indent="-366713" algn="ctr">
              <a:lnSpc>
                <a:spcPct val="90000"/>
              </a:lnSpc>
              <a:spcBef>
                <a:spcPct val="0"/>
              </a:spcBef>
              <a:buFontTx/>
              <a:buNone/>
            </a:pPr>
            <a:endParaRPr lang="en-US" sz="2000" dirty="0">
              <a:sym typeface="Symbol" pitchFamily="18" charset="2"/>
            </a:endParaRPr>
          </a:p>
          <a:p>
            <a:pPr marL="1090613" lvl="1" indent="-366713" algn="just" rtl="1">
              <a:lnSpc>
                <a:spcPct val="90000"/>
              </a:lnSpc>
              <a:spcBef>
                <a:spcPct val="0"/>
              </a:spcBef>
            </a:pPr>
            <a:r>
              <a:rPr lang="ar-SA" sz="2600" dirty="0"/>
              <a:t>قيد الحد الأدنى لمشاهدي الإعلان من موظفي الدخل العالي، علماً بأن </a:t>
            </a:r>
            <a:r>
              <a:rPr lang="en-US" sz="2600" dirty="0"/>
              <a:t>2</a:t>
            </a:r>
            <a:r>
              <a:rPr lang="ar-SA" sz="2600" dirty="0"/>
              <a:t> مليون منهم يتابعون البرامج الكوميدية و </a:t>
            </a:r>
            <a:r>
              <a:rPr lang="en-US" sz="2600" dirty="0"/>
              <a:t>12</a:t>
            </a:r>
            <a:r>
              <a:rPr lang="ar-SA" sz="2600" dirty="0"/>
              <a:t> مليون منهم يتابعون البرامج الرياضية:</a:t>
            </a:r>
          </a:p>
          <a:p>
            <a:pPr marL="1090613" lvl="1" indent="-366713" algn="ctr" rtl="1">
              <a:lnSpc>
                <a:spcPct val="90000"/>
              </a:lnSpc>
              <a:spcBef>
                <a:spcPct val="0"/>
              </a:spcBef>
              <a:buFontTx/>
              <a:buNone/>
            </a:pPr>
            <a:r>
              <a:rPr lang="en-US" sz="2600" dirty="0"/>
              <a:t>2000000</a:t>
            </a:r>
            <a:r>
              <a:rPr lang="en-US" sz="2600" i="1" dirty="0"/>
              <a:t>x</a:t>
            </a:r>
            <a:r>
              <a:rPr lang="en-US" sz="2600" baseline="-25000" dirty="0"/>
              <a:t>1</a:t>
            </a:r>
            <a:r>
              <a:rPr lang="en-US" sz="2600" dirty="0"/>
              <a:t> + 12000000</a:t>
            </a:r>
            <a:r>
              <a:rPr lang="en-US" sz="2600" i="1" dirty="0"/>
              <a:t>x</a:t>
            </a:r>
            <a:r>
              <a:rPr lang="en-US" sz="2600" baseline="-25000" dirty="0"/>
              <a:t>2 </a:t>
            </a:r>
            <a:r>
              <a:rPr lang="en-US" sz="2600" dirty="0"/>
              <a:t>≥ 24000000</a:t>
            </a:r>
            <a:endParaRPr lang="en-US" sz="2000" i="1" dirty="0"/>
          </a:p>
          <a:p>
            <a:pPr marL="1090613" lvl="1" indent="-366713" algn="ctr" rtl="1">
              <a:lnSpc>
                <a:spcPct val="90000"/>
              </a:lnSpc>
              <a:spcBef>
                <a:spcPct val="0"/>
              </a:spcBef>
              <a:buFontTx/>
              <a:buNone/>
            </a:pPr>
            <a:r>
              <a:rPr lang="en-US" sz="2600" dirty="0">
                <a:sym typeface="Symbol" pitchFamily="18" charset="2"/>
              </a:rPr>
              <a:t>   </a:t>
            </a:r>
            <a:r>
              <a:rPr lang="en-US" sz="2600" dirty="0"/>
              <a:t>2</a:t>
            </a:r>
            <a:r>
              <a:rPr lang="en-US" sz="2600" i="1" dirty="0"/>
              <a:t>x</a:t>
            </a:r>
            <a:r>
              <a:rPr lang="en-US" sz="2600" baseline="-25000" dirty="0"/>
              <a:t>1</a:t>
            </a:r>
            <a:r>
              <a:rPr lang="en-US" sz="2600" dirty="0"/>
              <a:t> + 12</a:t>
            </a:r>
            <a:r>
              <a:rPr lang="en-US" sz="2600" i="1" dirty="0"/>
              <a:t>x</a:t>
            </a:r>
            <a:r>
              <a:rPr lang="en-US" sz="2600" baseline="-25000" dirty="0"/>
              <a:t>2 </a:t>
            </a:r>
            <a:r>
              <a:rPr lang="en-US" sz="2600" dirty="0"/>
              <a:t>≥ 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39">
                                            <p:txEl>
                                              <p:pRg st="2" end="2"/>
                                            </p:txEl>
                                          </p:spTgt>
                                        </p:tgtEl>
                                        <p:attrNameLst>
                                          <p:attrName>style.visibility</p:attrName>
                                        </p:attrNameLst>
                                      </p:cBhvr>
                                      <p:to>
                                        <p:strVal val="visible"/>
                                      </p:to>
                                    </p:set>
                                    <p:animEffect transition="in" filter="blinds(horizontal)">
                                      <p:cBhvr>
                                        <p:cTn id="7" dur="500"/>
                                        <p:tgtEl>
                                          <p:spTgt spid="6553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5539">
                                            <p:txEl>
                                              <p:pRg st="3" end="3"/>
                                            </p:txEl>
                                          </p:spTgt>
                                        </p:tgtEl>
                                        <p:attrNameLst>
                                          <p:attrName>style.visibility</p:attrName>
                                        </p:attrNameLst>
                                      </p:cBhvr>
                                      <p:to>
                                        <p:strVal val="visible"/>
                                      </p:to>
                                    </p:set>
                                    <p:animEffect transition="in" filter="blinds(horizontal)">
                                      <p:cBhvr>
                                        <p:cTn id="10" dur="500"/>
                                        <p:tgtEl>
                                          <p:spTgt spid="6553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5539">
                                            <p:txEl>
                                              <p:pRg st="5" end="5"/>
                                            </p:txEl>
                                          </p:spTgt>
                                        </p:tgtEl>
                                        <p:attrNameLst>
                                          <p:attrName>style.visibility</p:attrName>
                                        </p:attrNameLst>
                                      </p:cBhvr>
                                      <p:to>
                                        <p:strVal val="visible"/>
                                      </p:to>
                                    </p:set>
                                    <p:animEffect transition="in" filter="blinds(horizontal)">
                                      <p:cBhvr>
                                        <p:cTn id="15" dur="500"/>
                                        <p:tgtEl>
                                          <p:spTgt spid="65539">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5539">
                                            <p:txEl>
                                              <p:pRg st="6" end="6"/>
                                            </p:txEl>
                                          </p:spTgt>
                                        </p:tgtEl>
                                        <p:attrNameLst>
                                          <p:attrName>style.visibility</p:attrName>
                                        </p:attrNameLst>
                                      </p:cBhvr>
                                      <p:to>
                                        <p:strVal val="visible"/>
                                      </p:to>
                                    </p:set>
                                    <p:animEffect transition="in" filter="blinds(horizontal)">
                                      <p:cBhvr>
                                        <p:cTn id="20" dur="500"/>
                                        <p:tgtEl>
                                          <p:spTgt spid="65539">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5539">
                                            <p:txEl>
                                              <p:pRg st="7" end="7"/>
                                            </p:txEl>
                                          </p:spTgt>
                                        </p:tgtEl>
                                        <p:attrNameLst>
                                          <p:attrName>style.visibility</p:attrName>
                                        </p:attrNameLst>
                                      </p:cBhvr>
                                      <p:to>
                                        <p:strVal val="visible"/>
                                      </p:to>
                                    </p:set>
                                    <p:animEffect transition="in" filter="blinds(horizontal)">
                                      <p:cBhvr>
                                        <p:cTn id="23" dur="500"/>
                                        <p:tgtEl>
                                          <p:spTgt spid="655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520A971-C89D-44D9-8C5B-EFAD06535E8C}" type="slidenum">
              <a:rPr lang="ar-SA"/>
              <a:pPr/>
              <a:t>39</a:t>
            </a:fld>
            <a:endParaRPr lang="en-US" dirty="0"/>
          </a:p>
        </p:txBody>
      </p:sp>
      <p:sp>
        <p:nvSpPr>
          <p:cNvPr id="69634"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69635" name="Rectangle 3"/>
          <p:cNvSpPr>
            <a:spLocks noGrp="1" noChangeArrowheads="1"/>
          </p:cNvSpPr>
          <p:nvPr>
            <p:ph type="body" idx="1"/>
          </p:nvPr>
        </p:nvSpPr>
        <p:spPr>
          <a:xfrm>
            <a:off x="144463" y="1828800"/>
            <a:ext cx="8847137" cy="4529138"/>
          </a:xfrm>
        </p:spPr>
        <p:txBody>
          <a:bodyPr/>
          <a:lstStyle/>
          <a:p>
            <a:pPr marL="57150" indent="285750" algn="just" rtl="1">
              <a:spcBef>
                <a:spcPct val="0"/>
              </a:spcBef>
              <a:buNone/>
            </a:pPr>
            <a:r>
              <a:rPr lang="ar-SA" sz="2800" dirty="0">
                <a:solidFill>
                  <a:srgbClr val="0000FF"/>
                </a:solidFill>
              </a:rPr>
              <a:t>البرنامج الخطي:</a:t>
            </a:r>
            <a:r>
              <a:rPr lang="ar-SA" sz="2800" dirty="0"/>
              <a:t> </a:t>
            </a:r>
          </a:p>
          <a:p>
            <a:pPr marL="57150" indent="285750" algn="just" rtl="1">
              <a:spcBef>
                <a:spcPct val="0"/>
              </a:spcBef>
              <a:buNone/>
            </a:pPr>
            <a:endParaRPr lang="ar-SA" sz="1600" b="1" dirty="0"/>
          </a:p>
          <a:p>
            <a:pPr marL="1090613" lvl="1" indent="-366713" algn="just" rtl="1">
              <a:spcBef>
                <a:spcPct val="0"/>
              </a:spcBef>
              <a:buNone/>
            </a:pPr>
            <a:r>
              <a:rPr lang="en-US" sz="2400" i="1" dirty="0"/>
              <a:t>x</a:t>
            </a:r>
            <a:r>
              <a:rPr lang="en-US" sz="2400" baseline="-25000" dirty="0"/>
              <a:t>1</a:t>
            </a:r>
            <a:r>
              <a:rPr lang="ar-SA" sz="2600" dirty="0"/>
              <a:t>  = عدد الدقائق</a:t>
            </a:r>
            <a:r>
              <a:rPr lang="en-US" sz="2600" dirty="0"/>
              <a:t> </a:t>
            </a:r>
            <a:r>
              <a:rPr lang="ar-SA" sz="2600" dirty="0"/>
              <a:t>المخصصة للإعلان خلال البرامج الكوميدية</a:t>
            </a:r>
          </a:p>
          <a:p>
            <a:pPr marL="1090613" lvl="1" indent="-366713" algn="just" rtl="1">
              <a:spcBef>
                <a:spcPct val="0"/>
              </a:spcBef>
              <a:buNone/>
            </a:pPr>
            <a:r>
              <a:rPr lang="en-US" sz="2400" i="1" dirty="0"/>
              <a:t>x</a:t>
            </a:r>
            <a:r>
              <a:rPr lang="en-US" sz="2400" baseline="-25000" dirty="0"/>
              <a:t>2</a:t>
            </a:r>
            <a:r>
              <a:rPr lang="ar-SA" sz="2600" dirty="0"/>
              <a:t>  = عدد الدقائق المخصصة للإعلان خلال البرامج الرياضية</a:t>
            </a:r>
          </a:p>
          <a:p>
            <a:pPr marL="1090613" lvl="1" indent="-366713" algn="just">
              <a:spcBef>
                <a:spcPct val="0"/>
              </a:spcBef>
              <a:buFontTx/>
              <a:buNone/>
            </a:pPr>
            <a:endParaRPr lang="en-US" sz="2600" dirty="0"/>
          </a:p>
          <a:p>
            <a:pPr marL="1090613" lvl="1" indent="-366713">
              <a:spcBef>
                <a:spcPct val="0"/>
              </a:spcBef>
              <a:buFontTx/>
              <a:buNone/>
            </a:pPr>
            <a:r>
              <a:rPr lang="en-US" sz="2600" dirty="0"/>
              <a:t>           min   </a:t>
            </a:r>
            <a:r>
              <a:rPr lang="en-US" sz="2600" i="1" dirty="0"/>
              <a:t>z</a:t>
            </a:r>
            <a:r>
              <a:rPr lang="en-US" sz="2600" dirty="0"/>
              <a:t> = 50</a:t>
            </a:r>
            <a:r>
              <a:rPr lang="en-US" sz="2700" i="1" dirty="0"/>
              <a:t>x</a:t>
            </a:r>
            <a:r>
              <a:rPr lang="en-US" sz="2700" baseline="-25000" dirty="0"/>
              <a:t>1</a:t>
            </a:r>
            <a:r>
              <a:rPr lang="en-US" sz="2600" dirty="0"/>
              <a:t>  + 100</a:t>
            </a:r>
            <a:r>
              <a:rPr lang="en-US" sz="2700" i="1" dirty="0"/>
              <a:t>x</a:t>
            </a:r>
            <a:r>
              <a:rPr lang="en-US" sz="2700" baseline="-25000" dirty="0"/>
              <a:t>2</a:t>
            </a:r>
            <a:endParaRPr lang="en-US" sz="2600" dirty="0"/>
          </a:p>
          <a:p>
            <a:pPr marL="1090613" lvl="1" indent="-366713">
              <a:spcBef>
                <a:spcPct val="0"/>
              </a:spcBef>
              <a:buFontTx/>
              <a:buNone/>
            </a:pPr>
            <a:r>
              <a:rPr lang="en-US" sz="2600" dirty="0"/>
              <a:t>    	</a:t>
            </a:r>
            <a:r>
              <a:rPr lang="en-US" sz="2600" dirty="0" err="1"/>
              <a:t>s.t.</a:t>
            </a:r>
            <a:r>
              <a:rPr lang="en-US" sz="2600" dirty="0"/>
              <a:t>  </a:t>
            </a:r>
          </a:p>
          <a:p>
            <a:pPr marL="1090613" lvl="1" indent="-366713">
              <a:spcBef>
                <a:spcPct val="0"/>
              </a:spcBef>
              <a:buFontTx/>
              <a:buNone/>
            </a:pPr>
            <a:r>
              <a:rPr lang="en-US" sz="2600" dirty="0"/>
              <a:t>                           7</a:t>
            </a:r>
            <a:r>
              <a:rPr lang="en-US" sz="2700" i="1" dirty="0"/>
              <a:t>x</a:t>
            </a:r>
            <a:r>
              <a:rPr lang="en-US" sz="2700" baseline="-25000" dirty="0"/>
              <a:t>1</a:t>
            </a:r>
            <a:r>
              <a:rPr lang="en-US" sz="2600" dirty="0"/>
              <a:t>   +     2</a:t>
            </a:r>
            <a:r>
              <a:rPr lang="en-US" sz="2700" i="1" dirty="0"/>
              <a:t>x</a:t>
            </a:r>
            <a:r>
              <a:rPr lang="en-US" sz="2700" baseline="-25000" dirty="0"/>
              <a:t>2   </a:t>
            </a:r>
            <a:r>
              <a:rPr lang="en-US" sz="2700" dirty="0"/>
              <a:t>≥  28</a:t>
            </a:r>
            <a:endParaRPr lang="en-US" sz="2000" i="1" dirty="0"/>
          </a:p>
          <a:p>
            <a:pPr marL="1090613" lvl="1" indent="-366713">
              <a:spcBef>
                <a:spcPct val="0"/>
              </a:spcBef>
              <a:buFontTx/>
              <a:buNone/>
            </a:pPr>
            <a:r>
              <a:rPr lang="en-US" sz="2600" dirty="0"/>
              <a:t>                           2</a:t>
            </a:r>
            <a:r>
              <a:rPr lang="en-US" sz="2600" i="1" dirty="0"/>
              <a:t>x</a:t>
            </a:r>
            <a:r>
              <a:rPr lang="en-US" sz="2600" baseline="-25000" dirty="0"/>
              <a:t>1</a:t>
            </a:r>
            <a:r>
              <a:rPr lang="en-US" sz="2600" dirty="0"/>
              <a:t>   +  </a:t>
            </a:r>
            <a:r>
              <a:rPr lang="en-US" sz="800" dirty="0"/>
              <a:t> </a:t>
            </a:r>
            <a:r>
              <a:rPr lang="en-US" sz="2600" dirty="0"/>
              <a:t> 12</a:t>
            </a:r>
            <a:r>
              <a:rPr lang="en-US" sz="2600" i="1" dirty="0"/>
              <a:t>x</a:t>
            </a:r>
            <a:r>
              <a:rPr lang="en-US" sz="2600" baseline="-25000" dirty="0"/>
              <a:t>2   </a:t>
            </a:r>
            <a:r>
              <a:rPr lang="en-US" sz="2600" dirty="0"/>
              <a:t>≥  24</a:t>
            </a:r>
          </a:p>
          <a:p>
            <a:pPr marL="1090613" lvl="1" indent="-366713">
              <a:spcBef>
                <a:spcPct val="0"/>
              </a:spcBef>
              <a:buFontTx/>
              <a:buNone/>
            </a:pPr>
            <a:r>
              <a:rPr lang="en-US" sz="2700" i="1" dirty="0"/>
              <a:t>                               x</a:t>
            </a:r>
            <a:r>
              <a:rPr lang="en-US" sz="2700" baseline="-25000" dirty="0"/>
              <a:t>1</a:t>
            </a:r>
            <a:r>
              <a:rPr lang="en-US" sz="2600" dirty="0"/>
              <a:t> ≥ 0 </a:t>
            </a:r>
          </a:p>
          <a:p>
            <a:pPr marL="1090613" lvl="1" indent="-366713">
              <a:spcBef>
                <a:spcPct val="0"/>
              </a:spcBef>
              <a:buFontTx/>
              <a:buNone/>
            </a:pPr>
            <a:r>
              <a:rPr lang="en-US" sz="2700" i="1" dirty="0"/>
              <a:t>                               x</a:t>
            </a:r>
            <a:r>
              <a:rPr lang="en-US" sz="2700" baseline="-25000" dirty="0"/>
              <a:t>2 </a:t>
            </a:r>
            <a:r>
              <a:rPr lang="en-US" sz="2700" dirty="0"/>
              <a:t>≥ 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7B791F3-4DF1-4503-9D07-79C2A6E5C41D}" type="slidenum">
              <a:rPr lang="ar-SA"/>
              <a:pPr/>
              <a:t>4</a:t>
            </a:fld>
            <a:endParaRPr lang="en-US"/>
          </a:p>
        </p:txBody>
      </p:sp>
      <p:sp>
        <p:nvSpPr>
          <p:cNvPr id="59394"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مقدمة في البرمجة الخطية</a:t>
            </a:r>
            <a:endParaRPr lang="en-US" sz="4000" b="1" dirty="0">
              <a:solidFill>
                <a:srgbClr val="002060"/>
              </a:solidFill>
            </a:endParaRPr>
          </a:p>
        </p:txBody>
      </p:sp>
      <p:sp>
        <p:nvSpPr>
          <p:cNvPr id="59395" name="Rectangle 3"/>
          <p:cNvSpPr>
            <a:spLocks noGrp="1" noChangeArrowheads="1"/>
          </p:cNvSpPr>
          <p:nvPr>
            <p:ph type="body" idx="1"/>
          </p:nvPr>
        </p:nvSpPr>
        <p:spPr>
          <a:xfrm>
            <a:off x="107504" y="1512912"/>
            <a:ext cx="8712968" cy="4724400"/>
          </a:xfrm>
        </p:spPr>
        <p:txBody>
          <a:bodyPr/>
          <a:lstStyle/>
          <a:p>
            <a:pPr marL="339725" indent="-339725" algn="r" rtl="1"/>
            <a:r>
              <a:rPr lang="ar-SA" b="1" dirty="0"/>
              <a:t>تعريف:</a:t>
            </a:r>
          </a:p>
          <a:p>
            <a:pPr marL="1257300" lvl="1" indent="-533400" algn="r" rtl="1">
              <a:buFontTx/>
              <a:buNone/>
            </a:pPr>
            <a:r>
              <a:rPr lang="ar-SA" sz="3200" dirty="0">
                <a:latin typeface="Times New Roman" pitchFamily="18" charset="0"/>
                <a:cs typeface="Times New Roman" pitchFamily="18" charset="0"/>
              </a:rPr>
              <a:t>البرنامج الرياضي يسمى </a:t>
            </a:r>
            <a:r>
              <a:rPr lang="ar-SA" sz="3200" dirty="0">
                <a:solidFill>
                  <a:srgbClr val="0000FF"/>
                </a:solidFill>
                <a:latin typeface="Times New Roman" pitchFamily="18" charset="0"/>
                <a:cs typeface="Times New Roman" pitchFamily="18" charset="0"/>
              </a:rPr>
              <a:t>برنامجاً خطياً </a:t>
            </a:r>
            <a:r>
              <a:rPr lang="ar-SA" sz="3200" dirty="0">
                <a:latin typeface="Times New Roman" pitchFamily="18" charset="0"/>
                <a:cs typeface="Times New Roman" pitchFamily="18" charset="0"/>
              </a:rPr>
              <a:t>إذا احتوى على الآتي:</a:t>
            </a:r>
          </a:p>
          <a:p>
            <a:pPr marL="1257300" lvl="1" indent="-533400" algn="r" rtl="1">
              <a:buFontTx/>
              <a:buAutoNum type="arabicPeriod"/>
            </a:pPr>
            <a:r>
              <a:rPr lang="ar-SA" dirty="0">
                <a:latin typeface="Times New Roman" pitchFamily="18" charset="0"/>
                <a:cs typeface="Times New Roman" pitchFamily="18" charset="0"/>
              </a:rPr>
              <a:t>دالة هدف خطية في متغيرات القرار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 </a:t>
            </a:r>
            <a:r>
              <a:rPr lang="en-US" dirty="0">
                <a:latin typeface="Times New Roman" pitchFamily="18" charset="0"/>
                <a:cs typeface="Times New Roman" pitchFamily="18" charset="0"/>
              </a:rPr>
              <a:t>, … , </a:t>
            </a:r>
            <a:r>
              <a:rPr lang="en-US" i="1" dirty="0" err="1">
                <a:latin typeface="Times New Roman" pitchFamily="18" charset="0"/>
                <a:cs typeface="Times New Roman" pitchFamily="18" charset="0"/>
              </a:rPr>
              <a:t>x</a:t>
            </a:r>
            <a:r>
              <a:rPr lang="en-US" i="1" baseline="-25000" dirty="0" err="1">
                <a:latin typeface="Times New Roman" pitchFamily="18" charset="0"/>
                <a:cs typeface="Times New Roman" pitchFamily="18" charset="0"/>
              </a:rPr>
              <a:t>n</a:t>
            </a:r>
            <a:r>
              <a:rPr lang="en-US" dirty="0">
                <a:latin typeface="Times New Roman" pitchFamily="18" charset="0"/>
                <a:cs typeface="Times New Roman" pitchFamily="18" charset="0"/>
              </a:rPr>
              <a:t>)</a:t>
            </a:r>
            <a:r>
              <a:rPr lang="ar-SA" dirty="0">
                <a:latin typeface="Times New Roman" pitchFamily="18" charset="0"/>
                <a:cs typeface="Times New Roman" pitchFamily="18" charset="0"/>
              </a:rPr>
              <a:t> و يراد تعظيم قيمتها (</a:t>
            </a:r>
            <a:r>
              <a:rPr lang="en-US" dirty="0">
                <a:latin typeface="Times New Roman" pitchFamily="18" charset="0"/>
                <a:cs typeface="Times New Roman" pitchFamily="18" charset="0"/>
              </a:rPr>
              <a:t>maximize</a:t>
            </a:r>
            <a:r>
              <a:rPr lang="ar-SA" dirty="0">
                <a:latin typeface="Times New Roman" pitchFamily="18" charset="0"/>
                <a:cs typeface="Times New Roman" pitchFamily="18" charset="0"/>
              </a:rPr>
              <a:t>) أو تقليل قيمتها (</a:t>
            </a:r>
            <a:r>
              <a:rPr lang="en-US" dirty="0">
                <a:latin typeface="Times New Roman" pitchFamily="18" charset="0"/>
                <a:cs typeface="Times New Roman" pitchFamily="18" charset="0"/>
              </a:rPr>
              <a:t>minimize</a:t>
            </a:r>
            <a:r>
              <a:rPr lang="ar-SA" dirty="0">
                <a:latin typeface="Times New Roman" pitchFamily="18" charset="0"/>
                <a:cs typeface="Times New Roman" pitchFamily="18" charset="0"/>
              </a:rPr>
              <a:t>).</a:t>
            </a:r>
          </a:p>
          <a:p>
            <a:pPr marL="1257300" lvl="1" indent="-533400" algn="r" rtl="1">
              <a:buFontTx/>
              <a:buAutoNum type="arabicPeriod"/>
            </a:pPr>
            <a:r>
              <a:rPr lang="ar-SA" dirty="0">
                <a:latin typeface="Times New Roman" pitchFamily="18" charset="0"/>
                <a:cs typeface="Times New Roman" pitchFamily="18" charset="0"/>
              </a:rPr>
              <a:t>مجموعة من القيود الخطية في متغيرات القرار في صورة معادلات خطية أو متراجحات خطية. </a:t>
            </a:r>
          </a:p>
          <a:p>
            <a:pPr marL="1257300" lvl="1" indent="-533400" algn="r" rtl="1">
              <a:buFontTx/>
              <a:buAutoNum type="arabicPeriod"/>
            </a:pPr>
            <a:r>
              <a:rPr lang="ar-SA" dirty="0">
                <a:latin typeface="Times New Roman" pitchFamily="18" charset="0"/>
                <a:cs typeface="Times New Roman" pitchFamily="18" charset="0"/>
              </a:rPr>
              <a:t>قيود الإشارة (مثل قيود </a:t>
            </a:r>
            <a:r>
              <a:rPr lang="ar-SA" dirty="0" err="1">
                <a:latin typeface="Times New Roman" pitchFamily="18" charset="0"/>
                <a:cs typeface="Times New Roman" pitchFamily="18" charset="0"/>
              </a:rPr>
              <a:t>اللا</a:t>
            </a:r>
            <a:r>
              <a:rPr lang="ar-SA" dirty="0">
                <a:latin typeface="Times New Roman" pitchFamily="18" charset="0"/>
                <a:cs typeface="Times New Roman" pitchFamily="18" charset="0"/>
              </a:rPr>
              <a:t> سالبية) على جميع متغيرات القرار.</a:t>
            </a:r>
          </a:p>
          <a:p>
            <a:pPr marL="1257300" lvl="1" indent="-533400" algn="r" rtl="1">
              <a:buNone/>
            </a:pPr>
            <a:endParaRPr lang="ar-SA" sz="800" dirty="0">
              <a:latin typeface="Times New Roman" pitchFamily="18" charset="0"/>
              <a:cs typeface="Times New Roman" pitchFamily="18" charset="0"/>
            </a:endParaRPr>
          </a:p>
          <a:p>
            <a:pPr marL="339725" indent="-339725" algn="r" defTabSz="539750" rtl="1">
              <a:buFont typeface="Arial" charset="0"/>
              <a:buChar char="•"/>
            </a:pPr>
            <a:r>
              <a:rPr lang="ar-SA" dirty="0">
                <a:latin typeface="Times New Roman" pitchFamily="18" charset="0"/>
                <a:cs typeface="Times New Roman" pitchFamily="18" charset="0"/>
              </a:rPr>
              <a:t>جميع البرامج الرياضية التي سبق صياغتها في المحاضرات السابقة هي برامج خطية.</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p:txBody>
          <a:bodyPr/>
          <a:lstStyle/>
          <a:p>
            <a:fld id="{C346FC27-994C-48C4-B52D-B998806A12ED}" type="slidenum">
              <a:rPr lang="ar-SA"/>
              <a:pPr/>
              <a:t>40</a:t>
            </a:fld>
            <a:endParaRPr lang="en-US"/>
          </a:p>
        </p:txBody>
      </p:sp>
      <p:sp>
        <p:nvSpPr>
          <p:cNvPr id="72707"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72708" name="Rectangle 4"/>
          <p:cNvSpPr>
            <a:spLocks noGrp="1" noChangeArrowheads="1"/>
          </p:cNvSpPr>
          <p:nvPr>
            <p:ph type="body" idx="1"/>
          </p:nvPr>
        </p:nvSpPr>
        <p:spPr>
          <a:xfrm>
            <a:off x="4800600" y="1459911"/>
            <a:ext cx="4267200" cy="5038725"/>
          </a:xfrm>
        </p:spPr>
        <p:txBody>
          <a:bodyPr/>
          <a:lstStyle/>
          <a:p>
            <a:pPr marL="517525" indent="-517525" algn="r" rtl="1">
              <a:lnSpc>
                <a:spcPct val="150000"/>
              </a:lnSpc>
              <a:spcBef>
                <a:spcPct val="0"/>
              </a:spcBef>
              <a:buNone/>
            </a:pPr>
            <a:r>
              <a:rPr lang="ar-SA" sz="2800" dirty="0">
                <a:solidFill>
                  <a:srgbClr val="0000FF"/>
                </a:solidFill>
              </a:rPr>
              <a:t>تمثيل فضاء الحلول الممكنة بيانياً:</a:t>
            </a:r>
          </a:p>
          <a:p>
            <a:pPr marL="517525" indent="-517525" algn="ctr">
              <a:lnSpc>
                <a:spcPct val="150000"/>
              </a:lnSpc>
              <a:spcBef>
                <a:spcPct val="0"/>
              </a:spcBef>
              <a:buFontTx/>
              <a:buNone/>
            </a:pPr>
            <a:r>
              <a:rPr lang="en-US" sz="2400" dirty="0"/>
              <a:t>7</a:t>
            </a:r>
            <a:r>
              <a:rPr lang="en-US" sz="2400" i="1" dirty="0"/>
              <a:t>x</a:t>
            </a:r>
            <a:r>
              <a:rPr lang="en-US" sz="2400" baseline="-25000" dirty="0"/>
              <a:t>1</a:t>
            </a:r>
            <a:r>
              <a:rPr lang="en-US" sz="2400" dirty="0"/>
              <a:t> + 2</a:t>
            </a:r>
            <a:r>
              <a:rPr lang="en-US" sz="2400" i="1" dirty="0"/>
              <a:t>x</a:t>
            </a:r>
            <a:r>
              <a:rPr lang="en-US" sz="2400" baseline="-25000" dirty="0"/>
              <a:t>2 </a:t>
            </a:r>
            <a:r>
              <a:rPr lang="en-US" sz="2400" dirty="0"/>
              <a:t>≥ 28</a:t>
            </a:r>
          </a:p>
          <a:p>
            <a:pPr marL="517525" indent="-517525" algn="ctr">
              <a:lnSpc>
                <a:spcPct val="150000"/>
              </a:lnSpc>
              <a:spcBef>
                <a:spcPct val="0"/>
              </a:spcBef>
              <a:buFontTx/>
              <a:buNone/>
            </a:pPr>
            <a:r>
              <a:rPr lang="en-US" sz="2400" dirty="0">
                <a:solidFill>
                  <a:srgbClr val="00B050"/>
                </a:solidFill>
              </a:rPr>
              <a:t>(0 , 14) , (4 , 0)</a:t>
            </a:r>
          </a:p>
          <a:p>
            <a:pPr marL="517525" indent="-517525" algn="ctr">
              <a:lnSpc>
                <a:spcPct val="150000"/>
              </a:lnSpc>
              <a:spcBef>
                <a:spcPct val="0"/>
              </a:spcBef>
              <a:buFontTx/>
              <a:buNone/>
            </a:pPr>
            <a:r>
              <a:rPr lang="en-US" sz="2400" dirty="0">
                <a:solidFill>
                  <a:srgbClr val="00B050"/>
                </a:solidFill>
              </a:rPr>
              <a:t>(0</a:t>
            </a:r>
            <a:r>
              <a:rPr lang="en-US" sz="1600" dirty="0">
                <a:solidFill>
                  <a:srgbClr val="00B050"/>
                </a:solidFill>
              </a:rPr>
              <a:t> </a:t>
            </a:r>
            <a:r>
              <a:rPr lang="en-US" sz="2400" dirty="0">
                <a:solidFill>
                  <a:srgbClr val="00B050"/>
                </a:solidFill>
              </a:rPr>
              <a:t>,</a:t>
            </a:r>
            <a:r>
              <a:rPr lang="en-US" sz="1600" dirty="0">
                <a:solidFill>
                  <a:srgbClr val="00B050"/>
                </a:solidFill>
              </a:rPr>
              <a:t> </a:t>
            </a:r>
            <a:r>
              <a:rPr lang="en-US" sz="2400" dirty="0">
                <a:solidFill>
                  <a:srgbClr val="00B050"/>
                </a:solidFill>
              </a:rPr>
              <a:t>0) </a:t>
            </a:r>
            <a:r>
              <a:rPr lang="en-US" sz="2400" dirty="0">
                <a:solidFill>
                  <a:srgbClr val="00B050"/>
                </a:solidFill>
                <a:sym typeface="Symbol" pitchFamily="18" charset="2"/>
              </a:rPr>
              <a:t> 7(0)+2(0) = 0 &lt; 28 </a:t>
            </a:r>
          </a:p>
          <a:p>
            <a:pPr marL="517525" indent="-517525" algn="ctr">
              <a:lnSpc>
                <a:spcPct val="150000"/>
              </a:lnSpc>
              <a:spcBef>
                <a:spcPct val="0"/>
              </a:spcBef>
              <a:buFontTx/>
              <a:buNone/>
            </a:pPr>
            <a:r>
              <a:rPr lang="en-US" sz="2400" dirty="0"/>
              <a:t>2</a:t>
            </a:r>
            <a:r>
              <a:rPr lang="en-US" sz="2400" i="1" dirty="0"/>
              <a:t>x</a:t>
            </a:r>
            <a:r>
              <a:rPr lang="en-US" sz="2400" baseline="-25000" dirty="0"/>
              <a:t>1</a:t>
            </a:r>
            <a:r>
              <a:rPr lang="en-US" sz="2400" dirty="0"/>
              <a:t> + 12</a:t>
            </a:r>
            <a:r>
              <a:rPr lang="en-US" sz="2400" i="1" dirty="0"/>
              <a:t>x</a:t>
            </a:r>
            <a:r>
              <a:rPr lang="en-US" sz="2400" baseline="-25000" dirty="0"/>
              <a:t>2 </a:t>
            </a:r>
            <a:r>
              <a:rPr lang="en-US" sz="2400" dirty="0"/>
              <a:t>≥ 24</a:t>
            </a:r>
          </a:p>
          <a:p>
            <a:pPr marL="517525" indent="-517525" algn="ctr">
              <a:lnSpc>
                <a:spcPct val="150000"/>
              </a:lnSpc>
              <a:spcBef>
                <a:spcPct val="0"/>
              </a:spcBef>
              <a:buFontTx/>
              <a:buNone/>
            </a:pPr>
            <a:r>
              <a:rPr lang="en-US" sz="2400" dirty="0">
                <a:solidFill>
                  <a:srgbClr val="00B050"/>
                </a:solidFill>
              </a:rPr>
              <a:t>(0</a:t>
            </a:r>
            <a:r>
              <a:rPr lang="en-US" sz="1600" dirty="0">
                <a:solidFill>
                  <a:srgbClr val="00B050"/>
                </a:solidFill>
              </a:rPr>
              <a:t> </a:t>
            </a:r>
            <a:r>
              <a:rPr lang="en-US" sz="2400" dirty="0">
                <a:solidFill>
                  <a:srgbClr val="00B050"/>
                </a:solidFill>
              </a:rPr>
              <a:t>,</a:t>
            </a:r>
            <a:r>
              <a:rPr lang="en-US" sz="1600" dirty="0">
                <a:solidFill>
                  <a:srgbClr val="00B050"/>
                </a:solidFill>
              </a:rPr>
              <a:t> </a:t>
            </a:r>
            <a:r>
              <a:rPr lang="en-US" sz="2400" dirty="0">
                <a:solidFill>
                  <a:srgbClr val="00B050"/>
                </a:solidFill>
              </a:rPr>
              <a:t>2) , (12</a:t>
            </a:r>
            <a:r>
              <a:rPr lang="en-US" sz="1600" dirty="0">
                <a:solidFill>
                  <a:srgbClr val="00B050"/>
                </a:solidFill>
              </a:rPr>
              <a:t> </a:t>
            </a:r>
            <a:r>
              <a:rPr lang="en-US" sz="2400" dirty="0">
                <a:solidFill>
                  <a:srgbClr val="00B050"/>
                </a:solidFill>
              </a:rPr>
              <a:t>,</a:t>
            </a:r>
            <a:r>
              <a:rPr lang="en-US" sz="1600" dirty="0">
                <a:solidFill>
                  <a:srgbClr val="00B050"/>
                </a:solidFill>
              </a:rPr>
              <a:t> </a:t>
            </a:r>
            <a:r>
              <a:rPr lang="en-US" sz="2400" dirty="0">
                <a:solidFill>
                  <a:srgbClr val="00B050"/>
                </a:solidFill>
              </a:rPr>
              <a:t>0)</a:t>
            </a:r>
            <a:endParaRPr lang="ar-SA" sz="2400" dirty="0">
              <a:solidFill>
                <a:srgbClr val="00B050"/>
              </a:solidFill>
            </a:endParaRPr>
          </a:p>
          <a:p>
            <a:pPr marL="517525" indent="-517525" algn="ctr">
              <a:lnSpc>
                <a:spcPct val="150000"/>
              </a:lnSpc>
              <a:spcBef>
                <a:spcPct val="0"/>
              </a:spcBef>
              <a:buFontTx/>
              <a:buNone/>
            </a:pPr>
            <a:r>
              <a:rPr lang="en-US" sz="2400" dirty="0">
                <a:solidFill>
                  <a:srgbClr val="00B050"/>
                </a:solidFill>
              </a:rPr>
              <a:t>(0</a:t>
            </a:r>
            <a:r>
              <a:rPr lang="en-US" sz="1600" dirty="0">
                <a:solidFill>
                  <a:srgbClr val="00B050"/>
                </a:solidFill>
              </a:rPr>
              <a:t> </a:t>
            </a:r>
            <a:r>
              <a:rPr lang="en-US" sz="2400" dirty="0">
                <a:solidFill>
                  <a:srgbClr val="00B050"/>
                </a:solidFill>
              </a:rPr>
              <a:t>,</a:t>
            </a:r>
            <a:r>
              <a:rPr lang="en-US" sz="1600" dirty="0">
                <a:solidFill>
                  <a:srgbClr val="00B050"/>
                </a:solidFill>
              </a:rPr>
              <a:t> </a:t>
            </a:r>
            <a:r>
              <a:rPr lang="en-US" sz="2400" dirty="0">
                <a:solidFill>
                  <a:srgbClr val="00B050"/>
                </a:solidFill>
              </a:rPr>
              <a:t>0) </a:t>
            </a:r>
            <a:r>
              <a:rPr lang="en-US" sz="2400" dirty="0">
                <a:solidFill>
                  <a:srgbClr val="00B050"/>
                </a:solidFill>
                <a:sym typeface="Symbol" pitchFamily="18" charset="2"/>
              </a:rPr>
              <a:t> 2(0)+12(0) = 0 &lt; 24</a:t>
            </a:r>
          </a:p>
          <a:p>
            <a:pPr marL="517525" indent="-517525" algn="ctr">
              <a:lnSpc>
                <a:spcPct val="150000"/>
              </a:lnSpc>
              <a:spcBef>
                <a:spcPct val="0"/>
              </a:spcBef>
              <a:buNone/>
            </a:pPr>
            <a:r>
              <a:rPr lang="en-US" sz="2400" i="1" dirty="0"/>
              <a:t>x</a:t>
            </a:r>
            <a:r>
              <a:rPr lang="en-US" sz="2400" baseline="-25000" dirty="0"/>
              <a:t>1</a:t>
            </a:r>
            <a:r>
              <a:rPr lang="en-US" sz="2400" dirty="0"/>
              <a:t> ≥ 0 ,  </a:t>
            </a:r>
            <a:r>
              <a:rPr lang="en-US" sz="2400" i="1" dirty="0"/>
              <a:t>x</a:t>
            </a:r>
            <a:r>
              <a:rPr lang="en-US" sz="2400" baseline="-25000" dirty="0"/>
              <a:t>2 </a:t>
            </a:r>
            <a:r>
              <a:rPr lang="en-US" sz="2400" dirty="0"/>
              <a:t>≥ 0</a:t>
            </a:r>
          </a:p>
          <a:p>
            <a:pPr marL="517525" indent="-517525" algn="ctr">
              <a:lnSpc>
                <a:spcPct val="150000"/>
              </a:lnSpc>
              <a:spcBef>
                <a:spcPct val="0"/>
              </a:spcBef>
              <a:buFontTx/>
              <a:buNone/>
            </a:pPr>
            <a:endParaRPr lang="ar-SA" sz="2400" dirty="0">
              <a:solidFill>
                <a:srgbClr val="00B050"/>
              </a:solidFill>
              <a:sym typeface="Symbol" pitchFamily="18" charset="2"/>
            </a:endParaRPr>
          </a:p>
        </p:txBody>
      </p:sp>
      <p:sp>
        <p:nvSpPr>
          <p:cNvPr id="72706" name="Freeform 2"/>
          <p:cNvSpPr>
            <a:spLocks/>
          </p:cNvSpPr>
          <p:nvPr/>
        </p:nvSpPr>
        <p:spPr bwMode="auto">
          <a:xfrm>
            <a:off x="1162050" y="2247900"/>
            <a:ext cx="3619500" cy="2927350"/>
          </a:xfrm>
          <a:custGeom>
            <a:avLst/>
            <a:gdLst/>
            <a:ahLst/>
            <a:cxnLst>
              <a:cxn ang="0">
                <a:pos x="0" y="18"/>
              </a:cxn>
              <a:cxn ang="0">
                <a:pos x="2274" y="0"/>
              </a:cxn>
              <a:cxn ang="0">
                <a:pos x="2280" y="1824"/>
              </a:cxn>
              <a:cxn ang="0">
                <a:pos x="0" y="1844"/>
              </a:cxn>
              <a:cxn ang="0">
                <a:pos x="0" y="18"/>
              </a:cxn>
            </a:cxnLst>
            <a:rect l="0" t="0" r="r" b="b"/>
            <a:pathLst>
              <a:path w="2280" h="1844">
                <a:moveTo>
                  <a:pt x="0" y="18"/>
                </a:moveTo>
                <a:lnTo>
                  <a:pt x="2274" y="0"/>
                </a:lnTo>
                <a:lnTo>
                  <a:pt x="2280" y="1824"/>
                </a:lnTo>
                <a:lnTo>
                  <a:pt x="0" y="1844"/>
                </a:lnTo>
                <a:lnTo>
                  <a:pt x="0" y="18"/>
                </a:lnTo>
                <a:close/>
              </a:path>
            </a:pathLst>
          </a:custGeom>
          <a:solidFill>
            <a:srgbClr val="00CC00">
              <a:alpha val="89000"/>
            </a:srgbClr>
          </a:solidFill>
          <a:ln w="9525">
            <a:solidFill>
              <a:schemeClr val="accent1"/>
            </a:solidFill>
            <a:round/>
            <a:headEnd/>
            <a:tailEnd/>
          </a:ln>
          <a:effectLst/>
        </p:spPr>
        <p:txBody>
          <a:bodyPr/>
          <a:lstStyle/>
          <a:p>
            <a:endParaRPr lang="en-US"/>
          </a:p>
        </p:txBody>
      </p:sp>
      <p:sp>
        <p:nvSpPr>
          <p:cNvPr id="72709" name="Text Box 5"/>
          <p:cNvSpPr txBox="1">
            <a:spLocks noChangeArrowheads="1"/>
          </p:cNvSpPr>
          <p:nvPr/>
        </p:nvSpPr>
        <p:spPr bwMode="auto">
          <a:xfrm>
            <a:off x="4606300" y="5085184"/>
            <a:ext cx="361950" cy="366712"/>
          </a:xfrm>
          <a:prstGeom prst="rect">
            <a:avLst/>
          </a:prstGeom>
          <a:noFill/>
          <a:ln w="9525">
            <a:noFill/>
            <a:miter lim="800000"/>
            <a:headEnd/>
            <a:tailEnd/>
          </a:ln>
          <a:effectLst/>
        </p:spPr>
        <p:txBody>
          <a:bodyPr wrap="none">
            <a:spAutoFit/>
          </a:bodyPr>
          <a:lstStyle/>
          <a:p>
            <a:r>
              <a:rPr lang="en-US" i="1" dirty="0">
                <a:latin typeface="Times New Roman" pitchFamily="18" charset="0"/>
                <a:cs typeface="Times New Roman" pitchFamily="18" charset="0"/>
                <a:sym typeface="Symbol" pitchFamily="18" charset="2"/>
              </a:rPr>
              <a:t>x</a:t>
            </a:r>
            <a:r>
              <a:rPr lang="en-US" baseline="-25000" dirty="0">
                <a:latin typeface="Times New Roman" pitchFamily="18" charset="0"/>
                <a:cs typeface="Times New Roman" pitchFamily="18" charset="0"/>
                <a:sym typeface="Symbol" pitchFamily="18" charset="2"/>
              </a:rPr>
              <a:t>1</a:t>
            </a:r>
          </a:p>
        </p:txBody>
      </p:sp>
      <p:sp>
        <p:nvSpPr>
          <p:cNvPr id="72710" name="Text Box 6"/>
          <p:cNvSpPr txBox="1">
            <a:spLocks noChangeArrowheads="1"/>
          </p:cNvSpPr>
          <p:nvPr/>
        </p:nvSpPr>
        <p:spPr bwMode="auto">
          <a:xfrm>
            <a:off x="1062038" y="1866900"/>
            <a:ext cx="361950" cy="366713"/>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sp>
        <p:nvSpPr>
          <p:cNvPr id="72721" name="Text Box 17"/>
          <p:cNvSpPr txBox="1">
            <a:spLocks noChangeArrowheads="1"/>
          </p:cNvSpPr>
          <p:nvPr/>
        </p:nvSpPr>
        <p:spPr bwMode="auto">
          <a:xfrm>
            <a:off x="2210762" y="3340100"/>
            <a:ext cx="1737976" cy="369332"/>
          </a:xfrm>
          <a:prstGeom prst="rect">
            <a:avLst/>
          </a:prstGeom>
          <a:noFill/>
          <a:ln w="9525">
            <a:noFill/>
            <a:miter lim="800000"/>
            <a:headEnd/>
            <a:tailEnd/>
          </a:ln>
          <a:effectLst/>
        </p:spPr>
        <p:txBody>
          <a:bodyPr wrap="none">
            <a:spAutoFit/>
          </a:bodyPr>
          <a:lstStyle/>
          <a:p>
            <a:pPr algn="ctr"/>
            <a:r>
              <a:rPr lang="ar-SA" b="1" dirty="0">
                <a:latin typeface="Times New Roman" pitchFamily="18" charset="0"/>
                <a:cs typeface="Times New Roman" pitchFamily="18" charset="0"/>
              </a:rPr>
              <a:t>فضاء الحلول الممكنة</a:t>
            </a:r>
          </a:p>
        </p:txBody>
      </p:sp>
      <p:grpSp>
        <p:nvGrpSpPr>
          <p:cNvPr id="2" name="Group 18"/>
          <p:cNvGrpSpPr>
            <a:grpSpLocks/>
          </p:cNvGrpSpPr>
          <p:nvPr/>
        </p:nvGrpSpPr>
        <p:grpSpPr bwMode="auto">
          <a:xfrm>
            <a:off x="2220913" y="5461000"/>
            <a:ext cx="314325" cy="304800"/>
            <a:chOff x="2214" y="3613"/>
            <a:chExt cx="198" cy="192"/>
          </a:xfrm>
        </p:grpSpPr>
        <p:sp>
          <p:nvSpPr>
            <p:cNvPr id="72723" name="Oval 19"/>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72724" name="Text Box 20"/>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1</a:t>
              </a:r>
            </a:p>
          </p:txBody>
        </p:sp>
      </p:grpSp>
      <p:grpSp>
        <p:nvGrpSpPr>
          <p:cNvPr id="3" name="Group 21"/>
          <p:cNvGrpSpPr>
            <a:grpSpLocks/>
          </p:cNvGrpSpPr>
          <p:nvPr/>
        </p:nvGrpSpPr>
        <p:grpSpPr bwMode="auto">
          <a:xfrm>
            <a:off x="4079875" y="5262563"/>
            <a:ext cx="314325" cy="304800"/>
            <a:chOff x="2214" y="3613"/>
            <a:chExt cx="198" cy="192"/>
          </a:xfrm>
        </p:grpSpPr>
        <p:sp>
          <p:nvSpPr>
            <p:cNvPr id="72726" name="Oval 22"/>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72727" name="Text Box 23"/>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2</a:t>
              </a:r>
            </a:p>
          </p:txBody>
        </p:sp>
      </p:grpSp>
      <p:sp>
        <p:nvSpPr>
          <p:cNvPr id="72729" name="Freeform 25"/>
          <p:cNvSpPr>
            <a:spLocks/>
          </p:cNvSpPr>
          <p:nvPr/>
        </p:nvSpPr>
        <p:spPr bwMode="auto">
          <a:xfrm>
            <a:off x="1149350" y="2540000"/>
            <a:ext cx="895350" cy="2622550"/>
          </a:xfrm>
          <a:custGeom>
            <a:avLst/>
            <a:gdLst/>
            <a:ahLst/>
            <a:cxnLst>
              <a:cxn ang="0">
                <a:pos x="0" y="0"/>
              </a:cxn>
              <a:cxn ang="0">
                <a:pos x="0" y="1652"/>
              </a:cxn>
              <a:cxn ang="0">
                <a:pos x="564" y="1640"/>
              </a:cxn>
              <a:cxn ang="0">
                <a:pos x="0" y="0"/>
              </a:cxn>
            </a:cxnLst>
            <a:rect l="0" t="0" r="r" b="b"/>
            <a:pathLst>
              <a:path w="564" h="1652">
                <a:moveTo>
                  <a:pt x="0" y="0"/>
                </a:moveTo>
                <a:lnTo>
                  <a:pt x="0" y="1652"/>
                </a:lnTo>
                <a:lnTo>
                  <a:pt x="564" y="1640"/>
                </a:lnTo>
                <a:lnTo>
                  <a:pt x="0" y="0"/>
                </a:lnTo>
                <a:close/>
              </a:path>
            </a:pathLst>
          </a:custGeom>
          <a:solidFill>
            <a:schemeClr val="bg1"/>
          </a:solidFill>
          <a:ln w="9525">
            <a:solidFill>
              <a:schemeClr val="bg1"/>
            </a:solidFill>
            <a:round/>
            <a:headEnd/>
            <a:tailEnd/>
          </a:ln>
          <a:effectLst/>
        </p:spPr>
        <p:txBody>
          <a:bodyPr/>
          <a:lstStyle/>
          <a:p>
            <a:endParaRPr lang="en-US"/>
          </a:p>
        </p:txBody>
      </p:sp>
      <p:sp>
        <p:nvSpPr>
          <p:cNvPr id="72730" name="Freeform 26"/>
          <p:cNvSpPr>
            <a:spLocks/>
          </p:cNvSpPr>
          <p:nvPr/>
        </p:nvSpPr>
        <p:spPr bwMode="auto">
          <a:xfrm>
            <a:off x="1987550" y="4921250"/>
            <a:ext cx="1612900" cy="241300"/>
          </a:xfrm>
          <a:custGeom>
            <a:avLst/>
            <a:gdLst/>
            <a:ahLst/>
            <a:cxnLst>
              <a:cxn ang="0">
                <a:pos x="0" y="0"/>
              </a:cxn>
              <a:cxn ang="0">
                <a:pos x="1016" y="152"/>
              </a:cxn>
              <a:cxn ang="0">
                <a:pos x="44" y="152"/>
              </a:cxn>
              <a:cxn ang="0">
                <a:pos x="0" y="0"/>
              </a:cxn>
            </a:cxnLst>
            <a:rect l="0" t="0" r="r" b="b"/>
            <a:pathLst>
              <a:path w="1016" h="152">
                <a:moveTo>
                  <a:pt x="0" y="0"/>
                </a:moveTo>
                <a:lnTo>
                  <a:pt x="1016" y="152"/>
                </a:lnTo>
                <a:lnTo>
                  <a:pt x="44" y="152"/>
                </a:lnTo>
                <a:lnTo>
                  <a:pt x="0" y="0"/>
                </a:lnTo>
                <a:close/>
              </a:path>
            </a:pathLst>
          </a:custGeom>
          <a:solidFill>
            <a:schemeClr val="bg1"/>
          </a:solidFill>
          <a:ln w="9525">
            <a:solidFill>
              <a:schemeClr val="bg1"/>
            </a:solidFill>
            <a:round/>
            <a:headEnd/>
            <a:tailEnd/>
          </a:ln>
          <a:effectLst/>
        </p:spPr>
        <p:txBody>
          <a:bodyPr/>
          <a:lstStyle/>
          <a:p>
            <a:endParaRPr lang="en-US"/>
          </a:p>
        </p:txBody>
      </p:sp>
      <p:sp>
        <p:nvSpPr>
          <p:cNvPr id="72715" name="Line 11"/>
          <p:cNvSpPr>
            <a:spLocks noChangeShapeType="1"/>
          </p:cNvSpPr>
          <p:nvPr/>
        </p:nvSpPr>
        <p:spPr bwMode="auto">
          <a:xfrm>
            <a:off x="207963" y="5159375"/>
            <a:ext cx="4589462"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72716" name="Line 12"/>
          <p:cNvSpPr>
            <a:spLocks noChangeShapeType="1"/>
          </p:cNvSpPr>
          <p:nvPr/>
        </p:nvSpPr>
        <p:spPr bwMode="auto">
          <a:xfrm>
            <a:off x="908050" y="1827213"/>
            <a:ext cx="1447800" cy="419576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72719" name="Line 15"/>
          <p:cNvSpPr>
            <a:spLocks noChangeShapeType="1"/>
          </p:cNvSpPr>
          <p:nvPr/>
        </p:nvSpPr>
        <p:spPr bwMode="auto">
          <a:xfrm flipH="1" flipV="1">
            <a:off x="781050" y="4743450"/>
            <a:ext cx="3743325" cy="560388"/>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72720" name="Line 16"/>
          <p:cNvSpPr>
            <a:spLocks noChangeShapeType="1"/>
          </p:cNvSpPr>
          <p:nvPr/>
        </p:nvSpPr>
        <p:spPr bwMode="auto">
          <a:xfrm>
            <a:off x="1160463" y="2178050"/>
            <a:ext cx="0" cy="37036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72731" name="Line 27"/>
          <p:cNvSpPr>
            <a:spLocks noChangeShapeType="1"/>
          </p:cNvSpPr>
          <p:nvPr/>
        </p:nvSpPr>
        <p:spPr bwMode="auto">
          <a:xfrm>
            <a:off x="3619500" y="5076825"/>
            <a:ext cx="0" cy="190500"/>
          </a:xfrm>
          <a:prstGeom prst="line">
            <a:avLst/>
          </a:prstGeom>
          <a:noFill/>
          <a:ln w="9525">
            <a:solidFill>
              <a:schemeClr val="tx1"/>
            </a:solidFill>
            <a:round/>
            <a:headEnd/>
            <a:tailEnd/>
          </a:ln>
          <a:effectLst/>
        </p:spPr>
        <p:txBody>
          <a:bodyPr/>
          <a:lstStyle/>
          <a:p>
            <a:endParaRPr lang="en-US"/>
          </a:p>
        </p:txBody>
      </p:sp>
      <p:sp>
        <p:nvSpPr>
          <p:cNvPr id="72732" name="Line 28"/>
          <p:cNvSpPr>
            <a:spLocks noChangeShapeType="1"/>
          </p:cNvSpPr>
          <p:nvPr/>
        </p:nvSpPr>
        <p:spPr bwMode="auto">
          <a:xfrm flipH="1">
            <a:off x="1085850" y="2562225"/>
            <a:ext cx="171450" cy="0"/>
          </a:xfrm>
          <a:prstGeom prst="line">
            <a:avLst/>
          </a:prstGeom>
          <a:noFill/>
          <a:ln w="9525">
            <a:solidFill>
              <a:schemeClr val="tx1"/>
            </a:solidFill>
            <a:round/>
            <a:headEnd/>
            <a:tailEnd/>
          </a:ln>
          <a:effectLst/>
        </p:spPr>
        <p:txBody>
          <a:bodyPr/>
          <a:lstStyle/>
          <a:p>
            <a:endParaRPr lang="en-US"/>
          </a:p>
        </p:txBody>
      </p:sp>
      <p:sp>
        <p:nvSpPr>
          <p:cNvPr id="72733" name="Text Box 29"/>
          <p:cNvSpPr txBox="1">
            <a:spLocks noChangeArrowheads="1"/>
          </p:cNvSpPr>
          <p:nvPr/>
        </p:nvSpPr>
        <p:spPr bwMode="auto">
          <a:xfrm>
            <a:off x="3441700" y="5237163"/>
            <a:ext cx="336550" cy="274637"/>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12</a:t>
            </a:r>
          </a:p>
        </p:txBody>
      </p:sp>
      <p:sp>
        <p:nvSpPr>
          <p:cNvPr id="72734" name="Text Box 30"/>
          <p:cNvSpPr txBox="1">
            <a:spLocks noChangeArrowheads="1"/>
          </p:cNvSpPr>
          <p:nvPr/>
        </p:nvSpPr>
        <p:spPr bwMode="auto">
          <a:xfrm>
            <a:off x="785813" y="2438400"/>
            <a:ext cx="336550" cy="274638"/>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14</a:t>
            </a:r>
          </a:p>
        </p:txBody>
      </p:sp>
      <p:sp>
        <p:nvSpPr>
          <p:cNvPr id="72735" name="Line 31"/>
          <p:cNvSpPr>
            <a:spLocks noChangeShapeType="1"/>
          </p:cNvSpPr>
          <p:nvPr/>
        </p:nvSpPr>
        <p:spPr bwMode="auto">
          <a:xfrm>
            <a:off x="2066925" y="5067300"/>
            <a:ext cx="0" cy="219075"/>
          </a:xfrm>
          <a:prstGeom prst="line">
            <a:avLst/>
          </a:prstGeom>
          <a:noFill/>
          <a:ln w="9525">
            <a:solidFill>
              <a:schemeClr val="tx1"/>
            </a:solidFill>
            <a:round/>
            <a:headEnd/>
            <a:tailEnd/>
          </a:ln>
          <a:effectLst/>
        </p:spPr>
        <p:txBody>
          <a:bodyPr/>
          <a:lstStyle/>
          <a:p>
            <a:endParaRPr lang="en-US"/>
          </a:p>
        </p:txBody>
      </p:sp>
      <p:sp>
        <p:nvSpPr>
          <p:cNvPr id="72736" name="Line 32"/>
          <p:cNvSpPr>
            <a:spLocks noChangeShapeType="1"/>
          </p:cNvSpPr>
          <p:nvPr/>
        </p:nvSpPr>
        <p:spPr bwMode="auto">
          <a:xfrm flipH="1">
            <a:off x="1066800" y="4791075"/>
            <a:ext cx="200025" cy="0"/>
          </a:xfrm>
          <a:prstGeom prst="line">
            <a:avLst/>
          </a:prstGeom>
          <a:noFill/>
          <a:ln w="9525">
            <a:solidFill>
              <a:schemeClr val="tx1"/>
            </a:solidFill>
            <a:round/>
            <a:headEnd/>
            <a:tailEnd/>
          </a:ln>
          <a:effectLst/>
        </p:spPr>
        <p:txBody>
          <a:bodyPr/>
          <a:lstStyle/>
          <a:p>
            <a:endParaRPr lang="en-US"/>
          </a:p>
        </p:txBody>
      </p:sp>
      <p:sp>
        <p:nvSpPr>
          <p:cNvPr id="72737" name="Text Box 33"/>
          <p:cNvSpPr txBox="1">
            <a:spLocks noChangeArrowheads="1"/>
          </p:cNvSpPr>
          <p:nvPr/>
        </p:nvSpPr>
        <p:spPr bwMode="auto">
          <a:xfrm>
            <a:off x="1814513" y="5162550"/>
            <a:ext cx="260350" cy="274638"/>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4</a:t>
            </a:r>
          </a:p>
        </p:txBody>
      </p:sp>
      <p:sp>
        <p:nvSpPr>
          <p:cNvPr id="72738" name="Text Box 34"/>
          <p:cNvSpPr txBox="1">
            <a:spLocks noChangeArrowheads="1"/>
          </p:cNvSpPr>
          <p:nvPr/>
        </p:nvSpPr>
        <p:spPr bwMode="auto">
          <a:xfrm>
            <a:off x="938213" y="4752975"/>
            <a:ext cx="260350" cy="274638"/>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2</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6B057F3C-A5C1-4AAC-9258-8294B222CE04}" type="slidenum">
              <a:rPr lang="ar-SA"/>
              <a:pPr/>
              <a:t>41</a:t>
            </a:fld>
            <a:endParaRPr lang="en-US"/>
          </a:p>
        </p:txBody>
      </p:sp>
      <p:sp>
        <p:nvSpPr>
          <p:cNvPr id="73730" name="Freeform 2"/>
          <p:cNvSpPr>
            <a:spLocks/>
          </p:cNvSpPr>
          <p:nvPr/>
        </p:nvSpPr>
        <p:spPr bwMode="auto">
          <a:xfrm>
            <a:off x="1162050" y="2247900"/>
            <a:ext cx="3619500" cy="2927350"/>
          </a:xfrm>
          <a:custGeom>
            <a:avLst/>
            <a:gdLst/>
            <a:ahLst/>
            <a:cxnLst>
              <a:cxn ang="0">
                <a:pos x="0" y="18"/>
              </a:cxn>
              <a:cxn ang="0">
                <a:pos x="2274" y="0"/>
              </a:cxn>
              <a:cxn ang="0">
                <a:pos x="2280" y="1824"/>
              </a:cxn>
              <a:cxn ang="0">
                <a:pos x="0" y="1844"/>
              </a:cxn>
              <a:cxn ang="0">
                <a:pos x="0" y="18"/>
              </a:cxn>
            </a:cxnLst>
            <a:rect l="0" t="0" r="r" b="b"/>
            <a:pathLst>
              <a:path w="2280" h="1844">
                <a:moveTo>
                  <a:pt x="0" y="18"/>
                </a:moveTo>
                <a:lnTo>
                  <a:pt x="2274" y="0"/>
                </a:lnTo>
                <a:lnTo>
                  <a:pt x="2280" y="1824"/>
                </a:lnTo>
                <a:lnTo>
                  <a:pt x="0" y="1844"/>
                </a:lnTo>
                <a:lnTo>
                  <a:pt x="0" y="18"/>
                </a:lnTo>
                <a:close/>
              </a:path>
            </a:pathLst>
          </a:custGeom>
          <a:solidFill>
            <a:srgbClr val="00CC00">
              <a:alpha val="89000"/>
            </a:srgbClr>
          </a:solidFill>
          <a:ln w="9525">
            <a:solidFill>
              <a:schemeClr val="accent1"/>
            </a:solidFill>
            <a:round/>
            <a:headEnd/>
            <a:tailEnd/>
          </a:ln>
          <a:effectLst/>
        </p:spPr>
        <p:txBody>
          <a:bodyPr/>
          <a:lstStyle/>
          <a:p>
            <a:endParaRPr lang="en-US"/>
          </a:p>
        </p:txBody>
      </p:sp>
      <p:sp>
        <p:nvSpPr>
          <p:cNvPr id="73731"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73732" name="Rectangle 4"/>
          <p:cNvSpPr>
            <a:spLocks noGrp="1" noChangeArrowheads="1"/>
          </p:cNvSpPr>
          <p:nvPr>
            <p:ph type="body" idx="1"/>
          </p:nvPr>
        </p:nvSpPr>
        <p:spPr>
          <a:xfrm>
            <a:off x="5029200" y="1556792"/>
            <a:ext cx="3962400" cy="4738688"/>
          </a:xfrm>
        </p:spPr>
        <p:txBody>
          <a:bodyPr/>
          <a:lstStyle/>
          <a:p>
            <a:pPr marL="517525" indent="-517525" algn="r" rtl="1">
              <a:spcBef>
                <a:spcPct val="0"/>
              </a:spcBef>
              <a:buFontTx/>
              <a:buNone/>
            </a:pPr>
            <a:r>
              <a:rPr lang="ar-SA" sz="2800" dirty="0">
                <a:solidFill>
                  <a:srgbClr val="0000FF"/>
                </a:solidFill>
              </a:rPr>
              <a:t>تمثيل دالة الهدف بيانياً:</a:t>
            </a:r>
            <a:endParaRPr lang="en-US" sz="2800" dirty="0">
              <a:solidFill>
                <a:srgbClr val="0000FF"/>
              </a:solidFill>
            </a:endParaRPr>
          </a:p>
          <a:p>
            <a:pPr marL="517525" indent="-517525" algn="ctr">
              <a:spcBef>
                <a:spcPct val="0"/>
              </a:spcBef>
              <a:buFontTx/>
              <a:buNone/>
            </a:pPr>
            <a:r>
              <a:rPr lang="en-US" sz="2400" dirty="0"/>
              <a:t>min   </a:t>
            </a:r>
            <a:r>
              <a:rPr lang="en-US" sz="2400" i="1" dirty="0"/>
              <a:t>z</a:t>
            </a:r>
            <a:r>
              <a:rPr lang="en-US" sz="2400" dirty="0"/>
              <a:t> = 50</a:t>
            </a:r>
            <a:r>
              <a:rPr lang="en-US" sz="2400" i="1" dirty="0"/>
              <a:t>x</a:t>
            </a:r>
            <a:r>
              <a:rPr lang="en-US" sz="2400" baseline="-25000" dirty="0"/>
              <a:t>1</a:t>
            </a:r>
            <a:r>
              <a:rPr lang="en-US" sz="2400" dirty="0"/>
              <a:t> + 100</a:t>
            </a:r>
            <a:r>
              <a:rPr lang="en-US" sz="2400" i="1" dirty="0"/>
              <a:t>x</a:t>
            </a:r>
            <a:r>
              <a:rPr lang="en-US" sz="2400" baseline="-25000" dirty="0"/>
              <a:t>2</a:t>
            </a:r>
          </a:p>
          <a:p>
            <a:pPr marL="517525" indent="-517525" algn="r" rtl="1">
              <a:spcBef>
                <a:spcPct val="0"/>
              </a:spcBef>
              <a:buFontTx/>
              <a:buNone/>
            </a:pPr>
            <a:endParaRPr lang="ar-SA" sz="1600" dirty="0"/>
          </a:p>
          <a:p>
            <a:pPr marL="517525" indent="-517525" algn="r" rtl="1">
              <a:spcBef>
                <a:spcPct val="0"/>
              </a:spcBef>
              <a:buFontTx/>
              <a:buNone/>
            </a:pPr>
            <a:r>
              <a:rPr lang="ar-SA" sz="2400" dirty="0"/>
              <a:t>نرسم مستقيم دالة الهدف المار</a:t>
            </a:r>
          </a:p>
          <a:p>
            <a:pPr marL="517525" indent="-517525" algn="r" rtl="1">
              <a:spcBef>
                <a:spcPct val="0"/>
              </a:spcBef>
              <a:buFontTx/>
              <a:buNone/>
            </a:pPr>
            <a:r>
              <a:rPr lang="ar-SA" sz="2400" dirty="0"/>
              <a:t>بالنقطة </a:t>
            </a:r>
            <a:r>
              <a:rPr lang="en-US" sz="2400" dirty="0"/>
              <a:t>(4</a:t>
            </a:r>
            <a:r>
              <a:rPr lang="en-US" sz="1600" dirty="0"/>
              <a:t> </a:t>
            </a:r>
            <a:r>
              <a:rPr lang="en-US" sz="2400" dirty="0"/>
              <a:t>,</a:t>
            </a:r>
            <a:r>
              <a:rPr lang="en-US" sz="1600" dirty="0"/>
              <a:t> </a:t>
            </a:r>
            <a:r>
              <a:rPr lang="en-US" sz="2400" dirty="0"/>
              <a:t>4)</a:t>
            </a:r>
            <a:r>
              <a:rPr lang="ar-SA" sz="2400" dirty="0"/>
              <a:t>    «اختيارية»</a:t>
            </a:r>
            <a:endParaRPr lang="en-US" sz="2400" dirty="0"/>
          </a:p>
          <a:p>
            <a:pPr marL="517525" indent="-517525" algn="ctr">
              <a:spcBef>
                <a:spcPct val="0"/>
              </a:spcBef>
              <a:buFontTx/>
              <a:buNone/>
            </a:pPr>
            <a:endParaRPr lang="en-US" sz="2400" dirty="0">
              <a:sym typeface="Symbol" pitchFamily="18" charset="2"/>
            </a:endParaRPr>
          </a:p>
          <a:p>
            <a:pPr marL="517525" indent="-517525" algn="ctr">
              <a:spcBef>
                <a:spcPct val="0"/>
              </a:spcBef>
              <a:buFontTx/>
              <a:buNone/>
            </a:pPr>
            <a:r>
              <a:rPr lang="en-US" sz="2400" dirty="0">
                <a:sym typeface="Symbol" pitchFamily="18" charset="2"/>
              </a:rPr>
              <a:t>  </a:t>
            </a:r>
            <a:r>
              <a:rPr lang="en-US" sz="2400" dirty="0"/>
              <a:t>50</a:t>
            </a:r>
            <a:r>
              <a:rPr lang="en-US" sz="2400" i="1" dirty="0"/>
              <a:t>x</a:t>
            </a:r>
            <a:r>
              <a:rPr lang="en-US" sz="2400" baseline="-25000" dirty="0"/>
              <a:t>1</a:t>
            </a:r>
            <a:r>
              <a:rPr lang="en-US" sz="2400" dirty="0"/>
              <a:t> + 100</a:t>
            </a:r>
            <a:r>
              <a:rPr lang="en-US" sz="2400" i="1" dirty="0"/>
              <a:t>x</a:t>
            </a:r>
            <a:r>
              <a:rPr lang="en-US" sz="2400" baseline="-25000" dirty="0"/>
              <a:t>2</a:t>
            </a:r>
            <a:r>
              <a:rPr lang="en-US" sz="2400" dirty="0"/>
              <a:t> = </a:t>
            </a:r>
            <a:r>
              <a:rPr lang="en-US" sz="2400" dirty="0">
                <a:sym typeface="Symbol" pitchFamily="18" charset="2"/>
              </a:rPr>
              <a:t>600 </a:t>
            </a:r>
            <a:endParaRPr lang="en-US" sz="2400" dirty="0"/>
          </a:p>
          <a:p>
            <a:pPr marL="1090613" lvl="1" indent="-366713" algn="r">
              <a:spcBef>
                <a:spcPct val="0"/>
              </a:spcBef>
              <a:buFontTx/>
              <a:buNone/>
            </a:pPr>
            <a:endParaRPr lang="ar-SA" sz="1600" dirty="0"/>
          </a:p>
          <a:p>
            <a:pPr marL="1090613" lvl="1" indent="-366713" algn="r">
              <a:spcBef>
                <a:spcPct val="0"/>
              </a:spcBef>
              <a:buFontTx/>
              <a:buNone/>
            </a:pPr>
            <a:r>
              <a:rPr lang="ar-SA" sz="2400" dirty="0"/>
              <a:t>نحتاج نقطة أخرى:</a:t>
            </a:r>
            <a:endParaRPr lang="en-US" sz="2400" dirty="0"/>
          </a:p>
          <a:p>
            <a:pPr marL="1090613" lvl="1" indent="-366713" algn="ctr">
              <a:spcBef>
                <a:spcPct val="0"/>
              </a:spcBef>
              <a:buFontTx/>
              <a:buNone/>
            </a:pPr>
            <a:r>
              <a:rPr lang="en-US" sz="2400" dirty="0"/>
              <a:t>(0</a:t>
            </a:r>
            <a:r>
              <a:rPr lang="en-US" sz="1600" dirty="0"/>
              <a:t> </a:t>
            </a:r>
            <a:r>
              <a:rPr lang="en-US" sz="2400" dirty="0"/>
              <a:t>,</a:t>
            </a:r>
            <a:r>
              <a:rPr lang="en-US" sz="1600" dirty="0"/>
              <a:t> </a:t>
            </a:r>
            <a:r>
              <a:rPr lang="en-US" sz="2400" dirty="0"/>
              <a:t>6) </a:t>
            </a:r>
            <a:r>
              <a:rPr lang="ar-SA" sz="2400" dirty="0"/>
              <a:t>أو</a:t>
            </a:r>
            <a:r>
              <a:rPr lang="en-US" sz="2400" dirty="0"/>
              <a:t> (12</a:t>
            </a:r>
            <a:r>
              <a:rPr lang="en-US" sz="1600" dirty="0"/>
              <a:t> </a:t>
            </a:r>
            <a:r>
              <a:rPr lang="en-US" sz="2400" dirty="0"/>
              <a:t>,</a:t>
            </a:r>
            <a:r>
              <a:rPr lang="en-US" sz="1600" dirty="0"/>
              <a:t> </a:t>
            </a:r>
            <a:r>
              <a:rPr lang="en-US" sz="2400" dirty="0"/>
              <a:t>0)</a:t>
            </a:r>
            <a:endParaRPr lang="ar-SA" sz="2400" dirty="0"/>
          </a:p>
          <a:p>
            <a:pPr marL="1090613" lvl="1" indent="-366713" algn="ctr">
              <a:spcBef>
                <a:spcPct val="0"/>
              </a:spcBef>
              <a:buFontTx/>
              <a:buNone/>
            </a:pPr>
            <a:endParaRPr lang="ar-SA" sz="1600" dirty="0"/>
          </a:p>
          <a:p>
            <a:pPr marL="1090613" lvl="1" indent="-366713" algn="r">
              <a:spcBef>
                <a:spcPct val="0"/>
              </a:spcBef>
              <a:buFontTx/>
              <a:buNone/>
            </a:pPr>
            <a:r>
              <a:rPr lang="ar-SA" sz="2600" dirty="0"/>
              <a:t>نرسم المستقيم، ثم نحدد اتجاه تحسن دالة الهدف.</a:t>
            </a:r>
          </a:p>
        </p:txBody>
      </p:sp>
      <p:sp>
        <p:nvSpPr>
          <p:cNvPr id="73734" name="Text Box 6"/>
          <p:cNvSpPr txBox="1">
            <a:spLocks noChangeArrowheads="1"/>
          </p:cNvSpPr>
          <p:nvPr/>
        </p:nvSpPr>
        <p:spPr bwMode="auto">
          <a:xfrm>
            <a:off x="1062038" y="1866900"/>
            <a:ext cx="361950" cy="366713"/>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grpSp>
        <p:nvGrpSpPr>
          <p:cNvPr id="2" name="Group 8"/>
          <p:cNvGrpSpPr>
            <a:grpSpLocks/>
          </p:cNvGrpSpPr>
          <p:nvPr/>
        </p:nvGrpSpPr>
        <p:grpSpPr bwMode="auto">
          <a:xfrm>
            <a:off x="2220913" y="5461000"/>
            <a:ext cx="314325" cy="304800"/>
            <a:chOff x="2214" y="3613"/>
            <a:chExt cx="198" cy="192"/>
          </a:xfrm>
        </p:grpSpPr>
        <p:sp>
          <p:nvSpPr>
            <p:cNvPr id="73737" name="Oval 9"/>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73738" name="Text Box 10"/>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1</a:t>
              </a:r>
            </a:p>
          </p:txBody>
        </p:sp>
      </p:grpSp>
      <p:grpSp>
        <p:nvGrpSpPr>
          <p:cNvPr id="3" name="Group 11"/>
          <p:cNvGrpSpPr>
            <a:grpSpLocks/>
          </p:cNvGrpSpPr>
          <p:nvPr/>
        </p:nvGrpSpPr>
        <p:grpSpPr bwMode="auto">
          <a:xfrm>
            <a:off x="4079875" y="5262563"/>
            <a:ext cx="314325" cy="304800"/>
            <a:chOff x="2214" y="3613"/>
            <a:chExt cx="198" cy="192"/>
          </a:xfrm>
        </p:grpSpPr>
        <p:sp>
          <p:nvSpPr>
            <p:cNvPr id="73740" name="Oval 12"/>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73741" name="Text Box 13"/>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2</a:t>
              </a:r>
            </a:p>
          </p:txBody>
        </p:sp>
      </p:grpSp>
      <p:sp>
        <p:nvSpPr>
          <p:cNvPr id="73742" name="Freeform 14"/>
          <p:cNvSpPr>
            <a:spLocks/>
          </p:cNvSpPr>
          <p:nvPr/>
        </p:nvSpPr>
        <p:spPr bwMode="auto">
          <a:xfrm>
            <a:off x="1149350" y="2540000"/>
            <a:ext cx="895350" cy="2622550"/>
          </a:xfrm>
          <a:custGeom>
            <a:avLst/>
            <a:gdLst/>
            <a:ahLst/>
            <a:cxnLst>
              <a:cxn ang="0">
                <a:pos x="0" y="0"/>
              </a:cxn>
              <a:cxn ang="0">
                <a:pos x="0" y="1652"/>
              </a:cxn>
              <a:cxn ang="0">
                <a:pos x="564" y="1640"/>
              </a:cxn>
              <a:cxn ang="0">
                <a:pos x="0" y="0"/>
              </a:cxn>
            </a:cxnLst>
            <a:rect l="0" t="0" r="r" b="b"/>
            <a:pathLst>
              <a:path w="564" h="1652">
                <a:moveTo>
                  <a:pt x="0" y="0"/>
                </a:moveTo>
                <a:lnTo>
                  <a:pt x="0" y="1652"/>
                </a:lnTo>
                <a:lnTo>
                  <a:pt x="564" y="1640"/>
                </a:lnTo>
                <a:lnTo>
                  <a:pt x="0" y="0"/>
                </a:lnTo>
                <a:close/>
              </a:path>
            </a:pathLst>
          </a:custGeom>
          <a:solidFill>
            <a:schemeClr val="bg1"/>
          </a:solidFill>
          <a:ln w="9525">
            <a:solidFill>
              <a:schemeClr val="bg1"/>
            </a:solidFill>
            <a:round/>
            <a:headEnd/>
            <a:tailEnd/>
          </a:ln>
          <a:effectLst/>
        </p:spPr>
        <p:txBody>
          <a:bodyPr/>
          <a:lstStyle/>
          <a:p>
            <a:endParaRPr lang="en-US"/>
          </a:p>
        </p:txBody>
      </p:sp>
      <p:sp>
        <p:nvSpPr>
          <p:cNvPr id="73743" name="Freeform 15"/>
          <p:cNvSpPr>
            <a:spLocks/>
          </p:cNvSpPr>
          <p:nvPr/>
        </p:nvSpPr>
        <p:spPr bwMode="auto">
          <a:xfrm>
            <a:off x="1987550" y="4921250"/>
            <a:ext cx="1612900" cy="241300"/>
          </a:xfrm>
          <a:custGeom>
            <a:avLst/>
            <a:gdLst/>
            <a:ahLst/>
            <a:cxnLst>
              <a:cxn ang="0">
                <a:pos x="0" y="0"/>
              </a:cxn>
              <a:cxn ang="0">
                <a:pos x="1016" y="152"/>
              </a:cxn>
              <a:cxn ang="0">
                <a:pos x="44" y="152"/>
              </a:cxn>
              <a:cxn ang="0">
                <a:pos x="0" y="0"/>
              </a:cxn>
            </a:cxnLst>
            <a:rect l="0" t="0" r="r" b="b"/>
            <a:pathLst>
              <a:path w="1016" h="152">
                <a:moveTo>
                  <a:pt x="0" y="0"/>
                </a:moveTo>
                <a:lnTo>
                  <a:pt x="1016" y="152"/>
                </a:lnTo>
                <a:lnTo>
                  <a:pt x="44" y="152"/>
                </a:lnTo>
                <a:lnTo>
                  <a:pt x="0" y="0"/>
                </a:lnTo>
                <a:close/>
              </a:path>
            </a:pathLst>
          </a:custGeom>
          <a:solidFill>
            <a:schemeClr val="bg1"/>
          </a:solidFill>
          <a:ln w="9525">
            <a:solidFill>
              <a:schemeClr val="bg1"/>
            </a:solidFill>
            <a:round/>
            <a:headEnd/>
            <a:tailEnd/>
          </a:ln>
          <a:effectLst/>
        </p:spPr>
        <p:txBody>
          <a:bodyPr/>
          <a:lstStyle/>
          <a:p>
            <a:endParaRPr lang="en-US"/>
          </a:p>
        </p:txBody>
      </p:sp>
      <p:sp>
        <p:nvSpPr>
          <p:cNvPr id="73744" name="Line 16"/>
          <p:cNvSpPr>
            <a:spLocks noChangeShapeType="1"/>
          </p:cNvSpPr>
          <p:nvPr/>
        </p:nvSpPr>
        <p:spPr bwMode="auto">
          <a:xfrm>
            <a:off x="207963" y="5159375"/>
            <a:ext cx="4589462"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73745" name="Line 17"/>
          <p:cNvSpPr>
            <a:spLocks noChangeShapeType="1"/>
          </p:cNvSpPr>
          <p:nvPr/>
        </p:nvSpPr>
        <p:spPr bwMode="auto">
          <a:xfrm>
            <a:off x="908050" y="1827213"/>
            <a:ext cx="1447800" cy="419576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73746" name="Line 18"/>
          <p:cNvSpPr>
            <a:spLocks noChangeShapeType="1"/>
          </p:cNvSpPr>
          <p:nvPr/>
        </p:nvSpPr>
        <p:spPr bwMode="auto">
          <a:xfrm flipH="1" flipV="1">
            <a:off x="781050" y="4743450"/>
            <a:ext cx="3743325" cy="560388"/>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73747" name="Line 19"/>
          <p:cNvSpPr>
            <a:spLocks noChangeShapeType="1"/>
          </p:cNvSpPr>
          <p:nvPr/>
        </p:nvSpPr>
        <p:spPr bwMode="auto">
          <a:xfrm>
            <a:off x="1160463" y="2178050"/>
            <a:ext cx="0" cy="37036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73748" name="Line 20"/>
          <p:cNvSpPr>
            <a:spLocks noChangeShapeType="1"/>
          </p:cNvSpPr>
          <p:nvPr/>
        </p:nvSpPr>
        <p:spPr bwMode="auto">
          <a:xfrm>
            <a:off x="3619500" y="5076825"/>
            <a:ext cx="0" cy="190500"/>
          </a:xfrm>
          <a:prstGeom prst="line">
            <a:avLst/>
          </a:prstGeom>
          <a:noFill/>
          <a:ln w="9525">
            <a:solidFill>
              <a:schemeClr val="tx1"/>
            </a:solidFill>
            <a:round/>
            <a:headEnd/>
            <a:tailEnd/>
          </a:ln>
          <a:effectLst/>
        </p:spPr>
        <p:txBody>
          <a:bodyPr/>
          <a:lstStyle/>
          <a:p>
            <a:endParaRPr lang="en-US"/>
          </a:p>
        </p:txBody>
      </p:sp>
      <p:sp>
        <p:nvSpPr>
          <p:cNvPr id="73749" name="Line 21"/>
          <p:cNvSpPr>
            <a:spLocks noChangeShapeType="1"/>
          </p:cNvSpPr>
          <p:nvPr/>
        </p:nvSpPr>
        <p:spPr bwMode="auto">
          <a:xfrm flipH="1">
            <a:off x="1085850" y="2562225"/>
            <a:ext cx="171450" cy="0"/>
          </a:xfrm>
          <a:prstGeom prst="line">
            <a:avLst/>
          </a:prstGeom>
          <a:noFill/>
          <a:ln w="9525">
            <a:solidFill>
              <a:schemeClr val="tx1"/>
            </a:solidFill>
            <a:round/>
            <a:headEnd/>
            <a:tailEnd/>
          </a:ln>
          <a:effectLst/>
        </p:spPr>
        <p:txBody>
          <a:bodyPr/>
          <a:lstStyle/>
          <a:p>
            <a:endParaRPr lang="en-US"/>
          </a:p>
        </p:txBody>
      </p:sp>
      <p:sp>
        <p:nvSpPr>
          <p:cNvPr id="73750" name="Text Box 22"/>
          <p:cNvSpPr txBox="1">
            <a:spLocks noChangeArrowheads="1"/>
          </p:cNvSpPr>
          <p:nvPr/>
        </p:nvSpPr>
        <p:spPr bwMode="auto">
          <a:xfrm>
            <a:off x="3441700" y="5237163"/>
            <a:ext cx="336550" cy="274637"/>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12</a:t>
            </a:r>
          </a:p>
        </p:txBody>
      </p:sp>
      <p:sp>
        <p:nvSpPr>
          <p:cNvPr id="73751" name="Text Box 23"/>
          <p:cNvSpPr txBox="1">
            <a:spLocks noChangeArrowheads="1"/>
          </p:cNvSpPr>
          <p:nvPr/>
        </p:nvSpPr>
        <p:spPr bwMode="auto">
          <a:xfrm>
            <a:off x="785813" y="2438400"/>
            <a:ext cx="336550" cy="274638"/>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14</a:t>
            </a:r>
          </a:p>
        </p:txBody>
      </p:sp>
      <p:sp>
        <p:nvSpPr>
          <p:cNvPr id="73752" name="Line 24"/>
          <p:cNvSpPr>
            <a:spLocks noChangeShapeType="1"/>
          </p:cNvSpPr>
          <p:nvPr/>
        </p:nvSpPr>
        <p:spPr bwMode="auto">
          <a:xfrm>
            <a:off x="2066925" y="5067300"/>
            <a:ext cx="0" cy="219075"/>
          </a:xfrm>
          <a:prstGeom prst="line">
            <a:avLst/>
          </a:prstGeom>
          <a:noFill/>
          <a:ln w="9525">
            <a:solidFill>
              <a:schemeClr val="tx1"/>
            </a:solidFill>
            <a:round/>
            <a:headEnd/>
            <a:tailEnd/>
          </a:ln>
          <a:effectLst/>
        </p:spPr>
        <p:txBody>
          <a:bodyPr/>
          <a:lstStyle/>
          <a:p>
            <a:endParaRPr lang="en-US"/>
          </a:p>
        </p:txBody>
      </p:sp>
      <p:sp>
        <p:nvSpPr>
          <p:cNvPr id="73753" name="Line 25"/>
          <p:cNvSpPr>
            <a:spLocks noChangeShapeType="1"/>
          </p:cNvSpPr>
          <p:nvPr/>
        </p:nvSpPr>
        <p:spPr bwMode="auto">
          <a:xfrm flipH="1">
            <a:off x="1066800" y="4791075"/>
            <a:ext cx="200025" cy="0"/>
          </a:xfrm>
          <a:prstGeom prst="line">
            <a:avLst/>
          </a:prstGeom>
          <a:noFill/>
          <a:ln w="9525">
            <a:solidFill>
              <a:schemeClr val="tx1"/>
            </a:solidFill>
            <a:round/>
            <a:headEnd/>
            <a:tailEnd/>
          </a:ln>
          <a:effectLst/>
        </p:spPr>
        <p:txBody>
          <a:bodyPr/>
          <a:lstStyle/>
          <a:p>
            <a:endParaRPr lang="en-US"/>
          </a:p>
        </p:txBody>
      </p:sp>
      <p:sp>
        <p:nvSpPr>
          <p:cNvPr id="73754" name="Text Box 26"/>
          <p:cNvSpPr txBox="1">
            <a:spLocks noChangeArrowheads="1"/>
          </p:cNvSpPr>
          <p:nvPr/>
        </p:nvSpPr>
        <p:spPr bwMode="auto">
          <a:xfrm>
            <a:off x="1814513" y="5162550"/>
            <a:ext cx="260350" cy="274638"/>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4</a:t>
            </a:r>
          </a:p>
        </p:txBody>
      </p:sp>
      <p:sp>
        <p:nvSpPr>
          <p:cNvPr id="73755" name="Text Box 27"/>
          <p:cNvSpPr txBox="1">
            <a:spLocks noChangeArrowheads="1"/>
          </p:cNvSpPr>
          <p:nvPr/>
        </p:nvSpPr>
        <p:spPr bwMode="auto">
          <a:xfrm>
            <a:off x="938213" y="4752975"/>
            <a:ext cx="260350" cy="274638"/>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2</a:t>
            </a:r>
          </a:p>
        </p:txBody>
      </p:sp>
      <p:sp>
        <p:nvSpPr>
          <p:cNvPr id="73756" name="Line 28"/>
          <p:cNvSpPr>
            <a:spLocks noChangeShapeType="1"/>
          </p:cNvSpPr>
          <p:nvPr/>
        </p:nvSpPr>
        <p:spPr bwMode="auto">
          <a:xfrm>
            <a:off x="542925" y="3591870"/>
            <a:ext cx="3514725" cy="1781175"/>
          </a:xfrm>
          <a:prstGeom prst="line">
            <a:avLst/>
          </a:prstGeom>
          <a:noFill/>
          <a:ln w="28575">
            <a:solidFill>
              <a:schemeClr val="tx1"/>
            </a:solidFill>
            <a:prstDash val="dash"/>
            <a:round/>
            <a:headEnd type="triangle" w="med" len="med"/>
            <a:tailEnd type="triangle" w="med" len="med"/>
          </a:ln>
          <a:effectLst/>
        </p:spPr>
        <p:txBody>
          <a:bodyPr/>
          <a:lstStyle/>
          <a:p>
            <a:endParaRPr lang="en-US"/>
          </a:p>
        </p:txBody>
      </p:sp>
      <p:sp>
        <p:nvSpPr>
          <p:cNvPr id="73759" name="Line 31"/>
          <p:cNvSpPr>
            <a:spLocks noChangeShapeType="1"/>
          </p:cNvSpPr>
          <p:nvPr/>
        </p:nvSpPr>
        <p:spPr bwMode="auto">
          <a:xfrm flipH="1">
            <a:off x="2114550" y="4476750"/>
            <a:ext cx="152400" cy="276225"/>
          </a:xfrm>
          <a:prstGeom prst="line">
            <a:avLst/>
          </a:prstGeom>
          <a:noFill/>
          <a:ln w="28575">
            <a:solidFill>
              <a:schemeClr val="tx1"/>
            </a:solidFill>
            <a:round/>
            <a:headEnd/>
            <a:tailEnd type="triangle" w="med" len="med"/>
          </a:ln>
          <a:effectLst/>
        </p:spPr>
        <p:txBody>
          <a:bodyPr/>
          <a:lstStyle/>
          <a:p>
            <a:endParaRPr lang="en-US"/>
          </a:p>
        </p:txBody>
      </p:sp>
      <p:sp>
        <p:nvSpPr>
          <p:cNvPr id="73760" name="Text Box 32"/>
          <p:cNvSpPr txBox="1">
            <a:spLocks noChangeArrowheads="1"/>
          </p:cNvSpPr>
          <p:nvPr/>
        </p:nvSpPr>
        <p:spPr bwMode="auto">
          <a:xfrm>
            <a:off x="254000" y="3303838"/>
            <a:ext cx="678391" cy="276999"/>
          </a:xfrm>
          <a:prstGeom prst="rect">
            <a:avLst/>
          </a:prstGeom>
          <a:noFill/>
          <a:ln w="9525">
            <a:noFill/>
            <a:miter lim="800000"/>
            <a:headEnd/>
            <a:tailEnd/>
          </a:ln>
          <a:effectLst/>
        </p:spPr>
        <p:txBody>
          <a:bodyPr wrap="none">
            <a:spAutoFit/>
          </a:bodyPr>
          <a:lstStyle/>
          <a:p>
            <a:r>
              <a:rPr lang="en-US" sz="1200" b="1" i="1" dirty="0">
                <a:latin typeface="+mn-lt"/>
                <a:cs typeface="Times New Roman" pitchFamily="18" charset="0"/>
              </a:rPr>
              <a:t>z </a:t>
            </a:r>
            <a:r>
              <a:rPr lang="en-US" sz="1200" b="1" dirty="0">
                <a:latin typeface="+mj-lt"/>
                <a:cs typeface="Times New Roman" pitchFamily="18" charset="0"/>
              </a:rPr>
              <a:t>=</a:t>
            </a:r>
            <a:r>
              <a:rPr lang="en-US" sz="1200" b="1" dirty="0">
                <a:latin typeface="Times New Roman" pitchFamily="18" charset="0"/>
                <a:cs typeface="Times New Roman" pitchFamily="18" charset="0"/>
              </a:rPr>
              <a:t> 600</a:t>
            </a:r>
          </a:p>
        </p:txBody>
      </p:sp>
      <p:sp>
        <p:nvSpPr>
          <p:cNvPr id="32" name="Text Box 17"/>
          <p:cNvSpPr txBox="1">
            <a:spLocks noChangeArrowheads="1"/>
          </p:cNvSpPr>
          <p:nvPr/>
        </p:nvSpPr>
        <p:spPr bwMode="auto">
          <a:xfrm>
            <a:off x="2210762" y="3340100"/>
            <a:ext cx="1737976" cy="369332"/>
          </a:xfrm>
          <a:prstGeom prst="rect">
            <a:avLst/>
          </a:prstGeom>
          <a:noFill/>
          <a:ln w="9525">
            <a:noFill/>
            <a:miter lim="800000"/>
            <a:headEnd/>
            <a:tailEnd/>
          </a:ln>
          <a:effectLst/>
        </p:spPr>
        <p:txBody>
          <a:bodyPr wrap="none">
            <a:spAutoFit/>
          </a:bodyPr>
          <a:lstStyle/>
          <a:p>
            <a:pPr algn="ctr"/>
            <a:r>
              <a:rPr lang="ar-SA" b="1" dirty="0">
                <a:latin typeface="Times New Roman" pitchFamily="18" charset="0"/>
                <a:cs typeface="Times New Roman" pitchFamily="18" charset="0"/>
              </a:rPr>
              <a:t>فضاء الحلول الممكنة</a:t>
            </a:r>
          </a:p>
        </p:txBody>
      </p:sp>
      <p:sp>
        <p:nvSpPr>
          <p:cNvPr id="33" name="Text Box 5"/>
          <p:cNvSpPr txBox="1">
            <a:spLocks noChangeArrowheads="1"/>
          </p:cNvSpPr>
          <p:nvPr/>
        </p:nvSpPr>
        <p:spPr bwMode="auto">
          <a:xfrm>
            <a:off x="4606300" y="5085184"/>
            <a:ext cx="361950" cy="366712"/>
          </a:xfrm>
          <a:prstGeom prst="rect">
            <a:avLst/>
          </a:prstGeom>
          <a:noFill/>
          <a:ln w="9525">
            <a:noFill/>
            <a:miter lim="800000"/>
            <a:headEnd/>
            <a:tailEnd/>
          </a:ln>
          <a:effectLst/>
        </p:spPr>
        <p:txBody>
          <a:bodyPr wrap="none">
            <a:spAutoFit/>
          </a:bodyPr>
          <a:lstStyle/>
          <a:p>
            <a:r>
              <a:rPr lang="en-US" i="1" dirty="0">
                <a:latin typeface="Times New Roman" pitchFamily="18" charset="0"/>
                <a:cs typeface="Times New Roman" pitchFamily="18" charset="0"/>
                <a:sym typeface="Symbol" pitchFamily="18" charset="2"/>
              </a:rPr>
              <a:t>x</a:t>
            </a:r>
            <a:r>
              <a:rPr lang="en-US" baseline="-25000" dirty="0">
                <a:latin typeface="Times New Roman" pitchFamily="18" charset="0"/>
                <a:cs typeface="Times New Roman" pitchFamily="18" charset="0"/>
                <a:sym typeface="Symbol" pitchFamily="18" charset="2"/>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32">
                                            <p:txEl>
                                              <p:pRg st="3" end="3"/>
                                            </p:txEl>
                                          </p:spTgt>
                                        </p:tgtEl>
                                        <p:attrNameLst>
                                          <p:attrName>style.visibility</p:attrName>
                                        </p:attrNameLst>
                                      </p:cBhvr>
                                      <p:to>
                                        <p:strVal val="visible"/>
                                      </p:to>
                                    </p:set>
                                    <p:animEffect transition="in" filter="blinds(horizontal)">
                                      <p:cBhvr>
                                        <p:cTn id="7" dur="500"/>
                                        <p:tgtEl>
                                          <p:spTgt spid="7373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3732">
                                            <p:txEl>
                                              <p:pRg st="4" end="4"/>
                                            </p:txEl>
                                          </p:spTgt>
                                        </p:tgtEl>
                                        <p:attrNameLst>
                                          <p:attrName>style.visibility</p:attrName>
                                        </p:attrNameLst>
                                      </p:cBhvr>
                                      <p:to>
                                        <p:strVal val="visible"/>
                                      </p:to>
                                    </p:set>
                                    <p:animEffect transition="in" filter="blinds(horizontal)">
                                      <p:cBhvr>
                                        <p:cTn id="10" dur="500"/>
                                        <p:tgtEl>
                                          <p:spTgt spid="7373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3732">
                                            <p:txEl>
                                              <p:pRg st="6" end="6"/>
                                            </p:txEl>
                                          </p:spTgt>
                                        </p:tgtEl>
                                        <p:attrNameLst>
                                          <p:attrName>style.visibility</p:attrName>
                                        </p:attrNameLst>
                                      </p:cBhvr>
                                      <p:to>
                                        <p:strVal val="visible"/>
                                      </p:to>
                                    </p:set>
                                    <p:animEffect transition="in" filter="blinds(horizontal)">
                                      <p:cBhvr>
                                        <p:cTn id="13" dur="500"/>
                                        <p:tgtEl>
                                          <p:spTgt spid="73732">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3732">
                                            <p:txEl>
                                              <p:pRg st="8" end="8"/>
                                            </p:txEl>
                                          </p:spTgt>
                                        </p:tgtEl>
                                        <p:attrNameLst>
                                          <p:attrName>style.visibility</p:attrName>
                                        </p:attrNameLst>
                                      </p:cBhvr>
                                      <p:to>
                                        <p:strVal val="visible"/>
                                      </p:to>
                                    </p:set>
                                    <p:animEffect transition="in" filter="blinds(horizontal)">
                                      <p:cBhvr>
                                        <p:cTn id="18" dur="500"/>
                                        <p:tgtEl>
                                          <p:spTgt spid="73732">
                                            <p:txEl>
                                              <p:pRg st="8" end="8"/>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3732">
                                            <p:txEl>
                                              <p:pRg st="9" end="9"/>
                                            </p:txEl>
                                          </p:spTgt>
                                        </p:tgtEl>
                                        <p:attrNameLst>
                                          <p:attrName>style.visibility</p:attrName>
                                        </p:attrNameLst>
                                      </p:cBhvr>
                                      <p:to>
                                        <p:strVal val="visible"/>
                                      </p:to>
                                    </p:set>
                                    <p:animEffect transition="in" filter="blinds(horizontal)">
                                      <p:cBhvr>
                                        <p:cTn id="21" dur="500"/>
                                        <p:tgtEl>
                                          <p:spTgt spid="73732">
                                            <p:txEl>
                                              <p:pRg st="9" end="9"/>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3732">
                                            <p:txEl>
                                              <p:pRg st="11" end="11"/>
                                            </p:txEl>
                                          </p:spTgt>
                                        </p:tgtEl>
                                        <p:attrNameLst>
                                          <p:attrName>style.visibility</p:attrName>
                                        </p:attrNameLst>
                                      </p:cBhvr>
                                      <p:to>
                                        <p:strVal val="visible"/>
                                      </p:to>
                                    </p:set>
                                    <p:animEffect transition="in" filter="blinds(horizontal)">
                                      <p:cBhvr>
                                        <p:cTn id="24" dur="500"/>
                                        <p:tgtEl>
                                          <p:spTgt spid="73732">
                                            <p:txEl>
                                              <p:pRg st="11" end="1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3756"/>
                                        </p:tgtEl>
                                        <p:attrNameLst>
                                          <p:attrName>style.visibility</p:attrName>
                                        </p:attrNameLst>
                                      </p:cBhvr>
                                      <p:to>
                                        <p:strVal val="visible"/>
                                      </p:to>
                                    </p:set>
                                    <p:animEffect transition="in" filter="blinds(horizontal)">
                                      <p:cBhvr>
                                        <p:cTn id="29" dur="500"/>
                                        <p:tgtEl>
                                          <p:spTgt spid="7375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3760"/>
                                        </p:tgtEl>
                                        <p:attrNameLst>
                                          <p:attrName>style.visibility</p:attrName>
                                        </p:attrNameLst>
                                      </p:cBhvr>
                                      <p:to>
                                        <p:strVal val="visible"/>
                                      </p:to>
                                    </p:set>
                                    <p:animEffect transition="in" filter="blinds(horizontal)">
                                      <p:cBhvr>
                                        <p:cTn id="32" dur="500"/>
                                        <p:tgtEl>
                                          <p:spTgt spid="7376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759"/>
                                        </p:tgtEl>
                                        <p:attrNameLst>
                                          <p:attrName>style.visibility</p:attrName>
                                        </p:attrNameLst>
                                      </p:cBhvr>
                                      <p:to>
                                        <p:strVal val="visible"/>
                                      </p:to>
                                    </p:set>
                                    <p:animEffect transition="in" filter="blinds(horizontal)">
                                      <p:cBhvr>
                                        <p:cTn id="37" dur="500"/>
                                        <p:tgtEl>
                                          <p:spTgt spid="73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56" grpId="0" animBg="1"/>
      <p:bldP spid="73759" grpId="0" animBg="1"/>
      <p:bldP spid="7376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47CDD159-0A79-41AC-A367-E9466A9EBD5C}" type="slidenum">
              <a:rPr lang="ar-SA"/>
              <a:pPr/>
              <a:t>42</a:t>
            </a:fld>
            <a:endParaRPr lang="en-US" dirty="0"/>
          </a:p>
        </p:txBody>
      </p:sp>
      <p:sp>
        <p:nvSpPr>
          <p:cNvPr id="74754" name="Freeform 2"/>
          <p:cNvSpPr>
            <a:spLocks/>
          </p:cNvSpPr>
          <p:nvPr/>
        </p:nvSpPr>
        <p:spPr bwMode="auto">
          <a:xfrm>
            <a:off x="1162050" y="2247900"/>
            <a:ext cx="3619500" cy="2927350"/>
          </a:xfrm>
          <a:custGeom>
            <a:avLst/>
            <a:gdLst/>
            <a:ahLst/>
            <a:cxnLst>
              <a:cxn ang="0">
                <a:pos x="0" y="18"/>
              </a:cxn>
              <a:cxn ang="0">
                <a:pos x="2274" y="0"/>
              </a:cxn>
              <a:cxn ang="0">
                <a:pos x="2280" y="1824"/>
              </a:cxn>
              <a:cxn ang="0">
                <a:pos x="0" y="1844"/>
              </a:cxn>
              <a:cxn ang="0">
                <a:pos x="0" y="18"/>
              </a:cxn>
            </a:cxnLst>
            <a:rect l="0" t="0" r="r" b="b"/>
            <a:pathLst>
              <a:path w="2280" h="1844">
                <a:moveTo>
                  <a:pt x="0" y="18"/>
                </a:moveTo>
                <a:lnTo>
                  <a:pt x="2274" y="0"/>
                </a:lnTo>
                <a:lnTo>
                  <a:pt x="2280" y="1824"/>
                </a:lnTo>
                <a:lnTo>
                  <a:pt x="0" y="1844"/>
                </a:lnTo>
                <a:lnTo>
                  <a:pt x="0" y="18"/>
                </a:lnTo>
                <a:close/>
              </a:path>
            </a:pathLst>
          </a:custGeom>
          <a:solidFill>
            <a:srgbClr val="00CC00">
              <a:alpha val="89000"/>
            </a:srgbClr>
          </a:solidFill>
          <a:ln w="9525">
            <a:solidFill>
              <a:schemeClr val="accent1"/>
            </a:solidFill>
            <a:round/>
            <a:headEnd/>
            <a:tailEnd/>
          </a:ln>
          <a:effectLst/>
        </p:spPr>
        <p:txBody>
          <a:bodyPr/>
          <a:lstStyle/>
          <a:p>
            <a:endParaRPr lang="en-US"/>
          </a:p>
        </p:txBody>
      </p:sp>
      <p:sp>
        <p:nvSpPr>
          <p:cNvPr id="74755"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74756" name="Rectangle 4"/>
          <p:cNvSpPr>
            <a:spLocks noGrp="1" noChangeArrowheads="1"/>
          </p:cNvSpPr>
          <p:nvPr>
            <p:ph type="body" idx="1"/>
          </p:nvPr>
        </p:nvSpPr>
        <p:spPr>
          <a:xfrm>
            <a:off x="4864670" y="1575646"/>
            <a:ext cx="4243834" cy="4738688"/>
          </a:xfrm>
        </p:spPr>
        <p:txBody>
          <a:bodyPr/>
          <a:lstStyle/>
          <a:p>
            <a:pPr marL="60325" indent="-3175" algn="r" rtl="1">
              <a:lnSpc>
                <a:spcPct val="90000"/>
              </a:lnSpc>
              <a:spcBef>
                <a:spcPct val="0"/>
              </a:spcBef>
              <a:buFontTx/>
              <a:buNone/>
            </a:pPr>
            <a:r>
              <a:rPr lang="ar-SA" sz="2800" dirty="0">
                <a:solidFill>
                  <a:srgbClr val="0000FF"/>
                </a:solidFill>
              </a:rPr>
              <a:t>إيجاد الحل الأمثل:</a:t>
            </a:r>
            <a:endParaRPr lang="en-US" sz="2800" dirty="0">
              <a:solidFill>
                <a:srgbClr val="0000FF"/>
              </a:solidFill>
            </a:endParaRPr>
          </a:p>
          <a:p>
            <a:pPr marL="60325" indent="-3175" algn="r" rtl="1">
              <a:lnSpc>
                <a:spcPct val="90000"/>
              </a:lnSpc>
              <a:spcBef>
                <a:spcPct val="0"/>
              </a:spcBef>
              <a:buFontTx/>
              <a:buNone/>
            </a:pPr>
            <a:r>
              <a:rPr lang="ar-SA" sz="2300" dirty="0"/>
              <a:t>إزاحة مستقيم </a:t>
            </a:r>
            <a:r>
              <a:rPr lang="en-US" sz="2300" i="1" dirty="0"/>
              <a:t>z</a:t>
            </a:r>
            <a:r>
              <a:rPr lang="ar-SA" sz="2300" dirty="0"/>
              <a:t> الافتراضي باتجاه التناقص.</a:t>
            </a:r>
            <a:endParaRPr lang="en-US" sz="2300" dirty="0"/>
          </a:p>
          <a:p>
            <a:pPr marL="60325" indent="-3175" algn="ctr">
              <a:lnSpc>
                <a:spcPct val="90000"/>
              </a:lnSpc>
              <a:spcBef>
                <a:spcPct val="0"/>
              </a:spcBef>
              <a:buFontTx/>
              <a:buNone/>
            </a:pPr>
            <a:endParaRPr lang="en-US" sz="1200" dirty="0">
              <a:sym typeface="Symbol" pitchFamily="18" charset="2"/>
            </a:endParaRPr>
          </a:p>
          <a:p>
            <a:pPr marL="60325" indent="-3175" algn="r" rtl="1">
              <a:lnSpc>
                <a:spcPct val="90000"/>
              </a:lnSpc>
              <a:spcBef>
                <a:spcPct val="0"/>
              </a:spcBef>
              <a:buFontTx/>
              <a:buNone/>
            </a:pPr>
            <a:r>
              <a:rPr lang="ar-SA" sz="2400" dirty="0">
                <a:sym typeface="Symbol" pitchFamily="18" charset="2"/>
              </a:rPr>
              <a:t>لإيجاد قيم متغيرات القرار الأمثل، نحل المعادلتين: </a:t>
            </a:r>
          </a:p>
          <a:p>
            <a:pPr marL="60325" indent="-3175" algn="ctr" rtl="1">
              <a:lnSpc>
                <a:spcPct val="90000"/>
              </a:lnSpc>
              <a:spcBef>
                <a:spcPct val="0"/>
              </a:spcBef>
              <a:buFontTx/>
              <a:buNone/>
            </a:pPr>
            <a:r>
              <a:rPr lang="en-US" sz="2200" dirty="0"/>
              <a:t>  7</a:t>
            </a:r>
            <a:r>
              <a:rPr lang="en-US" sz="2200" i="1" dirty="0"/>
              <a:t>x</a:t>
            </a:r>
            <a:r>
              <a:rPr lang="en-US" sz="2200" baseline="-25000" dirty="0"/>
              <a:t>1</a:t>
            </a:r>
            <a:r>
              <a:rPr lang="en-US" sz="2200" dirty="0"/>
              <a:t> +   2</a:t>
            </a:r>
            <a:r>
              <a:rPr lang="en-US" sz="2200" i="1" dirty="0"/>
              <a:t>x</a:t>
            </a:r>
            <a:r>
              <a:rPr lang="en-US" sz="2200" baseline="-25000" dirty="0"/>
              <a:t>2 </a:t>
            </a:r>
            <a:r>
              <a:rPr lang="en-US" sz="2200" dirty="0"/>
              <a:t>= 28</a:t>
            </a:r>
            <a:endParaRPr lang="en-US" sz="2200" i="1" dirty="0"/>
          </a:p>
          <a:p>
            <a:pPr marL="60325" indent="-3175" algn="ctr">
              <a:lnSpc>
                <a:spcPct val="90000"/>
              </a:lnSpc>
              <a:spcBef>
                <a:spcPct val="0"/>
              </a:spcBef>
              <a:buFontTx/>
              <a:buNone/>
            </a:pPr>
            <a:r>
              <a:rPr lang="en-US" sz="2200" dirty="0"/>
              <a:t> 2</a:t>
            </a:r>
            <a:r>
              <a:rPr lang="en-US" sz="2200" i="1" dirty="0"/>
              <a:t>x</a:t>
            </a:r>
            <a:r>
              <a:rPr lang="en-US" sz="2200" baseline="-25000" dirty="0"/>
              <a:t>1</a:t>
            </a:r>
            <a:r>
              <a:rPr lang="en-US" sz="2200" dirty="0"/>
              <a:t> + 12</a:t>
            </a:r>
            <a:r>
              <a:rPr lang="en-US" sz="2200" i="1" dirty="0"/>
              <a:t>x</a:t>
            </a:r>
            <a:r>
              <a:rPr lang="en-US" sz="2200" baseline="-25000" dirty="0"/>
              <a:t>2 </a:t>
            </a:r>
            <a:r>
              <a:rPr lang="en-US" sz="2200" dirty="0"/>
              <a:t>= 24</a:t>
            </a:r>
            <a:endParaRPr lang="ar-SA" sz="2200" dirty="0"/>
          </a:p>
          <a:p>
            <a:pPr marL="284163" lvl="1" indent="-4763" algn="ctr">
              <a:lnSpc>
                <a:spcPct val="90000"/>
              </a:lnSpc>
              <a:spcBef>
                <a:spcPct val="0"/>
              </a:spcBef>
              <a:buFontTx/>
              <a:buNone/>
            </a:pPr>
            <a:endParaRPr lang="en-US" sz="1000" dirty="0"/>
          </a:p>
          <a:p>
            <a:pPr marL="60325" indent="-3175" algn="ctr">
              <a:lnSpc>
                <a:spcPct val="90000"/>
              </a:lnSpc>
              <a:spcBef>
                <a:spcPct val="0"/>
              </a:spcBef>
              <a:buFont typeface="Symbol" pitchFamily="18" charset="2"/>
              <a:buChar char="Þ"/>
            </a:pPr>
            <a:r>
              <a:rPr lang="en-US" sz="2200" i="1" dirty="0"/>
              <a:t> </a:t>
            </a:r>
            <a:r>
              <a:rPr lang="en-US" sz="2200" i="1" dirty="0">
                <a:solidFill>
                  <a:srgbClr val="0000FF"/>
                </a:solidFill>
              </a:rPr>
              <a:t>x</a:t>
            </a:r>
            <a:r>
              <a:rPr lang="en-US" sz="2200" baseline="-25000" dirty="0">
                <a:solidFill>
                  <a:srgbClr val="0000FF"/>
                </a:solidFill>
              </a:rPr>
              <a:t>1</a:t>
            </a:r>
            <a:r>
              <a:rPr lang="en-US" sz="2200" dirty="0">
                <a:solidFill>
                  <a:srgbClr val="0000FF"/>
                </a:solidFill>
              </a:rPr>
              <a:t>* =3.6  and </a:t>
            </a:r>
            <a:r>
              <a:rPr lang="en-US" sz="2200" i="1" dirty="0">
                <a:solidFill>
                  <a:srgbClr val="0000FF"/>
                </a:solidFill>
              </a:rPr>
              <a:t>x</a:t>
            </a:r>
            <a:r>
              <a:rPr lang="en-US" sz="2200" baseline="-25000" dirty="0">
                <a:solidFill>
                  <a:srgbClr val="0000FF"/>
                </a:solidFill>
              </a:rPr>
              <a:t>2</a:t>
            </a:r>
            <a:r>
              <a:rPr lang="en-US" sz="2200" dirty="0">
                <a:solidFill>
                  <a:srgbClr val="0000FF"/>
                </a:solidFill>
              </a:rPr>
              <a:t>*= </a:t>
            </a:r>
            <a:r>
              <a:rPr lang="en-US" sz="2000" dirty="0">
                <a:solidFill>
                  <a:srgbClr val="0000FF"/>
                </a:solidFill>
              </a:rPr>
              <a:t>1.4</a:t>
            </a:r>
          </a:p>
          <a:p>
            <a:pPr marL="60325" indent="-3175" algn="ctr">
              <a:lnSpc>
                <a:spcPct val="90000"/>
              </a:lnSpc>
              <a:spcBef>
                <a:spcPct val="0"/>
              </a:spcBef>
              <a:buFont typeface="Symbol" pitchFamily="18" charset="2"/>
              <a:buChar char="Þ"/>
            </a:pPr>
            <a:r>
              <a:rPr lang="en-US" sz="2200" dirty="0">
                <a:solidFill>
                  <a:srgbClr val="0000FF"/>
                </a:solidFill>
              </a:rPr>
              <a:t> </a:t>
            </a:r>
            <a:r>
              <a:rPr lang="en-US" sz="2200" i="1" dirty="0">
                <a:solidFill>
                  <a:srgbClr val="0000FF"/>
                </a:solidFill>
              </a:rPr>
              <a:t>z</a:t>
            </a:r>
            <a:r>
              <a:rPr lang="en-US" sz="2200" dirty="0">
                <a:solidFill>
                  <a:srgbClr val="0000FF"/>
                </a:solidFill>
              </a:rPr>
              <a:t>* = 320000</a:t>
            </a:r>
          </a:p>
          <a:p>
            <a:pPr marL="60325" indent="-3175" algn="ctr">
              <a:lnSpc>
                <a:spcPct val="90000"/>
              </a:lnSpc>
              <a:spcBef>
                <a:spcPct val="0"/>
              </a:spcBef>
              <a:buFont typeface="Symbol" pitchFamily="18" charset="2"/>
              <a:buChar char="Þ"/>
            </a:pPr>
            <a:endParaRPr lang="en-US" sz="1200" dirty="0"/>
          </a:p>
          <a:p>
            <a:pPr marL="60325" indent="-3175" algn="just" rtl="1">
              <a:lnSpc>
                <a:spcPct val="90000"/>
              </a:lnSpc>
              <a:spcBef>
                <a:spcPct val="0"/>
              </a:spcBef>
              <a:buFont typeface="Symbol" pitchFamily="18" charset="2"/>
              <a:buNone/>
            </a:pPr>
            <a:r>
              <a:rPr lang="ar-SA" sz="2400" dirty="0">
                <a:sym typeface="Symbol" pitchFamily="18" charset="2"/>
              </a:rPr>
              <a:t>على الإدارة شراء </a:t>
            </a:r>
            <a:r>
              <a:rPr lang="en-US" sz="2400" dirty="0">
                <a:sym typeface="Symbol" pitchFamily="18" charset="2"/>
              </a:rPr>
              <a:t>3.6</a:t>
            </a:r>
            <a:r>
              <a:rPr lang="ar-SA" sz="2400" dirty="0">
                <a:sym typeface="Symbol" pitchFamily="18" charset="2"/>
              </a:rPr>
              <a:t> دقيقة إعلان في البرامج الكوميدية و </a:t>
            </a:r>
            <a:r>
              <a:rPr lang="en-US" sz="2400" dirty="0">
                <a:sym typeface="Symbol" pitchFamily="18" charset="2"/>
              </a:rPr>
              <a:t>1.4</a:t>
            </a:r>
            <a:r>
              <a:rPr lang="ar-SA" sz="2400" dirty="0">
                <a:sym typeface="Symbol" pitchFamily="18" charset="2"/>
              </a:rPr>
              <a:t> دقيقة إعلان في البرامج الرياضية بتكلفة مثلى تساوي </a:t>
            </a:r>
            <a:r>
              <a:rPr lang="en-US" sz="2400" dirty="0">
                <a:sym typeface="Symbol" pitchFamily="18" charset="2"/>
              </a:rPr>
              <a:t>320,000</a:t>
            </a:r>
            <a:r>
              <a:rPr lang="ar-SA" sz="2400" dirty="0">
                <a:sym typeface="Symbol" pitchFamily="18" charset="2"/>
              </a:rPr>
              <a:t> ريال.</a:t>
            </a:r>
            <a:r>
              <a:rPr lang="ar-SA" sz="2000" dirty="0">
                <a:sym typeface="Symbol" pitchFamily="18" charset="2"/>
              </a:rPr>
              <a:t> </a:t>
            </a:r>
            <a:endParaRPr lang="en-US" sz="2000" dirty="0">
              <a:sym typeface="Symbol" pitchFamily="18" charset="2"/>
            </a:endParaRPr>
          </a:p>
        </p:txBody>
      </p:sp>
      <p:sp>
        <p:nvSpPr>
          <p:cNvPr id="74758" name="Text Box 6"/>
          <p:cNvSpPr txBox="1">
            <a:spLocks noChangeArrowheads="1"/>
          </p:cNvSpPr>
          <p:nvPr/>
        </p:nvSpPr>
        <p:spPr bwMode="auto">
          <a:xfrm>
            <a:off x="1062038" y="1866900"/>
            <a:ext cx="361950" cy="366713"/>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grpSp>
        <p:nvGrpSpPr>
          <p:cNvPr id="2" name="Group 8"/>
          <p:cNvGrpSpPr>
            <a:grpSpLocks/>
          </p:cNvGrpSpPr>
          <p:nvPr/>
        </p:nvGrpSpPr>
        <p:grpSpPr bwMode="auto">
          <a:xfrm>
            <a:off x="2220913" y="5461000"/>
            <a:ext cx="314325" cy="304800"/>
            <a:chOff x="2214" y="3613"/>
            <a:chExt cx="198" cy="192"/>
          </a:xfrm>
        </p:grpSpPr>
        <p:sp>
          <p:nvSpPr>
            <p:cNvPr id="74761" name="Oval 9"/>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74762" name="Text Box 10"/>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1</a:t>
              </a:r>
            </a:p>
          </p:txBody>
        </p:sp>
      </p:grpSp>
      <p:grpSp>
        <p:nvGrpSpPr>
          <p:cNvPr id="3" name="Group 11"/>
          <p:cNvGrpSpPr>
            <a:grpSpLocks/>
          </p:cNvGrpSpPr>
          <p:nvPr/>
        </p:nvGrpSpPr>
        <p:grpSpPr bwMode="auto">
          <a:xfrm>
            <a:off x="4079875" y="5262563"/>
            <a:ext cx="314325" cy="304800"/>
            <a:chOff x="2214" y="3613"/>
            <a:chExt cx="198" cy="192"/>
          </a:xfrm>
        </p:grpSpPr>
        <p:sp>
          <p:nvSpPr>
            <p:cNvPr id="74764" name="Oval 12"/>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74765" name="Text Box 13"/>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2</a:t>
              </a:r>
            </a:p>
          </p:txBody>
        </p:sp>
      </p:grpSp>
      <p:sp>
        <p:nvSpPr>
          <p:cNvPr id="74766" name="Freeform 14"/>
          <p:cNvSpPr>
            <a:spLocks/>
          </p:cNvSpPr>
          <p:nvPr/>
        </p:nvSpPr>
        <p:spPr bwMode="auto">
          <a:xfrm>
            <a:off x="1149350" y="2540000"/>
            <a:ext cx="895350" cy="2622550"/>
          </a:xfrm>
          <a:custGeom>
            <a:avLst/>
            <a:gdLst/>
            <a:ahLst/>
            <a:cxnLst>
              <a:cxn ang="0">
                <a:pos x="0" y="0"/>
              </a:cxn>
              <a:cxn ang="0">
                <a:pos x="0" y="1652"/>
              </a:cxn>
              <a:cxn ang="0">
                <a:pos x="564" y="1640"/>
              </a:cxn>
              <a:cxn ang="0">
                <a:pos x="0" y="0"/>
              </a:cxn>
            </a:cxnLst>
            <a:rect l="0" t="0" r="r" b="b"/>
            <a:pathLst>
              <a:path w="564" h="1652">
                <a:moveTo>
                  <a:pt x="0" y="0"/>
                </a:moveTo>
                <a:lnTo>
                  <a:pt x="0" y="1652"/>
                </a:lnTo>
                <a:lnTo>
                  <a:pt x="564" y="1640"/>
                </a:lnTo>
                <a:lnTo>
                  <a:pt x="0" y="0"/>
                </a:lnTo>
                <a:close/>
              </a:path>
            </a:pathLst>
          </a:custGeom>
          <a:solidFill>
            <a:schemeClr val="bg1"/>
          </a:solidFill>
          <a:ln w="9525">
            <a:solidFill>
              <a:schemeClr val="bg1"/>
            </a:solidFill>
            <a:round/>
            <a:headEnd/>
            <a:tailEnd/>
          </a:ln>
          <a:effectLst/>
        </p:spPr>
        <p:txBody>
          <a:bodyPr/>
          <a:lstStyle/>
          <a:p>
            <a:endParaRPr lang="en-US"/>
          </a:p>
        </p:txBody>
      </p:sp>
      <p:sp>
        <p:nvSpPr>
          <p:cNvPr id="74767" name="Freeform 15"/>
          <p:cNvSpPr>
            <a:spLocks/>
          </p:cNvSpPr>
          <p:nvPr/>
        </p:nvSpPr>
        <p:spPr bwMode="auto">
          <a:xfrm>
            <a:off x="1987550" y="4921250"/>
            <a:ext cx="1612900" cy="241300"/>
          </a:xfrm>
          <a:custGeom>
            <a:avLst/>
            <a:gdLst/>
            <a:ahLst/>
            <a:cxnLst>
              <a:cxn ang="0">
                <a:pos x="0" y="0"/>
              </a:cxn>
              <a:cxn ang="0">
                <a:pos x="1016" y="152"/>
              </a:cxn>
              <a:cxn ang="0">
                <a:pos x="44" y="152"/>
              </a:cxn>
              <a:cxn ang="0">
                <a:pos x="0" y="0"/>
              </a:cxn>
            </a:cxnLst>
            <a:rect l="0" t="0" r="r" b="b"/>
            <a:pathLst>
              <a:path w="1016" h="152">
                <a:moveTo>
                  <a:pt x="0" y="0"/>
                </a:moveTo>
                <a:lnTo>
                  <a:pt x="1016" y="152"/>
                </a:lnTo>
                <a:lnTo>
                  <a:pt x="44" y="152"/>
                </a:lnTo>
                <a:lnTo>
                  <a:pt x="0" y="0"/>
                </a:lnTo>
                <a:close/>
              </a:path>
            </a:pathLst>
          </a:custGeom>
          <a:solidFill>
            <a:schemeClr val="bg1"/>
          </a:solidFill>
          <a:ln w="9525">
            <a:solidFill>
              <a:schemeClr val="bg1"/>
            </a:solidFill>
            <a:round/>
            <a:headEnd/>
            <a:tailEnd/>
          </a:ln>
          <a:effectLst/>
        </p:spPr>
        <p:txBody>
          <a:bodyPr/>
          <a:lstStyle/>
          <a:p>
            <a:endParaRPr lang="en-US"/>
          </a:p>
        </p:txBody>
      </p:sp>
      <p:sp>
        <p:nvSpPr>
          <p:cNvPr id="74768" name="Line 16"/>
          <p:cNvSpPr>
            <a:spLocks noChangeShapeType="1"/>
          </p:cNvSpPr>
          <p:nvPr/>
        </p:nvSpPr>
        <p:spPr bwMode="auto">
          <a:xfrm>
            <a:off x="207963" y="5159375"/>
            <a:ext cx="4589462"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74769" name="Line 17"/>
          <p:cNvSpPr>
            <a:spLocks noChangeShapeType="1"/>
          </p:cNvSpPr>
          <p:nvPr/>
        </p:nvSpPr>
        <p:spPr bwMode="auto">
          <a:xfrm>
            <a:off x="908050" y="1827213"/>
            <a:ext cx="1447800" cy="419576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74770" name="Line 18"/>
          <p:cNvSpPr>
            <a:spLocks noChangeShapeType="1"/>
          </p:cNvSpPr>
          <p:nvPr/>
        </p:nvSpPr>
        <p:spPr bwMode="auto">
          <a:xfrm flipH="1" flipV="1">
            <a:off x="781050" y="4743450"/>
            <a:ext cx="3743325" cy="560388"/>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74771" name="Line 19"/>
          <p:cNvSpPr>
            <a:spLocks noChangeShapeType="1"/>
          </p:cNvSpPr>
          <p:nvPr/>
        </p:nvSpPr>
        <p:spPr bwMode="auto">
          <a:xfrm>
            <a:off x="1160463" y="2178050"/>
            <a:ext cx="0" cy="37036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74772" name="Line 20"/>
          <p:cNvSpPr>
            <a:spLocks noChangeShapeType="1"/>
          </p:cNvSpPr>
          <p:nvPr/>
        </p:nvSpPr>
        <p:spPr bwMode="auto">
          <a:xfrm>
            <a:off x="3619500" y="5076825"/>
            <a:ext cx="0" cy="190500"/>
          </a:xfrm>
          <a:prstGeom prst="line">
            <a:avLst/>
          </a:prstGeom>
          <a:noFill/>
          <a:ln w="9525">
            <a:solidFill>
              <a:schemeClr val="tx1"/>
            </a:solidFill>
            <a:round/>
            <a:headEnd/>
            <a:tailEnd/>
          </a:ln>
          <a:effectLst/>
        </p:spPr>
        <p:txBody>
          <a:bodyPr/>
          <a:lstStyle/>
          <a:p>
            <a:endParaRPr lang="en-US"/>
          </a:p>
        </p:txBody>
      </p:sp>
      <p:sp>
        <p:nvSpPr>
          <p:cNvPr id="74773" name="Line 21"/>
          <p:cNvSpPr>
            <a:spLocks noChangeShapeType="1"/>
          </p:cNvSpPr>
          <p:nvPr/>
        </p:nvSpPr>
        <p:spPr bwMode="auto">
          <a:xfrm flipH="1">
            <a:off x="1085850" y="2562225"/>
            <a:ext cx="171450" cy="0"/>
          </a:xfrm>
          <a:prstGeom prst="line">
            <a:avLst/>
          </a:prstGeom>
          <a:noFill/>
          <a:ln w="9525">
            <a:solidFill>
              <a:schemeClr val="tx1"/>
            </a:solidFill>
            <a:round/>
            <a:headEnd/>
            <a:tailEnd/>
          </a:ln>
          <a:effectLst/>
        </p:spPr>
        <p:txBody>
          <a:bodyPr/>
          <a:lstStyle/>
          <a:p>
            <a:endParaRPr lang="en-US"/>
          </a:p>
        </p:txBody>
      </p:sp>
      <p:sp>
        <p:nvSpPr>
          <p:cNvPr id="74774" name="Text Box 22"/>
          <p:cNvSpPr txBox="1">
            <a:spLocks noChangeArrowheads="1"/>
          </p:cNvSpPr>
          <p:nvPr/>
        </p:nvSpPr>
        <p:spPr bwMode="auto">
          <a:xfrm>
            <a:off x="3441700" y="5237163"/>
            <a:ext cx="336550" cy="274637"/>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12</a:t>
            </a:r>
          </a:p>
        </p:txBody>
      </p:sp>
      <p:sp>
        <p:nvSpPr>
          <p:cNvPr id="74775" name="Text Box 23"/>
          <p:cNvSpPr txBox="1">
            <a:spLocks noChangeArrowheads="1"/>
          </p:cNvSpPr>
          <p:nvPr/>
        </p:nvSpPr>
        <p:spPr bwMode="auto">
          <a:xfrm>
            <a:off x="785813" y="2438400"/>
            <a:ext cx="336550" cy="274638"/>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14</a:t>
            </a:r>
          </a:p>
        </p:txBody>
      </p:sp>
      <p:sp>
        <p:nvSpPr>
          <p:cNvPr id="74776" name="Line 24"/>
          <p:cNvSpPr>
            <a:spLocks noChangeShapeType="1"/>
          </p:cNvSpPr>
          <p:nvPr/>
        </p:nvSpPr>
        <p:spPr bwMode="auto">
          <a:xfrm>
            <a:off x="2066925" y="5067300"/>
            <a:ext cx="0" cy="219075"/>
          </a:xfrm>
          <a:prstGeom prst="line">
            <a:avLst/>
          </a:prstGeom>
          <a:noFill/>
          <a:ln w="9525">
            <a:solidFill>
              <a:schemeClr val="tx1"/>
            </a:solidFill>
            <a:round/>
            <a:headEnd/>
            <a:tailEnd/>
          </a:ln>
          <a:effectLst/>
        </p:spPr>
        <p:txBody>
          <a:bodyPr/>
          <a:lstStyle/>
          <a:p>
            <a:endParaRPr lang="en-US"/>
          </a:p>
        </p:txBody>
      </p:sp>
      <p:sp>
        <p:nvSpPr>
          <p:cNvPr id="74777" name="Line 25"/>
          <p:cNvSpPr>
            <a:spLocks noChangeShapeType="1"/>
          </p:cNvSpPr>
          <p:nvPr/>
        </p:nvSpPr>
        <p:spPr bwMode="auto">
          <a:xfrm flipH="1">
            <a:off x="1066800" y="4791075"/>
            <a:ext cx="200025" cy="0"/>
          </a:xfrm>
          <a:prstGeom prst="line">
            <a:avLst/>
          </a:prstGeom>
          <a:noFill/>
          <a:ln w="9525">
            <a:solidFill>
              <a:schemeClr val="tx1"/>
            </a:solidFill>
            <a:round/>
            <a:headEnd/>
            <a:tailEnd/>
          </a:ln>
          <a:effectLst/>
        </p:spPr>
        <p:txBody>
          <a:bodyPr/>
          <a:lstStyle/>
          <a:p>
            <a:endParaRPr lang="en-US"/>
          </a:p>
        </p:txBody>
      </p:sp>
      <p:sp>
        <p:nvSpPr>
          <p:cNvPr id="74778" name="Text Box 26"/>
          <p:cNvSpPr txBox="1">
            <a:spLocks noChangeArrowheads="1"/>
          </p:cNvSpPr>
          <p:nvPr/>
        </p:nvSpPr>
        <p:spPr bwMode="auto">
          <a:xfrm>
            <a:off x="1814513" y="5162550"/>
            <a:ext cx="260350" cy="274638"/>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4</a:t>
            </a:r>
          </a:p>
        </p:txBody>
      </p:sp>
      <p:sp>
        <p:nvSpPr>
          <p:cNvPr id="74779" name="Text Box 27"/>
          <p:cNvSpPr txBox="1">
            <a:spLocks noChangeArrowheads="1"/>
          </p:cNvSpPr>
          <p:nvPr/>
        </p:nvSpPr>
        <p:spPr bwMode="auto">
          <a:xfrm>
            <a:off x="938213" y="4752975"/>
            <a:ext cx="260350" cy="274638"/>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2</a:t>
            </a:r>
          </a:p>
        </p:txBody>
      </p:sp>
      <p:sp>
        <p:nvSpPr>
          <p:cNvPr id="74780" name="Line 28"/>
          <p:cNvSpPr>
            <a:spLocks noChangeShapeType="1"/>
          </p:cNvSpPr>
          <p:nvPr/>
        </p:nvSpPr>
        <p:spPr bwMode="auto">
          <a:xfrm>
            <a:off x="542925" y="3591023"/>
            <a:ext cx="3514725" cy="1781175"/>
          </a:xfrm>
          <a:prstGeom prst="line">
            <a:avLst/>
          </a:prstGeom>
          <a:noFill/>
          <a:ln w="28575">
            <a:solidFill>
              <a:schemeClr val="tx1"/>
            </a:solidFill>
            <a:prstDash val="dash"/>
            <a:round/>
            <a:headEnd type="triangle" w="med" len="med"/>
            <a:tailEnd type="triangle" w="med" len="med"/>
          </a:ln>
          <a:effectLst/>
        </p:spPr>
        <p:txBody>
          <a:bodyPr/>
          <a:lstStyle/>
          <a:p>
            <a:endParaRPr lang="en-US"/>
          </a:p>
        </p:txBody>
      </p:sp>
      <p:sp>
        <p:nvSpPr>
          <p:cNvPr id="74785" name="Oval 33"/>
          <p:cNvSpPr>
            <a:spLocks noChangeArrowheads="1"/>
          </p:cNvSpPr>
          <p:nvPr/>
        </p:nvSpPr>
        <p:spPr bwMode="auto">
          <a:xfrm>
            <a:off x="1933575" y="4867275"/>
            <a:ext cx="88900" cy="889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32" name="TextBox 31"/>
          <p:cNvSpPr txBox="1"/>
          <p:nvPr/>
        </p:nvSpPr>
        <p:spPr>
          <a:xfrm>
            <a:off x="533400" y="5943600"/>
            <a:ext cx="1558440" cy="400110"/>
          </a:xfrm>
          <a:prstGeom prst="rect">
            <a:avLst/>
          </a:prstGeom>
          <a:noFill/>
        </p:spPr>
        <p:txBody>
          <a:bodyPr wrap="square" rtlCol="0">
            <a:spAutoFit/>
          </a:bodyPr>
          <a:lstStyle/>
          <a:p>
            <a:r>
              <a:rPr lang="ar-SA" sz="2000" dirty="0">
                <a:solidFill>
                  <a:srgbClr val="FF0000"/>
                </a:solidFill>
              </a:rPr>
              <a:t>نقطة الحل الأمثل</a:t>
            </a:r>
            <a:endParaRPr lang="en-US" sz="2000" dirty="0">
              <a:solidFill>
                <a:srgbClr val="FF0000"/>
              </a:solidFill>
            </a:endParaRPr>
          </a:p>
        </p:txBody>
      </p:sp>
      <p:cxnSp>
        <p:nvCxnSpPr>
          <p:cNvPr id="33" name="Curved Connector 32"/>
          <p:cNvCxnSpPr/>
          <p:nvPr/>
        </p:nvCxnSpPr>
        <p:spPr>
          <a:xfrm rot="5400000" flipH="1" flipV="1">
            <a:off x="1171027" y="5125439"/>
            <a:ext cx="914399" cy="609381"/>
          </a:xfrm>
          <a:prstGeom prst="curvedConnector3">
            <a:avLst>
              <a:gd name="adj1" fmla="val 71538"/>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 Box 17"/>
          <p:cNvSpPr txBox="1">
            <a:spLocks noChangeArrowheads="1"/>
          </p:cNvSpPr>
          <p:nvPr/>
        </p:nvSpPr>
        <p:spPr bwMode="auto">
          <a:xfrm>
            <a:off x="2210762" y="3340100"/>
            <a:ext cx="1737976" cy="369332"/>
          </a:xfrm>
          <a:prstGeom prst="rect">
            <a:avLst/>
          </a:prstGeom>
          <a:noFill/>
          <a:ln w="9525">
            <a:noFill/>
            <a:miter lim="800000"/>
            <a:headEnd/>
            <a:tailEnd/>
          </a:ln>
          <a:effectLst/>
        </p:spPr>
        <p:txBody>
          <a:bodyPr wrap="none">
            <a:spAutoFit/>
          </a:bodyPr>
          <a:lstStyle/>
          <a:p>
            <a:pPr algn="ctr"/>
            <a:r>
              <a:rPr lang="ar-SA" b="1" dirty="0">
                <a:latin typeface="Times New Roman" pitchFamily="18" charset="0"/>
                <a:cs typeface="Times New Roman" pitchFamily="18" charset="0"/>
              </a:rPr>
              <a:t>فضاء الحلول الممكنة</a:t>
            </a:r>
          </a:p>
        </p:txBody>
      </p:sp>
      <p:sp>
        <p:nvSpPr>
          <p:cNvPr id="35" name="Text Box 5"/>
          <p:cNvSpPr txBox="1">
            <a:spLocks noChangeArrowheads="1"/>
          </p:cNvSpPr>
          <p:nvPr/>
        </p:nvSpPr>
        <p:spPr bwMode="auto">
          <a:xfrm>
            <a:off x="4606300" y="5085184"/>
            <a:ext cx="361950" cy="366712"/>
          </a:xfrm>
          <a:prstGeom prst="rect">
            <a:avLst/>
          </a:prstGeom>
          <a:noFill/>
          <a:ln w="9525">
            <a:noFill/>
            <a:miter lim="800000"/>
            <a:headEnd/>
            <a:tailEnd/>
          </a:ln>
          <a:effectLst/>
        </p:spPr>
        <p:txBody>
          <a:bodyPr wrap="none">
            <a:spAutoFit/>
          </a:bodyPr>
          <a:lstStyle/>
          <a:p>
            <a:r>
              <a:rPr lang="en-US" i="1" dirty="0">
                <a:latin typeface="Times New Roman" pitchFamily="18" charset="0"/>
                <a:cs typeface="Times New Roman" pitchFamily="18" charset="0"/>
                <a:sym typeface="Symbol" pitchFamily="18" charset="2"/>
              </a:rPr>
              <a:t>x</a:t>
            </a:r>
            <a:r>
              <a:rPr lang="en-US" baseline="-25000" dirty="0">
                <a:latin typeface="Times New Roman" pitchFamily="18" charset="0"/>
                <a:cs typeface="Times New Roman" pitchFamily="18" charset="0"/>
                <a:sym typeface="Symbol" pitchFamily="18" charset="2"/>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756">
                                            <p:txEl>
                                              <p:pRg st="1" end="1"/>
                                            </p:txEl>
                                          </p:spTgt>
                                        </p:tgtEl>
                                        <p:attrNameLst>
                                          <p:attrName>style.visibility</p:attrName>
                                        </p:attrNameLst>
                                      </p:cBhvr>
                                      <p:to>
                                        <p:strVal val="visible"/>
                                      </p:to>
                                    </p:set>
                                    <p:animEffect transition="in" filter="blinds(horizontal)">
                                      <p:cBhvr>
                                        <p:cTn id="7" dur="500"/>
                                        <p:tgtEl>
                                          <p:spTgt spid="7475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9" presetClass="path" presetSubtype="0" accel="50000" decel="50000" fill="hold" grpId="0" nodeType="clickEffect">
                                  <p:stCondLst>
                                    <p:cond delay="0"/>
                                  </p:stCondLst>
                                  <p:childTnLst>
                                    <p:animMotion origin="layout" path="M -0.00052 -2.22222E-6 L -0.03264 0.06435 " pathEditMode="relative" rAng="0" ptsTypes="AA">
                                      <p:cBhvr>
                                        <p:cTn id="11" dur="5000" fill="hold"/>
                                        <p:tgtEl>
                                          <p:spTgt spid="74780"/>
                                        </p:tgtEl>
                                        <p:attrNameLst>
                                          <p:attrName>ppt_x</p:attrName>
                                          <p:attrName>ppt_y</p:attrName>
                                        </p:attrNameLst>
                                      </p:cBhvr>
                                      <p:rCtr x="-1615" y="3218"/>
                                    </p:animMotion>
                                  </p:childTnLst>
                                </p:cTn>
                              </p:par>
                            </p:childTnLst>
                          </p:cTn>
                        </p:par>
                        <p:par>
                          <p:cTn id="12" fill="hold">
                            <p:stCondLst>
                              <p:cond delay="5000"/>
                            </p:stCondLst>
                            <p:childTnLst>
                              <p:par>
                                <p:cTn id="13" presetID="3" presetClass="entr" presetSubtype="10" fill="hold" grpId="0" nodeType="afterEffect">
                                  <p:stCondLst>
                                    <p:cond delay="0"/>
                                  </p:stCondLst>
                                  <p:childTnLst>
                                    <p:set>
                                      <p:cBhvr>
                                        <p:cTn id="14" dur="1" fill="hold">
                                          <p:stCondLst>
                                            <p:cond delay="0"/>
                                          </p:stCondLst>
                                        </p:cTn>
                                        <p:tgtEl>
                                          <p:spTgt spid="74785"/>
                                        </p:tgtEl>
                                        <p:attrNameLst>
                                          <p:attrName>style.visibility</p:attrName>
                                        </p:attrNameLst>
                                      </p:cBhvr>
                                      <p:to>
                                        <p:strVal val="visible"/>
                                      </p:to>
                                    </p:set>
                                    <p:animEffect transition="in" filter="blinds(horizontal)">
                                      <p:cBhvr>
                                        <p:cTn id="15" dur="500"/>
                                        <p:tgtEl>
                                          <p:spTgt spid="74785"/>
                                        </p:tgtEl>
                                      </p:cBhvr>
                                    </p:animEffect>
                                  </p:childTnLst>
                                </p:cTn>
                              </p:par>
                              <p:par>
                                <p:cTn id="16" presetID="4" presetClass="entr" presetSubtype="16"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box(in)">
                                      <p:cBhvr>
                                        <p:cTn id="18" dur="500"/>
                                        <p:tgtEl>
                                          <p:spTgt spid="33"/>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box(in)">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4756">
                                            <p:txEl>
                                              <p:pRg st="3" end="3"/>
                                            </p:txEl>
                                          </p:spTgt>
                                        </p:tgtEl>
                                        <p:attrNameLst>
                                          <p:attrName>style.visibility</p:attrName>
                                        </p:attrNameLst>
                                      </p:cBhvr>
                                      <p:to>
                                        <p:strVal val="visible"/>
                                      </p:to>
                                    </p:set>
                                    <p:animEffect transition="in" filter="blinds(horizontal)">
                                      <p:cBhvr>
                                        <p:cTn id="26" dur="500"/>
                                        <p:tgtEl>
                                          <p:spTgt spid="74756">
                                            <p:txEl>
                                              <p:pRg st="3" end="3"/>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74756">
                                            <p:txEl>
                                              <p:pRg st="4" end="4"/>
                                            </p:txEl>
                                          </p:spTgt>
                                        </p:tgtEl>
                                        <p:attrNameLst>
                                          <p:attrName>style.visibility</p:attrName>
                                        </p:attrNameLst>
                                      </p:cBhvr>
                                      <p:to>
                                        <p:strVal val="visible"/>
                                      </p:to>
                                    </p:set>
                                    <p:animEffect transition="in" filter="blinds(horizontal)">
                                      <p:cBhvr>
                                        <p:cTn id="29" dur="500"/>
                                        <p:tgtEl>
                                          <p:spTgt spid="74756">
                                            <p:txEl>
                                              <p:pRg st="4" end="4"/>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74756">
                                            <p:txEl>
                                              <p:pRg st="5" end="5"/>
                                            </p:txEl>
                                          </p:spTgt>
                                        </p:tgtEl>
                                        <p:attrNameLst>
                                          <p:attrName>style.visibility</p:attrName>
                                        </p:attrNameLst>
                                      </p:cBhvr>
                                      <p:to>
                                        <p:strVal val="visible"/>
                                      </p:to>
                                    </p:set>
                                    <p:animEffect transition="in" filter="blinds(horizontal)">
                                      <p:cBhvr>
                                        <p:cTn id="32" dur="500"/>
                                        <p:tgtEl>
                                          <p:spTgt spid="7475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4756">
                                            <p:txEl>
                                              <p:pRg st="7" end="7"/>
                                            </p:txEl>
                                          </p:spTgt>
                                        </p:tgtEl>
                                        <p:attrNameLst>
                                          <p:attrName>style.visibility</p:attrName>
                                        </p:attrNameLst>
                                      </p:cBhvr>
                                      <p:to>
                                        <p:strVal val="visible"/>
                                      </p:to>
                                    </p:set>
                                    <p:animEffect transition="in" filter="blinds(horizontal)">
                                      <p:cBhvr>
                                        <p:cTn id="37" dur="500"/>
                                        <p:tgtEl>
                                          <p:spTgt spid="74756">
                                            <p:txEl>
                                              <p:pRg st="7" end="7"/>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74756">
                                            <p:txEl>
                                              <p:pRg st="8" end="8"/>
                                            </p:txEl>
                                          </p:spTgt>
                                        </p:tgtEl>
                                        <p:attrNameLst>
                                          <p:attrName>style.visibility</p:attrName>
                                        </p:attrNameLst>
                                      </p:cBhvr>
                                      <p:to>
                                        <p:strVal val="visible"/>
                                      </p:to>
                                    </p:set>
                                    <p:animEffect transition="in" filter="blinds(horizontal)">
                                      <p:cBhvr>
                                        <p:cTn id="40" dur="500"/>
                                        <p:tgtEl>
                                          <p:spTgt spid="74756">
                                            <p:txEl>
                                              <p:pRg st="8" end="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4756">
                                            <p:txEl>
                                              <p:pRg st="10" end="10"/>
                                            </p:txEl>
                                          </p:spTgt>
                                        </p:tgtEl>
                                        <p:attrNameLst>
                                          <p:attrName>style.visibility</p:attrName>
                                        </p:attrNameLst>
                                      </p:cBhvr>
                                      <p:to>
                                        <p:strVal val="visible"/>
                                      </p:to>
                                    </p:set>
                                    <p:animEffect transition="in" filter="blinds(horizontal)">
                                      <p:cBhvr>
                                        <p:cTn id="43" dur="500"/>
                                        <p:tgtEl>
                                          <p:spTgt spid="7475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80" grpId="0" animBg="1"/>
      <p:bldP spid="74785" grpId="0" animBg="1"/>
      <p:bldP spid="3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a:buNone/>
            </a:pPr>
            <a:r>
              <a:rPr lang="ar-SA" dirty="0"/>
              <a:t>مثال: ثلاث متغيرات (غير مطلوب!)</a:t>
            </a:r>
            <a:endParaRPr lang="en-US" dirty="0"/>
          </a:p>
          <a:p>
            <a:pPr>
              <a:buNone/>
            </a:pPr>
            <a:r>
              <a:rPr lang="en-US" dirty="0"/>
              <a:t>max </a:t>
            </a:r>
            <a:r>
              <a:rPr lang="en-US" i="1" dirty="0"/>
              <a:t>z</a:t>
            </a:r>
            <a:r>
              <a:rPr lang="en-US" dirty="0"/>
              <a:t> = 20x</a:t>
            </a:r>
            <a:r>
              <a:rPr lang="en-US" baseline="-25000" dirty="0"/>
              <a:t>1 </a:t>
            </a:r>
            <a:r>
              <a:rPr lang="en-US" dirty="0"/>
              <a:t>+ 10x</a:t>
            </a:r>
            <a:r>
              <a:rPr lang="en-US" baseline="-25000" dirty="0"/>
              <a:t>2 </a:t>
            </a:r>
            <a:r>
              <a:rPr lang="en-US" dirty="0"/>
              <a:t>+ 15x</a:t>
            </a:r>
            <a:r>
              <a:rPr lang="en-US" baseline="-25000" dirty="0"/>
              <a:t>3</a:t>
            </a:r>
          </a:p>
          <a:p>
            <a:pPr>
              <a:buNone/>
            </a:pPr>
            <a:r>
              <a:rPr lang="en-US" dirty="0" err="1"/>
              <a:t>s.t</a:t>
            </a:r>
            <a:r>
              <a:rPr lang="en-US" dirty="0"/>
              <a:t>.</a:t>
            </a:r>
          </a:p>
          <a:p>
            <a:pPr>
              <a:buNone/>
            </a:pPr>
            <a:r>
              <a:rPr lang="en-US" dirty="0"/>
              <a:t>               3x</a:t>
            </a:r>
            <a:r>
              <a:rPr lang="en-US" baseline="-25000" dirty="0"/>
              <a:t>1 </a:t>
            </a:r>
            <a:r>
              <a:rPr lang="en-US" dirty="0"/>
              <a:t>+ 2x</a:t>
            </a:r>
            <a:r>
              <a:rPr lang="en-US" baseline="-25000" dirty="0"/>
              <a:t>2 </a:t>
            </a:r>
            <a:r>
              <a:rPr lang="en-US" dirty="0"/>
              <a:t>+ 5x</a:t>
            </a:r>
            <a:r>
              <a:rPr lang="en-US" baseline="-25000" dirty="0"/>
              <a:t>3  </a:t>
            </a:r>
            <a:r>
              <a:rPr lang="en-US" dirty="0"/>
              <a:t>≤ 55</a:t>
            </a:r>
          </a:p>
          <a:p>
            <a:pPr>
              <a:buNone/>
            </a:pPr>
            <a:r>
              <a:rPr lang="en-US" dirty="0"/>
              <a:t>               2x</a:t>
            </a:r>
            <a:r>
              <a:rPr lang="en-US" baseline="-25000" dirty="0"/>
              <a:t>1 </a:t>
            </a:r>
            <a:r>
              <a:rPr lang="en-US" dirty="0"/>
              <a:t>+   x</a:t>
            </a:r>
            <a:r>
              <a:rPr lang="en-US" baseline="-25000" dirty="0"/>
              <a:t>2 </a:t>
            </a:r>
            <a:r>
              <a:rPr lang="en-US" dirty="0"/>
              <a:t>+   x</a:t>
            </a:r>
            <a:r>
              <a:rPr lang="en-US" baseline="-25000" dirty="0"/>
              <a:t>3  </a:t>
            </a:r>
            <a:r>
              <a:rPr lang="en-US" dirty="0"/>
              <a:t>≤ 26</a:t>
            </a:r>
          </a:p>
          <a:p>
            <a:pPr>
              <a:buNone/>
            </a:pPr>
            <a:r>
              <a:rPr lang="en-US" dirty="0"/>
              <a:t>                 x</a:t>
            </a:r>
            <a:r>
              <a:rPr lang="en-US" baseline="-25000" dirty="0"/>
              <a:t>1 </a:t>
            </a:r>
            <a:r>
              <a:rPr lang="en-US" dirty="0"/>
              <a:t>+   x</a:t>
            </a:r>
            <a:r>
              <a:rPr lang="en-US" baseline="-25000" dirty="0"/>
              <a:t>2 </a:t>
            </a:r>
            <a:r>
              <a:rPr lang="en-US" dirty="0"/>
              <a:t>+ 3x</a:t>
            </a:r>
            <a:r>
              <a:rPr lang="en-US" baseline="-25000" dirty="0"/>
              <a:t>3  </a:t>
            </a:r>
            <a:r>
              <a:rPr lang="en-US" dirty="0"/>
              <a:t>≤ 30</a:t>
            </a:r>
          </a:p>
          <a:p>
            <a:pPr>
              <a:buNone/>
            </a:pPr>
            <a:r>
              <a:rPr lang="en-US" dirty="0"/>
              <a:t>               5x</a:t>
            </a:r>
            <a:r>
              <a:rPr lang="en-US" baseline="-25000" dirty="0"/>
              <a:t>1 </a:t>
            </a:r>
            <a:r>
              <a:rPr lang="en-US" dirty="0"/>
              <a:t>+ 2x</a:t>
            </a:r>
            <a:r>
              <a:rPr lang="en-US" baseline="-25000" dirty="0"/>
              <a:t>2 </a:t>
            </a:r>
            <a:r>
              <a:rPr lang="en-US" dirty="0"/>
              <a:t>+ 4x</a:t>
            </a:r>
            <a:r>
              <a:rPr lang="en-US" baseline="-25000" dirty="0"/>
              <a:t>3  </a:t>
            </a:r>
            <a:r>
              <a:rPr lang="en-US" dirty="0"/>
              <a:t>≤ 57</a:t>
            </a:r>
          </a:p>
          <a:p>
            <a:pPr>
              <a:buNone/>
            </a:pPr>
            <a:r>
              <a:rPr lang="en-US" dirty="0"/>
              <a:t>                     x</a:t>
            </a:r>
            <a:r>
              <a:rPr lang="en-US" baseline="-25000" dirty="0"/>
              <a:t>1</a:t>
            </a:r>
            <a:r>
              <a:rPr lang="en-US" dirty="0"/>
              <a:t>,x</a:t>
            </a:r>
            <a:r>
              <a:rPr lang="en-US" baseline="-25000" dirty="0"/>
              <a:t>2</a:t>
            </a:r>
            <a:r>
              <a:rPr lang="en-US" dirty="0"/>
              <a:t>,x</a:t>
            </a:r>
            <a:r>
              <a:rPr lang="en-US" baseline="-25000" dirty="0"/>
              <a:t>3</a:t>
            </a:r>
            <a:r>
              <a:rPr lang="en-US" dirty="0"/>
              <a:t>≥0</a:t>
            </a:r>
          </a:p>
          <a:p>
            <a:pPr marL="0" indent="0">
              <a:buNone/>
            </a:pPr>
            <a:endParaRPr lang="en-US" dirty="0"/>
          </a:p>
        </p:txBody>
      </p:sp>
      <p:sp>
        <p:nvSpPr>
          <p:cNvPr id="4"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6" name="Slide Number Placeholder 5"/>
          <p:cNvSpPr>
            <a:spLocks noGrp="1"/>
          </p:cNvSpPr>
          <p:nvPr>
            <p:ph type="sldNum" sz="quarter" idx="12"/>
          </p:nvPr>
        </p:nvSpPr>
        <p:spPr>
          <a:xfrm>
            <a:off x="6553200" y="6245225"/>
            <a:ext cx="2133600" cy="476250"/>
          </a:xfrm>
        </p:spPr>
        <p:txBody>
          <a:bodyPr/>
          <a:lstStyle/>
          <a:p>
            <a:fld id="{47CDD159-0A79-41AC-A367-E9466A9EBD5C}" type="slidenum">
              <a:rPr lang="ar-SA"/>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d.png"/>
          <p:cNvPicPr>
            <a:picLocks noGrp="1" noChangeAspect="1"/>
          </p:cNvPicPr>
          <p:nvPr>
            <p:ph idx="1"/>
          </p:nvPr>
        </p:nvPicPr>
        <p:blipFill>
          <a:blip r:embed="rId2" cstate="print"/>
          <a:stretch>
            <a:fillRect/>
          </a:stretch>
        </p:blipFill>
        <p:spPr>
          <a:xfrm>
            <a:off x="457200" y="1905000"/>
            <a:ext cx="8229600" cy="4525963"/>
          </a:xfrm>
        </p:spPr>
      </p:pic>
      <p:sp>
        <p:nvSpPr>
          <p:cNvPr id="5"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4000" b="1" dirty="0">
              <a:solidFill>
                <a:srgbClr val="002060"/>
              </a:solidFill>
            </a:endParaRPr>
          </a:p>
        </p:txBody>
      </p:sp>
      <p:sp>
        <p:nvSpPr>
          <p:cNvPr id="6" name="TextBox 5"/>
          <p:cNvSpPr txBox="1"/>
          <p:nvPr/>
        </p:nvSpPr>
        <p:spPr>
          <a:xfrm>
            <a:off x="4343400" y="2667000"/>
            <a:ext cx="3505200" cy="523220"/>
          </a:xfrm>
          <a:prstGeom prst="rect">
            <a:avLst/>
          </a:prstGeom>
          <a:noFill/>
        </p:spPr>
        <p:txBody>
          <a:bodyPr wrap="square" rtlCol="0">
            <a:spAutoFit/>
          </a:bodyPr>
          <a:lstStyle/>
          <a:p>
            <a:pPr algn="ctr"/>
            <a:r>
              <a:rPr lang="ar-SA" sz="2800" dirty="0">
                <a:solidFill>
                  <a:srgbClr val="FF0000"/>
                </a:solidFill>
              </a:rPr>
              <a:t>منطقة الحلول الممكنة</a:t>
            </a:r>
          </a:p>
        </p:txBody>
      </p:sp>
      <p:sp>
        <p:nvSpPr>
          <p:cNvPr id="8" name="TextBox 7"/>
          <p:cNvSpPr txBox="1"/>
          <p:nvPr/>
        </p:nvSpPr>
        <p:spPr>
          <a:xfrm>
            <a:off x="304800" y="5100935"/>
            <a:ext cx="452368" cy="461665"/>
          </a:xfrm>
          <a:prstGeom prst="rect">
            <a:avLst/>
          </a:prstGeom>
          <a:noFill/>
        </p:spPr>
        <p:txBody>
          <a:bodyPr wrap="none" rtlCol="0">
            <a:spAutoFit/>
          </a:bodyPr>
          <a:lstStyle/>
          <a:p>
            <a:r>
              <a:rPr lang="en-US" sz="2400" dirty="0">
                <a:solidFill>
                  <a:srgbClr val="FF0000"/>
                </a:solidFill>
              </a:rPr>
              <a:t>x</a:t>
            </a:r>
            <a:r>
              <a:rPr lang="en-US" sz="2400" baseline="-25000" dirty="0">
                <a:solidFill>
                  <a:srgbClr val="FF0000"/>
                </a:solidFill>
              </a:rPr>
              <a:t>1</a:t>
            </a:r>
          </a:p>
        </p:txBody>
      </p:sp>
      <p:sp>
        <p:nvSpPr>
          <p:cNvPr id="9" name="TextBox 8"/>
          <p:cNvSpPr txBox="1"/>
          <p:nvPr/>
        </p:nvSpPr>
        <p:spPr>
          <a:xfrm>
            <a:off x="8077200" y="5710535"/>
            <a:ext cx="452368" cy="461665"/>
          </a:xfrm>
          <a:prstGeom prst="rect">
            <a:avLst/>
          </a:prstGeom>
          <a:noFill/>
        </p:spPr>
        <p:txBody>
          <a:bodyPr wrap="none" rtlCol="0">
            <a:spAutoFit/>
          </a:bodyPr>
          <a:lstStyle/>
          <a:p>
            <a:r>
              <a:rPr lang="en-US" sz="2400" dirty="0">
                <a:solidFill>
                  <a:srgbClr val="FF0000"/>
                </a:solidFill>
              </a:rPr>
              <a:t>x</a:t>
            </a:r>
            <a:r>
              <a:rPr lang="en-US" sz="2400" baseline="-25000" dirty="0">
                <a:solidFill>
                  <a:srgbClr val="FF0000"/>
                </a:solidFill>
              </a:rPr>
              <a:t>2</a:t>
            </a:r>
          </a:p>
        </p:txBody>
      </p:sp>
      <p:sp>
        <p:nvSpPr>
          <p:cNvPr id="10" name="TextBox 9"/>
          <p:cNvSpPr txBox="1"/>
          <p:nvPr/>
        </p:nvSpPr>
        <p:spPr>
          <a:xfrm>
            <a:off x="2748032" y="1371600"/>
            <a:ext cx="452368" cy="461665"/>
          </a:xfrm>
          <a:prstGeom prst="rect">
            <a:avLst/>
          </a:prstGeom>
          <a:noFill/>
        </p:spPr>
        <p:txBody>
          <a:bodyPr wrap="none" rtlCol="0">
            <a:spAutoFit/>
          </a:bodyPr>
          <a:lstStyle/>
          <a:p>
            <a:r>
              <a:rPr lang="en-US" sz="2400" dirty="0">
                <a:solidFill>
                  <a:srgbClr val="FF0000"/>
                </a:solidFill>
              </a:rPr>
              <a:t>x</a:t>
            </a:r>
            <a:r>
              <a:rPr lang="en-US" sz="2400" baseline="-25000" dirty="0">
                <a:solidFill>
                  <a:srgbClr val="FF0000"/>
                </a:solidFill>
              </a:rPr>
              <a:t>3</a:t>
            </a:r>
          </a:p>
        </p:txBody>
      </p:sp>
      <p:sp>
        <p:nvSpPr>
          <p:cNvPr id="11" name="TextBox 10"/>
          <p:cNvSpPr txBox="1"/>
          <p:nvPr/>
        </p:nvSpPr>
        <p:spPr>
          <a:xfrm>
            <a:off x="1831630" y="6019801"/>
            <a:ext cx="2160271" cy="984885"/>
          </a:xfrm>
          <a:prstGeom prst="rect">
            <a:avLst/>
          </a:prstGeom>
          <a:noFill/>
        </p:spPr>
        <p:txBody>
          <a:bodyPr wrap="square" rtlCol="0">
            <a:spAutoFit/>
          </a:bodyPr>
          <a:lstStyle/>
          <a:p>
            <a:pPr algn="ctr" rtl="1"/>
            <a:r>
              <a:rPr lang="ar-SA" sz="2000" dirty="0">
                <a:solidFill>
                  <a:srgbClr val="FF0000"/>
                </a:solidFill>
              </a:rPr>
              <a:t>الحل الأمثل عند النقطة </a:t>
            </a:r>
            <a:endParaRPr lang="en-US" sz="2000" dirty="0">
              <a:solidFill>
                <a:srgbClr val="FF0000"/>
              </a:solidFill>
            </a:endParaRPr>
          </a:p>
          <a:p>
            <a:pPr algn="ctr" rtl="1"/>
            <a:r>
              <a:rPr lang="en-US" sz="2000" dirty="0">
                <a:solidFill>
                  <a:srgbClr val="FF0000"/>
                </a:solidFill>
              </a:rPr>
              <a:t>I(1.8,20.8,1.6)</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7674129-94F0-4045-A748-3C26D896FC9C}" type="slidenum">
              <a:rPr lang="ar-SA"/>
              <a:pPr/>
              <a:t>45</a:t>
            </a:fld>
            <a:endParaRPr lang="en-US"/>
          </a:p>
        </p:txBody>
      </p:sp>
      <p:sp>
        <p:nvSpPr>
          <p:cNvPr id="59395"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حالات القرار في البرامج الخطية</a:t>
            </a:r>
            <a:endParaRPr lang="en-US" sz="4000" b="1" dirty="0">
              <a:solidFill>
                <a:srgbClr val="002060"/>
              </a:solidFill>
            </a:endParaRPr>
          </a:p>
        </p:txBody>
      </p:sp>
      <p:sp>
        <p:nvSpPr>
          <p:cNvPr id="59409" name="Rectangle 17"/>
          <p:cNvSpPr>
            <a:spLocks noGrp="1" noChangeArrowheads="1"/>
          </p:cNvSpPr>
          <p:nvPr>
            <p:ph type="body" idx="1"/>
          </p:nvPr>
        </p:nvSpPr>
        <p:spPr>
          <a:xfrm>
            <a:off x="228600" y="1537837"/>
            <a:ext cx="8534400" cy="4525963"/>
          </a:xfrm>
        </p:spPr>
        <p:txBody>
          <a:bodyPr/>
          <a:lstStyle/>
          <a:p>
            <a:pPr algn="r" rtl="1">
              <a:lnSpc>
                <a:spcPct val="90000"/>
              </a:lnSpc>
            </a:pPr>
            <a:r>
              <a:rPr lang="ar-SA" sz="2800" dirty="0">
                <a:solidFill>
                  <a:srgbClr val="0000FF"/>
                </a:solidFill>
              </a:rPr>
              <a:t>حل أمثل وحيد (فريد) </a:t>
            </a:r>
            <a:endParaRPr lang="ar-SA" sz="2800" dirty="0"/>
          </a:p>
          <a:p>
            <a:pPr lvl="1" algn="r" rtl="1">
              <a:lnSpc>
                <a:spcPct val="90000"/>
              </a:lnSpc>
              <a:buFontTx/>
              <a:buNone/>
            </a:pPr>
            <a:r>
              <a:rPr lang="ar-SA" sz="2000" dirty="0"/>
              <a:t>للبرنامج الخطي نقطة وحيدة تعطي أفضل قيمة مثلى لدالة الهدف. </a:t>
            </a:r>
          </a:p>
          <a:p>
            <a:pPr lvl="1" algn="r" rtl="1">
              <a:lnSpc>
                <a:spcPct val="90000"/>
              </a:lnSpc>
              <a:buFontTx/>
              <a:buNone/>
            </a:pPr>
            <a:r>
              <a:rPr lang="ar-SA" sz="2000" dirty="0"/>
              <a:t>بيانياً: خط دالة الهدف يمر </a:t>
            </a:r>
            <a:r>
              <a:rPr lang="ar-SA" sz="2000" b="1" u="sng" dirty="0"/>
              <a:t>بنقطة</a:t>
            </a:r>
            <a:r>
              <a:rPr lang="ar-SA" sz="2000" dirty="0"/>
              <a:t> وحيدة في فضاء الحلول عند أقصى حد ممكن لتحسين دالة الهدف. </a:t>
            </a:r>
          </a:p>
          <a:p>
            <a:pPr algn="r" rtl="1">
              <a:lnSpc>
                <a:spcPct val="90000"/>
              </a:lnSpc>
            </a:pPr>
            <a:r>
              <a:rPr lang="ar-SA" sz="2800" dirty="0">
                <a:solidFill>
                  <a:srgbClr val="0000FF"/>
                </a:solidFill>
              </a:rPr>
              <a:t>حلول مثلى متعددة (بديلة) </a:t>
            </a:r>
            <a:endParaRPr lang="ar-SA" sz="2800" dirty="0"/>
          </a:p>
          <a:p>
            <a:pPr lvl="1" algn="r" rtl="1">
              <a:lnSpc>
                <a:spcPct val="90000"/>
              </a:lnSpc>
              <a:buFontTx/>
              <a:buNone/>
            </a:pPr>
            <a:r>
              <a:rPr lang="ar-SA" sz="2000" dirty="0"/>
              <a:t>للبرنامج الخطي أكثر من نقطة تعطي أفضل قيمة مثلى لدالة الهدف. يوجد حلول مثلى لا نهائية.</a:t>
            </a:r>
          </a:p>
          <a:p>
            <a:pPr lvl="1" algn="r" rtl="1">
              <a:lnSpc>
                <a:spcPct val="90000"/>
              </a:lnSpc>
              <a:buFontTx/>
              <a:buNone/>
            </a:pPr>
            <a:r>
              <a:rPr lang="ar-SA" sz="2000" dirty="0"/>
              <a:t>بيانياً: خط دالة الهدف يمر </a:t>
            </a:r>
            <a:r>
              <a:rPr lang="ar-SA" sz="2000" b="1" u="sng" dirty="0"/>
              <a:t>بحافة</a:t>
            </a:r>
            <a:r>
              <a:rPr lang="ar-SA" sz="2000" dirty="0"/>
              <a:t> (قطعة مستقيمة) من حواف فضاء الحلول عند أقصى حد ممكن لتحسين دالة الهدف.</a:t>
            </a:r>
          </a:p>
          <a:p>
            <a:pPr algn="r" rtl="1">
              <a:lnSpc>
                <a:spcPct val="90000"/>
              </a:lnSpc>
            </a:pPr>
            <a:r>
              <a:rPr lang="ar-SA" sz="2800" dirty="0">
                <a:solidFill>
                  <a:srgbClr val="0000FF"/>
                </a:solidFill>
              </a:rPr>
              <a:t>قيمة دالة الهدف غير محدودة </a:t>
            </a:r>
            <a:endParaRPr lang="ar-SA" sz="2800" dirty="0"/>
          </a:p>
          <a:p>
            <a:pPr lvl="1" algn="r" rtl="1">
              <a:lnSpc>
                <a:spcPct val="90000"/>
              </a:lnSpc>
              <a:buFontTx/>
              <a:buNone/>
            </a:pPr>
            <a:r>
              <a:rPr lang="ar-SA" sz="2000" dirty="0"/>
              <a:t>قيمة دالة الهدف تكون لا نهاية (∞) في حالة  </a:t>
            </a:r>
            <a:r>
              <a:rPr lang="en-US" sz="2000" dirty="0"/>
              <a:t>max</a:t>
            </a:r>
            <a:r>
              <a:rPr lang="ar-SA" sz="2000" dirty="0"/>
              <a:t>، أو سالب لا نهاية (∞-) في حالة </a:t>
            </a:r>
            <a:r>
              <a:rPr lang="en-US" sz="2000" dirty="0"/>
              <a:t>min</a:t>
            </a:r>
            <a:r>
              <a:rPr lang="ar-SA" sz="2000" dirty="0"/>
              <a:t>. </a:t>
            </a:r>
          </a:p>
          <a:p>
            <a:pPr lvl="1" algn="r" rtl="1">
              <a:lnSpc>
                <a:spcPct val="90000"/>
              </a:lnSpc>
              <a:buFontTx/>
              <a:buNone/>
            </a:pPr>
            <a:r>
              <a:rPr lang="ar-SA" sz="2000" dirty="0"/>
              <a:t>بيانيا: يمكن إزاحة مستقيم دالة الهدف في اتجاه التحسن إلى ما لا نهاية ، مع البقاء في منطقة الحلول الممكنة.</a:t>
            </a:r>
          </a:p>
          <a:p>
            <a:pPr algn="r" rtl="1">
              <a:lnSpc>
                <a:spcPct val="90000"/>
              </a:lnSpc>
            </a:pPr>
            <a:r>
              <a:rPr lang="ar-SA" sz="2800" dirty="0">
                <a:solidFill>
                  <a:srgbClr val="0000FF"/>
                </a:solidFill>
              </a:rPr>
              <a:t>فضاء الحلول فارغ </a:t>
            </a:r>
            <a:endParaRPr lang="ar-SA" sz="2800" dirty="0"/>
          </a:p>
          <a:p>
            <a:pPr lvl="1" algn="r" rtl="1">
              <a:lnSpc>
                <a:spcPct val="90000"/>
              </a:lnSpc>
              <a:buFontTx/>
              <a:buNone/>
            </a:pPr>
            <a:r>
              <a:rPr lang="ar-SA" sz="2000" dirty="0"/>
              <a:t>البرنامج الخطي ليس له فضاء حلول، أي لا يوجد له أي حل ممكن.</a:t>
            </a:r>
            <a:endParaRPr 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5"/>
          <p:cNvSpPr>
            <a:spLocks noGrp="1"/>
          </p:cNvSpPr>
          <p:nvPr>
            <p:ph type="sldNum" sz="quarter" idx="12"/>
          </p:nvPr>
        </p:nvSpPr>
        <p:spPr/>
        <p:txBody>
          <a:bodyPr/>
          <a:lstStyle/>
          <a:p>
            <a:fld id="{77D9C150-B189-4997-92BB-8D84665C0503}" type="slidenum">
              <a:rPr lang="ar-SA"/>
              <a:pPr/>
              <a:t>46</a:t>
            </a:fld>
            <a:endParaRPr lang="en-US" dirty="0"/>
          </a:p>
        </p:txBody>
      </p:sp>
      <p:sp>
        <p:nvSpPr>
          <p:cNvPr id="96258"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حالات القرار في البرامج الخطية</a:t>
            </a:r>
            <a:endParaRPr lang="en-US" sz="4000" b="1" dirty="0">
              <a:solidFill>
                <a:srgbClr val="002060"/>
              </a:solidFill>
            </a:endParaRPr>
          </a:p>
        </p:txBody>
      </p:sp>
      <p:sp>
        <p:nvSpPr>
          <p:cNvPr id="96259" name="Rectangle 3"/>
          <p:cNvSpPr>
            <a:spLocks noGrp="1" noChangeArrowheads="1"/>
          </p:cNvSpPr>
          <p:nvPr>
            <p:ph type="body" idx="1"/>
          </p:nvPr>
        </p:nvSpPr>
        <p:spPr>
          <a:xfrm>
            <a:off x="457200" y="1457325"/>
            <a:ext cx="8229600" cy="676275"/>
          </a:xfrm>
        </p:spPr>
        <p:txBody>
          <a:bodyPr/>
          <a:lstStyle/>
          <a:p>
            <a:pPr algn="r" rtl="1">
              <a:buFontTx/>
              <a:buNone/>
            </a:pPr>
            <a:r>
              <a:rPr lang="ar-SA" dirty="0">
                <a:solidFill>
                  <a:srgbClr val="0000FF"/>
                </a:solidFill>
              </a:rPr>
              <a:t>حل أمثل وحيد:</a:t>
            </a:r>
            <a:r>
              <a:rPr lang="ar-SA" dirty="0"/>
              <a:t> المثالين السابقين لهما حل أمثل وحيد.</a:t>
            </a:r>
          </a:p>
        </p:txBody>
      </p:sp>
      <p:grpSp>
        <p:nvGrpSpPr>
          <p:cNvPr id="2" name="Group 55"/>
          <p:cNvGrpSpPr>
            <a:grpSpLocks/>
          </p:cNvGrpSpPr>
          <p:nvPr/>
        </p:nvGrpSpPr>
        <p:grpSpPr bwMode="auto">
          <a:xfrm>
            <a:off x="330200" y="2295525"/>
            <a:ext cx="4198938" cy="4195763"/>
            <a:chOff x="208" y="1446"/>
            <a:chExt cx="2645" cy="2643"/>
          </a:xfrm>
        </p:grpSpPr>
        <p:sp>
          <p:nvSpPr>
            <p:cNvPr id="96260" name="Freeform 4"/>
            <p:cNvSpPr>
              <a:spLocks/>
            </p:cNvSpPr>
            <p:nvPr/>
          </p:nvSpPr>
          <p:spPr bwMode="auto">
            <a:xfrm>
              <a:off x="524" y="1711"/>
              <a:ext cx="2092" cy="1844"/>
            </a:xfrm>
            <a:custGeom>
              <a:avLst/>
              <a:gdLst/>
              <a:ahLst/>
              <a:cxnLst>
                <a:cxn ang="0">
                  <a:pos x="0" y="18"/>
                </a:cxn>
                <a:cxn ang="0">
                  <a:pos x="2274" y="0"/>
                </a:cxn>
                <a:cxn ang="0">
                  <a:pos x="2280" y="1824"/>
                </a:cxn>
                <a:cxn ang="0">
                  <a:pos x="0" y="1844"/>
                </a:cxn>
                <a:cxn ang="0">
                  <a:pos x="0" y="18"/>
                </a:cxn>
              </a:cxnLst>
              <a:rect l="0" t="0" r="r" b="b"/>
              <a:pathLst>
                <a:path w="2280" h="1844">
                  <a:moveTo>
                    <a:pt x="0" y="18"/>
                  </a:moveTo>
                  <a:lnTo>
                    <a:pt x="2274" y="0"/>
                  </a:lnTo>
                  <a:lnTo>
                    <a:pt x="2280" y="1824"/>
                  </a:lnTo>
                  <a:lnTo>
                    <a:pt x="0" y="1844"/>
                  </a:lnTo>
                  <a:lnTo>
                    <a:pt x="0" y="18"/>
                  </a:lnTo>
                  <a:close/>
                </a:path>
              </a:pathLst>
            </a:custGeom>
            <a:solidFill>
              <a:srgbClr val="00CC00">
                <a:alpha val="89000"/>
              </a:srgbClr>
            </a:solidFill>
            <a:ln w="9525">
              <a:solidFill>
                <a:schemeClr val="accent1"/>
              </a:solidFill>
              <a:round/>
              <a:headEnd/>
              <a:tailEnd/>
            </a:ln>
            <a:effectLst/>
          </p:spPr>
          <p:txBody>
            <a:bodyPr/>
            <a:lstStyle/>
            <a:p>
              <a:endParaRPr lang="en-US"/>
            </a:p>
          </p:txBody>
        </p:sp>
        <p:sp>
          <p:nvSpPr>
            <p:cNvPr id="96261" name="Text Box 5"/>
            <p:cNvSpPr txBox="1">
              <a:spLocks noChangeArrowheads="1"/>
            </p:cNvSpPr>
            <p:nvPr/>
          </p:nvSpPr>
          <p:spPr bwMode="auto">
            <a:xfrm>
              <a:off x="2625" y="3280"/>
              <a:ext cx="228" cy="231"/>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96262" name="Text Box 6"/>
            <p:cNvSpPr txBox="1">
              <a:spLocks noChangeArrowheads="1"/>
            </p:cNvSpPr>
            <p:nvPr/>
          </p:nvSpPr>
          <p:spPr bwMode="auto">
            <a:xfrm>
              <a:off x="461" y="1471"/>
              <a:ext cx="228" cy="231"/>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sp>
          <p:nvSpPr>
            <p:cNvPr id="96263" name="Text Box 7"/>
            <p:cNvSpPr txBox="1">
              <a:spLocks noChangeArrowheads="1"/>
            </p:cNvSpPr>
            <p:nvPr/>
          </p:nvSpPr>
          <p:spPr bwMode="auto">
            <a:xfrm>
              <a:off x="1215" y="1916"/>
              <a:ext cx="1095" cy="233"/>
            </a:xfrm>
            <a:prstGeom prst="rect">
              <a:avLst/>
            </a:prstGeom>
            <a:noFill/>
            <a:ln w="9525">
              <a:noFill/>
              <a:miter lim="800000"/>
              <a:headEnd/>
              <a:tailEnd/>
            </a:ln>
            <a:effectLst/>
          </p:spPr>
          <p:txBody>
            <a:bodyPr wrap="none">
              <a:spAutoFit/>
            </a:bodyPr>
            <a:lstStyle/>
            <a:p>
              <a:pPr algn="ctr"/>
              <a:r>
                <a:rPr lang="ar-SA" b="1" dirty="0">
                  <a:latin typeface="Times New Roman" pitchFamily="18" charset="0"/>
                  <a:cs typeface="Times New Roman" pitchFamily="18" charset="0"/>
                </a:rPr>
                <a:t>فضاء الحلول الممكنة</a:t>
              </a:r>
            </a:p>
          </p:txBody>
        </p:sp>
        <p:sp>
          <p:nvSpPr>
            <p:cNvPr id="96270" name="Freeform 14"/>
            <p:cNvSpPr>
              <a:spLocks/>
            </p:cNvSpPr>
            <p:nvPr/>
          </p:nvSpPr>
          <p:spPr bwMode="auto">
            <a:xfrm>
              <a:off x="516" y="1895"/>
              <a:ext cx="564" cy="1652"/>
            </a:xfrm>
            <a:custGeom>
              <a:avLst/>
              <a:gdLst/>
              <a:ahLst/>
              <a:cxnLst>
                <a:cxn ang="0">
                  <a:pos x="0" y="0"/>
                </a:cxn>
                <a:cxn ang="0">
                  <a:pos x="0" y="1652"/>
                </a:cxn>
                <a:cxn ang="0">
                  <a:pos x="564" y="1640"/>
                </a:cxn>
                <a:cxn ang="0">
                  <a:pos x="0" y="0"/>
                </a:cxn>
              </a:cxnLst>
              <a:rect l="0" t="0" r="r" b="b"/>
              <a:pathLst>
                <a:path w="564" h="1652">
                  <a:moveTo>
                    <a:pt x="0" y="0"/>
                  </a:moveTo>
                  <a:lnTo>
                    <a:pt x="0" y="1652"/>
                  </a:lnTo>
                  <a:lnTo>
                    <a:pt x="564" y="1640"/>
                  </a:lnTo>
                  <a:lnTo>
                    <a:pt x="0" y="0"/>
                  </a:lnTo>
                  <a:close/>
                </a:path>
              </a:pathLst>
            </a:custGeom>
            <a:solidFill>
              <a:schemeClr val="bg1"/>
            </a:solidFill>
            <a:ln w="9525">
              <a:solidFill>
                <a:schemeClr val="bg1"/>
              </a:solidFill>
              <a:round/>
              <a:headEnd/>
              <a:tailEnd/>
            </a:ln>
            <a:effectLst/>
          </p:spPr>
          <p:txBody>
            <a:bodyPr/>
            <a:lstStyle/>
            <a:p>
              <a:endParaRPr lang="en-US"/>
            </a:p>
          </p:txBody>
        </p:sp>
        <p:sp>
          <p:nvSpPr>
            <p:cNvPr id="96271" name="Freeform 15"/>
            <p:cNvSpPr>
              <a:spLocks/>
            </p:cNvSpPr>
            <p:nvPr/>
          </p:nvSpPr>
          <p:spPr bwMode="auto">
            <a:xfrm>
              <a:off x="1044" y="3395"/>
              <a:ext cx="1016" cy="152"/>
            </a:xfrm>
            <a:custGeom>
              <a:avLst/>
              <a:gdLst/>
              <a:ahLst/>
              <a:cxnLst>
                <a:cxn ang="0">
                  <a:pos x="0" y="0"/>
                </a:cxn>
                <a:cxn ang="0">
                  <a:pos x="1016" y="152"/>
                </a:cxn>
                <a:cxn ang="0">
                  <a:pos x="44" y="152"/>
                </a:cxn>
                <a:cxn ang="0">
                  <a:pos x="0" y="0"/>
                </a:cxn>
              </a:cxnLst>
              <a:rect l="0" t="0" r="r" b="b"/>
              <a:pathLst>
                <a:path w="1016" h="152">
                  <a:moveTo>
                    <a:pt x="0" y="0"/>
                  </a:moveTo>
                  <a:lnTo>
                    <a:pt x="1016" y="152"/>
                  </a:lnTo>
                  <a:lnTo>
                    <a:pt x="44" y="152"/>
                  </a:lnTo>
                  <a:lnTo>
                    <a:pt x="0" y="0"/>
                  </a:lnTo>
                  <a:close/>
                </a:path>
              </a:pathLst>
            </a:custGeom>
            <a:solidFill>
              <a:schemeClr val="bg1"/>
            </a:solidFill>
            <a:ln w="9525">
              <a:solidFill>
                <a:schemeClr val="bg1"/>
              </a:solidFill>
              <a:round/>
              <a:headEnd/>
              <a:tailEnd/>
            </a:ln>
            <a:effectLst/>
          </p:spPr>
          <p:txBody>
            <a:bodyPr/>
            <a:lstStyle/>
            <a:p>
              <a:endParaRPr lang="en-US"/>
            </a:p>
          </p:txBody>
        </p:sp>
        <p:sp>
          <p:nvSpPr>
            <p:cNvPr id="96272" name="Line 16"/>
            <p:cNvSpPr>
              <a:spLocks noChangeShapeType="1"/>
            </p:cNvSpPr>
            <p:nvPr/>
          </p:nvSpPr>
          <p:spPr bwMode="auto">
            <a:xfrm flipV="1">
              <a:off x="385" y="3545"/>
              <a:ext cx="2429" cy="7"/>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96273" name="Line 17"/>
            <p:cNvSpPr>
              <a:spLocks noChangeShapeType="1"/>
            </p:cNvSpPr>
            <p:nvPr/>
          </p:nvSpPr>
          <p:spPr bwMode="auto">
            <a:xfrm>
              <a:off x="364" y="1446"/>
              <a:ext cx="912" cy="2643"/>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96274" name="Line 18"/>
            <p:cNvSpPr>
              <a:spLocks noChangeShapeType="1"/>
            </p:cNvSpPr>
            <p:nvPr/>
          </p:nvSpPr>
          <p:spPr bwMode="auto">
            <a:xfrm flipH="1" flipV="1">
              <a:off x="284" y="3283"/>
              <a:ext cx="2358" cy="353"/>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96275" name="Line 19"/>
            <p:cNvSpPr>
              <a:spLocks noChangeShapeType="1"/>
            </p:cNvSpPr>
            <p:nvPr/>
          </p:nvSpPr>
          <p:spPr bwMode="auto">
            <a:xfrm flipH="1">
              <a:off x="516" y="1667"/>
              <a:ext cx="7" cy="2085"/>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96276" name="Line 20"/>
            <p:cNvSpPr>
              <a:spLocks noChangeShapeType="1"/>
            </p:cNvSpPr>
            <p:nvPr/>
          </p:nvSpPr>
          <p:spPr bwMode="auto">
            <a:xfrm>
              <a:off x="2072" y="3493"/>
              <a:ext cx="0" cy="120"/>
            </a:xfrm>
            <a:prstGeom prst="line">
              <a:avLst/>
            </a:prstGeom>
            <a:noFill/>
            <a:ln w="9525">
              <a:solidFill>
                <a:schemeClr val="tx1"/>
              </a:solidFill>
              <a:round/>
              <a:headEnd/>
              <a:tailEnd/>
            </a:ln>
            <a:effectLst/>
          </p:spPr>
          <p:txBody>
            <a:bodyPr/>
            <a:lstStyle/>
            <a:p>
              <a:endParaRPr lang="en-US"/>
            </a:p>
          </p:txBody>
        </p:sp>
        <p:sp>
          <p:nvSpPr>
            <p:cNvPr id="96277" name="Line 21"/>
            <p:cNvSpPr>
              <a:spLocks noChangeShapeType="1"/>
            </p:cNvSpPr>
            <p:nvPr/>
          </p:nvSpPr>
          <p:spPr bwMode="auto">
            <a:xfrm flipH="1">
              <a:off x="476" y="1909"/>
              <a:ext cx="108" cy="0"/>
            </a:xfrm>
            <a:prstGeom prst="line">
              <a:avLst/>
            </a:prstGeom>
            <a:noFill/>
            <a:ln w="9525">
              <a:solidFill>
                <a:schemeClr val="tx1"/>
              </a:solidFill>
              <a:round/>
              <a:headEnd/>
              <a:tailEnd/>
            </a:ln>
            <a:effectLst/>
          </p:spPr>
          <p:txBody>
            <a:bodyPr/>
            <a:lstStyle/>
            <a:p>
              <a:endParaRPr lang="en-US"/>
            </a:p>
          </p:txBody>
        </p:sp>
        <p:sp>
          <p:nvSpPr>
            <p:cNvPr id="96278" name="Text Box 22"/>
            <p:cNvSpPr txBox="1">
              <a:spLocks noChangeArrowheads="1"/>
            </p:cNvSpPr>
            <p:nvPr/>
          </p:nvSpPr>
          <p:spPr bwMode="auto">
            <a:xfrm>
              <a:off x="1960" y="3594"/>
              <a:ext cx="212" cy="173"/>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12</a:t>
              </a:r>
            </a:p>
          </p:txBody>
        </p:sp>
        <p:sp>
          <p:nvSpPr>
            <p:cNvPr id="96279" name="Text Box 23"/>
            <p:cNvSpPr txBox="1">
              <a:spLocks noChangeArrowheads="1"/>
            </p:cNvSpPr>
            <p:nvPr/>
          </p:nvSpPr>
          <p:spPr bwMode="auto">
            <a:xfrm>
              <a:off x="287" y="1831"/>
              <a:ext cx="212" cy="173"/>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14</a:t>
              </a:r>
            </a:p>
          </p:txBody>
        </p:sp>
        <p:sp>
          <p:nvSpPr>
            <p:cNvPr id="96280" name="Line 24"/>
            <p:cNvSpPr>
              <a:spLocks noChangeShapeType="1"/>
            </p:cNvSpPr>
            <p:nvPr/>
          </p:nvSpPr>
          <p:spPr bwMode="auto">
            <a:xfrm>
              <a:off x="1094" y="3487"/>
              <a:ext cx="0" cy="138"/>
            </a:xfrm>
            <a:prstGeom prst="line">
              <a:avLst/>
            </a:prstGeom>
            <a:noFill/>
            <a:ln w="9525">
              <a:solidFill>
                <a:schemeClr val="tx1"/>
              </a:solidFill>
              <a:round/>
              <a:headEnd/>
              <a:tailEnd/>
            </a:ln>
            <a:effectLst/>
          </p:spPr>
          <p:txBody>
            <a:bodyPr/>
            <a:lstStyle/>
            <a:p>
              <a:endParaRPr lang="en-US"/>
            </a:p>
          </p:txBody>
        </p:sp>
        <p:sp>
          <p:nvSpPr>
            <p:cNvPr id="96281" name="Line 25"/>
            <p:cNvSpPr>
              <a:spLocks noChangeShapeType="1"/>
            </p:cNvSpPr>
            <p:nvPr/>
          </p:nvSpPr>
          <p:spPr bwMode="auto">
            <a:xfrm flipH="1">
              <a:off x="464" y="3313"/>
              <a:ext cx="126" cy="0"/>
            </a:xfrm>
            <a:prstGeom prst="line">
              <a:avLst/>
            </a:prstGeom>
            <a:noFill/>
            <a:ln w="9525">
              <a:solidFill>
                <a:schemeClr val="tx1"/>
              </a:solidFill>
              <a:round/>
              <a:headEnd/>
              <a:tailEnd/>
            </a:ln>
            <a:effectLst/>
          </p:spPr>
          <p:txBody>
            <a:bodyPr/>
            <a:lstStyle/>
            <a:p>
              <a:endParaRPr lang="en-US"/>
            </a:p>
          </p:txBody>
        </p:sp>
        <p:sp>
          <p:nvSpPr>
            <p:cNvPr id="96282" name="Text Box 26"/>
            <p:cNvSpPr txBox="1">
              <a:spLocks noChangeArrowheads="1"/>
            </p:cNvSpPr>
            <p:nvPr/>
          </p:nvSpPr>
          <p:spPr bwMode="auto">
            <a:xfrm>
              <a:off x="935" y="3547"/>
              <a:ext cx="164" cy="173"/>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4</a:t>
              </a:r>
            </a:p>
          </p:txBody>
        </p:sp>
        <p:sp>
          <p:nvSpPr>
            <p:cNvPr id="96283" name="Text Box 27"/>
            <p:cNvSpPr txBox="1">
              <a:spLocks noChangeArrowheads="1"/>
            </p:cNvSpPr>
            <p:nvPr/>
          </p:nvSpPr>
          <p:spPr bwMode="auto">
            <a:xfrm>
              <a:off x="383" y="3289"/>
              <a:ext cx="164" cy="173"/>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2</a:t>
              </a:r>
            </a:p>
          </p:txBody>
        </p:sp>
        <p:sp>
          <p:nvSpPr>
            <p:cNvPr id="96284" name="Line 28"/>
            <p:cNvSpPr>
              <a:spLocks noChangeShapeType="1"/>
            </p:cNvSpPr>
            <p:nvPr/>
          </p:nvSpPr>
          <p:spPr bwMode="auto">
            <a:xfrm>
              <a:off x="208" y="2956"/>
              <a:ext cx="1825" cy="927"/>
            </a:xfrm>
            <a:prstGeom prst="line">
              <a:avLst/>
            </a:prstGeom>
            <a:noFill/>
            <a:ln w="28575">
              <a:solidFill>
                <a:schemeClr val="tx1"/>
              </a:solidFill>
              <a:prstDash val="dash"/>
              <a:round/>
              <a:headEnd type="triangle" w="med" len="med"/>
              <a:tailEnd type="triangle" w="med" len="med"/>
            </a:ln>
            <a:effectLst/>
          </p:spPr>
          <p:txBody>
            <a:bodyPr/>
            <a:lstStyle/>
            <a:p>
              <a:endParaRPr lang="en-US"/>
            </a:p>
          </p:txBody>
        </p:sp>
        <p:sp>
          <p:nvSpPr>
            <p:cNvPr id="96285" name="Oval 29"/>
            <p:cNvSpPr>
              <a:spLocks noChangeArrowheads="1"/>
            </p:cNvSpPr>
            <p:nvPr/>
          </p:nvSpPr>
          <p:spPr bwMode="auto">
            <a:xfrm>
              <a:off x="1010" y="3361"/>
              <a:ext cx="56" cy="56"/>
            </a:xfrm>
            <a:prstGeom prst="ellipse">
              <a:avLst/>
            </a:prstGeom>
            <a:solidFill>
              <a:srgbClr val="FF0000"/>
            </a:solidFill>
            <a:ln w="9525">
              <a:solidFill>
                <a:schemeClr val="tx1"/>
              </a:solidFill>
              <a:round/>
              <a:headEnd/>
              <a:tailEnd/>
            </a:ln>
            <a:effectLst/>
          </p:spPr>
          <p:txBody>
            <a:bodyPr wrap="none" anchor="ctr"/>
            <a:lstStyle/>
            <a:p>
              <a:endParaRPr lang="en-US" dirty="0"/>
            </a:p>
          </p:txBody>
        </p:sp>
      </p:grpSp>
      <p:sp>
        <p:nvSpPr>
          <p:cNvPr id="96286" name="Text Box 30"/>
          <p:cNvSpPr txBox="1">
            <a:spLocks noChangeArrowheads="1"/>
          </p:cNvSpPr>
          <p:nvPr/>
        </p:nvSpPr>
        <p:spPr bwMode="auto">
          <a:xfrm>
            <a:off x="2280815" y="4688004"/>
            <a:ext cx="995785" cy="369332"/>
          </a:xfrm>
          <a:prstGeom prst="rect">
            <a:avLst/>
          </a:prstGeom>
          <a:noFill/>
          <a:ln w="9525">
            <a:noFill/>
            <a:miter lim="800000"/>
            <a:headEnd/>
            <a:tailEnd/>
          </a:ln>
          <a:effectLst/>
        </p:spPr>
        <p:txBody>
          <a:bodyPr wrap="none">
            <a:spAutoFit/>
          </a:bodyPr>
          <a:lstStyle/>
          <a:p>
            <a:pPr algn="ctr"/>
            <a:r>
              <a:rPr lang="ar-SA" b="1" dirty="0">
                <a:solidFill>
                  <a:srgbClr val="FF0000"/>
                </a:solidFill>
                <a:latin typeface="Times New Roman" pitchFamily="18" charset="0"/>
                <a:cs typeface="Times New Roman" pitchFamily="18" charset="0"/>
              </a:rPr>
              <a:t>الحل الأمثل</a:t>
            </a:r>
          </a:p>
        </p:txBody>
      </p:sp>
      <p:sp>
        <p:nvSpPr>
          <p:cNvPr id="96287" name="Freeform 31"/>
          <p:cNvSpPr>
            <a:spLocks/>
          </p:cNvSpPr>
          <p:nvPr/>
        </p:nvSpPr>
        <p:spPr bwMode="auto">
          <a:xfrm>
            <a:off x="1697257" y="5054381"/>
            <a:ext cx="1052513" cy="276225"/>
          </a:xfrm>
          <a:custGeom>
            <a:avLst/>
            <a:gdLst/>
            <a:ahLst/>
            <a:cxnLst>
              <a:cxn ang="0">
                <a:pos x="556" y="0"/>
              </a:cxn>
              <a:cxn ang="0">
                <a:pos x="610" y="107"/>
              </a:cxn>
              <a:cxn ang="0">
                <a:pos x="235" y="60"/>
              </a:cxn>
              <a:cxn ang="0">
                <a:pos x="0" y="174"/>
              </a:cxn>
            </a:cxnLst>
            <a:rect l="0" t="0" r="r" b="b"/>
            <a:pathLst>
              <a:path w="663" h="174">
                <a:moveTo>
                  <a:pt x="556" y="0"/>
                </a:moveTo>
                <a:cubicBezTo>
                  <a:pt x="609" y="48"/>
                  <a:pt x="663" y="97"/>
                  <a:pt x="610" y="107"/>
                </a:cubicBezTo>
                <a:cubicBezTo>
                  <a:pt x="557" y="117"/>
                  <a:pt x="337" y="49"/>
                  <a:pt x="235" y="60"/>
                </a:cubicBezTo>
                <a:cubicBezTo>
                  <a:pt x="133" y="71"/>
                  <a:pt x="66" y="122"/>
                  <a:pt x="0" y="174"/>
                </a:cubicBezTo>
              </a:path>
            </a:pathLst>
          </a:custGeom>
          <a:noFill/>
          <a:ln w="9525">
            <a:solidFill>
              <a:srgbClr val="FF0000"/>
            </a:solidFill>
            <a:round/>
            <a:headEnd type="none" w="med" len="med"/>
            <a:tailEnd type="triangle" w="med" len="med"/>
          </a:ln>
          <a:effectLst/>
        </p:spPr>
        <p:txBody>
          <a:bodyPr/>
          <a:lstStyle/>
          <a:p>
            <a:endParaRPr lang="en-US"/>
          </a:p>
        </p:txBody>
      </p:sp>
      <p:grpSp>
        <p:nvGrpSpPr>
          <p:cNvPr id="5" name="Group 54"/>
          <p:cNvGrpSpPr>
            <a:grpSpLocks/>
          </p:cNvGrpSpPr>
          <p:nvPr/>
        </p:nvGrpSpPr>
        <p:grpSpPr bwMode="auto">
          <a:xfrm>
            <a:off x="4381500" y="2128838"/>
            <a:ext cx="4648200" cy="4545012"/>
            <a:chOff x="2760" y="1341"/>
            <a:chExt cx="2928" cy="2863"/>
          </a:xfrm>
        </p:grpSpPr>
        <p:sp>
          <p:nvSpPr>
            <p:cNvPr id="96288" name="Freeform 32"/>
            <p:cNvSpPr>
              <a:spLocks/>
            </p:cNvSpPr>
            <p:nvPr/>
          </p:nvSpPr>
          <p:spPr bwMode="auto">
            <a:xfrm>
              <a:off x="2886" y="2079"/>
              <a:ext cx="2776" cy="1807"/>
            </a:xfrm>
            <a:custGeom>
              <a:avLst/>
              <a:gdLst/>
              <a:ahLst/>
              <a:cxnLst>
                <a:cxn ang="0">
                  <a:pos x="97" y="0"/>
                </a:cxn>
                <a:cxn ang="0">
                  <a:pos x="2762" y="1370"/>
                </a:cxn>
                <a:cxn ang="0">
                  <a:pos x="2776" y="1752"/>
                </a:cxn>
                <a:cxn ang="0">
                  <a:pos x="0" y="1807"/>
                </a:cxn>
                <a:cxn ang="0">
                  <a:pos x="97" y="0"/>
                </a:cxn>
              </a:cxnLst>
              <a:rect l="0" t="0" r="r" b="b"/>
              <a:pathLst>
                <a:path w="2776" h="1807">
                  <a:moveTo>
                    <a:pt x="97" y="0"/>
                  </a:moveTo>
                  <a:lnTo>
                    <a:pt x="2762" y="1370"/>
                  </a:lnTo>
                  <a:lnTo>
                    <a:pt x="2776" y="1752"/>
                  </a:lnTo>
                  <a:lnTo>
                    <a:pt x="0" y="1807"/>
                  </a:lnTo>
                  <a:lnTo>
                    <a:pt x="97" y="0"/>
                  </a:lnTo>
                  <a:close/>
                </a:path>
              </a:pathLst>
            </a:custGeom>
            <a:solidFill>
              <a:srgbClr val="00CC00">
                <a:alpha val="89000"/>
              </a:srgbClr>
            </a:solidFill>
            <a:ln w="9525">
              <a:solidFill>
                <a:schemeClr val="accent1"/>
              </a:solidFill>
              <a:round/>
              <a:headEnd/>
              <a:tailEnd/>
            </a:ln>
            <a:effectLst/>
          </p:spPr>
          <p:txBody>
            <a:bodyPr/>
            <a:lstStyle/>
            <a:p>
              <a:endParaRPr lang="en-US"/>
            </a:p>
          </p:txBody>
        </p:sp>
        <p:sp>
          <p:nvSpPr>
            <p:cNvPr id="96290" name="Text Box 34"/>
            <p:cNvSpPr txBox="1">
              <a:spLocks noChangeArrowheads="1"/>
            </p:cNvSpPr>
            <p:nvPr/>
          </p:nvSpPr>
          <p:spPr bwMode="auto">
            <a:xfrm>
              <a:off x="3207" y="1346"/>
              <a:ext cx="228" cy="231"/>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sp>
          <p:nvSpPr>
            <p:cNvPr id="96291" name="Freeform 35"/>
            <p:cNvSpPr>
              <a:spLocks/>
            </p:cNvSpPr>
            <p:nvPr/>
          </p:nvSpPr>
          <p:spPr bwMode="auto">
            <a:xfrm>
              <a:off x="4512" y="2858"/>
              <a:ext cx="1176" cy="1032"/>
            </a:xfrm>
            <a:custGeom>
              <a:avLst/>
              <a:gdLst/>
              <a:ahLst/>
              <a:cxnLst>
                <a:cxn ang="0">
                  <a:pos x="12" y="15"/>
                </a:cxn>
                <a:cxn ang="0">
                  <a:pos x="456" y="1032"/>
                </a:cxn>
                <a:cxn ang="0">
                  <a:pos x="1176" y="1032"/>
                </a:cxn>
                <a:cxn ang="0">
                  <a:pos x="1140" y="600"/>
                </a:cxn>
                <a:cxn ang="0">
                  <a:pos x="0" y="0"/>
                </a:cxn>
              </a:cxnLst>
              <a:rect l="0" t="0" r="r" b="b"/>
              <a:pathLst>
                <a:path w="1176" h="1032">
                  <a:moveTo>
                    <a:pt x="12" y="15"/>
                  </a:moveTo>
                  <a:lnTo>
                    <a:pt x="456" y="1032"/>
                  </a:lnTo>
                  <a:lnTo>
                    <a:pt x="1176" y="1032"/>
                  </a:lnTo>
                  <a:lnTo>
                    <a:pt x="1140" y="600"/>
                  </a:lnTo>
                  <a:lnTo>
                    <a:pt x="0" y="0"/>
                  </a:lnTo>
                </a:path>
              </a:pathLst>
            </a:custGeom>
            <a:solidFill>
              <a:schemeClr val="bg1"/>
            </a:solidFill>
            <a:ln w="9525">
              <a:noFill/>
              <a:round/>
              <a:headEnd/>
              <a:tailEnd/>
            </a:ln>
            <a:effectLst/>
          </p:spPr>
          <p:txBody>
            <a:bodyPr/>
            <a:lstStyle/>
            <a:p>
              <a:endParaRPr lang="en-US"/>
            </a:p>
          </p:txBody>
        </p:sp>
        <p:sp>
          <p:nvSpPr>
            <p:cNvPr id="96292" name="Freeform 36"/>
            <p:cNvSpPr>
              <a:spLocks/>
            </p:cNvSpPr>
            <p:nvPr/>
          </p:nvSpPr>
          <p:spPr bwMode="auto">
            <a:xfrm>
              <a:off x="2762" y="1960"/>
              <a:ext cx="1124" cy="1600"/>
            </a:xfrm>
            <a:custGeom>
              <a:avLst/>
              <a:gdLst/>
              <a:ahLst/>
              <a:cxnLst>
                <a:cxn ang="0">
                  <a:pos x="0" y="0"/>
                </a:cxn>
                <a:cxn ang="0">
                  <a:pos x="1124" y="580"/>
                </a:cxn>
                <a:cxn ang="0">
                  <a:pos x="20" y="1600"/>
                </a:cxn>
                <a:cxn ang="0">
                  <a:pos x="0" y="0"/>
                </a:cxn>
              </a:cxnLst>
              <a:rect l="0" t="0" r="r" b="b"/>
              <a:pathLst>
                <a:path w="1124" h="1600">
                  <a:moveTo>
                    <a:pt x="0" y="0"/>
                  </a:moveTo>
                  <a:lnTo>
                    <a:pt x="1124" y="580"/>
                  </a:lnTo>
                  <a:lnTo>
                    <a:pt x="20" y="1600"/>
                  </a:lnTo>
                  <a:lnTo>
                    <a:pt x="0" y="0"/>
                  </a:lnTo>
                  <a:close/>
                </a:path>
              </a:pathLst>
            </a:custGeom>
            <a:solidFill>
              <a:schemeClr val="bg1"/>
            </a:solidFill>
            <a:ln w="9525">
              <a:noFill/>
              <a:round/>
              <a:headEnd/>
              <a:tailEnd/>
            </a:ln>
            <a:effectLst/>
          </p:spPr>
          <p:txBody>
            <a:bodyPr/>
            <a:lstStyle/>
            <a:p>
              <a:endParaRPr lang="en-US"/>
            </a:p>
          </p:txBody>
        </p:sp>
        <p:sp>
          <p:nvSpPr>
            <p:cNvPr id="96293" name="Freeform 37"/>
            <p:cNvSpPr>
              <a:spLocks/>
            </p:cNvSpPr>
            <p:nvPr/>
          </p:nvSpPr>
          <p:spPr bwMode="auto">
            <a:xfrm>
              <a:off x="3770" y="2556"/>
              <a:ext cx="372" cy="120"/>
            </a:xfrm>
            <a:custGeom>
              <a:avLst/>
              <a:gdLst/>
              <a:ahLst/>
              <a:cxnLst>
                <a:cxn ang="0">
                  <a:pos x="140" y="0"/>
                </a:cxn>
                <a:cxn ang="0">
                  <a:pos x="0" y="112"/>
                </a:cxn>
                <a:cxn ang="0">
                  <a:pos x="372" y="120"/>
                </a:cxn>
                <a:cxn ang="0">
                  <a:pos x="140" y="0"/>
                </a:cxn>
              </a:cxnLst>
              <a:rect l="0" t="0" r="r" b="b"/>
              <a:pathLst>
                <a:path w="372" h="120">
                  <a:moveTo>
                    <a:pt x="140" y="0"/>
                  </a:moveTo>
                  <a:lnTo>
                    <a:pt x="0" y="112"/>
                  </a:lnTo>
                  <a:lnTo>
                    <a:pt x="372" y="120"/>
                  </a:lnTo>
                  <a:lnTo>
                    <a:pt x="140" y="0"/>
                  </a:lnTo>
                  <a:close/>
                </a:path>
              </a:pathLst>
            </a:custGeom>
            <a:solidFill>
              <a:schemeClr val="bg1"/>
            </a:solidFill>
            <a:ln w="9525">
              <a:noFill/>
              <a:round/>
              <a:headEnd/>
              <a:tailEnd/>
            </a:ln>
            <a:effectLst/>
          </p:spPr>
          <p:txBody>
            <a:bodyPr/>
            <a:lstStyle/>
            <a:p>
              <a:endParaRPr lang="en-US"/>
            </a:p>
          </p:txBody>
        </p:sp>
        <p:sp>
          <p:nvSpPr>
            <p:cNvPr id="96294" name="Freeform 38"/>
            <p:cNvSpPr>
              <a:spLocks/>
            </p:cNvSpPr>
            <p:nvPr/>
          </p:nvSpPr>
          <p:spPr bwMode="auto">
            <a:xfrm>
              <a:off x="2834" y="2988"/>
              <a:ext cx="2204" cy="1216"/>
            </a:xfrm>
            <a:custGeom>
              <a:avLst/>
              <a:gdLst/>
              <a:ahLst/>
              <a:cxnLst>
                <a:cxn ang="0">
                  <a:pos x="600" y="0"/>
                </a:cxn>
                <a:cxn ang="0">
                  <a:pos x="600" y="348"/>
                </a:cxn>
                <a:cxn ang="0">
                  <a:pos x="1876" y="356"/>
                </a:cxn>
                <a:cxn ang="0">
                  <a:pos x="2204" y="1084"/>
                </a:cxn>
                <a:cxn ang="0">
                  <a:pos x="88" y="1216"/>
                </a:cxn>
                <a:cxn ang="0">
                  <a:pos x="0" y="548"/>
                </a:cxn>
                <a:cxn ang="0">
                  <a:pos x="600" y="0"/>
                </a:cxn>
              </a:cxnLst>
              <a:rect l="0" t="0" r="r" b="b"/>
              <a:pathLst>
                <a:path w="2204" h="1216">
                  <a:moveTo>
                    <a:pt x="600" y="0"/>
                  </a:moveTo>
                  <a:lnTo>
                    <a:pt x="600" y="348"/>
                  </a:lnTo>
                  <a:lnTo>
                    <a:pt x="1876" y="356"/>
                  </a:lnTo>
                  <a:lnTo>
                    <a:pt x="2204" y="1084"/>
                  </a:lnTo>
                  <a:lnTo>
                    <a:pt x="88" y="1216"/>
                  </a:lnTo>
                  <a:lnTo>
                    <a:pt x="0" y="548"/>
                  </a:lnTo>
                  <a:lnTo>
                    <a:pt x="600" y="0"/>
                  </a:lnTo>
                  <a:close/>
                </a:path>
              </a:pathLst>
            </a:custGeom>
            <a:solidFill>
              <a:schemeClr val="bg1"/>
            </a:solidFill>
            <a:ln w="9525">
              <a:noFill/>
              <a:round/>
              <a:headEnd/>
              <a:tailEnd/>
            </a:ln>
            <a:effectLst/>
          </p:spPr>
          <p:txBody>
            <a:bodyPr/>
            <a:lstStyle/>
            <a:p>
              <a:endParaRPr lang="en-US"/>
            </a:p>
          </p:txBody>
        </p:sp>
        <p:sp>
          <p:nvSpPr>
            <p:cNvPr id="96295" name="Line 39"/>
            <p:cNvSpPr>
              <a:spLocks noChangeShapeType="1"/>
            </p:cNvSpPr>
            <p:nvPr/>
          </p:nvSpPr>
          <p:spPr bwMode="auto">
            <a:xfrm>
              <a:off x="3085" y="3342"/>
              <a:ext cx="2543" cy="7"/>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96296" name="Line 40"/>
            <p:cNvSpPr>
              <a:spLocks noChangeShapeType="1"/>
            </p:cNvSpPr>
            <p:nvPr/>
          </p:nvSpPr>
          <p:spPr bwMode="auto">
            <a:xfrm>
              <a:off x="2962" y="2067"/>
              <a:ext cx="2588" cy="1323"/>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96297" name="Line 41"/>
            <p:cNvSpPr>
              <a:spLocks noChangeShapeType="1"/>
            </p:cNvSpPr>
            <p:nvPr/>
          </p:nvSpPr>
          <p:spPr bwMode="auto">
            <a:xfrm>
              <a:off x="3844" y="1341"/>
              <a:ext cx="1092" cy="251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96298" name="Line 42"/>
            <p:cNvSpPr>
              <a:spLocks noChangeShapeType="1"/>
            </p:cNvSpPr>
            <p:nvPr/>
          </p:nvSpPr>
          <p:spPr bwMode="auto">
            <a:xfrm flipH="1">
              <a:off x="2897" y="1963"/>
              <a:ext cx="1631" cy="1501"/>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96299" name="Line 43"/>
            <p:cNvSpPr>
              <a:spLocks noChangeShapeType="1"/>
            </p:cNvSpPr>
            <p:nvPr/>
          </p:nvSpPr>
          <p:spPr bwMode="auto">
            <a:xfrm flipH="1">
              <a:off x="2760" y="2671"/>
              <a:ext cx="2220" cy="7"/>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96300" name="Line 44"/>
            <p:cNvSpPr>
              <a:spLocks noChangeShapeType="1"/>
            </p:cNvSpPr>
            <p:nvPr/>
          </p:nvSpPr>
          <p:spPr bwMode="auto">
            <a:xfrm>
              <a:off x="3437" y="1464"/>
              <a:ext cx="1" cy="2105"/>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96303" name="Line 47"/>
            <p:cNvSpPr>
              <a:spLocks noChangeShapeType="1"/>
            </p:cNvSpPr>
            <p:nvPr/>
          </p:nvSpPr>
          <p:spPr bwMode="auto">
            <a:xfrm>
              <a:off x="3883" y="1787"/>
              <a:ext cx="999" cy="1719"/>
            </a:xfrm>
            <a:prstGeom prst="line">
              <a:avLst/>
            </a:prstGeom>
            <a:noFill/>
            <a:ln w="28575">
              <a:solidFill>
                <a:schemeClr val="tx1"/>
              </a:solidFill>
              <a:prstDash val="dash"/>
              <a:round/>
              <a:headEnd type="triangle" w="med" len="med"/>
              <a:tailEnd type="triangle" w="med" len="med"/>
            </a:ln>
            <a:effectLst/>
          </p:spPr>
          <p:txBody>
            <a:bodyPr/>
            <a:lstStyle/>
            <a:p>
              <a:endParaRPr lang="en-US"/>
            </a:p>
          </p:txBody>
        </p:sp>
        <p:sp>
          <p:nvSpPr>
            <p:cNvPr id="96304" name="Oval 48"/>
            <p:cNvSpPr>
              <a:spLocks noChangeArrowheads="1"/>
            </p:cNvSpPr>
            <p:nvPr/>
          </p:nvSpPr>
          <p:spPr bwMode="auto">
            <a:xfrm>
              <a:off x="4466" y="2809"/>
              <a:ext cx="56" cy="56"/>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96289" name="Text Box 33"/>
            <p:cNvSpPr txBox="1">
              <a:spLocks noChangeArrowheads="1"/>
            </p:cNvSpPr>
            <p:nvPr/>
          </p:nvSpPr>
          <p:spPr bwMode="auto">
            <a:xfrm>
              <a:off x="5230" y="3412"/>
              <a:ext cx="228" cy="231"/>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96306" name="Text Box 50"/>
            <p:cNvSpPr txBox="1">
              <a:spLocks noChangeArrowheads="1"/>
            </p:cNvSpPr>
            <p:nvPr/>
          </p:nvSpPr>
          <p:spPr bwMode="auto">
            <a:xfrm>
              <a:off x="3458" y="2947"/>
              <a:ext cx="1110" cy="213"/>
            </a:xfrm>
            <a:prstGeom prst="rect">
              <a:avLst/>
            </a:prstGeom>
            <a:noFill/>
            <a:ln w="9525">
              <a:noFill/>
              <a:miter lim="800000"/>
              <a:headEnd/>
              <a:tailEnd/>
            </a:ln>
            <a:effectLst/>
          </p:spPr>
          <p:txBody>
            <a:bodyPr>
              <a:spAutoFit/>
            </a:bodyPr>
            <a:lstStyle/>
            <a:p>
              <a:pPr algn="ctr"/>
              <a:r>
                <a:rPr lang="ar-SA" sz="1600" b="1" dirty="0">
                  <a:latin typeface="Times New Roman" pitchFamily="18" charset="0"/>
                  <a:cs typeface="Times New Roman" pitchFamily="18" charset="0"/>
                </a:rPr>
                <a:t>فضاء الحلول الممكنة</a:t>
              </a:r>
            </a:p>
          </p:txBody>
        </p:sp>
      </p:grpSp>
      <p:sp>
        <p:nvSpPr>
          <p:cNvPr id="96307" name="Text Box 51"/>
          <p:cNvSpPr txBox="1">
            <a:spLocks noChangeArrowheads="1"/>
          </p:cNvSpPr>
          <p:nvPr/>
        </p:nvSpPr>
        <p:spPr bwMode="auto">
          <a:xfrm>
            <a:off x="7781283" y="3869732"/>
            <a:ext cx="995785" cy="369332"/>
          </a:xfrm>
          <a:prstGeom prst="rect">
            <a:avLst/>
          </a:prstGeom>
          <a:noFill/>
          <a:ln w="9525">
            <a:noFill/>
            <a:miter lim="800000"/>
            <a:headEnd/>
            <a:tailEnd/>
          </a:ln>
          <a:effectLst/>
        </p:spPr>
        <p:txBody>
          <a:bodyPr wrap="none">
            <a:spAutoFit/>
          </a:bodyPr>
          <a:lstStyle/>
          <a:p>
            <a:pPr algn="ctr"/>
            <a:r>
              <a:rPr lang="ar-SA" b="1" dirty="0">
                <a:solidFill>
                  <a:srgbClr val="FF0000"/>
                </a:solidFill>
                <a:latin typeface="Times New Roman" pitchFamily="18" charset="0"/>
                <a:cs typeface="Times New Roman" pitchFamily="18" charset="0"/>
              </a:rPr>
              <a:t>الحل الأمثل</a:t>
            </a:r>
          </a:p>
        </p:txBody>
      </p:sp>
      <p:sp>
        <p:nvSpPr>
          <p:cNvPr id="96308" name="Freeform 52"/>
          <p:cNvSpPr>
            <a:spLocks/>
          </p:cNvSpPr>
          <p:nvPr/>
        </p:nvSpPr>
        <p:spPr bwMode="auto">
          <a:xfrm>
            <a:off x="7191156" y="4190071"/>
            <a:ext cx="1052512" cy="276225"/>
          </a:xfrm>
          <a:custGeom>
            <a:avLst/>
            <a:gdLst/>
            <a:ahLst/>
            <a:cxnLst>
              <a:cxn ang="0">
                <a:pos x="556" y="0"/>
              </a:cxn>
              <a:cxn ang="0">
                <a:pos x="610" y="107"/>
              </a:cxn>
              <a:cxn ang="0">
                <a:pos x="235" y="60"/>
              </a:cxn>
              <a:cxn ang="0">
                <a:pos x="0" y="174"/>
              </a:cxn>
            </a:cxnLst>
            <a:rect l="0" t="0" r="r" b="b"/>
            <a:pathLst>
              <a:path w="663" h="174">
                <a:moveTo>
                  <a:pt x="556" y="0"/>
                </a:moveTo>
                <a:cubicBezTo>
                  <a:pt x="609" y="48"/>
                  <a:pt x="663" y="97"/>
                  <a:pt x="610" y="107"/>
                </a:cubicBezTo>
                <a:cubicBezTo>
                  <a:pt x="557" y="117"/>
                  <a:pt x="337" y="49"/>
                  <a:pt x="235" y="60"/>
                </a:cubicBezTo>
                <a:cubicBezTo>
                  <a:pt x="133" y="71"/>
                  <a:pt x="66" y="122"/>
                  <a:pt x="0" y="174"/>
                </a:cubicBezTo>
              </a:path>
            </a:pathLst>
          </a:custGeom>
          <a:noFill/>
          <a:ln w="9525">
            <a:solidFill>
              <a:srgbClr val="FF0000"/>
            </a:solidFill>
            <a:round/>
            <a:headEnd type="none" w="med" len="med"/>
            <a:tailEnd type="triangle" w="med" len="med"/>
          </a:ln>
          <a:effectLst/>
        </p:spPr>
        <p:txBody>
          <a:bodyPr/>
          <a:lstStyle/>
          <a:p>
            <a:endParaRPr lang="en-US"/>
          </a:p>
        </p:txBody>
      </p:sp>
      <p:cxnSp>
        <p:nvCxnSpPr>
          <p:cNvPr id="55" name="Straight Arrow Connector 54"/>
          <p:cNvCxnSpPr/>
          <p:nvPr/>
        </p:nvCxnSpPr>
        <p:spPr>
          <a:xfrm flipV="1">
            <a:off x="7486672" y="4919674"/>
            <a:ext cx="2286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2714612" y="5972414"/>
            <a:ext cx="124264" cy="2426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1DAA992-7E2A-49B0-9F40-DB65B96CC0C2}" type="slidenum">
              <a:rPr lang="ar-SA"/>
              <a:pPr/>
              <a:t>47</a:t>
            </a:fld>
            <a:endParaRPr lang="en-US"/>
          </a:p>
        </p:txBody>
      </p:sp>
      <p:sp>
        <p:nvSpPr>
          <p:cNvPr id="76802"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حالات القرار في البرامج الخطية</a:t>
            </a:r>
            <a:endParaRPr lang="en-US" sz="4000" b="1" dirty="0">
              <a:solidFill>
                <a:srgbClr val="002060"/>
              </a:solidFill>
            </a:endParaRPr>
          </a:p>
        </p:txBody>
      </p:sp>
      <p:sp>
        <p:nvSpPr>
          <p:cNvPr id="76803" name="Rectangle 3"/>
          <p:cNvSpPr>
            <a:spLocks noGrp="1" noChangeArrowheads="1"/>
          </p:cNvSpPr>
          <p:nvPr>
            <p:ph type="body" idx="1"/>
          </p:nvPr>
        </p:nvSpPr>
        <p:spPr/>
        <p:txBody>
          <a:bodyPr/>
          <a:lstStyle/>
          <a:p>
            <a:pPr algn="r" rtl="1">
              <a:lnSpc>
                <a:spcPct val="90000"/>
              </a:lnSpc>
              <a:buFontTx/>
              <a:buNone/>
            </a:pPr>
            <a:r>
              <a:rPr lang="ar-SA" sz="3600" dirty="0">
                <a:solidFill>
                  <a:srgbClr val="0000FF"/>
                </a:solidFill>
              </a:rPr>
              <a:t>حلول مثلى متعددة (بديلة):</a:t>
            </a:r>
          </a:p>
          <a:p>
            <a:pPr algn="r" rtl="1">
              <a:lnSpc>
                <a:spcPct val="90000"/>
              </a:lnSpc>
              <a:buFontTx/>
              <a:buNone/>
            </a:pPr>
            <a:r>
              <a:rPr lang="ar-SA" sz="3200" u="sng" dirty="0"/>
              <a:t>مثال</a:t>
            </a:r>
            <a:r>
              <a:rPr lang="en-US" dirty="0"/>
              <a:t> </a:t>
            </a:r>
            <a:r>
              <a:rPr lang="ar-SA" sz="3200" dirty="0"/>
              <a:t>: أوجد بيانياً الحل الأمثل للبرنامج الخطي التالي:</a:t>
            </a:r>
          </a:p>
          <a:p>
            <a:pPr lvl="1" algn="r" rtl="1">
              <a:lnSpc>
                <a:spcPct val="90000"/>
              </a:lnSpc>
              <a:buFontTx/>
              <a:buNone/>
            </a:pPr>
            <a:endParaRPr lang="ar-SA" sz="3200" dirty="0"/>
          </a:p>
          <a:p>
            <a:pPr lvl="1">
              <a:lnSpc>
                <a:spcPct val="90000"/>
              </a:lnSpc>
              <a:spcBef>
                <a:spcPct val="0"/>
              </a:spcBef>
              <a:buFontTx/>
              <a:buNone/>
            </a:pPr>
            <a:r>
              <a:rPr lang="en-US" sz="3000" dirty="0"/>
              <a:t>              min   </a:t>
            </a:r>
            <a:r>
              <a:rPr lang="en-US" sz="3000" i="1" dirty="0"/>
              <a:t>z</a:t>
            </a:r>
            <a:r>
              <a:rPr lang="en-US" sz="3000" dirty="0"/>
              <a:t> = 5</a:t>
            </a:r>
            <a:r>
              <a:rPr lang="en-US" sz="3200" i="1" dirty="0"/>
              <a:t>x</a:t>
            </a:r>
            <a:r>
              <a:rPr lang="en-US" sz="3200" baseline="-25000" dirty="0"/>
              <a:t>1</a:t>
            </a:r>
            <a:r>
              <a:rPr lang="en-US" sz="3000" dirty="0"/>
              <a:t> + 10</a:t>
            </a:r>
            <a:r>
              <a:rPr lang="en-US" sz="3200" i="1" dirty="0"/>
              <a:t>x</a:t>
            </a:r>
            <a:r>
              <a:rPr lang="en-US" sz="3200" baseline="-25000" dirty="0"/>
              <a:t>2</a:t>
            </a:r>
            <a:endParaRPr lang="en-US" sz="3000" dirty="0"/>
          </a:p>
          <a:p>
            <a:pPr lvl="1">
              <a:lnSpc>
                <a:spcPct val="90000"/>
              </a:lnSpc>
              <a:spcBef>
                <a:spcPct val="0"/>
              </a:spcBef>
              <a:buFontTx/>
              <a:buNone/>
            </a:pPr>
            <a:r>
              <a:rPr lang="en-US" sz="3000" dirty="0"/>
              <a:t>    		 </a:t>
            </a:r>
            <a:r>
              <a:rPr lang="en-US" sz="3000" dirty="0" err="1"/>
              <a:t>s.t.</a:t>
            </a:r>
            <a:endParaRPr lang="en-US" sz="3000" dirty="0"/>
          </a:p>
          <a:p>
            <a:pPr lvl="1">
              <a:lnSpc>
                <a:spcPct val="90000"/>
              </a:lnSpc>
              <a:spcBef>
                <a:spcPct val="0"/>
              </a:spcBef>
              <a:buFontTx/>
              <a:buNone/>
            </a:pPr>
            <a:r>
              <a:rPr lang="en-US" sz="3000" dirty="0"/>
              <a:t>                              </a:t>
            </a:r>
            <a:r>
              <a:rPr lang="en-US" sz="3200" i="1" dirty="0"/>
              <a:t>x</a:t>
            </a:r>
            <a:r>
              <a:rPr lang="en-US" sz="3200" baseline="-25000" dirty="0"/>
              <a:t>1</a:t>
            </a:r>
            <a:r>
              <a:rPr lang="en-US" sz="3000" dirty="0"/>
              <a:t>  +  2</a:t>
            </a:r>
            <a:r>
              <a:rPr lang="en-US" sz="3200" i="1" dirty="0"/>
              <a:t>x</a:t>
            </a:r>
            <a:r>
              <a:rPr lang="en-US" sz="3200" baseline="-25000" dirty="0"/>
              <a:t>2   </a:t>
            </a:r>
            <a:r>
              <a:rPr lang="en-US" sz="3000" dirty="0"/>
              <a:t>≥ </a:t>
            </a:r>
            <a:r>
              <a:rPr lang="en-US" sz="3200" dirty="0"/>
              <a:t> 10</a:t>
            </a:r>
            <a:endParaRPr lang="en-US" sz="2400" i="1" dirty="0"/>
          </a:p>
          <a:p>
            <a:pPr lvl="1">
              <a:lnSpc>
                <a:spcPct val="90000"/>
              </a:lnSpc>
              <a:spcBef>
                <a:spcPct val="0"/>
              </a:spcBef>
              <a:buFontTx/>
              <a:buNone/>
            </a:pPr>
            <a:r>
              <a:rPr lang="en-US" sz="3000" dirty="0"/>
              <a:t>                             -</a:t>
            </a:r>
            <a:r>
              <a:rPr lang="en-US" sz="3200" i="1" dirty="0"/>
              <a:t>x</a:t>
            </a:r>
            <a:r>
              <a:rPr lang="en-US" sz="3200" baseline="-25000" dirty="0"/>
              <a:t>1</a:t>
            </a:r>
            <a:r>
              <a:rPr lang="en-US" sz="3000" baseline="-25000" dirty="0"/>
              <a:t> </a:t>
            </a:r>
            <a:r>
              <a:rPr lang="en-US" sz="3000" dirty="0"/>
              <a:t> +    </a:t>
            </a:r>
            <a:r>
              <a:rPr lang="en-US" sz="3200" i="1" dirty="0"/>
              <a:t>x</a:t>
            </a:r>
            <a:r>
              <a:rPr lang="en-US" sz="3200" baseline="-25000" dirty="0"/>
              <a:t>2</a:t>
            </a:r>
            <a:r>
              <a:rPr lang="en-US" sz="3000" baseline="-25000" dirty="0"/>
              <a:t>  </a:t>
            </a:r>
            <a:r>
              <a:rPr lang="en-US" sz="3000" dirty="0"/>
              <a:t> ≥ 0</a:t>
            </a:r>
            <a:endParaRPr lang="ar-SA" sz="3000" dirty="0"/>
          </a:p>
          <a:p>
            <a:pPr lvl="1">
              <a:lnSpc>
                <a:spcPct val="90000"/>
              </a:lnSpc>
              <a:spcBef>
                <a:spcPct val="0"/>
              </a:spcBef>
              <a:buFontTx/>
              <a:buNone/>
            </a:pPr>
            <a:r>
              <a:rPr lang="en-US" sz="3000" i="1" dirty="0"/>
              <a:t>                                         </a:t>
            </a:r>
            <a:r>
              <a:rPr lang="en-US" sz="3200" i="1" dirty="0"/>
              <a:t>x</a:t>
            </a:r>
            <a:r>
              <a:rPr lang="en-US" sz="3200" baseline="-25000" dirty="0"/>
              <a:t>2</a:t>
            </a:r>
            <a:r>
              <a:rPr lang="en-US" sz="3000" baseline="-25000" dirty="0"/>
              <a:t>   </a:t>
            </a:r>
            <a:r>
              <a:rPr lang="en-US" sz="3000" dirty="0"/>
              <a:t>≤ 8</a:t>
            </a:r>
          </a:p>
          <a:p>
            <a:pPr lvl="1">
              <a:lnSpc>
                <a:spcPct val="90000"/>
              </a:lnSpc>
              <a:spcBef>
                <a:spcPct val="0"/>
              </a:spcBef>
              <a:buFontTx/>
              <a:buNone/>
            </a:pPr>
            <a:r>
              <a:rPr lang="en-US" sz="3200" i="1" dirty="0"/>
              <a:t>                                x</a:t>
            </a:r>
            <a:r>
              <a:rPr lang="en-US" sz="3200" baseline="-25000" dirty="0"/>
              <a:t>1</a:t>
            </a:r>
            <a:r>
              <a:rPr lang="en-US" sz="3000" dirty="0"/>
              <a:t> , </a:t>
            </a:r>
            <a:r>
              <a:rPr lang="en-US" sz="3200" i="1" dirty="0"/>
              <a:t>x</a:t>
            </a:r>
            <a:r>
              <a:rPr lang="en-US" sz="3200" baseline="-25000" dirty="0"/>
              <a:t>2</a:t>
            </a:r>
            <a:r>
              <a:rPr lang="en-US" sz="3000" dirty="0"/>
              <a:t> ≥ 0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AA3A6CEC-E14A-47E5-A9CF-1D0AD7D2936E}" type="slidenum">
              <a:rPr lang="ar-SA"/>
              <a:pPr/>
              <a:t>48</a:t>
            </a:fld>
            <a:endParaRPr lang="en-US"/>
          </a:p>
        </p:txBody>
      </p:sp>
      <p:sp>
        <p:nvSpPr>
          <p:cNvPr id="77861" name="Freeform 37"/>
          <p:cNvSpPr>
            <a:spLocks/>
          </p:cNvSpPr>
          <p:nvPr/>
        </p:nvSpPr>
        <p:spPr bwMode="auto">
          <a:xfrm>
            <a:off x="1143000" y="3209925"/>
            <a:ext cx="2124075" cy="1047750"/>
          </a:xfrm>
          <a:custGeom>
            <a:avLst/>
            <a:gdLst/>
            <a:ahLst/>
            <a:cxnLst>
              <a:cxn ang="0">
                <a:pos x="0" y="6"/>
              </a:cxn>
              <a:cxn ang="0">
                <a:pos x="18" y="402"/>
              </a:cxn>
              <a:cxn ang="0">
                <a:pos x="642" y="660"/>
              </a:cxn>
              <a:cxn ang="0">
                <a:pos x="1338" y="0"/>
              </a:cxn>
              <a:cxn ang="0">
                <a:pos x="0" y="6"/>
              </a:cxn>
            </a:cxnLst>
            <a:rect l="0" t="0" r="r" b="b"/>
            <a:pathLst>
              <a:path w="1338" h="660">
                <a:moveTo>
                  <a:pt x="0" y="6"/>
                </a:moveTo>
                <a:lnTo>
                  <a:pt x="18" y="402"/>
                </a:lnTo>
                <a:lnTo>
                  <a:pt x="642" y="660"/>
                </a:lnTo>
                <a:lnTo>
                  <a:pt x="1338" y="0"/>
                </a:lnTo>
                <a:lnTo>
                  <a:pt x="0" y="6"/>
                </a:lnTo>
                <a:close/>
              </a:path>
            </a:pathLst>
          </a:custGeom>
          <a:solidFill>
            <a:schemeClr val="accent1"/>
          </a:solidFill>
          <a:ln w="9525">
            <a:solidFill>
              <a:schemeClr val="tx1"/>
            </a:solidFill>
            <a:round/>
            <a:headEnd/>
            <a:tailEnd/>
          </a:ln>
          <a:effectLst/>
        </p:spPr>
        <p:txBody>
          <a:bodyPr/>
          <a:lstStyle/>
          <a:p>
            <a:endParaRPr lang="en-US"/>
          </a:p>
        </p:txBody>
      </p:sp>
      <p:sp>
        <p:nvSpPr>
          <p:cNvPr id="77827"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حالات القرار في البرامج الخطية</a:t>
            </a:r>
            <a:endParaRPr lang="en-US" sz="4000" b="1" dirty="0">
              <a:solidFill>
                <a:srgbClr val="002060"/>
              </a:solidFill>
            </a:endParaRPr>
          </a:p>
        </p:txBody>
      </p:sp>
      <p:sp>
        <p:nvSpPr>
          <p:cNvPr id="77828" name="Rectangle 4"/>
          <p:cNvSpPr>
            <a:spLocks noGrp="1" noChangeArrowheads="1"/>
          </p:cNvSpPr>
          <p:nvPr>
            <p:ph type="body" idx="1"/>
          </p:nvPr>
        </p:nvSpPr>
        <p:spPr>
          <a:xfrm>
            <a:off x="5289550" y="1628800"/>
            <a:ext cx="3702050" cy="4195763"/>
          </a:xfrm>
        </p:spPr>
        <p:txBody>
          <a:bodyPr/>
          <a:lstStyle/>
          <a:p>
            <a:pPr marL="517525" indent="-517525" algn="r" rtl="1">
              <a:spcBef>
                <a:spcPct val="0"/>
              </a:spcBef>
              <a:buFontTx/>
              <a:buNone/>
            </a:pPr>
            <a:r>
              <a:rPr lang="ar-SA" sz="2800" dirty="0">
                <a:solidFill>
                  <a:srgbClr val="0000FF"/>
                </a:solidFill>
              </a:rPr>
              <a:t>نرسم منطقة الحلول الممكنة</a:t>
            </a:r>
          </a:p>
          <a:p>
            <a:pPr marL="517525" indent="-517525" algn="r" rtl="1">
              <a:spcBef>
                <a:spcPct val="0"/>
              </a:spcBef>
              <a:buFontTx/>
              <a:buNone/>
            </a:pPr>
            <a:endParaRPr lang="ar-SA" sz="800" b="1" dirty="0">
              <a:solidFill>
                <a:srgbClr val="00B050"/>
              </a:solidFill>
            </a:endParaRPr>
          </a:p>
          <a:p>
            <a:pPr marL="517525" indent="-517525" algn="ctr">
              <a:spcBef>
                <a:spcPct val="0"/>
              </a:spcBef>
              <a:buFontTx/>
              <a:buNone/>
            </a:pPr>
            <a:r>
              <a:rPr lang="en-US" sz="2400" i="1" dirty="0"/>
              <a:t>         x</a:t>
            </a:r>
            <a:r>
              <a:rPr lang="en-US" sz="2400" baseline="-25000" dirty="0"/>
              <a:t>1</a:t>
            </a:r>
            <a:r>
              <a:rPr lang="en-US" sz="2400" dirty="0"/>
              <a:t> ≥ 0 ,  </a:t>
            </a:r>
            <a:r>
              <a:rPr lang="en-US" sz="2400" i="1" dirty="0"/>
              <a:t>x</a:t>
            </a:r>
            <a:r>
              <a:rPr lang="en-US" sz="2400" baseline="-25000" dirty="0"/>
              <a:t>2 </a:t>
            </a:r>
            <a:r>
              <a:rPr lang="en-US" sz="2400" dirty="0"/>
              <a:t>≥ 0</a:t>
            </a:r>
          </a:p>
          <a:p>
            <a:pPr marL="1090613" lvl="1" indent="-366713" algn="ctr">
              <a:spcBef>
                <a:spcPct val="0"/>
              </a:spcBef>
              <a:buFontTx/>
              <a:buNone/>
            </a:pPr>
            <a:endParaRPr lang="en-US" sz="1600" dirty="0"/>
          </a:p>
          <a:p>
            <a:pPr marL="1090613" lvl="1" indent="-366713" algn="ctr">
              <a:spcBef>
                <a:spcPct val="0"/>
              </a:spcBef>
              <a:buFontTx/>
              <a:buNone/>
            </a:pPr>
            <a:r>
              <a:rPr lang="en-US" sz="2400" dirty="0"/>
              <a:t> </a:t>
            </a:r>
            <a:r>
              <a:rPr lang="en-US" sz="2400" i="1" dirty="0"/>
              <a:t>x</a:t>
            </a:r>
            <a:r>
              <a:rPr lang="en-US" sz="2400" baseline="-25000" dirty="0"/>
              <a:t>1</a:t>
            </a:r>
            <a:r>
              <a:rPr lang="en-US" sz="2400" dirty="0"/>
              <a:t> + 2</a:t>
            </a:r>
            <a:r>
              <a:rPr lang="en-US" sz="2400" i="1" dirty="0"/>
              <a:t>x</a:t>
            </a:r>
            <a:r>
              <a:rPr lang="en-US" sz="2400" baseline="-25000" dirty="0"/>
              <a:t>2 </a:t>
            </a:r>
            <a:r>
              <a:rPr lang="en-US" sz="2400" dirty="0"/>
              <a:t>≥ 10</a:t>
            </a:r>
            <a:endParaRPr lang="en-US" sz="2400" i="1" dirty="0"/>
          </a:p>
          <a:p>
            <a:pPr marL="1090613" lvl="1" indent="-366713" algn="ctr">
              <a:spcBef>
                <a:spcPct val="0"/>
              </a:spcBef>
              <a:buFontTx/>
              <a:buNone/>
            </a:pPr>
            <a:r>
              <a:rPr lang="en-US" sz="2400" dirty="0"/>
              <a:t>(0</a:t>
            </a:r>
            <a:r>
              <a:rPr lang="en-US" sz="1600" dirty="0"/>
              <a:t> </a:t>
            </a:r>
            <a:r>
              <a:rPr lang="en-US" sz="2400" dirty="0"/>
              <a:t>,</a:t>
            </a:r>
            <a:r>
              <a:rPr lang="en-US" sz="1600" dirty="0"/>
              <a:t> </a:t>
            </a:r>
            <a:r>
              <a:rPr lang="en-US" sz="2400" dirty="0"/>
              <a:t>5) , (10</a:t>
            </a:r>
            <a:r>
              <a:rPr lang="en-US" sz="1600" dirty="0"/>
              <a:t> </a:t>
            </a:r>
            <a:r>
              <a:rPr lang="en-US" sz="2400" dirty="0"/>
              <a:t>,</a:t>
            </a:r>
            <a:r>
              <a:rPr lang="en-US" sz="1600" dirty="0"/>
              <a:t> </a:t>
            </a:r>
            <a:r>
              <a:rPr lang="en-US" sz="2400" dirty="0"/>
              <a:t>0)</a:t>
            </a:r>
          </a:p>
          <a:p>
            <a:pPr marL="517525" indent="-517525" algn="ctr">
              <a:spcBef>
                <a:spcPct val="0"/>
              </a:spcBef>
              <a:buFontTx/>
              <a:buNone/>
            </a:pPr>
            <a:r>
              <a:rPr lang="en-US" sz="2400" dirty="0"/>
              <a:t>(0</a:t>
            </a:r>
            <a:r>
              <a:rPr lang="en-US" sz="1600" dirty="0"/>
              <a:t> </a:t>
            </a:r>
            <a:r>
              <a:rPr lang="en-US" sz="2400" dirty="0"/>
              <a:t>,</a:t>
            </a:r>
            <a:r>
              <a:rPr lang="en-US" sz="1600" dirty="0"/>
              <a:t> </a:t>
            </a:r>
            <a:r>
              <a:rPr lang="en-US" sz="2400" dirty="0"/>
              <a:t>0) </a:t>
            </a:r>
            <a:r>
              <a:rPr lang="en-US" sz="2400" dirty="0">
                <a:sym typeface="Symbol" pitchFamily="18" charset="2"/>
              </a:rPr>
              <a:t> (0)+2(0) = 0 &lt; 10</a:t>
            </a:r>
          </a:p>
          <a:p>
            <a:pPr marL="517525" indent="-517525" algn="ctr">
              <a:spcBef>
                <a:spcPct val="0"/>
              </a:spcBef>
              <a:buFontTx/>
              <a:buNone/>
            </a:pPr>
            <a:r>
              <a:rPr lang="en-US" sz="2400" i="1" dirty="0"/>
              <a:t>      </a:t>
            </a:r>
          </a:p>
          <a:p>
            <a:pPr marL="517525" indent="-517525" algn="ctr">
              <a:spcBef>
                <a:spcPct val="0"/>
              </a:spcBef>
              <a:buFontTx/>
              <a:buNone/>
            </a:pPr>
            <a:r>
              <a:rPr lang="en-US" sz="2400" i="1" dirty="0"/>
              <a:t>       -x</a:t>
            </a:r>
            <a:r>
              <a:rPr lang="en-US" sz="2400" baseline="-25000" dirty="0"/>
              <a:t>1</a:t>
            </a:r>
            <a:r>
              <a:rPr lang="en-US" sz="2400" dirty="0"/>
              <a:t> + </a:t>
            </a:r>
            <a:r>
              <a:rPr lang="en-US" sz="2400" i="1" dirty="0"/>
              <a:t>x</a:t>
            </a:r>
            <a:r>
              <a:rPr lang="en-US" sz="2400" baseline="-25000" dirty="0"/>
              <a:t>2 </a:t>
            </a:r>
            <a:r>
              <a:rPr lang="en-US" sz="2400" dirty="0"/>
              <a:t>≥ 0</a:t>
            </a:r>
          </a:p>
          <a:p>
            <a:pPr marL="517525" indent="-517525" algn="ctr">
              <a:spcBef>
                <a:spcPct val="0"/>
              </a:spcBef>
              <a:buFontTx/>
              <a:buNone/>
            </a:pPr>
            <a:r>
              <a:rPr lang="en-US" sz="2400" dirty="0"/>
              <a:t>       (1</a:t>
            </a:r>
            <a:r>
              <a:rPr lang="en-US" sz="1600" dirty="0"/>
              <a:t> </a:t>
            </a:r>
            <a:r>
              <a:rPr lang="en-US" sz="2400" dirty="0"/>
              <a:t>,</a:t>
            </a:r>
            <a:r>
              <a:rPr lang="en-US" sz="1600" dirty="0"/>
              <a:t> </a:t>
            </a:r>
            <a:r>
              <a:rPr lang="en-US" sz="2400" dirty="0"/>
              <a:t>1) , (2</a:t>
            </a:r>
            <a:r>
              <a:rPr lang="en-US" sz="1600" dirty="0"/>
              <a:t> </a:t>
            </a:r>
            <a:r>
              <a:rPr lang="en-US" sz="2400" dirty="0"/>
              <a:t>,</a:t>
            </a:r>
            <a:r>
              <a:rPr lang="en-US" sz="1600" dirty="0"/>
              <a:t> </a:t>
            </a:r>
            <a:r>
              <a:rPr lang="en-US" sz="2400" dirty="0"/>
              <a:t>2)</a:t>
            </a:r>
            <a:endParaRPr lang="ar-SA" sz="2400" dirty="0"/>
          </a:p>
          <a:p>
            <a:pPr marL="517525" indent="-517525" algn="ctr">
              <a:spcBef>
                <a:spcPct val="0"/>
              </a:spcBef>
              <a:buFontTx/>
              <a:buNone/>
            </a:pPr>
            <a:r>
              <a:rPr lang="en-US" sz="2400" dirty="0"/>
              <a:t>(1</a:t>
            </a:r>
            <a:r>
              <a:rPr lang="en-US" sz="1600" dirty="0"/>
              <a:t> </a:t>
            </a:r>
            <a:r>
              <a:rPr lang="en-US" sz="2400" dirty="0"/>
              <a:t>,</a:t>
            </a:r>
            <a:r>
              <a:rPr lang="en-US" sz="1600" dirty="0"/>
              <a:t> </a:t>
            </a:r>
            <a:r>
              <a:rPr lang="en-US" sz="2400" dirty="0"/>
              <a:t>2) </a:t>
            </a:r>
            <a:r>
              <a:rPr lang="en-US" sz="2400" dirty="0">
                <a:sym typeface="Symbol" pitchFamily="18" charset="2"/>
              </a:rPr>
              <a:t> (2) – (1) = 1 &gt; 0</a:t>
            </a:r>
            <a:endParaRPr lang="ar-SA" sz="2400" dirty="0"/>
          </a:p>
          <a:p>
            <a:pPr marL="1090613" lvl="1" indent="-366713" algn="ctr">
              <a:spcBef>
                <a:spcPct val="0"/>
              </a:spcBef>
              <a:buFontTx/>
              <a:buNone/>
            </a:pPr>
            <a:endParaRPr lang="en-US" sz="1600" dirty="0">
              <a:sym typeface="Symbol" pitchFamily="18" charset="2"/>
            </a:endParaRPr>
          </a:p>
          <a:p>
            <a:pPr marL="1090613" lvl="1" indent="-366713" algn="ctr">
              <a:spcBef>
                <a:spcPct val="0"/>
              </a:spcBef>
              <a:buFontTx/>
              <a:buNone/>
            </a:pPr>
            <a:r>
              <a:rPr lang="en-US" sz="2400" i="1" dirty="0"/>
              <a:t>x</a:t>
            </a:r>
            <a:r>
              <a:rPr lang="en-US" sz="2400" baseline="-25000" dirty="0"/>
              <a:t>2 </a:t>
            </a:r>
            <a:r>
              <a:rPr lang="en-US" sz="2400" dirty="0"/>
              <a:t>≤</a:t>
            </a:r>
            <a:r>
              <a:rPr lang="ar-SA" sz="2400" dirty="0"/>
              <a:t> </a:t>
            </a:r>
            <a:r>
              <a:rPr lang="en-US" sz="2400" dirty="0"/>
              <a:t>8</a:t>
            </a:r>
            <a:endParaRPr lang="ar-SA" sz="2400" dirty="0"/>
          </a:p>
        </p:txBody>
      </p:sp>
      <p:sp>
        <p:nvSpPr>
          <p:cNvPr id="77829" name="Text Box 5"/>
          <p:cNvSpPr txBox="1">
            <a:spLocks noChangeArrowheads="1"/>
          </p:cNvSpPr>
          <p:nvPr/>
        </p:nvSpPr>
        <p:spPr bwMode="auto">
          <a:xfrm>
            <a:off x="4783138" y="5164138"/>
            <a:ext cx="361950" cy="366712"/>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77830" name="Text Box 6"/>
          <p:cNvSpPr txBox="1">
            <a:spLocks noChangeArrowheads="1"/>
          </p:cNvSpPr>
          <p:nvPr/>
        </p:nvSpPr>
        <p:spPr bwMode="auto">
          <a:xfrm>
            <a:off x="795338" y="1990725"/>
            <a:ext cx="361950" cy="366713"/>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sp>
        <p:nvSpPr>
          <p:cNvPr id="77835" name="Line 11"/>
          <p:cNvSpPr>
            <a:spLocks noChangeShapeType="1"/>
          </p:cNvSpPr>
          <p:nvPr/>
        </p:nvSpPr>
        <p:spPr bwMode="auto">
          <a:xfrm>
            <a:off x="207963" y="5159375"/>
            <a:ext cx="4589462"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77836" name="Line 12"/>
          <p:cNvSpPr>
            <a:spLocks noChangeShapeType="1"/>
          </p:cNvSpPr>
          <p:nvPr/>
        </p:nvSpPr>
        <p:spPr bwMode="auto">
          <a:xfrm>
            <a:off x="241300" y="3465513"/>
            <a:ext cx="4305300" cy="179546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77838" name="Line 14"/>
          <p:cNvSpPr>
            <a:spLocks noChangeShapeType="1"/>
          </p:cNvSpPr>
          <p:nvPr/>
        </p:nvSpPr>
        <p:spPr bwMode="auto">
          <a:xfrm flipH="1">
            <a:off x="400050" y="2089150"/>
            <a:ext cx="4110038" cy="3756025"/>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77839" name="Line 15"/>
          <p:cNvSpPr>
            <a:spLocks noChangeShapeType="1"/>
          </p:cNvSpPr>
          <p:nvPr/>
        </p:nvSpPr>
        <p:spPr bwMode="auto">
          <a:xfrm flipH="1">
            <a:off x="171450" y="3208338"/>
            <a:ext cx="4629150" cy="1111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77840" name="Line 16"/>
          <p:cNvSpPr>
            <a:spLocks noChangeShapeType="1"/>
          </p:cNvSpPr>
          <p:nvPr/>
        </p:nvSpPr>
        <p:spPr bwMode="auto">
          <a:xfrm>
            <a:off x="1160463" y="2178050"/>
            <a:ext cx="0" cy="37036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77841" name="Text Box 17"/>
          <p:cNvSpPr txBox="1">
            <a:spLocks noChangeArrowheads="1"/>
          </p:cNvSpPr>
          <p:nvPr/>
        </p:nvSpPr>
        <p:spPr bwMode="auto">
          <a:xfrm>
            <a:off x="1187624" y="3570288"/>
            <a:ext cx="1415773" cy="307777"/>
          </a:xfrm>
          <a:prstGeom prst="rect">
            <a:avLst/>
          </a:prstGeom>
          <a:noFill/>
          <a:ln w="9525">
            <a:noFill/>
            <a:miter lim="800000"/>
            <a:headEnd/>
            <a:tailEnd/>
          </a:ln>
          <a:effectLst/>
        </p:spPr>
        <p:txBody>
          <a:bodyPr wrap="none">
            <a:spAutoFit/>
          </a:bodyPr>
          <a:lstStyle/>
          <a:p>
            <a:pPr algn="ctr"/>
            <a:r>
              <a:rPr lang="ar-SA" sz="1400" b="1" dirty="0">
                <a:latin typeface="Times New Roman" pitchFamily="18" charset="0"/>
                <a:cs typeface="Times New Roman" pitchFamily="18" charset="0"/>
              </a:rPr>
              <a:t>منطقة الحلول الممكنة</a:t>
            </a:r>
            <a:endParaRPr lang="en-US" sz="1400" b="1" dirty="0">
              <a:latin typeface="Times New Roman" pitchFamily="18" charset="0"/>
              <a:cs typeface="Times New Roman" pitchFamily="18" charset="0"/>
              <a:sym typeface="Symbol" pitchFamily="18" charset="2"/>
            </a:endParaRPr>
          </a:p>
        </p:txBody>
      </p:sp>
      <p:grpSp>
        <p:nvGrpSpPr>
          <p:cNvPr id="2" name="Group 18"/>
          <p:cNvGrpSpPr>
            <a:grpSpLocks/>
          </p:cNvGrpSpPr>
          <p:nvPr/>
        </p:nvGrpSpPr>
        <p:grpSpPr bwMode="auto">
          <a:xfrm>
            <a:off x="3021013" y="4365625"/>
            <a:ext cx="314325" cy="304800"/>
            <a:chOff x="2214" y="3613"/>
            <a:chExt cx="198" cy="192"/>
          </a:xfrm>
        </p:grpSpPr>
        <p:sp>
          <p:nvSpPr>
            <p:cNvPr id="77843" name="Oval 19"/>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77844" name="Text Box 20"/>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1</a:t>
              </a:r>
            </a:p>
          </p:txBody>
        </p:sp>
      </p:grpSp>
      <p:grpSp>
        <p:nvGrpSpPr>
          <p:cNvPr id="3" name="Group 21"/>
          <p:cNvGrpSpPr>
            <a:grpSpLocks/>
          </p:cNvGrpSpPr>
          <p:nvPr/>
        </p:nvGrpSpPr>
        <p:grpSpPr bwMode="auto">
          <a:xfrm>
            <a:off x="4040188" y="2451100"/>
            <a:ext cx="314325" cy="304800"/>
            <a:chOff x="2214" y="3613"/>
            <a:chExt cx="198" cy="192"/>
          </a:xfrm>
        </p:grpSpPr>
        <p:sp>
          <p:nvSpPr>
            <p:cNvPr id="77846" name="Oval 22"/>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77847" name="Text Box 23"/>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2</a:t>
              </a:r>
            </a:p>
          </p:txBody>
        </p:sp>
      </p:grpSp>
      <p:grpSp>
        <p:nvGrpSpPr>
          <p:cNvPr id="4" name="Group 24"/>
          <p:cNvGrpSpPr>
            <a:grpSpLocks/>
          </p:cNvGrpSpPr>
          <p:nvPr/>
        </p:nvGrpSpPr>
        <p:grpSpPr bwMode="auto">
          <a:xfrm>
            <a:off x="4316413" y="2917825"/>
            <a:ext cx="314325" cy="304800"/>
            <a:chOff x="2214" y="3613"/>
            <a:chExt cx="198" cy="192"/>
          </a:xfrm>
        </p:grpSpPr>
        <p:sp>
          <p:nvSpPr>
            <p:cNvPr id="77849" name="Oval 25"/>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77850" name="Text Box 26"/>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3</a:t>
              </a:r>
            </a:p>
          </p:txBody>
        </p:sp>
      </p:grpSp>
      <p:sp>
        <p:nvSpPr>
          <p:cNvPr id="77851" name="Line 27"/>
          <p:cNvSpPr>
            <a:spLocks noChangeShapeType="1"/>
          </p:cNvSpPr>
          <p:nvPr/>
        </p:nvSpPr>
        <p:spPr bwMode="auto">
          <a:xfrm>
            <a:off x="3800475" y="3209925"/>
            <a:ext cx="0" cy="182880"/>
          </a:xfrm>
          <a:prstGeom prst="line">
            <a:avLst/>
          </a:prstGeom>
          <a:noFill/>
          <a:ln w="9525">
            <a:solidFill>
              <a:schemeClr val="tx1"/>
            </a:solidFill>
            <a:round/>
            <a:headEnd/>
            <a:tailEnd type="triangle" w="med" len="med"/>
          </a:ln>
          <a:effectLst/>
        </p:spPr>
        <p:txBody>
          <a:bodyPr/>
          <a:lstStyle/>
          <a:p>
            <a:endParaRPr lang="en-US"/>
          </a:p>
        </p:txBody>
      </p:sp>
      <p:sp>
        <p:nvSpPr>
          <p:cNvPr id="77852" name="Line 28"/>
          <p:cNvSpPr>
            <a:spLocks noChangeShapeType="1"/>
          </p:cNvSpPr>
          <p:nvPr/>
        </p:nvSpPr>
        <p:spPr bwMode="auto">
          <a:xfrm>
            <a:off x="1973263" y="3211513"/>
            <a:ext cx="0" cy="182880"/>
          </a:xfrm>
          <a:prstGeom prst="line">
            <a:avLst/>
          </a:prstGeom>
          <a:noFill/>
          <a:ln w="9525">
            <a:solidFill>
              <a:schemeClr val="tx1"/>
            </a:solidFill>
            <a:round/>
            <a:headEnd/>
            <a:tailEnd type="triangle" w="med" len="med"/>
          </a:ln>
          <a:effectLst/>
        </p:spPr>
        <p:txBody>
          <a:bodyPr/>
          <a:lstStyle/>
          <a:p>
            <a:endParaRPr lang="en-US"/>
          </a:p>
        </p:txBody>
      </p:sp>
      <p:sp>
        <p:nvSpPr>
          <p:cNvPr id="77853" name="Line 29"/>
          <p:cNvSpPr>
            <a:spLocks noChangeShapeType="1"/>
          </p:cNvSpPr>
          <p:nvPr/>
        </p:nvSpPr>
        <p:spPr bwMode="auto">
          <a:xfrm flipV="1">
            <a:off x="1552575" y="3848002"/>
            <a:ext cx="85725" cy="152400"/>
          </a:xfrm>
          <a:prstGeom prst="line">
            <a:avLst/>
          </a:prstGeom>
          <a:noFill/>
          <a:ln w="9525">
            <a:solidFill>
              <a:schemeClr val="tx1"/>
            </a:solidFill>
            <a:round/>
            <a:headEnd/>
            <a:tailEnd type="triangle" w="med" len="med"/>
          </a:ln>
          <a:effectLst/>
        </p:spPr>
        <p:txBody>
          <a:bodyPr/>
          <a:lstStyle/>
          <a:p>
            <a:endParaRPr lang="en-US"/>
          </a:p>
        </p:txBody>
      </p:sp>
      <p:sp>
        <p:nvSpPr>
          <p:cNvPr id="77854" name="Line 30"/>
          <p:cNvSpPr>
            <a:spLocks noChangeShapeType="1"/>
          </p:cNvSpPr>
          <p:nvPr/>
        </p:nvSpPr>
        <p:spPr bwMode="auto">
          <a:xfrm flipV="1">
            <a:off x="2706688" y="4335463"/>
            <a:ext cx="85725" cy="152400"/>
          </a:xfrm>
          <a:prstGeom prst="line">
            <a:avLst/>
          </a:prstGeom>
          <a:noFill/>
          <a:ln w="9525">
            <a:solidFill>
              <a:schemeClr val="tx1"/>
            </a:solidFill>
            <a:round/>
            <a:headEnd/>
            <a:tailEnd type="triangle" w="med" len="med"/>
          </a:ln>
          <a:effectLst/>
        </p:spPr>
        <p:txBody>
          <a:bodyPr/>
          <a:lstStyle/>
          <a:p>
            <a:endParaRPr lang="en-US"/>
          </a:p>
        </p:txBody>
      </p:sp>
      <p:sp>
        <p:nvSpPr>
          <p:cNvPr id="77856" name="Line 32"/>
          <p:cNvSpPr>
            <a:spLocks noChangeShapeType="1"/>
          </p:cNvSpPr>
          <p:nvPr/>
        </p:nvSpPr>
        <p:spPr bwMode="auto">
          <a:xfrm>
            <a:off x="1152525" y="2752725"/>
            <a:ext cx="238125" cy="0"/>
          </a:xfrm>
          <a:prstGeom prst="line">
            <a:avLst/>
          </a:prstGeom>
          <a:noFill/>
          <a:ln w="9525">
            <a:solidFill>
              <a:schemeClr val="tx1"/>
            </a:solidFill>
            <a:round/>
            <a:headEnd/>
            <a:tailEnd type="triangle" w="med" len="med"/>
          </a:ln>
          <a:effectLst/>
        </p:spPr>
        <p:txBody>
          <a:bodyPr/>
          <a:lstStyle/>
          <a:p>
            <a:endParaRPr lang="en-US"/>
          </a:p>
        </p:txBody>
      </p:sp>
      <p:sp>
        <p:nvSpPr>
          <p:cNvPr id="77857" name="Line 33"/>
          <p:cNvSpPr>
            <a:spLocks noChangeShapeType="1"/>
          </p:cNvSpPr>
          <p:nvPr/>
        </p:nvSpPr>
        <p:spPr bwMode="auto">
          <a:xfrm flipV="1">
            <a:off x="4524375" y="4952430"/>
            <a:ext cx="0" cy="209550"/>
          </a:xfrm>
          <a:prstGeom prst="line">
            <a:avLst/>
          </a:prstGeom>
          <a:noFill/>
          <a:ln w="9525">
            <a:solidFill>
              <a:schemeClr val="tx1"/>
            </a:solidFill>
            <a:round/>
            <a:headEnd/>
            <a:tailEnd type="triangle" w="med" len="med"/>
          </a:ln>
          <a:effectLst/>
        </p:spPr>
        <p:txBody>
          <a:bodyPr/>
          <a:lstStyle/>
          <a:p>
            <a:endParaRPr lang="en-US"/>
          </a:p>
        </p:txBody>
      </p:sp>
      <p:sp>
        <p:nvSpPr>
          <p:cNvPr id="77858" name="Line 34"/>
          <p:cNvSpPr>
            <a:spLocks noChangeShapeType="1"/>
          </p:cNvSpPr>
          <p:nvPr/>
        </p:nvSpPr>
        <p:spPr bwMode="auto">
          <a:xfrm flipH="1" flipV="1">
            <a:off x="3609975" y="2657475"/>
            <a:ext cx="123825" cy="114300"/>
          </a:xfrm>
          <a:prstGeom prst="line">
            <a:avLst/>
          </a:prstGeom>
          <a:noFill/>
          <a:ln w="9525">
            <a:solidFill>
              <a:schemeClr val="tx1"/>
            </a:solidFill>
            <a:round/>
            <a:headEnd/>
            <a:tailEnd type="triangle" w="med" len="med"/>
          </a:ln>
          <a:effectLst/>
        </p:spPr>
        <p:txBody>
          <a:bodyPr/>
          <a:lstStyle/>
          <a:p>
            <a:endParaRPr lang="en-US"/>
          </a:p>
        </p:txBody>
      </p:sp>
      <p:sp>
        <p:nvSpPr>
          <p:cNvPr id="77860" name="Line 36"/>
          <p:cNvSpPr>
            <a:spLocks noChangeShapeType="1"/>
          </p:cNvSpPr>
          <p:nvPr/>
        </p:nvSpPr>
        <p:spPr bwMode="auto">
          <a:xfrm flipH="1" flipV="1">
            <a:off x="2544567" y="3640138"/>
            <a:ext cx="123825" cy="1143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35"/>
                                        </p:tgtEl>
                                        <p:attrNameLst>
                                          <p:attrName>style.visibility</p:attrName>
                                        </p:attrNameLst>
                                      </p:cBhvr>
                                      <p:to>
                                        <p:strVal val="visible"/>
                                      </p:to>
                                    </p:set>
                                    <p:animEffect transition="in" filter="blinds(horizontal)">
                                      <p:cBhvr>
                                        <p:cTn id="7" dur="500"/>
                                        <p:tgtEl>
                                          <p:spTgt spid="7783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7840"/>
                                        </p:tgtEl>
                                        <p:attrNameLst>
                                          <p:attrName>style.visibility</p:attrName>
                                        </p:attrNameLst>
                                      </p:cBhvr>
                                      <p:to>
                                        <p:strVal val="visible"/>
                                      </p:to>
                                    </p:set>
                                    <p:animEffect transition="in" filter="blinds(horizontal)">
                                      <p:cBhvr>
                                        <p:cTn id="10" dur="500"/>
                                        <p:tgtEl>
                                          <p:spTgt spid="7784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7830"/>
                                        </p:tgtEl>
                                        <p:attrNameLst>
                                          <p:attrName>style.visibility</p:attrName>
                                        </p:attrNameLst>
                                      </p:cBhvr>
                                      <p:to>
                                        <p:strVal val="visible"/>
                                      </p:to>
                                    </p:set>
                                    <p:animEffect transition="in" filter="blinds(horizontal)">
                                      <p:cBhvr>
                                        <p:cTn id="13" dur="500"/>
                                        <p:tgtEl>
                                          <p:spTgt spid="7783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7829"/>
                                        </p:tgtEl>
                                        <p:attrNameLst>
                                          <p:attrName>style.visibility</p:attrName>
                                        </p:attrNameLst>
                                      </p:cBhvr>
                                      <p:to>
                                        <p:strVal val="visible"/>
                                      </p:to>
                                    </p:set>
                                    <p:animEffect transition="in" filter="blinds(horizontal)">
                                      <p:cBhvr>
                                        <p:cTn id="16" dur="500"/>
                                        <p:tgtEl>
                                          <p:spTgt spid="77829"/>
                                        </p:tgtEl>
                                      </p:cBhvr>
                                    </p:animEffect>
                                  </p:childTnLst>
                                </p:cTn>
                              </p:par>
                              <p:par>
                                <p:cTn id="17" presetID="3" presetClass="entr" presetSubtype="10" fill="hold" nodeType="withEffect">
                                  <p:stCondLst>
                                    <p:cond delay="0"/>
                                  </p:stCondLst>
                                  <p:childTnLst>
                                    <p:set>
                                      <p:cBhvr>
                                        <p:cTn id="18" dur="1" fill="hold">
                                          <p:stCondLst>
                                            <p:cond delay="0"/>
                                          </p:stCondLst>
                                        </p:cTn>
                                        <p:tgtEl>
                                          <p:spTgt spid="77828">
                                            <p:txEl>
                                              <p:pRg st="2" end="2"/>
                                            </p:txEl>
                                          </p:spTgt>
                                        </p:tgtEl>
                                        <p:attrNameLst>
                                          <p:attrName>style.visibility</p:attrName>
                                        </p:attrNameLst>
                                      </p:cBhvr>
                                      <p:to>
                                        <p:strVal val="visible"/>
                                      </p:to>
                                    </p:set>
                                    <p:animEffect transition="in" filter="blinds(horizontal)">
                                      <p:cBhvr>
                                        <p:cTn id="19" dur="500"/>
                                        <p:tgtEl>
                                          <p:spTgt spid="77828">
                                            <p:txEl>
                                              <p:pRg st="2" end="2"/>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7857"/>
                                        </p:tgtEl>
                                        <p:attrNameLst>
                                          <p:attrName>style.visibility</p:attrName>
                                        </p:attrNameLst>
                                      </p:cBhvr>
                                      <p:to>
                                        <p:strVal val="visible"/>
                                      </p:to>
                                    </p:set>
                                    <p:animEffect transition="in" filter="blinds(horizontal)">
                                      <p:cBhvr>
                                        <p:cTn id="22" dur="500"/>
                                        <p:tgtEl>
                                          <p:spTgt spid="7785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7856"/>
                                        </p:tgtEl>
                                        <p:attrNameLst>
                                          <p:attrName>style.visibility</p:attrName>
                                        </p:attrNameLst>
                                      </p:cBhvr>
                                      <p:to>
                                        <p:strVal val="visible"/>
                                      </p:to>
                                    </p:set>
                                    <p:animEffect transition="in" filter="blinds(horizontal)">
                                      <p:cBhvr>
                                        <p:cTn id="25" dur="500"/>
                                        <p:tgtEl>
                                          <p:spTgt spid="7785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7828">
                                            <p:txEl>
                                              <p:pRg st="4" end="4"/>
                                            </p:txEl>
                                          </p:spTgt>
                                        </p:tgtEl>
                                        <p:attrNameLst>
                                          <p:attrName>style.visibility</p:attrName>
                                        </p:attrNameLst>
                                      </p:cBhvr>
                                      <p:to>
                                        <p:strVal val="visible"/>
                                      </p:to>
                                    </p:set>
                                    <p:animEffect transition="in" filter="blinds(horizontal)">
                                      <p:cBhvr>
                                        <p:cTn id="30" dur="500"/>
                                        <p:tgtEl>
                                          <p:spTgt spid="77828">
                                            <p:txEl>
                                              <p:pRg st="4" end="4"/>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7828">
                                            <p:txEl>
                                              <p:pRg st="5" end="5"/>
                                            </p:txEl>
                                          </p:spTgt>
                                        </p:tgtEl>
                                        <p:attrNameLst>
                                          <p:attrName>style.visibility</p:attrName>
                                        </p:attrNameLst>
                                      </p:cBhvr>
                                      <p:to>
                                        <p:strVal val="visible"/>
                                      </p:to>
                                    </p:set>
                                    <p:animEffect transition="in" filter="blinds(horizontal)">
                                      <p:cBhvr>
                                        <p:cTn id="33" dur="500"/>
                                        <p:tgtEl>
                                          <p:spTgt spid="77828">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7836"/>
                                        </p:tgtEl>
                                        <p:attrNameLst>
                                          <p:attrName>style.visibility</p:attrName>
                                        </p:attrNameLst>
                                      </p:cBhvr>
                                      <p:to>
                                        <p:strVal val="visible"/>
                                      </p:to>
                                    </p:set>
                                    <p:animEffect transition="in" filter="blinds(horizontal)">
                                      <p:cBhvr>
                                        <p:cTn id="38" dur="500"/>
                                        <p:tgtEl>
                                          <p:spTgt spid="77836"/>
                                        </p:tgtEl>
                                      </p:cBhvr>
                                    </p:animEffect>
                                  </p:childTnLst>
                                </p:cTn>
                              </p:par>
                              <p:par>
                                <p:cTn id="39" presetID="3" presetClass="entr" presetSubtype="10" fill="hold" nodeType="with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linds(horizontal)">
                                      <p:cBhvr>
                                        <p:cTn id="41" dur="5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77828">
                                            <p:txEl>
                                              <p:pRg st="6" end="6"/>
                                            </p:txEl>
                                          </p:spTgt>
                                        </p:tgtEl>
                                        <p:attrNameLst>
                                          <p:attrName>style.visibility</p:attrName>
                                        </p:attrNameLst>
                                      </p:cBhvr>
                                      <p:to>
                                        <p:strVal val="visible"/>
                                      </p:to>
                                    </p:set>
                                    <p:animEffect transition="in" filter="blinds(horizontal)">
                                      <p:cBhvr>
                                        <p:cTn id="46" dur="500"/>
                                        <p:tgtEl>
                                          <p:spTgt spid="77828">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7854"/>
                                        </p:tgtEl>
                                        <p:attrNameLst>
                                          <p:attrName>style.visibility</p:attrName>
                                        </p:attrNameLst>
                                      </p:cBhvr>
                                      <p:to>
                                        <p:strVal val="visible"/>
                                      </p:to>
                                    </p:set>
                                    <p:animEffect transition="in" filter="blinds(horizontal)">
                                      <p:cBhvr>
                                        <p:cTn id="51" dur="500"/>
                                        <p:tgtEl>
                                          <p:spTgt spid="77854"/>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77853"/>
                                        </p:tgtEl>
                                        <p:attrNameLst>
                                          <p:attrName>style.visibility</p:attrName>
                                        </p:attrNameLst>
                                      </p:cBhvr>
                                      <p:to>
                                        <p:strVal val="visible"/>
                                      </p:to>
                                    </p:set>
                                    <p:animEffect transition="in" filter="blinds(horizontal)">
                                      <p:cBhvr>
                                        <p:cTn id="54" dur="500"/>
                                        <p:tgtEl>
                                          <p:spTgt spid="77853"/>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77828">
                                            <p:txEl>
                                              <p:pRg st="8" end="8"/>
                                            </p:txEl>
                                          </p:spTgt>
                                        </p:tgtEl>
                                        <p:attrNameLst>
                                          <p:attrName>style.visibility</p:attrName>
                                        </p:attrNameLst>
                                      </p:cBhvr>
                                      <p:to>
                                        <p:strVal val="visible"/>
                                      </p:to>
                                    </p:set>
                                    <p:animEffect transition="in" filter="blinds(horizontal)">
                                      <p:cBhvr>
                                        <p:cTn id="59" dur="500"/>
                                        <p:tgtEl>
                                          <p:spTgt spid="77828">
                                            <p:txEl>
                                              <p:pRg st="8" end="8"/>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77828">
                                            <p:txEl>
                                              <p:pRg st="9" end="9"/>
                                            </p:txEl>
                                          </p:spTgt>
                                        </p:tgtEl>
                                        <p:attrNameLst>
                                          <p:attrName>style.visibility</p:attrName>
                                        </p:attrNameLst>
                                      </p:cBhvr>
                                      <p:to>
                                        <p:strVal val="visible"/>
                                      </p:to>
                                    </p:set>
                                    <p:animEffect transition="in" filter="blinds(horizontal)">
                                      <p:cBhvr>
                                        <p:cTn id="62" dur="500"/>
                                        <p:tgtEl>
                                          <p:spTgt spid="77828">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7838"/>
                                        </p:tgtEl>
                                        <p:attrNameLst>
                                          <p:attrName>style.visibility</p:attrName>
                                        </p:attrNameLst>
                                      </p:cBhvr>
                                      <p:to>
                                        <p:strVal val="visible"/>
                                      </p:to>
                                    </p:set>
                                    <p:animEffect transition="in" filter="blinds(horizontal)">
                                      <p:cBhvr>
                                        <p:cTn id="67" dur="500"/>
                                        <p:tgtEl>
                                          <p:spTgt spid="77838"/>
                                        </p:tgtEl>
                                      </p:cBhvr>
                                    </p:animEffect>
                                  </p:childTnLst>
                                </p:cTn>
                              </p:par>
                              <p:par>
                                <p:cTn id="68" presetID="3" presetClass="entr" presetSubtype="10" fill="hold" nodeType="with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blinds(horizontal)">
                                      <p:cBhvr>
                                        <p:cTn id="70" dur="500"/>
                                        <p:tgtEl>
                                          <p:spTgt spid="3"/>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77828">
                                            <p:txEl>
                                              <p:pRg st="10" end="10"/>
                                            </p:txEl>
                                          </p:spTgt>
                                        </p:tgtEl>
                                        <p:attrNameLst>
                                          <p:attrName>style.visibility</p:attrName>
                                        </p:attrNameLst>
                                      </p:cBhvr>
                                      <p:to>
                                        <p:strVal val="visible"/>
                                      </p:to>
                                    </p:set>
                                    <p:animEffect transition="in" filter="blinds(horizontal)">
                                      <p:cBhvr>
                                        <p:cTn id="75" dur="500"/>
                                        <p:tgtEl>
                                          <p:spTgt spid="77828">
                                            <p:txEl>
                                              <p:pRg st="10" end="1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77860"/>
                                        </p:tgtEl>
                                        <p:attrNameLst>
                                          <p:attrName>style.visibility</p:attrName>
                                        </p:attrNameLst>
                                      </p:cBhvr>
                                      <p:to>
                                        <p:strVal val="visible"/>
                                      </p:to>
                                    </p:set>
                                    <p:animEffect transition="in" filter="blinds(horizontal)">
                                      <p:cBhvr>
                                        <p:cTn id="80" dur="500"/>
                                        <p:tgtEl>
                                          <p:spTgt spid="77860"/>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77858"/>
                                        </p:tgtEl>
                                        <p:attrNameLst>
                                          <p:attrName>style.visibility</p:attrName>
                                        </p:attrNameLst>
                                      </p:cBhvr>
                                      <p:to>
                                        <p:strVal val="visible"/>
                                      </p:to>
                                    </p:set>
                                    <p:animEffect transition="in" filter="blinds(horizontal)">
                                      <p:cBhvr>
                                        <p:cTn id="83" dur="500"/>
                                        <p:tgtEl>
                                          <p:spTgt spid="77858"/>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77828">
                                            <p:txEl>
                                              <p:pRg st="12" end="12"/>
                                            </p:txEl>
                                          </p:spTgt>
                                        </p:tgtEl>
                                        <p:attrNameLst>
                                          <p:attrName>style.visibility</p:attrName>
                                        </p:attrNameLst>
                                      </p:cBhvr>
                                      <p:to>
                                        <p:strVal val="visible"/>
                                      </p:to>
                                    </p:set>
                                    <p:animEffect transition="in" filter="blinds(horizontal)">
                                      <p:cBhvr>
                                        <p:cTn id="88" dur="500"/>
                                        <p:tgtEl>
                                          <p:spTgt spid="77828">
                                            <p:txEl>
                                              <p:pRg st="12" end="12"/>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77839"/>
                                        </p:tgtEl>
                                        <p:attrNameLst>
                                          <p:attrName>style.visibility</p:attrName>
                                        </p:attrNameLst>
                                      </p:cBhvr>
                                      <p:to>
                                        <p:strVal val="visible"/>
                                      </p:to>
                                    </p:set>
                                    <p:animEffect transition="in" filter="blinds(horizontal)">
                                      <p:cBhvr>
                                        <p:cTn id="93" dur="500"/>
                                        <p:tgtEl>
                                          <p:spTgt spid="77839"/>
                                        </p:tgtEl>
                                      </p:cBhvr>
                                    </p:animEffect>
                                  </p:childTnLst>
                                </p:cTn>
                              </p:par>
                              <p:par>
                                <p:cTn id="94" presetID="3" presetClass="entr" presetSubtype="10" fill="hold" nodeType="withEffect">
                                  <p:stCondLst>
                                    <p:cond delay="0"/>
                                  </p:stCondLst>
                                  <p:childTnLst>
                                    <p:set>
                                      <p:cBhvr>
                                        <p:cTn id="95" dur="1" fill="hold">
                                          <p:stCondLst>
                                            <p:cond delay="0"/>
                                          </p:stCondLst>
                                        </p:cTn>
                                        <p:tgtEl>
                                          <p:spTgt spid="4"/>
                                        </p:tgtEl>
                                        <p:attrNameLst>
                                          <p:attrName>style.visibility</p:attrName>
                                        </p:attrNameLst>
                                      </p:cBhvr>
                                      <p:to>
                                        <p:strVal val="visible"/>
                                      </p:to>
                                    </p:set>
                                    <p:animEffect transition="in" filter="blinds(horizontal)">
                                      <p:cBhvr>
                                        <p:cTn id="96" dur="500"/>
                                        <p:tgtEl>
                                          <p:spTgt spid="4"/>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77851"/>
                                        </p:tgtEl>
                                        <p:attrNameLst>
                                          <p:attrName>style.visibility</p:attrName>
                                        </p:attrNameLst>
                                      </p:cBhvr>
                                      <p:to>
                                        <p:strVal val="visible"/>
                                      </p:to>
                                    </p:set>
                                    <p:animEffect transition="in" filter="blinds(horizontal)">
                                      <p:cBhvr>
                                        <p:cTn id="99" dur="500"/>
                                        <p:tgtEl>
                                          <p:spTgt spid="77851"/>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77852"/>
                                        </p:tgtEl>
                                        <p:attrNameLst>
                                          <p:attrName>style.visibility</p:attrName>
                                        </p:attrNameLst>
                                      </p:cBhvr>
                                      <p:to>
                                        <p:strVal val="visible"/>
                                      </p:to>
                                    </p:set>
                                    <p:animEffect transition="in" filter="blinds(horizontal)">
                                      <p:cBhvr>
                                        <p:cTn id="102" dur="500"/>
                                        <p:tgtEl>
                                          <p:spTgt spid="77852"/>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77861"/>
                                        </p:tgtEl>
                                        <p:attrNameLst>
                                          <p:attrName>style.visibility</p:attrName>
                                        </p:attrNameLst>
                                      </p:cBhvr>
                                      <p:to>
                                        <p:strVal val="visible"/>
                                      </p:to>
                                    </p:set>
                                    <p:animEffect transition="in" filter="blinds(horizontal)">
                                      <p:cBhvr>
                                        <p:cTn id="107" dur="500"/>
                                        <p:tgtEl>
                                          <p:spTgt spid="77861"/>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77841"/>
                                        </p:tgtEl>
                                        <p:attrNameLst>
                                          <p:attrName>style.visibility</p:attrName>
                                        </p:attrNameLst>
                                      </p:cBhvr>
                                      <p:to>
                                        <p:strVal val="visible"/>
                                      </p:to>
                                    </p:set>
                                    <p:animEffect transition="in" filter="blinds(horizontal)">
                                      <p:cBhvr>
                                        <p:cTn id="110" dur="500"/>
                                        <p:tgtEl>
                                          <p:spTgt spid="77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61" grpId="0" animBg="1"/>
      <p:bldP spid="77829" grpId="0"/>
      <p:bldP spid="77830" grpId="0"/>
      <p:bldP spid="77835" grpId="0" animBg="1"/>
      <p:bldP spid="77836" grpId="0" animBg="1"/>
      <p:bldP spid="77838" grpId="0" animBg="1"/>
      <p:bldP spid="77839" grpId="0" animBg="1"/>
      <p:bldP spid="77840" grpId="0" animBg="1"/>
      <p:bldP spid="77841" grpId="0"/>
      <p:bldP spid="77851" grpId="0" animBg="1"/>
      <p:bldP spid="77852" grpId="0" animBg="1"/>
      <p:bldP spid="77853" grpId="0" animBg="1"/>
      <p:bldP spid="77854" grpId="0" animBg="1"/>
      <p:bldP spid="77856" grpId="0" animBg="1"/>
      <p:bldP spid="77857" grpId="0" animBg="1"/>
      <p:bldP spid="77858" grpId="0" animBg="1"/>
      <p:bldP spid="7786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p:cNvSpPr>
            <a:spLocks noGrp="1"/>
          </p:cNvSpPr>
          <p:nvPr>
            <p:ph type="sldNum" sz="quarter" idx="12"/>
          </p:nvPr>
        </p:nvSpPr>
        <p:spPr/>
        <p:txBody>
          <a:bodyPr/>
          <a:lstStyle/>
          <a:p>
            <a:fld id="{2B7C178B-1ED7-4433-8FF9-BEC7D9738CC5}" type="slidenum">
              <a:rPr lang="ar-SA"/>
              <a:pPr/>
              <a:t>49</a:t>
            </a:fld>
            <a:endParaRPr lang="en-US" dirty="0"/>
          </a:p>
        </p:txBody>
      </p:sp>
      <p:sp>
        <p:nvSpPr>
          <p:cNvPr id="78850" name="Freeform 2"/>
          <p:cNvSpPr>
            <a:spLocks/>
          </p:cNvSpPr>
          <p:nvPr/>
        </p:nvSpPr>
        <p:spPr bwMode="auto">
          <a:xfrm>
            <a:off x="1143000" y="3209925"/>
            <a:ext cx="2124075" cy="1047750"/>
          </a:xfrm>
          <a:custGeom>
            <a:avLst/>
            <a:gdLst/>
            <a:ahLst/>
            <a:cxnLst>
              <a:cxn ang="0">
                <a:pos x="0" y="6"/>
              </a:cxn>
              <a:cxn ang="0">
                <a:pos x="18" y="402"/>
              </a:cxn>
              <a:cxn ang="0">
                <a:pos x="642" y="660"/>
              </a:cxn>
              <a:cxn ang="0">
                <a:pos x="1338" y="0"/>
              </a:cxn>
              <a:cxn ang="0">
                <a:pos x="0" y="6"/>
              </a:cxn>
            </a:cxnLst>
            <a:rect l="0" t="0" r="r" b="b"/>
            <a:pathLst>
              <a:path w="1338" h="660">
                <a:moveTo>
                  <a:pt x="0" y="6"/>
                </a:moveTo>
                <a:lnTo>
                  <a:pt x="18" y="402"/>
                </a:lnTo>
                <a:lnTo>
                  <a:pt x="642" y="660"/>
                </a:lnTo>
                <a:lnTo>
                  <a:pt x="1338" y="0"/>
                </a:lnTo>
                <a:lnTo>
                  <a:pt x="0" y="6"/>
                </a:lnTo>
                <a:close/>
              </a:path>
            </a:pathLst>
          </a:custGeom>
          <a:solidFill>
            <a:schemeClr val="accent1"/>
          </a:solidFill>
          <a:ln w="9525">
            <a:solidFill>
              <a:schemeClr val="tx1"/>
            </a:solidFill>
            <a:round/>
            <a:headEnd/>
            <a:tailEnd/>
          </a:ln>
          <a:effectLst/>
        </p:spPr>
        <p:txBody>
          <a:bodyPr/>
          <a:lstStyle/>
          <a:p>
            <a:endParaRPr lang="en-US"/>
          </a:p>
        </p:txBody>
      </p:sp>
      <p:sp>
        <p:nvSpPr>
          <p:cNvPr id="78851"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حالات القرار في البرامج الخطية</a:t>
            </a:r>
            <a:endParaRPr lang="en-US" sz="4000" b="1" dirty="0">
              <a:solidFill>
                <a:srgbClr val="002060"/>
              </a:solidFill>
            </a:endParaRPr>
          </a:p>
        </p:txBody>
      </p:sp>
      <p:sp>
        <p:nvSpPr>
          <p:cNvPr id="78852" name="Rectangle 4"/>
          <p:cNvSpPr>
            <a:spLocks noGrp="1" noChangeArrowheads="1"/>
          </p:cNvSpPr>
          <p:nvPr>
            <p:ph type="body" idx="1"/>
          </p:nvPr>
        </p:nvSpPr>
        <p:spPr>
          <a:xfrm>
            <a:off x="4841304" y="1447800"/>
            <a:ext cx="4267200" cy="4195763"/>
          </a:xfrm>
        </p:spPr>
        <p:txBody>
          <a:bodyPr/>
          <a:lstStyle/>
          <a:p>
            <a:pPr marL="50800" indent="-3175" algn="r" rtl="1">
              <a:spcBef>
                <a:spcPct val="0"/>
              </a:spcBef>
              <a:buFontTx/>
              <a:buNone/>
            </a:pPr>
            <a:r>
              <a:rPr lang="ar-SA" dirty="0">
                <a:solidFill>
                  <a:srgbClr val="0000FF"/>
                </a:solidFill>
              </a:rPr>
              <a:t>نرسم مستقيم دالة الهدف</a:t>
            </a:r>
          </a:p>
          <a:p>
            <a:pPr marL="50800" indent="-3175" algn="r" rtl="1">
              <a:spcBef>
                <a:spcPct val="0"/>
              </a:spcBef>
              <a:buFontTx/>
              <a:buNone/>
            </a:pPr>
            <a:r>
              <a:rPr lang="ar-SA" dirty="0"/>
              <a:t>نختار</a:t>
            </a:r>
            <a:r>
              <a:rPr lang="ar-SA" dirty="0">
                <a:solidFill>
                  <a:srgbClr val="00B050"/>
                </a:solidFill>
              </a:rPr>
              <a:t> </a:t>
            </a:r>
            <a:r>
              <a:rPr lang="ar-SA" dirty="0"/>
              <a:t>عندما يمر بالنقطة </a:t>
            </a:r>
            <a:r>
              <a:rPr lang="en-US" sz="2800" dirty="0"/>
              <a:t>(4,7)</a:t>
            </a:r>
          </a:p>
          <a:p>
            <a:pPr marL="169863" lvl="1" indent="-4763" algn="ctr">
              <a:spcBef>
                <a:spcPct val="0"/>
              </a:spcBef>
              <a:buFontTx/>
              <a:buNone/>
            </a:pPr>
            <a:r>
              <a:rPr lang="en-US" dirty="0"/>
              <a:t>5</a:t>
            </a:r>
            <a:r>
              <a:rPr lang="en-US" i="1" dirty="0"/>
              <a:t>x</a:t>
            </a:r>
            <a:r>
              <a:rPr lang="en-US" baseline="-25000" dirty="0"/>
              <a:t>1</a:t>
            </a:r>
            <a:r>
              <a:rPr lang="en-US" dirty="0"/>
              <a:t> + 10</a:t>
            </a:r>
            <a:r>
              <a:rPr lang="en-US" i="1" dirty="0"/>
              <a:t>x</a:t>
            </a:r>
            <a:r>
              <a:rPr lang="en-US" baseline="-25000" dirty="0"/>
              <a:t>2</a:t>
            </a:r>
            <a:r>
              <a:rPr lang="en-US" dirty="0"/>
              <a:t> = 90</a:t>
            </a:r>
          </a:p>
          <a:p>
            <a:pPr marL="169863" lvl="1" indent="-4763" algn="r">
              <a:spcBef>
                <a:spcPct val="0"/>
              </a:spcBef>
              <a:buFontTx/>
              <a:buNone/>
            </a:pPr>
            <a:r>
              <a:rPr lang="ar-SA" dirty="0">
                <a:solidFill>
                  <a:srgbClr val="0000FF"/>
                </a:solidFill>
              </a:rPr>
              <a:t>نحتاج نقطة أخرى:</a:t>
            </a:r>
          </a:p>
          <a:p>
            <a:pPr marL="517525" indent="-517525" algn="ctr">
              <a:buFontTx/>
              <a:buNone/>
            </a:pPr>
            <a:r>
              <a:rPr lang="en-US" sz="2800" dirty="0">
                <a:latin typeface="Times New Roman" pitchFamily="18" charset="0"/>
                <a:cs typeface="Times New Roman" pitchFamily="18" charset="0"/>
                <a:sym typeface="Symbol" pitchFamily="18" charset="2"/>
              </a:rPr>
              <a:t>if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1</a:t>
            </a:r>
            <a:r>
              <a:rPr lang="en-US" sz="2800" dirty="0">
                <a:latin typeface="Times New Roman" pitchFamily="18" charset="0"/>
                <a:cs typeface="Times New Roman" pitchFamily="18" charset="0"/>
                <a:sym typeface="Symbol" pitchFamily="18" charset="2"/>
              </a:rPr>
              <a:t> = 0  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 </a:t>
            </a:r>
            <a:r>
              <a:rPr lang="en-US" sz="2800" dirty="0">
                <a:latin typeface="Times New Roman" pitchFamily="18" charset="0"/>
                <a:sym typeface="Symbol" pitchFamily="18" charset="2"/>
              </a:rPr>
              <a:t>= 9</a:t>
            </a:r>
            <a:r>
              <a:rPr lang="en-US" sz="2800" dirty="0">
                <a:latin typeface="Times New Roman" pitchFamily="18" charset="0"/>
                <a:cs typeface="Times New Roman" pitchFamily="18" charset="0"/>
                <a:sym typeface="Symbol" pitchFamily="18" charset="2"/>
              </a:rPr>
              <a:t> </a:t>
            </a:r>
          </a:p>
          <a:p>
            <a:pPr marL="517525" indent="-517525" algn="ctr">
              <a:buFontTx/>
              <a:buNone/>
            </a:pPr>
            <a:r>
              <a:rPr lang="en-US" sz="2800" dirty="0">
                <a:latin typeface="Times New Roman" pitchFamily="18" charset="0"/>
                <a:cs typeface="Times New Roman" pitchFamily="18" charset="0"/>
                <a:sym typeface="Symbol" pitchFamily="18" charset="2"/>
              </a:rPr>
              <a:t>(4</a:t>
            </a:r>
            <a:r>
              <a:rPr lang="en-US" sz="16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a:t>
            </a:r>
            <a:r>
              <a:rPr lang="en-US" sz="16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7) and (0</a:t>
            </a:r>
            <a:r>
              <a:rPr lang="en-US" sz="16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a:t>
            </a:r>
            <a:r>
              <a:rPr lang="en-US" sz="16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9)</a:t>
            </a:r>
            <a:endParaRPr lang="ar-SA" sz="2800" baseline="-25000" dirty="0">
              <a:latin typeface="Times New Roman" pitchFamily="18" charset="0"/>
              <a:cs typeface="Times New Roman" pitchFamily="18" charset="0"/>
              <a:sym typeface="Symbol" pitchFamily="18" charset="2"/>
            </a:endParaRPr>
          </a:p>
          <a:p>
            <a:pPr marL="57150" lvl="1" indent="0" algn="r" rtl="1">
              <a:spcBef>
                <a:spcPct val="0"/>
              </a:spcBef>
              <a:buFontTx/>
              <a:buNone/>
            </a:pPr>
            <a:r>
              <a:rPr lang="ar-SA" dirty="0">
                <a:solidFill>
                  <a:srgbClr val="0000FF"/>
                </a:solidFill>
              </a:rPr>
              <a:t>نختبر نقطة لتحديد إتجاه تحسن دالة الهدف</a:t>
            </a:r>
            <a:r>
              <a:rPr lang="ar-SA" dirty="0"/>
              <a:t>، مثلا </a:t>
            </a:r>
            <a:r>
              <a:rPr lang="en-US" dirty="0"/>
              <a:t>(1</a:t>
            </a:r>
            <a:r>
              <a:rPr lang="en-US" sz="1600" dirty="0"/>
              <a:t> </a:t>
            </a:r>
            <a:r>
              <a:rPr lang="en-US" dirty="0"/>
              <a:t>,</a:t>
            </a:r>
            <a:r>
              <a:rPr lang="en-US" sz="1600" dirty="0"/>
              <a:t> </a:t>
            </a:r>
            <a:r>
              <a:rPr lang="en-US" dirty="0"/>
              <a:t>1)</a:t>
            </a:r>
          </a:p>
          <a:p>
            <a:pPr marL="50800" indent="-3175" algn="ctr">
              <a:spcBef>
                <a:spcPct val="0"/>
              </a:spcBef>
              <a:buFontTx/>
              <a:buNone/>
            </a:pPr>
            <a:r>
              <a:rPr lang="en-US" sz="2800" dirty="0">
                <a:sym typeface="Symbol" pitchFamily="18" charset="2"/>
              </a:rPr>
              <a:t>5(1)+10(1) = 15 &lt; 90</a:t>
            </a:r>
          </a:p>
        </p:txBody>
      </p:sp>
      <p:sp>
        <p:nvSpPr>
          <p:cNvPr id="78853" name="Text Box 5"/>
          <p:cNvSpPr txBox="1">
            <a:spLocks noChangeArrowheads="1"/>
          </p:cNvSpPr>
          <p:nvPr/>
        </p:nvSpPr>
        <p:spPr bwMode="auto">
          <a:xfrm>
            <a:off x="4783138" y="5164138"/>
            <a:ext cx="361950" cy="366712"/>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78854" name="Text Box 6"/>
          <p:cNvSpPr txBox="1">
            <a:spLocks noChangeArrowheads="1"/>
          </p:cNvSpPr>
          <p:nvPr/>
        </p:nvSpPr>
        <p:spPr bwMode="auto">
          <a:xfrm>
            <a:off x="795338" y="1990725"/>
            <a:ext cx="361950" cy="366713"/>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sp>
        <p:nvSpPr>
          <p:cNvPr id="78855" name="Line 7"/>
          <p:cNvSpPr>
            <a:spLocks noChangeShapeType="1"/>
          </p:cNvSpPr>
          <p:nvPr/>
        </p:nvSpPr>
        <p:spPr bwMode="auto">
          <a:xfrm>
            <a:off x="207963" y="5159375"/>
            <a:ext cx="4589462"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78856" name="Line 8"/>
          <p:cNvSpPr>
            <a:spLocks noChangeShapeType="1"/>
          </p:cNvSpPr>
          <p:nvPr/>
        </p:nvSpPr>
        <p:spPr bwMode="auto">
          <a:xfrm>
            <a:off x="241300" y="3465513"/>
            <a:ext cx="4305300" cy="179546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78857" name="Line 9"/>
          <p:cNvSpPr>
            <a:spLocks noChangeShapeType="1"/>
          </p:cNvSpPr>
          <p:nvPr/>
        </p:nvSpPr>
        <p:spPr bwMode="auto">
          <a:xfrm flipH="1">
            <a:off x="400050" y="2089150"/>
            <a:ext cx="4110038" cy="3756025"/>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78858" name="Line 10"/>
          <p:cNvSpPr>
            <a:spLocks noChangeShapeType="1"/>
          </p:cNvSpPr>
          <p:nvPr/>
        </p:nvSpPr>
        <p:spPr bwMode="auto">
          <a:xfrm flipH="1">
            <a:off x="171450" y="3208338"/>
            <a:ext cx="4629150" cy="1111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78859" name="Line 11"/>
          <p:cNvSpPr>
            <a:spLocks noChangeShapeType="1"/>
          </p:cNvSpPr>
          <p:nvPr/>
        </p:nvSpPr>
        <p:spPr bwMode="auto">
          <a:xfrm>
            <a:off x="1160463" y="2178050"/>
            <a:ext cx="0" cy="37036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78860" name="Text Box 12"/>
          <p:cNvSpPr txBox="1">
            <a:spLocks noChangeArrowheads="1"/>
          </p:cNvSpPr>
          <p:nvPr/>
        </p:nvSpPr>
        <p:spPr bwMode="auto">
          <a:xfrm>
            <a:off x="1187624" y="3570288"/>
            <a:ext cx="1415772" cy="307777"/>
          </a:xfrm>
          <a:prstGeom prst="rect">
            <a:avLst/>
          </a:prstGeom>
          <a:noFill/>
          <a:ln w="9525">
            <a:noFill/>
            <a:miter lim="800000"/>
            <a:headEnd/>
            <a:tailEnd/>
          </a:ln>
          <a:effectLst/>
        </p:spPr>
        <p:txBody>
          <a:bodyPr wrap="none">
            <a:spAutoFit/>
          </a:bodyPr>
          <a:lstStyle/>
          <a:p>
            <a:pPr algn="ctr"/>
            <a:r>
              <a:rPr lang="ar-SA" sz="1400" b="1" dirty="0">
                <a:latin typeface="Times New Roman" pitchFamily="18" charset="0"/>
                <a:cs typeface="Times New Roman" pitchFamily="18" charset="0"/>
              </a:rPr>
              <a:t>منطقة الحلول الممكنة</a:t>
            </a:r>
            <a:endParaRPr lang="en-US" sz="1400" b="1" dirty="0">
              <a:latin typeface="Times New Roman" pitchFamily="18" charset="0"/>
              <a:cs typeface="Times New Roman" pitchFamily="18" charset="0"/>
              <a:sym typeface="Symbol" pitchFamily="18" charset="2"/>
            </a:endParaRPr>
          </a:p>
        </p:txBody>
      </p:sp>
      <p:grpSp>
        <p:nvGrpSpPr>
          <p:cNvPr id="2" name="Group 13"/>
          <p:cNvGrpSpPr>
            <a:grpSpLocks/>
          </p:cNvGrpSpPr>
          <p:nvPr/>
        </p:nvGrpSpPr>
        <p:grpSpPr bwMode="auto">
          <a:xfrm>
            <a:off x="3021013" y="4365625"/>
            <a:ext cx="314325" cy="304800"/>
            <a:chOff x="2214" y="3613"/>
            <a:chExt cx="198" cy="192"/>
          </a:xfrm>
        </p:grpSpPr>
        <p:sp>
          <p:nvSpPr>
            <p:cNvPr id="78862" name="Oval 14"/>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78863" name="Text Box 15"/>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1</a:t>
              </a:r>
            </a:p>
          </p:txBody>
        </p:sp>
      </p:grpSp>
      <p:grpSp>
        <p:nvGrpSpPr>
          <p:cNvPr id="3" name="Group 16"/>
          <p:cNvGrpSpPr>
            <a:grpSpLocks/>
          </p:cNvGrpSpPr>
          <p:nvPr/>
        </p:nvGrpSpPr>
        <p:grpSpPr bwMode="auto">
          <a:xfrm>
            <a:off x="4040188" y="2451100"/>
            <a:ext cx="314325" cy="304800"/>
            <a:chOff x="2214" y="3613"/>
            <a:chExt cx="198" cy="192"/>
          </a:xfrm>
        </p:grpSpPr>
        <p:sp>
          <p:nvSpPr>
            <p:cNvPr id="78865" name="Oval 17"/>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78866" name="Text Box 18"/>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2</a:t>
              </a:r>
            </a:p>
          </p:txBody>
        </p:sp>
      </p:grpSp>
      <p:grpSp>
        <p:nvGrpSpPr>
          <p:cNvPr id="4" name="Group 19"/>
          <p:cNvGrpSpPr>
            <a:grpSpLocks/>
          </p:cNvGrpSpPr>
          <p:nvPr/>
        </p:nvGrpSpPr>
        <p:grpSpPr bwMode="auto">
          <a:xfrm>
            <a:off x="4316413" y="2917825"/>
            <a:ext cx="314325" cy="304800"/>
            <a:chOff x="2214" y="3613"/>
            <a:chExt cx="198" cy="192"/>
          </a:xfrm>
        </p:grpSpPr>
        <p:sp>
          <p:nvSpPr>
            <p:cNvPr id="78868" name="Oval 20"/>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78869" name="Text Box 21"/>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3</a:t>
              </a:r>
            </a:p>
          </p:txBody>
        </p:sp>
      </p:grpSp>
      <p:sp>
        <p:nvSpPr>
          <p:cNvPr id="78870" name="Line 22"/>
          <p:cNvSpPr>
            <a:spLocks noChangeShapeType="1"/>
          </p:cNvSpPr>
          <p:nvPr/>
        </p:nvSpPr>
        <p:spPr bwMode="auto">
          <a:xfrm>
            <a:off x="3800475" y="3209925"/>
            <a:ext cx="0" cy="182880"/>
          </a:xfrm>
          <a:prstGeom prst="line">
            <a:avLst/>
          </a:prstGeom>
          <a:noFill/>
          <a:ln w="9525">
            <a:solidFill>
              <a:schemeClr val="tx1"/>
            </a:solidFill>
            <a:round/>
            <a:headEnd/>
            <a:tailEnd type="triangle" w="med" len="med"/>
          </a:ln>
          <a:effectLst/>
        </p:spPr>
        <p:txBody>
          <a:bodyPr/>
          <a:lstStyle/>
          <a:p>
            <a:endParaRPr lang="en-US"/>
          </a:p>
        </p:txBody>
      </p:sp>
      <p:sp>
        <p:nvSpPr>
          <p:cNvPr id="78871" name="Line 23"/>
          <p:cNvSpPr>
            <a:spLocks noChangeShapeType="1"/>
          </p:cNvSpPr>
          <p:nvPr/>
        </p:nvSpPr>
        <p:spPr bwMode="auto">
          <a:xfrm>
            <a:off x="1973263" y="3211513"/>
            <a:ext cx="0" cy="182880"/>
          </a:xfrm>
          <a:prstGeom prst="line">
            <a:avLst/>
          </a:prstGeom>
          <a:noFill/>
          <a:ln w="9525">
            <a:solidFill>
              <a:schemeClr val="tx1"/>
            </a:solidFill>
            <a:round/>
            <a:headEnd/>
            <a:tailEnd type="triangle" w="med" len="med"/>
          </a:ln>
          <a:effectLst/>
        </p:spPr>
        <p:txBody>
          <a:bodyPr/>
          <a:lstStyle/>
          <a:p>
            <a:endParaRPr lang="en-US"/>
          </a:p>
        </p:txBody>
      </p:sp>
      <p:sp>
        <p:nvSpPr>
          <p:cNvPr id="78872" name="Line 24"/>
          <p:cNvSpPr>
            <a:spLocks noChangeShapeType="1"/>
          </p:cNvSpPr>
          <p:nvPr/>
        </p:nvSpPr>
        <p:spPr bwMode="auto">
          <a:xfrm flipV="1">
            <a:off x="1552575" y="3848002"/>
            <a:ext cx="85725" cy="152400"/>
          </a:xfrm>
          <a:prstGeom prst="line">
            <a:avLst/>
          </a:prstGeom>
          <a:noFill/>
          <a:ln w="9525">
            <a:solidFill>
              <a:schemeClr val="tx1"/>
            </a:solidFill>
            <a:round/>
            <a:headEnd/>
            <a:tailEnd type="triangle" w="med" len="med"/>
          </a:ln>
          <a:effectLst/>
        </p:spPr>
        <p:txBody>
          <a:bodyPr/>
          <a:lstStyle/>
          <a:p>
            <a:endParaRPr lang="en-US"/>
          </a:p>
        </p:txBody>
      </p:sp>
      <p:sp>
        <p:nvSpPr>
          <p:cNvPr id="78873" name="Line 25"/>
          <p:cNvSpPr>
            <a:spLocks noChangeShapeType="1"/>
          </p:cNvSpPr>
          <p:nvPr/>
        </p:nvSpPr>
        <p:spPr bwMode="auto">
          <a:xfrm flipV="1">
            <a:off x="2706688" y="4335463"/>
            <a:ext cx="85725" cy="152400"/>
          </a:xfrm>
          <a:prstGeom prst="line">
            <a:avLst/>
          </a:prstGeom>
          <a:noFill/>
          <a:ln w="9525">
            <a:solidFill>
              <a:schemeClr val="tx1"/>
            </a:solidFill>
            <a:round/>
            <a:headEnd/>
            <a:tailEnd type="triangle" w="med" len="med"/>
          </a:ln>
          <a:effectLst/>
        </p:spPr>
        <p:txBody>
          <a:bodyPr/>
          <a:lstStyle/>
          <a:p>
            <a:endParaRPr lang="en-US"/>
          </a:p>
        </p:txBody>
      </p:sp>
      <p:sp>
        <p:nvSpPr>
          <p:cNvPr id="78874" name="Line 26"/>
          <p:cNvSpPr>
            <a:spLocks noChangeShapeType="1"/>
          </p:cNvSpPr>
          <p:nvPr/>
        </p:nvSpPr>
        <p:spPr bwMode="auto">
          <a:xfrm>
            <a:off x="1152525" y="2752165"/>
            <a:ext cx="238125" cy="0"/>
          </a:xfrm>
          <a:prstGeom prst="line">
            <a:avLst/>
          </a:prstGeom>
          <a:noFill/>
          <a:ln w="9525">
            <a:solidFill>
              <a:schemeClr val="tx1"/>
            </a:solidFill>
            <a:round/>
            <a:headEnd/>
            <a:tailEnd type="triangle" w="med" len="med"/>
          </a:ln>
          <a:effectLst/>
        </p:spPr>
        <p:txBody>
          <a:bodyPr/>
          <a:lstStyle/>
          <a:p>
            <a:endParaRPr lang="en-US"/>
          </a:p>
        </p:txBody>
      </p:sp>
      <p:sp>
        <p:nvSpPr>
          <p:cNvPr id="78875" name="Line 27"/>
          <p:cNvSpPr>
            <a:spLocks noChangeShapeType="1"/>
          </p:cNvSpPr>
          <p:nvPr/>
        </p:nvSpPr>
        <p:spPr bwMode="auto">
          <a:xfrm flipV="1">
            <a:off x="4524375" y="4943377"/>
            <a:ext cx="0" cy="209550"/>
          </a:xfrm>
          <a:prstGeom prst="line">
            <a:avLst/>
          </a:prstGeom>
          <a:noFill/>
          <a:ln w="9525">
            <a:solidFill>
              <a:schemeClr val="tx1"/>
            </a:solidFill>
            <a:round/>
            <a:headEnd/>
            <a:tailEnd type="triangle" w="med" len="med"/>
          </a:ln>
          <a:effectLst/>
        </p:spPr>
        <p:txBody>
          <a:bodyPr/>
          <a:lstStyle/>
          <a:p>
            <a:endParaRPr lang="en-US"/>
          </a:p>
        </p:txBody>
      </p:sp>
      <p:sp>
        <p:nvSpPr>
          <p:cNvPr id="78876" name="Line 28"/>
          <p:cNvSpPr>
            <a:spLocks noChangeShapeType="1"/>
          </p:cNvSpPr>
          <p:nvPr/>
        </p:nvSpPr>
        <p:spPr bwMode="auto">
          <a:xfrm flipH="1" flipV="1">
            <a:off x="3609975" y="2657475"/>
            <a:ext cx="123825" cy="114300"/>
          </a:xfrm>
          <a:prstGeom prst="line">
            <a:avLst/>
          </a:prstGeom>
          <a:noFill/>
          <a:ln w="9525">
            <a:solidFill>
              <a:schemeClr val="tx1"/>
            </a:solidFill>
            <a:round/>
            <a:headEnd/>
            <a:tailEnd type="triangle" w="med" len="med"/>
          </a:ln>
          <a:effectLst/>
        </p:spPr>
        <p:txBody>
          <a:bodyPr/>
          <a:lstStyle/>
          <a:p>
            <a:endParaRPr lang="en-US"/>
          </a:p>
        </p:txBody>
      </p:sp>
      <p:sp>
        <p:nvSpPr>
          <p:cNvPr id="78877" name="Line 29"/>
          <p:cNvSpPr>
            <a:spLocks noChangeShapeType="1"/>
          </p:cNvSpPr>
          <p:nvPr/>
        </p:nvSpPr>
        <p:spPr bwMode="auto">
          <a:xfrm flipH="1" flipV="1">
            <a:off x="2555776" y="3645024"/>
            <a:ext cx="123825" cy="114300"/>
          </a:xfrm>
          <a:prstGeom prst="line">
            <a:avLst/>
          </a:prstGeom>
          <a:noFill/>
          <a:ln w="9525">
            <a:solidFill>
              <a:schemeClr val="tx1"/>
            </a:solidFill>
            <a:round/>
            <a:headEnd/>
            <a:tailEnd type="triangle" w="med" len="med"/>
          </a:ln>
          <a:effectLst/>
        </p:spPr>
        <p:txBody>
          <a:bodyPr/>
          <a:lstStyle/>
          <a:p>
            <a:endParaRPr lang="en-US"/>
          </a:p>
        </p:txBody>
      </p:sp>
      <p:sp>
        <p:nvSpPr>
          <p:cNvPr id="78878" name="Line 30"/>
          <p:cNvSpPr>
            <a:spLocks noChangeShapeType="1"/>
          </p:cNvSpPr>
          <p:nvPr/>
        </p:nvSpPr>
        <p:spPr bwMode="auto">
          <a:xfrm>
            <a:off x="719138" y="2847975"/>
            <a:ext cx="4305300" cy="1795463"/>
          </a:xfrm>
          <a:prstGeom prst="line">
            <a:avLst/>
          </a:prstGeom>
          <a:noFill/>
          <a:ln w="28575">
            <a:solidFill>
              <a:schemeClr val="tx1"/>
            </a:solidFill>
            <a:prstDash val="sysDot"/>
            <a:round/>
            <a:headEnd type="triangle" w="med" len="med"/>
            <a:tailEnd type="triangle" w="med" len="med"/>
          </a:ln>
          <a:effectLst/>
        </p:spPr>
        <p:txBody>
          <a:bodyPr/>
          <a:lstStyle/>
          <a:p>
            <a:endParaRPr lang="en-US"/>
          </a:p>
        </p:txBody>
      </p:sp>
      <p:sp>
        <p:nvSpPr>
          <p:cNvPr id="78879" name="Line 31"/>
          <p:cNvSpPr>
            <a:spLocks noChangeShapeType="1"/>
          </p:cNvSpPr>
          <p:nvPr/>
        </p:nvSpPr>
        <p:spPr bwMode="auto">
          <a:xfrm flipH="1">
            <a:off x="1601789" y="3283074"/>
            <a:ext cx="141286" cy="307655"/>
          </a:xfrm>
          <a:prstGeom prst="line">
            <a:avLst/>
          </a:prstGeom>
          <a:noFill/>
          <a:ln w="19050">
            <a:solidFill>
              <a:srgbClr val="FF3300"/>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852">
                                            <p:txEl>
                                              <p:pRg st="1" end="1"/>
                                            </p:txEl>
                                          </p:spTgt>
                                        </p:tgtEl>
                                        <p:attrNameLst>
                                          <p:attrName>style.visibility</p:attrName>
                                        </p:attrNameLst>
                                      </p:cBhvr>
                                      <p:to>
                                        <p:strVal val="visible"/>
                                      </p:to>
                                    </p:set>
                                    <p:animEffect transition="in" filter="blinds(horizontal)">
                                      <p:cBhvr>
                                        <p:cTn id="7" dur="500"/>
                                        <p:tgtEl>
                                          <p:spTgt spid="7885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8852">
                                            <p:txEl>
                                              <p:pRg st="2" end="2"/>
                                            </p:txEl>
                                          </p:spTgt>
                                        </p:tgtEl>
                                        <p:attrNameLst>
                                          <p:attrName>style.visibility</p:attrName>
                                        </p:attrNameLst>
                                      </p:cBhvr>
                                      <p:to>
                                        <p:strVal val="visible"/>
                                      </p:to>
                                    </p:set>
                                    <p:animEffect transition="in" filter="blinds(horizontal)">
                                      <p:cBhvr>
                                        <p:cTn id="10" dur="500"/>
                                        <p:tgtEl>
                                          <p:spTgt spid="7885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8852">
                                            <p:txEl>
                                              <p:pRg st="3" end="3"/>
                                            </p:txEl>
                                          </p:spTgt>
                                        </p:tgtEl>
                                        <p:attrNameLst>
                                          <p:attrName>style.visibility</p:attrName>
                                        </p:attrNameLst>
                                      </p:cBhvr>
                                      <p:to>
                                        <p:strVal val="visible"/>
                                      </p:to>
                                    </p:set>
                                    <p:animEffect transition="in" filter="blinds(horizontal)">
                                      <p:cBhvr>
                                        <p:cTn id="15" dur="500"/>
                                        <p:tgtEl>
                                          <p:spTgt spid="7885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8852">
                                            <p:txEl>
                                              <p:pRg st="4" end="4"/>
                                            </p:txEl>
                                          </p:spTgt>
                                        </p:tgtEl>
                                        <p:attrNameLst>
                                          <p:attrName>style.visibility</p:attrName>
                                        </p:attrNameLst>
                                      </p:cBhvr>
                                      <p:to>
                                        <p:strVal val="visible"/>
                                      </p:to>
                                    </p:set>
                                    <p:animEffect transition="in" filter="blinds(horizontal)">
                                      <p:cBhvr>
                                        <p:cTn id="20" dur="500"/>
                                        <p:tgtEl>
                                          <p:spTgt spid="78852">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8852">
                                            <p:txEl>
                                              <p:pRg st="5" end="5"/>
                                            </p:txEl>
                                          </p:spTgt>
                                        </p:tgtEl>
                                        <p:attrNameLst>
                                          <p:attrName>style.visibility</p:attrName>
                                        </p:attrNameLst>
                                      </p:cBhvr>
                                      <p:to>
                                        <p:strVal val="visible"/>
                                      </p:to>
                                    </p:set>
                                    <p:animEffect transition="in" filter="blinds(horizontal)">
                                      <p:cBhvr>
                                        <p:cTn id="23" dur="500"/>
                                        <p:tgtEl>
                                          <p:spTgt spid="7885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8878"/>
                                        </p:tgtEl>
                                        <p:attrNameLst>
                                          <p:attrName>style.visibility</p:attrName>
                                        </p:attrNameLst>
                                      </p:cBhvr>
                                      <p:to>
                                        <p:strVal val="visible"/>
                                      </p:to>
                                    </p:set>
                                    <p:animEffect transition="in" filter="blinds(horizontal)">
                                      <p:cBhvr>
                                        <p:cTn id="28" dur="500"/>
                                        <p:tgtEl>
                                          <p:spTgt spid="7887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8852">
                                            <p:txEl>
                                              <p:pRg st="6" end="6"/>
                                            </p:txEl>
                                          </p:spTgt>
                                        </p:tgtEl>
                                        <p:attrNameLst>
                                          <p:attrName>style.visibility</p:attrName>
                                        </p:attrNameLst>
                                      </p:cBhvr>
                                      <p:to>
                                        <p:strVal val="visible"/>
                                      </p:to>
                                    </p:set>
                                    <p:animEffect transition="in" filter="blinds(horizontal)">
                                      <p:cBhvr>
                                        <p:cTn id="33" dur="500"/>
                                        <p:tgtEl>
                                          <p:spTgt spid="7885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8852">
                                            <p:txEl>
                                              <p:pRg st="7" end="7"/>
                                            </p:txEl>
                                          </p:spTgt>
                                        </p:tgtEl>
                                        <p:attrNameLst>
                                          <p:attrName>style.visibility</p:attrName>
                                        </p:attrNameLst>
                                      </p:cBhvr>
                                      <p:to>
                                        <p:strVal val="visible"/>
                                      </p:to>
                                    </p:set>
                                    <p:animEffect transition="in" filter="blinds(horizontal)">
                                      <p:cBhvr>
                                        <p:cTn id="38" dur="500"/>
                                        <p:tgtEl>
                                          <p:spTgt spid="78852">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8879"/>
                                        </p:tgtEl>
                                        <p:attrNameLst>
                                          <p:attrName>style.visibility</p:attrName>
                                        </p:attrNameLst>
                                      </p:cBhvr>
                                      <p:to>
                                        <p:strVal val="visible"/>
                                      </p:to>
                                    </p:set>
                                    <p:animEffect transition="in" filter="blinds(horizontal)">
                                      <p:cBhvr>
                                        <p:cTn id="43" dur="500"/>
                                        <p:tgtEl>
                                          <p:spTgt spid="78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78" grpId="0" animBg="1"/>
      <p:bldP spid="7887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91D9C888-4D25-4797-BDB6-255C20536F6A}" type="slidenum">
              <a:rPr lang="ar-SA"/>
              <a:pPr/>
              <a:t>5</a:t>
            </a:fld>
            <a:endParaRPr lang="en-US" dirty="0"/>
          </a:p>
        </p:txBody>
      </p:sp>
      <p:sp>
        <p:nvSpPr>
          <p:cNvPr id="4099"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افتراضات البرنامج الخطي </a:t>
            </a:r>
            <a:endParaRPr lang="en-US" sz="4000" b="1" dirty="0">
              <a:solidFill>
                <a:srgbClr val="002060"/>
              </a:solidFill>
            </a:endParaRPr>
          </a:p>
        </p:txBody>
      </p:sp>
      <mc:AlternateContent xmlns:mc="http://schemas.openxmlformats.org/markup-compatibility/2006">
        <mc:Choice xmlns:a14="http://schemas.microsoft.com/office/drawing/2010/main" Requires="a14">
          <p:sp>
            <p:nvSpPr>
              <p:cNvPr id="4100" name="Rectangle 3"/>
              <p:cNvSpPr>
                <a:spLocks noGrp="1" noChangeArrowheads="1"/>
              </p:cNvSpPr>
              <p:nvPr>
                <p:ph type="body" idx="1"/>
              </p:nvPr>
            </p:nvSpPr>
            <p:spPr>
              <a:xfrm>
                <a:off x="457200" y="1600200"/>
                <a:ext cx="8229600" cy="4933950"/>
              </a:xfrm>
            </p:spPr>
            <p:txBody>
              <a:bodyPr/>
              <a:lstStyle/>
              <a:p>
                <a:pPr marL="609600" indent="-609600" algn="r" rtl="1" eaLnBrk="1" hangingPunct="1">
                  <a:lnSpc>
                    <a:spcPct val="90000"/>
                  </a:lnSpc>
                  <a:buFontTx/>
                  <a:buAutoNum type="arabicPeriod"/>
                </a:pPr>
                <a:r>
                  <a:rPr lang="ar-SA" b="1" dirty="0">
                    <a:solidFill>
                      <a:srgbClr val="0000FF"/>
                    </a:solidFill>
                    <a:latin typeface="Times New Roman" pitchFamily="18" charset="0"/>
                    <a:cs typeface="Times New Roman" pitchFamily="18" charset="0"/>
                  </a:rPr>
                  <a:t>التناسب أو النسبية </a:t>
                </a:r>
                <a:r>
                  <a:rPr lang="ar-SA" dirty="0">
                    <a:latin typeface="Times New Roman" pitchFamily="18" charset="0"/>
                    <a:cs typeface="Times New Roman" pitchFamily="18" charset="0"/>
                  </a:rPr>
                  <a:t>(</a:t>
                </a:r>
                <a:r>
                  <a:rPr lang="en-US" sz="2800" dirty="0">
                    <a:latin typeface="Times New Roman" pitchFamily="18" charset="0"/>
                    <a:cs typeface="Times New Roman" pitchFamily="18" charset="0"/>
                  </a:rPr>
                  <a:t>Proportionality</a:t>
                </a:r>
                <a:r>
                  <a:rPr lang="ar-SA" dirty="0">
                    <a:latin typeface="Times New Roman" pitchFamily="18" charset="0"/>
                    <a:cs typeface="Times New Roman" pitchFamily="18" charset="0"/>
                  </a:rPr>
                  <a:t>) </a:t>
                </a:r>
              </a:p>
              <a:p>
                <a:pPr marL="687388" indent="-363538" algn="r" rtl="1" eaLnBrk="1" hangingPunct="1">
                  <a:lnSpc>
                    <a:spcPct val="90000"/>
                  </a:lnSpc>
                </a:pPr>
                <a:r>
                  <a:rPr lang="ar-SA" dirty="0">
                    <a:latin typeface="Times New Roman" pitchFamily="18" charset="0"/>
                    <a:cs typeface="Times New Roman" pitchFamily="18" charset="0"/>
                  </a:rPr>
                  <a:t>مساهمة كل متغير في قيمة دالة الهدف أو في قيمة  الطرف الأيسر للقيد الخطي تتناسب مع قيمة المتغير.</a:t>
                </a:r>
                <a:endParaRPr lang="en-US" sz="800" dirty="0">
                  <a:latin typeface="Times New Roman" pitchFamily="18" charset="0"/>
                  <a:cs typeface="Times New Roman" pitchFamily="18" charset="0"/>
                </a:endParaRPr>
              </a:p>
              <a:p>
                <a:pPr marL="723900" lvl="1" indent="0" algn="r" rtl="1" eaLnBrk="1" hangingPunct="1">
                  <a:lnSpc>
                    <a:spcPct val="90000"/>
                  </a:lnSpc>
                  <a:buFontTx/>
                  <a:buNone/>
                </a:pPr>
                <a:endParaRPr lang="ar-SA" sz="800" dirty="0">
                  <a:latin typeface="Times New Roman" pitchFamily="18" charset="0"/>
                  <a:cs typeface="Times New Roman" pitchFamily="18" charset="0"/>
                </a:endParaRPr>
              </a:p>
              <a:p>
                <a:pPr marL="0" lvl="1" indent="0" eaLnBrk="1" hangingPunct="1">
                  <a:lnSpc>
                    <a:spcPct val="90000"/>
                  </a:lnSpc>
                  <a:buNone/>
                </a:pPr>
                <a:r>
                  <a:rPr lang="en-US" dirty="0">
                    <a:latin typeface="Times New Roman" pitchFamily="18" charset="0"/>
                    <a:cs typeface="Times New Roman" pitchFamily="18" charset="0"/>
                  </a:rPr>
                  <a:t>  </a:t>
                </a:r>
                <a14:m>
                  <m:oMath xmlns:m="http://schemas.openxmlformats.org/officeDocument/2006/math">
                    <m:sSub>
                      <m:sSubPr>
                        <m:ctrlPr>
                          <a:rPr lang="en-US" sz="3200" b="0" i="1" smtClean="0">
                            <a:latin typeface="Cambria Math" panose="02040503050406030204" pitchFamily="18" charset="0"/>
                            <a:cs typeface="Times New Roman" pitchFamily="18" charset="0"/>
                          </a:rPr>
                        </m:ctrlPr>
                      </m:sSubPr>
                      <m:e>
                        <m:r>
                          <a:rPr lang="en-US" sz="3200" b="0" i="1" smtClean="0">
                            <a:latin typeface="Cambria Math" panose="02040503050406030204" pitchFamily="18" charset="0"/>
                            <a:cs typeface="Times New Roman" pitchFamily="18" charset="0"/>
                          </a:rPr>
                          <m:t>2</m:t>
                        </m:r>
                        <m:r>
                          <a:rPr lang="en-US" sz="3200" b="0" i="1" smtClean="0">
                            <a:latin typeface="Cambria Math" panose="02040503050406030204" pitchFamily="18" charset="0"/>
                            <a:cs typeface="Times New Roman" pitchFamily="18" charset="0"/>
                          </a:rPr>
                          <m:t>𝑥</m:t>
                        </m:r>
                      </m:e>
                      <m:sub>
                        <m:r>
                          <a:rPr lang="en-US" sz="3200" b="0" i="1" smtClean="0">
                            <a:latin typeface="Cambria Math" panose="02040503050406030204" pitchFamily="18" charset="0"/>
                            <a:cs typeface="Times New Roman" pitchFamily="18" charset="0"/>
                          </a:rPr>
                          <m:t>1</m:t>
                        </m:r>
                      </m:sub>
                    </m:sSub>
                    <m:r>
                      <a:rPr lang="en-US" sz="3200" b="0" i="1" smtClean="0">
                        <a:latin typeface="Cambria Math" panose="02040503050406030204" pitchFamily="18" charset="0"/>
                        <a:cs typeface="Times New Roman" pitchFamily="18" charset="0"/>
                      </a:rPr>
                      <m:t>+</m:t>
                    </m:r>
                    <m:sSub>
                      <m:sSubPr>
                        <m:ctrlPr>
                          <a:rPr lang="en-US" sz="3200" i="1">
                            <a:latin typeface="Cambria Math" panose="02040503050406030204" pitchFamily="18" charset="0"/>
                            <a:cs typeface="Times New Roman" pitchFamily="18" charset="0"/>
                          </a:rPr>
                        </m:ctrlPr>
                      </m:sSubPr>
                      <m:e>
                        <m:r>
                          <a:rPr lang="en-US" sz="3200" i="1">
                            <a:latin typeface="Cambria Math" panose="02040503050406030204" pitchFamily="18" charset="0"/>
                            <a:cs typeface="Times New Roman" pitchFamily="18" charset="0"/>
                          </a:rPr>
                          <m:t>𝑥</m:t>
                        </m:r>
                      </m:e>
                      <m:sub>
                        <m:r>
                          <a:rPr lang="en-US" sz="3200" b="0" i="1" smtClean="0">
                            <a:latin typeface="Cambria Math" panose="02040503050406030204" pitchFamily="18" charset="0"/>
                            <a:cs typeface="Times New Roman" pitchFamily="18" charset="0"/>
                          </a:rPr>
                          <m:t>2</m:t>
                        </m:r>
                      </m:sub>
                    </m:sSub>
                    <m:r>
                      <a:rPr lang="en-US" sz="3200" b="0" i="1" smtClean="0">
                        <a:latin typeface="Cambria Math" panose="02040503050406030204" pitchFamily="18" charset="0"/>
                        <a:ea typeface="Cambria Math" panose="02040503050406030204" pitchFamily="18" charset="0"/>
                        <a:cs typeface="Times New Roman" pitchFamily="18" charset="0"/>
                      </a:rPr>
                      <m:t>≤</m:t>
                    </m:r>
                    <m:r>
                      <a:rPr lang="en-US" sz="3200" b="0" i="1" smtClean="0">
                        <a:latin typeface="Cambria Math" panose="02040503050406030204" pitchFamily="18" charset="0"/>
                        <a:ea typeface="Cambria Math" panose="02040503050406030204" pitchFamily="18" charset="0"/>
                        <a:cs typeface="Times New Roman" pitchFamily="18" charset="0"/>
                      </a:rPr>
                      <m:t>8</m:t>
                    </m:r>
                  </m:oMath>
                </a14:m>
                <a:r>
                  <a:rPr lang="en-US" sz="3200" dirty="0">
                    <a:latin typeface="Times New Roman" pitchFamily="18" charset="0"/>
                    <a:cs typeface="Times New Roman" pitchFamily="18" charset="0"/>
                  </a:rPr>
                  <a:t>  </a:t>
                </a:r>
                <a:r>
                  <a:rPr lang="ar-SA" sz="3200" baseline="-25000" dirty="0">
                    <a:latin typeface="Times New Roman" pitchFamily="18" charset="0"/>
                    <a:cs typeface="Times New Roman" pitchFamily="18" charset="0"/>
                  </a:rPr>
                  <a:t> </a:t>
                </a:r>
                <a:r>
                  <a:rPr lang="en-US" sz="3200" baseline="-25000" dirty="0">
                    <a:latin typeface="Times New Roman" pitchFamily="18" charset="0"/>
                    <a:cs typeface="Times New Roman" pitchFamily="18" charset="0"/>
                  </a:rPr>
                  <a:t> </a:t>
                </a:r>
                <a:r>
                  <a:rPr lang="en-US" b="1" dirty="0">
                    <a:solidFill>
                      <a:srgbClr val="0000FF"/>
                    </a:solidFill>
                    <a:sym typeface="Wingdings" pitchFamily="2" charset="2"/>
                  </a:rPr>
                  <a:t></a:t>
                </a:r>
                <a:r>
                  <a:rPr lang="ar-SA" baseline="-25000" dirty="0">
                    <a:latin typeface="Times New Roman" pitchFamily="18" charset="0"/>
                    <a:cs typeface="Times New Roman" pitchFamily="18" charset="0"/>
                  </a:rPr>
                  <a:t> </a:t>
                </a:r>
                <a:r>
                  <a:rPr lang="en-US" baseline="-25000" dirty="0">
                    <a:latin typeface="Times New Roman" pitchFamily="18" charset="0"/>
                    <a:cs typeface="Times New Roman" pitchFamily="18" charset="0"/>
                  </a:rPr>
                  <a:t>     </a:t>
                </a:r>
                <a:r>
                  <a:rPr lang="en-US" dirty="0">
                    <a:latin typeface="Times New Roman" pitchFamily="18" charset="0"/>
                    <a:cs typeface="Times New Roman" pitchFamily="18" charset="0"/>
                  </a:rPr>
                  <a:t> </a:t>
                </a:r>
              </a:p>
              <a:p>
                <a:pPr marL="723900" lvl="1" indent="0" eaLnBrk="1" hangingPunct="1">
                  <a:spcBef>
                    <a:spcPts val="0"/>
                  </a:spcBef>
                  <a:buNone/>
                </a:pPr>
                <a:r>
                  <a:rPr lang="en-US" dirty="0">
                    <a:solidFill>
                      <a:srgbClr val="FF0000"/>
                    </a:solidFill>
                    <a:latin typeface="Segoe UI Emoji" pitchFamily="34" charset="0"/>
                    <a:ea typeface="Segoe UI Emoji" pitchFamily="34" charset="0"/>
                    <a:cs typeface="Times New Roman" pitchFamily="18" charset="0"/>
                  </a:rPr>
                  <a:t>           </a:t>
                </a:r>
                <a:r>
                  <a:rPr lang="en-US" sz="2400" dirty="0">
                    <a:solidFill>
                      <a:srgbClr val="FF0000"/>
                    </a:solidFill>
                    <a:latin typeface="Segoe UI Emoji" pitchFamily="34" charset="0"/>
                    <a:ea typeface="Segoe UI Emoji" pitchFamily="34" charset="0"/>
                    <a:cs typeface="Times New Roman" pitchFamily="18" charset="0"/>
                  </a:rPr>
                  <a:t> </a:t>
                </a:r>
                <a:r>
                  <a:rPr lang="en-US" dirty="0">
                    <a:solidFill>
                      <a:srgbClr val="FF0000"/>
                    </a:solidFill>
                    <a:latin typeface="Segoe UI Emoji" pitchFamily="34" charset="0"/>
                    <a:ea typeface="Segoe UI Emoji" pitchFamily="34" charset="0"/>
                    <a:cs typeface="Times New Roman" pitchFamily="18" charset="0"/>
                  </a:rPr>
                  <a:t>     </a:t>
                </a:r>
              </a:p>
              <a:p>
                <a:pPr marL="0" lvl="1" indent="0" eaLnBrk="1" hangingPunct="1">
                  <a:spcBef>
                    <a:spcPts val="0"/>
                  </a:spcBef>
                  <a:buNone/>
                </a:pPr>
                <a:r>
                  <a:rPr lang="en-US" sz="800" dirty="0">
                    <a:solidFill>
                      <a:srgbClr val="FF0000"/>
                    </a:solidFill>
                    <a:latin typeface="Segoe UI Emoji" pitchFamily="34" charset="0"/>
                    <a:ea typeface="Segoe UI Emoji" pitchFamily="34" charset="0"/>
                    <a:cs typeface="Times New Roman" pitchFamily="18" charset="0"/>
                  </a:rPr>
                  <a:t>  </a:t>
                </a:r>
                <a:r>
                  <a:rPr lang="en-US" dirty="0">
                    <a:solidFill>
                      <a:srgbClr val="FF0000"/>
                    </a:solidFill>
                    <a:latin typeface="Segoe UI Emoji" pitchFamily="34" charset="0"/>
                    <a:ea typeface="Segoe UI Emoji" pitchFamily="34" charset="0"/>
                    <a:cs typeface="Times New Roman" pitchFamily="18" charset="0"/>
                  </a:rPr>
                  <a:t> </a:t>
                </a:r>
                <a14:m>
                  <m:oMath xmlns:m="http://schemas.openxmlformats.org/officeDocument/2006/math">
                    <m:r>
                      <a:rPr lang="en-US" sz="3200" i="1" smtClean="0">
                        <a:latin typeface="Cambria Math" panose="02040503050406030204" pitchFamily="18" charset="0"/>
                        <a:cs typeface="Times New Roman" pitchFamily="18" charset="0"/>
                      </a:rPr>
                      <m:t>2</m:t>
                    </m:r>
                    <m:sSubSup>
                      <m:sSubSupPr>
                        <m:ctrlPr>
                          <a:rPr lang="en-US" sz="3200" i="1" smtClean="0">
                            <a:latin typeface="Cambria Math" panose="02040503050406030204" pitchFamily="18" charset="0"/>
                            <a:cs typeface="Times New Roman" pitchFamily="18" charset="0"/>
                          </a:rPr>
                        </m:ctrlPr>
                      </m:sSubSupPr>
                      <m:e>
                        <m:r>
                          <a:rPr lang="en-US" sz="3200" b="0" i="1" smtClean="0">
                            <a:latin typeface="Cambria Math" panose="02040503050406030204" pitchFamily="18" charset="0"/>
                            <a:cs typeface="Times New Roman" pitchFamily="18" charset="0"/>
                          </a:rPr>
                          <m:t>𝑥</m:t>
                        </m:r>
                      </m:e>
                      <m:sub>
                        <m:r>
                          <a:rPr lang="en-US" sz="3200" b="0" i="1" smtClean="0">
                            <a:latin typeface="Cambria Math" panose="02040503050406030204" pitchFamily="18" charset="0"/>
                            <a:cs typeface="Times New Roman" pitchFamily="18" charset="0"/>
                          </a:rPr>
                          <m:t>1</m:t>
                        </m:r>
                      </m:sub>
                      <m:sup>
                        <m:r>
                          <a:rPr lang="en-US" sz="3200" b="0" i="1" smtClean="0">
                            <a:latin typeface="Cambria Math" panose="02040503050406030204" pitchFamily="18" charset="0"/>
                            <a:cs typeface="Times New Roman" pitchFamily="18" charset="0"/>
                          </a:rPr>
                          <m:t>2</m:t>
                        </m:r>
                      </m:sup>
                    </m:sSubSup>
                    <m:r>
                      <a:rPr lang="en-US" sz="3200" i="1">
                        <a:latin typeface="Cambria Math" panose="02040503050406030204" pitchFamily="18" charset="0"/>
                        <a:cs typeface="Times New Roman" pitchFamily="18" charset="0"/>
                      </a:rPr>
                      <m:t>+</m:t>
                    </m:r>
                    <m:sSub>
                      <m:sSubPr>
                        <m:ctrlPr>
                          <a:rPr lang="en-US" sz="3200" i="1">
                            <a:latin typeface="Cambria Math" panose="02040503050406030204" pitchFamily="18" charset="0"/>
                            <a:cs typeface="Times New Roman" pitchFamily="18" charset="0"/>
                          </a:rPr>
                        </m:ctrlPr>
                      </m:sSubPr>
                      <m:e>
                        <m:r>
                          <a:rPr lang="en-US" sz="3200" i="1">
                            <a:latin typeface="Cambria Math" panose="02040503050406030204" pitchFamily="18" charset="0"/>
                            <a:cs typeface="Times New Roman" pitchFamily="18" charset="0"/>
                          </a:rPr>
                          <m:t>𝑥</m:t>
                        </m:r>
                      </m:e>
                      <m:sub>
                        <m:r>
                          <a:rPr lang="en-US" sz="3200" i="1">
                            <a:latin typeface="Cambria Math" panose="02040503050406030204" pitchFamily="18" charset="0"/>
                            <a:cs typeface="Times New Roman" pitchFamily="18" charset="0"/>
                          </a:rPr>
                          <m:t>2</m:t>
                        </m:r>
                      </m:sub>
                    </m:sSub>
                    <m:r>
                      <a:rPr lang="en-US" sz="3200" i="1">
                        <a:latin typeface="Cambria Math" panose="02040503050406030204" pitchFamily="18" charset="0"/>
                        <a:ea typeface="Cambria Math" panose="02040503050406030204" pitchFamily="18" charset="0"/>
                        <a:cs typeface="Times New Roman" pitchFamily="18" charset="0"/>
                      </a:rPr>
                      <m:t>≤</m:t>
                    </m:r>
                    <m:r>
                      <a:rPr lang="en-US" sz="3200" i="1">
                        <a:latin typeface="Cambria Math" panose="02040503050406030204" pitchFamily="18" charset="0"/>
                        <a:ea typeface="Cambria Math" panose="02040503050406030204" pitchFamily="18" charset="0"/>
                        <a:cs typeface="Times New Roman" pitchFamily="18" charset="0"/>
                      </a:rPr>
                      <m:t>8</m:t>
                    </m:r>
                  </m:oMath>
                </a14:m>
                <a:r>
                  <a:rPr lang="en-US" sz="3200" dirty="0">
                    <a:latin typeface="Times New Roman" pitchFamily="18" charset="0"/>
                    <a:cs typeface="Times New Roman" pitchFamily="18" charset="0"/>
                  </a:rPr>
                  <a:t> </a:t>
                </a:r>
                <a:r>
                  <a:rPr lang="en-US" sz="3200" dirty="0">
                    <a:solidFill>
                      <a:srgbClr val="FF0000"/>
                    </a:solidFill>
                    <a:latin typeface="Segoe UI Emoji" pitchFamily="34" charset="0"/>
                    <a:ea typeface="Segoe UI Emoji" pitchFamily="34" charset="0"/>
                    <a:cs typeface="Times New Roman" pitchFamily="18" charset="0"/>
                  </a:rPr>
                  <a:t> </a:t>
                </a:r>
                <a:r>
                  <a:rPr lang="ar-SA" sz="3200" dirty="0">
                    <a:solidFill>
                      <a:srgbClr val="FF0000"/>
                    </a:solidFill>
                    <a:latin typeface="Segoe UI Emoji" pitchFamily="34" charset="0"/>
                    <a:ea typeface="Segoe UI Emoji" pitchFamily="34" charset="0"/>
                    <a:cs typeface="Times New Roman" pitchFamily="18" charset="0"/>
                  </a:rPr>
                  <a:t> </a:t>
                </a:r>
                <a:r>
                  <a:rPr lang="en-US" b="1" dirty="0">
                    <a:solidFill>
                      <a:srgbClr val="FF0000"/>
                    </a:solidFill>
                    <a:latin typeface="Segoe UI Emoji" pitchFamily="34" charset="0"/>
                    <a:ea typeface="Segoe UI Emoji" pitchFamily="34" charset="0"/>
                    <a:cs typeface="Times New Roman" pitchFamily="18" charset="0"/>
                  </a:rPr>
                  <a:t>X</a:t>
                </a:r>
              </a:p>
              <a:p>
                <a:pPr marL="723900" lvl="1" indent="0" eaLnBrk="1" hangingPunct="1">
                  <a:spcBef>
                    <a:spcPts val="0"/>
                  </a:spcBef>
                  <a:buNone/>
                </a:pPr>
                <a:r>
                  <a:rPr lang="en-US" dirty="0">
                    <a:solidFill>
                      <a:srgbClr val="FF0000"/>
                    </a:solidFill>
                    <a:latin typeface="Segoe UI Emoji" pitchFamily="34" charset="0"/>
                    <a:ea typeface="Segoe UI Emoji" pitchFamily="34" charset="0"/>
                    <a:cs typeface="Times New Roman" pitchFamily="18" charset="0"/>
                  </a:rPr>
                  <a:t>   </a:t>
                </a:r>
                <a:endParaRPr lang="en-US" sz="2400" dirty="0">
                  <a:solidFill>
                    <a:srgbClr val="FF0000"/>
                  </a:solidFill>
                  <a:latin typeface="Segoe UI Emoji" pitchFamily="34" charset="0"/>
                  <a:ea typeface="Segoe UI Emoji" pitchFamily="34" charset="0"/>
                  <a:cs typeface="Times New Roman" pitchFamily="18" charset="0"/>
                </a:endParaRPr>
              </a:p>
              <a:p>
                <a:pPr marL="0" lvl="1" indent="0" eaLnBrk="1" hangingPunct="1">
                  <a:lnSpc>
                    <a:spcPct val="90000"/>
                  </a:lnSpc>
                  <a:buNone/>
                </a:pPr>
                <a:r>
                  <a:rPr lang="en-US" sz="800" dirty="0">
                    <a:cs typeface="Times New Roman" pitchFamily="18" charset="0"/>
                  </a:rPr>
                  <a:t> </a:t>
                </a:r>
                <a:r>
                  <a:rPr lang="en-US" sz="3200" dirty="0">
                    <a:cs typeface="Times New Roman" pitchFamily="18" charset="0"/>
                  </a:rPr>
                  <a:t> </a:t>
                </a:r>
                <a14:m>
                  <m:oMath xmlns:m="http://schemas.openxmlformats.org/officeDocument/2006/math">
                    <m:sSub>
                      <m:sSubPr>
                        <m:ctrlPr>
                          <a:rPr lang="en-US" sz="3200" i="1">
                            <a:latin typeface="Cambria Math" panose="02040503050406030204" pitchFamily="18" charset="0"/>
                            <a:cs typeface="Times New Roman" pitchFamily="18" charset="0"/>
                          </a:rPr>
                        </m:ctrlPr>
                      </m:sSubPr>
                      <m:e>
                        <m:r>
                          <a:rPr lang="en-US" sz="3200" i="1">
                            <a:latin typeface="Cambria Math" panose="02040503050406030204" pitchFamily="18" charset="0"/>
                            <a:cs typeface="Times New Roman" pitchFamily="18" charset="0"/>
                          </a:rPr>
                          <m:t>𝑥</m:t>
                        </m:r>
                      </m:e>
                      <m:sub>
                        <m:r>
                          <a:rPr lang="en-US" sz="3200" i="1">
                            <a:latin typeface="Cambria Math" panose="02040503050406030204" pitchFamily="18" charset="0"/>
                            <a:cs typeface="Times New Roman" pitchFamily="18" charset="0"/>
                          </a:rPr>
                          <m:t>1</m:t>
                        </m:r>
                      </m:sub>
                    </m:sSub>
                    <m:r>
                      <a:rPr lang="en-US" sz="3200" i="1">
                        <a:latin typeface="Cambria Math" panose="02040503050406030204" pitchFamily="18" charset="0"/>
                        <a:cs typeface="Times New Roman" pitchFamily="18" charset="0"/>
                      </a:rPr>
                      <m:t>+</m:t>
                    </m:r>
                    <m:rad>
                      <m:radPr>
                        <m:degHide m:val="on"/>
                        <m:ctrlPr>
                          <a:rPr lang="en-US" sz="3200" i="1" smtClean="0">
                            <a:latin typeface="Cambria Math" panose="02040503050406030204" pitchFamily="18" charset="0"/>
                            <a:cs typeface="Times New Roman" pitchFamily="18" charset="0"/>
                          </a:rPr>
                        </m:ctrlPr>
                      </m:radPr>
                      <m:deg/>
                      <m:e>
                        <m:sSub>
                          <m:sSubPr>
                            <m:ctrlPr>
                              <a:rPr lang="en-US" sz="3200" i="1" smtClean="0">
                                <a:latin typeface="Cambria Math" panose="02040503050406030204" pitchFamily="18" charset="0"/>
                                <a:cs typeface="Times New Roman" pitchFamily="18" charset="0"/>
                              </a:rPr>
                            </m:ctrlPr>
                          </m:sSubPr>
                          <m:e>
                            <m:r>
                              <a:rPr lang="en-US" sz="3200" b="0" i="1" smtClean="0">
                                <a:latin typeface="Cambria Math" panose="02040503050406030204" pitchFamily="18" charset="0"/>
                                <a:cs typeface="Times New Roman" pitchFamily="18" charset="0"/>
                              </a:rPr>
                              <m:t>𝑥</m:t>
                            </m:r>
                          </m:e>
                          <m:sub>
                            <m:r>
                              <a:rPr lang="en-US" sz="3200" b="0" i="1" smtClean="0">
                                <a:latin typeface="Cambria Math" panose="02040503050406030204" pitchFamily="18" charset="0"/>
                                <a:cs typeface="Times New Roman" pitchFamily="18" charset="0"/>
                              </a:rPr>
                              <m:t>2</m:t>
                            </m:r>
                          </m:sub>
                        </m:sSub>
                      </m:e>
                    </m:rad>
                    <m:r>
                      <a:rPr lang="en-US" sz="3200" i="1">
                        <a:latin typeface="Cambria Math" panose="02040503050406030204" pitchFamily="18" charset="0"/>
                        <a:ea typeface="Cambria Math" panose="02040503050406030204" pitchFamily="18" charset="0"/>
                        <a:cs typeface="Times New Roman" pitchFamily="18" charset="0"/>
                      </a:rPr>
                      <m:t>≤</m:t>
                    </m:r>
                    <m:r>
                      <a:rPr lang="en-US" sz="3200" i="1">
                        <a:latin typeface="Cambria Math" panose="02040503050406030204" pitchFamily="18" charset="0"/>
                        <a:ea typeface="Cambria Math" panose="02040503050406030204" pitchFamily="18" charset="0"/>
                        <a:cs typeface="Times New Roman" pitchFamily="18" charset="0"/>
                      </a:rPr>
                      <m:t>8</m:t>
                    </m:r>
                  </m:oMath>
                </a14:m>
                <a:r>
                  <a:rPr lang="en-US" sz="3200" dirty="0">
                    <a:solidFill>
                      <a:srgbClr val="FF0000"/>
                    </a:solidFill>
                    <a:latin typeface="Segoe UI Emoji" pitchFamily="34" charset="0"/>
                    <a:ea typeface="Segoe UI Emoji" pitchFamily="34" charset="0"/>
                    <a:cs typeface="Times New Roman" pitchFamily="18" charset="0"/>
                  </a:rPr>
                  <a:t>  </a:t>
                </a:r>
                <a:r>
                  <a:rPr lang="ar-SA" sz="3200" dirty="0">
                    <a:solidFill>
                      <a:srgbClr val="FF0000"/>
                    </a:solidFill>
                    <a:latin typeface="Segoe UI Emoji" pitchFamily="34" charset="0"/>
                    <a:ea typeface="Segoe UI Emoji" pitchFamily="34" charset="0"/>
                    <a:cs typeface="Times New Roman" pitchFamily="18" charset="0"/>
                  </a:rPr>
                  <a:t> </a:t>
                </a:r>
                <a:r>
                  <a:rPr lang="en-US" b="1" dirty="0">
                    <a:solidFill>
                      <a:srgbClr val="FF0000"/>
                    </a:solidFill>
                    <a:latin typeface="Segoe UI Emoji" pitchFamily="34" charset="0"/>
                    <a:ea typeface="Segoe UI Emoji" pitchFamily="34" charset="0"/>
                    <a:cs typeface="Times New Roman" pitchFamily="18" charset="0"/>
                  </a:rPr>
                  <a:t>X</a:t>
                </a:r>
                <a:endParaRPr lang="ar-SA" b="1" dirty="0">
                  <a:solidFill>
                    <a:srgbClr val="FF0000"/>
                  </a:solidFill>
                  <a:latin typeface="Segoe UI Emoji" pitchFamily="34" charset="0"/>
                  <a:ea typeface="Segoe UI Emoji" pitchFamily="34" charset="0"/>
                  <a:cs typeface="Times New Roman" pitchFamily="18" charset="0"/>
                </a:endParaRPr>
              </a:p>
              <a:p>
                <a:pPr marL="723900" lvl="1" indent="0" eaLnBrk="1" hangingPunct="1">
                  <a:lnSpc>
                    <a:spcPct val="90000"/>
                  </a:lnSpc>
                  <a:buNone/>
                </a:pPr>
                <a:r>
                  <a:rPr lang="en-US" dirty="0">
                    <a:solidFill>
                      <a:srgbClr val="FF0000"/>
                    </a:solidFill>
                    <a:latin typeface="Segoe UI Emoji" pitchFamily="34" charset="0"/>
                    <a:ea typeface="Segoe UI Emoji" pitchFamily="34" charset="0"/>
                    <a:cs typeface="Times New Roman" pitchFamily="18" charset="0"/>
                  </a:rPr>
                  <a:t>   </a:t>
                </a:r>
                <a:endParaRPr lang="ar-SA" b="1" dirty="0">
                  <a:solidFill>
                    <a:srgbClr val="FF0000"/>
                  </a:solidFill>
                  <a:latin typeface="Segoe UI Emoji" pitchFamily="34" charset="0"/>
                  <a:ea typeface="Segoe UI Emoji" pitchFamily="34" charset="0"/>
                  <a:cs typeface="Times New Roman" pitchFamily="18" charset="0"/>
                </a:endParaRPr>
              </a:p>
            </p:txBody>
          </p:sp>
        </mc:Choice>
        <mc:Fallback>
          <p:sp>
            <p:nvSpPr>
              <p:cNvPr id="4100" name="Rectangle 3"/>
              <p:cNvSpPr>
                <a:spLocks noGrp="1" noRot="1" noChangeAspect="1" noMove="1" noResize="1" noEditPoints="1" noAdjustHandles="1" noChangeArrowheads="1" noChangeShapeType="1" noTextEdit="1"/>
              </p:cNvSpPr>
              <p:nvPr>
                <p:ph type="body" idx="1"/>
              </p:nvPr>
            </p:nvSpPr>
            <p:spPr>
              <a:xfrm>
                <a:off x="457200" y="1600200"/>
                <a:ext cx="8229600" cy="4933950"/>
              </a:xfrm>
              <a:blipFill>
                <a:blip r:embed="rId2"/>
                <a:stretch>
                  <a:fillRect l="-2889" t="-2719" r="-1704"/>
                </a:stretch>
              </a:blipFill>
            </p:spPr>
            <p:txBody>
              <a:bodyPr/>
              <a:lstStyle/>
              <a:p>
                <a:r>
                  <a:rPr lang="en-US">
                    <a:noFill/>
                  </a:rPr>
                  <a:t> </a:t>
                </a:r>
              </a:p>
            </p:txBody>
          </p:sp>
        </mc:Fallback>
      </mc:AlternateContent>
      <p:sp>
        <p:nvSpPr>
          <p:cNvPr id="39732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9732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9732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graphicFrame>
            <p:nvGraphicFramePr>
              <p:cNvPr id="2" name="Table 1"/>
              <p:cNvGraphicFramePr>
                <a:graphicFrameLocks noGrp="1"/>
              </p:cNvGraphicFramePr>
              <p:nvPr>
                <p:extLst>
                  <p:ext uri="{D42A27DB-BD31-4B8C-83A1-F6EECF244321}">
                    <p14:modId xmlns:p14="http://schemas.microsoft.com/office/powerpoint/2010/main" val="1268869844"/>
                  </p:ext>
                </p:extLst>
              </p:nvPr>
            </p:nvGraphicFramePr>
            <p:xfrm>
              <a:off x="3995936" y="3429000"/>
              <a:ext cx="4297680" cy="1995615"/>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1056117604"/>
                        </a:ext>
                      </a:extLst>
                    </a:gridCol>
                    <a:gridCol w="1371600">
                      <a:extLst>
                        <a:ext uri="{9D8B030D-6E8A-4147-A177-3AD203B41FA5}">
                          <a16:colId xmlns:a16="http://schemas.microsoft.com/office/drawing/2014/main" val="1428538052"/>
                        </a:ext>
                      </a:extLst>
                    </a:gridCol>
                    <a:gridCol w="1554480">
                      <a:extLst>
                        <a:ext uri="{9D8B030D-6E8A-4147-A177-3AD203B41FA5}">
                          <a16:colId xmlns:a16="http://schemas.microsoft.com/office/drawing/2014/main" val="1006971051"/>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Sub>
                              </m:oMath>
                            </m:oMathPara>
                          </a14:m>
                          <a:endParaRPr lang="en-US" sz="2400"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Sub>
                              </m:oMath>
                            </m:oMathPara>
                          </a14:m>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2</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up>
                                    <m:r>
                                      <a:rPr lang="en-US" sz="2400" b="0" i="1" smtClean="0">
                                        <a:solidFill>
                                          <a:schemeClr val="tx1"/>
                                        </a:solidFill>
                                        <a:latin typeface="Cambria Math" panose="02040503050406030204" pitchFamily="18" charset="0"/>
                                      </a:rPr>
                                      <m:t>2</m:t>
                                    </m:r>
                                  </m:sup>
                                </m:sSubSup>
                              </m:oMath>
                            </m:oMathPara>
                          </a14:m>
                          <a:endParaRPr lang="en-US" sz="2400" dirty="0"/>
                        </a:p>
                      </a:txBody>
                      <a:tcPr/>
                    </a:tc>
                    <a:extLst>
                      <a:ext uri="{0D108BD9-81ED-4DB2-BD59-A6C34878D82A}">
                        <a16:rowId xmlns:a16="http://schemas.microsoft.com/office/drawing/2014/main" val="2529525332"/>
                      </a:ext>
                    </a:extLst>
                  </a:tr>
                  <a:tr h="370840">
                    <a:tc>
                      <a:txBody>
                        <a:bodyPr/>
                        <a:lstStyle/>
                        <a:p>
                          <a:pPr algn="ctr"/>
                          <a:r>
                            <a:rPr lang="en-US" sz="2000" dirty="0"/>
                            <a:t>2</a:t>
                          </a:r>
                        </a:p>
                      </a:txBody>
                      <a:tcPr/>
                    </a:tc>
                    <a:tc>
                      <a:txBody>
                        <a:bodyPr/>
                        <a:lstStyle/>
                        <a:p>
                          <a:pPr algn="ctr"/>
                          <a:r>
                            <a:rPr lang="en-US" sz="2000" dirty="0"/>
                            <a:t>4</a:t>
                          </a:r>
                        </a:p>
                      </a:txBody>
                      <a:tcPr/>
                    </a:tc>
                    <a:tc>
                      <a:txBody>
                        <a:bodyPr/>
                        <a:lstStyle/>
                        <a:p>
                          <a:pPr algn="ctr"/>
                          <a:r>
                            <a:rPr lang="en-US" sz="2000" dirty="0"/>
                            <a:t>8</a:t>
                          </a:r>
                        </a:p>
                      </a:txBody>
                      <a:tcPr/>
                    </a:tc>
                    <a:extLst>
                      <a:ext uri="{0D108BD9-81ED-4DB2-BD59-A6C34878D82A}">
                        <a16:rowId xmlns:a16="http://schemas.microsoft.com/office/drawing/2014/main" val="3049635810"/>
                      </a:ext>
                    </a:extLst>
                  </a:tr>
                  <a:tr h="370840">
                    <a:tc>
                      <a:txBody>
                        <a:bodyPr/>
                        <a:lstStyle/>
                        <a:p>
                          <a:pPr algn="ctr"/>
                          <a:r>
                            <a:rPr lang="en-US" sz="2000" dirty="0"/>
                            <a:t>4</a:t>
                          </a:r>
                        </a:p>
                      </a:txBody>
                      <a:tcPr/>
                    </a:tc>
                    <a:tc>
                      <a:txBody>
                        <a:bodyPr/>
                        <a:lstStyle/>
                        <a:p>
                          <a:pPr algn="ctr"/>
                          <a:r>
                            <a:rPr lang="en-US" sz="2000" dirty="0"/>
                            <a:t>8</a:t>
                          </a:r>
                        </a:p>
                      </a:txBody>
                      <a:tcPr/>
                    </a:tc>
                    <a:tc>
                      <a:txBody>
                        <a:bodyPr/>
                        <a:lstStyle/>
                        <a:p>
                          <a:pPr algn="ctr"/>
                          <a:r>
                            <a:rPr lang="en-US" sz="2000" dirty="0"/>
                            <a:t>32</a:t>
                          </a:r>
                        </a:p>
                      </a:txBody>
                      <a:tcPr/>
                    </a:tc>
                    <a:extLst>
                      <a:ext uri="{0D108BD9-81ED-4DB2-BD59-A6C34878D82A}">
                        <a16:rowId xmlns:a16="http://schemas.microsoft.com/office/drawing/2014/main" val="1353670931"/>
                      </a:ext>
                    </a:extLst>
                  </a:tr>
                  <a:tr h="741680">
                    <a:tc>
                      <a:txBody>
                        <a:bodyPr/>
                        <a:lstStyle/>
                        <a:p>
                          <a:pPr algn="ctr"/>
                          <a:r>
                            <a:rPr lang="ar-SA" sz="2000" dirty="0"/>
                            <a:t>تضاعفت قيمة المتغير</a:t>
                          </a:r>
                          <a:endParaRPr lang="en-US" sz="2000" dirty="0"/>
                        </a:p>
                      </a:txBody>
                      <a:tcPr anchor="ctr"/>
                    </a:tc>
                    <a:tc>
                      <a:txBody>
                        <a:bodyPr/>
                        <a:lstStyle/>
                        <a:p>
                          <a:pPr algn="ctr"/>
                          <a:r>
                            <a:rPr lang="ar-SA" sz="2000" dirty="0"/>
                            <a:t>تضاعف إسهام المتغير</a:t>
                          </a:r>
                          <a:endParaRPr lang="en-US" sz="2000" dirty="0"/>
                        </a:p>
                      </a:txBody>
                      <a:tcPr anchor="ctr"/>
                    </a:tc>
                    <a:tc>
                      <a:txBody>
                        <a:bodyPr/>
                        <a:lstStyle/>
                        <a:p>
                          <a:pPr algn="ctr" rtl="1"/>
                          <a:r>
                            <a:rPr lang="ar-SA" sz="2000" dirty="0"/>
                            <a:t>تضاعف إسهام المتغير </a:t>
                          </a:r>
                          <a:r>
                            <a:rPr lang="en-US" sz="2000" dirty="0"/>
                            <a:t>4</a:t>
                          </a:r>
                          <a:r>
                            <a:rPr lang="ar-SA" sz="2000" dirty="0"/>
                            <a:t> مرات</a:t>
                          </a:r>
                          <a:endParaRPr lang="en-US" sz="2000" dirty="0"/>
                        </a:p>
                      </a:txBody>
                      <a:tcPr anchor="ctr"/>
                    </a:tc>
                    <a:extLst>
                      <a:ext uri="{0D108BD9-81ED-4DB2-BD59-A6C34878D82A}">
                        <a16:rowId xmlns:a16="http://schemas.microsoft.com/office/drawing/2014/main" val="231248763"/>
                      </a:ext>
                    </a:extLst>
                  </a:tr>
                </a:tbl>
              </a:graphicData>
            </a:graphic>
          </p:graphicFrame>
        </mc:Choice>
        <mc:Fallback>
          <p:graphicFrame>
            <p:nvGraphicFramePr>
              <p:cNvPr id="2" name="Table 1"/>
              <p:cNvGraphicFramePr>
                <a:graphicFrameLocks noGrp="1"/>
              </p:cNvGraphicFramePr>
              <p:nvPr>
                <p:extLst>
                  <p:ext uri="{D42A27DB-BD31-4B8C-83A1-F6EECF244321}">
                    <p14:modId xmlns:p14="http://schemas.microsoft.com/office/powerpoint/2010/main" val="1268869844"/>
                  </p:ext>
                </p:extLst>
              </p:nvPr>
            </p:nvGraphicFramePr>
            <p:xfrm>
              <a:off x="3995936" y="3429000"/>
              <a:ext cx="4297680" cy="1995615"/>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1056117604"/>
                        </a:ext>
                      </a:extLst>
                    </a:gridCol>
                    <a:gridCol w="1371600">
                      <a:extLst>
                        <a:ext uri="{9D8B030D-6E8A-4147-A177-3AD203B41FA5}">
                          <a16:colId xmlns:a16="http://schemas.microsoft.com/office/drawing/2014/main" val="1428538052"/>
                        </a:ext>
                      </a:extLst>
                    </a:gridCol>
                    <a:gridCol w="1554480">
                      <a:extLst>
                        <a:ext uri="{9D8B030D-6E8A-4147-A177-3AD203B41FA5}">
                          <a16:colId xmlns:a16="http://schemas.microsoft.com/office/drawing/2014/main" val="1006971051"/>
                        </a:ext>
                      </a:extLst>
                    </a:gridCol>
                  </a:tblGrid>
                  <a:tr h="461455">
                    <a:tc>
                      <a:txBody>
                        <a:bodyPr/>
                        <a:lstStyle/>
                        <a:p>
                          <a:endParaRPr lang="en-US"/>
                        </a:p>
                      </a:txBody>
                      <a:tcPr>
                        <a:blipFill>
                          <a:blip r:embed="rId3"/>
                          <a:stretch>
                            <a:fillRect l="-444" t="-1316" r="-215556" b="-352632"/>
                          </a:stretch>
                        </a:blipFill>
                      </a:tcPr>
                    </a:tc>
                    <a:tc>
                      <a:txBody>
                        <a:bodyPr/>
                        <a:lstStyle/>
                        <a:p>
                          <a:endParaRPr lang="en-US"/>
                        </a:p>
                      </a:txBody>
                      <a:tcPr>
                        <a:blipFill>
                          <a:blip r:embed="rId3"/>
                          <a:stretch>
                            <a:fillRect l="-100000" t="-1316" r="-114602" b="-352632"/>
                          </a:stretch>
                        </a:blipFill>
                      </a:tcPr>
                    </a:tc>
                    <a:tc>
                      <a:txBody>
                        <a:bodyPr/>
                        <a:lstStyle/>
                        <a:p>
                          <a:endParaRPr lang="en-US"/>
                        </a:p>
                      </a:txBody>
                      <a:tcPr>
                        <a:blipFill>
                          <a:blip r:embed="rId3"/>
                          <a:stretch>
                            <a:fillRect l="-177255" t="-1316" r="-1569" b="-352632"/>
                          </a:stretch>
                        </a:blipFill>
                      </a:tcPr>
                    </a:tc>
                    <a:extLst>
                      <a:ext uri="{0D108BD9-81ED-4DB2-BD59-A6C34878D82A}">
                        <a16:rowId xmlns:a16="http://schemas.microsoft.com/office/drawing/2014/main" val="2529525332"/>
                      </a:ext>
                    </a:extLst>
                  </a:tr>
                  <a:tr h="396240">
                    <a:tc>
                      <a:txBody>
                        <a:bodyPr/>
                        <a:lstStyle/>
                        <a:p>
                          <a:pPr algn="ctr"/>
                          <a:r>
                            <a:rPr lang="en-US" sz="2000" dirty="0"/>
                            <a:t>2</a:t>
                          </a:r>
                        </a:p>
                      </a:txBody>
                      <a:tcPr/>
                    </a:tc>
                    <a:tc>
                      <a:txBody>
                        <a:bodyPr/>
                        <a:lstStyle/>
                        <a:p>
                          <a:pPr algn="ctr"/>
                          <a:r>
                            <a:rPr lang="en-US" sz="2000" dirty="0"/>
                            <a:t>4</a:t>
                          </a:r>
                        </a:p>
                      </a:txBody>
                      <a:tcPr/>
                    </a:tc>
                    <a:tc>
                      <a:txBody>
                        <a:bodyPr/>
                        <a:lstStyle/>
                        <a:p>
                          <a:pPr algn="ctr"/>
                          <a:r>
                            <a:rPr lang="en-US" sz="2000" dirty="0"/>
                            <a:t>8</a:t>
                          </a:r>
                        </a:p>
                      </a:txBody>
                      <a:tcPr/>
                    </a:tc>
                    <a:extLst>
                      <a:ext uri="{0D108BD9-81ED-4DB2-BD59-A6C34878D82A}">
                        <a16:rowId xmlns:a16="http://schemas.microsoft.com/office/drawing/2014/main" val="3049635810"/>
                      </a:ext>
                    </a:extLst>
                  </a:tr>
                  <a:tr h="396240">
                    <a:tc>
                      <a:txBody>
                        <a:bodyPr/>
                        <a:lstStyle/>
                        <a:p>
                          <a:pPr algn="ctr"/>
                          <a:r>
                            <a:rPr lang="en-US" sz="2000" dirty="0"/>
                            <a:t>4</a:t>
                          </a:r>
                        </a:p>
                      </a:txBody>
                      <a:tcPr/>
                    </a:tc>
                    <a:tc>
                      <a:txBody>
                        <a:bodyPr/>
                        <a:lstStyle/>
                        <a:p>
                          <a:pPr algn="ctr"/>
                          <a:r>
                            <a:rPr lang="en-US" sz="2000" dirty="0"/>
                            <a:t>8</a:t>
                          </a:r>
                        </a:p>
                      </a:txBody>
                      <a:tcPr/>
                    </a:tc>
                    <a:tc>
                      <a:txBody>
                        <a:bodyPr/>
                        <a:lstStyle/>
                        <a:p>
                          <a:pPr algn="ctr"/>
                          <a:r>
                            <a:rPr lang="en-US" sz="2000" dirty="0"/>
                            <a:t>32</a:t>
                          </a:r>
                        </a:p>
                      </a:txBody>
                      <a:tcPr/>
                    </a:tc>
                    <a:extLst>
                      <a:ext uri="{0D108BD9-81ED-4DB2-BD59-A6C34878D82A}">
                        <a16:rowId xmlns:a16="http://schemas.microsoft.com/office/drawing/2014/main" val="1353670931"/>
                      </a:ext>
                    </a:extLst>
                  </a:tr>
                  <a:tr h="741680">
                    <a:tc>
                      <a:txBody>
                        <a:bodyPr/>
                        <a:lstStyle/>
                        <a:p>
                          <a:pPr algn="ctr"/>
                          <a:r>
                            <a:rPr lang="ar-SA" sz="2000" dirty="0"/>
                            <a:t>تضاعفت قيمة المتغير</a:t>
                          </a:r>
                          <a:endParaRPr lang="en-US" sz="2000" dirty="0"/>
                        </a:p>
                      </a:txBody>
                      <a:tcPr anchor="ctr"/>
                    </a:tc>
                    <a:tc>
                      <a:txBody>
                        <a:bodyPr/>
                        <a:lstStyle/>
                        <a:p>
                          <a:pPr algn="ctr"/>
                          <a:r>
                            <a:rPr lang="ar-SA" sz="2000" dirty="0"/>
                            <a:t>تضاعف إسهام المتغير</a:t>
                          </a:r>
                          <a:endParaRPr lang="en-US" sz="2000" dirty="0"/>
                        </a:p>
                      </a:txBody>
                      <a:tcPr anchor="ctr"/>
                    </a:tc>
                    <a:tc>
                      <a:txBody>
                        <a:bodyPr/>
                        <a:lstStyle/>
                        <a:p>
                          <a:pPr algn="ctr" rtl="1"/>
                          <a:r>
                            <a:rPr lang="ar-SA" sz="2000" dirty="0"/>
                            <a:t>تضاعف إسهام المتغير </a:t>
                          </a:r>
                          <a:r>
                            <a:rPr lang="en-US" sz="2000" dirty="0"/>
                            <a:t>4</a:t>
                          </a:r>
                          <a:r>
                            <a:rPr lang="ar-SA" sz="2000" dirty="0"/>
                            <a:t> مرات</a:t>
                          </a:r>
                          <a:endParaRPr lang="en-US" sz="2000" dirty="0"/>
                        </a:p>
                      </a:txBody>
                      <a:tcPr anchor="ctr"/>
                    </a:tc>
                    <a:extLst>
                      <a:ext uri="{0D108BD9-81ED-4DB2-BD59-A6C34878D82A}">
                        <a16:rowId xmlns:a16="http://schemas.microsoft.com/office/drawing/2014/main" val="231248763"/>
                      </a:ext>
                    </a:extLst>
                  </a:tr>
                </a:tbl>
              </a:graphicData>
            </a:graphic>
          </p:graphicFrame>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EDFE739D-3FFD-40A7-9F53-8CA781FBE5C5}" type="slidenum">
              <a:rPr lang="ar-SA"/>
              <a:pPr/>
              <a:t>50</a:t>
            </a:fld>
            <a:endParaRPr lang="en-US"/>
          </a:p>
        </p:txBody>
      </p:sp>
      <p:sp>
        <p:nvSpPr>
          <p:cNvPr id="97282" name="Freeform 2"/>
          <p:cNvSpPr>
            <a:spLocks/>
          </p:cNvSpPr>
          <p:nvPr/>
        </p:nvSpPr>
        <p:spPr bwMode="auto">
          <a:xfrm>
            <a:off x="1143000" y="3209925"/>
            <a:ext cx="2124075" cy="1047750"/>
          </a:xfrm>
          <a:custGeom>
            <a:avLst/>
            <a:gdLst/>
            <a:ahLst/>
            <a:cxnLst>
              <a:cxn ang="0">
                <a:pos x="0" y="6"/>
              </a:cxn>
              <a:cxn ang="0">
                <a:pos x="18" y="402"/>
              </a:cxn>
              <a:cxn ang="0">
                <a:pos x="642" y="660"/>
              </a:cxn>
              <a:cxn ang="0">
                <a:pos x="1338" y="0"/>
              </a:cxn>
              <a:cxn ang="0">
                <a:pos x="0" y="6"/>
              </a:cxn>
            </a:cxnLst>
            <a:rect l="0" t="0" r="r" b="b"/>
            <a:pathLst>
              <a:path w="1338" h="660">
                <a:moveTo>
                  <a:pt x="0" y="6"/>
                </a:moveTo>
                <a:lnTo>
                  <a:pt x="18" y="402"/>
                </a:lnTo>
                <a:lnTo>
                  <a:pt x="642" y="660"/>
                </a:lnTo>
                <a:lnTo>
                  <a:pt x="1338" y="0"/>
                </a:lnTo>
                <a:lnTo>
                  <a:pt x="0" y="6"/>
                </a:lnTo>
                <a:close/>
              </a:path>
            </a:pathLst>
          </a:custGeom>
          <a:solidFill>
            <a:schemeClr val="accent1"/>
          </a:solidFill>
          <a:ln w="9525">
            <a:solidFill>
              <a:schemeClr val="tx1"/>
            </a:solidFill>
            <a:round/>
            <a:headEnd/>
            <a:tailEnd/>
          </a:ln>
          <a:effectLst/>
        </p:spPr>
        <p:txBody>
          <a:bodyPr/>
          <a:lstStyle/>
          <a:p>
            <a:endParaRPr lang="en-US"/>
          </a:p>
        </p:txBody>
      </p:sp>
      <p:sp>
        <p:nvSpPr>
          <p:cNvPr id="97283"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حالات القرار في البرامج الخطية</a:t>
            </a:r>
            <a:endParaRPr lang="en-US" sz="4000" b="1" dirty="0">
              <a:solidFill>
                <a:srgbClr val="002060"/>
              </a:solidFill>
            </a:endParaRPr>
          </a:p>
        </p:txBody>
      </p:sp>
      <p:sp>
        <p:nvSpPr>
          <p:cNvPr id="97284" name="Rectangle 4"/>
          <p:cNvSpPr>
            <a:spLocks noGrp="1" noChangeArrowheads="1"/>
          </p:cNvSpPr>
          <p:nvPr>
            <p:ph type="body" idx="1"/>
          </p:nvPr>
        </p:nvSpPr>
        <p:spPr>
          <a:xfrm>
            <a:off x="5373688" y="1828800"/>
            <a:ext cx="3617912" cy="4195763"/>
          </a:xfrm>
        </p:spPr>
        <p:txBody>
          <a:bodyPr/>
          <a:lstStyle/>
          <a:p>
            <a:pPr marL="50800" indent="-3175" algn="r" rtl="1">
              <a:spcBef>
                <a:spcPct val="0"/>
              </a:spcBef>
              <a:buFontTx/>
              <a:buNone/>
            </a:pPr>
            <a:r>
              <a:rPr lang="ar-SA" sz="2800" dirty="0">
                <a:solidFill>
                  <a:srgbClr val="0000FF"/>
                </a:solidFill>
                <a:sym typeface="Symbol" pitchFamily="18" charset="2"/>
              </a:rPr>
              <a:t>نحرك مستقيم دالة الهدف موازيا لنفسه في إتجاه تحسنها</a:t>
            </a:r>
            <a:endParaRPr lang="en-US" sz="2800" dirty="0">
              <a:solidFill>
                <a:srgbClr val="0000FF"/>
              </a:solidFill>
              <a:sym typeface="Symbol" pitchFamily="18" charset="2"/>
            </a:endParaRPr>
          </a:p>
        </p:txBody>
      </p:sp>
      <p:sp>
        <p:nvSpPr>
          <p:cNvPr id="97285" name="Text Box 5"/>
          <p:cNvSpPr txBox="1">
            <a:spLocks noChangeArrowheads="1"/>
          </p:cNvSpPr>
          <p:nvPr/>
        </p:nvSpPr>
        <p:spPr bwMode="auto">
          <a:xfrm>
            <a:off x="4783138" y="5164138"/>
            <a:ext cx="361950" cy="366712"/>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97286" name="Text Box 6"/>
          <p:cNvSpPr txBox="1">
            <a:spLocks noChangeArrowheads="1"/>
          </p:cNvSpPr>
          <p:nvPr/>
        </p:nvSpPr>
        <p:spPr bwMode="auto">
          <a:xfrm>
            <a:off x="795338" y="1990725"/>
            <a:ext cx="361950" cy="366713"/>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sp>
        <p:nvSpPr>
          <p:cNvPr id="97287" name="Line 7"/>
          <p:cNvSpPr>
            <a:spLocks noChangeShapeType="1"/>
          </p:cNvSpPr>
          <p:nvPr/>
        </p:nvSpPr>
        <p:spPr bwMode="auto">
          <a:xfrm>
            <a:off x="207963" y="5159375"/>
            <a:ext cx="4589462"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97288" name="Line 8"/>
          <p:cNvSpPr>
            <a:spLocks noChangeShapeType="1"/>
          </p:cNvSpPr>
          <p:nvPr/>
        </p:nvSpPr>
        <p:spPr bwMode="auto">
          <a:xfrm>
            <a:off x="241300" y="3465513"/>
            <a:ext cx="4305300" cy="179546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97289" name="Line 9"/>
          <p:cNvSpPr>
            <a:spLocks noChangeShapeType="1"/>
          </p:cNvSpPr>
          <p:nvPr/>
        </p:nvSpPr>
        <p:spPr bwMode="auto">
          <a:xfrm flipH="1">
            <a:off x="400050" y="2089150"/>
            <a:ext cx="4110038" cy="3756025"/>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97290" name="Line 10"/>
          <p:cNvSpPr>
            <a:spLocks noChangeShapeType="1"/>
          </p:cNvSpPr>
          <p:nvPr/>
        </p:nvSpPr>
        <p:spPr bwMode="auto">
          <a:xfrm flipH="1">
            <a:off x="171450" y="3208338"/>
            <a:ext cx="4629150" cy="1111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97291" name="Line 11"/>
          <p:cNvSpPr>
            <a:spLocks noChangeShapeType="1"/>
          </p:cNvSpPr>
          <p:nvPr/>
        </p:nvSpPr>
        <p:spPr bwMode="auto">
          <a:xfrm>
            <a:off x="1160463" y="2178050"/>
            <a:ext cx="0" cy="37036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97292" name="Text Box 12"/>
          <p:cNvSpPr txBox="1">
            <a:spLocks noChangeArrowheads="1"/>
          </p:cNvSpPr>
          <p:nvPr/>
        </p:nvSpPr>
        <p:spPr bwMode="auto">
          <a:xfrm>
            <a:off x="1187624" y="3570288"/>
            <a:ext cx="1415772" cy="307777"/>
          </a:xfrm>
          <a:prstGeom prst="rect">
            <a:avLst/>
          </a:prstGeom>
          <a:noFill/>
          <a:ln w="9525">
            <a:noFill/>
            <a:miter lim="800000"/>
            <a:headEnd/>
            <a:tailEnd/>
          </a:ln>
          <a:effectLst/>
        </p:spPr>
        <p:txBody>
          <a:bodyPr wrap="none">
            <a:spAutoFit/>
          </a:bodyPr>
          <a:lstStyle/>
          <a:p>
            <a:pPr algn="ctr"/>
            <a:r>
              <a:rPr lang="ar-SA" sz="1400" b="1" dirty="0">
                <a:latin typeface="Times New Roman" pitchFamily="18" charset="0"/>
                <a:cs typeface="Times New Roman" pitchFamily="18" charset="0"/>
              </a:rPr>
              <a:t>منطقة الحلول الممكنة</a:t>
            </a:r>
            <a:endParaRPr lang="en-US" sz="1400" b="1" dirty="0">
              <a:latin typeface="Times New Roman" pitchFamily="18" charset="0"/>
              <a:cs typeface="Times New Roman" pitchFamily="18" charset="0"/>
              <a:sym typeface="Symbol" pitchFamily="18" charset="2"/>
            </a:endParaRPr>
          </a:p>
        </p:txBody>
      </p:sp>
      <p:grpSp>
        <p:nvGrpSpPr>
          <p:cNvPr id="2" name="Group 13"/>
          <p:cNvGrpSpPr>
            <a:grpSpLocks/>
          </p:cNvGrpSpPr>
          <p:nvPr/>
        </p:nvGrpSpPr>
        <p:grpSpPr bwMode="auto">
          <a:xfrm>
            <a:off x="3021013" y="4365625"/>
            <a:ext cx="314325" cy="304800"/>
            <a:chOff x="2214" y="3613"/>
            <a:chExt cx="198" cy="192"/>
          </a:xfrm>
        </p:grpSpPr>
        <p:sp>
          <p:nvSpPr>
            <p:cNvPr id="97294" name="Oval 14"/>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97295" name="Text Box 15"/>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1</a:t>
              </a:r>
            </a:p>
          </p:txBody>
        </p:sp>
      </p:grpSp>
      <p:grpSp>
        <p:nvGrpSpPr>
          <p:cNvPr id="3" name="Group 16"/>
          <p:cNvGrpSpPr>
            <a:grpSpLocks/>
          </p:cNvGrpSpPr>
          <p:nvPr/>
        </p:nvGrpSpPr>
        <p:grpSpPr bwMode="auto">
          <a:xfrm>
            <a:off x="4040188" y="2451100"/>
            <a:ext cx="314325" cy="304800"/>
            <a:chOff x="2214" y="3613"/>
            <a:chExt cx="198" cy="192"/>
          </a:xfrm>
        </p:grpSpPr>
        <p:sp>
          <p:nvSpPr>
            <p:cNvPr id="97297" name="Oval 17"/>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97298" name="Text Box 18"/>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2</a:t>
              </a:r>
            </a:p>
          </p:txBody>
        </p:sp>
      </p:grpSp>
      <p:grpSp>
        <p:nvGrpSpPr>
          <p:cNvPr id="4" name="Group 19"/>
          <p:cNvGrpSpPr>
            <a:grpSpLocks/>
          </p:cNvGrpSpPr>
          <p:nvPr/>
        </p:nvGrpSpPr>
        <p:grpSpPr bwMode="auto">
          <a:xfrm>
            <a:off x="4316413" y="2917825"/>
            <a:ext cx="314325" cy="304800"/>
            <a:chOff x="2214" y="3613"/>
            <a:chExt cx="198" cy="192"/>
          </a:xfrm>
        </p:grpSpPr>
        <p:sp>
          <p:nvSpPr>
            <p:cNvPr id="97300" name="Oval 20"/>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97301" name="Text Box 21"/>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3</a:t>
              </a:r>
            </a:p>
          </p:txBody>
        </p:sp>
      </p:grpSp>
      <p:sp>
        <p:nvSpPr>
          <p:cNvPr id="97302" name="Line 22"/>
          <p:cNvSpPr>
            <a:spLocks noChangeShapeType="1"/>
          </p:cNvSpPr>
          <p:nvPr/>
        </p:nvSpPr>
        <p:spPr bwMode="auto">
          <a:xfrm>
            <a:off x="3800475" y="3209925"/>
            <a:ext cx="0" cy="182880"/>
          </a:xfrm>
          <a:prstGeom prst="line">
            <a:avLst/>
          </a:prstGeom>
          <a:noFill/>
          <a:ln w="9525">
            <a:solidFill>
              <a:schemeClr val="tx1"/>
            </a:solidFill>
            <a:round/>
            <a:headEnd/>
            <a:tailEnd type="triangle" w="med" len="med"/>
          </a:ln>
          <a:effectLst/>
        </p:spPr>
        <p:txBody>
          <a:bodyPr/>
          <a:lstStyle/>
          <a:p>
            <a:endParaRPr lang="en-US"/>
          </a:p>
        </p:txBody>
      </p:sp>
      <p:sp>
        <p:nvSpPr>
          <p:cNvPr id="97303" name="Line 23"/>
          <p:cNvSpPr>
            <a:spLocks noChangeShapeType="1"/>
          </p:cNvSpPr>
          <p:nvPr/>
        </p:nvSpPr>
        <p:spPr bwMode="auto">
          <a:xfrm>
            <a:off x="1973263" y="3211513"/>
            <a:ext cx="0" cy="182880"/>
          </a:xfrm>
          <a:prstGeom prst="line">
            <a:avLst/>
          </a:prstGeom>
          <a:noFill/>
          <a:ln w="9525">
            <a:solidFill>
              <a:schemeClr val="tx1"/>
            </a:solidFill>
            <a:round/>
            <a:headEnd/>
            <a:tailEnd type="triangle" w="med" len="med"/>
          </a:ln>
          <a:effectLst/>
        </p:spPr>
        <p:txBody>
          <a:bodyPr/>
          <a:lstStyle/>
          <a:p>
            <a:endParaRPr lang="en-US"/>
          </a:p>
        </p:txBody>
      </p:sp>
      <p:sp>
        <p:nvSpPr>
          <p:cNvPr id="97304" name="Line 24"/>
          <p:cNvSpPr>
            <a:spLocks noChangeShapeType="1"/>
          </p:cNvSpPr>
          <p:nvPr/>
        </p:nvSpPr>
        <p:spPr bwMode="auto">
          <a:xfrm flipV="1">
            <a:off x="1552575" y="3848002"/>
            <a:ext cx="85725" cy="152400"/>
          </a:xfrm>
          <a:prstGeom prst="line">
            <a:avLst/>
          </a:prstGeom>
          <a:noFill/>
          <a:ln w="9525">
            <a:solidFill>
              <a:schemeClr val="tx1"/>
            </a:solidFill>
            <a:round/>
            <a:headEnd/>
            <a:tailEnd type="triangle" w="med" len="med"/>
          </a:ln>
          <a:effectLst/>
        </p:spPr>
        <p:txBody>
          <a:bodyPr/>
          <a:lstStyle/>
          <a:p>
            <a:endParaRPr lang="en-US"/>
          </a:p>
        </p:txBody>
      </p:sp>
      <p:sp>
        <p:nvSpPr>
          <p:cNvPr id="97305" name="Line 25"/>
          <p:cNvSpPr>
            <a:spLocks noChangeShapeType="1"/>
          </p:cNvSpPr>
          <p:nvPr/>
        </p:nvSpPr>
        <p:spPr bwMode="auto">
          <a:xfrm flipV="1">
            <a:off x="2706688" y="4335463"/>
            <a:ext cx="85725" cy="152400"/>
          </a:xfrm>
          <a:prstGeom prst="line">
            <a:avLst/>
          </a:prstGeom>
          <a:noFill/>
          <a:ln w="9525">
            <a:solidFill>
              <a:schemeClr val="tx1"/>
            </a:solidFill>
            <a:round/>
            <a:headEnd/>
            <a:tailEnd type="triangle" w="med" len="med"/>
          </a:ln>
          <a:effectLst/>
        </p:spPr>
        <p:txBody>
          <a:bodyPr/>
          <a:lstStyle/>
          <a:p>
            <a:endParaRPr lang="en-US"/>
          </a:p>
        </p:txBody>
      </p:sp>
      <p:sp>
        <p:nvSpPr>
          <p:cNvPr id="97307" name="Line 27"/>
          <p:cNvSpPr>
            <a:spLocks noChangeShapeType="1"/>
          </p:cNvSpPr>
          <p:nvPr/>
        </p:nvSpPr>
        <p:spPr bwMode="auto">
          <a:xfrm flipV="1">
            <a:off x="4524375" y="4952804"/>
            <a:ext cx="0" cy="209550"/>
          </a:xfrm>
          <a:prstGeom prst="line">
            <a:avLst/>
          </a:prstGeom>
          <a:noFill/>
          <a:ln w="9525">
            <a:solidFill>
              <a:schemeClr val="tx1"/>
            </a:solidFill>
            <a:round/>
            <a:headEnd/>
            <a:tailEnd type="triangle" w="med" len="med"/>
          </a:ln>
          <a:effectLst/>
        </p:spPr>
        <p:txBody>
          <a:bodyPr/>
          <a:lstStyle/>
          <a:p>
            <a:endParaRPr lang="en-US"/>
          </a:p>
        </p:txBody>
      </p:sp>
      <p:sp>
        <p:nvSpPr>
          <p:cNvPr id="97308" name="Line 28"/>
          <p:cNvSpPr>
            <a:spLocks noChangeShapeType="1"/>
          </p:cNvSpPr>
          <p:nvPr/>
        </p:nvSpPr>
        <p:spPr bwMode="auto">
          <a:xfrm flipH="1" flipV="1">
            <a:off x="3609975" y="2657475"/>
            <a:ext cx="123825" cy="114300"/>
          </a:xfrm>
          <a:prstGeom prst="line">
            <a:avLst/>
          </a:prstGeom>
          <a:noFill/>
          <a:ln w="9525">
            <a:solidFill>
              <a:schemeClr val="tx1"/>
            </a:solidFill>
            <a:round/>
            <a:headEnd/>
            <a:tailEnd type="triangle" w="med" len="med"/>
          </a:ln>
          <a:effectLst/>
        </p:spPr>
        <p:txBody>
          <a:bodyPr/>
          <a:lstStyle/>
          <a:p>
            <a:endParaRPr lang="en-US"/>
          </a:p>
        </p:txBody>
      </p:sp>
      <p:sp>
        <p:nvSpPr>
          <p:cNvPr id="97309" name="Line 29"/>
          <p:cNvSpPr>
            <a:spLocks noChangeShapeType="1"/>
          </p:cNvSpPr>
          <p:nvPr/>
        </p:nvSpPr>
        <p:spPr bwMode="auto">
          <a:xfrm flipH="1" flipV="1">
            <a:off x="2525713" y="3640138"/>
            <a:ext cx="123825" cy="114300"/>
          </a:xfrm>
          <a:prstGeom prst="line">
            <a:avLst/>
          </a:prstGeom>
          <a:noFill/>
          <a:ln w="9525">
            <a:solidFill>
              <a:schemeClr val="tx1"/>
            </a:solidFill>
            <a:round/>
            <a:headEnd/>
            <a:tailEnd type="triangle" w="med" len="med"/>
          </a:ln>
          <a:effectLst/>
        </p:spPr>
        <p:txBody>
          <a:bodyPr/>
          <a:lstStyle/>
          <a:p>
            <a:endParaRPr lang="en-US"/>
          </a:p>
        </p:txBody>
      </p:sp>
      <p:sp>
        <p:nvSpPr>
          <p:cNvPr id="97310" name="Line 30"/>
          <p:cNvSpPr>
            <a:spLocks noChangeShapeType="1"/>
          </p:cNvSpPr>
          <p:nvPr/>
        </p:nvSpPr>
        <p:spPr bwMode="auto">
          <a:xfrm>
            <a:off x="719138" y="2838548"/>
            <a:ext cx="4305300" cy="1795463"/>
          </a:xfrm>
          <a:prstGeom prst="line">
            <a:avLst/>
          </a:prstGeom>
          <a:noFill/>
          <a:ln w="38100">
            <a:solidFill>
              <a:schemeClr val="tx1"/>
            </a:solidFill>
            <a:prstDash val="sysDot"/>
            <a:round/>
            <a:headEnd type="triangle" w="med" len="med"/>
            <a:tailEnd type="triangle" w="med" len="med"/>
          </a:ln>
          <a:effectLst/>
        </p:spPr>
        <p:txBody>
          <a:bodyPr/>
          <a:lstStyle/>
          <a:p>
            <a:endParaRPr lang="en-US"/>
          </a:p>
        </p:txBody>
      </p:sp>
      <p:sp>
        <p:nvSpPr>
          <p:cNvPr id="33" name="Line 26"/>
          <p:cNvSpPr>
            <a:spLocks noChangeShapeType="1"/>
          </p:cNvSpPr>
          <p:nvPr/>
        </p:nvSpPr>
        <p:spPr bwMode="auto">
          <a:xfrm>
            <a:off x="1152525" y="2752165"/>
            <a:ext cx="238125"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2.5E-6 0.00277 L -0.06041 0.0868 " pathEditMode="relative" rAng="0" ptsTypes="AA">
                                      <p:cBhvr>
                                        <p:cTn id="6" dur="2000" fill="hold"/>
                                        <p:tgtEl>
                                          <p:spTgt spid="97310"/>
                                        </p:tgtEl>
                                        <p:attrNameLst>
                                          <p:attrName>ppt_x</p:attrName>
                                          <p:attrName>ppt_y</p:attrName>
                                        </p:attrNameLst>
                                      </p:cBhvr>
                                      <p:rCtr x="-3021" y="41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8F612DE3-46DD-4FA6-81C5-62B280F95E4A}" type="slidenum">
              <a:rPr lang="ar-SA"/>
              <a:pPr/>
              <a:t>51</a:t>
            </a:fld>
            <a:endParaRPr lang="en-US"/>
          </a:p>
        </p:txBody>
      </p:sp>
      <p:sp>
        <p:nvSpPr>
          <p:cNvPr id="79874" name="Freeform 2"/>
          <p:cNvSpPr>
            <a:spLocks/>
          </p:cNvSpPr>
          <p:nvPr/>
        </p:nvSpPr>
        <p:spPr bwMode="auto">
          <a:xfrm>
            <a:off x="1143000" y="3209925"/>
            <a:ext cx="2124075" cy="1047750"/>
          </a:xfrm>
          <a:custGeom>
            <a:avLst/>
            <a:gdLst/>
            <a:ahLst/>
            <a:cxnLst>
              <a:cxn ang="0">
                <a:pos x="0" y="6"/>
              </a:cxn>
              <a:cxn ang="0">
                <a:pos x="18" y="402"/>
              </a:cxn>
              <a:cxn ang="0">
                <a:pos x="642" y="660"/>
              </a:cxn>
              <a:cxn ang="0">
                <a:pos x="1338" y="0"/>
              </a:cxn>
              <a:cxn ang="0">
                <a:pos x="0" y="6"/>
              </a:cxn>
            </a:cxnLst>
            <a:rect l="0" t="0" r="r" b="b"/>
            <a:pathLst>
              <a:path w="1338" h="660">
                <a:moveTo>
                  <a:pt x="0" y="6"/>
                </a:moveTo>
                <a:lnTo>
                  <a:pt x="18" y="402"/>
                </a:lnTo>
                <a:lnTo>
                  <a:pt x="642" y="660"/>
                </a:lnTo>
                <a:lnTo>
                  <a:pt x="1338" y="0"/>
                </a:lnTo>
                <a:lnTo>
                  <a:pt x="0" y="6"/>
                </a:lnTo>
                <a:close/>
              </a:path>
            </a:pathLst>
          </a:custGeom>
          <a:solidFill>
            <a:schemeClr val="accent1"/>
          </a:solidFill>
          <a:ln w="9525">
            <a:solidFill>
              <a:schemeClr val="tx1"/>
            </a:solidFill>
            <a:round/>
            <a:headEnd/>
            <a:tailEnd/>
          </a:ln>
          <a:effectLst/>
        </p:spPr>
        <p:txBody>
          <a:bodyPr/>
          <a:lstStyle/>
          <a:p>
            <a:endParaRPr lang="en-US"/>
          </a:p>
        </p:txBody>
      </p:sp>
      <p:sp>
        <p:nvSpPr>
          <p:cNvPr id="79875"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حالات القرار في البرامج الخطية</a:t>
            </a:r>
            <a:endParaRPr lang="en-US" sz="4000" b="1" dirty="0">
              <a:solidFill>
                <a:srgbClr val="002060"/>
              </a:solidFill>
            </a:endParaRPr>
          </a:p>
        </p:txBody>
      </p:sp>
      <p:sp>
        <p:nvSpPr>
          <p:cNvPr id="79876" name="Rectangle 4"/>
          <p:cNvSpPr>
            <a:spLocks noGrp="1" noChangeArrowheads="1"/>
          </p:cNvSpPr>
          <p:nvPr>
            <p:ph type="body" idx="1"/>
          </p:nvPr>
        </p:nvSpPr>
        <p:spPr>
          <a:xfrm>
            <a:off x="5373688" y="1828800"/>
            <a:ext cx="3617912" cy="4500563"/>
          </a:xfrm>
        </p:spPr>
        <p:txBody>
          <a:bodyPr/>
          <a:lstStyle/>
          <a:p>
            <a:pPr marL="50800" indent="-3175" algn="r" rtl="1">
              <a:lnSpc>
                <a:spcPct val="90000"/>
              </a:lnSpc>
              <a:spcBef>
                <a:spcPct val="0"/>
              </a:spcBef>
              <a:buFontTx/>
              <a:buNone/>
            </a:pPr>
            <a:r>
              <a:rPr lang="ar-SA" dirty="0"/>
              <a:t>الحل الأمثل:</a:t>
            </a:r>
            <a:endParaRPr lang="en-US" dirty="0"/>
          </a:p>
          <a:p>
            <a:pPr marL="169863" lvl="1" indent="-4763" algn="r" rtl="1">
              <a:spcBef>
                <a:spcPts val="1000"/>
              </a:spcBef>
              <a:buFont typeface="Symbol" pitchFamily="18" charset="2"/>
              <a:buNone/>
            </a:pPr>
            <a:r>
              <a:rPr lang="ar-SA" sz="2400" dirty="0"/>
              <a:t>جميع النقاط على قطعة المستقيم (</a:t>
            </a:r>
            <a:r>
              <a:rPr lang="ar-SA" sz="2400" dirty="0">
                <a:solidFill>
                  <a:srgbClr val="006600"/>
                </a:solidFill>
              </a:rPr>
              <a:t>اللون الأخضر</a:t>
            </a:r>
            <a:r>
              <a:rPr lang="ar-SA" sz="2400" dirty="0"/>
              <a:t>) حلول مثلى</a:t>
            </a:r>
            <a:endParaRPr lang="en-US" sz="2400" dirty="0"/>
          </a:p>
        </p:txBody>
      </p:sp>
      <p:sp>
        <p:nvSpPr>
          <p:cNvPr id="79877" name="Text Box 5"/>
          <p:cNvSpPr txBox="1">
            <a:spLocks noChangeArrowheads="1"/>
          </p:cNvSpPr>
          <p:nvPr/>
        </p:nvSpPr>
        <p:spPr bwMode="auto">
          <a:xfrm>
            <a:off x="4783138" y="5164138"/>
            <a:ext cx="361950" cy="366712"/>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79878" name="Text Box 6"/>
          <p:cNvSpPr txBox="1">
            <a:spLocks noChangeArrowheads="1"/>
          </p:cNvSpPr>
          <p:nvPr/>
        </p:nvSpPr>
        <p:spPr bwMode="auto">
          <a:xfrm>
            <a:off x="795338" y="1990725"/>
            <a:ext cx="361950" cy="366713"/>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sp>
        <p:nvSpPr>
          <p:cNvPr id="79879" name="Line 7"/>
          <p:cNvSpPr>
            <a:spLocks noChangeShapeType="1"/>
          </p:cNvSpPr>
          <p:nvPr/>
        </p:nvSpPr>
        <p:spPr bwMode="auto">
          <a:xfrm>
            <a:off x="207963" y="5159375"/>
            <a:ext cx="4589462"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79880" name="Line 8"/>
          <p:cNvSpPr>
            <a:spLocks noChangeShapeType="1"/>
          </p:cNvSpPr>
          <p:nvPr/>
        </p:nvSpPr>
        <p:spPr bwMode="auto">
          <a:xfrm>
            <a:off x="241300" y="3465513"/>
            <a:ext cx="4305300" cy="179546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79881" name="Line 9"/>
          <p:cNvSpPr>
            <a:spLocks noChangeShapeType="1"/>
          </p:cNvSpPr>
          <p:nvPr/>
        </p:nvSpPr>
        <p:spPr bwMode="auto">
          <a:xfrm flipH="1">
            <a:off x="400050" y="2089150"/>
            <a:ext cx="4110038" cy="3756025"/>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79882" name="Line 10"/>
          <p:cNvSpPr>
            <a:spLocks noChangeShapeType="1"/>
          </p:cNvSpPr>
          <p:nvPr/>
        </p:nvSpPr>
        <p:spPr bwMode="auto">
          <a:xfrm flipH="1">
            <a:off x="171450" y="3208338"/>
            <a:ext cx="4629150" cy="1111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79883" name="Line 11"/>
          <p:cNvSpPr>
            <a:spLocks noChangeShapeType="1"/>
          </p:cNvSpPr>
          <p:nvPr/>
        </p:nvSpPr>
        <p:spPr bwMode="auto">
          <a:xfrm>
            <a:off x="1160463" y="2178050"/>
            <a:ext cx="0" cy="37036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79884" name="Text Box 12"/>
          <p:cNvSpPr txBox="1">
            <a:spLocks noChangeArrowheads="1"/>
          </p:cNvSpPr>
          <p:nvPr/>
        </p:nvSpPr>
        <p:spPr bwMode="auto">
          <a:xfrm>
            <a:off x="1187624" y="3570288"/>
            <a:ext cx="1415772" cy="307777"/>
          </a:xfrm>
          <a:prstGeom prst="rect">
            <a:avLst/>
          </a:prstGeom>
          <a:noFill/>
          <a:ln w="9525">
            <a:noFill/>
            <a:miter lim="800000"/>
            <a:headEnd/>
            <a:tailEnd/>
          </a:ln>
          <a:effectLst/>
        </p:spPr>
        <p:txBody>
          <a:bodyPr wrap="none">
            <a:spAutoFit/>
          </a:bodyPr>
          <a:lstStyle/>
          <a:p>
            <a:pPr algn="ctr"/>
            <a:r>
              <a:rPr lang="ar-SA" sz="1400" b="1" dirty="0">
                <a:latin typeface="Times New Roman" pitchFamily="18" charset="0"/>
                <a:cs typeface="Times New Roman" pitchFamily="18" charset="0"/>
              </a:rPr>
              <a:t>منطقة الحلول الممكنة</a:t>
            </a:r>
            <a:endParaRPr lang="en-US" sz="1400" b="1" dirty="0">
              <a:latin typeface="Times New Roman" pitchFamily="18" charset="0"/>
              <a:cs typeface="Times New Roman" pitchFamily="18" charset="0"/>
              <a:sym typeface="Symbol" pitchFamily="18" charset="2"/>
            </a:endParaRPr>
          </a:p>
        </p:txBody>
      </p:sp>
      <p:grpSp>
        <p:nvGrpSpPr>
          <p:cNvPr id="2" name="Group 13"/>
          <p:cNvGrpSpPr>
            <a:grpSpLocks/>
          </p:cNvGrpSpPr>
          <p:nvPr/>
        </p:nvGrpSpPr>
        <p:grpSpPr bwMode="auto">
          <a:xfrm>
            <a:off x="3021013" y="4365625"/>
            <a:ext cx="314325" cy="304800"/>
            <a:chOff x="2214" y="3613"/>
            <a:chExt cx="198" cy="192"/>
          </a:xfrm>
        </p:grpSpPr>
        <p:sp>
          <p:nvSpPr>
            <p:cNvPr id="79886" name="Oval 14"/>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79887" name="Text Box 15"/>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1</a:t>
              </a:r>
            </a:p>
          </p:txBody>
        </p:sp>
      </p:grpSp>
      <p:grpSp>
        <p:nvGrpSpPr>
          <p:cNvPr id="3" name="Group 16"/>
          <p:cNvGrpSpPr>
            <a:grpSpLocks/>
          </p:cNvGrpSpPr>
          <p:nvPr/>
        </p:nvGrpSpPr>
        <p:grpSpPr bwMode="auto">
          <a:xfrm>
            <a:off x="4040188" y="2451100"/>
            <a:ext cx="314325" cy="304800"/>
            <a:chOff x="2214" y="3613"/>
            <a:chExt cx="198" cy="192"/>
          </a:xfrm>
        </p:grpSpPr>
        <p:sp>
          <p:nvSpPr>
            <p:cNvPr id="79889" name="Oval 17"/>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79890" name="Text Box 18"/>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2</a:t>
              </a:r>
            </a:p>
          </p:txBody>
        </p:sp>
      </p:grpSp>
      <p:grpSp>
        <p:nvGrpSpPr>
          <p:cNvPr id="4" name="Group 19"/>
          <p:cNvGrpSpPr>
            <a:grpSpLocks/>
          </p:cNvGrpSpPr>
          <p:nvPr/>
        </p:nvGrpSpPr>
        <p:grpSpPr bwMode="auto">
          <a:xfrm>
            <a:off x="4316413" y="2917825"/>
            <a:ext cx="314325" cy="304800"/>
            <a:chOff x="2214" y="3613"/>
            <a:chExt cx="198" cy="192"/>
          </a:xfrm>
        </p:grpSpPr>
        <p:sp>
          <p:nvSpPr>
            <p:cNvPr id="79892" name="Oval 20"/>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79893" name="Text Box 21"/>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3</a:t>
              </a:r>
            </a:p>
          </p:txBody>
        </p:sp>
      </p:grpSp>
      <p:sp>
        <p:nvSpPr>
          <p:cNvPr id="79894" name="Line 22"/>
          <p:cNvSpPr>
            <a:spLocks noChangeShapeType="1"/>
          </p:cNvSpPr>
          <p:nvPr/>
        </p:nvSpPr>
        <p:spPr bwMode="auto">
          <a:xfrm>
            <a:off x="3800475" y="3209925"/>
            <a:ext cx="0" cy="182880"/>
          </a:xfrm>
          <a:prstGeom prst="line">
            <a:avLst/>
          </a:prstGeom>
          <a:noFill/>
          <a:ln w="9525">
            <a:solidFill>
              <a:schemeClr val="tx1"/>
            </a:solidFill>
            <a:round/>
            <a:headEnd/>
            <a:tailEnd type="triangle" w="med" len="med"/>
          </a:ln>
          <a:effectLst/>
        </p:spPr>
        <p:txBody>
          <a:bodyPr/>
          <a:lstStyle/>
          <a:p>
            <a:endParaRPr lang="en-US"/>
          </a:p>
        </p:txBody>
      </p:sp>
      <p:sp>
        <p:nvSpPr>
          <p:cNvPr id="79895" name="Line 23"/>
          <p:cNvSpPr>
            <a:spLocks noChangeShapeType="1"/>
          </p:cNvSpPr>
          <p:nvPr/>
        </p:nvSpPr>
        <p:spPr bwMode="auto">
          <a:xfrm>
            <a:off x="1973263" y="3211513"/>
            <a:ext cx="0" cy="182880"/>
          </a:xfrm>
          <a:prstGeom prst="line">
            <a:avLst/>
          </a:prstGeom>
          <a:noFill/>
          <a:ln w="9525">
            <a:solidFill>
              <a:schemeClr val="tx1"/>
            </a:solidFill>
            <a:round/>
            <a:headEnd/>
            <a:tailEnd type="triangle" w="med" len="med"/>
          </a:ln>
          <a:effectLst/>
        </p:spPr>
        <p:txBody>
          <a:bodyPr/>
          <a:lstStyle/>
          <a:p>
            <a:endParaRPr lang="en-US"/>
          </a:p>
        </p:txBody>
      </p:sp>
      <p:sp>
        <p:nvSpPr>
          <p:cNvPr id="79897" name="Line 25"/>
          <p:cNvSpPr>
            <a:spLocks noChangeShapeType="1"/>
          </p:cNvSpPr>
          <p:nvPr/>
        </p:nvSpPr>
        <p:spPr bwMode="auto">
          <a:xfrm flipV="1">
            <a:off x="2706688" y="4335463"/>
            <a:ext cx="85725" cy="152400"/>
          </a:xfrm>
          <a:prstGeom prst="line">
            <a:avLst/>
          </a:prstGeom>
          <a:noFill/>
          <a:ln w="9525">
            <a:solidFill>
              <a:schemeClr val="tx1"/>
            </a:solidFill>
            <a:round/>
            <a:headEnd/>
            <a:tailEnd type="triangle" w="med" len="med"/>
          </a:ln>
          <a:effectLst/>
        </p:spPr>
        <p:txBody>
          <a:bodyPr/>
          <a:lstStyle/>
          <a:p>
            <a:endParaRPr lang="en-US"/>
          </a:p>
        </p:txBody>
      </p:sp>
      <p:sp>
        <p:nvSpPr>
          <p:cNvPr id="79899" name="Line 27"/>
          <p:cNvSpPr>
            <a:spLocks noChangeShapeType="1"/>
          </p:cNvSpPr>
          <p:nvPr/>
        </p:nvSpPr>
        <p:spPr bwMode="auto">
          <a:xfrm flipV="1">
            <a:off x="4524375" y="4952804"/>
            <a:ext cx="0" cy="209550"/>
          </a:xfrm>
          <a:prstGeom prst="line">
            <a:avLst/>
          </a:prstGeom>
          <a:noFill/>
          <a:ln w="9525">
            <a:solidFill>
              <a:schemeClr val="tx1"/>
            </a:solidFill>
            <a:round/>
            <a:headEnd/>
            <a:tailEnd type="triangle" w="med" len="med"/>
          </a:ln>
          <a:effectLst/>
        </p:spPr>
        <p:txBody>
          <a:bodyPr/>
          <a:lstStyle/>
          <a:p>
            <a:endParaRPr lang="en-US"/>
          </a:p>
        </p:txBody>
      </p:sp>
      <p:sp>
        <p:nvSpPr>
          <p:cNvPr id="79900" name="Line 28"/>
          <p:cNvSpPr>
            <a:spLocks noChangeShapeType="1"/>
          </p:cNvSpPr>
          <p:nvPr/>
        </p:nvSpPr>
        <p:spPr bwMode="auto">
          <a:xfrm flipH="1" flipV="1">
            <a:off x="3609975" y="2657475"/>
            <a:ext cx="123825" cy="114300"/>
          </a:xfrm>
          <a:prstGeom prst="line">
            <a:avLst/>
          </a:prstGeom>
          <a:noFill/>
          <a:ln w="9525">
            <a:solidFill>
              <a:schemeClr val="tx1"/>
            </a:solidFill>
            <a:round/>
            <a:headEnd/>
            <a:tailEnd type="triangle" w="med" len="med"/>
          </a:ln>
          <a:effectLst/>
        </p:spPr>
        <p:txBody>
          <a:bodyPr/>
          <a:lstStyle/>
          <a:p>
            <a:endParaRPr lang="en-US"/>
          </a:p>
        </p:txBody>
      </p:sp>
      <p:sp>
        <p:nvSpPr>
          <p:cNvPr id="79901" name="Line 29"/>
          <p:cNvSpPr>
            <a:spLocks noChangeShapeType="1"/>
          </p:cNvSpPr>
          <p:nvPr/>
        </p:nvSpPr>
        <p:spPr bwMode="auto">
          <a:xfrm flipH="1" flipV="1">
            <a:off x="2525713" y="3640138"/>
            <a:ext cx="123825" cy="114300"/>
          </a:xfrm>
          <a:prstGeom prst="line">
            <a:avLst/>
          </a:prstGeom>
          <a:noFill/>
          <a:ln w="9525">
            <a:solidFill>
              <a:schemeClr val="tx1"/>
            </a:solidFill>
            <a:round/>
            <a:headEnd/>
            <a:tailEnd type="triangle" w="med" len="med"/>
          </a:ln>
          <a:effectLst/>
        </p:spPr>
        <p:txBody>
          <a:bodyPr/>
          <a:lstStyle/>
          <a:p>
            <a:endParaRPr lang="en-US"/>
          </a:p>
        </p:txBody>
      </p:sp>
      <p:sp>
        <p:nvSpPr>
          <p:cNvPr id="79904" name="Oval 32"/>
          <p:cNvSpPr>
            <a:spLocks noChangeArrowheads="1"/>
          </p:cNvSpPr>
          <p:nvPr/>
        </p:nvSpPr>
        <p:spPr bwMode="auto">
          <a:xfrm>
            <a:off x="1095375" y="3771900"/>
            <a:ext cx="104775" cy="123825"/>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79905" name="Oval 33"/>
          <p:cNvSpPr>
            <a:spLocks noChangeArrowheads="1"/>
          </p:cNvSpPr>
          <p:nvPr/>
        </p:nvSpPr>
        <p:spPr bwMode="auto">
          <a:xfrm>
            <a:off x="2068513" y="4183063"/>
            <a:ext cx="104775" cy="123825"/>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79906" name="Line 34"/>
          <p:cNvSpPr>
            <a:spLocks noChangeShapeType="1"/>
          </p:cNvSpPr>
          <p:nvPr/>
        </p:nvSpPr>
        <p:spPr bwMode="auto">
          <a:xfrm>
            <a:off x="1143000" y="3848100"/>
            <a:ext cx="981075" cy="400050"/>
          </a:xfrm>
          <a:prstGeom prst="line">
            <a:avLst/>
          </a:prstGeom>
          <a:noFill/>
          <a:ln w="57150">
            <a:solidFill>
              <a:srgbClr val="669900"/>
            </a:solidFill>
            <a:round/>
            <a:headEnd/>
            <a:tailEnd/>
          </a:ln>
          <a:effectLst/>
        </p:spPr>
        <p:txBody>
          <a:bodyPr/>
          <a:lstStyle/>
          <a:p>
            <a:endParaRPr lang="en-US"/>
          </a:p>
        </p:txBody>
      </p:sp>
      <p:sp>
        <p:nvSpPr>
          <p:cNvPr id="35" name="Line 26"/>
          <p:cNvSpPr>
            <a:spLocks noChangeShapeType="1"/>
          </p:cNvSpPr>
          <p:nvPr/>
        </p:nvSpPr>
        <p:spPr bwMode="auto">
          <a:xfrm>
            <a:off x="1152525" y="2752165"/>
            <a:ext cx="238125" cy="0"/>
          </a:xfrm>
          <a:prstGeom prst="line">
            <a:avLst/>
          </a:prstGeom>
          <a:noFill/>
          <a:ln w="9525">
            <a:solidFill>
              <a:schemeClr val="tx1"/>
            </a:solidFill>
            <a:round/>
            <a:headEnd/>
            <a:tailEnd type="triangle" w="med" len="med"/>
          </a:ln>
          <a:effectLst/>
        </p:spPr>
        <p:txBody>
          <a:bodyPr/>
          <a:lstStyle/>
          <a:p>
            <a:endParaRPr lang="en-US"/>
          </a:p>
        </p:txBody>
      </p:sp>
      <p:sp>
        <p:nvSpPr>
          <p:cNvPr id="37" name="Line 30"/>
          <p:cNvSpPr>
            <a:spLocks noChangeShapeType="1"/>
          </p:cNvSpPr>
          <p:nvPr/>
        </p:nvSpPr>
        <p:spPr bwMode="auto">
          <a:xfrm>
            <a:off x="163512" y="3431943"/>
            <a:ext cx="4305300" cy="1795463"/>
          </a:xfrm>
          <a:prstGeom prst="line">
            <a:avLst/>
          </a:prstGeom>
          <a:noFill/>
          <a:ln w="38100">
            <a:solidFill>
              <a:schemeClr val="tx1"/>
            </a:solidFill>
            <a:prstDash val="sysDot"/>
            <a:round/>
            <a:headEnd type="triangle" w="med" len="med"/>
            <a:tailEnd type="triangle" w="med" len="med"/>
          </a:ln>
          <a:effectLst/>
        </p:spPr>
        <p:txBody>
          <a:bodyPr/>
          <a:lstStyle/>
          <a:p>
            <a:endParaRPr lang="en-US"/>
          </a:p>
        </p:txBody>
      </p:sp>
      <p:sp>
        <p:nvSpPr>
          <p:cNvPr id="38" name="Line 24"/>
          <p:cNvSpPr>
            <a:spLocks noChangeShapeType="1"/>
          </p:cNvSpPr>
          <p:nvPr/>
        </p:nvSpPr>
        <p:spPr bwMode="auto">
          <a:xfrm flipV="1">
            <a:off x="1552575" y="3848002"/>
            <a:ext cx="85725" cy="1524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3383871-1008-42B2-AD95-8E3236481CDA}" type="slidenum">
              <a:rPr lang="ar-SA"/>
              <a:pPr/>
              <a:t>52</a:t>
            </a:fld>
            <a:endParaRPr lang="en-US"/>
          </a:p>
        </p:txBody>
      </p:sp>
      <p:sp>
        <p:nvSpPr>
          <p:cNvPr id="80898"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حالات القرار في البرامج الخطية</a:t>
            </a:r>
            <a:endParaRPr lang="en-US" sz="4000" b="1" dirty="0">
              <a:solidFill>
                <a:srgbClr val="002060"/>
              </a:solidFill>
            </a:endParaRPr>
          </a:p>
        </p:txBody>
      </p:sp>
      <p:sp>
        <p:nvSpPr>
          <p:cNvPr id="80899" name="Rectangle 3"/>
          <p:cNvSpPr>
            <a:spLocks noGrp="1" noChangeArrowheads="1"/>
          </p:cNvSpPr>
          <p:nvPr>
            <p:ph type="body" idx="1"/>
          </p:nvPr>
        </p:nvSpPr>
        <p:spPr>
          <a:xfrm>
            <a:off x="144463" y="1600200"/>
            <a:ext cx="8847137" cy="4757738"/>
          </a:xfrm>
        </p:spPr>
        <p:txBody>
          <a:bodyPr/>
          <a:lstStyle/>
          <a:p>
            <a:pPr marL="57150" indent="285750" algn="r" rtl="1">
              <a:spcBef>
                <a:spcPct val="0"/>
              </a:spcBef>
              <a:buNone/>
            </a:pPr>
            <a:r>
              <a:rPr lang="ar-SA" sz="3600" dirty="0">
                <a:solidFill>
                  <a:srgbClr val="0000FF"/>
                </a:solidFill>
              </a:rPr>
              <a:t>قيمة دالة الهدف غير محدودة</a:t>
            </a:r>
            <a:r>
              <a:rPr lang="en-US" sz="3600" dirty="0">
                <a:solidFill>
                  <a:srgbClr val="0000FF"/>
                </a:solidFill>
              </a:rPr>
              <a:t>:</a:t>
            </a:r>
          </a:p>
          <a:p>
            <a:pPr marL="57150" indent="285750" algn="r" rtl="1">
              <a:spcBef>
                <a:spcPct val="0"/>
              </a:spcBef>
              <a:buNone/>
            </a:pPr>
            <a:endParaRPr lang="en-US" sz="1600" b="1" u="sng" dirty="0"/>
          </a:p>
          <a:p>
            <a:pPr marL="57150" indent="285750" algn="r" rtl="1">
              <a:spcBef>
                <a:spcPct val="0"/>
              </a:spcBef>
              <a:buNone/>
            </a:pPr>
            <a:r>
              <a:rPr lang="ar-SA" sz="3600" u="sng" dirty="0"/>
              <a:t>مثال</a:t>
            </a:r>
            <a:r>
              <a:rPr lang="en-US" sz="3600" dirty="0"/>
              <a:t> </a:t>
            </a:r>
            <a:r>
              <a:rPr lang="ar-SA" sz="3600" dirty="0"/>
              <a:t>: قيمة دالة الهدف غير محدودة</a:t>
            </a:r>
            <a:endParaRPr lang="en-US" sz="4000" b="1" u="sng" dirty="0"/>
          </a:p>
          <a:p>
            <a:pPr marL="1090613" lvl="1" indent="-366713" algn="just">
              <a:spcBef>
                <a:spcPct val="0"/>
              </a:spcBef>
              <a:buFontTx/>
              <a:buNone/>
            </a:pPr>
            <a:endParaRPr lang="en-US" sz="3000" dirty="0"/>
          </a:p>
          <a:p>
            <a:pPr marL="1090613" lvl="1" indent="-366713" algn="ctr">
              <a:spcBef>
                <a:spcPct val="0"/>
              </a:spcBef>
              <a:buFontTx/>
              <a:buNone/>
            </a:pPr>
            <a:r>
              <a:rPr lang="en-US" sz="3000" dirty="0"/>
              <a:t> max   </a:t>
            </a:r>
            <a:r>
              <a:rPr lang="en-US" sz="3000" i="1" dirty="0"/>
              <a:t>z</a:t>
            </a:r>
            <a:r>
              <a:rPr lang="en-US" sz="3000" dirty="0"/>
              <a:t> = 50</a:t>
            </a:r>
            <a:r>
              <a:rPr lang="en-US" sz="3200" i="1" dirty="0"/>
              <a:t>x</a:t>
            </a:r>
            <a:r>
              <a:rPr lang="en-US" sz="3200" baseline="-25000" dirty="0"/>
              <a:t>1 </a:t>
            </a:r>
            <a:r>
              <a:rPr lang="en-US" sz="3000" dirty="0"/>
              <a:t> + 100</a:t>
            </a:r>
            <a:r>
              <a:rPr lang="en-US" sz="3200" i="1" dirty="0"/>
              <a:t>x</a:t>
            </a:r>
            <a:r>
              <a:rPr lang="en-US" sz="3200" baseline="-25000" dirty="0"/>
              <a:t>2</a:t>
            </a:r>
            <a:endParaRPr lang="en-US" sz="3000" dirty="0"/>
          </a:p>
          <a:p>
            <a:pPr marL="1090613" lvl="1" indent="-366713">
              <a:spcBef>
                <a:spcPct val="0"/>
              </a:spcBef>
              <a:buFontTx/>
              <a:buNone/>
            </a:pPr>
            <a:r>
              <a:rPr lang="en-US" sz="3000" dirty="0"/>
              <a:t>    	          </a:t>
            </a:r>
            <a:r>
              <a:rPr lang="en-US" sz="3000" dirty="0" err="1"/>
              <a:t>s.t.</a:t>
            </a:r>
            <a:endParaRPr lang="en-US" sz="3000" dirty="0"/>
          </a:p>
          <a:p>
            <a:pPr marL="1090613" lvl="1" indent="-366713">
              <a:spcBef>
                <a:spcPct val="0"/>
              </a:spcBef>
              <a:buFontTx/>
              <a:buNone/>
            </a:pPr>
            <a:r>
              <a:rPr lang="en-US" sz="3000" dirty="0"/>
              <a:t>                                     7</a:t>
            </a:r>
            <a:r>
              <a:rPr lang="en-US" sz="3200" i="1" dirty="0"/>
              <a:t>x</a:t>
            </a:r>
            <a:r>
              <a:rPr lang="en-US" sz="3200" baseline="-25000" dirty="0"/>
              <a:t>1</a:t>
            </a:r>
            <a:r>
              <a:rPr lang="en-US" sz="3000" dirty="0"/>
              <a:t>  +    2</a:t>
            </a:r>
            <a:r>
              <a:rPr lang="en-US" sz="3200" i="1" dirty="0"/>
              <a:t>x</a:t>
            </a:r>
            <a:r>
              <a:rPr lang="en-US" sz="3200" baseline="-25000" dirty="0"/>
              <a:t>2   </a:t>
            </a:r>
            <a:r>
              <a:rPr lang="en-US" sz="3200" dirty="0"/>
              <a:t>≥ 28</a:t>
            </a:r>
            <a:endParaRPr lang="en-US" sz="2400" i="1" dirty="0"/>
          </a:p>
          <a:p>
            <a:pPr marL="1090613" lvl="1" indent="-366713">
              <a:spcBef>
                <a:spcPct val="0"/>
              </a:spcBef>
              <a:buFontTx/>
              <a:buNone/>
            </a:pPr>
            <a:r>
              <a:rPr lang="en-US" sz="3000" dirty="0"/>
              <a:t>                                     2</a:t>
            </a:r>
            <a:r>
              <a:rPr lang="en-US" sz="3000" i="1" dirty="0"/>
              <a:t>x</a:t>
            </a:r>
            <a:r>
              <a:rPr lang="en-US" sz="3000" baseline="-25000" dirty="0"/>
              <a:t>1</a:t>
            </a:r>
            <a:r>
              <a:rPr lang="en-US" sz="3000" dirty="0"/>
              <a:t>  +  12</a:t>
            </a:r>
            <a:r>
              <a:rPr lang="en-US" sz="3000" i="1" dirty="0"/>
              <a:t>x</a:t>
            </a:r>
            <a:r>
              <a:rPr lang="en-US" sz="3000" baseline="-25000" dirty="0"/>
              <a:t>2   </a:t>
            </a:r>
            <a:r>
              <a:rPr lang="en-US" sz="3200" dirty="0"/>
              <a:t>≥</a:t>
            </a:r>
            <a:r>
              <a:rPr lang="en-US" sz="3000" dirty="0"/>
              <a:t> 24</a:t>
            </a:r>
          </a:p>
          <a:p>
            <a:pPr marL="1090613" lvl="1" indent="-366713" algn="ctr">
              <a:spcBef>
                <a:spcPct val="0"/>
              </a:spcBef>
              <a:buFontTx/>
              <a:buNone/>
            </a:pPr>
            <a:r>
              <a:rPr lang="en-US" sz="3200" i="1" dirty="0"/>
              <a:t>                     x</a:t>
            </a:r>
            <a:r>
              <a:rPr lang="en-US" sz="3200" baseline="-25000" dirty="0"/>
              <a:t>1</a:t>
            </a:r>
            <a:r>
              <a:rPr lang="en-US" sz="3000" dirty="0"/>
              <a:t> , </a:t>
            </a:r>
            <a:r>
              <a:rPr lang="en-US" sz="3200" i="1" dirty="0"/>
              <a:t>x</a:t>
            </a:r>
            <a:r>
              <a:rPr lang="en-US" sz="3200" baseline="-25000" dirty="0"/>
              <a:t>2  </a:t>
            </a:r>
            <a:r>
              <a:rPr lang="en-US" sz="3000" dirty="0"/>
              <a:t>≥ 0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8DE4CDAB-32AE-4E08-B494-98A98ECD81BD}" type="slidenum">
              <a:rPr lang="ar-SA"/>
              <a:pPr/>
              <a:t>53</a:t>
            </a:fld>
            <a:endParaRPr lang="en-US"/>
          </a:p>
        </p:txBody>
      </p:sp>
      <p:sp>
        <p:nvSpPr>
          <p:cNvPr id="83970" name="Freeform 2"/>
          <p:cNvSpPr>
            <a:spLocks/>
          </p:cNvSpPr>
          <p:nvPr/>
        </p:nvSpPr>
        <p:spPr bwMode="auto">
          <a:xfrm>
            <a:off x="1162050" y="1905000"/>
            <a:ext cx="4314825" cy="3336925"/>
          </a:xfrm>
          <a:custGeom>
            <a:avLst/>
            <a:gdLst/>
            <a:ahLst/>
            <a:cxnLst>
              <a:cxn ang="0">
                <a:pos x="0" y="18"/>
              </a:cxn>
              <a:cxn ang="0">
                <a:pos x="2274" y="0"/>
              </a:cxn>
              <a:cxn ang="0">
                <a:pos x="2280" y="1824"/>
              </a:cxn>
              <a:cxn ang="0">
                <a:pos x="0" y="1844"/>
              </a:cxn>
              <a:cxn ang="0">
                <a:pos x="0" y="18"/>
              </a:cxn>
            </a:cxnLst>
            <a:rect l="0" t="0" r="r" b="b"/>
            <a:pathLst>
              <a:path w="2280" h="1844">
                <a:moveTo>
                  <a:pt x="0" y="18"/>
                </a:moveTo>
                <a:lnTo>
                  <a:pt x="2274" y="0"/>
                </a:lnTo>
                <a:lnTo>
                  <a:pt x="2280" y="1824"/>
                </a:lnTo>
                <a:lnTo>
                  <a:pt x="0" y="1844"/>
                </a:lnTo>
                <a:lnTo>
                  <a:pt x="0" y="18"/>
                </a:lnTo>
                <a:close/>
              </a:path>
            </a:pathLst>
          </a:custGeom>
          <a:solidFill>
            <a:srgbClr val="00CC00">
              <a:alpha val="89000"/>
            </a:srgbClr>
          </a:solidFill>
          <a:ln w="9525">
            <a:solidFill>
              <a:schemeClr val="accent1"/>
            </a:solidFill>
            <a:round/>
            <a:headEnd/>
            <a:tailEnd/>
          </a:ln>
          <a:effectLst/>
        </p:spPr>
        <p:txBody>
          <a:bodyPr/>
          <a:lstStyle/>
          <a:p>
            <a:endParaRPr lang="en-US"/>
          </a:p>
        </p:txBody>
      </p:sp>
      <p:sp>
        <p:nvSpPr>
          <p:cNvPr id="83971"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حالات القرار في البرامج الخطية</a:t>
            </a:r>
            <a:endParaRPr lang="en-US" sz="4000" b="1" dirty="0">
              <a:solidFill>
                <a:srgbClr val="002060"/>
              </a:solidFill>
            </a:endParaRPr>
          </a:p>
        </p:txBody>
      </p:sp>
      <p:sp>
        <p:nvSpPr>
          <p:cNvPr id="83973" name="Text Box 5"/>
          <p:cNvSpPr txBox="1">
            <a:spLocks noChangeArrowheads="1"/>
          </p:cNvSpPr>
          <p:nvPr/>
        </p:nvSpPr>
        <p:spPr bwMode="auto">
          <a:xfrm>
            <a:off x="4783138" y="5240338"/>
            <a:ext cx="361950" cy="366712"/>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83974" name="Text Box 6"/>
          <p:cNvSpPr txBox="1">
            <a:spLocks noChangeArrowheads="1"/>
          </p:cNvSpPr>
          <p:nvPr/>
        </p:nvSpPr>
        <p:spPr bwMode="auto">
          <a:xfrm>
            <a:off x="1062038" y="1943100"/>
            <a:ext cx="361950" cy="366713"/>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sp>
        <p:nvSpPr>
          <p:cNvPr id="83975" name="Text Box 7"/>
          <p:cNvSpPr txBox="1">
            <a:spLocks noChangeArrowheads="1"/>
          </p:cNvSpPr>
          <p:nvPr/>
        </p:nvSpPr>
        <p:spPr bwMode="auto">
          <a:xfrm>
            <a:off x="2486987" y="2901950"/>
            <a:ext cx="1737976" cy="369332"/>
          </a:xfrm>
          <a:prstGeom prst="rect">
            <a:avLst/>
          </a:prstGeom>
          <a:noFill/>
          <a:ln w="9525">
            <a:noFill/>
            <a:miter lim="800000"/>
            <a:headEnd/>
            <a:tailEnd/>
          </a:ln>
          <a:effectLst/>
        </p:spPr>
        <p:txBody>
          <a:bodyPr wrap="none">
            <a:spAutoFit/>
          </a:bodyPr>
          <a:lstStyle/>
          <a:p>
            <a:pPr algn="ctr"/>
            <a:r>
              <a:rPr lang="ar-SA" b="1" dirty="0">
                <a:latin typeface="Times New Roman" pitchFamily="18" charset="0"/>
                <a:cs typeface="Times New Roman" pitchFamily="18" charset="0"/>
              </a:rPr>
              <a:t>فضاء الحلول الممكنة</a:t>
            </a:r>
          </a:p>
        </p:txBody>
      </p:sp>
      <p:grpSp>
        <p:nvGrpSpPr>
          <p:cNvPr id="2" name="Group 8"/>
          <p:cNvGrpSpPr>
            <a:grpSpLocks/>
          </p:cNvGrpSpPr>
          <p:nvPr/>
        </p:nvGrpSpPr>
        <p:grpSpPr bwMode="auto">
          <a:xfrm>
            <a:off x="2220913" y="5537200"/>
            <a:ext cx="314325" cy="304800"/>
            <a:chOff x="2214" y="3613"/>
            <a:chExt cx="198" cy="192"/>
          </a:xfrm>
        </p:grpSpPr>
        <p:sp>
          <p:nvSpPr>
            <p:cNvPr id="83977" name="Oval 9"/>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83978" name="Text Box 10"/>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1</a:t>
              </a:r>
            </a:p>
          </p:txBody>
        </p:sp>
      </p:grpSp>
      <p:grpSp>
        <p:nvGrpSpPr>
          <p:cNvPr id="3" name="Group 11"/>
          <p:cNvGrpSpPr>
            <a:grpSpLocks/>
          </p:cNvGrpSpPr>
          <p:nvPr/>
        </p:nvGrpSpPr>
        <p:grpSpPr bwMode="auto">
          <a:xfrm>
            <a:off x="4079875" y="5338763"/>
            <a:ext cx="314325" cy="304800"/>
            <a:chOff x="2214" y="3613"/>
            <a:chExt cx="198" cy="192"/>
          </a:xfrm>
        </p:grpSpPr>
        <p:sp>
          <p:nvSpPr>
            <p:cNvPr id="83980" name="Oval 12"/>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83981" name="Text Box 13"/>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2</a:t>
              </a:r>
            </a:p>
          </p:txBody>
        </p:sp>
      </p:grpSp>
      <p:sp>
        <p:nvSpPr>
          <p:cNvPr id="83982" name="Freeform 14"/>
          <p:cNvSpPr>
            <a:spLocks/>
          </p:cNvSpPr>
          <p:nvPr/>
        </p:nvSpPr>
        <p:spPr bwMode="auto">
          <a:xfrm>
            <a:off x="1149350" y="2616200"/>
            <a:ext cx="895350" cy="2622550"/>
          </a:xfrm>
          <a:custGeom>
            <a:avLst/>
            <a:gdLst/>
            <a:ahLst/>
            <a:cxnLst>
              <a:cxn ang="0">
                <a:pos x="0" y="0"/>
              </a:cxn>
              <a:cxn ang="0">
                <a:pos x="0" y="1652"/>
              </a:cxn>
              <a:cxn ang="0">
                <a:pos x="564" y="1640"/>
              </a:cxn>
              <a:cxn ang="0">
                <a:pos x="0" y="0"/>
              </a:cxn>
            </a:cxnLst>
            <a:rect l="0" t="0" r="r" b="b"/>
            <a:pathLst>
              <a:path w="564" h="1652">
                <a:moveTo>
                  <a:pt x="0" y="0"/>
                </a:moveTo>
                <a:lnTo>
                  <a:pt x="0" y="1652"/>
                </a:lnTo>
                <a:lnTo>
                  <a:pt x="564" y="1640"/>
                </a:lnTo>
                <a:lnTo>
                  <a:pt x="0" y="0"/>
                </a:lnTo>
                <a:close/>
              </a:path>
            </a:pathLst>
          </a:custGeom>
          <a:solidFill>
            <a:schemeClr val="bg1"/>
          </a:solidFill>
          <a:ln w="9525">
            <a:solidFill>
              <a:schemeClr val="bg1"/>
            </a:solidFill>
            <a:round/>
            <a:headEnd/>
            <a:tailEnd/>
          </a:ln>
          <a:effectLst/>
        </p:spPr>
        <p:txBody>
          <a:bodyPr/>
          <a:lstStyle/>
          <a:p>
            <a:endParaRPr lang="en-US"/>
          </a:p>
        </p:txBody>
      </p:sp>
      <p:sp>
        <p:nvSpPr>
          <p:cNvPr id="83983" name="Freeform 15"/>
          <p:cNvSpPr>
            <a:spLocks/>
          </p:cNvSpPr>
          <p:nvPr/>
        </p:nvSpPr>
        <p:spPr bwMode="auto">
          <a:xfrm>
            <a:off x="1987550" y="4997450"/>
            <a:ext cx="1612900" cy="241300"/>
          </a:xfrm>
          <a:custGeom>
            <a:avLst/>
            <a:gdLst/>
            <a:ahLst/>
            <a:cxnLst>
              <a:cxn ang="0">
                <a:pos x="0" y="0"/>
              </a:cxn>
              <a:cxn ang="0">
                <a:pos x="1016" y="152"/>
              </a:cxn>
              <a:cxn ang="0">
                <a:pos x="44" y="152"/>
              </a:cxn>
              <a:cxn ang="0">
                <a:pos x="0" y="0"/>
              </a:cxn>
            </a:cxnLst>
            <a:rect l="0" t="0" r="r" b="b"/>
            <a:pathLst>
              <a:path w="1016" h="152">
                <a:moveTo>
                  <a:pt x="0" y="0"/>
                </a:moveTo>
                <a:lnTo>
                  <a:pt x="1016" y="152"/>
                </a:lnTo>
                <a:lnTo>
                  <a:pt x="44" y="152"/>
                </a:lnTo>
                <a:lnTo>
                  <a:pt x="0" y="0"/>
                </a:lnTo>
                <a:close/>
              </a:path>
            </a:pathLst>
          </a:custGeom>
          <a:solidFill>
            <a:schemeClr val="bg1"/>
          </a:solidFill>
          <a:ln w="9525">
            <a:solidFill>
              <a:schemeClr val="bg1"/>
            </a:solidFill>
            <a:round/>
            <a:headEnd/>
            <a:tailEnd/>
          </a:ln>
          <a:effectLst/>
        </p:spPr>
        <p:txBody>
          <a:bodyPr/>
          <a:lstStyle/>
          <a:p>
            <a:endParaRPr lang="en-US"/>
          </a:p>
        </p:txBody>
      </p:sp>
      <p:sp>
        <p:nvSpPr>
          <p:cNvPr id="83984" name="Line 16"/>
          <p:cNvSpPr>
            <a:spLocks noChangeShapeType="1"/>
          </p:cNvSpPr>
          <p:nvPr/>
        </p:nvSpPr>
        <p:spPr bwMode="auto">
          <a:xfrm>
            <a:off x="207963" y="5235575"/>
            <a:ext cx="4589462"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83985" name="Line 17"/>
          <p:cNvSpPr>
            <a:spLocks noChangeShapeType="1"/>
          </p:cNvSpPr>
          <p:nvPr/>
        </p:nvSpPr>
        <p:spPr bwMode="auto">
          <a:xfrm>
            <a:off x="908050" y="1903413"/>
            <a:ext cx="1447800" cy="419576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83986" name="Line 18"/>
          <p:cNvSpPr>
            <a:spLocks noChangeShapeType="1"/>
          </p:cNvSpPr>
          <p:nvPr/>
        </p:nvSpPr>
        <p:spPr bwMode="auto">
          <a:xfrm flipH="1" flipV="1">
            <a:off x="781050" y="4819650"/>
            <a:ext cx="3743325" cy="560388"/>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83987" name="Line 19"/>
          <p:cNvSpPr>
            <a:spLocks noChangeShapeType="1"/>
          </p:cNvSpPr>
          <p:nvPr/>
        </p:nvSpPr>
        <p:spPr bwMode="auto">
          <a:xfrm>
            <a:off x="1160463" y="2254250"/>
            <a:ext cx="0" cy="37036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83988" name="Line 20"/>
          <p:cNvSpPr>
            <a:spLocks noChangeShapeType="1"/>
          </p:cNvSpPr>
          <p:nvPr/>
        </p:nvSpPr>
        <p:spPr bwMode="auto">
          <a:xfrm>
            <a:off x="3619500" y="5153025"/>
            <a:ext cx="0" cy="190500"/>
          </a:xfrm>
          <a:prstGeom prst="line">
            <a:avLst/>
          </a:prstGeom>
          <a:noFill/>
          <a:ln w="9525">
            <a:solidFill>
              <a:schemeClr val="tx1"/>
            </a:solidFill>
            <a:round/>
            <a:headEnd/>
            <a:tailEnd/>
          </a:ln>
          <a:effectLst/>
        </p:spPr>
        <p:txBody>
          <a:bodyPr/>
          <a:lstStyle/>
          <a:p>
            <a:endParaRPr lang="en-US"/>
          </a:p>
        </p:txBody>
      </p:sp>
      <p:sp>
        <p:nvSpPr>
          <p:cNvPr id="83989" name="Line 21"/>
          <p:cNvSpPr>
            <a:spLocks noChangeShapeType="1"/>
          </p:cNvSpPr>
          <p:nvPr/>
        </p:nvSpPr>
        <p:spPr bwMode="auto">
          <a:xfrm flipH="1">
            <a:off x="1085850" y="2638425"/>
            <a:ext cx="171450" cy="0"/>
          </a:xfrm>
          <a:prstGeom prst="line">
            <a:avLst/>
          </a:prstGeom>
          <a:noFill/>
          <a:ln w="9525">
            <a:solidFill>
              <a:schemeClr val="tx1"/>
            </a:solidFill>
            <a:round/>
            <a:headEnd/>
            <a:tailEnd/>
          </a:ln>
          <a:effectLst/>
        </p:spPr>
        <p:txBody>
          <a:bodyPr/>
          <a:lstStyle/>
          <a:p>
            <a:endParaRPr lang="en-US"/>
          </a:p>
        </p:txBody>
      </p:sp>
      <p:sp>
        <p:nvSpPr>
          <p:cNvPr id="83990" name="Text Box 22"/>
          <p:cNvSpPr txBox="1">
            <a:spLocks noChangeArrowheads="1"/>
          </p:cNvSpPr>
          <p:nvPr/>
        </p:nvSpPr>
        <p:spPr bwMode="auto">
          <a:xfrm>
            <a:off x="3441700" y="5313363"/>
            <a:ext cx="336550" cy="274637"/>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12</a:t>
            </a:r>
          </a:p>
        </p:txBody>
      </p:sp>
      <p:sp>
        <p:nvSpPr>
          <p:cNvPr id="83991" name="Text Box 23"/>
          <p:cNvSpPr txBox="1">
            <a:spLocks noChangeArrowheads="1"/>
          </p:cNvSpPr>
          <p:nvPr/>
        </p:nvSpPr>
        <p:spPr bwMode="auto">
          <a:xfrm>
            <a:off x="785813" y="2514600"/>
            <a:ext cx="336550" cy="274638"/>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14</a:t>
            </a:r>
          </a:p>
        </p:txBody>
      </p:sp>
      <p:sp>
        <p:nvSpPr>
          <p:cNvPr id="83992" name="Line 24"/>
          <p:cNvSpPr>
            <a:spLocks noChangeShapeType="1"/>
          </p:cNvSpPr>
          <p:nvPr/>
        </p:nvSpPr>
        <p:spPr bwMode="auto">
          <a:xfrm>
            <a:off x="2066925" y="5143500"/>
            <a:ext cx="0" cy="219075"/>
          </a:xfrm>
          <a:prstGeom prst="line">
            <a:avLst/>
          </a:prstGeom>
          <a:noFill/>
          <a:ln w="9525">
            <a:solidFill>
              <a:schemeClr val="tx1"/>
            </a:solidFill>
            <a:round/>
            <a:headEnd/>
            <a:tailEnd/>
          </a:ln>
          <a:effectLst/>
        </p:spPr>
        <p:txBody>
          <a:bodyPr/>
          <a:lstStyle/>
          <a:p>
            <a:endParaRPr lang="en-US"/>
          </a:p>
        </p:txBody>
      </p:sp>
      <p:sp>
        <p:nvSpPr>
          <p:cNvPr id="83993" name="Line 25"/>
          <p:cNvSpPr>
            <a:spLocks noChangeShapeType="1"/>
          </p:cNvSpPr>
          <p:nvPr/>
        </p:nvSpPr>
        <p:spPr bwMode="auto">
          <a:xfrm flipH="1">
            <a:off x="1066800" y="4867275"/>
            <a:ext cx="200025" cy="0"/>
          </a:xfrm>
          <a:prstGeom prst="line">
            <a:avLst/>
          </a:prstGeom>
          <a:noFill/>
          <a:ln w="9525">
            <a:solidFill>
              <a:schemeClr val="tx1"/>
            </a:solidFill>
            <a:round/>
            <a:headEnd/>
            <a:tailEnd/>
          </a:ln>
          <a:effectLst/>
        </p:spPr>
        <p:txBody>
          <a:bodyPr/>
          <a:lstStyle/>
          <a:p>
            <a:endParaRPr lang="en-US"/>
          </a:p>
        </p:txBody>
      </p:sp>
      <p:sp>
        <p:nvSpPr>
          <p:cNvPr id="83994" name="Text Box 26"/>
          <p:cNvSpPr txBox="1">
            <a:spLocks noChangeArrowheads="1"/>
          </p:cNvSpPr>
          <p:nvPr/>
        </p:nvSpPr>
        <p:spPr bwMode="auto">
          <a:xfrm>
            <a:off x="1814513" y="5238750"/>
            <a:ext cx="260350" cy="274638"/>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4</a:t>
            </a:r>
          </a:p>
        </p:txBody>
      </p:sp>
      <p:sp>
        <p:nvSpPr>
          <p:cNvPr id="83995" name="Text Box 27"/>
          <p:cNvSpPr txBox="1">
            <a:spLocks noChangeArrowheads="1"/>
          </p:cNvSpPr>
          <p:nvPr/>
        </p:nvSpPr>
        <p:spPr bwMode="auto">
          <a:xfrm>
            <a:off x="938213" y="4829175"/>
            <a:ext cx="260350" cy="274638"/>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2</a:t>
            </a:r>
          </a:p>
        </p:txBody>
      </p:sp>
      <p:sp>
        <p:nvSpPr>
          <p:cNvPr id="33" name="Rectangle 4"/>
          <p:cNvSpPr txBox="1">
            <a:spLocks noChangeArrowheads="1"/>
          </p:cNvSpPr>
          <p:nvPr/>
        </p:nvSpPr>
        <p:spPr bwMode="auto">
          <a:xfrm>
            <a:off x="5373688" y="1666875"/>
            <a:ext cx="3734816" cy="4738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517525" indent="-517525" algn="r" rtl="1">
              <a:spcBef>
                <a:spcPct val="0"/>
              </a:spcBef>
              <a:buFontTx/>
              <a:buNone/>
            </a:pPr>
            <a:r>
              <a:rPr lang="ar-SA" sz="2800" kern="0" dirty="0">
                <a:solidFill>
                  <a:srgbClr val="0000FF"/>
                </a:solidFill>
              </a:rPr>
              <a:t>نرسم منطقة الحلول الممكنة</a:t>
            </a:r>
          </a:p>
          <a:p>
            <a:pPr marL="517525" indent="-517525" algn="r" rtl="1">
              <a:spcBef>
                <a:spcPct val="0"/>
              </a:spcBef>
              <a:buFontTx/>
              <a:buNone/>
            </a:pPr>
            <a:endParaRPr lang="ar-SA" sz="800" b="1" kern="0" dirty="0">
              <a:solidFill>
                <a:srgbClr val="00B050"/>
              </a:solidFill>
            </a:endParaRPr>
          </a:p>
          <a:p>
            <a:pPr marL="517525" indent="-517525" algn="ctr">
              <a:spcBef>
                <a:spcPct val="0"/>
              </a:spcBef>
              <a:buFontTx/>
              <a:buNone/>
            </a:pPr>
            <a:r>
              <a:rPr lang="en-US" sz="3000" i="1" kern="0" dirty="0"/>
              <a:t>x</a:t>
            </a:r>
            <a:r>
              <a:rPr lang="en-US" sz="3000" kern="0" baseline="-25000" dirty="0"/>
              <a:t>1</a:t>
            </a:r>
            <a:r>
              <a:rPr lang="en-US" sz="3000" kern="0" dirty="0"/>
              <a:t> ≥ 0 ,  </a:t>
            </a:r>
            <a:r>
              <a:rPr lang="en-US" sz="3000" i="1" kern="0" dirty="0"/>
              <a:t>x</a:t>
            </a:r>
            <a:r>
              <a:rPr lang="en-US" sz="3000" kern="0" baseline="-25000" dirty="0"/>
              <a:t>2 </a:t>
            </a:r>
            <a:r>
              <a:rPr lang="en-US" sz="3000" kern="0" dirty="0"/>
              <a:t>≥ 0</a:t>
            </a:r>
          </a:p>
          <a:p>
            <a:pPr marL="1090613" lvl="1" indent="-366713" algn="ctr">
              <a:spcBef>
                <a:spcPct val="0"/>
              </a:spcBef>
              <a:buFontTx/>
              <a:buNone/>
            </a:pPr>
            <a:endParaRPr lang="en-US" sz="1600" kern="0" dirty="0"/>
          </a:p>
          <a:p>
            <a:pPr marL="517525" indent="-517525" algn="ctr">
              <a:spcBef>
                <a:spcPct val="0"/>
              </a:spcBef>
              <a:buFontTx/>
              <a:buNone/>
            </a:pPr>
            <a:r>
              <a:rPr lang="en-US" sz="3000" kern="0" dirty="0"/>
              <a:t>7</a:t>
            </a:r>
            <a:r>
              <a:rPr lang="en-US" sz="3000" i="1" kern="0" dirty="0"/>
              <a:t>x</a:t>
            </a:r>
            <a:r>
              <a:rPr lang="en-US" sz="3000" kern="0" baseline="-25000" dirty="0"/>
              <a:t>1</a:t>
            </a:r>
            <a:r>
              <a:rPr lang="en-US" sz="3000" kern="0" dirty="0"/>
              <a:t> + 2</a:t>
            </a:r>
            <a:r>
              <a:rPr lang="en-US" sz="3000" i="1" kern="0" dirty="0"/>
              <a:t>x</a:t>
            </a:r>
            <a:r>
              <a:rPr lang="en-US" sz="3000" kern="0" baseline="-25000" dirty="0"/>
              <a:t>2 </a:t>
            </a:r>
            <a:r>
              <a:rPr lang="en-US" sz="3000" kern="0" dirty="0"/>
              <a:t>≥ 28</a:t>
            </a:r>
          </a:p>
          <a:p>
            <a:pPr marL="517525" indent="-517525" algn="ctr">
              <a:spcBef>
                <a:spcPct val="0"/>
              </a:spcBef>
              <a:buFontTx/>
              <a:buNone/>
            </a:pPr>
            <a:r>
              <a:rPr lang="en-US" sz="3000" kern="0" dirty="0"/>
              <a:t>(0</a:t>
            </a:r>
            <a:r>
              <a:rPr lang="en-US" sz="1600" kern="0" dirty="0"/>
              <a:t> </a:t>
            </a:r>
            <a:r>
              <a:rPr lang="en-US" sz="3000" kern="0" dirty="0"/>
              <a:t>,</a:t>
            </a:r>
            <a:r>
              <a:rPr lang="en-US" sz="1600" kern="0" dirty="0"/>
              <a:t> </a:t>
            </a:r>
            <a:r>
              <a:rPr lang="en-US" sz="3000" kern="0" dirty="0"/>
              <a:t>14) , (4</a:t>
            </a:r>
            <a:r>
              <a:rPr lang="en-US" sz="1600" kern="0" dirty="0"/>
              <a:t> </a:t>
            </a:r>
            <a:r>
              <a:rPr lang="en-US" sz="3000" kern="0" dirty="0"/>
              <a:t>,</a:t>
            </a:r>
            <a:r>
              <a:rPr lang="en-US" sz="1600" kern="0" dirty="0"/>
              <a:t> </a:t>
            </a:r>
            <a:r>
              <a:rPr lang="en-US" sz="3000" kern="0" dirty="0"/>
              <a:t>0)</a:t>
            </a:r>
          </a:p>
          <a:p>
            <a:pPr marL="517525" indent="-517525" algn="ctr">
              <a:spcBef>
                <a:spcPct val="0"/>
              </a:spcBef>
              <a:buFontTx/>
              <a:buNone/>
            </a:pPr>
            <a:r>
              <a:rPr lang="en-US" sz="2200" kern="0" dirty="0"/>
              <a:t>(0</a:t>
            </a:r>
            <a:r>
              <a:rPr lang="en-US" sz="800" kern="0" dirty="0"/>
              <a:t> </a:t>
            </a:r>
            <a:r>
              <a:rPr lang="en-US" sz="2200" kern="0" dirty="0"/>
              <a:t>,</a:t>
            </a:r>
            <a:r>
              <a:rPr lang="en-US" sz="800" kern="0" dirty="0"/>
              <a:t> </a:t>
            </a:r>
            <a:r>
              <a:rPr lang="en-US" sz="2200" kern="0" dirty="0"/>
              <a:t>0) </a:t>
            </a:r>
            <a:r>
              <a:rPr lang="en-US" sz="2200" kern="0" dirty="0">
                <a:sym typeface="Symbol" pitchFamily="18" charset="2"/>
              </a:rPr>
              <a:t> 7(0)+2(0) = 0 &lt; 28</a:t>
            </a:r>
          </a:p>
          <a:p>
            <a:pPr marL="517525" indent="-517525" algn="ctr">
              <a:spcBef>
                <a:spcPct val="0"/>
              </a:spcBef>
              <a:buFontTx/>
              <a:buNone/>
            </a:pPr>
            <a:r>
              <a:rPr lang="en-US" sz="3000" kern="0" dirty="0">
                <a:sym typeface="Symbol" pitchFamily="18" charset="2"/>
              </a:rPr>
              <a:t> </a:t>
            </a:r>
          </a:p>
          <a:p>
            <a:pPr marL="517525" indent="-517525" algn="ctr">
              <a:spcBef>
                <a:spcPct val="0"/>
              </a:spcBef>
              <a:buFontTx/>
              <a:buNone/>
            </a:pPr>
            <a:r>
              <a:rPr lang="en-US" sz="3000" kern="0" dirty="0"/>
              <a:t>2</a:t>
            </a:r>
            <a:r>
              <a:rPr lang="en-US" sz="3000" i="1" kern="0" dirty="0"/>
              <a:t>x</a:t>
            </a:r>
            <a:r>
              <a:rPr lang="en-US" sz="3000" kern="0" baseline="-25000" dirty="0"/>
              <a:t>1</a:t>
            </a:r>
            <a:r>
              <a:rPr lang="en-US" sz="3000" kern="0" dirty="0"/>
              <a:t> + 12</a:t>
            </a:r>
            <a:r>
              <a:rPr lang="en-US" sz="3000" i="1" kern="0" dirty="0"/>
              <a:t>x</a:t>
            </a:r>
            <a:r>
              <a:rPr lang="en-US" sz="3000" kern="0" baseline="-25000" dirty="0"/>
              <a:t>2 </a:t>
            </a:r>
            <a:r>
              <a:rPr lang="en-US" sz="3000" kern="0" dirty="0"/>
              <a:t>≥ 24</a:t>
            </a:r>
          </a:p>
          <a:p>
            <a:pPr marL="517525" indent="-517525" algn="ctr">
              <a:spcBef>
                <a:spcPct val="0"/>
              </a:spcBef>
              <a:buFontTx/>
              <a:buNone/>
            </a:pPr>
            <a:r>
              <a:rPr lang="en-US" sz="3000" kern="0" dirty="0"/>
              <a:t>(0</a:t>
            </a:r>
            <a:r>
              <a:rPr lang="en-US" sz="1600" kern="0" dirty="0"/>
              <a:t> </a:t>
            </a:r>
            <a:r>
              <a:rPr lang="en-US" sz="3000" kern="0" dirty="0"/>
              <a:t>,</a:t>
            </a:r>
            <a:r>
              <a:rPr lang="en-US" sz="1600" kern="0" dirty="0"/>
              <a:t> </a:t>
            </a:r>
            <a:r>
              <a:rPr lang="en-US" sz="3000" kern="0" dirty="0"/>
              <a:t>2) , (12</a:t>
            </a:r>
            <a:r>
              <a:rPr lang="en-US" sz="1600" kern="0" dirty="0"/>
              <a:t> </a:t>
            </a:r>
            <a:r>
              <a:rPr lang="en-US" sz="3000" kern="0" dirty="0"/>
              <a:t>,</a:t>
            </a:r>
            <a:r>
              <a:rPr lang="en-US" sz="1600" kern="0" dirty="0"/>
              <a:t> </a:t>
            </a:r>
            <a:r>
              <a:rPr lang="en-US" sz="3000" kern="0" dirty="0"/>
              <a:t>0)</a:t>
            </a:r>
            <a:endParaRPr lang="ar-SA" sz="3000" kern="0" dirty="0"/>
          </a:p>
          <a:p>
            <a:pPr marL="517525" indent="-517525" algn="ctr">
              <a:spcBef>
                <a:spcPct val="0"/>
              </a:spcBef>
              <a:buFontTx/>
              <a:buNone/>
            </a:pPr>
            <a:r>
              <a:rPr lang="en-US" sz="2200" kern="0" dirty="0"/>
              <a:t>(0</a:t>
            </a:r>
            <a:r>
              <a:rPr lang="en-US" sz="800" kern="0" dirty="0"/>
              <a:t> </a:t>
            </a:r>
            <a:r>
              <a:rPr lang="en-US" sz="2200" kern="0" dirty="0"/>
              <a:t>,</a:t>
            </a:r>
            <a:r>
              <a:rPr lang="en-US" sz="800" kern="0" dirty="0"/>
              <a:t> </a:t>
            </a:r>
            <a:r>
              <a:rPr lang="en-US" sz="2200" kern="0" dirty="0"/>
              <a:t>0) </a:t>
            </a:r>
            <a:r>
              <a:rPr lang="en-US" sz="2200" kern="0" dirty="0">
                <a:sym typeface="Symbol" pitchFamily="18" charset="2"/>
              </a:rPr>
              <a:t> 2(0)+12(0) = 0 &lt; 24</a:t>
            </a:r>
            <a:endParaRPr lang="ar-SA" sz="2200" kern="0" dirty="0">
              <a:sym typeface="Symbol" pitchFamily="18" charset="2"/>
            </a:endParaRPr>
          </a:p>
        </p:txBody>
      </p:sp>
    </p:spTree>
    <p:extLst>
      <p:ext uri="{BB962C8B-B14F-4D97-AF65-F5344CB8AC3E}">
        <p14:creationId xmlns:p14="http://schemas.microsoft.com/office/powerpoint/2010/main" val="33365858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8DE4CDAB-32AE-4E08-B494-98A98ECD81BD}" type="slidenum">
              <a:rPr lang="ar-SA"/>
              <a:pPr/>
              <a:t>54</a:t>
            </a:fld>
            <a:endParaRPr lang="en-US"/>
          </a:p>
        </p:txBody>
      </p:sp>
      <p:sp>
        <p:nvSpPr>
          <p:cNvPr id="83970" name="Freeform 2"/>
          <p:cNvSpPr>
            <a:spLocks/>
          </p:cNvSpPr>
          <p:nvPr/>
        </p:nvSpPr>
        <p:spPr bwMode="auto">
          <a:xfrm>
            <a:off x="1162050" y="1905000"/>
            <a:ext cx="4314825" cy="3336925"/>
          </a:xfrm>
          <a:custGeom>
            <a:avLst/>
            <a:gdLst/>
            <a:ahLst/>
            <a:cxnLst>
              <a:cxn ang="0">
                <a:pos x="0" y="18"/>
              </a:cxn>
              <a:cxn ang="0">
                <a:pos x="2274" y="0"/>
              </a:cxn>
              <a:cxn ang="0">
                <a:pos x="2280" y="1824"/>
              </a:cxn>
              <a:cxn ang="0">
                <a:pos x="0" y="1844"/>
              </a:cxn>
              <a:cxn ang="0">
                <a:pos x="0" y="18"/>
              </a:cxn>
            </a:cxnLst>
            <a:rect l="0" t="0" r="r" b="b"/>
            <a:pathLst>
              <a:path w="2280" h="1844">
                <a:moveTo>
                  <a:pt x="0" y="18"/>
                </a:moveTo>
                <a:lnTo>
                  <a:pt x="2274" y="0"/>
                </a:lnTo>
                <a:lnTo>
                  <a:pt x="2280" y="1824"/>
                </a:lnTo>
                <a:lnTo>
                  <a:pt x="0" y="1844"/>
                </a:lnTo>
                <a:lnTo>
                  <a:pt x="0" y="18"/>
                </a:lnTo>
                <a:close/>
              </a:path>
            </a:pathLst>
          </a:custGeom>
          <a:solidFill>
            <a:srgbClr val="00CC00">
              <a:alpha val="89000"/>
            </a:srgbClr>
          </a:solidFill>
          <a:ln w="9525">
            <a:solidFill>
              <a:schemeClr val="accent1"/>
            </a:solidFill>
            <a:round/>
            <a:headEnd/>
            <a:tailEnd/>
          </a:ln>
          <a:effectLst/>
        </p:spPr>
        <p:txBody>
          <a:bodyPr/>
          <a:lstStyle/>
          <a:p>
            <a:endParaRPr lang="en-US"/>
          </a:p>
        </p:txBody>
      </p:sp>
      <p:sp>
        <p:nvSpPr>
          <p:cNvPr id="83971"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حالات القرار في البرامج الخطية</a:t>
            </a:r>
            <a:endParaRPr lang="en-US" sz="4000" b="1" dirty="0">
              <a:solidFill>
                <a:srgbClr val="002060"/>
              </a:solidFill>
            </a:endParaRPr>
          </a:p>
        </p:txBody>
      </p:sp>
      <p:sp>
        <p:nvSpPr>
          <p:cNvPr id="83972" name="Rectangle 4"/>
          <p:cNvSpPr>
            <a:spLocks noGrp="1" noChangeArrowheads="1"/>
          </p:cNvSpPr>
          <p:nvPr>
            <p:ph type="body" idx="1"/>
          </p:nvPr>
        </p:nvSpPr>
        <p:spPr>
          <a:xfrm>
            <a:off x="5373688" y="1666875"/>
            <a:ext cx="3617912" cy="4738688"/>
          </a:xfrm>
        </p:spPr>
        <p:txBody>
          <a:bodyPr/>
          <a:lstStyle/>
          <a:p>
            <a:pPr marL="50800" indent="-3175" algn="r" rtl="1">
              <a:spcBef>
                <a:spcPct val="0"/>
              </a:spcBef>
              <a:buFontTx/>
              <a:buNone/>
            </a:pPr>
            <a:r>
              <a:rPr lang="ar-SA" sz="2800" dirty="0">
                <a:solidFill>
                  <a:srgbClr val="0000FF"/>
                </a:solidFill>
              </a:rPr>
              <a:t>نرسم مستقيم دالة الهدف</a:t>
            </a:r>
          </a:p>
          <a:p>
            <a:pPr marL="517525" indent="-517525" algn="ctr">
              <a:spcBef>
                <a:spcPct val="0"/>
              </a:spcBef>
              <a:buFontTx/>
              <a:buNone/>
            </a:pPr>
            <a:r>
              <a:rPr lang="en-US" sz="2400" dirty="0"/>
              <a:t>max </a:t>
            </a:r>
            <a:r>
              <a:rPr lang="en-US" sz="2400" i="1" dirty="0"/>
              <a:t>z</a:t>
            </a:r>
            <a:r>
              <a:rPr lang="en-US" sz="2400" dirty="0"/>
              <a:t> = 50</a:t>
            </a:r>
            <a:r>
              <a:rPr lang="en-US" sz="2400" i="1" dirty="0"/>
              <a:t>x</a:t>
            </a:r>
            <a:r>
              <a:rPr lang="en-US" sz="2400" baseline="-25000" dirty="0"/>
              <a:t>1</a:t>
            </a:r>
            <a:r>
              <a:rPr lang="en-US" sz="2400" dirty="0"/>
              <a:t> + 100</a:t>
            </a:r>
            <a:r>
              <a:rPr lang="en-US" sz="2400" i="1" dirty="0"/>
              <a:t>x</a:t>
            </a:r>
            <a:r>
              <a:rPr lang="en-US" sz="2400" baseline="-25000" dirty="0"/>
              <a:t>2</a:t>
            </a:r>
          </a:p>
          <a:p>
            <a:pPr marL="517525" indent="-517525" algn="ctr" rtl="1">
              <a:spcBef>
                <a:spcPct val="0"/>
              </a:spcBef>
              <a:buFontTx/>
              <a:buNone/>
            </a:pPr>
            <a:endParaRPr lang="ar-SA" sz="1600" dirty="0"/>
          </a:p>
          <a:p>
            <a:pPr marL="517525" indent="-517525" algn="ctr" rtl="1">
              <a:spcBef>
                <a:spcPct val="0"/>
              </a:spcBef>
              <a:buFontTx/>
              <a:buNone/>
            </a:pPr>
            <a:r>
              <a:rPr lang="ar-SA" sz="2400" dirty="0"/>
              <a:t>نرسم مستقيم دالة الهدف عندما يمر</a:t>
            </a:r>
          </a:p>
          <a:p>
            <a:pPr marL="517525" indent="-517525" algn="r" rtl="1">
              <a:spcBef>
                <a:spcPct val="0"/>
              </a:spcBef>
              <a:buFontTx/>
              <a:buNone/>
            </a:pPr>
            <a:r>
              <a:rPr lang="ar-SA" sz="2400" dirty="0"/>
              <a:t>بالنقطة </a:t>
            </a:r>
            <a:r>
              <a:rPr lang="en-US" sz="2400" dirty="0"/>
              <a:t>(4</a:t>
            </a:r>
            <a:r>
              <a:rPr lang="en-US" sz="1400" dirty="0"/>
              <a:t> </a:t>
            </a:r>
            <a:r>
              <a:rPr lang="en-US" sz="2400" dirty="0"/>
              <a:t>,</a:t>
            </a:r>
            <a:r>
              <a:rPr lang="en-US" sz="1400" dirty="0"/>
              <a:t> </a:t>
            </a:r>
            <a:r>
              <a:rPr lang="en-US" sz="2400" dirty="0"/>
              <a:t>4)</a:t>
            </a:r>
            <a:endParaRPr lang="ar-SA" sz="2400" dirty="0"/>
          </a:p>
          <a:p>
            <a:pPr marL="517525" indent="-517525" algn="r" rtl="1">
              <a:spcBef>
                <a:spcPct val="0"/>
              </a:spcBef>
              <a:buFontTx/>
              <a:buNone/>
            </a:pPr>
            <a:endParaRPr lang="ar-SA" sz="1600" dirty="0"/>
          </a:p>
          <a:p>
            <a:pPr marL="517525" indent="-517525" algn="ctr" rtl="1">
              <a:spcBef>
                <a:spcPct val="0"/>
              </a:spcBef>
              <a:buFontTx/>
              <a:buNone/>
            </a:pPr>
            <a:r>
              <a:rPr lang="en-US" sz="2400" dirty="0"/>
              <a:t>50</a:t>
            </a:r>
            <a:r>
              <a:rPr lang="en-US" sz="2400" i="1" dirty="0"/>
              <a:t>x</a:t>
            </a:r>
            <a:r>
              <a:rPr lang="en-US" sz="2400" baseline="-25000" dirty="0"/>
              <a:t>1</a:t>
            </a:r>
            <a:r>
              <a:rPr lang="en-US" sz="2400" dirty="0"/>
              <a:t> + 100</a:t>
            </a:r>
            <a:r>
              <a:rPr lang="en-US" sz="2400" i="1" dirty="0"/>
              <a:t>x</a:t>
            </a:r>
            <a:r>
              <a:rPr lang="en-US" sz="2400" baseline="-25000" dirty="0"/>
              <a:t>2 </a:t>
            </a:r>
            <a:r>
              <a:rPr lang="en-US" sz="2400" dirty="0"/>
              <a:t>= 600</a:t>
            </a:r>
          </a:p>
          <a:p>
            <a:pPr marL="169863" lvl="1" indent="-4763" algn="r">
              <a:spcBef>
                <a:spcPct val="0"/>
              </a:spcBef>
              <a:buFontTx/>
              <a:buNone/>
            </a:pPr>
            <a:endParaRPr lang="ar-SA" sz="1600" dirty="0">
              <a:solidFill>
                <a:srgbClr val="00B050"/>
              </a:solidFill>
            </a:endParaRPr>
          </a:p>
          <a:p>
            <a:pPr marL="169863" lvl="1" indent="-4763" algn="r">
              <a:spcBef>
                <a:spcPct val="0"/>
              </a:spcBef>
              <a:buFontTx/>
              <a:buNone/>
            </a:pPr>
            <a:r>
              <a:rPr lang="ar-SA" dirty="0">
                <a:solidFill>
                  <a:srgbClr val="0000FF"/>
                </a:solidFill>
              </a:rPr>
              <a:t>نحتاج نقطة أخرى:</a:t>
            </a:r>
          </a:p>
          <a:p>
            <a:pPr marL="517525" indent="-517525" algn="ctr">
              <a:buFontTx/>
              <a:buNone/>
            </a:pPr>
            <a:r>
              <a:rPr lang="en-US" sz="2400" dirty="0">
                <a:latin typeface="Times New Roman" pitchFamily="18" charset="0"/>
                <a:cs typeface="Times New Roman" pitchFamily="18" charset="0"/>
                <a:sym typeface="Symbol" pitchFamily="18" charset="2"/>
              </a:rPr>
              <a:t>if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0  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 </a:t>
            </a:r>
            <a:r>
              <a:rPr lang="en-US" sz="2400" dirty="0">
                <a:latin typeface="Times New Roman" pitchFamily="18" charset="0"/>
                <a:sym typeface="Symbol" pitchFamily="18" charset="2"/>
              </a:rPr>
              <a:t>= 6</a:t>
            </a:r>
            <a:r>
              <a:rPr lang="en-US" sz="2400" dirty="0">
                <a:latin typeface="Times New Roman" pitchFamily="18" charset="0"/>
                <a:cs typeface="Times New Roman" pitchFamily="18" charset="0"/>
                <a:sym typeface="Symbol" pitchFamily="18" charset="2"/>
              </a:rPr>
              <a:t> </a:t>
            </a:r>
          </a:p>
          <a:p>
            <a:pPr marL="517525" indent="-517525" algn="ctr">
              <a:buFontTx/>
              <a:buNone/>
            </a:pPr>
            <a:r>
              <a:rPr lang="en-US" sz="2400" dirty="0">
                <a:latin typeface="Times New Roman" pitchFamily="18" charset="0"/>
                <a:cs typeface="Times New Roman" pitchFamily="18" charset="0"/>
                <a:sym typeface="Symbol" pitchFamily="18" charset="2"/>
              </a:rPr>
              <a:t>(4</a:t>
            </a:r>
            <a:r>
              <a:rPr lang="en-US" sz="14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14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4) and (0</a:t>
            </a:r>
            <a:r>
              <a:rPr lang="en-US" sz="14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14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6)</a:t>
            </a:r>
            <a:endParaRPr lang="ar-SA" sz="2400" baseline="-25000" dirty="0">
              <a:latin typeface="Times New Roman" pitchFamily="18" charset="0"/>
              <a:cs typeface="Times New Roman" pitchFamily="18" charset="0"/>
              <a:sym typeface="Symbol" pitchFamily="18" charset="2"/>
            </a:endParaRPr>
          </a:p>
          <a:p>
            <a:pPr marL="517525" indent="-517525" algn="r" rtl="1">
              <a:spcBef>
                <a:spcPct val="0"/>
              </a:spcBef>
              <a:buFontTx/>
              <a:buNone/>
            </a:pPr>
            <a:endParaRPr lang="en-US" sz="1600" dirty="0"/>
          </a:p>
          <a:p>
            <a:pPr marL="517525" indent="-517525" algn="r" rtl="1">
              <a:spcBef>
                <a:spcPct val="0"/>
              </a:spcBef>
              <a:buFontTx/>
              <a:buNone/>
            </a:pPr>
            <a:r>
              <a:rPr lang="ar-SA" sz="2400" dirty="0">
                <a:solidFill>
                  <a:srgbClr val="0000FF"/>
                </a:solidFill>
              </a:rPr>
              <a:t>اتجاه تحسن دالة الهدف للأعلى.</a:t>
            </a:r>
            <a:endParaRPr lang="en-US" sz="2400" dirty="0">
              <a:solidFill>
                <a:srgbClr val="0000FF"/>
              </a:solidFill>
            </a:endParaRPr>
          </a:p>
        </p:txBody>
      </p:sp>
      <p:sp>
        <p:nvSpPr>
          <p:cNvPr id="83973" name="Text Box 5"/>
          <p:cNvSpPr txBox="1">
            <a:spLocks noChangeArrowheads="1"/>
          </p:cNvSpPr>
          <p:nvPr/>
        </p:nvSpPr>
        <p:spPr bwMode="auto">
          <a:xfrm>
            <a:off x="4783138" y="5240338"/>
            <a:ext cx="361950" cy="366712"/>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83974" name="Text Box 6"/>
          <p:cNvSpPr txBox="1">
            <a:spLocks noChangeArrowheads="1"/>
          </p:cNvSpPr>
          <p:nvPr/>
        </p:nvSpPr>
        <p:spPr bwMode="auto">
          <a:xfrm>
            <a:off x="1062038" y="1943100"/>
            <a:ext cx="361950" cy="366713"/>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sp>
        <p:nvSpPr>
          <p:cNvPr id="83975" name="Text Box 7"/>
          <p:cNvSpPr txBox="1">
            <a:spLocks noChangeArrowheads="1"/>
          </p:cNvSpPr>
          <p:nvPr/>
        </p:nvSpPr>
        <p:spPr bwMode="auto">
          <a:xfrm>
            <a:off x="2486987" y="2901950"/>
            <a:ext cx="1737976" cy="369332"/>
          </a:xfrm>
          <a:prstGeom prst="rect">
            <a:avLst/>
          </a:prstGeom>
          <a:noFill/>
          <a:ln w="9525">
            <a:noFill/>
            <a:miter lim="800000"/>
            <a:headEnd/>
            <a:tailEnd/>
          </a:ln>
          <a:effectLst/>
        </p:spPr>
        <p:txBody>
          <a:bodyPr wrap="none">
            <a:spAutoFit/>
          </a:bodyPr>
          <a:lstStyle/>
          <a:p>
            <a:pPr algn="ctr"/>
            <a:r>
              <a:rPr lang="ar-SA" b="1" dirty="0">
                <a:latin typeface="Times New Roman" pitchFamily="18" charset="0"/>
                <a:cs typeface="Times New Roman" pitchFamily="18" charset="0"/>
              </a:rPr>
              <a:t>فضاء الحلول الممكنة</a:t>
            </a:r>
          </a:p>
        </p:txBody>
      </p:sp>
      <p:grpSp>
        <p:nvGrpSpPr>
          <p:cNvPr id="2" name="Group 8"/>
          <p:cNvGrpSpPr>
            <a:grpSpLocks/>
          </p:cNvGrpSpPr>
          <p:nvPr/>
        </p:nvGrpSpPr>
        <p:grpSpPr bwMode="auto">
          <a:xfrm>
            <a:off x="2220913" y="5537200"/>
            <a:ext cx="314325" cy="304800"/>
            <a:chOff x="2214" y="3613"/>
            <a:chExt cx="198" cy="192"/>
          </a:xfrm>
        </p:grpSpPr>
        <p:sp>
          <p:nvSpPr>
            <p:cNvPr id="83977" name="Oval 9"/>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83978" name="Text Box 10"/>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1</a:t>
              </a:r>
            </a:p>
          </p:txBody>
        </p:sp>
      </p:grpSp>
      <p:grpSp>
        <p:nvGrpSpPr>
          <p:cNvPr id="3" name="Group 11"/>
          <p:cNvGrpSpPr>
            <a:grpSpLocks/>
          </p:cNvGrpSpPr>
          <p:nvPr/>
        </p:nvGrpSpPr>
        <p:grpSpPr bwMode="auto">
          <a:xfrm>
            <a:off x="4079875" y="5338763"/>
            <a:ext cx="314325" cy="304800"/>
            <a:chOff x="2214" y="3613"/>
            <a:chExt cx="198" cy="192"/>
          </a:xfrm>
        </p:grpSpPr>
        <p:sp>
          <p:nvSpPr>
            <p:cNvPr id="83980" name="Oval 12"/>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83981" name="Text Box 13"/>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2</a:t>
              </a:r>
            </a:p>
          </p:txBody>
        </p:sp>
      </p:grpSp>
      <p:sp>
        <p:nvSpPr>
          <p:cNvPr id="83982" name="Freeform 14"/>
          <p:cNvSpPr>
            <a:spLocks/>
          </p:cNvSpPr>
          <p:nvPr/>
        </p:nvSpPr>
        <p:spPr bwMode="auto">
          <a:xfrm>
            <a:off x="1149350" y="2616200"/>
            <a:ext cx="895350" cy="2622550"/>
          </a:xfrm>
          <a:custGeom>
            <a:avLst/>
            <a:gdLst/>
            <a:ahLst/>
            <a:cxnLst>
              <a:cxn ang="0">
                <a:pos x="0" y="0"/>
              </a:cxn>
              <a:cxn ang="0">
                <a:pos x="0" y="1652"/>
              </a:cxn>
              <a:cxn ang="0">
                <a:pos x="564" y="1640"/>
              </a:cxn>
              <a:cxn ang="0">
                <a:pos x="0" y="0"/>
              </a:cxn>
            </a:cxnLst>
            <a:rect l="0" t="0" r="r" b="b"/>
            <a:pathLst>
              <a:path w="564" h="1652">
                <a:moveTo>
                  <a:pt x="0" y="0"/>
                </a:moveTo>
                <a:lnTo>
                  <a:pt x="0" y="1652"/>
                </a:lnTo>
                <a:lnTo>
                  <a:pt x="564" y="1640"/>
                </a:lnTo>
                <a:lnTo>
                  <a:pt x="0" y="0"/>
                </a:lnTo>
                <a:close/>
              </a:path>
            </a:pathLst>
          </a:custGeom>
          <a:solidFill>
            <a:schemeClr val="bg1"/>
          </a:solidFill>
          <a:ln w="9525">
            <a:solidFill>
              <a:schemeClr val="bg1"/>
            </a:solidFill>
            <a:round/>
            <a:headEnd/>
            <a:tailEnd/>
          </a:ln>
          <a:effectLst/>
        </p:spPr>
        <p:txBody>
          <a:bodyPr/>
          <a:lstStyle/>
          <a:p>
            <a:endParaRPr lang="en-US"/>
          </a:p>
        </p:txBody>
      </p:sp>
      <p:sp>
        <p:nvSpPr>
          <p:cNvPr id="83983" name="Freeform 15"/>
          <p:cNvSpPr>
            <a:spLocks/>
          </p:cNvSpPr>
          <p:nvPr/>
        </p:nvSpPr>
        <p:spPr bwMode="auto">
          <a:xfrm>
            <a:off x="1987550" y="4997450"/>
            <a:ext cx="1612900" cy="241300"/>
          </a:xfrm>
          <a:custGeom>
            <a:avLst/>
            <a:gdLst/>
            <a:ahLst/>
            <a:cxnLst>
              <a:cxn ang="0">
                <a:pos x="0" y="0"/>
              </a:cxn>
              <a:cxn ang="0">
                <a:pos x="1016" y="152"/>
              </a:cxn>
              <a:cxn ang="0">
                <a:pos x="44" y="152"/>
              </a:cxn>
              <a:cxn ang="0">
                <a:pos x="0" y="0"/>
              </a:cxn>
            </a:cxnLst>
            <a:rect l="0" t="0" r="r" b="b"/>
            <a:pathLst>
              <a:path w="1016" h="152">
                <a:moveTo>
                  <a:pt x="0" y="0"/>
                </a:moveTo>
                <a:lnTo>
                  <a:pt x="1016" y="152"/>
                </a:lnTo>
                <a:lnTo>
                  <a:pt x="44" y="152"/>
                </a:lnTo>
                <a:lnTo>
                  <a:pt x="0" y="0"/>
                </a:lnTo>
                <a:close/>
              </a:path>
            </a:pathLst>
          </a:custGeom>
          <a:solidFill>
            <a:schemeClr val="bg1"/>
          </a:solidFill>
          <a:ln w="9525">
            <a:solidFill>
              <a:schemeClr val="bg1"/>
            </a:solidFill>
            <a:round/>
            <a:headEnd/>
            <a:tailEnd/>
          </a:ln>
          <a:effectLst/>
        </p:spPr>
        <p:txBody>
          <a:bodyPr/>
          <a:lstStyle/>
          <a:p>
            <a:endParaRPr lang="en-US"/>
          </a:p>
        </p:txBody>
      </p:sp>
      <p:sp>
        <p:nvSpPr>
          <p:cNvPr id="83984" name="Line 16"/>
          <p:cNvSpPr>
            <a:spLocks noChangeShapeType="1"/>
          </p:cNvSpPr>
          <p:nvPr/>
        </p:nvSpPr>
        <p:spPr bwMode="auto">
          <a:xfrm>
            <a:off x="207963" y="5235575"/>
            <a:ext cx="4589462"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83985" name="Line 17"/>
          <p:cNvSpPr>
            <a:spLocks noChangeShapeType="1"/>
          </p:cNvSpPr>
          <p:nvPr/>
        </p:nvSpPr>
        <p:spPr bwMode="auto">
          <a:xfrm>
            <a:off x="908050" y="1903413"/>
            <a:ext cx="1447800" cy="419576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83986" name="Line 18"/>
          <p:cNvSpPr>
            <a:spLocks noChangeShapeType="1"/>
          </p:cNvSpPr>
          <p:nvPr/>
        </p:nvSpPr>
        <p:spPr bwMode="auto">
          <a:xfrm flipH="1" flipV="1">
            <a:off x="781050" y="4819650"/>
            <a:ext cx="3743325" cy="560388"/>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83987" name="Line 19"/>
          <p:cNvSpPr>
            <a:spLocks noChangeShapeType="1"/>
          </p:cNvSpPr>
          <p:nvPr/>
        </p:nvSpPr>
        <p:spPr bwMode="auto">
          <a:xfrm>
            <a:off x="1160463" y="2254250"/>
            <a:ext cx="0" cy="37036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83988" name="Line 20"/>
          <p:cNvSpPr>
            <a:spLocks noChangeShapeType="1"/>
          </p:cNvSpPr>
          <p:nvPr/>
        </p:nvSpPr>
        <p:spPr bwMode="auto">
          <a:xfrm>
            <a:off x="3619500" y="5153025"/>
            <a:ext cx="0" cy="190500"/>
          </a:xfrm>
          <a:prstGeom prst="line">
            <a:avLst/>
          </a:prstGeom>
          <a:noFill/>
          <a:ln w="9525">
            <a:solidFill>
              <a:schemeClr val="tx1"/>
            </a:solidFill>
            <a:round/>
            <a:headEnd/>
            <a:tailEnd/>
          </a:ln>
          <a:effectLst/>
        </p:spPr>
        <p:txBody>
          <a:bodyPr/>
          <a:lstStyle/>
          <a:p>
            <a:endParaRPr lang="en-US"/>
          </a:p>
        </p:txBody>
      </p:sp>
      <p:sp>
        <p:nvSpPr>
          <p:cNvPr id="83989" name="Line 21"/>
          <p:cNvSpPr>
            <a:spLocks noChangeShapeType="1"/>
          </p:cNvSpPr>
          <p:nvPr/>
        </p:nvSpPr>
        <p:spPr bwMode="auto">
          <a:xfrm flipH="1">
            <a:off x="1085850" y="2638425"/>
            <a:ext cx="171450" cy="0"/>
          </a:xfrm>
          <a:prstGeom prst="line">
            <a:avLst/>
          </a:prstGeom>
          <a:noFill/>
          <a:ln w="9525">
            <a:solidFill>
              <a:schemeClr val="tx1"/>
            </a:solidFill>
            <a:round/>
            <a:headEnd/>
            <a:tailEnd/>
          </a:ln>
          <a:effectLst/>
        </p:spPr>
        <p:txBody>
          <a:bodyPr/>
          <a:lstStyle/>
          <a:p>
            <a:endParaRPr lang="en-US"/>
          </a:p>
        </p:txBody>
      </p:sp>
      <p:sp>
        <p:nvSpPr>
          <p:cNvPr id="83990" name="Text Box 22"/>
          <p:cNvSpPr txBox="1">
            <a:spLocks noChangeArrowheads="1"/>
          </p:cNvSpPr>
          <p:nvPr/>
        </p:nvSpPr>
        <p:spPr bwMode="auto">
          <a:xfrm>
            <a:off x="3441700" y="5313363"/>
            <a:ext cx="336550" cy="274637"/>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12</a:t>
            </a:r>
          </a:p>
        </p:txBody>
      </p:sp>
      <p:sp>
        <p:nvSpPr>
          <p:cNvPr id="83991" name="Text Box 23"/>
          <p:cNvSpPr txBox="1">
            <a:spLocks noChangeArrowheads="1"/>
          </p:cNvSpPr>
          <p:nvPr/>
        </p:nvSpPr>
        <p:spPr bwMode="auto">
          <a:xfrm>
            <a:off x="785813" y="2514600"/>
            <a:ext cx="336550" cy="274638"/>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14</a:t>
            </a:r>
          </a:p>
        </p:txBody>
      </p:sp>
      <p:sp>
        <p:nvSpPr>
          <p:cNvPr id="83992" name="Line 24"/>
          <p:cNvSpPr>
            <a:spLocks noChangeShapeType="1"/>
          </p:cNvSpPr>
          <p:nvPr/>
        </p:nvSpPr>
        <p:spPr bwMode="auto">
          <a:xfrm>
            <a:off x="2066925" y="5143500"/>
            <a:ext cx="0" cy="219075"/>
          </a:xfrm>
          <a:prstGeom prst="line">
            <a:avLst/>
          </a:prstGeom>
          <a:noFill/>
          <a:ln w="9525">
            <a:solidFill>
              <a:schemeClr val="tx1"/>
            </a:solidFill>
            <a:round/>
            <a:headEnd/>
            <a:tailEnd/>
          </a:ln>
          <a:effectLst/>
        </p:spPr>
        <p:txBody>
          <a:bodyPr/>
          <a:lstStyle/>
          <a:p>
            <a:endParaRPr lang="en-US"/>
          </a:p>
        </p:txBody>
      </p:sp>
      <p:sp>
        <p:nvSpPr>
          <p:cNvPr id="83993" name="Line 25"/>
          <p:cNvSpPr>
            <a:spLocks noChangeShapeType="1"/>
          </p:cNvSpPr>
          <p:nvPr/>
        </p:nvSpPr>
        <p:spPr bwMode="auto">
          <a:xfrm flipH="1">
            <a:off x="1066800" y="4867275"/>
            <a:ext cx="200025" cy="0"/>
          </a:xfrm>
          <a:prstGeom prst="line">
            <a:avLst/>
          </a:prstGeom>
          <a:noFill/>
          <a:ln w="9525">
            <a:solidFill>
              <a:schemeClr val="tx1"/>
            </a:solidFill>
            <a:round/>
            <a:headEnd/>
            <a:tailEnd/>
          </a:ln>
          <a:effectLst/>
        </p:spPr>
        <p:txBody>
          <a:bodyPr/>
          <a:lstStyle/>
          <a:p>
            <a:endParaRPr lang="en-US"/>
          </a:p>
        </p:txBody>
      </p:sp>
      <p:sp>
        <p:nvSpPr>
          <p:cNvPr id="83994" name="Text Box 26"/>
          <p:cNvSpPr txBox="1">
            <a:spLocks noChangeArrowheads="1"/>
          </p:cNvSpPr>
          <p:nvPr/>
        </p:nvSpPr>
        <p:spPr bwMode="auto">
          <a:xfrm>
            <a:off x="1814513" y="5238750"/>
            <a:ext cx="260350" cy="274638"/>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4</a:t>
            </a:r>
          </a:p>
        </p:txBody>
      </p:sp>
      <p:sp>
        <p:nvSpPr>
          <p:cNvPr id="83995" name="Text Box 27"/>
          <p:cNvSpPr txBox="1">
            <a:spLocks noChangeArrowheads="1"/>
          </p:cNvSpPr>
          <p:nvPr/>
        </p:nvSpPr>
        <p:spPr bwMode="auto">
          <a:xfrm>
            <a:off x="938213" y="4829175"/>
            <a:ext cx="260350" cy="274638"/>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2</a:t>
            </a:r>
          </a:p>
        </p:txBody>
      </p:sp>
      <p:sp>
        <p:nvSpPr>
          <p:cNvPr id="83996" name="Line 28"/>
          <p:cNvSpPr>
            <a:spLocks noChangeShapeType="1"/>
          </p:cNvSpPr>
          <p:nvPr/>
        </p:nvSpPr>
        <p:spPr bwMode="auto">
          <a:xfrm>
            <a:off x="542925" y="3657161"/>
            <a:ext cx="3514725" cy="1781175"/>
          </a:xfrm>
          <a:prstGeom prst="line">
            <a:avLst/>
          </a:prstGeom>
          <a:noFill/>
          <a:ln w="28575">
            <a:solidFill>
              <a:schemeClr val="tx1"/>
            </a:solidFill>
            <a:prstDash val="dash"/>
            <a:round/>
            <a:headEnd type="triangle" w="med" len="med"/>
            <a:tailEnd type="triangle" w="med" len="med"/>
          </a:ln>
          <a:effectLst/>
        </p:spPr>
        <p:txBody>
          <a:bodyPr/>
          <a:lstStyle/>
          <a:p>
            <a:endParaRPr lang="en-US"/>
          </a:p>
        </p:txBody>
      </p:sp>
      <p:sp>
        <p:nvSpPr>
          <p:cNvPr id="84000" name="Text Box 32"/>
          <p:cNvSpPr txBox="1">
            <a:spLocks noChangeArrowheads="1"/>
          </p:cNvSpPr>
          <p:nvPr/>
        </p:nvSpPr>
        <p:spPr bwMode="auto">
          <a:xfrm>
            <a:off x="254000" y="3373438"/>
            <a:ext cx="692818" cy="276999"/>
          </a:xfrm>
          <a:prstGeom prst="rect">
            <a:avLst/>
          </a:prstGeom>
          <a:noFill/>
          <a:ln w="9525">
            <a:noFill/>
            <a:miter lim="800000"/>
            <a:headEnd/>
            <a:tailEnd/>
          </a:ln>
          <a:effectLst/>
        </p:spPr>
        <p:txBody>
          <a:bodyPr wrap="none">
            <a:spAutoFit/>
          </a:bodyPr>
          <a:lstStyle/>
          <a:p>
            <a:r>
              <a:rPr lang="en-US" sz="1200" b="1" i="1" dirty="0">
                <a:latin typeface="+mn-lt"/>
                <a:cs typeface="Times New Roman" pitchFamily="18" charset="0"/>
              </a:rPr>
              <a:t>z</a:t>
            </a:r>
            <a:r>
              <a:rPr lang="en-US" sz="1200" b="1" dirty="0">
                <a:latin typeface="+mn-lt"/>
                <a:cs typeface="Times New Roman" pitchFamily="18" charset="0"/>
              </a:rPr>
              <a:t> = 600</a:t>
            </a:r>
          </a:p>
        </p:txBody>
      </p:sp>
      <p:sp>
        <p:nvSpPr>
          <p:cNvPr id="84001" name="Line 33"/>
          <p:cNvSpPr>
            <a:spLocks noChangeShapeType="1"/>
          </p:cNvSpPr>
          <p:nvPr/>
        </p:nvSpPr>
        <p:spPr bwMode="auto">
          <a:xfrm flipV="1">
            <a:off x="2434296" y="4191000"/>
            <a:ext cx="232704" cy="404154"/>
          </a:xfrm>
          <a:prstGeom prst="line">
            <a:avLst/>
          </a:prstGeom>
          <a:noFill/>
          <a:ln w="28575">
            <a:solidFill>
              <a:schemeClr val="tx1"/>
            </a:solidFill>
            <a:round/>
            <a:headEnd/>
            <a:tailEnd type="triangle" w="med" len="med"/>
          </a:ln>
          <a:effectLst/>
        </p:spPr>
        <p:txBody>
          <a:bodyPr/>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8DE4CDAB-32AE-4E08-B494-98A98ECD81BD}" type="slidenum">
              <a:rPr lang="ar-SA"/>
              <a:pPr/>
              <a:t>55</a:t>
            </a:fld>
            <a:endParaRPr lang="en-US"/>
          </a:p>
        </p:txBody>
      </p:sp>
      <p:sp>
        <p:nvSpPr>
          <p:cNvPr id="83970" name="Freeform 2"/>
          <p:cNvSpPr>
            <a:spLocks/>
          </p:cNvSpPr>
          <p:nvPr/>
        </p:nvSpPr>
        <p:spPr bwMode="auto">
          <a:xfrm>
            <a:off x="1162050" y="1905000"/>
            <a:ext cx="4314825" cy="3336925"/>
          </a:xfrm>
          <a:custGeom>
            <a:avLst/>
            <a:gdLst/>
            <a:ahLst/>
            <a:cxnLst>
              <a:cxn ang="0">
                <a:pos x="0" y="18"/>
              </a:cxn>
              <a:cxn ang="0">
                <a:pos x="2274" y="0"/>
              </a:cxn>
              <a:cxn ang="0">
                <a:pos x="2280" y="1824"/>
              </a:cxn>
              <a:cxn ang="0">
                <a:pos x="0" y="1844"/>
              </a:cxn>
              <a:cxn ang="0">
                <a:pos x="0" y="18"/>
              </a:cxn>
            </a:cxnLst>
            <a:rect l="0" t="0" r="r" b="b"/>
            <a:pathLst>
              <a:path w="2280" h="1844">
                <a:moveTo>
                  <a:pt x="0" y="18"/>
                </a:moveTo>
                <a:lnTo>
                  <a:pt x="2274" y="0"/>
                </a:lnTo>
                <a:lnTo>
                  <a:pt x="2280" y="1824"/>
                </a:lnTo>
                <a:lnTo>
                  <a:pt x="0" y="1844"/>
                </a:lnTo>
                <a:lnTo>
                  <a:pt x="0" y="18"/>
                </a:lnTo>
                <a:close/>
              </a:path>
            </a:pathLst>
          </a:custGeom>
          <a:solidFill>
            <a:srgbClr val="00CC00">
              <a:alpha val="89000"/>
            </a:srgbClr>
          </a:solidFill>
          <a:ln w="9525">
            <a:solidFill>
              <a:schemeClr val="accent1"/>
            </a:solidFill>
            <a:round/>
            <a:headEnd/>
            <a:tailEnd/>
          </a:ln>
          <a:effectLst/>
        </p:spPr>
        <p:txBody>
          <a:bodyPr/>
          <a:lstStyle/>
          <a:p>
            <a:endParaRPr lang="en-US"/>
          </a:p>
        </p:txBody>
      </p:sp>
      <p:sp>
        <p:nvSpPr>
          <p:cNvPr id="83971"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حالات القرار في البرامج الخطية</a:t>
            </a:r>
            <a:endParaRPr lang="en-US" sz="4000" b="1" dirty="0">
              <a:solidFill>
                <a:srgbClr val="002060"/>
              </a:solidFill>
            </a:endParaRPr>
          </a:p>
        </p:txBody>
      </p:sp>
      <p:sp>
        <p:nvSpPr>
          <p:cNvPr id="83973" name="Text Box 5"/>
          <p:cNvSpPr txBox="1">
            <a:spLocks noChangeArrowheads="1"/>
          </p:cNvSpPr>
          <p:nvPr/>
        </p:nvSpPr>
        <p:spPr bwMode="auto">
          <a:xfrm>
            <a:off x="4783138" y="5240338"/>
            <a:ext cx="361950" cy="366712"/>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1</a:t>
            </a:r>
          </a:p>
        </p:txBody>
      </p:sp>
      <p:sp>
        <p:nvSpPr>
          <p:cNvPr id="83974" name="Text Box 6"/>
          <p:cNvSpPr txBox="1">
            <a:spLocks noChangeArrowheads="1"/>
          </p:cNvSpPr>
          <p:nvPr/>
        </p:nvSpPr>
        <p:spPr bwMode="auto">
          <a:xfrm>
            <a:off x="1062038" y="1943100"/>
            <a:ext cx="361950" cy="366713"/>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sp>
        <p:nvSpPr>
          <p:cNvPr id="83975" name="Text Box 7"/>
          <p:cNvSpPr txBox="1">
            <a:spLocks noChangeArrowheads="1"/>
          </p:cNvSpPr>
          <p:nvPr/>
        </p:nvSpPr>
        <p:spPr bwMode="auto">
          <a:xfrm>
            <a:off x="2486987" y="2901950"/>
            <a:ext cx="1737976" cy="369332"/>
          </a:xfrm>
          <a:prstGeom prst="rect">
            <a:avLst/>
          </a:prstGeom>
          <a:noFill/>
          <a:ln w="9525">
            <a:noFill/>
            <a:miter lim="800000"/>
            <a:headEnd/>
            <a:tailEnd/>
          </a:ln>
          <a:effectLst/>
        </p:spPr>
        <p:txBody>
          <a:bodyPr wrap="none">
            <a:spAutoFit/>
          </a:bodyPr>
          <a:lstStyle/>
          <a:p>
            <a:pPr algn="ctr"/>
            <a:r>
              <a:rPr lang="ar-SA" b="1" dirty="0">
                <a:latin typeface="Times New Roman" pitchFamily="18" charset="0"/>
                <a:cs typeface="Times New Roman" pitchFamily="18" charset="0"/>
              </a:rPr>
              <a:t>فضاء الحلول الممكنة</a:t>
            </a:r>
          </a:p>
        </p:txBody>
      </p:sp>
      <p:grpSp>
        <p:nvGrpSpPr>
          <p:cNvPr id="2" name="Group 8"/>
          <p:cNvGrpSpPr>
            <a:grpSpLocks/>
          </p:cNvGrpSpPr>
          <p:nvPr/>
        </p:nvGrpSpPr>
        <p:grpSpPr bwMode="auto">
          <a:xfrm>
            <a:off x="2220913" y="5537200"/>
            <a:ext cx="314325" cy="304800"/>
            <a:chOff x="2214" y="3613"/>
            <a:chExt cx="198" cy="192"/>
          </a:xfrm>
        </p:grpSpPr>
        <p:sp>
          <p:nvSpPr>
            <p:cNvPr id="83977" name="Oval 9"/>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83978" name="Text Box 10"/>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1</a:t>
              </a:r>
            </a:p>
          </p:txBody>
        </p:sp>
      </p:grpSp>
      <p:grpSp>
        <p:nvGrpSpPr>
          <p:cNvPr id="3" name="Group 11"/>
          <p:cNvGrpSpPr>
            <a:grpSpLocks/>
          </p:cNvGrpSpPr>
          <p:nvPr/>
        </p:nvGrpSpPr>
        <p:grpSpPr bwMode="auto">
          <a:xfrm>
            <a:off x="4079875" y="5338763"/>
            <a:ext cx="314325" cy="304800"/>
            <a:chOff x="2214" y="3613"/>
            <a:chExt cx="198" cy="192"/>
          </a:xfrm>
        </p:grpSpPr>
        <p:sp>
          <p:nvSpPr>
            <p:cNvPr id="83980" name="Oval 12"/>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83981" name="Text Box 13"/>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2</a:t>
              </a:r>
            </a:p>
          </p:txBody>
        </p:sp>
      </p:grpSp>
      <p:sp>
        <p:nvSpPr>
          <p:cNvPr id="83982" name="Freeform 14"/>
          <p:cNvSpPr>
            <a:spLocks/>
          </p:cNvSpPr>
          <p:nvPr/>
        </p:nvSpPr>
        <p:spPr bwMode="auto">
          <a:xfrm>
            <a:off x="1149350" y="2616200"/>
            <a:ext cx="895350" cy="2622550"/>
          </a:xfrm>
          <a:custGeom>
            <a:avLst/>
            <a:gdLst/>
            <a:ahLst/>
            <a:cxnLst>
              <a:cxn ang="0">
                <a:pos x="0" y="0"/>
              </a:cxn>
              <a:cxn ang="0">
                <a:pos x="0" y="1652"/>
              </a:cxn>
              <a:cxn ang="0">
                <a:pos x="564" y="1640"/>
              </a:cxn>
              <a:cxn ang="0">
                <a:pos x="0" y="0"/>
              </a:cxn>
            </a:cxnLst>
            <a:rect l="0" t="0" r="r" b="b"/>
            <a:pathLst>
              <a:path w="564" h="1652">
                <a:moveTo>
                  <a:pt x="0" y="0"/>
                </a:moveTo>
                <a:lnTo>
                  <a:pt x="0" y="1652"/>
                </a:lnTo>
                <a:lnTo>
                  <a:pt x="564" y="1640"/>
                </a:lnTo>
                <a:lnTo>
                  <a:pt x="0" y="0"/>
                </a:lnTo>
                <a:close/>
              </a:path>
            </a:pathLst>
          </a:custGeom>
          <a:solidFill>
            <a:schemeClr val="bg1"/>
          </a:solidFill>
          <a:ln w="9525">
            <a:solidFill>
              <a:schemeClr val="bg1"/>
            </a:solidFill>
            <a:round/>
            <a:headEnd/>
            <a:tailEnd/>
          </a:ln>
          <a:effectLst/>
        </p:spPr>
        <p:txBody>
          <a:bodyPr/>
          <a:lstStyle/>
          <a:p>
            <a:endParaRPr lang="en-US"/>
          </a:p>
        </p:txBody>
      </p:sp>
      <p:sp>
        <p:nvSpPr>
          <p:cNvPr id="83983" name="Freeform 15"/>
          <p:cNvSpPr>
            <a:spLocks/>
          </p:cNvSpPr>
          <p:nvPr/>
        </p:nvSpPr>
        <p:spPr bwMode="auto">
          <a:xfrm>
            <a:off x="1987550" y="4997450"/>
            <a:ext cx="1612900" cy="241300"/>
          </a:xfrm>
          <a:custGeom>
            <a:avLst/>
            <a:gdLst/>
            <a:ahLst/>
            <a:cxnLst>
              <a:cxn ang="0">
                <a:pos x="0" y="0"/>
              </a:cxn>
              <a:cxn ang="0">
                <a:pos x="1016" y="152"/>
              </a:cxn>
              <a:cxn ang="0">
                <a:pos x="44" y="152"/>
              </a:cxn>
              <a:cxn ang="0">
                <a:pos x="0" y="0"/>
              </a:cxn>
            </a:cxnLst>
            <a:rect l="0" t="0" r="r" b="b"/>
            <a:pathLst>
              <a:path w="1016" h="152">
                <a:moveTo>
                  <a:pt x="0" y="0"/>
                </a:moveTo>
                <a:lnTo>
                  <a:pt x="1016" y="152"/>
                </a:lnTo>
                <a:lnTo>
                  <a:pt x="44" y="152"/>
                </a:lnTo>
                <a:lnTo>
                  <a:pt x="0" y="0"/>
                </a:lnTo>
                <a:close/>
              </a:path>
            </a:pathLst>
          </a:custGeom>
          <a:solidFill>
            <a:schemeClr val="bg1"/>
          </a:solidFill>
          <a:ln w="9525">
            <a:solidFill>
              <a:schemeClr val="bg1"/>
            </a:solidFill>
            <a:round/>
            <a:headEnd/>
            <a:tailEnd/>
          </a:ln>
          <a:effectLst/>
        </p:spPr>
        <p:txBody>
          <a:bodyPr/>
          <a:lstStyle/>
          <a:p>
            <a:endParaRPr lang="en-US"/>
          </a:p>
        </p:txBody>
      </p:sp>
      <p:sp>
        <p:nvSpPr>
          <p:cNvPr id="83984" name="Line 16"/>
          <p:cNvSpPr>
            <a:spLocks noChangeShapeType="1"/>
          </p:cNvSpPr>
          <p:nvPr/>
        </p:nvSpPr>
        <p:spPr bwMode="auto">
          <a:xfrm>
            <a:off x="207963" y="5235575"/>
            <a:ext cx="4589462"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83985" name="Line 17"/>
          <p:cNvSpPr>
            <a:spLocks noChangeShapeType="1"/>
          </p:cNvSpPr>
          <p:nvPr/>
        </p:nvSpPr>
        <p:spPr bwMode="auto">
          <a:xfrm>
            <a:off x="908050" y="1903413"/>
            <a:ext cx="1447800" cy="419576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83986" name="Line 18"/>
          <p:cNvSpPr>
            <a:spLocks noChangeShapeType="1"/>
          </p:cNvSpPr>
          <p:nvPr/>
        </p:nvSpPr>
        <p:spPr bwMode="auto">
          <a:xfrm flipH="1" flipV="1">
            <a:off x="781050" y="4819650"/>
            <a:ext cx="3743325" cy="560388"/>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83987" name="Line 19"/>
          <p:cNvSpPr>
            <a:spLocks noChangeShapeType="1"/>
          </p:cNvSpPr>
          <p:nvPr/>
        </p:nvSpPr>
        <p:spPr bwMode="auto">
          <a:xfrm>
            <a:off x="1160463" y="2254250"/>
            <a:ext cx="0" cy="3703638"/>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83988" name="Line 20"/>
          <p:cNvSpPr>
            <a:spLocks noChangeShapeType="1"/>
          </p:cNvSpPr>
          <p:nvPr/>
        </p:nvSpPr>
        <p:spPr bwMode="auto">
          <a:xfrm>
            <a:off x="3619500" y="5153025"/>
            <a:ext cx="0" cy="190500"/>
          </a:xfrm>
          <a:prstGeom prst="line">
            <a:avLst/>
          </a:prstGeom>
          <a:noFill/>
          <a:ln w="9525">
            <a:solidFill>
              <a:schemeClr val="tx1"/>
            </a:solidFill>
            <a:round/>
            <a:headEnd/>
            <a:tailEnd/>
          </a:ln>
          <a:effectLst/>
        </p:spPr>
        <p:txBody>
          <a:bodyPr/>
          <a:lstStyle/>
          <a:p>
            <a:endParaRPr lang="en-US"/>
          </a:p>
        </p:txBody>
      </p:sp>
      <p:sp>
        <p:nvSpPr>
          <p:cNvPr id="83989" name="Line 21"/>
          <p:cNvSpPr>
            <a:spLocks noChangeShapeType="1"/>
          </p:cNvSpPr>
          <p:nvPr/>
        </p:nvSpPr>
        <p:spPr bwMode="auto">
          <a:xfrm flipH="1">
            <a:off x="1085850" y="2638425"/>
            <a:ext cx="171450" cy="0"/>
          </a:xfrm>
          <a:prstGeom prst="line">
            <a:avLst/>
          </a:prstGeom>
          <a:noFill/>
          <a:ln w="9525">
            <a:solidFill>
              <a:schemeClr val="tx1"/>
            </a:solidFill>
            <a:round/>
            <a:headEnd/>
            <a:tailEnd/>
          </a:ln>
          <a:effectLst/>
        </p:spPr>
        <p:txBody>
          <a:bodyPr/>
          <a:lstStyle/>
          <a:p>
            <a:endParaRPr lang="en-US"/>
          </a:p>
        </p:txBody>
      </p:sp>
      <p:sp>
        <p:nvSpPr>
          <p:cNvPr id="83990" name="Text Box 22"/>
          <p:cNvSpPr txBox="1">
            <a:spLocks noChangeArrowheads="1"/>
          </p:cNvSpPr>
          <p:nvPr/>
        </p:nvSpPr>
        <p:spPr bwMode="auto">
          <a:xfrm>
            <a:off x="3441700" y="5313363"/>
            <a:ext cx="336550" cy="274637"/>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12</a:t>
            </a:r>
          </a:p>
        </p:txBody>
      </p:sp>
      <p:sp>
        <p:nvSpPr>
          <p:cNvPr id="83991" name="Text Box 23"/>
          <p:cNvSpPr txBox="1">
            <a:spLocks noChangeArrowheads="1"/>
          </p:cNvSpPr>
          <p:nvPr/>
        </p:nvSpPr>
        <p:spPr bwMode="auto">
          <a:xfrm>
            <a:off x="785813" y="2514600"/>
            <a:ext cx="336550" cy="274638"/>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14</a:t>
            </a:r>
          </a:p>
        </p:txBody>
      </p:sp>
      <p:sp>
        <p:nvSpPr>
          <p:cNvPr id="83992" name="Line 24"/>
          <p:cNvSpPr>
            <a:spLocks noChangeShapeType="1"/>
          </p:cNvSpPr>
          <p:nvPr/>
        </p:nvSpPr>
        <p:spPr bwMode="auto">
          <a:xfrm>
            <a:off x="2066925" y="5143500"/>
            <a:ext cx="0" cy="219075"/>
          </a:xfrm>
          <a:prstGeom prst="line">
            <a:avLst/>
          </a:prstGeom>
          <a:noFill/>
          <a:ln w="9525">
            <a:solidFill>
              <a:schemeClr val="tx1"/>
            </a:solidFill>
            <a:round/>
            <a:headEnd/>
            <a:tailEnd/>
          </a:ln>
          <a:effectLst/>
        </p:spPr>
        <p:txBody>
          <a:bodyPr/>
          <a:lstStyle/>
          <a:p>
            <a:endParaRPr lang="en-US"/>
          </a:p>
        </p:txBody>
      </p:sp>
      <p:sp>
        <p:nvSpPr>
          <p:cNvPr id="83993" name="Line 25"/>
          <p:cNvSpPr>
            <a:spLocks noChangeShapeType="1"/>
          </p:cNvSpPr>
          <p:nvPr/>
        </p:nvSpPr>
        <p:spPr bwMode="auto">
          <a:xfrm flipH="1">
            <a:off x="1066800" y="4867275"/>
            <a:ext cx="200025" cy="0"/>
          </a:xfrm>
          <a:prstGeom prst="line">
            <a:avLst/>
          </a:prstGeom>
          <a:noFill/>
          <a:ln w="9525">
            <a:solidFill>
              <a:schemeClr val="tx1"/>
            </a:solidFill>
            <a:round/>
            <a:headEnd/>
            <a:tailEnd/>
          </a:ln>
          <a:effectLst/>
        </p:spPr>
        <p:txBody>
          <a:bodyPr/>
          <a:lstStyle/>
          <a:p>
            <a:endParaRPr lang="en-US"/>
          </a:p>
        </p:txBody>
      </p:sp>
      <p:sp>
        <p:nvSpPr>
          <p:cNvPr id="83994" name="Text Box 26"/>
          <p:cNvSpPr txBox="1">
            <a:spLocks noChangeArrowheads="1"/>
          </p:cNvSpPr>
          <p:nvPr/>
        </p:nvSpPr>
        <p:spPr bwMode="auto">
          <a:xfrm>
            <a:off x="1814513" y="5238750"/>
            <a:ext cx="260350" cy="274638"/>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4</a:t>
            </a:r>
          </a:p>
        </p:txBody>
      </p:sp>
      <p:sp>
        <p:nvSpPr>
          <p:cNvPr id="83995" name="Text Box 27"/>
          <p:cNvSpPr txBox="1">
            <a:spLocks noChangeArrowheads="1"/>
          </p:cNvSpPr>
          <p:nvPr/>
        </p:nvSpPr>
        <p:spPr bwMode="auto">
          <a:xfrm>
            <a:off x="938213" y="4829175"/>
            <a:ext cx="260350" cy="274638"/>
          </a:xfrm>
          <a:prstGeom prst="rect">
            <a:avLst/>
          </a:prstGeom>
          <a:noFill/>
          <a:ln w="9525">
            <a:noFill/>
            <a:miter lim="800000"/>
            <a:headEnd/>
            <a:tailEnd/>
          </a:ln>
          <a:effectLst/>
        </p:spPr>
        <p:txBody>
          <a:bodyPr wrap="none">
            <a:spAutoFit/>
          </a:bodyPr>
          <a:lstStyle/>
          <a:p>
            <a:r>
              <a:rPr lang="en-US" sz="1200">
                <a:latin typeface="Times New Roman" pitchFamily="18" charset="0"/>
                <a:cs typeface="Times New Roman" pitchFamily="18" charset="0"/>
              </a:rPr>
              <a:t>2</a:t>
            </a:r>
          </a:p>
        </p:txBody>
      </p:sp>
      <p:sp>
        <p:nvSpPr>
          <p:cNvPr id="83996" name="Line 28"/>
          <p:cNvSpPr>
            <a:spLocks noChangeShapeType="1"/>
          </p:cNvSpPr>
          <p:nvPr/>
        </p:nvSpPr>
        <p:spPr bwMode="auto">
          <a:xfrm>
            <a:off x="542925" y="3657161"/>
            <a:ext cx="3514725" cy="1781175"/>
          </a:xfrm>
          <a:prstGeom prst="line">
            <a:avLst/>
          </a:prstGeom>
          <a:noFill/>
          <a:ln w="28575">
            <a:solidFill>
              <a:schemeClr val="tx1"/>
            </a:solidFill>
            <a:prstDash val="dash"/>
            <a:round/>
            <a:headEnd type="triangle" w="med" len="med"/>
            <a:tailEnd type="triangle" w="med" len="med"/>
          </a:ln>
          <a:effectLst/>
        </p:spPr>
        <p:txBody>
          <a:bodyPr/>
          <a:lstStyle/>
          <a:p>
            <a:endParaRPr lang="en-US"/>
          </a:p>
        </p:txBody>
      </p:sp>
      <p:sp>
        <p:nvSpPr>
          <p:cNvPr id="84000" name="Text Box 32"/>
          <p:cNvSpPr txBox="1">
            <a:spLocks noChangeArrowheads="1"/>
          </p:cNvSpPr>
          <p:nvPr/>
        </p:nvSpPr>
        <p:spPr bwMode="auto">
          <a:xfrm>
            <a:off x="254000" y="3373438"/>
            <a:ext cx="692818" cy="276999"/>
          </a:xfrm>
          <a:prstGeom prst="rect">
            <a:avLst/>
          </a:prstGeom>
          <a:noFill/>
          <a:ln w="9525">
            <a:noFill/>
            <a:miter lim="800000"/>
            <a:headEnd/>
            <a:tailEnd/>
          </a:ln>
          <a:effectLst/>
        </p:spPr>
        <p:txBody>
          <a:bodyPr wrap="none">
            <a:spAutoFit/>
          </a:bodyPr>
          <a:lstStyle/>
          <a:p>
            <a:r>
              <a:rPr lang="en-US" sz="1200" b="1" i="1" dirty="0">
                <a:latin typeface="+mn-lt"/>
                <a:cs typeface="Times New Roman" pitchFamily="18" charset="0"/>
              </a:rPr>
              <a:t>z</a:t>
            </a:r>
            <a:r>
              <a:rPr lang="en-US" sz="1200" b="1" dirty="0">
                <a:latin typeface="+mn-lt"/>
                <a:cs typeface="Times New Roman" pitchFamily="18" charset="0"/>
              </a:rPr>
              <a:t> = 600</a:t>
            </a:r>
          </a:p>
        </p:txBody>
      </p:sp>
      <p:sp>
        <p:nvSpPr>
          <p:cNvPr id="84001" name="Line 33"/>
          <p:cNvSpPr>
            <a:spLocks noChangeShapeType="1"/>
          </p:cNvSpPr>
          <p:nvPr/>
        </p:nvSpPr>
        <p:spPr bwMode="auto">
          <a:xfrm flipV="1">
            <a:off x="2434296" y="4191000"/>
            <a:ext cx="232704" cy="404154"/>
          </a:xfrm>
          <a:prstGeom prst="line">
            <a:avLst/>
          </a:prstGeom>
          <a:noFill/>
          <a:ln w="28575">
            <a:solidFill>
              <a:schemeClr val="tx1"/>
            </a:solidFill>
            <a:round/>
            <a:headEnd/>
            <a:tailEnd type="triangle" w="med" len="med"/>
          </a:ln>
          <a:effectLst/>
        </p:spPr>
        <p:txBody>
          <a:bodyPr/>
          <a:lstStyle/>
          <a:p>
            <a:endParaRPr lang="en-US"/>
          </a:p>
        </p:txBody>
      </p:sp>
      <p:sp>
        <p:nvSpPr>
          <p:cNvPr id="33" name="Rectangle 4"/>
          <p:cNvSpPr txBox="1">
            <a:spLocks noChangeArrowheads="1"/>
          </p:cNvSpPr>
          <p:nvPr/>
        </p:nvSpPr>
        <p:spPr bwMode="auto">
          <a:xfrm>
            <a:off x="5486400" y="1928802"/>
            <a:ext cx="3505200" cy="3045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517525" indent="-517525" algn="ctr" rtl="1">
              <a:spcBef>
                <a:spcPct val="0"/>
              </a:spcBef>
              <a:buFontTx/>
              <a:buNone/>
            </a:pPr>
            <a:endParaRPr lang="ar-SA" sz="2400" kern="0" dirty="0"/>
          </a:p>
          <a:p>
            <a:pPr marL="517525" indent="-517525" algn="r" rtl="1">
              <a:spcBef>
                <a:spcPct val="0"/>
              </a:spcBef>
              <a:buFontTx/>
              <a:buNone/>
            </a:pPr>
            <a:r>
              <a:rPr lang="ar-SA" sz="2400" kern="0" dirty="0"/>
              <a:t>تتزايد قيمة دالة الهدف إلى ما لا </a:t>
            </a:r>
          </a:p>
          <a:p>
            <a:pPr marL="517525" indent="-517525" algn="r" rtl="1">
              <a:spcBef>
                <a:spcPct val="0"/>
              </a:spcBef>
              <a:buFontTx/>
              <a:buNone/>
            </a:pPr>
            <a:r>
              <a:rPr lang="ar-SA" sz="2400" kern="0" dirty="0"/>
              <a:t>نهاية ! </a:t>
            </a:r>
          </a:p>
          <a:p>
            <a:pPr marL="517525" indent="-517525" algn="r" rtl="1">
              <a:spcBef>
                <a:spcPct val="0"/>
              </a:spcBef>
              <a:buFontTx/>
              <a:buNone/>
            </a:pPr>
            <a:endParaRPr lang="ar-SA" sz="2400" kern="0" dirty="0"/>
          </a:p>
          <a:p>
            <a:pPr marL="517525" indent="-517525" algn="r" rtl="1">
              <a:spcBef>
                <a:spcPct val="0"/>
              </a:spcBef>
              <a:buFontTx/>
              <a:buNone/>
            </a:pPr>
            <a:r>
              <a:rPr lang="ar-SA" sz="2400" kern="0" dirty="0">
                <a:solidFill>
                  <a:srgbClr val="FF0000"/>
                </a:solidFill>
              </a:rPr>
              <a:t>الحل الأمثل غير محدود.</a:t>
            </a:r>
          </a:p>
          <a:p>
            <a:pPr marL="517525" indent="-517525" algn="r" rtl="1">
              <a:spcBef>
                <a:spcPct val="0"/>
              </a:spcBef>
              <a:buFontTx/>
              <a:buNone/>
            </a:pPr>
            <a:endParaRPr lang="ar-SA" sz="2400" kern="0" dirty="0"/>
          </a:p>
          <a:p>
            <a:pPr marL="517525" indent="-517525" algn="r" rtl="1">
              <a:spcBef>
                <a:spcPct val="0"/>
              </a:spcBef>
              <a:buFontTx/>
              <a:buNone/>
            </a:pPr>
            <a:r>
              <a:rPr lang="ar-SA" sz="2400" kern="0" dirty="0"/>
              <a:t>إي أنه لا يوجد حل أمثل.</a:t>
            </a:r>
          </a:p>
        </p:txBody>
      </p:sp>
      <p:sp>
        <p:nvSpPr>
          <p:cNvPr id="35" name="Line 28"/>
          <p:cNvSpPr>
            <a:spLocks noChangeShapeType="1"/>
          </p:cNvSpPr>
          <p:nvPr/>
        </p:nvSpPr>
        <p:spPr bwMode="auto">
          <a:xfrm>
            <a:off x="1943100" y="1714500"/>
            <a:ext cx="3514725" cy="1781175"/>
          </a:xfrm>
          <a:prstGeom prst="line">
            <a:avLst/>
          </a:prstGeom>
          <a:noFill/>
          <a:ln w="28575">
            <a:solidFill>
              <a:schemeClr val="tx1"/>
            </a:solidFill>
            <a:prstDash val="dash"/>
            <a:round/>
            <a:headEnd type="triangle" w="med" len="med"/>
            <a:tailEnd type="triangle" w="med" len="med"/>
          </a:ln>
          <a:effectLst/>
        </p:spPr>
        <p:txBody>
          <a:bodyPr/>
          <a:lstStyle/>
          <a:p>
            <a:endParaRPr lang="en-US"/>
          </a:p>
        </p:txBody>
      </p:sp>
      <p:sp>
        <p:nvSpPr>
          <p:cNvPr id="36" name="Line 33"/>
          <p:cNvSpPr>
            <a:spLocks noChangeShapeType="1"/>
          </p:cNvSpPr>
          <p:nvPr/>
        </p:nvSpPr>
        <p:spPr bwMode="auto">
          <a:xfrm flipV="1">
            <a:off x="3834471" y="2195732"/>
            <a:ext cx="314325" cy="447675"/>
          </a:xfrm>
          <a:prstGeom prst="line">
            <a:avLst/>
          </a:prstGeom>
          <a:noFill/>
          <a:ln w="28575">
            <a:solidFill>
              <a:schemeClr val="tx1"/>
            </a:solidFill>
            <a:round/>
            <a:headEnd/>
            <a:tailEnd type="triangle" w="med" len="med"/>
          </a:ln>
          <a:effectLst/>
        </p:spPr>
        <p:txBody>
          <a:bodyPr/>
          <a:lstStyle/>
          <a:p>
            <a:endParaRPr lang="en-US"/>
          </a:p>
        </p:txBody>
      </p:sp>
      <p:sp>
        <p:nvSpPr>
          <p:cNvPr id="37" name="Text Box 34"/>
          <p:cNvSpPr txBox="1">
            <a:spLocks noChangeArrowheads="1"/>
          </p:cNvSpPr>
          <p:nvPr/>
        </p:nvSpPr>
        <p:spPr bwMode="auto">
          <a:xfrm>
            <a:off x="4140200" y="2126219"/>
            <a:ext cx="533400" cy="366713"/>
          </a:xfrm>
          <a:prstGeom prst="rect">
            <a:avLst/>
          </a:prstGeom>
          <a:noFill/>
          <a:ln w="9525">
            <a:noFill/>
            <a:miter lim="800000"/>
            <a:headEnd/>
            <a:tailEnd/>
          </a:ln>
          <a:effectLst/>
        </p:spPr>
        <p:txBody>
          <a:bodyPr wrap="none">
            <a:spAutoFit/>
          </a:bodyPr>
          <a:lstStyle/>
          <a:p>
            <a:r>
              <a:rPr lang="en-US" b="1" dirty="0">
                <a:latin typeface="Times New Roman" pitchFamily="18" charset="0"/>
                <a:cs typeface="Times New Roman" pitchFamily="18" charset="0"/>
              </a:rPr>
              <a:t>+ ∞</a:t>
            </a:r>
          </a:p>
        </p:txBody>
      </p:sp>
    </p:spTree>
    <p:extLst>
      <p:ext uri="{BB962C8B-B14F-4D97-AF65-F5344CB8AC3E}">
        <p14:creationId xmlns:p14="http://schemas.microsoft.com/office/powerpoint/2010/main" val="12368304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8D5FAB1-8077-4E19-BD49-9CAD2FB5FDBF}" type="slidenum">
              <a:rPr lang="ar-SA"/>
              <a:pPr/>
              <a:t>56</a:t>
            </a:fld>
            <a:endParaRPr lang="en-US"/>
          </a:p>
        </p:txBody>
      </p:sp>
      <p:sp>
        <p:nvSpPr>
          <p:cNvPr id="87042"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حالات القرار في البرامج الخطية</a:t>
            </a:r>
            <a:endParaRPr lang="en-US" sz="4000" b="1" dirty="0">
              <a:solidFill>
                <a:srgbClr val="002060"/>
              </a:solidFill>
            </a:endParaRPr>
          </a:p>
        </p:txBody>
      </p:sp>
      <p:sp>
        <p:nvSpPr>
          <p:cNvPr id="87043" name="Rectangle 3"/>
          <p:cNvSpPr>
            <a:spLocks noGrp="1" noChangeArrowheads="1"/>
          </p:cNvSpPr>
          <p:nvPr>
            <p:ph type="body" idx="1"/>
          </p:nvPr>
        </p:nvSpPr>
        <p:spPr/>
        <p:txBody>
          <a:bodyPr/>
          <a:lstStyle/>
          <a:p>
            <a:pPr marL="0" indent="0" algn="r" rtl="1">
              <a:lnSpc>
                <a:spcPct val="90000"/>
              </a:lnSpc>
              <a:buNone/>
            </a:pPr>
            <a:r>
              <a:rPr lang="ar-SA" dirty="0">
                <a:solidFill>
                  <a:srgbClr val="0000FF"/>
                </a:solidFill>
              </a:rPr>
              <a:t>فضاء الحلول فارغ:</a:t>
            </a:r>
            <a:endParaRPr lang="ar-SA" dirty="0"/>
          </a:p>
          <a:p>
            <a:pPr lvl="1" algn="r" rtl="1">
              <a:buFontTx/>
              <a:buNone/>
            </a:pPr>
            <a:r>
              <a:rPr lang="ar-SA" sz="3200" u="sng" dirty="0"/>
              <a:t>مثال</a:t>
            </a:r>
            <a:r>
              <a:rPr lang="ar-SA" sz="3200" dirty="0"/>
              <a:t> : افترض البرنامج الخطي التالي</a:t>
            </a:r>
          </a:p>
          <a:p>
            <a:pPr lvl="1" algn="r" rtl="1">
              <a:buFontTx/>
              <a:buNone/>
            </a:pPr>
            <a:endParaRPr lang="ar-SA" sz="1600" dirty="0"/>
          </a:p>
          <a:p>
            <a:pPr lvl="1" algn="ctr">
              <a:spcBef>
                <a:spcPct val="0"/>
              </a:spcBef>
              <a:buFontTx/>
              <a:buNone/>
            </a:pPr>
            <a:r>
              <a:rPr lang="en-US" sz="3000" dirty="0"/>
              <a:t>  min   </a:t>
            </a:r>
            <a:r>
              <a:rPr lang="en-US" sz="3000" i="1" dirty="0"/>
              <a:t>z</a:t>
            </a:r>
            <a:r>
              <a:rPr lang="en-US" sz="3000" dirty="0"/>
              <a:t> = 5 </a:t>
            </a:r>
            <a:r>
              <a:rPr lang="en-US" sz="3200" i="1" dirty="0"/>
              <a:t>x</a:t>
            </a:r>
            <a:r>
              <a:rPr lang="en-US" sz="3200" baseline="-25000" dirty="0"/>
              <a:t>1</a:t>
            </a:r>
            <a:r>
              <a:rPr lang="en-US" sz="3000" dirty="0"/>
              <a:t>  + 10 </a:t>
            </a:r>
            <a:r>
              <a:rPr lang="en-US" sz="3200" i="1" dirty="0"/>
              <a:t>x</a:t>
            </a:r>
            <a:r>
              <a:rPr lang="en-US" sz="3200" baseline="-25000" dirty="0"/>
              <a:t>2</a:t>
            </a:r>
            <a:endParaRPr lang="en-US" sz="3000" dirty="0"/>
          </a:p>
          <a:p>
            <a:pPr lvl="1">
              <a:spcBef>
                <a:spcPct val="0"/>
              </a:spcBef>
              <a:buFontTx/>
              <a:buNone/>
            </a:pPr>
            <a:r>
              <a:rPr lang="en-US" sz="3000" dirty="0"/>
              <a:t>    		       </a:t>
            </a:r>
            <a:r>
              <a:rPr lang="en-US" sz="3000" dirty="0" err="1"/>
              <a:t>s.t.</a:t>
            </a:r>
            <a:endParaRPr lang="en-US" sz="3000" dirty="0"/>
          </a:p>
          <a:p>
            <a:pPr lvl="1">
              <a:spcBef>
                <a:spcPct val="0"/>
              </a:spcBef>
              <a:buFontTx/>
              <a:buNone/>
            </a:pPr>
            <a:r>
              <a:rPr lang="en-US" sz="3000" dirty="0"/>
              <a:t>                                     </a:t>
            </a:r>
            <a:r>
              <a:rPr lang="en-US" sz="3200" i="1" dirty="0"/>
              <a:t>x</a:t>
            </a:r>
            <a:r>
              <a:rPr lang="en-US" sz="3200" baseline="-25000" dirty="0"/>
              <a:t>1</a:t>
            </a:r>
            <a:r>
              <a:rPr lang="en-US" sz="3000" dirty="0"/>
              <a:t>  +    2</a:t>
            </a:r>
            <a:r>
              <a:rPr lang="en-US" sz="3200" i="1" dirty="0"/>
              <a:t>x</a:t>
            </a:r>
            <a:r>
              <a:rPr lang="en-US" sz="3200" baseline="-25000" dirty="0"/>
              <a:t>2   </a:t>
            </a:r>
            <a:r>
              <a:rPr lang="en-US" sz="3000" dirty="0"/>
              <a:t>≥</a:t>
            </a:r>
            <a:r>
              <a:rPr lang="en-US" sz="3200" dirty="0"/>
              <a:t> 10</a:t>
            </a:r>
            <a:endParaRPr lang="en-US" sz="2400" i="1" dirty="0"/>
          </a:p>
          <a:p>
            <a:pPr lvl="1">
              <a:spcBef>
                <a:spcPct val="0"/>
              </a:spcBef>
              <a:buFontTx/>
              <a:buNone/>
            </a:pPr>
            <a:r>
              <a:rPr lang="en-US" sz="3000" dirty="0"/>
              <a:t>                                    -</a:t>
            </a:r>
            <a:r>
              <a:rPr lang="en-US" sz="3000" i="1" dirty="0"/>
              <a:t>x</a:t>
            </a:r>
            <a:r>
              <a:rPr lang="en-US" sz="3200" baseline="-25000" dirty="0"/>
              <a:t>1</a:t>
            </a:r>
            <a:r>
              <a:rPr lang="en-US" sz="3000" dirty="0"/>
              <a:t>  +      </a:t>
            </a:r>
            <a:r>
              <a:rPr lang="en-US" sz="3000" i="1" dirty="0"/>
              <a:t>x</a:t>
            </a:r>
            <a:r>
              <a:rPr lang="en-US" sz="3200" baseline="-25000" dirty="0"/>
              <a:t>2 </a:t>
            </a:r>
            <a:r>
              <a:rPr lang="en-US" sz="3000" baseline="-25000" dirty="0"/>
              <a:t>  </a:t>
            </a:r>
            <a:r>
              <a:rPr lang="en-US" sz="3000" dirty="0"/>
              <a:t>≥  0</a:t>
            </a:r>
            <a:endParaRPr lang="ar-SA" sz="3000" dirty="0"/>
          </a:p>
          <a:p>
            <a:pPr lvl="1">
              <a:spcBef>
                <a:spcPct val="0"/>
              </a:spcBef>
              <a:buFontTx/>
              <a:buNone/>
            </a:pPr>
            <a:r>
              <a:rPr lang="en-US" sz="3000" i="1" dirty="0"/>
              <a:t>                                                  x</a:t>
            </a:r>
            <a:r>
              <a:rPr lang="en-US" sz="3200" baseline="-25000" dirty="0"/>
              <a:t>2 </a:t>
            </a:r>
            <a:r>
              <a:rPr lang="en-US" sz="3000" baseline="-25000" dirty="0"/>
              <a:t>  </a:t>
            </a:r>
            <a:r>
              <a:rPr lang="en-US" sz="3000" dirty="0"/>
              <a:t>≤  3</a:t>
            </a:r>
          </a:p>
          <a:p>
            <a:pPr lvl="1" algn="ctr">
              <a:spcBef>
                <a:spcPct val="0"/>
              </a:spcBef>
              <a:buFontTx/>
              <a:buNone/>
            </a:pPr>
            <a:r>
              <a:rPr lang="en-US" sz="3200" i="1" dirty="0"/>
              <a:t>                       x</a:t>
            </a:r>
            <a:r>
              <a:rPr lang="en-US" sz="3200" baseline="-25000" dirty="0"/>
              <a:t>1</a:t>
            </a:r>
            <a:r>
              <a:rPr lang="en-US" sz="3000" dirty="0"/>
              <a:t> , </a:t>
            </a:r>
            <a:r>
              <a:rPr lang="en-US" sz="3200" i="1" dirty="0"/>
              <a:t>x</a:t>
            </a:r>
            <a:r>
              <a:rPr lang="en-US" sz="3200" baseline="-25000" dirty="0"/>
              <a:t>2</a:t>
            </a:r>
            <a:r>
              <a:rPr lang="en-US" sz="3000" dirty="0"/>
              <a:t> ≥ 0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p:txBody>
          <a:bodyPr/>
          <a:lstStyle/>
          <a:p>
            <a:fld id="{1BA0B93C-D223-493A-84CD-884F508C9DF2}" type="slidenum">
              <a:rPr lang="ar-SA"/>
              <a:pPr/>
              <a:t>57</a:t>
            </a:fld>
            <a:endParaRPr lang="en-US"/>
          </a:p>
        </p:txBody>
      </p:sp>
      <p:sp>
        <p:nvSpPr>
          <p:cNvPr id="88067" name="Rectangle 3"/>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حالات القرار في البرامج الخطية</a:t>
            </a:r>
            <a:endParaRPr lang="en-US" sz="4000" b="1" dirty="0">
              <a:solidFill>
                <a:srgbClr val="002060"/>
              </a:solidFill>
            </a:endParaRPr>
          </a:p>
        </p:txBody>
      </p:sp>
      <p:sp>
        <p:nvSpPr>
          <p:cNvPr id="88068" name="Rectangle 4"/>
          <p:cNvSpPr>
            <a:spLocks noGrp="1" noChangeArrowheads="1"/>
          </p:cNvSpPr>
          <p:nvPr>
            <p:ph type="body" idx="1"/>
          </p:nvPr>
        </p:nvSpPr>
        <p:spPr>
          <a:xfrm>
            <a:off x="5373688" y="1524000"/>
            <a:ext cx="3617912" cy="4195763"/>
          </a:xfrm>
        </p:spPr>
        <p:txBody>
          <a:bodyPr/>
          <a:lstStyle/>
          <a:p>
            <a:pPr marL="517525" indent="-517525" algn="r" rtl="1">
              <a:spcBef>
                <a:spcPct val="0"/>
              </a:spcBef>
              <a:buFontTx/>
              <a:buNone/>
            </a:pPr>
            <a:r>
              <a:rPr lang="ar-SA" sz="2800" b="1" u="sng" dirty="0"/>
              <a:t>الحل</a:t>
            </a:r>
            <a:r>
              <a:rPr lang="ar-SA" sz="2800" b="1" dirty="0"/>
              <a:t>: </a:t>
            </a:r>
          </a:p>
          <a:p>
            <a:pPr marL="517525" indent="-517525" algn="ctr">
              <a:spcBef>
                <a:spcPct val="0"/>
              </a:spcBef>
              <a:buFontTx/>
              <a:buNone/>
            </a:pPr>
            <a:r>
              <a:rPr lang="en-US" sz="2400" i="1" dirty="0"/>
              <a:t>x</a:t>
            </a:r>
            <a:r>
              <a:rPr lang="en-US" sz="2400" baseline="-25000" dirty="0"/>
              <a:t>1</a:t>
            </a:r>
            <a:r>
              <a:rPr lang="en-US" sz="2400" dirty="0"/>
              <a:t> ≥ 0 ,  </a:t>
            </a:r>
            <a:r>
              <a:rPr lang="en-US" sz="2400" i="1" dirty="0"/>
              <a:t>x</a:t>
            </a:r>
            <a:r>
              <a:rPr lang="en-US" sz="2400" baseline="-25000" dirty="0"/>
              <a:t>2 </a:t>
            </a:r>
            <a:r>
              <a:rPr lang="en-US" sz="2400" dirty="0"/>
              <a:t>≥ 0</a:t>
            </a:r>
          </a:p>
          <a:p>
            <a:pPr marL="1090613" lvl="1" indent="-366713" algn="ctr">
              <a:spcBef>
                <a:spcPct val="0"/>
              </a:spcBef>
              <a:buFontTx/>
              <a:buNone/>
            </a:pPr>
            <a:endParaRPr lang="en-US" sz="2400" dirty="0"/>
          </a:p>
          <a:p>
            <a:pPr marL="1090613" lvl="1" indent="-366713" algn="ctr">
              <a:spcBef>
                <a:spcPct val="0"/>
              </a:spcBef>
              <a:buFontTx/>
              <a:buNone/>
            </a:pPr>
            <a:r>
              <a:rPr lang="en-US" sz="2400" dirty="0"/>
              <a:t> </a:t>
            </a:r>
            <a:r>
              <a:rPr lang="en-US" sz="2400" i="1" dirty="0"/>
              <a:t>x</a:t>
            </a:r>
            <a:r>
              <a:rPr lang="en-US" sz="2400" baseline="-25000" dirty="0"/>
              <a:t>1</a:t>
            </a:r>
            <a:r>
              <a:rPr lang="en-US" sz="2400" dirty="0"/>
              <a:t> + 2</a:t>
            </a:r>
            <a:r>
              <a:rPr lang="en-US" sz="2400" i="1" dirty="0"/>
              <a:t>x</a:t>
            </a:r>
            <a:r>
              <a:rPr lang="en-US" sz="2400" baseline="-25000" dirty="0"/>
              <a:t>2 </a:t>
            </a:r>
            <a:r>
              <a:rPr lang="en-US" sz="2400" dirty="0"/>
              <a:t>≥ 10</a:t>
            </a:r>
            <a:endParaRPr lang="en-US" sz="2400" i="1" dirty="0"/>
          </a:p>
          <a:p>
            <a:pPr marL="1090613" lvl="1" indent="-366713" algn="ctr">
              <a:spcBef>
                <a:spcPct val="0"/>
              </a:spcBef>
              <a:buFontTx/>
              <a:buNone/>
            </a:pPr>
            <a:r>
              <a:rPr lang="en-US" sz="2400" dirty="0"/>
              <a:t>  (0</a:t>
            </a:r>
            <a:r>
              <a:rPr lang="en-US" sz="1400" dirty="0"/>
              <a:t> </a:t>
            </a:r>
            <a:r>
              <a:rPr lang="en-US" sz="2400" dirty="0"/>
              <a:t>,</a:t>
            </a:r>
            <a:r>
              <a:rPr lang="en-US" sz="1400" dirty="0"/>
              <a:t> </a:t>
            </a:r>
            <a:r>
              <a:rPr lang="en-US" sz="2400" dirty="0"/>
              <a:t>5) , (10</a:t>
            </a:r>
            <a:r>
              <a:rPr lang="en-US" sz="1400" dirty="0"/>
              <a:t> </a:t>
            </a:r>
            <a:r>
              <a:rPr lang="en-US" sz="2400" dirty="0"/>
              <a:t>,</a:t>
            </a:r>
            <a:r>
              <a:rPr lang="en-US" sz="1400" dirty="0"/>
              <a:t> </a:t>
            </a:r>
            <a:r>
              <a:rPr lang="en-US" sz="2400" dirty="0"/>
              <a:t>0)</a:t>
            </a:r>
          </a:p>
          <a:p>
            <a:pPr marL="517525" indent="-517525" algn="ctr">
              <a:spcBef>
                <a:spcPct val="0"/>
              </a:spcBef>
              <a:buFontTx/>
              <a:buNone/>
            </a:pPr>
            <a:r>
              <a:rPr lang="en-US" sz="2400" dirty="0"/>
              <a:t>(0,0) </a:t>
            </a:r>
            <a:r>
              <a:rPr lang="en-US" sz="2400" dirty="0">
                <a:sym typeface="Symbol" pitchFamily="18" charset="2"/>
              </a:rPr>
              <a:t> (0)+2(0) = 0 &lt; 10</a:t>
            </a:r>
          </a:p>
          <a:p>
            <a:pPr marL="517525" indent="-517525" algn="ctr">
              <a:spcBef>
                <a:spcPct val="0"/>
              </a:spcBef>
              <a:buFontTx/>
              <a:buNone/>
            </a:pPr>
            <a:endParaRPr lang="en-US" sz="2400" i="1" dirty="0"/>
          </a:p>
          <a:p>
            <a:pPr marL="517525" indent="-517525" algn="ctr">
              <a:spcBef>
                <a:spcPct val="0"/>
              </a:spcBef>
              <a:buFontTx/>
              <a:buNone/>
            </a:pPr>
            <a:r>
              <a:rPr lang="en-US" sz="2400" i="1" dirty="0"/>
              <a:t>      -x</a:t>
            </a:r>
            <a:r>
              <a:rPr lang="en-US" sz="2400" baseline="-25000" dirty="0"/>
              <a:t>1</a:t>
            </a:r>
            <a:r>
              <a:rPr lang="en-US" sz="2400" dirty="0"/>
              <a:t> + </a:t>
            </a:r>
            <a:r>
              <a:rPr lang="en-US" sz="2400" i="1" dirty="0"/>
              <a:t>x</a:t>
            </a:r>
            <a:r>
              <a:rPr lang="en-US" sz="2400" baseline="-25000" dirty="0"/>
              <a:t>2 </a:t>
            </a:r>
            <a:r>
              <a:rPr lang="en-US" sz="2400" dirty="0"/>
              <a:t>≤ 0</a:t>
            </a:r>
          </a:p>
          <a:p>
            <a:pPr marL="517525" indent="-517525" algn="ctr">
              <a:spcBef>
                <a:spcPct val="0"/>
              </a:spcBef>
              <a:buFontTx/>
              <a:buNone/>
            </a:pPr>
            <a:r>
              <a:rPr lang="en-US" sz="2400" dirty="0"/>
              <a:t>       (1</a:t>
            </a:r>
            <a:r>
              <a:rPr lang="en-US" sz="1400" dirty="0"/>
              <a:t> </a:t>
            </a:r>
            <a:r>
              <a:rPr lang="en-US" sz="2400" dirty="0"/>
              <a:t>,</a:t>
            </a:r>
            <a:r>
              <a:rPr lang="en-US" sz="1400" dirty="0"/>
              <a:t> </a:t>
            </a:r>
            <a:r>
              <a:rPr lang="en-US" sz="2400" dirty="0"/>
              <a:t>1) , (2</a:t>
            </a:r>
            <a:r>
              <a:rPr lang="en-US" sz="1400" dirty="0"/>
              <a:t> </a:t>
            </a:r>
            <a:r>
              <a:rPr lang="en-US" sz="2400" dirty="0"/>
              <a:t>,</a:t>
            </a:r>
            <a:r>
              <a:rPr lang="en-US" sz="1400" dirty="0"/>
              <a:t> </a:t>
            </a:r>
            <a:r>
              <a:rPr lang="en-US" sz="2400" dirty="0"/>
              <a:t>2)</a:t>
            </a:r>
            <a:endParaRPr lang="ar-SA" sz="2400" dirty="0"/>
          </a:p>
          <a:p>
            <a:pPr marL="517525" indent="-517525" algn="ctr">
              <a:spcBef>
                <a:spcPct val="0"/>
              </a:spcBef>
              <a:buFontTx/>
              <a:buNone/>
            </a:pPr>
            <a:r>
              <a:rPr lang="en-US" sz="2400" dirty="0"/>
              <a:t>(1,2) </a:t>
            </a:r>
            <a:r>
              <a:rPr lang="en-US" sz="2400" dirty="0">
                <a:sym typeface="Symbol" pitchFamily="18" charset="2"/>
              </a:rPr>
              <a:t> (2) – (1) = 1 &gt; 0</a:t>
            </a:r>
            <a:endParaRPr lang="ar-SA" sz="2400" dirty="0"/>
          </a:p>
          <a:p>
            <a:pPr marL="1090613" lvl="1" indent="-366713" algn="ctr">
              <a:spcBef>
                <a:spcPct val="0"/>
              </a:spcBef>
              <a:buFontTx/>
              <a:buNone/>
            </a:pPr>
            <a:endParaRPr lang="en-US" sz="2400" dirty="0">
              <a:sym typeface="Symbol" pitchFamily="18" charset="2"/>
            </a:endParaRPr>
          </a:p>
          <a:p>
            <a:pPr marL="1090613" lvl="1" indent="-366713" algn="ctr">
              <a:spcBef>
                <a:spcPct val="0"/>
              </a:spcBef>
              <a:buFontTx/>
              <a:buNone/>
            </a:pPr>
            <a:r>
              <a:rPr lang="en-US" sz="2400" i="1" dirty="0"/>
              <a:t>x</a:t>
            </a:r>
            <a:r>
              <a:rPr lang="en-US" sz="2400" baseline="-25000" dirty="0"/>
              <a:t>2 </a:t>
            </a:r>
            <a:r>
              <a:rPr lang="en-US" sz="2400" dirty="0"/>
              <a:t>≤</a:t>
            </a:r>
            <a:r>
              <a:rPr lang="ar-SA" sz="2400" dirty="0"/>
              <a:t> </a:t>
            </a:r>
            <a:r>
              <a:rPr lang="en-US" sz="2400" dirty="0"/>
              <a:t> 3</a:t>
            </a:r>
            <a:endParaRPr lang="ar-SA" sz="2400" dirty="0"/>
          </a:p>
        </p:txBody>
      </p:sp>
      <p:sp>
        <p:nvSpPr>
          <p:cNvPr id="88069" name="Text Box 5"/>
          <p:cNvSpPr txBox="1">
            <a:spLocks noChangeArrowheads="1"/>
          </p:cNvSpPr>
          <p:nvPr/>
        </p:nvSpPr>
        <p:spPr bwMode="auto">
          <a:xfrm>
            <a:off x="5074146" y="5164138"/>
            <a:ext cx="361950" cy="366712"/>
          </a:xfrm>
          <a:prstGeom prst="rect">
            <a:avLst/>
          </a:prstGeom>
          <a:noFill/>
          <a:ln w="9525">
            <a:noFill/>
            <a:miter lim="800000"/>
            <a:headEnd/>
            <a:tailEnd/>
          </a:ln>
          <a:effectLst/>
        </p:spPr>
        <p:txBody>
          <a:bodyPr wrap="none">
            <a:spAutoFit/>
          </a:bodyPr>
          <a:lstStyle/>
          <a:p>
            <a:r>
              <a:rPr lang="en-US" i="1" dirty="0">
                <a:latin typeface="Times New Roman" pitchFamily="18" charset="0"/>
                <a:cs typeface="Times New Roman" pitchFamily="18" charset="0"/>
                <a:sym typeface="Symbol" pitchFamily="18" charset="2"/>
              </a:rPr>
              <a:t>x</a:t>
            </a:r>
            <a:r>
              <a:rPr lang="en-US" baseline="-25000" dirty="0">
                <a:latin typeface="Times New Roman" pitchFamily="18" charset="0"/>
                <a:cs typeface="Times New Roman" pitchFamily="18" charset="0"/>
                <a:sym typeface="Symbol" pitchFamily="18" charset="2"/>
              </a:rPr>
              <a:t>1</a:t>
            </a:r>
          </a:p>
        </p:txBody>
      </p:sp>
      <p:sp>
        <p:nvSpPr>
          <p:cNvPr id="88070" name="Text Box 6"/>
          <p:cNvSpPr txBox="1">
            <a:spLocks noChangeArrowheads="1"/>
          </p:cNvSpPr>
          <p:nvPr/>
        </p:nvSpPr>
        <p:spPr bwMode="auto">
          <a:xfrm>
            <a:off x="795338" y="1990725"/>
            <a:ext cx="361950" cy="366713"/>
          </a:xfrm>
          <a:prstGeom prst="rect">
            <a:avLst/>
          </a:prstGeom>
          <a:noFill/>
          <a:ln w="9525">
            <a:noFill/>
            <a:miter lim="800000"/>
            <a:headEnd/>
            <a:tailEnd/>
          </a:ln>
          <a:effectLst/>
        </p:spPr>
        <p:txBody>
          <a:bodyPr wrap="none">
            <a:spAutoFit/>
          </a:bodyPr>
          <a:lstStyle/>
          <a:p>
            <a:r>
              <a:rPr lang="en-US" i="1">
                <a:latin typeface="Times New Roman" pitchFamily="18" charset="0"/>
                <a:cs typeface="Times New Roman" pitchFamily="18" charset="0"/>
                <a:sym typeface="Symbol" pitchFamily="18" charset="2"/>
              </a:rPr>
              <a:t>x</a:t>
            </a:r>
            <a:r>
              <a:rPr lang="en-US" baseline="-25000">
                <a:latin typeface="Times New Roman" pitchFamily="18" charset="0"/>
                <a:cs typeface="Times New Roman" pitchFamily="18" charset="0"/>
                <a:sym typeface="Symbol" pitchFamily="18" charset="2"/>
              </a:rPr>
              <a:t>2</a:t>
            </a:r>
          </a:p>
        </p:txBody>
      </p:sp>
      <p:sp>
        <p:nvSpPr>
          <p:cNvPr id="88071" name="Line 7"/>
          <p:cNvSpPr>
            <a:spLocks noChangeShapeType="1"/>
          </p:cNvSpPr>
          <p:nvPr/>
        </p:nvSpPr>
        <p:spPr bwMode="auto">
          <a:xfrm flipV="1">
            <a:off x="207962" y="5157790"/>
            <a:ext cx="5165725" cy="1585"/>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88072" name="Line 8"/>
          <p:cNvSpPr>
            <a:spLocks noChangeShapeType="1"/>
          </p:cNvSpPr>
          <p:nvPr/>
        </p:nvSpPr>
        <p:spPr bwMode="auto">
          <a:xfrm>
            <a:off x="241300" y="3465513"/>
            <a:ext cx="4305300" cy="179546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88073" name="Line 9"/>
          <p:cNvSpPr>
            <a:spLocks noChangeShapeType="1"/>
          </p:cNvSpPr>
          <p:nvPr/>
        </p:nvSpPr>
        <p:spPr bwMode="auto">
          <a:xfrm flipH="1">
            <a:off x="400050" y="2089150"/>
            <a:ext cx="4110038" cy="3756025"/>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88074" name="Line 10"/>
          <p:cNvSpPr>
            <a:spLocks noChangeShapeType="1"/>
          </p:cNvSpPr>
          <p:nvPr/>
        </p:nvSpPr>
        <p:spPr bwMode="auto">
          <a:xfrm flipH="1">
            <a:off x="171450" y="4360863"/>
            <a:ext cx="4629150" cy="11112"/>
          </a:xfrm>
          <a:prstGeom prst="line">
            <a:avLst/>
          </a:prstGeom>
          <a:noFill/>
          <a:ln w="28575">
            <a:solidFill>
              <a:schemeClr val="accent2"/>
            </a:solidFill>
            <a:round/>
            <a:headEnd type="triangle" w="med" len="med"/>
            <a:tailEnd type="triangle" w="med" len="med"/>
          </a:ln>
          <a:effectLst/>
        </p:spPr>
        <p:txBody>
          <a:bodyPr/>
          <a:lstStyle/>
          <a:p>
            <a:endParaRPr lang="en-US"/>
          </a:p>
        </p:txBody>
      </p:sp>
      <p:sp>
        <p:nvSpPr>
          <p:cNvPr id="88075" name="Line 11"/>
          <p:cNvSpPr>
            <a:spLocks noChangeShapeType="1"/>
          </p:cNvSpPr>
          <p:nvPr/>
        </p:nvSpPr>
        <p:spPr bwMode="auto">
          <a:xfrm>
            <a:off x="1160463" y="2178050"/>
            <a:ext cx="0" cy="3703638"/>
          </a:xfrm>
          <a:prstGeom prst="line">
            <a:avLst/>
          </a:prstGeom>
          <a:noFill/>
          <a:ln w="19050">
            <a:solidFill>
              <a:schemeClr val="tx1"/>
            </a:solidFill>
            <a:round/>
            <a:headEnd type="triangle" w="med" len="med"/>
            <a:tailEnd type="triangle" w="med" len="med"/>
          </a:ln>
          <a:effectLst/>
        </p:spPr>
        <p:txBody>
          <a:bodyPr/>
          <a:lstStyle/>
          <a:p>
            <a:endParaRPr lang="en-US"/>
          </a:p>
        </p:txBody>
      </p:sp>
      <p:grpSp>
        <p:nvGrpSpPr>
          <p:cNvPr id="2" name="Group 13"/>
          <p:cNvGrpSpPr>
            <a:grpSpLocks/>
          </p:cNvGrpSpPr>
          <p:nvPr/>
        </p:nvGrpSpPr>
        <p:grpSpPr bwMode="auto">
          <a:xfrm>
            <a:off x="3158221" y="4774258"/>
            <a:ext cx="314325" cy="304800"/>
            <a:chOff x="2214" y="3613"/>
            <a:chExt cx="198" cy="192"/>
          </a:xfrm>
        </p:grpSpPr>
        <p:sp>
          <p:nvSpPr>
            <p:cNvPr id="88078" name="Oval 14"/>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88079" name="Text Box 15"/>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1</a:t>
              </a:r>
            </a:p>
          </p:txBody>
        </p:sp>
      </p:grpSp>
      <p:grpSp>
        <p:nvGrpSpPr>
          <p:cNvPr id="3" name="Group 16"/>
          <p:cNvGrpSpPr>
            <a:grpSpLocks/>
          </p:cNvGrpSpPr>
          <p:nvPr/>
        </p:nvGrpSpPr>
        <p:grpSpPr bwMode="auto">
          <a:xfrm>
            <a:off x="4031135" y="2460153"/>
            <a:ext cx="314325" cy="304800"/>
            <a:chOff x="2214" y="3613"/>
            <a:chExt cx="198" cy="192"/>
          </a:xfrm>
        </p:grpSpPr>
        <p:sp>
          <p:nvSpPr>
            <p:cNvPr id="88081" name="Oval 17"/>
            <p:cNvSpPr>
              <a:spLocks noChangeArrowheads="1"/>
            </p:cNvSpPr>
            <p:nvPr/>
          </p:nvSpPr>
          <p:spPr bwMode="auto">
            <a:xfrm>
              <a:off x="2214" y="3618"/>
              <a:ext cx="198" cy="186"/>
            </a:xfrm>
            <a:prstGeom prst="ellipse">
              <a:avLst/>
            </a:prstGeom>
            <a:noFill/>
            <a:ln w="9525">
              <a:solidFill>
                <a:schemeClr val="tx1"/>
              </a:solidFill>
              <a:round/>
              <a:headEnd/>
              <a:tailEnd/>
            </a:ln>
            <a:effectLst/>
          </p:spPr>
          <p:txBody>
            <a:bodyPr wrap="none" anchor="ctr"/>
            <a:lstStyle/>
            <a:p>
              <a:endParaRPr lang="en-US"/>
            </a:p>
          </p:txBody>
        </p:sp>
        <p:sp>
          <p:nvSpPr>
            <p:cNvPr id="88082" name="Text Box 18"/>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a:t>2</a:t>
              </a:r>
            </a:p>
          </p:txBody>
        </p:sp>
      </p:grpSp>
      <p:grpSp>
        <p:nvGrpSpPr>
          <p:cNvPr id="4" name="Group 19"/>
          <p:cNvGrpSpPr>
            <a:grpSpLocks/>
          </p:cNvGrpSpPr>
          <p:nvPr/>
        </p:nvGrpSpPr>
        <p:grpSpPr bwMode="auto">
          <a:xfrm>
            <a:off x="3973337" y="4042579"/>
            <a:ext cx="314325" cy="312738"/>
            <a:chOff x="2208" y="3613"/>
            <a:chExt cx="198" cy="197"/>
          </a:xfrm>
        </p:grpSpPr>
        <p:sp>
          <p:nvSpPr>
            <p:cNvPr id="88084" name="Oval 20"/>
            <p:cNvSpPr>
              <a:spLocks noChangeArrowheads="1"/>
            </p:cNvSpPr>
            <p:nvPr/>
          </p:nvSpPr>
          <p:spPr bwMode="auto">
            <a:xfrm>
              <a:off x="2208" y="3624"/>
              <a:ext cx="198" cy="186"/>
            </a:xfrm>
            <a:prstGeom prst="ellipse">
              <a:avLst/>
            </a:prstGeom>
            <a:noFill/>
            <a:ln w="9525">
              <a:solidFill>
                <a:schemeClr val="tx1"/>
              </a:solidFill>
              <a:round/>
              <a:headEnd/>
              <a:tailEnd/>
            </a:ln>
            <a:effectLst/>
          </p:spPr>
          <p:txBody>
            <a:bodyPr wrap="none" anchor="ctr"/>
            <a:lstStyle/>
            <a:p>
              <a:endParaRPr lang="en-US"/>
            </a:p>
          </p:txBody>
        </p:sp>
        <p:sp>
          <p:nvSpPr>
            <p:cNvPr id="88085" name="Text Box 21"/>
            <p:cNvSpPr txBox="1">
              <a:spLocks noChangeArrowheads="1"/>
            </p:cNvSpPr>
            <p:nvPr/>
          </p:nvSpPr>
          <p:spPr bwMode="auto">
            <a:xfrm>
              <a:off x="2222" y="3613"/>
              <a:ext cx="178" cy="192"/>
            </a:xfrm>
            <a:prstGeom prst="rect">
              <a:avLst/>
            </a:prstGeom>
            <a:noFill/>
            <a:ln w="9525">
              <a:noFill/>
              <a:miter lim="800000"/>
              <a:headEnd/>
              <a:tailEnd/>
            </a:ln>
            <a:effectLst/>
          </p:spPr>
          <p:txBody>
            <a:bodyPr wrap="none">
              <a:spAutoFit/>
            </a:bodyPr>
            <a:lstStyle/>
            <a:p>
              <a:r>
                <a:rPr lang="en-US" sz="1400" dirty="0"/>
                <a:t>3</a:t>
              </a:r>
            </a:p>
          </p:txBody>
        </p:sp>
      </p:grpSp>
      <p:sp>
        <p:nvSpPr>
          <p:cNvPr id="88086" name="Line 22"/>
          <p:cNvSpPr>
            <a:spLocks noChangeShapeType="1"/>
          </p:cNvSpPr>
          <p:nvPr/>
        </p:nvSpPr>
        <p:spPr bwMode="auto">
          <a:xfrm>
            <a:off x="4136849" y="4383560"/>
            <a:ext cx="0" cy="295275"/>
          </a:xfrm>
          <a:prstGeom prst="line">
            <a:avLst/>
          </a:prstGeom>
          <a:noFill/>
          <a:ln w="9525">
            <a:solidFill>
              <a:schemeClr val="tx1"/>
            </a:solidFill>
            <a:round/>
            <a:headEnd/>
            <a:tailEnd type="triangle" w="med" len="med"/>
          </a:ln>
          <a:effectLst/>
        </p:spPr>
        <p:txBody>
          <a:bodyPr/>
          <a:lstStyle/>
          <a:p>
            <a:endParaRPr lang="en-US"/>
          </a:p>
        </p:txBody>
      </p:sp>
      <p:sp>
        <p:nvSpPr>
          <p:cNvPr id="88089" name="Line 25"/>
          <p:cNvSpPr>
            <a:spLocks noChangeShapeType="1"/>
          </p:cNvSpPr>
          <p:nvPr/>
        </p:nvSpPr>
        <p:spPr bwMode="auto">
          <a:xfrm flipV="1">
            <a:off x="3389090" y="4520732"/>
            <a:ext cx="111968" cy="247649"/>
          </a:xfrm>
          <a:prstGeom prst="line">
            <a:avLst/>
          </a:prstGeom>
          <a:noFill/>
          <a:ln w="9525">
            <a:solidFill>
              <a:schemeClr val="tx1"/>
            </a:solidFill>
            <a:round/>
            <a:headEnd/>
            <a:tailEnd type="triangle" w="med" len="med"/>
          </a:ln>
          <a:effectLst/>
        </p:spPr>
        <p:txBody>
          <a:bodyPr/>
          <a:lstStyle/>
          <a:p>
            <a:endParaRPr lang="en-US"/>
          </a:p>
        </p:txBody>
      </p:sp>
      <p:sp>
        <p:nvSpPr>
          <p:cNvPr id="88090" name="Line 26"/>
          <p:cNvSpPr>
            <a:spLocks noChangeShapeType="1"/>
          </p:cNvSpPr>
          <p:nvPr/>
        </p:nvSpPr>
        <p:spPr bwMode="auto">
          <a:xfrm>
            <a:off x="1157288" y="2420888"/>
            <a:ext cx="238125" cy="0"/>
          </a:xfrm>
          <a:prstGeom prst="line">
            <a:avLst/>
          </a:prstGeom>
          <a:noFill/>
          <a:ln w="9525">
            <a:solidFill>
              <a:schemeClr val="tx1"/>
            </a:solidFill>
            <a:round/>
            <a:headEnd/>
            <a:tailEnd type="triangle" w="med" len="med"/>
          </a:ln>
          <a:effectLst/>
        </p:spPr>
        <p:txBody>
          <a:bodyPr/>
          <a:lstStyle/>
          <a:p>
            <a:endParaRPr lang="en-US"/>
          </a:p>
        </p:txBody>
      </p:sp>
      <p:sp>
        <p:nvSpPr>
          <p:cNvPr id="88091" name="Line 27"/>
          <p:cNvSpPr>
            <a:spLocks noChangeShapeType="1"/>
          </p:cNvSpPr>
          <p:nvPr/>
        </p:nvSpPr>
        <p:spPr bwMode="auto">
          <a:xfrm flipV="1">
            <a:off x="5135615" y="4948240"/>
            <a:ext cx="0" cy="209550"/>
          </a:xfrm>
          <a:prstGeom prst="line">
            <a:avLst/>
          </a:prstGeom>
          <a:noFill/>
          <a:ln w="9525">
            <a:solidFill>
              <a:schemeClr val="tx1"/>
            </a:solidFill>
            <a:round/>
            <a:headEnd/>
            <a:tailEnd type="triangle" w="med" len="med"/>
          </a:ln>
          <a:effectLst/>
        </p:spPr>
        <p:txBody>
          <a:bodyPr/>
          <a:lstStyle/>
          <a:p>
            <a:endParaRPr lang="en-US"/>
          </a:p>
        </p:txBody>
      </p:sp>
      <p:sp>
        <p:nvSpPr>
          <p:cNvPr id="88092" name="Line 28"/>
          <p:cNvSpPr>
            <a:spLocks noChangeShapeType="1"/>
          </p:cNvSpPr>
          <p:nvPr/>
        </p:nvSpPr>
        <p:spPr bwMode="auto">
          <a:xfrm flipH="1" flipV="1">
            <a:off x="3897906" y="2286025"/>
            <a:ext cx="169912" cy="206871"/>
          </a:xfrm>
          <a:prstGeom prst="line">
            <a:avLst/>
          </a:prstGeom>
          <a:noFill/>
          <a:ln w="9525">
            <a:solidFill>
              <a:schemeClr val="tx1"/>
            </a:solidFill>
            <a:round/>
            <a:headEnd/>
            <a:tailEnd type="triangle" w="med" len="med"/>
          </a:ln>
          <a:effectLst/>
        </p:spPr>
        <p:txBody>
          <a:bodyPr/>
          <a:lstStyle/>
          <a:p>
            <a:endParaRPr lang="en-US"/>
          </a:p>
        </p:txBody>
      </p:sp>
      <p:sp>
        <p:nvSpPr>
          <p:cNvPr id="30" name="Rectangle 4"/>
          <p:cNvSpPr txBox="1">
            <a:spLocks noChangeArrowheads="1"/>
          </p:cNvSpPr>
          <p:nvPr/>
        </p:nvSpPr>
        <p:spPr bwMode="auto">
          <a:xfrm>
            <a:off x="549278" y="5878512"/>
            <a:ext cx="4595810" cy="746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517525" indent="-517525" algn="r" rtl="1">
              <a:spcBef>
                <a:spcPct val="0"/>
              </a:spcBef>
              <a:buFontTx/>
              <a:buNone/>
            </a:pPr>
            <a:r>
              <a:rPr lang="ar-SA" sz="2400" kern="0" dirty="0">
                <a:solidFill>
                  <a:srgbClr val="FF0000"/>
                </a:solidFill>
              </a:rPr>
              <a:t>لا توجد منطقة تقاطع مشتركة!</a:t>
            </a:r>
          </a:p>
          <a:p>
            <a:pPr marL="517525" indent="-517525" algn="r" rtl="1">
              <a:spcBef>
                <a:spcPct val="0"/>
              </a:spcBef>
              <a:buFontTx/>
              <a:buNone/>
            </a:pPr>
            <a:r>
              <a:rPr lang="ar-SA" sz="2400" kern="0" dirty="0">
                <a:solidFill>
                  <a:srgbClr val="FF0000"/>
                </a:solidFill>
              </a:rPr>
              <a:t>لا يوجد أي حل ممكن للبرنامج الخطي.</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E6684B97-EA9F-4EBE-BFB5-5C3C58C8C1A6}" type="slidenum">
              <a:rPr lang="ar-SA"/>
              <a:pPr/>
              <a:t>6</a:t>
            </a:fld>
            <a:endParaRPr lang="en-US"/>
          </a:p>
        </p:txBody>
      </p:sp>
      <p:sp>
        <p:nvSpPr>
          <p:cNvPr id="5124" name="Rectangle 3"/>
          <p:cNvSpPr>
            <a:spLocks noGrp="1" noChangeArrowheads="1"/>
          </p:cNvSpPr>
          <p:nvPr>
            <p:ph type="body" idx="1"/>
          </p:nvPr>
        </p:nvSpPr>
        <p:spPr>
          <a:xfrm>
            <a:off x="323528" y="1600200"/>
            <a:ext cx="8363272" cy="4495800"/>
          </a:xfrm>
        </p:spPr>
        <p:txBody>
          <a:bodyPr/>
          <a:lstStyle/>
          <a:p>
            <a:pPr marL="609600" indent="-609600" algn="r" rtl="1" eaLnBrk="1" hangingPunct="1">
              <a:lnSpc>
                <a:spcPct val="90000"/>
              </a:lnSpc>
              <a:buFontTx/>
              <a:buAutoNum type="arabicPeriod" startAt="2"/>
            </a:pPr>
            <a:r>
              <a:rPr lang="ar-SA" b="1" dirty="0">
                <a:solidFill>
                  <a:srgbClr val="0000FF"/>
                </a:solidFill>
                <a:latin typeface="Times New Roman" pitchFamily="18" charset="0"/>
                <a:cs typeface="Times New Roman" pitchFamily="18" charset="0"/>
              </a:rPr>
              <a:t>التجميع</a:t>
            </a:r>
            <a:r>
              <a:rPr lang="ar-SA" dirty="0">
                <a:latin typeface="Times New Roman" pitchFamily="18" charset="0"/>
                <a:cs typeface="Times New Roman" pitchFamily="18" charset="0"/>
              </a:rPr>
              <a:t>  (</a:t>
            </a:r>
            <a:r>
              <a:rPr lang="en-US" sz="2800" dirty="0" err="1">
                <a:latin typeface="Times New Roman" pitchFamily="18" charset="0"/>
                <a:cs typeface="Times New Roman" pitchFamily="18" charset="0"/>
              </a:rPr>
              <a:t>Additivity</a:t>
            </a:r>
            <a:r>
              <a:rPr lang="ar-SA" dirty="0">
                <a:latin typeface="Times New Roman" pitchFamily="18" charset="0"/>
                <a:cs typeface="Times New Roman" pitchFamily="18" charset="0"/>
              </a:rPr>
              <a:t>) </a:t>
            </a:r>
          </a:p>
          <a:p>
            <a:pPr marL="571500" indent="-228600" algn="r" rtl="1" eaLnBrk="1" hangingPunct="1">
              <a:lnSpc>
                <a:spcPct val="90000"/>
              </a:lnSpc>
            </a:pPr>
            <a:r>
              <a:rPr lang="ar-SA" dirty="0">
                <a:latin typeface="Times New Roman" pitchFamily="18" charset="0"/>
                <a:cs typeface="Times New Roman" pitchFamily="18" charset="0"/>
              </a:rPr>
              <a:t> قيمة دالة الهدف هي مجموع العائد من كل متغير على حدة.</a:t>
            </a:r>
          </a:p>
          <a:p>
            <a:pPr marL="571500" indent="-228600" algn="r" rtl="1" eaLnBrk="1" hangingPunct="1"/>
            <a:r>
              <a:rPr lang="ar-SA" dirty="0">
                <a:latin typeface="Times New Roman" pitchFamily="18" charset="0"/>
                <a:cs typeface="Times New Roman" pitchFamily="18" charset="0"/>
              </a:rPr>
              <a:t> مقدار الاستهلاك لأي مورد في أي قيد هو مجموع استهلاك    </a:t>
            </a:r>
          </a:p>
          <a:p>
            <a:pPr indent="0" algn="r" rtl="1" eaLnBrk="1" hangingPunct="1">
              <a:spcBef>
                <a:spcPts val="0"/>
              </a:spcBef>
              <a:buNone/>
            </a:pPr>
            <a:r>
              <a:rPr lang="ar-SA" dirty="0">
                <a:latin typeface="Times New Roman" pitchFamily="18" charset="0"/>
                <a:cs typeface="Times New Roman" pitchFamily="18" charset="0"/>
              </a:rPr>
              <a:t> </a:t>
            </a:r>
            <a:r>
              <a:rPr lang="ar-SA" sz="800" dirty="0">
                <a:latin typeface="Times New Roman" pitchFamily="18" charset="0"/>
                <a:cs typeface="Times New Roman" pitchFamily="18" charset="0"/>
              </a:rPr>
              <a:t>  </a:t>
            </a:r>
            <a:r>
              <a:rPr lang="ar-SA" dirty="0">
                <a:latin typeface="Times New Roman" pitchFamily="18" charset="0"/>
                <a:cs typeface="Times New Roman" pitchFamily="18" charset="0"/>
              </a:rPr>
              <a:t>  كل متغير على حدة.</a:t>
            </a:r>
          </a:p>
          <a:p>
            <a:pPr marL="738188" lvl="1" indent="-14288" algn="r" rtl="1" eaLnBrk="1" hangingPunct="1">
              <a:lnSpc>
                <a:spcPct val="90000"/>
              </a:lnSpc>
              <a:buFontTx/>
              <a:buNone/>
            </a:pPr>
            <a:endParaRPr lang="ar-SA" sz="800" dirty="0">
              <a:latin typeface="Times New Roman" pitchFamily="18" charset="0"/>
              <a:cs typeface="Times New Roman" pitchFamily="18" charset="0"/>
            </a:endParaRPr>
          </a:p>
          <a:p>
            <a:pPr marL="179388" lvl="1" indent="0" algn="r" rtl="1" eaLnBrk="1" hangingPunct="1">
              <a:lnSpc>
                <a:spcPct val="90000"/>
              </a:lnSpc>
              <a:buFontTx/>
              <a:buNone/>
            </a:pPr>
            <a:r>
              <a:rPr lang="ar-SA" dirty="0">
                <a:latin typeface="Times New Roman" pitchFamily="18" charset="0"/>
                <a:cs typeface="Times New Roman" pitchFamily="18" charset="0"/>
              </a:rPr>
              <a:t>أي أن مساهمة كل متغير في البرنامج الخطي مستقل عن قيمة بقية المتغيرات. علاقة المتغيرات مع بعضها البعض علاقة جمعية فقط  </a:t>
            </a:r>
            <a:r>
              <a:rPr lang="en-US" dirty="0">
                <a:latin typeface="Times New Roman" pitchFamily="18" charset="0"/>
                <a:cs typeface="Times New Roman" pitchFamily="18" charset="0"/>
                <a:sym typeface="Symbol" pitchFamily="18" charset="2"/>
              </a:rPr>
              <a:t></a:t>
            </a:r>
          </a:p>
          <a:p>
            <a:pPr marL="179388" lvl="1" indent="0" algn="r" rtl="1" eaLnBrk="1" hangingPunct="1">
              <a:lnSpc>
                <a:spcPct val="90000"/>
              </a:lnSpc>
              <a:buFontTx/>
              <a:buNone/>
            </a:pPr>
            <a:endParaRPr lang="en-US" sz="800" dirty="0">
              <a:latin typeface="Times New Roman" pitchFamily="18" charset="0"/>
              <a:cs typeface="Times New Roman" pitchFamily="18" charset="0"/>
              <a:sym typeface="Symbol" pitchFamily="18" charset="2"/>
            </a:endParaRPr>
          </a:p>
          <a:p>
            <a:pPr marL="179388" lvl="1" indent="0" rtl="1" eaLnBrk="1" hangingPunct="1">
              <a:lnSpc>
                <a:spcPct val="90000"/>
              </a:lnSpc>
              <a:buNone/>
            </a:pPr>
            <a:r>
              <a:rPr lang="en-US"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x</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x</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x</a:t>
            </a:r>
            <a:r>
              <a:rPr lang="en-US" baseline="-25000" dirty="0">
                <a:latin typeface="Times New Roman" pitchFamily="18" charset="0"/>
                <a:cs typeface="Times New Roman" pitchFamily="18" charset="0"/>
                <a:sym typeface="Symbol" pitchFamily="18" charset="2"/>
              </a:rPr>
              <a:t>3 </a:t>
            </a:r>
            <a:r>
              <a:rPr lang="en-US" dirty="0">
                <a:latin typeface="Times New Roman" pitchFamily="18" charset="0"/>
                <a:cs typeface="Times New Roman" pitchFamily="18" charset="0"/>
                <a:sym typeface="Symbol" pitchFamily="18" charset="2"/>
              </a:rPr>
              <a:t> ≤  5     </a:t>
            </a:r>
            <a:r>
              <a:rPr lang="en-US" b="1" dirty="0">
                <a:solidFill>
                  <a:srgbClr val="0000FF"/>
                </a:solidFill>
                <a:sym typeface="Wingdings" pitchFamily="2" charset="2"/>
              </a:rPr>
              <a:t></a:t>
            </a:r>
            <a:r>
              <a:rPr lang="en-US" b="1" dirty="0">
                <a:solidFill>
                  <a:srgbClr val="006600"/>
                </a:solidFill>
                <a:sym typeface="Wingdings" pitchFamily="2" charset="2"/>
              </a:rPr>
              <a:t> </a:t>
            </a:r>
            <a:endParaRPr lang="en-US" dirty="0">
              <a:latin typeface="Times New Roman" pitchFamily="18" charset="0"/>
              <a:ea typeface="Segoe UI Emoji" pitchFamily="34" charset="0"/>
              <a:cs typeface="Times New Roman" pitchFamily="18" charset="0"/>
              <a:sym typeface="Symbol" pitchFamily="18" charset="2"/>
            </a:endParaRPr>
          </a:p>
          <a:p>
            <a:pPr marL="179388" lvl="1" indent="0" rtl="1" eaLnBrk="1" hangingPunct="1">
              <a:lnSpc>
                <a:spcPct val="90000"/>
              </a:lnSpc>
              <a:buNone/>
            </a:pPr>
            <a:r>
              <a:rPr lang="en-US"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x</a:t>
            </a:r>
            <a:r>
              <a:rPr lang="en-US" baseline="-25000" dirty="0">
                <a:latin typeface="Times New Roman" pitchFamily="18" charset="0"/>
                <a:cs typeface="Times New Roman" pitchFamily="18" charset="0"/>
                <a:sym typeface="Symbol" pitchFamily="18" charset="2"/>
              </a:rPr>
              <a:t>1</a:t>
            </a:r>
            <a:r>
              <a:rPr lang="en-US" i="1" dirty="0">
                <a:latin typeface="Times New Roman" pitchFamily="18" charset="0"/>
                <a:cs typeface="Times New Roman" pitchFamily="18" charset="0"/>
                <a:sym typeface="Symbol" pitchFamily="18" charset="2"/>
              </a:rPr>
              <a:t>x</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x</a:t>
            </a:r>
            <a:r>
              <a:rPr lang="en-US" baseline="-25000" dirty="0">
                <a:latin typeface="Times New Roman" pitchFamily="18" charset="0"/>
                <a:cs typeface="Times New Roman" pitchFamily="18" charset="0"/>
                <a:sym typeface="Symbol" pitchFamily="18" charset="2"/>
              </a:rPr>
              <a:t>3</a:t>
            </a:r>
            <a:r>
              <a:rPr lang="en-US" dirty="0">
                <a:latin typeface="Times New Roman" pitchFamily="18" charset="0"/>
                <a:cs typeface="Times New Roman" pitchFamily="18" charset="0"/>
                <a:sym typeface="Symbol" pitchFamily="18" charset="2"/>
              </a:rPr>
              <a:t>      ≤  5     </a:t>
            </a:r>
            <a:r>
              <a:rPr lang="en-US" b="1" dirty="0">
                <a:solidFill>
                  <a:srgbClr val="FF0000"/>
                </a:solidFill>
                <a:latin typeface="Segoe UI Emoji" pitchFamily="34" charset="0"/>
                <a:ea typeface="Segoe UI Emoji" pitchFamily="34" charset="0"/>
                <a:cs typeface="Times New Roman" pitchFamily="18" charset="0"/>
              </a:rPr>
              <a:t>X</a:t>
            </a:r>
            <a:endParaRPr lang="en-US" b="1" dirty="0">
              <a:solidFill>
                <a:srgbClr val="FF0000"/>
              </a:solidFill>
              <a:latin typeface="Times New Roman" pitchFamily="18" charset="0"/>
              <a:cs typeface="Times New Roman" pitchFamily="18" charset="0"/>
              <a:sym typeface="Symbol" pitchFamily="18" charset="2"/>
            </a:endParaRPr>
          </a:p>
        </p:txBody>
      </p:sp>
      <p:sp>
        <p:nvSpPr>
          <p:cNvPr id="5" name="Title 4"/>
          <p:cNvSpPr>
            <a:spLocks noGrp="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افتراضات البرنامج الخطي</a:t>
            </a:r>
            <a:endParaRPr lang="en-US" sz="4000" b="1" dirty="0">
              <a:solidFill>
                <a:srgbClr val="00206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D9C8EBEF-B6CD-434F-8202-EFD04AD7365F}" type="slidenum">
              <a:rPr lang="ar-SA"/>
              <a:pPr/>
              <a:t>7</a:t>
            </a:fld>
            <a:endParaRPr lang="en-US"/>
          </a:p>
        </p:txBody>
      </p:sp>
      <p:sp>
        <p:nvSpPr>
          <p:cNvPr id="6147"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افتراضات البرنامج الخطي</a:t>
            </a:r>
            <a:endParaRPr lang="en-US" sz="4000" b="1" dirty="0">
              <a:solidFill>
                <a:srgbClr val="002060"/>
              </a:solidFill>
            </a:endParaRPr>
          </a:p>
        </p:txBody>
      </p:sp>
      <p:sp>
        <p:nvSpPr>
          <p:cNvPr id="6148" name="Rectangle 3"/>
          <p:cNvSpPr>
            <a:spLocks noGrp="1" noChangeArrowheads="1"/>
          </p:cNvSpPr>
          <p:nvPr>
            <p:ph type="body" idx="1"/>
          </p:nvPr>
        </p:nvSpPr>
        <p:spPr>
          <a:xfrm>
            <a:off x="457200" y="1600200"/>
            <a:ext cx="8229600" cy="4953000"/>
          </a:xfrm>
        </p:spPr>
        <p:txBody>
          <a:bodyPr/>
          <a:lstStyle/>
          <a:p>
            <a:pPr marL="609600" indent="-609600" algn="r" rtl="1" eaLnBrk="1" hangingPunct="1">
              <a:buFontTx/>
              <a:buAutoNum type="arabicPeriod" startAt="3"/>
            </a:pPr>
            <a:r>
              <a:rPr lang="ar-SA" b="1" dirty="0">
                <a:solidFill>
                  <a:srgbClr val="0000FF"/>
                </a:solidFill>
                <a:latin typeface="Times New Roman" pitchFamily="18" charset="0"/>
                <a:cs typeface="Times New Roman" pitchFamily="18" charset="0"/>
              </a:rPr>
              <a:t>الاتصال</a:t>
            </a:r>
            <a:r>
              <a:rPr lang="ar-SA" dirty="0">
                <a:latin typeface="Times New Roman" pitchFamily="18" charset="0"/>
                <a:cs typeface="Times New Roman" pitchFamily="18" charset="0"/>
              </a:rPr>
              <a:t> (</a:t>
            </a:r>
            <a:r>
              <a:rPr lang="en-US" sz="2800" dirty="0">
                <a:latin typeface="Times New Roman" pitchFamily="18" charset="0"/>
                <a:cs typeface="Times New Roman" pitchFamily="18" charset="0"/>
              </a:rPr>
              <a:t>Continuity</a:t>
            </a:r>
            <a:r>
              <a:rPr lang="ar-SA" dirty="0">
                <a:latin typeface="Times New Roman" pitchFamily="18" charset="0"/>
                <a:cs typeface="Times New Roman" pitchFamily="18" charset="0"/>
              </a:rPr>
              <a:t>) </a:t>
            </a:r>
          </a:p>
          <a:p>
            <a:pPr marL="719138" lvl="1" indent="4763" algn="r" rtl="1" eaLnBrk="1" hangingPunct="1">
              <a:buFontTx/>
              <a:buNone/>
            </a:pPr>
            <a:r>
              <a:rPr lang="ar-SA" dirty="0">
                <a:latin typeface="Times New Roman" pitchFamily="18" charset="0"/>
                <a:cs typeface="Times New Roman" pitchFamily="18" charset="0"/>
              </a:rPr>
              <a:t>جميع متغيرات القرار متغيرات متصلة وليس منها متغيرات متقطعة (صحيحة). أي يسمح للمتغير يأخذ قيم حقيقية (كسرية).</a:t>
            </a:r>
            <a:endParaRPr lang="en-US" dirty="0">
              <a:latin typeface="Times New Roman" pitchFamily="18" charset="0"/>
              <a:cs typeface="Times New Roman" pitchFamily="18" charset="0"/>
            </a:endParaRPr>
          </a:p>
          <a:p>
            <a:pPr marL="719138" lvl="1" indent="4763" rtl="1" eaLnBrk="1" hangingPunct="1">
              <a:buFontTx/>
              <a:buNone/>
            </a:pPr>
            <a:r>
              <a:rPr lang="en-US" b="1" dirty="0">
                <a:solidFill>
                  <a:srgbClr val="006600"/>
                </a:solidFill>
                <a:sym typeface="Wingdings" pitchFamily="2" charset="2"/>
              </a:rPr>
              <a:t>        </a:t>
            </a:r>
            <a:r>
              <a:rPr lang="en-US" sz="800" b="1" dirty="0">
                <a:solidFill>
                  <a:srgbClr val="006600"/>
                </a:solidFill>
                <a:sym typeface="Wingdings" pitchFamily="2" charset="2"/>
              </a:rPr>
              <a:t> </a:t>
            </a:r>
            <a:r>
              <a:rPr lang="en-US" b="1" dirty="0">
                <a:solidFill>
                  <a:srgbClr val="006600"/>
                </a:solidFill>
                <a:sym typeface="Wingdings" pitchFamily="2" charset="2"/>
              </a:rPr>
              <a:t>       </a:t>
            </a:r>
            <a:r>
              <a:rPr lang="en-US" b="1" dirty="0">
                <a:solidFill>
                  <a:srgbClr val="0000FF"/>
                </a:solidFill>
                <a:sym typeface="Wingdings" pitchFamily="2" charset="2"/>
              </a:rPr>
              <a:t></a:t>
            </a:r>
            <a:r>
              <a:rPr lang="en-US" b="1" dirty="0">
                <a:solidFill>
                  <a:srgbClr val="006600"/>
                </a:solidFill>
                <a:sym typeface="Wingdings" pitchFamily="2" charset="2"/>
              </a:rPr>
              <a:t>    </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 0  </a:t>
            </a:r>
          </a:p>
          <a:p>
            <a:pPr marL="719138" lvl="1" indent="4763" rtl="1" eaLnBrk="1" hangingPunct="1">
              <a:buNone/>
            </a:pPr>
            <a:r>
              <a:rPr lang="en-US" i="1" dirty="0">
                <a:latin typeface="Times New Roman" pitchFamily="18" charset="0"/>
                <a:cs typeface="Times New Roman" pitchFamily="18" charset="0"/>
              </a:rPr>
              <a:t>                 </a:t>
            </a:r>
            <a:r>
              <a:rPr lang="en-US" b="1" dirty="0">
                <a:solidFill>
                  <a:srgbClr val="FF0000"/>
                </a:solidFill>
                <a:latin typeface="Segoe UI Emoji" pitchFamily="34" charset="0"/>
                <a:ea typeface="Segoe UI Emoji" pitchFamily="34" charset="0"/>
                <a:cs typeface="Times New Roman" pitchFamily="18" charset="0"/>
              </a:rPr>
              <a:t>X</a:t>
            </a:r>
            <a:r>
              <a:rPr lang="en-US" i="1" dirty="0">
                <a:latin typeface="Times New Roman" pitchFamily="18" charset="0"/>
                <a:cs typeface="Times New Roman" pitchFamily="18" charset="0"/>
              </a:rPr>
              <a:t>     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 0 or 1 or 2 or 3 or 4 … </a:t>
            </a:r>
          </a:p>
          <a:p>
            <a:pPr marL="609600" indent="-609600" algn="r" rtl="1" eaLnBrk="1" hangingPunct="1">
              <a:buFontTx/>
              <a:buAutoNum type="arabicPeriod" startAt="3"/>
            </a:pPr>
            <a:r>
              <a:rPr lang="ar-SA" b="1" dirty="0">
                <a:solidFill>
                  <a:srgbClr val="0000FF"/>
                </a:solidFill>
                <a:latin typeface="Times New Roman" pitchFamily="18" charset="0"/>
                <a:cs typeface="Times New Roman" pitchFamily="18" charset="0"/>
              </a:rPr>
              <a:t>التأكد</a:t>
            </a:r>
            <a:r>
              <a:rPr lang="ar-SA" dirty="0">
                <a:latin typeface="Times New Roman" pitchFamily="18" charset="0"/>
                <a:cs typeface="Times New Roman" pitchFamily="18" charset="0"/>
              </a:rPr>
              <a:t> (</a:t>
            </a:r>
            <a:r>
              <a:rPr lang="en-US" sz="2800" dirty="0">
                <a:latin typeface="Times New Roman" pitchFamily="18" charset="0"/>
                <a:cs typeface="Times New Roman" pitchFamily="18" charset="0"/>
              </a:rPr>
              <a:t>Certainty</a:t>
            </a:r>
            <a:r>
              <a:rPr lang="ar-SA" dirty="0">
                <a:latin typeface="Times New Roman" pitchFamily="18" charset="0"/>
                <a:cs typeface="Times New Roman" pitchFamily="18" charset="0"/>
              </a:rPr>
              <a:t>)</a:t>
            </a:r>
          </a:p>
          <a:p>
            <a:pPr marL="609600" indent="-609600" algn="r" rtl="1" eaLnBrk="1" hangingPunct="1">
              <a:buFontTx/>
              <a:buNone/>
            </a:pPr>
            <a:r>
              <a:rPr lang="ar-SA" dirty="0">
                <a:latin typeface="Times New Roman" pitchFamily="18" charset="0"/>
                <a:cs typeface="Times New Roman" pitchFamily="18" charset="0"/>
              </a:rPr>
              <a:t>	</a:t>
            </a:r>
            <a:r>
              <a:rPr lang="ar-SA" sz="2800" dirty="0">
                <a:latin typeface="Times New Roman" pitchFamily="18" charset="0"/>
                <a:cs typeface="Times New Roman" pitchFamily="18" charset="0"/>
              </a:rPr>
              <a:t>جميع معالم النظام محددة بشكل يقيني وليس في النظام أي عوامل احتمالية أو متغيرات عشوائية.</a:t>
            </a:r>
          </a:p>
          <a:p>
            <a:pPr marL="609600" indent="-609600" eaLnBrk="1" hangingPunct="1">
              <a:buFontTx/>
              <a:buNone/>
            </a:pP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1</a:t>
            </a:r>
            <a:r>
              <a:rPr lang="en-US" sz="2800" dirty="0">
                <a:latin typeface="Times New Roman" pitchFamily="18" charset="0"/>
                <a:cs typeface="Times New Roman" pitchFamily="18" charset="0"/>
                <a:sym typeface="Symbol" pitchFamily="18" charset="2"/>
              </a:rPr>
              <a:t> +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a:t>
            </a:r>
            <a:r>
              <a:rPr lang="en-US" sz="2800" dirty="0">
                <a:latin typeface="Times New Roman" pitchFamily="18" charset="0"/>
                <a:cs typeface="Times New Roman" pitchFamily="18" charset="0"/>
                <a:sym typeface="Symbol" pitchFamily="18" charset="2"/>
              </a:rPr>
              <a:t> ≤  </a:t>
            </a:r>
            <a:r>
              <a:rPr lang="en-US" sz="2800" i="1" dirty="0">
                <a:latin typeface="Times New Roman" pitchFamily="18" charset="0"/>
                <a:cs typeface="Times New Roman" pitchFamily="18" charset="0"/>
                <a:sym typeface="Symbol" pitchFamily="18" charset="2"/>
              </a:rPr>
              <a:t>b</a:t>
            </a:r>
            <a:r>
              <a:rPr lang="ar-SA" sz="28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   </a:t>
            </a:r>
            <a:r>
              <a:rPr lang="en-US" sz="2800" i="1" dirty="0">
                <a:latin typeface="Times New Roman" pitchFamily="18" charset="0"/>
                <a:cs typeface="Times New Roman" pitchFamily="18" charset="0"/>
                <a:sym typeface="Symbol" pitchFamily="18" charset="2"/>
              </a:rPr>
              <a:t>a</a:t>
            </a:r>
            <a:r>
              <a:rPr lang="en-US" sz="2800" baseline="-25000" dirty="0">
                <a:latin typeface="Times New Roman" pitchFamily="18" charset="0"/>
                <a:cs typeface="Times New Roman" pitchFamily="18" charset="0"/>
                <a:sym typeface="Symbol" pitchFamily="18" charset="2"/>
              </a:rPr>
              <a:t>11</a:t>
            </a:r>
            <a:r>
              <a:rPr lang="en-US" sz="2800" dirty="0">
                <a:latin typeface="Times New Roman" pitchFamily="18" charset="0"/>
                <a:cs typeface="Times New Roman" pitchFamily="18" charset="0"/>
                <a:sym typeface="Symbol" pitchFamily="18" charset="2"/>
              </a:rPr>
              <a:t> ~ Normal Distribution </a:t>
            </a:r>
            <a:r>
              <a:rPr lang="en-US" sz="8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   </a:t>
            </a:r>
            <a:r>
              <a:rPr lang="en-US" sz="2800" b="1" dirty="0">
                <a:solidFill>
                  <a:srgbClr val="FF0000"/>
                </a:solidFill>
                <a:latin typeface="Segoe UI Emoji" pitchFamily="34" charset="0"/>
                <a:ea typeface="Segoe UI Emoji" pitchFamily="34" charset="0"/>
                <a:cs typeface="Times New Roman" pitchFamily="18" charset="0"/>
              </a:rPr>
              <a:t>X</a:t>
            </a:r>
            <a:endParaRPr lang="en-US" sz="2800" b="1" dirty="0">
              <a:latin typeface="Times New Roman" pitchFamily="18" charset="0"/>
              <a:cs typeface="Times New Roman" pitchFamily="18" charset="0"/>
              <a:sym typeface="Symbol" pitchFamily="18" charset="2"/>
            </a:endParaRPr>
          </a:p>
          <a:p>
            <a:pPr marL="609600" indent="-609600" eaLnBrk="1" hangingPunct="1">
              <a:buFontTx/>
              <a:buNone/>
            </a:pPr>
            <a:r>
              <a:rPr lang="en-US" sz="2800" dirty="0">
                <a:latin typeface="Times New Roman" pitchFamily="18" charset="0"/>
                <a:cs typeface="Times New Roman" pitchFamily="18" charset="0"/>
                <a:sym typeface="Symbol" pitchFamily="18" charset="2"/>
              </a:rPr>
              <a:t>                         </a:t>
            </a:r>
            <a:r>
              <a:rPr lang="en-US" sz="20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  </a:t>
            </a:r>
            <a:r>
              <a:rPr lang="en-US" sz="2800" i="1" dirty="0">
                <a:latin typeface="Times New Roman" pitchFamily="18" charset="0"/>
                <a:cs typeface="Times New Roman" pitchFamily="18" charset="0"/>
                <a:sym typeface="Symbol" pitchFamily="18" charset="2"/>
              </a:rPr>
              <a:t>b</a:t>
            </a:r>
            <a:r>
              <a:rPr lang="en-US" sz="800" i="1"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 ~ Normal Distribution </a:t>
            </a:r>
            <a:r>
              <a:rPr lang="en-US" sz="14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   </a:t>
            </a:r>
            <a:r>
              <a:rPr lang="en-US" sz="2800" b="1" dirty="0">
                <a:solidFill>
                  <a:srgbClr val="FF0000"/>
                </a:solidFill>
                <a:latin typeface="Segoe UI Emoji" pitchFamily="34" charset="0"/>
                <a:ea typeface="Segoe UI Emoji" pitchFamily="34" charset="0"/>
                <a:cs typeface="Times New Roman" pitchFamily="18" charset="0"/>
              </a:rPr>
              <a:t>X</a:t>
            </a:r>
            <a:r>
              <a:rPr lang="en-US" sz="2800" dirty="0">
                <a:latin typeface="Times New Roman" pitchFamily="18" charset="0"/>
                <a:cs typeface="Times New Roman" pitchFamily="18" charset="0"/>
                <a:sym typeface="Symbol" pitchFamily="18" charset="2"/>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1371600"/>
            <a:ext cx="8229600" cy="3200400"/>
          </a:xfrm>
        </p:spPr>
        <p:style>
          <a:lnRef idx="2">
            <a:schemeClr val="accent5">
              <a:shade val="50000"/>
            </a:schemeClr>
          </a:lnRef>
          <a:fillRef idx="1">
            <a:schemeClr val="accent5"/>
          </a:fillRef>
          <a:effectRef idx="0">
            <a:schemeClr val="accent5"/>
          </a:effectRef>
          <a:fontRef idx="minor">
            <a:schemeClr val="lt1"/>
          </a:fontRef>
        </p:style>
        <p:txBody>
          <a:bodyPr/>
          <a:lstStyle/>
          <a:p>
            <a:pPr rtl="1" eaLnBrk="1" hangingPunct="1"/>
            <a:r>
              <a:rPr lang="ar-SA" b="1" dirty="0">
                <a:solidFill>
                  <a:srgbClr val="002060"/>
                </a:solidFill>
              </a:rPr>
              <a:t>الحل البياني للبرامج الخطية</a:t>
            </a:r>
            <a:br>
              <a:rPr lang="ar-SA" sz="5400" b="1" dirty="0">
                <a:solidFill>
                  <a:srgbClr val="002060"/>
                </a:solidFill>
              </a:rPr>
            </a:br>
            <a:r>
              <a:rPr lang="en-US" sz="3200" b="1" dirty="0">
                <a:solidFill>
                  <a:srgbClr val="002060"/>
                </a:solidFill>
              </a:rPr>
              <a:t>Graphical Solution of Linear Programs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94DC655-5653-4A02-9EC2-F17E80F3B51F}" type="slidenum">
              <a:rPr lang="ar-SA"/>
              <a:pPr/>
              <a:t>9</a:t>
            </a:fld>
            <a:endParaRPr lang="en-US" dirty="0"/>
          </a:p>
        </p:txBody>
      </p:sp>
      <p:sp>
        <p:nvSpPr>
          <p:cNvPr id="4098"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الحل البياني للبرنامج الخطي</a:t>
            </a:r>
            <a:endParaRPr lang="en-US" sz="2800" b="1" dirty="0">
              <a:solidFill>
                <a:srgbClr val="002060"/>
              </a:solidFill>
            </a:endParaRPr>
          </a:p>
        </p:txBody>
      </p:sp>
      <p:sp>
        <p:nvSpPr>
          <p:cNvPr id="4099" name="Rectangle 3"/>
          <p:cNvSpPr>
            <a:spLocks noGrp="1" noChangeArrowheads="1"/>
          </p:cNvSpPr>
          <p:nvPr>
            <p:ph type="body" idx="1"/>
          </p:nvPr>
        </p:nvSpPr>
        <p:spPr>
          <a:xfrm>
            <a:off x="228600" y="1600200"/>
            <a:ext cx="8763000" cy="4419600"/>
          </a:xfrm>
        </p:spPr>
        <p:txBody>
          <a:bodyPr/>
          <a:lstStyle/>
          <a:p>
            <a:pPr marL="517525" lvl="1" indent="-517525" algn="r" rtl="1">
              <a:buFontTx/>
              <a:buChar char="•"/>
            </a:pPr>
            <a:r>
              <a:rPr lang="ar-SA" sz="2800" dirty="0">
                <a:latin typeface="Times New Roman" pitchFamily="18" charset="0"/>
                <a:cs typeface="Times New Roman" pitchFamily="18" charset="0"/>
              </a:rPr>
              <a:t>أي معادلة في متغيرين (أو ثلاثة متغيرات) يمكن تمثيلها </a:t>
            </a:r>
            <a:r>
              <a:rPr lang="ar-SA" dirty="0">
                <a:latin typeface="Times New Roman" pitchFamily="18" charset="0"/>
                <a:cs typeface="Times New Roman" pitchFamily="18" charset="0"/>
              </a:rPr>
              <a:t>بيانياً.</a:t>
            </a:r>
          </a:p>
          <a:p>
            <a:pPr marL="517525" indent="-517525" algn="r" rtl="1"/>
            <a:r>
              <a:rPr lang="ar-SA" sz="2800" dirty="0">
                <a:latin typeface="Times New Roman" pitchFamily="18" charset="0"/>
                <a:cs typeface="Times New Roman" pitchFamily="18" charset="0"/>
              </a:rPr>
              <a:t>المعادلة الخطية في متغيرين يتم تمثيلها بيانيا بخط مستقيم. </a:t>
            </a:r>
          </a:p>
          <a:p>
            <a:pPr marL="1090613" lvl="1" indent="-366713" algn="r" rtl="1"/>
            <a:r>
              <a:rPr lang="ar-SA" sz="2400" dirty="0">
                <a:latin typeface="Times New Roman" pitchFamily="18" charset="0"/>
                <a:cs typeface="Times New Roman" pitchFamily="18" charset="0"/>
              </a:rPr>
              <a:t>نحتاج معرفة نقطتين على المستقيم  </a:t>
            </a:r>
          </a:p>
          <a:p>
            <a:pPr marL="1090613" lvl="1" indent="-366713" algn="r" rtl="1"/>
            <a:r>
              <a:rPr lang="ar-SA" sz="2400" dirty="0">
                <a:latin typeface="Times New Roman" pitchFamily="18" charset="0"/>
                <a:cs typeface="Times New Roman" pitchFamily="18" charset="0"/>
              </a:rPr>
              <a:t>أو نقطة على المستقيم وميل المستقيم</a:t>
            </a:r>
          </a:p>
          <a:p>
            <a:pPr marL="517525" indent="-517525" algn="r" rtl="1"/>
            <a:r>
              <a:rPr lang="ar-SA" sz="2800" dirty="0" err="1">
                <a:latin typeface="Times New Roman" pitchFamily="18" charset="0"/>
                <a:cs typeface="Times New Roman" pitchFamily="18" charset="0"/>
              </a:rPr>
              <a:t>المتراجحة</a:t>
            </a:r>
            <a:r>
              <a:rPr lang="ar-SA" sz="2800" dirty="0">
                <a:latin typeface="Times New Roman" pitchFamily="18" charset="0"/>
                <a:cs typeface="Times New Roman" pitchFamily="18" charset="0"/>
              </a:rPr>
              <a:t> الخطية في متغيرين يتم تمثيلها بيانياً </a:t>
            </a:r>
            <a:r>
              <a:rPr lang="ar-SA" sz="2800" dirty="0">
                <a:latin typeface="Times New Roman" pitchFamily="18" charset="0"/>
                <a:cs typeface="Times New Roman" pitchFamily="18" charset="0"/>
                <a:sym typeface="Symbol" pitchFamily="18" charset="2"/>
              </a:rPr>
              <a:t>بنصف فضاء مغلق.</a:t>
            </a:r>
          </a:p>
          <a:p>
            <a:pPr marL="1090613" lvl="1" indent="-366713" algn="r" rtl="1"/>
            <a:r>
              <a:rPr lang="ar-SA" sz="2400" dirty="0">
                <a:latin typeface="Times New Roman" pitchFamily="18" charset="0"/>
                <a:cs typeface="Times New Roman" pitchFamily="18" charset="0"/>
              </a:rPr>
              <a:t>نحتاج معرفة نقطتين لرسم مستقيم </a:t>
            </a:r>
            <a:r>
              <a:rPr lang="ar-SA" sz="2400" dirty="0" err="1">
                <a:latin typeface="Times New Roman" pitchFamily="18" charset="0"/>
                <a:cs typeface="Times New Roman" pitchFamily="18" charset="0"/>
              </a:rPr>
              <a:t>المتراجحة</a:t>
            </a:r>
            <a:r>
              <a:rPr lang="ar-SA" sz="2400" dirty="0">
                <a:latin typeface="Times New Roman" pitchFamily="18" charset="0"/>
                <a:cs typeface="Times New Roman" pitchFamily="18" charset="0"/>
              </a:rPr>
              <a:t>، ونقطة إضافية ليست على المستقيم لتحديد إتجاه تحقق المتراجحة الخطية.</a:t>
            </a:r>
          </a:p>
          <a:p>
            <a:pPr marL="1090613" lvl="1" indent="-366713" algn="r" rtl="1"/>
            <a:r>
              <a:rPr lang="ar-SA" sz="2400" dirty="0">
                <a:latin typeface="Times New Roman" pitchFamily="18" charset="0"/>
                <a:cs typeface="Times New Roman" pitchFamily="18" charset="0"/>
              </a:rPr>
              <a:t>تنصف الفضاء الذي تنتمي إليه </a:t>
            </a:r>
            <a:r>
              <a:rPr lang="en-US" sz="2400" b="1" dirty="0">
                <a:latin typeface="Times New Roman" pitchFamily="18" charset="0"/>
                <a:cs typeface="Times New Roman" pitchFamily="18" charset="0"/>
              </a:rPr>
              <a:t>R</a:t>
            </a:r>
            <a:r>
              <a:rPr lang="en-US" sz="2400" baseline="50000" dirty="0">
                <a:latin typeface="Times New Roman" pitchFamily="18" charset="0"/>
                <a:cs typeface="Times New Roman" pitchFamily="18" charset="0"/>
              </a:rPr>
              <a:t>2</a:t>
            </a:r>
            <a:r>
              <a:rPr lang="ar-SA" sz="2400" dirty="0">
                <a:latin typeface="Times New Roman" pitchFamily="18" charset="0"/>
                <a:cs typeface="Times New Roman" pitchFamily="18" charset="0"/>
              </a:rPr>
              <a:t> إلى نصفين.</a:t>
            </a:r>
          </a:p>
          <a:p>
            <a:pPr marL="1090613" lvl="1" indent="-366713" algn="r" rtl="1"/>
            <a:endParaRPr lang="en-US" sz="2400" dirty="0">
              <a:latin typeface="Times New Roman" pitchFamily="18" charset="0"/>
              <a:cs typeface="Times New Roman" pitchFamily="18" charset="0"/>
            </a:endParaRPr>
          </a:p>
        </p:txBody>
      </p:sp>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282592</TotalTime>
  <Words>3594</Words>
  <Application>Microsoft Office PowerPoint</Application>
  <PresentationFormat>On-screen Show (4:3)</PresentationFormat>
  <Paragraphs>744</Paragraphs>
  <Slides>57</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Calibri</vt:lpstr>
      <vt:lpstr>Cambria Math</vt:lpstr>
      <vt:lpstr>Courier New</vt:lpstr>
      <vt:lpstr>Segoe UI Emoji</vt:lpstr>
      <vt:lpstr>Symbol</vt:lpstr>
      <vt:lpstr>Times New Roman</vt:lpstr>
      <vt:lpstr>Wingdings</vt:lpstr>
      <vt:lpstr>Default Design</vt:lpstr>
      <vt:lpstr>مقدمة في البرمجة الخطية  Introduction to Linear Programming</vt:lpstr>
      <vt:lpstr>مقدمة في البرمجة الخطية</vt:lpstr>
      <vt:lpstr>مقدمة في البرمجة الخطية</vt:lpstr>
      <vt:lpstr>مقدمة في البرمجة الخطية</vt:lpstr>
      <vt:lpstr>افتراضات البرنامج الخطي </vt:lpstr>
      <vt:lpstr>افتراضات البرنامج الخطي</vt:lpstr>
      <vt:lpstr>افتراضات البرنامج الخطي</vt:lpstr>
      <vt:lpstr>الحل البياني للبرامج الخطية Graphical Solution of Linear Programs</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الحل البياني للبرنامج الخطي</vt:lpstr>
      <vt:lpstr>حالات القرار في البرامج الخطية</vt:lpstr>
      <vt:lpstr>حالات القرار في البرامج الخطية</vt:lpstr>
      <vt:lpstr>حالات القرار في البرامج الخطية</vt:lpstr>
      <vt:lpstr>حالات القرار في البرامج الخطية</vt:lpstr>
      <vt:lpstr>حالات القرار في البرامج الخطية</vt:lpstr>
      <vt:lpstr>حالات القرار في البرامج الخطية</vt:lpstr>
      <vt:lpstr>حالات القرار في البرامج الخطية</vt:lpstr>
      <vt:lpstr>حالات القرار في البرامج الخطية</vt:lpstr>
      <vt:lpstr>حالات القرار في البرامج الخطية</vt:lpstr>
      <vt:lpstr>حالات القرار في البرامج الخطية</vt:lpstr>
      <vt:lpstr>حالات القرار في البرامج الخطية</vt:lpstr>
      <vt:lpstr>حالات القرار في البرامج الخطية</vt:lpstr>
      <vt:lpstr>حالات القرار في البرامج الخطية</vt:lpstr>
    </vt:vector>
  </TitlesOfParts>
  <Company>KSU-OR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Khalid</dc:creator>
  <cp:lastModifiedBy>d4444</cp:lastModifiedBy>
  <cp:revision>2008</cp:revision>
  <dcterms:created xsi:type="dcterms:W3CDTF">2005-02-02T13:26:22Z</dcterms:created>
  <dcterms:modified xsi:type="dcterms:W3CDTF">2021-06-03T14:15:20Z</dcterms:modified>
</cp:coreProperties>
</file>