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5"/>
  </p:notesMasterIdLst>
  <p:handoutMasterIdLst>
    <p:handoutMasterId r:id="rId46"/>
  </p:handoutMasterIdLst>
  <p:sldIdLst>
    <p:sldId id="575" r:id="rId2"/>
    <p:sldId id="448" r:id="rId3"/>
    <p:sldId id="449" r:id="rId4"/>
    <p:sldId id="450" r:id="rId5"/>
    <p:sldId id="451" r:id="rId6"/>
    <p:sldId id="452" r:id="rId7"/>
    <p:sldId id="453" r:id="rId8"/>
    <p:sldId id="456" r:id="rId9"/>
    <p:sldId id="546" r:id="rId10"/>
    <p:sldId id="457" r:id="rId11"/>
    <p:sldId id="454" r:id="rId12"/>
    <p:sldId id="455" r:id="rId13"/>
    <p:sldId id="864" r:id="rId14"/>
    <p:sldId id="547" r:id="rId15"/>
    <p:sldId id="865" r:id="rId16"/>
    <p:sldId id="459" r:id="rId17"/>
    <p:sldId id="460" r:id="rId18"/>
    <p:sldId id="461" r:id="rId19"/>
    <p:sldId id="462" r:id="rId20"/>
    <p:sldId id="463" r:id="rId21"/>
    <p:sldId id="918" r:id="rId22"/>
    <p:sldId id="467" r:id="rId23"/>
    <p:sldId id="466" r:id="rId24"/>
    <p:sldId id="550" r:id="rId25"/>
    <p:sldId id="552" r:id="rId26"/>
    <p:sldId id="471" r:id="rId27"/>
    <p:sldId id="878" r:id="rId28"/>
    <p:sldId id="879" r:id="rId29"/>
    <p:sldId id="553" r:id="rId30"/>
    <p:sldId id="554" r:id="rId31"/>
    <p:sldId id="555" r:id="rId32"/>
    <p:sldId id="473" r:id="rId33"/>
    <p:sldId id="926" r:id="rId34"/>
    <p:sldId id="927" r:id="rId35"/>
    <p:sldId id="560" r:id="rId36"/>
    <p:sldId id="928" r:id="rId37"/>
    <p:sldId id="565" r:id="rId38"/>
    <p:sldId id="566" r:id="rId39"/>
    <p:sldId id="569" r:id="rId40"/>
    <p:sldId id="573" r:id="rId41"/>
    <p:sldId id="568" r:id="rId42"/>
    <p:sldId id="571" r:id="rId43"/>
    <p:sldId id="570" r:id="rId44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7A60A"/>
    <a:srgbClr val="006600"/>
    <a:srgbClr val="00E266"/>
    <a:srgbClr val="25F802"/>
    <a:srgbClr val="00FA71"/>
    <a:srgbClr val="000000"/>
    <a:srgbClr val="93FFC4"/>
    <a:srgbClr val="00DA63"/>
    <a:srgbClr val="07A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3341" autoAdjust="0"/>
  </p:normalViewPr>
  <p:slideViewPr>
    <p:cSldViewPr>
      <p:cViewPr varScale="1">
        <p:scale>
          <a:sx n="81" d="100"/>
          <a:sy n="81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ED4F71-9085-4D3D-A598-899A59774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F6AC-4BA6-4FE0-8FE2-930D6BBC3A4A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C85A-915F-4B9F-B320-E33023B75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517FD-2190-4F06-AEF6-8C40BC4D93D1}" type="slidenum">
              <a:rPr lang="ar-SA"/>
              <a:pPr/>
              <a:t>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CCCED-2A9D-4E5A-ACEC-DD9B6296F16C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3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CCCED-2A9D-4E5A-ACEC-DD9B6296F16C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341CC-9F50-4B06-8ADF-00A1F159746D}" type="slidenum">
              <a:rPr lang="ar-SA"/>
              <a:pPr/>
              <a:t>37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298EA-A124-4209-8B57-D557640D533B}" type="slidenum">
              <a:rPr lang="ar-SA"/>
              <a:pPr/>
              <a:t>10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8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98725-D185-4ED6-960C-8D9BECAD4333}" type="slidenum">
              <a:rPr lang="ar-SA"/>
              <a:pPr/>
              <a:t>11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4429F-EA61-43DA-89FE-0CCF45B54CDA}" type="slidenum">
              <a:rPr lang="ar-SA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22DBD-D7F9-45EA-912F-AC43D771B328}" type="slidenum">
              <a:rPr lang="ar-SA"/>
              <a:pPr/>
              <a:t>16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22DBD-D7F9-45EA-912F-AC43D771B328}" type="slidenum">
              <a:rPr lang="ar-SA"/>
              <a:pPr/>
              <a:t>18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233D-D7C6-48EA-A0BA-C6BB5BD46EE5}" type="slidenum">
              <a:rPr lang="ar-SA"/>
              <a:pPr/>
              <a:t>20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1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233D-D7C6-48EA-A0BA-C6BB5BD46EE5}" type="slidenum">
              <a:rPr lang="ar-SA"/>
              <a:pPr/>
              <a:t>21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2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D777B-9312-43BF-9407-C0B3DC4C56FA}" type="slidenum">
              <a:rPr lang="ar-SA"/>
              <a:pPr/>
              <a:t>23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468F9-5DA9-4686-83ED-3B6E8564B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E1D3-6C99-4E58-889F-2989E27198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666C-DFE9-4286-99DE-9686812CF8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674FF6-AF9D-42A2-B5C6-F4093371E344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4DE9-CE2E-4274-9328-0145549855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0261-E0E2-4F8F-B202-A1D51C3755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BCF4-B7AB-4D91-B384-AE64937DC5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7B8A-24DE-4F20-AEE3-5DA6A46595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5EA3-AAC8-4A81-AAC5-8FC721B6D0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0A24-4F07-4141-AAAB-CF49395B5C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3E0B-AB08-4A91-A485-0BFFCCDB1D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C187-FD57-4656-96C0-C907857651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FC50A33-56F7-4581-ABA0-6165713F8F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3200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rtl="1" eaLnBrk="1" hangingPunct="1"/>
            <a:r>
              <a:rPr lang="ar-SA" sz="5400" b="1" dirty="0">
                <a:solidFill>
                  <a:srgbClr val="002060"/>
                </a:solidFill>
              </a:rPr>
              <a:t>تحـليـل الحساسيـة</a:t>
            </a:r>
            <a:br>
              <a:rPr lang="ar-SA" sz="5400" b="1" dirty="0">
                <a:solidFill>
                  <a:srgbClr val="002060"/>
                </a:solidFill>
              </a:rPr>
            </a:br>
            <a:r>
              <a:rPr lang="en-US" sz="4800" b="1" dirty="0">
                <a:solidFill>
                  <a:srgbClr val="002060"/>
                </a:solidFill>
              </a:rPr>
              <a:t>Sensitivity Analysis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4BBC-ABA6-48F2-86B0-220EDF23AAEB}" type="slidenum">
              <a:rPr lang="ar-SA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4463" y="1676400"/>
                <a:ext cx="8847137" cy="4681538"/>
              </a:xfrm>
            </p:spPr>
            <p:txBody>
              <a:bodyPr/>
              <a:lstStyle/>
              <a:p>
                <a:pPr marL="1090613" lvl="1" indent="-750888" algn="r" rtl="1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ar-SA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نقطة الحل الأمثل الجديدة ستكون عند تقاطع المستقيمين:</a:t>
                </a:r>
              </a:p>
              <a:p>
                <a:pPr marL="1090613" lvl="1" indent="-366713" algn="r" rtl="1">
                  <a:lnSpc>
                    <a:spcPct val="90000"/>
                  </a:lnSpc>
                  <a:spcBef>
                    <a:spcPct val="0"/>
                  </a:spcBef>
                </a:pP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3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  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+ 2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</a:t>
                </a:r>
                <a:r>
                  <a:rPr lang="ar-SA" sz="32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6 </a:t>
                </a:r>
              </a:p>
              <a:p>
                <a:pPr marL="57150" indent="285750" algn="ctr">
                  <a:lnSpc>
                    <a:spcPct val="90000"/>
                  </a:lnSpc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</a:t>
                </a:r>
                <a:r>
                  <a:rPr lang="ar-SA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=</a:t>
                </a:r>
                <a:r>
                  <a:rPr lang="ar-SA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8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+1</a:t>
                </a:r>
                <a:r>
                  <a:rPr lang="ar-SA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9</a:t>
                </a: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7150" indent="285750" algn="ctr">
                  <a:lnSpc>
                    <a:spcPct val="90000"/>
                  </a:lnSpc>
                  <a:buFontTx/>
                  <a:buNone/>
                </a:pPr>
                <a:endParaRPr lang="en-US" sz="12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7150" indent="285750" algn="ctr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4   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1  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14000 </a:t>
                </a:r>
              </a:p>
              <a:p>
                <a:pPr marL="57150" indent="285750" algn="ctr">
                  <a:lnSpc>
                    <a:spcPct val="90000"/>
                  </a:lnSpc>
                  <a:buFontTx/>
                  <a:buNone/>
                </a:pP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7150" indent="285750" algn="r" rtl="1">
                  <a:lnSpc>
                    <a:spcPct val="90000"/>
                  </a:lnSpc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تأثير زيادة طن واحد من المادة الخام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7150" indent="285750" algn="ctr" rtl="1">
                  <a:lnSpc>
                    <a:spcPct val="90000"/>
                  </a:lnSpc>
                  <a:buFontTx/>
                  <a:buNone/>
                </a:pPr>
                <a:endParaRPr lang="en-US" sz="12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7150" indent="285750" algn="ctr">
                  <a:lnSpc>
                    <a:spcPct val="90000"/>
                  </a:lnSpc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new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–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old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14000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–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12666.67 = 1333.34 SR</a:t>
                </a:r>
              </a:p>
              <a:p>
                <a:pPr marL="57150" indent="285750" algn="r" rtl="1">
                  <a:lnSpc>
                    <a:spcPct val="90000"/>
                  </a:lnSpc>
                  <a:buFontTx/>
                  <a:buNone/>
                </a:pPr>
                <a:r>
                  <a:rPr lang="ar-SA" sz="2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هذه القيمة تسمى سعر الظل للمورد الخام </a:t>
                </a:r>
                <a:r>
                  <a:rPr lang="en-US" sz="28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</a:p>
            </p:txBody>
          </p:sp>
        </mc:Choice>
        <mc:Fallback xmlns="">
          <p:sp>
            <p:nvSpPr>
              <p:cNvPr id="112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463" y="1676400"/>
                <a:ext cx="8847137" cy="4681538"/>
              </a:xfrm>
              <a:blipFill rotWithShape="0">
                <a:blip r:embed="rId3"/>
                <a:stretch>
                  <a:fillRect t="-2865" r="-551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38BB-38D4-4817-854A-97909564ED0A}" type="slidenum">
              <a:rPr lang="ar-SA"/>
              <a:pPr/>
              <a:t>11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828800"/>
            <a:ext cx="8847137" cy="4529138"/>
          </a:xfrm>
        </p:spPr>
        <p:txBody>
          <a:bodyPr/>
          <a:lstStyle/>
          <a:p>
            <a:pPr marL="1090613" lvl="1" indent="-366713" algn="r" rtl="1">
              <a:spcBef>
                <a:spcPct val="0"/>
              </a:spcBef>
              <a:buNone/>
            </a:pPr>
            <a:r>
              <a:rPr lang="ar-SA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سؤال</a:t>
            </a:r>
            <a:r>
              <a:rPr lang="ar-S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ar-SA" sz="32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ما مقدار أقصى زيادة اقتصادية من أحد الموارد النادرة  </a:t>
            </a:r>
          </a:p>
          <a:p>
            <a:pPr marL="1090613" lvl="1" indent="-366713" algn="r" rtl="1">
              <a:spcBef>
                <a:spcPct val="0"/>
              </a:spcBef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لتحسين دالة الهدف؟</a:t>
            </a:r>
          </a:p>
          <a:p>
            <a:pPr marL="1090613" lvl="1" indent="-366713" algn="r" rt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90613" lvl="1" indent="-366713" algn="r" rt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زيادة اقتصادية  </a:t>
            </a:r>
            <a:r>
              <a:rPr lang="en-US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ar-SA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كافة الكمية المتاحة من المورد تستهلك </a:t>
            </a:r>
          </a:p>
          <a:p>
            <a:pPr marL="1090613" lvl="1" indent="-366713" algn="r" rt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بدون فائض</a:t>
            </a:r>
          </a:p>
          <a:p>
            <a:pPr marL="1090613" lvl="1" indent="-366713" algn="r" rtl="1">
              <a:spcBef>
                <a:spcPct val="0"/>
              </a:spcBef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90613" lvl="1" indent="-366713" algn="r" rtl="1">
              <a:spcBef>
                <a:spcPct val="0"/>
              </a:spcBef>
              <a:buFontTx/>
              <a:buNone/>
            </a:pPr>
            <a:r>
              <a:rPr lang="ar-SA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الجواب</a:t>
            </a:r>
            <a:r>
              <a:rPr lang="ar-S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ar-SA" sz="32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أبعد مسافة يمكن بها إزاحة قيد استهلاك المورد  </a:t>
            </a:r>
          </a:p>
          <a:p>
            <a:pPr marL="1090613" lvl="1" indent="-366713" algn="r" rtl="1">
              <a:spcBef>
                <a:spcPct val="0"/>
              </a:spcBef>
              <a:buFontTx/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بحيث تحدث تغيراً في منطقة فضاء الحلول.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96337-F9A2-4318-9A74-821BDAAB8610}" type="slidenum">
              <a:rPr lang="ar-SA"/>
              <a:pPr/>
              <a:t>12</a:t>
            </a:fld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600200"/>
            <a:ext cx="8847137" cy="4757738"/>
          </a:xfrm>
        </p:spPr>
        <p:txBody>
          <a:bodyPr/>
          <a:lstStyle/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  <a:buNone/>
            </a:pPr>
            <a:endParaRPr lang="ar-SA" sz="3200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sz="3200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من الموارد النادرة</a:t>
            </a:r>
            <a:r>
              <a:rPr lang="ar-SA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المادة الخام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</a:p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سؤال</a:t>
            </a:r>
            <a:r>
              <a:rPr lang="ar-S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ar-SA" sz="32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ما مقدار أقصى زيادة اقتصادية من المادة الخام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لتحسين دالة الهدف؟</a:t>
            </a:r>
          </a:p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الجواب</a:t>
            </a:r>
            <a:r>
              <a:rPr lang="ar-S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إيجاد أبعد مسافة يمكن بها إزاحة قيد استهلاك المادة </a:t>
            </a:r>
          </a:p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ar-SA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الخام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بحيث تحدث تغيراً في منطقة فضاء الحلول.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1C1B63-9DAE-4CC4-BAC1-B7F1FF581ECF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17411" name="Freeform 2"/>
          <p:cNvSpPr>
            <a:spLocks/>
          </p:cNvSpPr>
          <p:nvPr/>
        </p:nvSpPr>
        <p:spPr bwMode="auto">
          <a:xfrm>
            <a:off x="1885950" y="3135313"/>
            <a:ext cx="4406900" cy="2868612"/>
          </a:xfrm>
          <a:custGeom>
            <a:avLst/>
            <a:gdLst>
              <a:gd name="T0" fmla="*/ 2147483647 w 2776"/>
              <a:gd name="T1" fmla="*/ 0 h 1807"/>
              <a:gd name="T2" fmla="*/ 2147483647 w 2776"/>
              <a:gd name="T3" fmla="*/ 2147483647 h 1807"/>
              <a:gd name="T4" fmla="*/ 2147483647 w 2776"/>
              <a:gd name="T5" fmla="*/ 2147483647 h 1807"/>
              <a:gd name="T6" fmla="*/ 0 w 2776"/>
              <a:gd name="T7" fmla="*/ 2147483647 h 1807"/>
              <a:gd name="T8" fmla="*/ 2147483647 w 2776"/>
              <a:gd name="T9" fmla="*/ 0 h 1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6"/>
              <a:gd name="T16" fmla="*/ 0 h 1807"/>
              <a:gd name="T17" fmla="*/ 2776 w 2776"/>
              <a:gd name="T18" fmla="*/ 1807 h 18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18"/>
            </a:srgb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395538" y="19716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1621" name="Freeform 5"/>
          <p:cNvSpPr>
            <a:spLocks/>
          </p:cNvSpPr>
          <p:nvPr/>
        </p:nvSpPr>
        <p:spPr bwMode="auto">
          <a:xfrm>
            <a:off x="4434590" y="4371975"/>
            <a:ext cx="1914525" cy="1638300"/>
          </a:xfrm>
          <a:custGeom>
            <a:avLst/>
            <a:gdLst>
              <a:gd name="T0" fmla="*/ 2147483647 w 1176"/>
              <a:gd name="T1" fmla="*/ 2147483647 h 1032"/>
              <a:gd name="T2" fmla="*/ 2147483647 w 1176"/>
              <a:gd name="T3" fmla="*/ 2147483647 h 1032"/>
              <a:gd name="T4" fmla="*/ 2147483647 w 1176"/>
              <a:gd name="T5" fmla="*/ 2147483647 h 1032"/>
              <a:gd name="T6" fmla="*/ 2147483647 w 1176"/>
              <a:gd name="T7" fmla="*/ 2147483647 h 1032"/>
              <a:gd name="T8" fmla="*/ 0 w 1176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1032"/>
              <a:gd name="T17" fmla="*/ 1176 w 117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6"/>
          <p:cNvSpPr>
            <a:spLocks/>
          </p:cNvSpPr>
          <p:nvPr/>
        </p:nvSpPr>
        <p:spPr bwMode="auto">
          <a:xfrm>
            <a:off x="1719080" y="2946400"/>
            <a:ext cx="1784350" cy="2540000"/>
          </a:xfrm>
          <a:custGeom>
            <a:avLst/>
            <a:gdLst>
              <a:gd name="T0" fmla="*/ 0 w 1124"/>
              <a:gd name="T1" fmla="*/ 0 h 1600"/>
              <a:gd name="T2" fmla="*/ 2147483647 w 1124"/>
              <a:gd name="T3" fmla="*/ 2147483647 h 1600"/>
              <a:gd name="T4" fmla="*/ 2147483647 w 1124"/>
              <a:gd name="T5" fmla="*/ 2147483647 h 1600"/>
              <a:gd name="T6" fmla="*/ 0 w 1124"/>
              <a:gd name="T7" fmla="*/ 0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1124"/>
              <a:gd name="T13" fmla="*/ 0 h 1600"/>
              <a:gd name="T14" fmla="*/ 1124 w 112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7"/>
          <p:cNvSpPr>
            <a:spLocks/>
          </p:cNvSpPr>
          <p:nvPr/>
        </p:nvSpPr>
        <p:spPr bwMode="auto">
          <a:xfrm>
            <a:off x="3289300" y="3892550"/>
            <a:ext cx="590550" cy="190500"/>
          </a:xfrm>
          <a:custGeom>
            <a:avLst/>
            <a:gdLst>
              <a:gd name="T0" fmla="*/ 2147483647 w 372"/>
              <a:gd name="T1" fmla="*/ 0 h 120"/>
              <a:gd name="T2" fmla="*/ 0 w 372"/>
              <a:gd name="T3" fmla="*/ 2147483647 h 120"/>
              <a:gd name="T4" fmla="*/ 2147483647 w 372"/>
              <a:gd name="T5" fmla="*/ 2147483647 h 120"/>
              <a:gd name="T6" fmla="*/ 2147483647 w 372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120"/>
              <a:gd name="T14" fmla="*/ 372 w 372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8"/>
          <p:cNvSpPr>
            <a:spLocks/>
          </p:cNvSpPr>
          <p:nvPr/>
        </p:nvSpPr>
        <p:spPr bwMode="auto">
          <a:xfrm>
            <a:off x="1803400" y="4578350"/>
            <a:ext cx="3498850" cy="1930400"/>
          </a:xfrm>
          <a:custGeom>
            <a:avLst/>
            <a:gdLst>
              <a:gd name="T0" fmla="*/ 2147483647 w 2204"/>
              <a:gd name="T1" fmla="*/ 0 h 1216"/>
              <a:gd name="T2" fmla="*/ 2147483647 w 2204"/>
              <a:gd name="T3" fmla="*/ 2147483647 h 1216"/>
              <a:gd name="T4" fmla="*/ 2147483647 w 2204"/>
              <a:gd name="T5" fmla="*/ 2147483647 h 1216"/>
              <a:gd name="T6" fmla="*/ 2147483647 w 2204"/>
              <a:gd name="T7" fmla="*/ 2147483647 h 1216"/>
              <a:gd name="T8" fmla="*/ 2147483647 w 2204"/>
              <a:gd name="T9" fmla="*/ 2147483647 h 1216"/>
              <a:gd name="T10" fmla="*/ 0 w 2204"/>
              <a:gd name="T11" fmla="*/ 2147483647 h 1216"/>
              <a:gd name="T12" fmla="*/ 2147483647 w 2204"/>
              <a:gd name="T13" fmla="*/ 0 h 12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4"/>
              <a:gd name="T22" fmla="*/ 0 h 1216"/>
              <a:gd name="T23" fmla="*/ 2204 w 2204"/>
              <a:gd name="T24" fmla="*/ 1216 h 12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H="1">
            <a:off x="1647825" y="181292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1685925" y="4075113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760663" y="2159000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14942" y="1785926"/>
            <a:ext cx="314325" cy="304800"/>
            <a:chOff x="2214" y="3613"/>
            <a:chExt cx="198" cy="192"/>
          </a:xfrm>
        </p:grpSpPr>
        <p:sp>
          <p:nvSpPr>
            <p:cNvPr id="17435" name="Oval 13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4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0749" y="3760085"/>
            <a:ext cx="314325" cy="304800"/>
            <a:chOff x="2214" y="3613"/>
            <a:chExt cx="198" cy="192"/>
          </a:xfrm>
        </p:grpSpPr>
        <p:sp>
          <p:nvSpPr>
            <p:cNvPr id="17433" name="Oval 16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Text Box 17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17425" name="Rectangle 20"/>
          <p:cNvSpPr>
            <a:spLocks noChangeArrowheads="1"/>
          </p:cNvSpPr>
          <p:nvPr/>
        </p:nvSpPr>
        <p:spPr bwMode="auto">
          <a:xfrm>
            <a:off x="4743450" y="5153025"/>
            <a:ext cx="1790700" cy="1038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6858016" y="5143512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427" name="Line 22"/>
          <p:cNvSpPr>
            <a:spLocks noChangeShapeType="1"/>
          </p:cNvSpPr>
          <p:nvPr/>
        </p:nvSpPr>
        <p:spPr bwMode="auto">
          <a:xfrm>
            <a:off x="1808162" y="5122394"/>
            <a:ext cx="5335606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39" name="Line 23"/>
          <p:cNvSpPr>
            <a:spLocks noChangeShapeType="1"/>
          </p:cNvSpPr>
          <p:nvPr/>
        </p:nvSpPr>
        <p:spPr bwMode="auto">
          <a:xfrm>
            <a:off x="3401310" y="1963738"/>
            <a:ext cx="1862138" cy="4264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>
            <a:off x="3238500" y="2286000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>
            <a:off x="1974850" y="3084513"/>
            <a:ext cx="5240356" cy="27019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Text Box 27"/>
          <p:cNvSpPr txBox="1">
            <a:spLocks noChangeArrowheads="1"/>
          </p:cNvSpPr>
          <p:nvPr/>
        </p:nvSpPr>
        <p:spPr bwMode="auto">
          <a:xfrm>
            <a:off x="2820176" y="4571836"/>
            <a:ext cx="1776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b="1" dirty="0">
                <a:latin typeface="Times New Roman" pitchFamily="18" charset="0"/>
                <a:cs typeface="Times New Roman" pitchFamily="18" charset="0"/>
              </a:rPr>
              <a:t>منطقة الحلول الممكنة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15140" y="5643578"/>
            <a:ext cx="314325" cy="304800"/>
            <a:chOff x="2214" y="3613"/>
            <a:chExt cx="198" cy="192"/>
          </a:xfrm>
        </p:grpSpPr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754380" y="5716588"/>
            <a:ext cx="314325" cy="304800"/>
            <a:chOff x="2214" y="3613"/>
            <a:chExt cx="198" cy="192"/>
          </a:xfrm>
        </p:grpSpPr>
        <p:sp>
          <p:nvSpPr>
            <p:cNvPr id="34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146924" y="1389768"/>
            <a:ext cx="297021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r" rtl="1"/>
            <a:r>
              <a:rPr lang="ar-SA" sz="2800" dirty="0">
                <a:sym typeface="Symbol" pitchFamily="18" charset="2"/>
              </a:rPr>
              <a:t>أقصى زيادة اقتصادية من المادة الخام </a:t>
            </a:r>
            <a:r>
              <a:rPr lang="en-US" sz="2800" dirty="0">
                <a:sym typeface="Symbol" pitchFamily="18" charset="2"/>
              </a:rPr>
              <a:t>B</a:t>
            </a:r>
            <a:r>
              <a:rPr lang="ar-SA" sz="2800" dirty="0">
                <a:sym typeface="Symbol" pitchFamily="18" charset="2"/>
              </a:rPr>
              <a:t> نحصل عليها بإ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يجاد أبعد مسافة يمكن بها إزاحة قيد استهلاك المادة الخام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بحيث تحدث تغيراً في منطقة فضاء الحلول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/>
            <a:endParaRPr lang="en-US" sz="2800" b="1" dirty="0">
              <a:sym typeface="Symbol" pitchFamily="18" charset="2"/>
            </a:endParaRPr>
          </a:p>
        </p:txBody>
      </p: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4410075" y="4305300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1C1B63-9DAE-4CC4-BAC1-B7F1FF581ECF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17411" name="Freeform 2"/>
          <p:cNvSpPr>
            <a:spLocks/>
          </p:cNvSpPr>
          <p:nvPr/>
        </p:nvSpPr>
        <p:spPr bwMode="auto">
          <a:xfrm>
            <a:off x="1885950" y="3135313"/>
            <a:ext cx="4406900" cy="2868612"/>
          </a:xfrm>
          <a:custGeom>
            <a:avLst/>
            <a:gdLst>
              <a:gd name="T0" fmla="*/ 2147483647 w 2776"/>
              <a:gd name="T1" fmla="*/ 0 h 1807"/>
              <a:gd name="T2" fmla="*/ 2147483647 w 2776"/>
              <a:gd name="T3" fmla="*/ 2147483647 h 1807"/>
              <a:gd name="T4" fmla="*/ 2147483647 w 2776"/>
              <a:gd name="T5" fmla="*/ 2147483647 h 1807"/>
              <a:gd name="T6" fmla="*/ 0 w 2776"/>
              <a:gd name="T7" fmla="*/ 2147483647 h 1807"/>
              <a:gd name="T8" fmla="*/ 2147483647 w 2776"/>
              <a:gd name="T9" fmla="*/ 0 h 1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6"/>
              <a:gd name="T16" fmla="*/ 0 h 1807"/>
              <a:gd name="T17" fmla="*/ 2776 w 2776"/>
              <a:gd name="T18" fmla="*/ 1807 h 18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18"/>
            </a:srgb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395538" y="19716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1621" name="Freeform 5"/>
          <p:cNvSpPr>
            <a:spLocks/>
          </p:cNvSpPr>
          <p:nvPr/>
        </p:nvSpPr>
        <p:spPr bwMode="auto">
          <a:xfrm>
            <a:off x="4434590" y="4371975"/>
            <a:ext cx="1914525" cy="1638300"/>
          </a:xfrm>
          <a:custGeom>
            <a:avLst/>
            <a:gdLst>
              <a:gd name="T0" fmla="*/ 2147483647 w 1176"/>
              <a:gd name="T1" fmla="*/ 2147483647 h 1032"/>
              <a:gd name="T2" fmla="*/ 2147483647 w 1176"/>
              <a:gd name="T3" fmla="*/ 2147483647 h 1032"/>
              <a:gd name="T4" fmla="*/ 2147483647 w 1176"/>
              <a:gd name="T5" fmla="*/ 2147483647 h 1032"/>
              <a:gd name="T6" fmla="*/ 2147483647 w 1176"/>
              <a:gd name="T7" fmla="*/ 2147483647 h 1032"/>
              <a:gd name="T8" fmla="*/ 0 w 1176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1032"/>
              <a:gd name="T17" fmla="*/ 1176 w 117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6"/>
          <p:cNvSpPr>
            <a:spLocks/>
          </p:cNvSpPr>
          <p:nvPr/>
        </p:nvSpPr>
        <p:spPr bwMode="auto">
          <a:xfrm>
            <a:off x="1719080" y="2946400"/>
            <a:ext cx="1784350" cy="2540000"/>
          </a:xfrm>
          <a:custGeom>
            <a:avLst/>
            <a:gdLst>
              <a:gd name="T0" fmla="*/ 0 w 1124"/>
              <a:gd name="T1" fmla="*/ 0 h 1600"/>
              <a:gd name="T2" fmla="*/ 2147483647 w 1124"/>
              <a:gd name="T3" fmla="*/ 2147483647 h 1600"/>
              <a:gd name="T4" fmla="*/ 2147483647 w 1124"/>
              <a:gd name="T5" fmla="*/ 2147483647 h 1600"/>
              <a:gd name="T6" fmla="*/ 0 w 1124"/>
              <a:gd name="T7" fmla="*/ 0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1124"/>
              <a:gd name="T13" fmla="*/ 0 h 1600"/>
              <a:gd name="T14" fmla="*/ 1124 w 112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7"/>
          <p:cNvSpPr>
            <a:spLocks/>
          </p:cNvSpPr>
          <p:nvPr/>
        </p:nvSpPr>
        <p:spPr bwMode="auto">
          <a:xfrm>
            <a:off x="3289300" y="3892550"/>
            <a:ext cx="590550" cy="190500"/>
          </a:xfrm>
          <a:custGeom>
            <a:avLst/>
            <a:gdLst>
              <a:gd name="T0" fmla="*/ 2147483647 w 372"/>
              <a:gd name="T1" fmla="*/ 0 h 120"/>
              <a:gd name="T2" fmla="*/ 0 w 372"/>
              <a:gd name="T3" fmla="*/ 2147483647 h 120"/>
              <a:gd name="T4" fmla="*/ 2147483647 w 372"/>
              <a:gd name="T5" fmla="*/ 2147483647 h 120"/>
              <a:gd name="T6" fmla="*/ 2147483647 w 372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120"/>
              <a:gd name="T14" fmla="*/ 372 w 372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8"/>
          <p:cNvSpPr>
            <a:spLocks/>
          </p:cNvSpPr>
          <p:nvPr/>
        </p:nvSpPr>
        <p:spPr bwMode="auto">
          <a:xfrm>
            <a:off x="1803400" y="4578350"/>
            <a:ext cx="3498850" cy="1930400"/>
          </a:xfrm>
          <a:custGeom>
            <a:avLst/>
            <a:gdLst>
              <a:gd name="T0" fmla="*/ 2147483647 w 2204"/>
              <a:gd name="T1" fmla="*/ 0 h 1216"/>
              <a:gd name="T2" fmla="*/ 2147483647 w 2204"/>
              <a:gd name="T3" fmla="*/ 2147483647 h 1216"/>
              <a:gd name="T4" fmla="*/ 2147483647 w 2204"/>
              <a:gd name="T5" fmla="*/ 2147483647 h 1216"/>
              <a:gd name="T6" fmla="*/ 2147483647 w 2204"/>
              <a:gd name="T7" fmla="*/ 2147483647 h 1216"/>
              <a:gd name="T8" fmla="*/ 2147483647 w 2204"/>
              <a:gd name="T9" fmla="*/ 2147483647 h 1216"/>
              <a:gd name="T10" fmla="*/ 0 w 2204"/>
              <a:gd name="T11" fmla="*/ 2147483647 h 1216"/>
              <a:gd name="T12" fmla="*/ 2147483647 w 2204"/>
              <a:gd name="T13" fmla="*/ 0 h 12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4"/>
              <a:gd name="T22" fmla="*/ 0 h 1216"/>
              <a:gd name="T23" fmla="*/ 2204 w 2204"/>
              <a:gd name="T24" fmla="*/ 1216 h 12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H="1">
            <a:off x="1647825" y="181292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1685925" y="4075113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760663" y="2159000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14942" y="1785926"/>
            <a:ext cx="314325" cy="304800"/>
            <a:chOff x="2214" y="3613"/>
            <a:chExt cx="198" cy="192"/>
          </a:xfrm>
        </p:grpSpPr>
        <p:sp>
          <p:nvSpPr>
            <p:cNvPr id="17435" name="Oval 13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4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0749" y="3760085"/>
            <a:ext cx="314325" cy="304800"/>
            <a:chOff x="2214" y="3613"/>
            <a:chExt cx="198" cy="192"/>
          </a:xfrm>
        </p:grpSpPr>
        <p:sp>
          <p:nvSpPr>
            <p:cNvPr id="17433" name="Oval 16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Text Box 17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17425" name="Rectangle 20"/>
          <p:cNvSpPr>
            <a:spLocks noChangeArrowheads="1"/>
          </p:cNvSpPr>
          <p:nvPr/>
        </p:nvSpPr>
        <p:spPr bwMode="auto">
          <a:xfrm>
            <a:off x="4743450" y="5153025"/>
            <a:ext cx="1790700" cy="1038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6858016" y="5143512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427" name="Line 22"/>
          <p:cNvSpPr>
            <a:spLocks noChangeShapeType="1"/>
          </p:cNvSpPr>
          <p:nvPr/>
        </p:nvSpPr>
        <p:spPr bwMode="auto">
          <a:xfrm>
            <a:off x="1808162" y="5122394"/>
            <a:ext cx="5335606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39" name="Line 23"/>
          <p:cNvSpPr>
            <a:spLocks noChangeShapeType="1"/>
          </p:cNvSpPr>
          <p:nvPr/>
        </p:nvSpPr>
        <p:spPr bwMode="auto">
          <a:xfrm>
            <a:off x="3401310" y="1963738"/>
            <a:ext cx="1862138" cy="4264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>
            <a:off x="3238500" y="2286000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>
            <a:off x="1974850" y="3084513"/>
            <a:ext cx="5240356" cy="27019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Text Box 26"/>
          <p:cNvSpPr txBox="1">
            <a:spLocks noChangeArrowheads="1"/>
          </p:cNvSpPr>
          <p:nvPr/>
        </p:nvSpPr>
        <p:spPr bwMode="auto">
          <a:xfrm>
            <a:off x="6051550" y="2170113"/>
            <a:ext cx="2709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ar-SA" sz="2800" b="1" dirty="0">
                <a:sym typeface="Symbol" pitchFamily="18" charset="2"/>
              </a:rPr>
              <a:t>أقصى زيادة اقتصادية من المادة الخام </a:t>
            </a:r>
            <a:r>
              <a:rPr lang="en-US" sz="2800" b="1" dirty="0">
                <a:sym typeface="Symbol" pitchFamily="18" charset="2"/>
              </a:rPr>
              <a:t>B</a:t>
            </a:r>
          </a:p>
        </p:txBody>
      </p:sp>
      <p:sp>
        <p:nvSpPr>
          <p:cNvPr id="17432" name="Text Box 27"/>
          <p:cNvSpPr txBox="1">
            <a:spLocks noChangeArrowheads="1"/>
          </p:cNvSpPr>
          <p:nvPr/>
        </p:nvSpPr>
        <p:spPr bwMode="auto">
          <a:xfrm>
            <a:off x="2820176" y="4571836"/>
            <a:ext cx="1776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b="1" dirty="0">
                <a:latin typeface="Times New Roman" pitchFamily="18" charset="0"/>
                <a:cs typeface="Times New Roman" pitchFamily="18" charset="0"/>
              </a:rPr>
              <a:t>منطقة الحلول الممكنة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6715140" y="5643578"/>
            <a:ext cx="314325" cy="304800"/>
            <a:chOff x="2214" y="3613"/>
            <a:chExt cx="198" cy="192"/>
          </a:xfrm>
        </p:grpSpPr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6702935" y="3989510"/>
            <a:ext cx="2212465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2000" b="1" dirty="0">
                <a:solidFill>
                  <a:srgbClr val="FF0000"/>
                </a:solidFill>
              </a:rPr>
              <a:t>نقطة الحل الأمثل الجديدة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Freeform 40"/>
          <p:cNvSpPr>
            <a:spLocks/>
          </p:cNvSpPr>
          <p:nvPr/>
        </p:nvSpPr>
        <p:spPr bwMode="auto">
          <a:xfrm flipV="1">
            <a:off x="6019800" y="4313420"/>
            <a:ext cx="1095884" cy="7919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354"/>
              </a:cxn>
              <a:cxn ang="0">
                <a:pos x="378" y="228"/>
              </a:cxn>
              <a:cxn ang="0">
                <a:pos x="636" y="564"/>
              </a:cxn>
            </a:cxnLst>
            <a:rect l="0" t="0" r="r" b="b"/>
            <a:pathLst>
              <a:path w="636" h="564">
                <a:moveTo>
                  <a:pt x="0" y="0"/>
                </a:moveTo>
                <a:cubicBezTo>
                  <a:pt x="49" y="158"/>
                  <a:pt x="99" y="316"/>
                  <a:pt x="162" y="354"/>
                </a:cubicBezTo>
                <a:cubicBezTo>
                  <a:pt x="225" y="392"/>
                  <a:pt x="299" y="193"/>
                  <a:pt x="378" y="228"/>
                </a:cubicBezTo>
                <a:cubicBezTo>
                  <a:pt x="457" y="263"/>
                  <a:pt x="582" y="494"/>
                  <a:pt x="636" y="56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4754380" y="5716588"/>
            <a:ext cx="314325" cy="304800"/>
            <a:chOff x="2214" y="3613"/>
            <a:chExt cx="198" cy="192"/>
          </a:xfrm>
        </p:grpSpPr>
        <p:sp>
          <p:nvSpPr>
            <p:cNvPr id="34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</p:grp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4410075" y="4305300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11041 -0.0569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2.31214E-6 L 0.11875 -0.04023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13333 -4.44444E-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9688 -0.04444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39 L 0.16719 0.11505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56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39" grpId="0" animBg="1"/>
      <p:bldP spid="111640" grpId="0" animBg="1"/>
      <p:bldP spid="31" grpId="0" animBg="1"/>
      <p:bldP spid="32" grpId="0" animBg="1"/>
      <p:bldP spid="1116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1C1B63-9DAE-4CC4-BAC1-B7F1FF581ECF}" type="slidenum">
              <a:rPr lang="ar-SA" smtClean="0"/>
              <a:pPr/>
              <a:t>15</a:t>
            </a:fld>
            <a:endParaRPr lang="en-US" dirty="0"/>
          </a:p>
        </p:txBody>
      </p:sp>
      <p:sp>
        <p:nvSpPr>
          <p:cNvPr id="17411" name="Freeform 2"/>
          <p:cNvSpPr>
            <a:spLocks/>
          </p:cNvSpPr>
          <p:nvPr/>
        </p:nvSpPr>
        <p:spPr bwMode="auto">
          <a:xfrm>
            <a:off x="1885950" y="3135313"/>
            <a:ext cx="4406900" cy="2868612"/>
          </a:xfrm>
          <a:custGeom>
            <a:avLst/>
            <a:gdLst>
              <a:gd name="T0" fmla="*/ 2147483647 w 2776"/>
              <a:gd name="T1" fmla="*/ 0 h 1807"/>
              <a:gd name="T2" fmla="*/ 2147483647 w 2776"/>
              <a:gd name="T3" fmla="*/ 2147483647 h 1807"/>
              <a:gd name="T4" fmla="*/ 2147483647 w 2776"/>
              <a:gd name="T5" fmla="*/ 2147483647 h 1807"/>
              <a:gd name="T6" fmla="*/ 0 w 2776"/>
              <a:gd name="T7" fmla="*/ 2147483647 h 1807"/>
              <a:gd name="T8" fmla="*/ 2147483647 w 2776"/>
              <a:gd name="T9" fmla="*/ 0 h 1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6"/>
              <a:gd name="T16" fmla="*/ 0 h 1807"/>
              <a:gd name="T17" fmla="*/ 2776 w 2776"/>
              <a:gd name="T18" fmla="*/ 1807 h 18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18"/>
            </a:srgb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395538" y="19716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415" name="Freeform 6"/>
          <p:cNvSpPr>
            <a:spLocks/>
          </p:cNvSpPr>
          <p:nvPr/>
        </p:nvSpPr>
        <p:spPr bwMode="auto">
          <a:xfrm>
            <a:off x="1719080" y="2946400"/>
            <a:ext cx="1784350" cy="2540000"/>
          </a:xfrm>
          <a:custGeom>
            <a:avLst/>
            <a:gdLst>
              <a:gd name="T0" fmla="*/ 0 w 1124"/>
              <a:gd name="T1" fmla="*/ 0 h 1600"/>
              <a:gd name="T2" fmla="*/ 2147483647 w 1124"/>
              <a:gd name="T3" fmla="*/ 2147483647 h 1600"/>
              <a:gd name="T4" fmla="*/ 2147483647 w 1124"/>
              <a:gd name="T5" fmla="*/ 2147483647 h 1600"/>
              <a:gd name="T6" fmla="*/ 0 w 1124"/>
              <a:gd name="T7" fmla="*/ 0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1124"/>
              <a:gd name="T13" fmla="*/ 0 h 1600"/>
              <a:gd name="T14" fmla="*/ 1124 w 112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7"/>
          <p:cNvSpPr>
            <a:spLocks/>
          </p:cNvSpPr>
          <p:nvPr/>
        </p:nvSpPr>
        <p:spPr bwMode="auto">
          <a:xfrm>
            <a:off x="3289300" y="3892550"/>
            <a:ext cx="590550" cy="190500"/>
          </a:xfrm>
          <a:custGeom>
            <a:avLst/>
            <a:gdLst>
              <a:gd name="T0" fmla="*/ 2147483647 w 372"/>
              <a:gd name="T1" fmla="*/ 0 h 120"/>
              <a:gd name="T2" fmla="*/ 0 w 372"/>
              <a:gd name="T3" fmla="*/ 2147483647 h 120"/>
              <a:gd name="T4" fmla="*/ 2147483647 w 372"/>
              <a:gd name="T5" fmla="*/ 2147483647 h 120"/>
              <a:gd name="T6" fmla="*/ 2147483647 w 372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120"/>
              <a:gd name="T14" fmla="*/ 372 w 372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8"/>
          <p:cNvSpPr>
            <a:spLocks/>
          </p:cNvSpPr>
          <p:nvPr/>
        </p:nvSpPr>
        <p:spPr bwMode="auto">
          <a:xfrm>
            <a:off x="1803400" y="4578350"/>
            <a:ext cx="3498850" cy="1930400"/>
          </a:xfrm>
          <a:custGeom>
            <a:avLst/>
            <a:gdLst>
              <a:gd name="T0" fmla="*/ 2147483647 w 2204"/>
              <a:gd name="T1" fmla="*/ 0 h 1216"/>
              <a:gd name="T2" fmla="*/ 2147483647 w 2204"/>
              <a:gd name="T3" fmla="*/ 2147483647 h 1216"/>
              <a:gd name="T4" fmla="*/ 2147483647 w 2204"/>
              <a:gd name="T5" fmla="*/ 2147483647 h 1216"/>
              <a:gd name="T6" fmla="*/ 2147483647 w 2204"/>
              <a:gd name="T7" fmla="*/ 2147483647 h 1216"/>
              <a:gd name="T8" fmla="*/ 2147483647 w 2204"/>
              <a:gd name="T9" fmla="*/ 2147483647 h 1216"/>
              <a:gd name="T10" fmla="*/ 0 w 2204"/>
              <a:gd name="T11" fmla="*/ 2147483647 h 1216"/>
              <a:gd name="T12" fmla="*/ 2147483647 w 2204"/>
              <a:gd name="T13" fmla="*/ 0 h 12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4"/>
              <a:gd name="T22" fmla="*/ 0 h 1216"/>
              <a:gd name="T23" fmla="*/ 2204 w 2204"/>
              <a:gd name="T24" fmla="*/ 1216 h 12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H="1">
            <a:off x="1647825" y="181292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1685925" y="4075113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760663" y="2159000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14942" y="1785926"/>
            <a:ext cx="314325" cy="304800"/>
            <a:chOff x="2214" y="3613"/>
            <a:chExt cx="198" cy="192"/>
          </a:xfrm>
        </p:grpSpPr>
        <p:sp>
          <p:nvSpPr>
            <p:cNvPr id="17435" name="Oval 13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4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00749" y="3760085"/>
            <a:ext cx="314325" cy="304800"/>
            <a:chOff x="2214" y="3613"/>
            <a:chExt cx="198" cy="192"/>
          </a:xfrm>
        </p:grpSpPr>
        <p:sp>
          <p:nvSpPr>
            <p:cNvPr id="17433" name="Oval 16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Text Box 17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17425" name="Rectangle 20"/>
          <p:cNvSpPr>
            <a:spLocks noChangeArrowheads="1"/>
          </p:cNvSpPr>
          <p:nvPr/>
        </p:nvSpPr>
        <p:spPr bwMode="auto">
          <a:xfrm>
            <a:off x="4743450" y="5153025"/>
            <a:ext cx="1790700" cy="1038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6858016" y="5143512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427" name="Line 22"/>
          <p:cNvSpPr>
            <a:spLocks noChangeShapeType="1"/>
          </p:cNvSpPr>
          <p:nvPr/>
        </p:nvSpPr>
        <p:spPr bwMode="auto">
          <a:xfrm>
            <a:off x="1808162" y="5122394"/>
            <a:ext cx="5335606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39" name="Line 23"/>
          <p:cNvSpPr>
            <a:spLocks noChangeShapeType="1"/>
          </p:cNvSpPr>
          <p:nvPr/>
        </p:nvSpPr>
        <p:spPr bwMode="auto">
          <a:xfrm>
            <a:off x="4411656" y="1571612"/>
            <a:ext cx="1862138" cy="4264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>
            <a:off x="4125442" y="1984215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>
            <a:off x="1974850" y="3084513"/>
            <a:ext cx="5240356" cy="27019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Text Box 27"/>
          <p:cNvSpPr txBox="1">
            <a:spLocks noChangeArrowheads="1"/>
          </p:cNvSpPr>
          <p:nvPr/>
        </p:nvSpPr>
        <p:spPr bwMode="auto">
          <a:xfrm>
            <a:off x="2820176" y="4571836"/>
            <a:ext cx="1776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b="1" dirty="0">
                <a:latin typeface="Times New Roman" pitchFamily="18" charset="0"/>
                <a:cs typeface="Times New Roman" pitchFamily="18" charset="0"/>
              </a:rPr>
              <a:t>منطقة الحلول الممكنة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715140" y="5643578"/>
            <a:ext cx="314325" cy="304800"/>
            <a:chOff x="2214" y="3613"/>
            <a:chExt cx="198" cy="192"/>
          </a:xfrm>
        </p:grpSpPr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6702935" y="3989510"/>
            <a:ext cx="2212465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2000" b="1" dirty="0">
                <a:solidFill>
                  <a:srgbClr val="FF0000"/>
                </a:solidFill>
              </a:rPr>
              <a:t>نقطة الحل الأمثل الجديدة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Freeform 40"/>
          <p:cNvSpPr>
            <a:spLocks/>
          </p:cNvSpPr>
          <p:nvPr/>
        </p:nvSpPr>
        <p:spPr bwMode="auto">
          <a:xfrm flipV="1">
            <a:off x="6019800" y="4313420"/>
            <a:ext cx="1095884" cy="7919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354"/>
              </a:cxn>
              <a:cxn ang="0">
                <a:pos x="378" y="228"/>
              </a:cxn>
              <a:cxn ang="0">
                <a:pos x="636" y="564"/>
              </a:cxn>
            </a:cxnLst>
            <a:rect l="0" t="0" r="r" b="b"/>
            <a:pathLst>
              <a:path w="636" h="564">
                <a:moveTo>
                  <a:pt x="0" y="0"/>
                </a:moveTo>
                <a:cubicBezTo>
                  <a:pt x="49" y="158"/>
                  <a:pt x="99" y="316"/>
                  <a:pt x="162" y="354"/>
                </a:cubicBezTo>
                <a:cubicBezTo>
                  <a:pt x="225" y="392"/>
                  <a:pt x="299" y="193"/>
                  <a:pt x="378" y="228"/>
                </a:cubicBezTo>
                <a:cubicBezTo>
                  <a:pt x="457" y="263"/>
                  <a:pt x="582" y="494"/>
                  <a:pt x="636" y="56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839954" y="5442965"/>
            <a:ext cx="314325" cy="304800"/>
            <a:chOff x="2214" y="3613"/>
            <a:chExt cx="198" cy="192"/>
          </a:xfrm>
        </p:grpSpPr>
        <p:sp>
          <p:nvSpPr>
            <p:cNvPr id="34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5942502" y="5092874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885226" y="4357694"/>
            <a:ext cx="19688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ar-SA" sz="2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متراجحة</a:t>
            </a:r>
            <a:r>
              <a:rPr lang="ar-SA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القيد الجديد:</a:t>
            </a:r>
          </a:p>
          <a:p>
            <a:pPr algn="r"/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?</a:t>
            </a:r>
            <a:endParaRPr lang="ar-SA" sz="2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37C1-ED41-4CDE-8209-1BE58A73E5D2}" type="slidenum">
              <a:rPr lang="ar-SA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4463" y="1412776"/>
                <a:ext cx="8847137" cy="4910138"/>
              </a:xfrm>
            </p:spPr>
            <p:txBody>
              <a:bodyPr/>
              <a:lstStyle/>
              <a:p>
                <a:pPr marL="44926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الحل الأمثل الجديد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(عند تقاطع المستقيم (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مع المستقيم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= 0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):</a:t>
                </a:r>
              </a:p>
              <a:p>
                <a:pPr marL="449263" lvl="1" indent="0" algn="ctr" rtl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6  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0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18000</a:t>
                </a:r>
                <a:endParaRPr lang="ar-SA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44926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القيد الجديد للمادة الخام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هو: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≤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?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:endParaRPr lang="ar-SA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44926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بتعويض الحل الأمثل الجديد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6 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0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في القيد كما يلي:</a:t>
                </a:r>
              </a:p>
              <a:p>
                <a:pPr marL="449263" lvl="1" indent="0" algn="ct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2(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6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+ (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0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marL="44926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إذاً القيد الخطي الجديد هو:        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≤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endParaRPr lang="en-US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44926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الحد الأعلى للمادة الخام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عند الحل الأمثل الجديد 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12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طن </a:t>
                </a:r>
              </a:p>
              <a:p>
                <a:pPr marL="44926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وأقصى زيادة اقتصادية للمادة الخام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12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–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8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أطنان</a:t>
                </a:r>
                <a:endParaRPr lang="en-US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4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463" y="1412776"/>
                <a:ext cx="8847137" cy="4910138"/>
              </a:xfrm>
              <a:blipFill rotWithShape="0">
                <a:blip r:embed="rId3"/>
                <a:stretch>
                  <a:fillRect b="-3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auto">
          <a:xfrm>
            <a:off x="838102" y="3011390"/>
            <a:ext cx="4406900" cy="2868612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2762" y="1370"/>
              </a:cxn>
              <a:cxn ang="0">
                <a:pos x="2776" y="1752"/>
              </a:cxn>
              <a:cxn ang="0">
                <a:pos x="0" y="1807"/>
              </a:cxn>
              <a:cxn ang="0">
                <a:pos x="97" y="0"/>
              </a:cxn>
            </a:cxnLst>
            <a:rect l="0" t="0" r="r" b="b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00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08E-579D-4262-90B9-306A2BF37D20}" type="slidenum">
              <a:rPr lang="ar-SA"/>
              <a:pPr/>
              <a:t>17</a:t>
            </a:fld>
            <a:endParaRPr lang="en-US"/>
          </a:p>
        </p:txBody>
      </p:sp>
      <p:sp>
        <p:nvSpPr>
          <p:cNvPr id="94251" name="Freeform 43"/>
          <p:cNvSpPr>
            <a:spLocks/>
          </p:cNvSpPr>
          <p:nvPr/>
        </p:nvSpPr>
        <p:spPr bwMode="auto">
          <a:xfrm>
            <a:off x="2701117" y="3938587"/>
            <a:ext cx="771909" cy="409393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12"/>
              </a:cxn>
              <a:cxn ang="0">
                <a:pos x="360" y="195"/>
              </a:cxn>
              <a:cxn ang="0">
                <a:pos x="276" y="0"/>
              </a:cxn>
            </a:cxnLst>
            <a:rect l="0" t="0" r="r" b="b"/>
            <a:pathLst>
              <a:path w="360" h="195">
                <a:moveTo>
                  <a:pt x="276" y="0"/>
                </a:moveTo>
                <a:lnTo>
                  <a:pt x="0" y="12"/>
                </a:lnTo>
                <a:lnTo>
                  <a:pt x="360" y="195"/>
                </a:lnTo>
                <a:lnTo>
                  <a:pt x="276" y="0"/>
                </a:lnTo>
                <a:close/>
              </a:path>
            </a:pathLst>
          </a:cu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265102" y="4953000"/>
            <a:ext cx="526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338263" y="183832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4214" name="Freeform 6"/>
          <p:cNvSpPr>
            <a:spLocks/>
          </p:cNvSpPr>
          <p:nvPr/>
        </p:nvSpPr>
        <p:spPr bwMode="auto">
          <a:xfrm>
            <a:off x="3386840" y="4236818"/>
            <a:ext cx="1966210" cy="1638300"/>
          </a:xfrm>
          <a:custGeom>
            <a:avLst/>
            <a:gdLst/>
            <a:ahLst/>
            <a:cxnLst>
              <a:cxn ang="0">
                <a:pos x="12" y="15"/>
              </a:cxn>
              <a:cxn ang="0">
                <a:pos x="456" y="1032"/>
              </a:cxn>
              <a:cxn ang="0">
                <a:pos x="1176" y="1032"/>
              </a:cxn>
              <a:cxn ang="0">
                <a:pos x="1140" y="600"/>
              </a:cxn>
              <a:cxn ang="0">
                <a:pos x="0" y="0"/>
              </a:cxn>
            </a:cxnLst>
            <a:rect l="0" t="0" r="r" b="b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5" name="Freeform 7"/>
          <p:cNvSpPr>
            <a:spLocks/>
          </p:cNvSpPr>
          <p:nvPr/>
        </p:nvSpPr>
        <p:spPr bwMode="auto">
          <a:xfrm>
            <a:off x="660106" y="2813050"/>
            <a:ext cx="1784350" cy="254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4" y="580"/>
              </a:cxn>
              <a:cxn ang="0">
                <a:pos x="20" y="1600"/>
              </a:cxn>
              <a:cxn ang="0">
                <a:pos x="0" y="0"/>
              </a:cxn>
            </a:cxnLst>
            <a:rect l="0" t="0" r="r" b="b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6" name="Freeform 8"/>
          <p:cNvSpPr>
            <a:spLocks/>
          </p:cNvSpPr>
          <p:nvPr/>
        </p:nvSpPr>
        <p:spPr bwMode="auto">
          <a:xfrm>
            <a:off x="2201613" y="3735925"/>
            <a:ext cx="642195" cy="221395"/>
          </a:xfrm>
          <a:custGeom>
            <a:avLst/>
            <a:gdLst/>
            <a:ahLst/>
            <a:cxnLst>
              <a:cxn ang="0">
                <a:pos x="140" y="0"/>
              </a:cxn>
              <a:cxn ang="0">
                <a:pos x="0" y="112"/>
              </a:cxn>
              <a:cxn ang="0">
                <a:pos x="372" y="120"/>
              </a:cxn>
              <a:cxn ang="0">
                <a:pos x="140" y="0"/>
              </a:cxn>
            </a:cxnLst>
            <a:rect l="0" t="0" r="r" b="b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7" name="Freeform 9"/>
          <p:cNvSpPr>
            <a:spLocks/>
          </p:cNvSpPr>
          <p:nvPr/>
        </p:nvSpPr>
        <p:spPr bwMode="auto">
          <a:xfrm>
            <a:off x="746125" y="4445000"/>
            <a:ext cx="3498850" cy="1930400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600" y="348"/>
              </a:cxn>
              <a:cxn ang="0">
                <a:pos x="1876" y="356"/>
              </a:cxn>
              <a:cxn ang="0">
                <a:pos x="2204" y="1084"/>
              </a:cxn>
              <a:cxn ang="0">
                <a:pos x="88" y="1216"/>
              </a:cxn>
              <a:cxn ang="0">
                <a:pos x="0" y="548"/>
              </a:cxn>
              <a:cxn ang="0">
                <a:pos x="600" y="0"/>
              </a:cxn>
            </a:cxnLst>
            <a:rect l="0" t="0" r="r" b="b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750888" y="5006975"/>
            <a:ext cx="458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2697480" y="2621280"/>
            <a:ext cx="1514158" cy="347313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590550" y="2507230"/>
            <a:ext cx="3188970" cy="291338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628650" y="3951190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1703388" y="2025650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1219200" y="2562225"/>
            <a:ext cx="2154842" cy="364864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646933" y="5141746"/>
            <a:ext cx="314325" cy="304800"/>
            <a:chOff x="2214" y="3613"/>
            <a:chExt cx="198" cy="192"/>
          </a:xfrm>
        </p:grpSpPr>
        <p:sp>
          <p:nvSpPr>
            <p:cNvPr id="94229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3733800" y="1600200"/>
            <a:ext cx="52578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875" lvl="1" algn="r" rtl="1">
              <a:lnSpc>
                <a:spcPct val="90000"/>
              </a:lnSpc>
            </a:pPr>
            <a:r>
              <a:rPr lang="ar-SA" sz="3200" b="1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من الموارد النادرة</a:t>
            </a:r>
            <a:r>
              <a:rPr lang="ar-SA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المادة الخام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</a:p>
          <a:p>
            <a:pPr marL="1090613" lvl="1" indent="-366713" algn="r" rtl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69875" lvl="1" algn="r" rtl="1">
              <a:lnSpc>
                <a:spcPct val="90000"/>
              </a:lnSpc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ما مقدار أقصى زيادة اقتصادية من المادة الخام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لتحسين دالة الهدف؟</a:t>
            </a:r>
          </a:p>
          <a:p>
            <a:pPr marL="0" lvl="1" algn="r" rtl="1"/>
            <a:endParaRPr lang="en-US" sz="16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70410" y="5045190"/>
            <a:ext cx="297180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/>
              <a:t>0</a:t>
            </a:r>
          </a:p>
        </p:txBody>
      </p:sp>
      <p:sp>
        <p:nvSpPr>
          <p:cNvPr id="2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3276600" y="2438400"/>
            <a:ext cx="314325" cy="304800"/>
            <a:chOff x="2214" y="3613"/>
            <a:chExt cx="198" cy="192"/>
          </a:xfrm>
        </p:grpSpPr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4709410" y="3640089"/>
            <a:ext cx="314325" cy="304800"/>
            <a:chOff x="2214" y="3613"/>
            <a:chExt cx="198" cy="192"/>
          </a:xfrm>
        </p:grpSpPr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4075295" y="5562600"/>
            <a:ext cx="314325" cy="304800"/>
            <a:chOff x="2214" y="3613"/>
            <a:chExt cx="198" cy="192"/>
          </a:xfrm>
        </p:grpSpPr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</p:grp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927100" y="2981075"/>
            <a:ext cx="5121910" cy="25987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8" name="Oval 30"/>
          <p:cNvSpPr>
            <a:spLocks noChangeArrowheads="1"/>
          </p:cNvSpPr>
          <p:nvPr/>
        </p:nvSpPr>
        <p:spPr bwMode="auto">
          <a:xfrm>
            <a:off x="3362227" y="4181377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125 -0.0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-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01406 -0.04167 " pathEditMode="relative" ptsTypes="AA">
                                      <p:cBhvr>
                                        <p:cTn id="15" dur="20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path" presetSubtype="0" repeatCount="300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2361 L 0.16719 -0.2305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-1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1" grpId="0" animBg="1"/>
      <p:bldP spid="94219" grpId="0" animBg="1"/>
      <p:bldP spid="94219" grpId="1" animBg="1"/>
      <p:bldP spid="942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37C1-ED41-4CDE-8209-1BE58A73E5D2}" type="slidenum">
              <a:rPr lang="ar-SA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4463" y="1524000"/>
                <a:ext cx="8847137" cy="5181600"/>
              </a:xfrm>
            </p:spPr>
            <p:txBody>
              <a:bodyPr/>
              <a:lstStyle/>
              <a:p>
                <a:pPr marL="1090613" lvl="1" indent="-366713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الحل الأمثل الجديد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(عند تقاطع المستقيم (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مع المستقيم (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)):</a:t>
                </a:r>
              </a:p>
              <a:p>
                <a:pPr marL="1090613" lvl="1" indent="-366713" algn="ctr" rtl="1"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3  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2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13000</a:t>
                </a:r>
                <a:endParaRPr lang="ar-SA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القيد الجديد للمادة الخام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هو: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≤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?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</a:t>
                </a:r>
                <a:endParaRPr lang="ar-SA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بتعويض الحل الأمثل الجديد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3 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2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في القيد كما يلي:</a:t>
                </a:r>
              </a:p>
              <a:p>
                <a:pPr marL="449263" lvl="1" indent="0" algn="ct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3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+ 2(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7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marL="44926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إذاً القيد الخطي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الجديد هو:       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≤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7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</a:p>
              <a:p>
                <a:pPr marL="44926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الحد الأعلى للمادة الخام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عند الحل الأمثل الجديد = </a:t>
                </a:r>
                <a:r>
                  <a:rPr lang="en-US" dirty="0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7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طن </a:t>
                </a:r>
              </a:p>
              <a:p>
                <a:pPr marL="449263" lvl="1" indent="0" algn="r" rtl="1"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وأقصى زيادة اقتصادية للمادة الخام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7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–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6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dirty="0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طن</a:t>
                </a:r>
                <a:endParaRPr lang="en-US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4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463" y="1524000"/>
                <a:ext cx="8847137" cy="5181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556792"/>
                <a:ext cx="8856984" cy="5184576"/>
              </a:xfrm>
            </p:spPr>
            <p:txBody>
              <a:bodyPr/>
              <a:lstStyle/>
              <a:p>
                <a:pPr algn="r">
                  <a:buNone/>
                </a:pPr>
                <a:r>
                  <a:rPr lang="ar-SA" dirty="0">
                    <a:solidFill>
                      <a:srgbClr val="0000FF"/>
                    </a:solidFill>
                  </a:rPr>
                  <a:t>سعر الظل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للمورد</a:t>
                </a:r>
                <a:r>
                  <a:rPr lang="ar-SA" b="1" dirty="0">
                    <a:solidFill>
                      <a:srgbClr val="006600"/>
                    </a:solidFill>
                  </a:rPr>
                  <a:t> </a:t>
                </a:r>
                <a:r>
                  <a:rPr lang="ar-SA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</a:t>
                </a:r>
                <a:r>
                  <a:rPr lang="ar-SA" dirty="0"/>
                  <a:t>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القيمة الاقتصادية للوحدة الإضافية من المورد</a:t>
                </a:r>
              </a:p>
              <a:p>
                <a:pPr algn="r">
                  <a:buNone/>
                </a:pP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490663" lvl="2" indent="-366713">
                  <a:spcBef>
                    <a:spcPct val="0"/>
                  </a:spcBef>
                  <a:buNone/>
                </a:pPr>
                <a:r>
                  <a:rPr lang="en-US" sz="3200" dirty="0">
                    <a:cs typeface="Times New Roman" pitchFamily="18" charset="0"/>
                  </a:rPr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new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–</a:t>
                </a:r>
                <a:r>
                  <a:rPr lang="ar-SA" sz="32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old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90488" lvl="1" indent="0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=</a:t>
                </a: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</a:t>
                </a:r>
                <a:r>
                  <a:rPr lang="ar-SA" sz="32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أكبر زيادة اقتصادية ممكنة للمورد</a:t>
                </a:r>
              </a:p>
              <a:p>
                <a:pPr marL="1090613" lvl="1" indent="-366713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new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قيمة دالة الهدف بعد إضافة الوحدات الإضافية من المورد   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old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قيمة دالة الهدف بدون إضافة أي وحدات إضافية من المورد =  </a:t>
                </a:r>
                <a:endParaRPr lang="en-US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/>
                  <a:t>زيادة قيمة المورد النادر يحسن قيمة دالة الهدف.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/>
                  <a:t>سعر الظل للمورد المتوفر </a:t>
                </a:r>
                <a:r>
                  <a:rPr lang="ar-SA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</a:t>
                </a:r>
                <a:r>
                  <a:rPr lang="ar-SA" dirty="0"/>
                  <a:t> صفر.</a:t>
                </a:r>
              </a:p>
              <a:p>
                <a:pPr algn="r">
                  <a:buFont typeface="Arial" panose="020B0604020202020204" pitchFamily="34" charset="0"/>
                  <a:buChar char="•"/>
                </a:pPr>
                <a:endParaRPr lang="ar-SA" dirty="0"/>
              </a:p>
              <a:p>
                <a:pPr algn="r">
                  <a:buNone/>
                </a:pP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556792"/>
                <a:ext cx="8856984" cy="5184576"/>
              </a:xfrm>
              <a:blipFill rotWithShape="0">
                <a:blip r:embed="rId2"/>
                <a:stretch>
                  <a:fillRect t="-1645" r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825352" y="2857226"/>
            <a:ext cx="4114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أسعار الظل </a:t>
            </a:r>
            <a:r>
              <a:rPr lang="ar-SA" sz="3600" b="1" dirty="0">
                <a:solidFill>
                  <a:srgbClr val="002060"/>
                </a:solidFill>
              </a:rPr>
              <a:t>(</a:t>
            </a:r>
            <a:r>
              <a:rPr lang="en-US" sz="3600" b="1" dirty="0">
                <a:solidFill>
                  <a:srgbClr val="002060"/>
                </a:solidFill>
                <a:sym typeface="Symbol" pitchFamily="18" charset="2"/>
              </a:rPr>
              <a:t>Shadow Prices</a:t>
            </a:r>
            <a:r>
              <a:rPr lang="ar-SA" sz="3600" b="1" dirty="0">
                <a:solidFill>
                  <a:srgbClr val="002060"/>
                </a:solidFill>
              </a:rPr>
              <a:t>)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3799-5770-4F33-A1BF-6D099C38A3EF}" type="slidenum">
              <a:rPr lang="ar-SA"/>
              <a:pPr/>
              <a:t>2</a:t>
            </a:fld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الحساسيـة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8288" y="1828800"/>
            <a:ext cx="8723312" cy="4348163"/>
          </a:xfrm>
        </p:spPr>
        <p:txBody>
          <a:bodyPr/>
          <a:lstStyle/>
          <a:p>
            <a:pPr marL="517525" indent="-517525" algn="r" rtl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دراسة ما بعد إيجاد الحل الأمثل للبرنامج الخطي.</a:t>
            </a:r>
          </a:p>
          <a:p>
            <a:pPr marL="517525" indent="-517525" algn="r" rtl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مدى حساسية الحل الأمثل للتغير في إحدى معطيات المسألة.</a:t>
            </a:r>
          </a:p>
          <a:p>
            <a:pPr marL="517525" indent="-517525" algn="r" rtl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إلى أي مدى يمكن زيادة أو إنقاص قيمة </a:t>
            </a:r>
            <a:r>
              <a:rPr lang="ar-SA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أحد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1090613" lvl="1" indent="-366713" algn="r" rtl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معاملات المتغيرات في دالة الهدف</a:t>
            </a:r>
          </a:p>
          <a:p>
            <a:pPr marL="1090613" lvl="1" indent="-366713" algn="r" rtl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معاملات المتغيرات في القيود (معاملات الطرف الأيسر للقيود)</a:t>
            </a:r>
          </a:p>
          <a:p>
            <a:pPr marL="1090613" lvl="1" indent="-366713" algn="r" rtl="1"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الموارد المتاحة (الطرف الأيمن للقيود)</a:t>
            </a:r>
          </a:p>
          <a:p>
            <a:pPr marL="690563" indent="-366713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ومعرفة تأثير ذلك في القرارات المتخذة و/أو قيمة دالة الهدف؟</a:t>
            </a:r>
          </a:p>
          <a:p>
            <a:pPr marL="690563" indent="-366713" algn="r" rtl="1">
              <a:spcBef>
                <a:spcPct val="0"/>
              </a:spcBef>
              <a:buNone/>
            </a:pPr>
            <a:endParaRPr lang="ar-SA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90563" indent="-366713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ندرس تأثير تغيير قيمة معلم </a:t>
            </a:r>
            <a:r>
              <a:rPr lang="ar-SA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واحد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فقط، مع بقاء بقية المعالم ثابتة.</a:t>
            </a:r>
          </a:p>
          <a:p>
            <a:pPr marL="690563" indent="-366713" algn="r" rtl="1">
              <a:spcBef>
                <a:spcPct val="0"/>
              </a:spcBef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4463" y="1775460"/>
                <a:ext cx="8847137" cy="5006340"/>
              </a:xfrm>
            </p:spPr>
            <p:txBody>
              <a:bodyPr/>
              <a:lstStyle/>
              <a:p>
                <a:pPr marL="1090613" lvl="1" indent="-366713" algn="r" rtl="1">
                  <a:spcBef>
                    <a:spcPct val="0"/>
                  </a:spcBef>
                  <a:buNone/>
                </a:pPr>
                <a:r>
                  <a:rPr lang="ar-SA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القيمة الاقتصادية للوحدة الزائدة من المادة الخام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ar-SA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:</a:t>
                </a:r>
              </a:p>
              <a:p>
                <a:pPr marL="1090613" lvl="1" indent="-366713" algn="r" rtl="1"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إذا أمكن شراء وحدات إضافية من المادة الخام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فما هو أعلى سعر</a:t>
                </a:r>
              </a:p>
              <a:p>
                <a:pPr marL="1090613" lvl="1" indent="-366713" algn="r" rtl="1"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شراء ذو منفعة للوحدة الواحدة؟</a:t>
                </a: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None/>
                </a:pP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None/>
                </a:pP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new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13000      </a:t>
                </a:r>
              </a:p>
              <a:p>
                <a:pPr marL="1090613" lvl="1" indent="-366713" algn="ctr">
                  <a:lnSpc>
                    <a:spcPct val="95000"/>
                  </a:lnSpc>
                  <a:spcBef>
                    <a:spcPts val="12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old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12666.67</a:t>
                </a: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endParaRPr lang="en-US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</a:t>
                </a:r>
                <a:endParaRPr lang="en-US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قيمة الوحدة الإضافية للمادة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=</a:t>
                </a:r>
                <a:endParaRPr lang="ar-SA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             </a:t>
                </a: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               </a:t>
                </a:r>
                <a:endParaRPr lang="en-US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      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333.33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ريال للطن    </a:t>
                </a:r>
                <a:endParaRPr lang="en-US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9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463" y="1775460"/>
                <a:ext cx="8847137" cy="5006340"/>
              </a:xfrm>
              <a:blipFill>
                <a:blip r:embed="rId3"/>
                <a:stretch>
                  <a:fillRect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36043" y="4703354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13000</a:t>
            </a:r>
            <a:r>
              <a:rPr lang="en-US" sz="28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 12666.67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2305-FAA0-4031-AD0C-01D0FA545AE3}" type="slidenum">
              <a:rPr lang="ar-SA"/>
              <a:pPr/>
              <a:t>20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أسعار الظل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1433364" y="5180408"/>
            <a:ext cx="2743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4463" y="1775460"/>
                <a:ext cx="8847137" cy="5006340"/>
              </a:xfrm>
            </p:spPr>
            <p:txBody>
              <a:bodyPr/>
              <a:lstStyle/>
              <a:p>
                <a:pPr marL="1090613" lvl="1" indent="-366713" algn="r" rtl="1">
                  <a:spcBef>
                    <a:spcPct val="0"/>
                  </a:spcBef>
                  <a:buNone/>
                </a:pPr>
                <a:r>
                  <a:rPr lang="ar-SA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القيمة الاقتصادية للوحدة الزائدة من المادة الخام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lang="ar-SA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:</a:t>
                </a:r>
              </a:p>
              <a:p>
                <a:pPr marL="1090613" lvl="1" indent="-366713" algn="r" rtl="1"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إذا أمكن شراء وحدات إضافية من المادة الخام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فما هو أعلى سعر</a:t>
                </a:r>
              </a:p>
              <a:p>
                <a:pPr marL="1090613" lvl="1" indent="-366713" algn="r" rtl="1"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شراء ذو منفعة للوحدة الواحدة؟</a:t>
                </a: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None/>
                </a:pP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None/>
                </a:pP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new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18000      </a:t>
                </a:r>
              </a:p>
              <a:p>
                <a:pPr marL="1090613" lvl="1" indent="-366713" algn="ctr">
                  <a:lnSpc>
                    <a:spcPct val="95000"/>
                  </a:lnSpc>
                  <a:spcBef>
                    <a:spcPts val="120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old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12666.67</a:t>
                </a: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endParaRPr lang="ar-SA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ctr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endParaRPr lang="en-US" sz="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</a:t>
                </a:r>
                <a:endParaRPr lang="en-US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قيمة الوحدة الإضافية للمادة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=</a:t>
                </a:r>
                <a:endParaRPr lang="ar-SA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             </a:t>
                </a: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               </a:t>
                </a:r>
                <a:endParaRPr lang="en-US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         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1333.33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ريال للطن</a:t>
                </a:r>
              </a:p>
            </p:txBody>
          </p:sp>
        </mc:Choice>
        <mc:Fallback>
          <p:sp>
            <p:nvSpPr>
              <p:cNvPr id="129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463" y="1775460"/>
                <a:ext cx="8847137" cy="5006340"/>
              </a:xfrm>
              <a:blipFill>
                <a:blip r:embed="rId3"/>
                <a:stretch>
                  <a:fillRect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36043" y="4703354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18000</a:t>
            </a:r>
            <a:r>
              <a:rPr lang="en-US" sz="28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 12666.67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ar-SA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2305-FAA0-4031-AD0C-01D0FA545AE3}" type="slidenum">
              <a:rPr lang="ar-SA"/>
              <a:pPr/>
              <a:t>21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أسعار الظل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1433364" y="5180408"/>
            <a:ext cx="2743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1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5508104" y="1692082"/>
                <a:ext cx="3514104" cy="38251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الحل الأمثل: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ar-SA" sz="2400" dirty="0">
                  <a:solidFill>
                    <a:srgbClr val="006600"/>
                  </a:solidFill>
                </a:endParaRPr>
              </a:p>
              <a:p>
                <a:pPr marL="517525" indent="-517525" algn="ctr">
                  <a:lnSpc>
                    <a:spcPct val="150000"/>
                  </a:lnSpc>
                  <a:buFontTx/>
                  <a:buNone/>
                </a:pPr>
                <a:r>
                  <a:rPr lang="en-US" sz="2400" i="1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dirty="0">
                    <a:latin typeface="Times New Roman" pitchFamily="18" charset="0"/>
                    <a:sym typeface="Symbol" pitchFamily="18" charset="2"/>
                  </a:rPr>
                  <a:t>= </a:t>
                </a:r>
                <a:r>
                  <a:rPr lang="en-US" sz="2400" i="1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8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dirty="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&lt; 1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(3)</a:t>
                </a:r>
              </a:p>
              <a:p>
                <a:pPr marL="517525" indent="-517525" algn="ctr">
                  <a:lnSpc>
                    <a:spcPct val="150000"/>
                  </a:lnSpc>
                  <a:buFontTx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1.33 &lt; 2    (4)</a:t>
                </a:r>
                <a:endParaRPr lang="ar-SA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17525" indent="-517525" algn="ctr">
                  <a:lnSpc>
                    <a:spcPct val="150000"/>
                  </a:lnSpc>
                </a:pPr>
                <a:r>
                  <a:rPr lang="ar-SA" sz="2400" dirty="0">
                    <a:solidFill>
                      <a:srgbClr val="006600"/>
                    </a:solidFill>
                  </a:rPr>
                  <a:t>موارد القيد الثالث والرابع متوفرة</a:t>
                </a:r>
              </a:p>
              <a:p>
                <a:pPr marL="517525" indent="-517525" algn="ctr">
                  <a:lnSpc>
                    <a:spcPct val="150000"/>
                  </a:lnSpc>
                  <a:buFontTx/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ctr"/>
                <a:endParaRPr lang="en-US" sz="2400" b="1" dirty="0"/>
              </a:p>
            </p:txBody>
          </p:sp>
        </mc:Choice>
        <mc:Fallback xmlns="">
          <p:sp>
            <p:nvSpPr>
              <p:cNvPr id="37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692082"/>
                <a:ext cx="3514104" cy="3825150"/>
              </a:xfrm>
              <a:prstGeom prst="rect">
                <a:avLst/>
              </a:prstGeom>
              <a:blipFill rotWithShape="0">
                <a:blip r:embed="rId2"/>
                <a:stretch>
                  <a:fillRect l="-694" t="-1276" r="-24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7B20-12FC-412C-9EB7-EFA3FFEAECBA}" type="slidenum">
              <a:rPr lang="ar-SA"/>
              <a:pPr/>
              <a:t>22</a:t>
            </a:fld>
            <a:endParaRPr lang="en-US" dirty="0"/>
          </a:p>
        </p:txBody>
      </p:sp>
      <p:sp>
        <p:nvSpPr>
          <p:cNvPr id="116738" name="Freeform 2"/>
          <p:cNvSpPr>
            <a:spLocks/>
          </p:cNvSpPr>
          <p:nvPr/>
        </p:nvSpPr>
        <p:spPr bwMode="auto">
          <a:xfrm>
            <a:off x="923925" y="3135313"/>
            <a:ext cx="4406900" cy="2868612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2762" y="1370"/>
              </a:cxn>
              <a:cxn ang="0">
                <a:pos x="2776" y="1752"/>
              </a:cxn>
              <a:cxn ang="0">
                <a:pos x="0" y="1807"/>
              </a:cxn>
              <a:cxn ang="0">
                <a:pos x="97" y="0"/>
              </a:cxn>
            </a:cxnLst>
            <a:rect l="0" t="0" r="r" b="b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00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686425" y="514508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433513" y="19716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6742" name="Freeform 6"/>
          <p:cNvSpPr>
            <a:spLocks/>
          </p:cNvSpPr>
          <p:nvPr/>
        </p:nvSpPr>
        <p:spPr bwMode="auto">
          <a:xfrm>
            <a:off x="3472565" y="4371975"/>
            <a:ext cx="1914525" cy="1638300"/>
          </a:xfrm>
          <a:custGeom>
            <a:avLst/>
            <a:gdLst/>
            <a:ahLst/>
            <a:cxnLst>
              <a:cxn ang="0">
                <a:pos x="12" y="15"/>
              </a:cxn>
              <a:cxn ang="0">
                <a:pos x="456" y="1032"/>
              </a:cxn>
              <a:cxn ang="0">
                <a:pos x="1176" y="1032"/>
              </a:cxn>
              <a:cxn ang="0">
                <a:pos x="1140" y="600"/>
              </a:cxn>
              <a:cxn ang="0">
                <a:pos x="0" y="0"/>
              </a:cxn>
            </a:cxnLst>
            <a:rect l="0" t="0" r="r" b="b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3" name="Freeform 7"/>
          <p:cNvSpPr>
            <a:spLocks/>
          </p:cNvSpPr>
          <p:nvPr/>
        </p:nvSpPr>
        <p:spPr bwMode="auto">
          <a:xfrm>
            <a:off x="727075" y="2946400"/>
            <a:ext cx="1784350" cy="254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4" y="580"/>
              </a:cxn>
              <a:cxn ang="0">
                <a:pos x="20" y="1600"/>
              </a:cxn>
              <a:cxn ang="0">
                <a:pos x="0" y="0"/>
              </a:cxn>
            </a:cxnLst>
            <a:rect l="0" t="0" r="r" b="b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4" name="Freeform 8"/>
          <p:cNvSpPr>
            <a:spLocks/>
          </p:cNvSpPr>
          <p:nvPr/>
        </p:nvSpPr>
        <p:spPr bwMode="auto">
          <a:xfrm>
            <a:off x="2327275" y="3892550"/>
            <a:ext cx="590550" cy="190500"/>
          </a:xfrm>
          <a:custGeom>
            <a:avLst/>
            <a:gdLst/>
            <a:ahLst/>
            <a:cxnLst>
              <a:cxn ang="0">
                <a:pos x="140" y="0"/>
              </a:cxn>
              <a:cxn ang="0">
                <a:pos x="0" y="112"/>
              </a:cxn>
              <a:cxn ang="0">
                <a:pos x="372" y="120"/>
              </a:cxn>
              <a:cxn ang="0">
                <a:pos x="140" y="0"/>
              </a:cxn>
            </a:cxnLst>
            <a:rect l="0" t="0" r="r" b="b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5" name="Freeform 9"/>
          <p:cNvSpPr>
            <a:spLocks/>
          </p:cNvSpPr>
          <p:nvPr/>
        </p:nvSpPr>
        <p:spPr bwMode="auto">
          <a:xfrm>
            <a:off x="838200" y="4578350"/>
            <a:ext cx="3498850" cy="1930400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600" y="348"/>
              </a:cxn>
              <a:cxn ang="0">
                <a:pos x="1876" y="356"/>
              </a:cxn>
              <a:cxn ang="0">
                <a:pos x="2204" y="1084"/>
              </a:cxn>
              <a:cxn ang="0">
                <a:pos x="88" y="1216"/>
              </a:cxn>
              <a:cxn ang="0">
                <a:pos x="0" y="548"/>
              </a:cxn>
              <a:cxn ang="0">
                <a:pos x="600" y="0"/>
              </a:cxn>
            </a:cxnLst>
            <a:rect l="0" t="0" r="r" b="b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flipV="1">
            <a:off x="846137" y="5105400"/>
            <a:ext cx="5126037" cy="3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1012825" y="3099503"/>
            <a:ext cx="4438650" cy="2281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2424295" y="1963738"/>
            <a:ext cx="1862138" cy="4264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1798638" y="2159000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497263" y="2464685"/>
            <a:ext cx="314325" cy="304800"/>
            <a:chOff x="2214" y="3613"/>
            <a:chExt cx="198" cy="192"/>
          </a:xfrm>
        </p:grpSpPr>
        <p:sp>
          <p:nvSpPr>
            <p:cNvPr id="116753" name="Oval 17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Text Box 18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sp>
        <p:nvSpPr>
          <p:cNvPr id="116758" name="Oval 22"/>
          <p:cNvSpPr>
            <a:spLocks noChangeArrowheads="1"/>
          </p:cNvSpPr>
          <p:nvPr/>
        </p:nvSpPr>
        <p:spPr bwMode="auto">
          <a:xfrm>
            <a:off x="3433060" y="4305300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>
            <a:off x="2276475" y="2315980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1858151" y="4571836"/>
            <a:ext cx="1776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ar-SA" b="1" dirty="0">
                <a:latin typeface="Times New Roman" pitchFamily="18" charset="0"/>
                <a:cs typeface="Times New Roman" pitchFamily="18" charset="0"/>
              </a:rPr>
              <a:t>منطقة الحلول الممكنة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32" name="Group 17"/>
          <p:cNvGrpSpPr>
            <a:grpSpLocks/>
          </p:cNvGrpSpPr>
          <p:nvPr/>
        </p:nvGrpSpPr>
        <p:grpSpPr bwMode="auto">
          <a:xfrm>
            <a:off x="3762375" y="5638800"/>
            <a:ext cx="314325" cy="304800"/>
            <a:chOff x="2214" y="3613"/>
            <a:chExt cx="198" cy="192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</p:grpSp>
      <p:sp>
        <p:nvSpPr>
          <p:cNvPr id="116749" name="Line 13"/>
          <p:cNvSpPr>
            <a:spLocks noChangeShapeType="1"/>
          </p:cNvSpPr>
          <p:nvPr/>
        </p:nvSpPr>
        <p:spPr bwMode="auto">
          <a:xfrm flipH="1">
            <a:off x="685800" y="179793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609783" y="4082280"/>
            <a:ext cx="314325" cy="304800"/>
            <a:chOff x="2214" y="3613"/>
            <a:chExt cx="198" cy="192"/>
          </a:xfrm>
        </p:grpSpPr>
        <p:sp>
          <p:nvSpPr>
            <p:cNvPr id="116756" name="Oval 20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762000" y="4077018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20"/>
          <p:cNvGrpSpPr>
            <a:grpSpLocks/>
          </p:cNvGrpSpPr>
          <p:nvPr/>
        </p:nvGrpSpPr>
        <p:grpSpPr bwMode="auto">
          <a:xfrm>
            <a:off x="4651010" y="4723150"/>
            <a:ext cx="314325" cy="304800"/>
            <a:chOff x="2214" y="3613"/>
            <a:chExt cx="198" cy="192"/>
          </a:xfrm>
        </p:grpSpPr>
        <p:sp>
          <p:nvSpPr>
            <p:cNvPr id="30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الموارد المتوفرة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80F9-E4A7-40B5-80E0-604BC528F89E}" type="slidenum">
              <a:rPr lang="ar-SA"/>
              <a:pPr/>
              <a:t>23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الموارد المتوفرة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524000"/>
            <a:ext cx="8847137" cy="4529138"/>
          </a:xfrm>
        </p:spPr>
        <p:txBody>
          <a:bodyPr/>
          <a:lstStyle/>
          <a:p>
            <a:pPr marL="57150" indent="285750" algn="ctr" rtl="1">
              <a:spcBef>
                <a:spcPct val="0"/>
              </a:spcBef>
              <a:buFontTx/>
              <a:buNone/>
            </a:pPr>
            <a:endParaRPr lang="ar-SA" sz="800" b="1" dirty="0">
              <a:latin typeface="Times New Roman" pitchFamily="18" charset="0"/>
              <a:cs typeface="Times New Roman" pitchFamily="18" charset="0"/>
            </a:endParaRPr>
          </a:p>
          <a:p>
            <a:pPr marL="57150" indent="285750" algn="r" rtl="1">
              <a:spcBef>
                <a:spcPct val="0"/>
              </a:spcBef>
              <a:buFontTx/>
              <a:buNone/>
            </a:pPr>
            <a:r>
              <a:rPr lang="ar-SA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سؤال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</a:p>
          <a:p>
            <a:pPr marL="360363" indent="-17463" algn="just" rtl="1">
              <a:spcBef>
                <a:spcPct val="0"/>
              </a:spcBef>
              <a:buFontTx/>
              <a:buNone/>
            </a:pPr>
            <a:r>
              <a:rPr lang="ar-SA" dirty="0">
                <a:sym typeface="Symbol" pitchFamily="18" charset="2"/>
              </a:rPr>
              <a:t>إلى أي مدى يمكن إنقاص المورد الوفير بحيث يبقى الحل الأمثل دون تغيير؟ </a:t>
            </a:r>
            <a:endParaRPr lang="en-US" dirty="0">
              <a:sym typeface="Symbol" pitchFamily="18" charset="2"/>
            </a:endParaRPr>
          </a:p>
          <a:p>
            <a:pPr marL="360363" indent="-17463" algn="just" rtl="1">
              <a:spcBef>
                <a:spcPct val="0"/>
              </a:spcBef>
              <a:buFontTx/>
              <a:buNone/>
            </a:pPr>
            <a:endParaRPr lang="ar-SA" sz="1600" dirty="0">
              <a:sym typeface="Symbol" pitchFamily="18" charset="2"/>
            </a:endParaRPr>
          </a:p>
          <a:p>
            <a:pPr marL="57150" indent="285750" algn="r" rtl="1">
              <a:spcBef>
                <a:spcPct val="0"/>
              </a:spcBef>
              <a:buNone/>
            </a:pPr>
            <a:r>
              <a:rPr lang="ar-SA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الجواب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</a:p>
          <a:p>
            <a:pPr marL="360363" indent="-17463" algn="just" rtl="1">
              <a:spcBef>
                <a:spcPct val="0"/>
              </a:spcBef>
              <a:buNone/>
            </a:pPr>
            <a:r>
              <a:rPr lang="ar-SA" dirty="0"/>
              <a:t>الحد الأقصى للتناقص في أي مورد من الموارد الوفيرة هو إزاحة القيد الوفير </a:t>
            </a:r>
            <a:r>
              <a:rPr lang="ar-SA" dirty="0">
                <a:sym typeface="Symbol" pitchFamily="18" charset="2"/>
              </a:rPr>
              <a:t>باتجاه نقطة الحل الأمثل </a:t>
            </a:r>
            <a:r>
              <a:rPr lang="ar-SA" dirty="0"/>
              <a:t>حتى يصل إلى نقطة الحل الأمثل.</a:t>
            </a:r>
            <a:endParaRPr lang="en-US" dirty="0"/>
          </a:p>
          <a:p>
            <a:pPr marL="1090613" lvl="1" indent="-366713" algn="r" rtl="1">
              <a:spcBef>
                <a:spcPct val="0"/>
              </a:spcBef>
            </a:pPr>
            <a:endParaRPr lang="ar-SA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73ACE-7E34-4568-A3A7-4690EB98FACC}" type="slidenum">
              <a:rPr lang="ar-SA"/>
              <a:pPr/>
              <a:t>24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الموارد المتوفرة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7172" name="Freeform 4"/>
          <p:cNvSpPr>
            <a:spLocks/>
          </p:cNvSpPr>
          <p:nvPr/>
        </p:nvSpPr>
        <p:spPr bwMode="auto">
          <a:xfrm>
            <a:off x="990600" y="3373438"/>
            <a:ext cx="4406900" cy="2868612"/>
          </a:xfrm>
          <a:custGeom>
            <a:avLst/>
            <a:gdLst>
              <a:gd name="T0" fmla="*/ 97 w 2776"/>
              <a:gd name="T1" fmla="*/ 0 h 1807"/>
              <a:gd name="T2" fmla="*/ 2762 w 2776"/>
              <a:gd name="T3" fmla="*/ 1370 h 1807"/>
              <a:gd name="T4" fmla="*/ 2776 w 2776"/>
              <a:gd name="T5" fmla="*/ 1752 h 1807"/>
              <a:gd name="T6" fmla="*/ 0 w 2776"/>
              <a:gd name="T7" fmla="*/ 1807 h 1807"/>
              <a:gd name="T8" fmla="*/ 97 w 2776"/>
              <a:gd name="T9" fmla="*/ 0 h 1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6"/>
              <a:gd name="T16" fmla="*/ 0 h 1807"/>
              <a:gd name="T17" fmla="*/ 2776 w 2776"/>
              <a:gd name="T18" fmla="*/ 1807 h 18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18"/>
            </a:srgb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87988" y="53832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500188" y="2209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3571875" y="4610100"/>
            <a:ext cx="1895475" cy="1657350"/>
          </a:xfrm>
          <a:custGeom>
            <a:avLst/>
            <a:gdLst>
              <a:gd name="T0" fmla="*/ 12 w 1176"/>
              <a:gd name="T1" fmla="*/ 15 h 1032"/>
              <a:gd name="T2" fmla="*/ 456 w 1176"/>
              <a:gd name="T3" fmla="*/ 1032 h 1032"/>
              <a:gd name="T4" fmla="*/ 1176 w 1176"/>
              <a:gd name="T5" fmla="*/ 1032 h 1032"/>
              <a:gd name="T6" fmla="*/ 1140 w 1176"/>
              <a:gd name="T7" fmla="*/ 600 h 1032"/>
              <a:gd name="T8" fmla="*/ 0 w 1176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1032"/>
              <a:gd name="T17" fmla="*/ 1176 w 117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808740" y="3214505"/>
            <a:ext cx="1784350" cy="2540000"/>
          </a:xfrm>
          <a:custGeom>
            <a:avLst/>
            <a:gdLst>
              <a:gd name="T0" fmla="*/ 0 w 1124"/>
              <a:gd name="T1" fmla="*/ 0 h 1600"/>
              <a:gd name="T2" fmla="*/ 1124 w 1124"/>
              <a:gd name="T3" fmla="*/ 580 h 1600"/>
              <a:gd name="T4" fmla="*/ 20 w 1124"/>
              <a:gd name="T5" fmla="*/ 1600 h 1600"/>
              <a:gd name="T6" fmla="*/ 0 w 1124"/>
              <a:gd name="T7" fmla="*/ 0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1124"/>
              <a:gd name="T13" fmla="*/ 0 h 1600"/>
              <a:gd name="T14" fmla="*/ 1124 w 112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2374900" y="4121150"/>
            <a:ext cx="609600" cy="200025"/>
          </a:xfrm>
          <a:custGeom>
            <a:avLst/>
            <a:gdLst>
              <a:gd name="T0" fmla="*/ 140 w 372"/>
              <a:gd name="T1" fmla="*/ 0 h 120"/>
              <a:gd name="T2" fmla="*/ 0 w 372"/>
              <a:gd name="T3" fmla="*/ 112 h 120"/>
              <a:gd name="T4" fmla="*/ 372 w 372"/>
              <a:gd name="T5" fmla="*/ 120 h 120"/>
              <a:gd name="T6" fmla="*/ 140 w 372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120"/>
              <a:gd name="T14" fmla="*/ 372 w 372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59263" y="4722813"/>
            <a:ext cx="314325" cy="304800"/>
            <a:chOff x="2214" y="3613"/>
            <a:chExt cx="198" cy="192"/>
          </a:xfrm>
        </p:grpSpPr>
        <p:sp>
          <p:nvSpPr>
            <p:cNvPr id="7198" name="Oval 15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Text Box 16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63938" y="2717800"/>
            <a:ext cx="314325" cy="304800"/>
            <a:chOff x="2214" y="3613"/>
            <a:chExt cx="198" cy="192"/>
          </a:xfrm>
        </p:grpSpPr>
        <p:sp>
          <p:nvSpPr>
            <p:cNvPr id="7196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64063" y="4013200"/>
            <a:ext cx="314325" cy="304800"/>
            <a:chOff x="2214" y="3613"/>
            <a:chExt cx="198" cy="192"/>
          </a:xfrm>
        </p:grpSpPr>
        <p:sp>
          <p:nvSpPr>
            <p:cNvPr id="7194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7186" name="Freeform 26"/>
          <p:cNvSpPr>
            <a:spLocks/>
          </p:cNvSpPr>
          <p:nvPr/>
        </p:nvSpPr>
        <p:spPr bwMode="auto">
          <a:xfrm>
            <a:off x="898525" y="4815840"/>
            <a:ext cx="3498850" cy="1930400"/>
          </a:xfrm>
          <a:custGeom>
            <a:avLst/>
            <a:gdLst>
              <a:gd name="T0" fmla="*/ 600 w 2204"/>
              <a:gd name="T1" fmla="*/ 0 h 1216"/>
              <a:gd name="T2" fmla="*/ 600 w 2204"/>
              <a:gd name="T3" fmla="*/ 348 h 1216"/>
              <a:gd name="T4" fmla="*/ 1876 w 2204"/>
              <a:gd name="T5" fmla="*/ 356 h 1216"/>
              <a:gd name="T6" fmla="*/ 2204 w 2204"/>
              <a:gd name="T7" fmla="*/ 1084 h 1216"/>
              <a:gd name="T8" fmla="*/ 88 w 2204"/>
              <a:gd name="T9" fmla="*/ 1216 h 1216"/>
              <a:gd name="T10" fmla="*/ 0 w 2204"/>
              <a:gd name="T11" fmla="*/ 548 h 1216"/>
              <a:gd name="T12" fmla="*/ 600 w 2204"/>
              <a:gd name="T13" fmla="*/ 0 h 12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4"/>
              <a:gd name="T22" fmla="*/ 0 h 1216"/>
              <a:gd name="T23" fmla="*/ 2204 w 2204"/>
              <a:gd name="T24" fmla="*/ 1216 h 12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943350" y="6112240"/>
            <a:ext cx="314325" cy="304800"/>
            <a:chOff x="2214" y="3613"/>
            <a:chExt cx="198" cy="192"/>
          </a:xfrm>
        </p:grpSpPr>
        <p:sp>
          <p:nvSpPr>
            <p:cNvPr id="7192" name="Oval 30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</p:grpSp>
      <p:sp>
        <p:nvSpPr>
          <p:cNvPr id="32" name="Freeform 31"/>
          <p:cNvSpPr/>
          <p:nvPr/>
        </p:nvSpPr>
        <p:spPr>
          <a:xfrm>
            <a:off x="1809750" y="4297180"/>
            <a:ext cx="1706380" cy="1083632"/>
          </a:xfrm>
          <a:custGeom>
            <a:avLst/>
            <a:gdLst>
              <a:gd name="connsiteX0" fmla="*/ 1678899 w 1678899"/>
              <a:gd name="connsiteY0" fmla="*/ 314794 h 1034322"/>
              <a:gd name="connsiteX1" fmla="*/ 14990 w 1678899"/>
              <a:gd name="connsiteY1" fmla="*/ 1034322 h 1034322"/>
              <a:gd name="connsiteX2" fmla="*/ 0 w 1678899"/>
              <a:gd name="connsiteY2" fmla="*/ 479686 h 1034322"/>
              <a:gd name="connsiteX3" fmla="*/ 509666 w 1678899"/>
              <a:gd name="connsiteY3" fmla="*/ 0 h 1034322"/>
              <a:gd name="connsiteX4" fmla="*/ 1154243 w 1678899"/>
              <a:gd name="connsiteY4" fmla="*/ 0 h 1034322"/>
              <a:gd name="connsiteX5" fmla="*/ 1678899 w 1678899"/>
              <a:gd name="connsiteY5" fmla="*/ 314794 h 1034322"/>
              <a:gd name="connsiteX0" fmla="*/ 1678899 w 1678899"/>
              <a:gd name="connsiteY0" fmla="*/ 314794 h 1078043"/>
              <a:gd name="connsiteX1" fmla="*/ 856938 w 1678899"/>
              <a:gd name="connsiteY1" fmla="*/ 1078043 h 1078043"/>
              <a:gd name="connsiteX2" fmla="*/ 14990 w 1678899"/>
              <a:gd name="connsiteY2" fmla="*/ 1034322 h 1078043"/>
              <a:gd name="connsiteX3" fmla="*/ 0 w 1678899"/>
              <a:gd name="connsiteY3" fmla="*/ 479686 h 1078043"/>
              <a:gd name="connsiteX4" fmla="*/ 509666 w 1678899"/>
              <a:gd name="connsiteY4" fmla="*/ 0 h 1078043"/>
              <a:gd name="connsiteX5" fmla="*/ 1154243 w 1678899"/>
              <a:gd name="connsiteY5" fmla="*/ 0 h 1078043"/>
              <a:gd name="connsiteX6" fmla="*/ 1678899 w 1678899"/>
              <a:gd name="connsiteY6" fmla="*/ 314794 h 1078043"/>
              <a:gd name="connsiteX0" fmla="*/ 1678899 w 1678899"/>
              <a:gd name="connsiteY0" fmla="*/ 314794 h 1078043"/>
              <a:gd name="connsiteX1" fmla="*/ 856938 w 1678899"/>
              <a:gd name="connsiteY1" fmla="*/ 1078043 h 1078043"/>
              <a:gd name="connsiteX2" fmla="*/ 14990 w 1678899"/>
              <a:gd name="connsiteY2" fmla="*/ 1034322 h 1078043"/>
              <a:gd name="connsiteX3" fmla="*/ 0 w 1678899"/>
              <a:gd name="connsiteY3" fmla="*/ 479686 h 1078043"/>
              <a:gd name="connsiteX4" fmla="*/ 509666 w 1678899"/>
              <a:gd name="connsiteY4" fmla="*/ 0 h 1078043"/>
              <a:gd name="connsiteX5" fmla="*/ 1154243 w 1678899"/>
              <a:gd name="connsiteY5" fmla="*/ 0 h 1078043"/>
              <a:gd name="connsiteX6" fmla="*/ 1678899 w 1678899"/>
              <a:gd name="connsiteY6" fmla="*/ 314794 h 1078043"/>
              <a:gd name="connsiteX0" fmla="*/ 1678899 w 1678899"/>
              <a:gd name="connsiteY0" fmla="*/ 314794 h 1078043"/>
              <a:gd name="connsiteX1" fmla="*/ 856938 w 1678899"/>
              <a:gd name="connsiteY1" fmla="*/ 1078043 h 1078043"/>
              <a:gd name="connsiteX2" fmla="*/ 14990 w 1678899"/>
              <a:gd name="connsiteY2" fmla="*/ 1034322 h 1078043"/>
              <a:gd name="connsiteX3" fmla="*/ 0 w 1678899"/>
              <a:gd name="connsiteY3" fmla="*/ 479686 h 1078043"/>
              <a:gd name="connsiteX4" fmla="*/ 509666 w 1678899"/>
              <a:gd name="connsiteY4" fmla="*/ 0 h 1078043"/>
              <a:gd name="connsiteX5" fmla="*/ 1154243 w 1678899"/>
              <a:gd name="connsiteY5" fmla="*/ 0 h 1078043"/>
              <a:gd name="connsiteX6" fmla="*/ 1678899 w 1678899"/>
              <a:gd name="connsiteY6" fmla="*/ 314794 h 1078043"/>
              <a:gd name="connsiteX0" fmla="*/ 1844750 w 1844750"/>
              <a:gd name="connsiteY0" fmla="*/ 294378 h 1078043"/>
              <a:gd name="connsiteX1" fmla="*/ 856938 w 1844750"/>
              <a:gd name="connsiteY1" fmla="*/ 1078043 h 1078043"/>
              <a:gd name="connsiteX2" fmla="*/ 14990 w 1844750"/>
              <a:gd name="connsiteY2" fmla="*/ 1034322 h 1078043"/>
              <a:gd name="connsiteX3" fmla="*/ 0 w 1844750"/>
              <a:gd name="connsiteY3" fmla="*/ 479686 h 1078043"/>
              <a:gd name="connsiteX4" fmla="*/ 509666 w 1844750"/>
              <a:gd name="connsiteY4" fmla="*/ 0 h 1078043"/>
              <a:gd name="connsiteX5" fmla="*/ 1154243 w 1844750"/>
              <a:gd name="connsiteY5" fmla="*/ 0 h 1078043"/>
              <a:gd name="connsiteX6" fmla="*/ 1844750 w 1844750"/>
              <a:gd name="connsiteY6" fmla="*/ 294378 h 1078043"/>
              <a:gd name="connsiteX0" fmla="*/ 1844750 w 1844750"/>
              <a:gd name="connsiteY0" fmla="*/ 327983 h 1111648"/>
              <a:gd name="connsiteX1" fmla="*/ 856938 w 1844750"/>
              <a:gd name="connsiteY1" fmla="*/ 1111648 h 1111648"/>
              <a:gd name="connsiteX2" fmla="*/ 14990 w 1844750"/>
              <a:gd name="connsiteY2" fmla="*/ 1067927 h 1111648"/>
              <a:gd name="connsiteX3" fmla="*/ 0 w 1844750"/>
              <a:gd name="connsiteY3" fmla="*/ 513291 h 1111648"/>
              <a:gd name="connsiteX4" fmla="*/ 509666 w 1844750"/>
              <a:gd name="connsiteY4" fmla="*/ 33605 h 1111648"/>
              <a:gd name="connsiteX5" fmla="*/ 1264272 w 1844750"/>
              <a:gd name="connsiteY5" fmla="*/ 0 h 1111648"/>
              <a:gd name="connsiteX6" fmla="*/ 1844750 w 1844750"/>
              <a:gd name="connsiteY6" fmla="*/ 327983 h 1111648"/>
              <a:gd name="connsiteX0" fmla="*/ 1844750 w 1844750"/>
              <a:gd name="connsiteY0" fmla="*/ 327983 h 1111648"/>
              <a:gd name="connsiteX1" fmla="*/ 856938 w 1844750"/>
              <a:gd name="connsiteY1" fmla="*/ 1111648 h 1111648"/>
              <a:gd name="connsiteX2" fmla="*/ 14990 w 1844750"/>
              <a:gd name="connsiteY2" fmla="*/ 1067927 h 1111648"/>
              <a:gd name="connsiteX3" fmla="*/ 0 w 1844750"/>
              <a:gd name="connsiteY3" fmla="*/ 513291 h 1111648"/>
              <a:gd name="connsiteX4" fmla="*/ 517944 w 1844750"/>
              <a:gd name="connsiteY4" fmla="*/ 0 h 1111648"/>
              <a:gd name="connsiteX5" fmla="*/ 1264272 w 1844750"/>
              <a:gd name="connsiteY5" fmla="*/ 0 h 1111648"/>
              <a:gd name="connsiteX6" fmla="*/ 1844750 w 1844750"/>
              <a:gd name="connsiteY6" fmla="*/ 327983 h 1111648"/>
              <a:gd name="connsiteX0" fmla="*/ 1844750 w 1844750"/>
              <a:gd name="connsiteY0" fmla="*/ 327983 h 1067927"/>
              <a:gd name="connsiteX1" fmla="*/ 932571 w 1844750"/>
              <a:gd name="connsiteY1" fmla="*/ 1065945 h 1067927"/>
              <a:gd name="connsiteX2" fmla="*/ 14990 w 1844750"/>
              <a:gd name="connsiteY2" fmla="*/ 1067927 h 1067927"/>
              <a:gd name="connsiteX3" fmla="*/ 0 w 1844750"/>
              <a:gd name="connsiteY3" fmla="*/ 513291 h 1067927"/>
              <a:gd name="connsiteX4" fmla="*/ 517944 w 1844750"/>
              <a:gd name="connsiteY4" fmla="*/ 0 h 1067927"/>
              <a:gd name="connsiteX5" fmla="*/ 1264272 w 1844750"/>
              <a:gd name="connsiteY5" fmla="*/ 0 h 1067927"/>
              <a:gd name="connsiteX6" fmla="*/ 1844750 w 1844750"/>
              <a:gd name="connsiteY6" fmla="*/ 327983 h 1067927"/>
              <a:gd name="connsiteX0" fmla="*/ 1778138 w 1778138"/>
              <a:gd name="connsiteY0" fmla="*/ 327983 h 1067927"/>
              <a:gd name="connsiteX1" fmla="*/ 932571 w 1778138"/>
              <a:gd name="connsiteY1" fmla="*/ 1065945 h 1067927"/>
              <a:gd name="connsiteX2" fmla="*/ 14990 w 1778138"/>
              <a:gd name="connsiteY2" fmla="*/ 1067927 h 1067927"/>
              <a:gd name="connsiteX3" fmla="*/ 0 w 1778138"/>
              <a:gd name="connsiteY3" fmla="*/ 513291 h 1067927"/>
              <a:gd name="connsiteX4" fmla="*/ 517944 w 1778138"/>
              <a:gd name="connsiteY4" fmla="*/ 0 h 1067927"/>
              <a:gd name="connsiteX5" fmla="*/ 1264272 w 1778138"/>
              <a:gd name="connsiteY5" fmla="*/ 0 h 1067927"/>
              <a:gd name="connsiteX6" fmla="*/ 1778138 w 1778138"/>
              <a:gd name="connsiteY6" fmla="*/ 327983 h 1067927"/>
              <a:gd name="connsiteX0" fmla="*/ 1778138 w 1778138"/>
              <a:gd name="connsiteY0" fmla="*/ 327983 h 1067927"/>
              <a:gd name="connsiteX1" fmla="*/ 932571 w 1778138"/>
              <a:gd name="connsiteY1" fmla="*/ 1065945 h 1067927"/>
              <a:gd name="connsiteX2" fmla="*/ 14990 w 1778138"/>
              <a:gd name="connsiteY2" fmla="*/ 1067927 h 1067927"/>
              <a:gd name="connsiteX3" fmla="*/ 0 w 1778138"/>
              <a:gd name="connsiteY3" fmla="*/ 513291 h 1067927"/>
              <a:gd name="connsiteX4" fmla="*/ 517944 w 1778138"/>
              <a:gd name="connsiteY4" fmla="*/ 0 h 1067927"/>
              <a:gd name="connsiteX5" fmla="*/ 1264272 w 1778138"/>
              <a:gd name="connsiteY5" fmla="*/ 0 h 1067927"/>
              <a:gd name="connsiteX6" fmla="*/ 1778138 w 1778138"/>
              <a:gd name="connsiteY6" fmla="*/ 327983 h 106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8138" h="1067927">
                <a:moveTo>
                  <a:pt x="1778138" y="327983"/>
                </a:moveTo>
                <a:lnTo>
                  <a:pt x="932571" y="1065945"/>
                </a:lnTo>
                <a:lnTo>
                  <a:pt x="14990" y="1067927"/>
                </a:lnTo>
                <a:lnTo>
                  <a:pt x="0" y="513291"/>
                </a:lnTo>
                <a:lnTo>
                  <a:pt x="517944" y="0"/>
                </a:lnTo>
                <a:lnTo>
                  <a:pt x="1264272" y="0"/>
                </a:lnTo>
                <a:cubicBezTo>
                  <a:pt x="1435561" y="109328"/>
                  <a:pt x="1642195" y="170265"/>
                  <a:pt x="1778138" y="3279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089025" y="3341688"/>
            <a:ext cx="4438650" cy="2281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304800" y="244157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 flipH="1">
            <a:off x="790575" y="4313238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27"/>
          <p:cNvSpPr>
            <a:spLocks noChangeShapeType="1"/>
          </p:cNvSpPr>
          <p:nvPr/>
        </p:nvSpPr>
        <p:spPr bwMode="auto">
          <a:xfrm>
            <a:off x="912813" y="5378450"/>
            <a:ext cx="458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28"/>
          <p:cNvSpPr>
            <a:spLocks noChangeShapeType="1"/>
          </p:cNvSpPr>
          <p:nvPr/>
        </p:nvSpPr>
        <p:spPr bwMode="auto">
          <a:xfrm>
            <a:off x="1865313" y="2397125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4"/>
              <p:cNvSpPr txBox="1">
                <a:spLocks noChangeArrowheads="1"/>
              </p:cNvSpPr>
              <p:nvPr/>
            </p:nvSpPr>
            <p:spPr bwMode="auto">
              <a:xfrm>
                <a:off x="5435682" y="1496960"/>
                <a:ext cx="3499676" cy="16629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517525" indent="-517525" algn="r">
                  <a:lnSpc>
                    <a:spcPct val="150000"/>
                  </a:lnSpc>
                </a:pPr>
                <a:r>
                  <a:rPr lang="ar-SA" sz="2400" dirty="0"/>
                  <a:t>مورد القيد الثالث متوفر:</a:t>
                </a:r>
              </a:p>
              <a:p>
                <a:pPr algn="ctr"/>
                <a:endParaRPr lang="ar-SA" sz="8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1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= </a:t>
                </a:r>
                <a:r>
                  <a:rPr lang="en-US" sz="2400" i="1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400" dirty="0">
                    <a:latin typeface="Times New Roman" pitchFamily="18" charset="0"/>
                    <a:sym typeface="Symbol" pitchFamily="18" charset="2"/>
                  </a:rPr>
                  <a:t> 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&lt; 1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(3)</a:t>
                </a:r>
              </a:p>
            </p:txBody>
          </p:sp>
        </mc:Choice>
        <mc:Fallback xmlns="">
          <p:sp>
            <p:nvSpPr>
              <p:cNvPr id="33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682" y="1496960"/>
                <a:ext cx="3499676" cy="1662956"/>
              </a:xfrm>
              <a:prstGeom prst="rect">
                <a:avLst/>
              </a:prstGeom>
              <a:blipFill>
                <a:blip r:embed="rId2"/>
                <a:stretch>
                  <a:fillRect r="-2439" b="-80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49058" y="3353808"/>
                <a:ext cx="3222357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7525" indent="-517525" algn="r">
                  <a:lnSpc>
                    <a:spcPct val="150000"/>
                  </a:lnSpc>
                </a:pPr>
                <a:r>
                  <a:rPr lang="ar-SA" sz="2400" dirty="0"/>
                  <a:t>يمكن للطرف الأيمن أن ينقص</a:t>
                </a:r>
              </a:p>
              <a:p>
                <a:pPr marL="517525" indent="-517525" algn="r" rtl="1">
                  <a:lnSpc>
                    <a:spcPct val="150000"/>
                  </a:lnSpc>
                </a:pPr>
                <a:r>
                  <a:rPr lang="ar-SA" sz="2400" dirty="0"/>
                  <a:t>بمقدار 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00FF"/>
                    </a:solidFill>
                  </a:rPr>
                  <a:t>3</a:t>
                </a:r>
                <a:r>
                  <a:rPr lang="ar-SA" sz="2400" dirty="0">
                    <a:solidFill>
                      <a:srgbClr val="0000FF"/>
                    </a:solidFill>
                  </a:rPr>
                  <a:t> </a:t>
                </a:r>
                <a:r>
                  <a:rPr lang="ar-SA" sz="2400" dirty="0"/>
                  <a:t>: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– (– 2) = 3)</a:t>
                </a:r>
                <a:endParaRPr lang="ar-S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7525" indent="-517525" algn="r" rtl="1">
                  <a:lnSpc>
                    <a:spcPct val="150000"/>
                  </a:lnSpc>
                </a:pPr>
                <a:r>
                  <a:rPr lang="ar-SA" sz="2400" dirty="0"/>
                  <a:t>ليصبح القيد:</a:t>
                </a:r>
              </a:p>
              <a:p>
                <a:pPr marL="517525" indent="-517525" algn="ctr">
                  <a:lnSpc>
                    <a:spcPct val="150000"/>
                  </a:lnSpc>
                </a:pPr>
                <a:r>
                  <a:rPr lang="en-US" sz="2400" i="1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≤  </a:t>
                </a:r>
                <a:r>
                  <a:rPr lang="en-US" sz="24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16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endParaRPr lang="ar-SA" sz="2400" dirty="0">
                  <a:solidFill>
                    <a:srgbClr val="0000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058" y="3353808"/>
                <a:ext cx="3222357" cy="2585323"/>
              </a:xfrm>
              <a:prstGeom prst="rect">
                <a:avLst/>
              </a:prstGeom>
              <a:blipFill>
                <a:blip r:embed="rId3"/>
                <a:stretch>
                  <a:fillRect l="-1134" r="-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2692400" y="2601913"/>
            <a:ext cx="1681163" cy="3863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Oval 23"/>
          <p:cNvSpPr>
            <a:spLocks noChangeArrowheads="1"/>
          </p:cNvSpPr>
          <p:nvPr/>
        </p:nvSpPr>
        <p:spPr bwMode="auto">
          <a:xfrm>
            <a:off x="3514725" y="4543425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32"/>
          <p:cNvSpPr>
            <a:spLocks noChangeShapeType="1"/>
          </p:cNvSpPr>
          <p:nvPr/>
        </p:nvSpPr>
        <p:spPr bwMode="auto">
          <a:xfrm>
            <a:off x="2409825" y="2619375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208 L 0.10451 0.0756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3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98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FB873ACE-7E34-4568-A3A7-4690EB98FACC}" type="slidenum">
              <a:rPr lang="ar-SA"/>
              <a:pPr/>
              <a:t>25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الموارد المتوفرة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7172" name="Freeform 4"/>
          <p:cNvSpPr>
            <a:spLocks/>
          </p:cNvSpPr>
          <p:nvPr/>
        </p:nvSpPr>
        <p:spPr bwMode="auto">
          <a:xfrm>
            <a:off x="857250" y="3373438"/>
            <a:ext cx="4406900" cy="2868612"/>
          </a:xfrm>
          <a:custGeom>
            <a:avLst/>
            <a:gdLst>
              <a:gd name="T0" fmla="*/ 97 w 2776"/>
              <a:gd name="T1" fmla="*/ 0 h 1807"/>
              <a:gd name="T2" fmla="*/ 2762 w 2776"/>
              <a:gd name="T3" fmla="*/ 1370 h 1807"/>
              <a:gd name="T4" fmla="*/ 2776 w 2776"/>
              <a:gd name="T5" fmla="*/ 1752 h 1807"/>
              <a:gd name="T6" fmla="*/ 0 w 2776"/>
              <a:gd name="T7" fmla="*/ 1807 h 1807"/>
              <a:gd name="T8" fmla="*/ 97 w 2776"/>
              <a:gd name="T9" fmla="*/ 0 h 1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6"/>
              <a:gd name="T16" fmla="*/ 0 h 1807"/>
              <a:gd name="T17" fmla="*/ 2776 w 2776"/>
              <a:gd name="T18" fmla="*/ 1807 h 18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18"/>
            </a:srgb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54638" y="53832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366838" y="2209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3438525" y="4610100"/>
            <a:ext cx="1895475" cy="1657350"/>
          </a:xfrm>
          <a:custGeom>
            <a:avLst/>
            <a:gdLst>
              <a:gd name="T0" fmla="*/ 12 w 1176"/>
              <a:gd name="T1" fmla="*/ 15 h 1032"/>
              <a:gd name="T2" fmla="*/ 456 w 1176"/>
              <a:gd name="T3" fmla="*/ 1032 h 1032"/>
              <a:gd name="T4" fmla="*/ 1176 w 1176"/>
              <a:gd name="T5" fmla="*/ 1032 h 1032"/>
              <a:gd name="T6" fmla="*/ 1140 w 1176"/>
              <a:gd name="T7" fmla="*/ 600 h 1032"/>
              <a:gd name="T8" fmla="*/ 0 w 1176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1032"/>
              <a:gd name="T17" fmla="*/ 1176 w 117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675390" y="3214505"/>
            <a:ext cx="1784350" cy="2540000"/>
          </a:xfrm>
          <a:custGeom>
            <a:avLst/>
            <a:gdLst>
              <a:gd name="T0" fmla="*/ 0 w 1124"/>
              <a:gd name="T1" fmla="*/ 0 h 1600"/>
              <a:gd name="T2" fmla="*/ 1124 w 1124"/>
              <a:gd name="T3" fmla="*/ 580 h 1600"/>
              <a:gd name="T4" fmla="*/ 20 w 1124"/>
              <a:gd name="T5" fmla="*/ 1600 h 1600"/>
              <a:gd name="T6" fmla="*/ 0 w 1124"/>
              <a:gd name="T7" fmla="*/ 0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1124"/>
              <a:gd name="T13" fmla="*/ 0 h 1600"/>
              <a:gd name="T14" fmla="*/ 1124 w 112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2241550" y="4121150"/>
            <a:ext cx="609600" cy="200025"/>
          </a:xfrm>
          <a:custGeom>
            <a:avLst/>
            <a:gdLst>
              <a:gd name="T0" fmla="*/ 140 w 372"/>
              <a:gd name="T1" fmla="*/ 0 h 120"/>
              <a:gd name="T2" fmla="*/ 0 w 372"/>
              <a:gd name="T3" fmla="*/ 112 h 120"/>
              <a:gd name="T4" fmla="*/ 372 w 372"/>
              <a:gd name="T5" fmla="*/ 120 h 120"/>
              <a:gd name="T6" fmla="*/ 140 w 372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120"/>
              <a:gd name="T14" fmla="*/ 372 w 372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30588" y="2717800"/>
            <a:ext cx="314325" cy="304800"/>
            <a:chOff x="2214" y="3613"/>
            <a:chExt cx="198" cy="192"/>
          </a:xfrm>
        </p:grpSpPr>
        <p:sp>
          <p:nvSpPr>
            <p:cNvPr id="7196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30713" y="4013200"/>
            <a:ext cx="314325" cy="304800"/>
            <a:chOff x="2214" y="3613"/>
            <a:chExt cx="198" cy="192"/>
          </a:xfrm>
        </p:grpSpPr>
        <p:sp>
          <p:nvSpPr>
            <p:cNvPr id="7194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7186" name="Freeform 26"/>
          <p:cNvSpPr>
            <a:spLocks/>
          </p:cNvSpPr>
          <p:nvPr/>
        </p:nvSpPr>
        <p:spPr bwMode="auto">
          <a:xfrm>
            <a:off x="765174" y="4818588"/>
            <a:ext cx="3516313" cy="1930400"/>
          </a:xfrm>
          <a:custGeom>
            <a:avLst/>
            <a:gdLst>
              <a:gd name="T0" fmla="*/ 600 w 2204"/>
              <a:gd name="T1" fmla="*/ 0 h 1216"/>
              <a:gd name="T2" fmla="*/ 600 w 2204"/>
              <a:gd name="T3" fmla="*/ 348 h 1216"/>
              <a:gd name="T4" fmla="*/ 1876 w 2204"/>
              <a:gd name="T5" fmla="*/ 356 h 1216"/>
              <a:gd name="T6" fmla="*/ 2204 w 2204"/>
              <a:gd name="T7" fmla="*/ 1084 h 1216"/>
              <a:gd name="T8" fmla="*/ 88 w 2204"/>
              <a:gd name="T9" fmla="*/ 1216 h 1216"/>
              <a:gd name="T10" fmla="*/ 0 w 2204"/>
              <a:gd name="T11" fmla="*/ 548 h 1216"/>
              <a:gd name="T12" fmla="*/ 600 w 2204"/>
              <a:gd name="T13" fmla="*/ 0 h 12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4"/>
              <a:gd name="T22" fmla="*/ 0 h 1216"/>
              <a:gd name="T23" fmla="*/ 2204 w 2204"/>
              <a:gd name="T24" fmla="*/ 1216 h 12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27"/>
          <p:cNvSpPr>
            <a:spLocks noChangeShapeType="1"/>
          </p:cNvSpPr>
          <p:nvPr/>
        </p:nvSpPr>
        <p:spPr bwMode="auto">
          <a:xfrm>
            <a:off x="779463" y="5378450"/>
            <a:ext cx="458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28"/>
          <p:cNvSpPr>
            <a:spLocks noChangeShapeType="1"/>
          </p:cNvSpPr>
          <p:nvPr/>
        </p:nvSpPr>
        <p:spPr bwMode="auto">
          <a:xfrm>
            <a:off x="1731963" y="2397125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810000" y="6112240"/>
            <a:ext cx="314325" cy="304800"/>
            <a:chOff x="2214" y="3613"/>
            <a:chExt cx="198" cy="192"/>
          </a:xfrm>
        </p:grpSpPr>
        <p:sp>
          <p:nvSpPr>
            <p:cNvPr id="7192" name="Oval 30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</p:grpSp>
      <p:sp>
        <p:nvSpPr>
          <p:cNvPr id="48" name="Freeform 47"/>
          <p:cNvSpPr/>
          <p:nvPr/>
        </p:nvSpPr>
        <p:spPr>
          <a:xfrm>
            <a:off x="1913824" y="4308573"/>
            <a:ext cx="1579311" cy="328952"/>
          </a:xfrm>
          <a:custGeom>
            <a:avLst/>
            <a:gdLst>
              <a:gd name="connsiteX0" fmla="*/ 314793 w 1499016"/>
              <a:gd name="connsiteY0" fmla="*/ 0 h 299803"/>
              <a:gd name="connsiteX1" fmla="*/ 929390 w 1499016"/>
              <a:gd name="connsiteY1" fmla="*/ 0 h 299803"/>
              <a:gd name="connsiteX2" fmla="*/ 1499016 w 1499016"/>
              <a:gd name="connsiteY2" fmla="*/ 299803 h 299803"/>
              <a:gd name="connsiteX3" fmla="*/ 0 w 1499016"/>
              <a:gd name="connsiteY3" fmla="*/ 269822 h 299803"/>
              <a:gd name="connsiteX4" fmla="*/ 314793 w 1499016"/>
              <a:gd name="connsiteY4" fmla="*/ 0 h 29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016" h="299803">
                <a:moveTo>
                  <a:pt x="314793" y="0"/>
                </a:moveTo>
                <a:lnTo>
                  <a:pt x="929390" y="0"/>
                </a:lnTo>
                <a:lnTo>
                  <a:pt x="1499016" y="299803"/>
                </a:lnTo>
                <a:lnTo>
                  <a:pt x="0" y="269822"/>
                </a:lnTo>
                <a:lnTo>
                  <a:pt x="3147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224789" y="4312170"/>
            <a:ext cx="609601" cy="45719"/>
          </a:xfrm>
          <a:custGeom>
            <a:avLst/>
            <a:gdLst>
              <a:gd name="connsiteX0" fmla="*/ 89941 w 704538"/>
              <a:gd name="connsiteY0" fmla="*/ 0 h 89941"/>
              <a:gd name="connsiteX1" fmla="*/ 689548 w 704538"/>
              <a:gd name="connsiteY1" fmla="*/ 0 h 89941"/>
              <a:gd name="connsiteX2" fmla="*/ 704538 w 704538"/>
              <a:gd name="connsiteY2" fmla="*/ 89941 h 89941"/>
              <a:gd name="connsiteX3" fmla="*/ 0 w 704538"/>
              <a:gd name="connsiteY3" fmla="*/ 44970 h 89941"/>
              <a:gd name="connsiteX4" fmla="*/ 89941 w 704538"/>
              <a:gd name="connsiteY4" fmla="*/ 0 h 8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538" h="89941">
                <a:moveTo>
                  <a:pt x="89941" y="0"/>
                </a:moveTo>
                <a:lnTo>
                  <a:pt x="689548" y="0"/>
                </a:lnTo>
                <a:lnTo>
                  <a:pt x="704538" y="89941"/>
                </a:lnTo>
                <a:lnTo>
                  <a:pt x="0" y="44970"/>
                </a:lnTo>
                <a:lnTo>
                  <a:pt x="899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4"/>
              <p:cNvSpPr txBox="1">
                <a:spLocks noChangeArrowheads="1"/>
              </p:cNvSpPr>
              <p:nvPr/>
            </p:nvSpPr>
            <p:spPr bwMode="auto">
              <a:xfrm>
                <a:off x="5505078" y="1495926"/>
                <a:ext cx="3430747" cy="181626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517525" indent="-517525" algn="r">
                  <a:lnSpc>
                    <a:spcPct val="150000"/>
                  </a:lnSpc>
                </a:pPr>
                <a:r>
                  <a:rPr lang="ar-SA" sz="2400" dirty="0"/>
                  <a:t>مورد القيد الرابع متوفر:</a:t>
                </a:r>
              </a:p>
              <a:p>
                <a:pPr algn="ctr"/>
                <a:endParaRPr lang="ar-SA" sz="8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1.33 &lt; 2    (4)</a:t>
                </a:r>
                <a:endParaRPr lang="ar-SA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5078" y="1495926"/>
                <a:ext cx="3430747" cy="1816266"/>
              </a:xfrm>
              <a:prstGeom prst="rect">
                <a:avLst/>
              </a:prstGeom>
              <a:blipFill>
                <a:blip r:embed="rId2"/>
                <a:stretch>
                  <a:fillRect r="-2664" b="-234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171450" y="244157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125913" y="4722813"/>
            <a:ext cx="314325" cy="304800"/>
            <a:chOff x="2214" y="3613"/>
            <a:chExt cx="198" cy="192"/>
          </a:xfrm>
        </p:grpSpPr>
        <p:sp>
          <p:nvSpPr>
            <p:cNvPr id="7198" name="Oval 15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Text Box 16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19821" name="Line 13"/>
          <p:cNvSpPr>
            <a:spLocks noChangeShapeType="1"/>
          </p:cNvSpPr>
          <p:nvPr/>
        </p:nvSpPr>
        <p:spPr bwMode="auto">
          <a:xfrm flipH="1">
            <a:off x="657225" y="4313238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57999" y="3356992"/>
                <a:ext cx="3606489" cy="2606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7525" indent="-517525" algn="r">
                  <a:lnSpc>
                    <a:spcPct val="150000"/>
                  </a:lnSpc>
                </a:pPr>
                <a:r>
                  <a:rPr lang="ar-SA" sz="2400" dirty="0"/>
                  <a:t>يمكن للطرف الأيمن أن ينقص</a:t>
                </a:r>
              </a:p>
              <a:p>
                <a:pPr marL="517525" indent="-517525" algn="r" rtl="1"/>
                <a:r>
                  <a:rPr lang="ar-SA" sz="2400" dirty="0"/>
                  <a:t>بمقدار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r-SA" sz="2400" dirty="0"/>
                  <a:t>  :  </a:t>
                </a:r>
                <a:r>
                  <a:rPr lang="en-US" sz="2400" dirty="0"/>
                  <a:t>(2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pPr marL="517525" indent="-517525" algn="r" rtl="1"/>
                <a:endParaRPr lang="ar-SA" sz="2400" dirty="0"/>
              </a:p>
              <a:p>
                <a:pPr marL="517525" indent="-517525" algn="r" rtl="1"/>
                <a:r>
                  <a:rPr lang="ar-SA" sz="2400" dirty="0"/>
                  <a:t>ليصبح القيد:</a:t>
                </a:r>
              </a:p>
              <a:p>
                <a:pPr marL="517525" indent="-517525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99" y="3356992"/>
                <a:ext cx="3606489" cy="2606098"/>
              </a:xfrm>
              <a:prstGeom prst="rect">
                <a:avLst/>
              </a:prstGeom>
              <a:blipFill>
                <a:blip r:embed="rId3"/>
                <a:stretch>
                  <a:fillRect r="-2365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2559050" y="2601913"/>
            <a:ext cx="1681163" cy="3863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955675" y="3341688"/>
            <a:ext cx="4438650" cy="2281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Oval 23"/>
          <p:cNvSpPr>
            <a:spLocks noChangeArrowheads="1"/>
          </p:cNvSpPr>
          <p:nvPr/>
        </p:nvSpPr>
        <p:spPr bwMode="auto">
          <a:xfrm>
            <a:off x="3404235" y="4566285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32"/>
          <p:cNvSpPr>
            <a:spLocks noChangeShapeType="1"/>
          </p:cNvSpPr>
          <p:nvPr/>
        </p:nvSpPr>
        <p:spPr bwMode="auto">
          <a:xfrm>
            <a:off x="2276475" y="2626995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416 L 0.00313 0.044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24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  <p:bldP spid="1198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FB1-F119-4992-B607-6D023EAFB78F}" type="slidenum">
              <a:rPr lang="ar-SA"/>
              <a:pPr/>
              <a:t>26</a:t>
            </a:fld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00808"/>
            <a:ext cx="8839200" cy="4699992"/>
          </a:xfrm>
        </p:spPr>
        <p:txBody>
          <a:bodyPr/>
          <a:lstStyle/>
          <a:p>
            <a:pPr marL="90488" lvl="1" indent="23813" algn="r" rtl="1">
              <a:lnSpc>
                <a:spcPct val="150000"/>
              </a:lnSpc>
              <a:spcBef>
                <a:spcPct val="0"/>
              </a:spcBef>
              <a:buNone/>
              <a:tabLst>
                <a:tab pos="8513763" algn="l"/>
              </a:tabLst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ميل المستقيم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bx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هو          حيث أن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ar-SA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ثوابت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ar-SA" sz="32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85750" indent="-171450" algn="r" rtl="1"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                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endParaRPr lang="ar-SA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مستقيم دالة الهدف:  </a:t>
            </a:r>
            <a:r>
              <a:rPr lang="en-US" i="1" dirty="0">
                <a:latin typeface="+mj-lt"/>
                <a:cs typeface="Times New Roman" pitchFamily="18" charset="0"/>
                <a:sym typeface="Symbol" pitchFamily="18" charset="2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ar-SA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حيث أن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ثوابت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endParaRPr lang="en-US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ميل مستقيم دالة الهدف:                 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  <a:r>
              <a:rPr lang="ar-SA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endParaRPr lang="ar-SA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التغير في قيمة أحد المعالم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أو</a:t>
            </a: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التغير في ميل دالة الهدف</a:t>
            </a: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endParaRPr lang="ar-SA" sz="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628650" lvl="1" indent="-114300" algn="r" rtl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9688" y="3717032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577461" y="4327396"/>
            <a:ext cx="762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631702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endParaRPr lang="en-US" sz="32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/>
            <a:r>
              <a:rPr lang="en-US" sz="32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endParaRPr lang="en-US" sz="3200" dirty="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609681" y="2195437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FB1-F119-4992-B607-6D023EAFB78F}" type="slidenum">
              <a:rPr lang="ar-SA"/>
              <a:pPr/>
              <a:t>27</a:t>
            </a:fld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84784"/>
            <a:ext cx="8839200" cy="5112568"/>
          </a:xfrm>
        </p:spPr>
        <p:txBody>
          <a:bodyPr/>
          <a:lstStyle/>
          <a:p>
            <a:pPr marL="90488" lvl="1" indent="23813" algn="r" rtl="1">
              <a:lnSpc>
                <a:spcPct val="150000"/>
              </a:lnSpc>
              <a:spcBef>
                <a:spcPct val="0"/>
              </a:spcBef>
              <a:buNone/>
              <a:tabLst>
                <a:tab pos="8513763" algn="l"/>
              </a:tabLst>
            </a:pPr>
            <a:r>
              <a:rPr lang="ar-SA" sz="3200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قاعدة </a:t>
            </a:r>
            <a:r>
              <a:rPr lang="en-US" sz="3200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</a:p>
          <a:p>
            <a:pPr marL="90488" lvl="1" indent="23813" algn="r" rtl="1">
              <a:spcBef>
                <a:spcPct val="0"/>
              </a:spcBef>
              <a:buNone/>
              <a:tabLst>
                <a:tab pos="8513763" algn="l"/>
              </a:tabLst>
            </a:pP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عند ضرب أو قسمة طرفي  </a:t>
            </a:r>
            <a:r>
              <a:rPr lang="ar-SA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متراجحة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بعدد سالب، نعكس اتجاه </a:t>
            </a:r>
            <a:r>
              <a:rPr lang="ar-SA" sz="3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المتراجحة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لأي ثوابت حقيقية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0488" lvl="1" indent="23813" algn="ctr" rtl="1">
              <a:spcBef>
                <a:spcPct val="0"/>
              </a:spcBef>
              <a:buNone/>
              <a:tabLst>
                <a:tab pos="8513763" algn="l"/>
              </a:tabLst>
            </a:pP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X (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  ⇒   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628650" lvl="1" indent="-114300" algn="ctr" rtl="1">
              <a:spcBef>
                <a:spcPct val="0"/>
              </a:spcBef>
              <a:buFontTx/>
              <a:buNone/>
            </a:pP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cs typeface="Times New Roman" pitchFamily="18" charset="0"/>
                <a:sym typeface="Symbol" pitchFamily="18" charset="2"/>
              </a:rPr>
              <a:t>X (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  ⇒   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12713" lvl="1" indent="0" algn="r" rtl="1">
              <a:spcBef>
                <a:spcPct val="0"/>
              </a:spcBef>
              <a:buFontTx/>
              <a:buNone/>
            </a:pPr>
            <a:endParaRPr lang="ar-SA" sz="1600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12713" lvl="1" indent="0" algn="r" rtl="1">
              <a:spcBef>
                <a:spcPct val="0"/>
              </a:spcBef>
              <a:buFontTx/>
              <a:buNone/>
            </a:pPr>
            <a:r>
              <a:rPr lang="ar-SA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(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≤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2) </a:t>
            </a:r>
            <a:r>
              <a:rPr lang="en-US" sz="3200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  <a:sym typeface="Symbol" pitchFamily="18" charset="2"/>
              </a:rPr>
              <a:t>⇒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1 ≥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X</a:t>
            </a:r>
          </a:p>
          <a:p>
            <a:pPr marL="112713" lvl="1" indent="0" algn="r" rtl="1">
              <a:spcBef>
                <a:spcPct val="0"/>
              </a:spcBef>
              <a:buFontTx/>
              <a:buNone/>
            </a:pPr>
            <a:r>
              <a:rPr lang="ar-SA" sz="3200" dirty="0">
                <a:latin typeface="+mj-lt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8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3200" dirty="0">
                <a:latin typeface="+mj-lt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3200" dirty="0">
                <a:latin typeface="+mj-lt"/>
                <a:cs typeface="Times New Roman" pitchFamily="18" charset="0"/>
                <a:sym typeface="Symbol" pitchFamily="18" charset="2"/>
              </a:rPr>
              <a:t>  وتكافئ: </a:t>
            </a:r>
            <a:r>
              <a:rPr lang="en-US" sz="3200" dirty="0">
                <a:latin typeface="Courier New" panose="02070309020205020404" pitchFamily="49" charset="0"/>
                <a:ea typeface="Yu Gothic UI Semilight" panose="020B0400000000000000" pitchFamily="34" charset="-128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≤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 1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endParaRPr lang="ar-SA" sz="3200" dirty="0"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9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FB1-F119-4992-B607-6D023EAFB78F}" type="slidenum">
              <a:rPr lang="ar-SA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6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84784"/>
                <a:ext cx="8839200" cy="4699992"/>
              </a:xfrm>
            </p:spPr>
            <p:txBody>
              <a:bodyPr/>
              <a:lstStyle/>
              <a:p>
                <a:pPr marL="90488" lvl="1" indent="23813" algn="r" rtl="1">
                  <a:lnSpc>
                    <a:spcPct val="150000"/>
                  </a:lnSpc>
                  <a:spcBef>
                    <a:spcPct val="0"/>
                  </a:spcBef>
                  <a:buNone/>
                  <a:tabLst>
                    <a:tab pos="8513763" algn="l"/>
                  </a:tabLst>
                </a:pPr>
                <a:r>
                  <a:rPr lang="ar-SA" sz="3200" b="1" u="sng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قاعدة </a:t>
                </a:r>
                <a:r>
                  <a:rPr lang="en-US" sz="3200" b="1" u="sng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3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: </a:t>
                </a:r>
              </a:p>
              <a:p>
                <a:pPr marL="90488" lvl="1" indent="23813" algn="r" rtl="1">
                  <a:lnSpc>
                    <a:spcPct val="150000"/>
                  </a:lnSpc>
                  <a:spcBef>
                    <a:spcPct val="0"/>
                  </a:spcBef>
                  <a:buNone/>
                  <a:tabLst>
                    <a:tab pos="8513763" algn="l"/>
                  </a:tabLst>
                </a:pPr>
                <a:r>
                  <a:rPr lang="ar-SA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لأي ثوابت حقيقية</a:t>
                </a:r>
                <a:r>
                  <a:rPr lang="en-US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c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12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0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d</a:t>
                </a:r>
                <a:r>
                  <a:rPr lang="ar-SA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، بحيث تكون </a:t>
                </a:r>
                <a:r>
                  <a:rPr lang="ar-SA" sz="3000" u="sng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جميعها موجبة </a:t>
                </a:r>
                <a:r>
                  <a:rPr lang="ar-SA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أو </a:t>
                </a:r>
                <a:r>
                  <a:rPr lang="ar-SA" sz="3000" u="sng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جميعها سالبة</a:t>
                </a:r>
                <a:r>
                  <a:rPr lang="ar-SA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، إذا قلبنا (عكسنا) طرفي </a:t>
                </a:r>
                <a:r>
                  <a:rPr lang="ar-SA" sz="3000" dirty="0" err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المتراجحة</a:t>
                </a:r>
                <a:r>
                  <a:rPr lang="ar-SA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، نعكس اتجاه </a:t>
                </a:r>
                <a:r>
                  <a:rPr lang="ar-SA" sz="3000" dirty="0" err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المتراجحة</a:t>
                </a:r>
                <a:r>
                  <a:rPr lang="ar-SA" sz="3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:</a:t>
                </a:r>
              </a:p>
              <a:p>
                <a:pPr marL="112713" lvl="1" indent="0" algn="ctr" rtl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SA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𝒃</m:t>
                          </m:r>
                        </m:den>
                      </m:f>
                      <m:r>
                        <a:rPr lang="ar-SA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f>
                        <m:fPr>
                          <m:ctrlPr>
                            <a:rPr lang="ar-S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𝒄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𝒅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    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groupChrPr>
                        <m:e/>
                      </m:groupCh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    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𝒃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𝒂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𝒅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ar-SA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12713" lvl="1" indent="0" algn="r" rtl="1">
                  <a:spcBef>
                    <a:spcPct val="0"/>
                  </a:spcBef>
                  <a:buFontTx/>
                  <a:buNone/>
                </a:pPr>
                <a:r>
                  <a:rPr lang="ar-SA" b="1" u="sng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أمثلة</a:t>
                </a:r>
                <a:r>
                  <a:rPr lang="ar-SA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:</a:t>
                </a:r>
                <a:endParaRPr lang="en-US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12713" lvl="1" indent="0" algn="r" rtl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SA" sz="2400" b="1" i="1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𝟒</m:t>
                          </m:r>
                        </m:den>
                      </m:f>
                      <m:r>
                        <a:rPr lang="ar-SA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f>
                        <m:fPr>
                          <m:ctrlPr>
                            <a:rPr lang="ar-S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    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groupChrPr>
                        <m:e/>
                      </m:groupCh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    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𝟒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𝟑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+mj-lt"/>
                  <a:cs typeface="Times New Roman" pitchFamily="18" charset="0"/>
                  <a:sym typeface="Symbol" pitchFamily="18" charset="2"/>
                </a:endParaRPr>
              </a:p>
              <a:p>
                <a:pPr marL="112713" lvl="1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≤−</m:t>
                      </m:r>
                      <m:f>
                        <m:fPr>
                          <m:ctrlPr>
                            <a:rPr lang="ar-S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𝟒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    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groupChrPr>
                        <m:e/>
                      </m:groupCh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𝟒</m:t>
                      </m:r>
                    </m:oMath>
                  </m:oMathPara>
                </a14:m>
                <a:endParaRPr lang="ar-SA" sz="2400" dirty="0">
                  <a:latin typeface="+mj-lt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3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84784"/>
                <a:ext cx="8839200" cy="4699992"/>
              </a:xfrm>
              <a:blipFill>
                <a:blip r:embed="rId2"/>
                <a:stretch>
                  <a:fillRect l="-483" r="-552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lvl="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9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FB1-F119-4992-B607-6D023EAFB78F}" type="slidenum">
              <a:rPr lang="ar-SA"/>
              <a:pPr/>
              <a:t>29</a:t>
            </a:fld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78280"/>
            <a:ext cx="8812088" cy="4922520"/>
          </a:xfrm>
        </p:spPr>
        <p:txBody>
          <a:bodyPr/>
          <a:lstStyle/>
          <a:p>
            <a:pPr marL="285750" indent="-171450" algn="ct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سنكتفي بحالة عندما تكون القيود الرابطة ذات ميل سالب </a:t>
            </a: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سؤال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</a:p>
          <a:p>
            <a:pPr marL="285750" indent="-171450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حدد المجال الذي يمكن أن يتغير فيه قيمة أحد المعالم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أو </a:t>
            </a: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85750" indent="-171450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دون أن يتغير الحل المثل.</a:t>
            </a:r>
            <a:endParaRPr lang="ar-SA" b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85750" indent="-171450" algn="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sz="3200" b="1" u="sng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الجواب</a:t>
            </a:r>
            <a:r>
              <a:rPr lang="ar-SA" sz="32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: </a:t>
            </a:r>
          </a:p>
          <a:p>
            <a:pPr marL="285750" indent="-171450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لا يتغير الحل الأمثل إذا كان ميل دالة الهدف </a:t>
            </a:r>
            <a:r>
              <a:rPr lang="ar-SA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محصور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بين ميل</a:t>
            </a:r>
          </a:p>
          <a:p>
            <a:pPr marL="285750" indent="-171450" algn="r" rtl="1">
              <a:spcBef>
                <a:spcPct val="0"/>
              </a:spcBef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القيود الرابطة عند الحل الأمثل.</a:t>
            </a:r>
          </a:p>
          <a:p>
            <a:pPr marL="628650" lvl="1" indent="-114300" algn="r" rtl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8333-F255-49D9-BFB1-BC4556E9BDFD}" type="slidenum">
              <a:rPr lang="ar-SA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2776"/>
                <a:ext cx="8229600" cy="4935538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</a:pPr>
                <a:r>
                  <a:rPr lang="ar-SA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القيد الرابط: </a:t>
                </a:r>
              </a:p>
              <a:p>
                <a:pPr marL="457200" lvl="1" indent="0" algn="r" rtl="1">
                  <a:buFontTx/>
                  <a:buNone/>
                </a:pPr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يكون أحد القيود قيداً رابطاً للحل الأمثل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) إذا كان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هذا القيد محققاً في صورة مساواة عند قيم متغيرات القرار الأمثل.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ar-SA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القيد الغير الرابط: </a:t>
                </a:r>
              </a:p>
              <a:p>
                <a:pPr marL="457200" lvl="1" indent="0" algn="r" rtl="1">
                  <a:buFontTx/>
                  <a:buNone/>
                </a:pPr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يكون أحد القيود قيداً غير رابطاً للحل الأمثل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) إذا كان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هذا القيد غير متحقق في صورة مساواة عند قيم متغيرات القرار الأمثل.</a:t>
                </a:r>
              </a:p>
              <a:p>
                <a:pPr marL="339725" indent="-339725" algn="r" rtl="1">
                  <a:lnSpc>
                    <a:spcPct val="150000"/>
                  </a:lnSpc>
                </a:pPr>
                <a:r>
                  <a:rPr lang="ar-SA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المورد النادر:</a:t>
                </a:r>
                <a:r>
                  <a:rPr lang="ar-SA" sz="24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مورد القيد الرابط يعتبر نادراً، لأنه تم استهلاكه كاملاً.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ar-SA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المورد المتوفر:</a:t>
                </a:r>
                <a:r>
                  <a:rPr lang="ar-SA" sz="24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</a:rPr>
                  <a:t>مورد القيد غير الرابط يعتبر متوفراً، لأنه لم يتم استهلاكه كاملاً.</a:t>
                </a:r>
              </a:p>
            </p:txBody>
          </p:sp>
        </mc:Choice>
        <mc:Fallback xmlns=""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2776"/>
                <a:ext cx="8229600" cy="4935538"/>
              </a:xfrm>
              <a:blipFill>
                <a:blip r:embed="rId2"/>
                <a:stretch>
                  <a:fillRect l="-14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6462" y="6242050"/>
            <a:ext cx="2133600" cy="476250"/>
          </a:xfrm>
          <a:noFill/>
        </p:spPr>
        <p:txBody>
          <a:bodyPr/>
          <a:lstStyle/>
          <a:p>
            <a:fld id="{CCCDED42-EA06-4C17-A715-E70D7792465A}" type="slidenum">
              <a:rPr lang="ar-SA"/>
              <a:pPr/>
              <a:t>30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828800"/>
            <a:ext cx="8723312" cy="776288"/>
          </a:xfrm>
        </p:spPr>
        <p:txBody>
          <a:bodyPr/>
          <a:lstStyle/>
          <a:p>
            <a:pPr marL="517525" indent="-517525" algn="r" rtl="1" eaLnBrk="1" hangingPunct="1">
              <a:spcBef>
                <a:spcPct val="0"/>
              </a:spcBef>
            </a:pPr>
            <a:r>
              <a:rPr lang="ar-SA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التغير في أحد معالم دالة الهدف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التغير في ميل دالة الهدف</a:t>
            </a:r>
            <a:endParaRPr lang="ar-SA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951038" lvl="2" indent="-457200" algn="r" rtl="1" eaLnBrk="1" hangingPunct="1">
              <a:spcBef>
                <a:spcPct val="0"/>
              </a:spcBef>
              <a:buFontTx/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197" name="Freeform 4"/>
          <p:cNvSpPr>
            <a:spLocks/>
          </p:cNvSpPr>
          <p:nvPr/>
        </p:nvSpPr>
        <p:spPr bwMode="auto">
          <a:xfrm>
            <a:off x="2076449" y="3373438"/>
            <a:ext cx="4441825" cy="2868612"/>
          </a:xfrm>
          <a:custGeom>
            <a:avLst/>
            <a:gdLst>
              <a:gd name="T0" fmla="*/ 97 w 2776"/>
              <a:gd name="T1" fmla="*/ 0 h 1807"/>
              <a:gd name="T2" fmla="*/ 2762 w 2776"/>
              <a:gd name="T3" fmla="*/ 1370 h 1807"/>
              <a:gd name="T4" fmla="*/ 2776 w 2776"/>
              <a:gd name="T5" fmla="*/ 1752 h 1807"/>
              <a:gd name="T6" fmla="*/ 0 w 2776"/>
              <a:gd name="T7" fmla="*/ 1807 h 1807"/>
              <a:gd name="T8" fmla="*/ 97 w 2776"/>
              <a:gd name="T9" fmla="*/ 0 h 1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6"/>
              <a:gd name="T16" fmla="*/ 0 h 1807"/>
              <a:gd name="T17" fmla="*/ 2776 w 2776"/>
              <a:gd name="T18" fmla="*/ 1807 h 18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18"/>
            </a:srgb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573838" y="53832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586038" y="2209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200" name="Freeform 7"/>
          <p:cNvSpPr>
            <a:spLocks/>
          </p:cNvSpPr>
          <p:nvPr/>
        </p:nvSpPr>
        <p:spPr bwMode="auto">
          <a:xfrm>
            <a:off x="4644390" y="4610100"/>
            <a:ext cx="1940559" cy="1657350"/>
          </a:xfrm>
          <a:custGeom>
            <a:avLst/>
            <a:gdLst>
              <a:gd name="T0" fmla="*/ 12 w 1176"/>
              <a:gd name="T1" fmla="*/ 15 h 1032"/>
              <a:gd name="T2" fmla="*/ 456 w 1176"/>
              <a:gd name="T3" fmla="*/ 1032 h 1032"/>
              <a:gd name="T4" fmla="*/ 1176 w 1176"/>
              <a:gd name="T5" fmla="*/ 1032 h 1032"/>
              <a:gd name="T6" fmla="*/ 1140 w 1176"/>
              <a:gd name="T7" fmla="*/ 600 h 1032"/>
              <a:gd name="T8" fmla="*/ 0 w 1176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1032"/>
              <a:gd name="T17" fmla="*/ 1176 w 117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8"/>
          <p:cNvSpPr>
            <a:spLocks/>
          </p:cNvSpPr>
          <p:nvPr/>
        </p:nvSpPr>
        <p:spPr bwMode="auto">
          <a:xfrm>
            <a:off x="1879600" y="3180715"/>
            <a:ext cx="1784350" cy="2540000"/>
          </a:xfrm>
          <a:custGeom>
            <a:avLst/>
            <a:gdLst>
              <a:gd name="T0" fmla="*/ 0 w 1124"/>
              <a:gd name="T1" fmla="*/ 0 h 1600"/>
              <a:gd name="T2" fmla="*/ 1124 w 1124"/>
              <a:gd name="T3" fmla="*/ 580 h 1600"/>
              <a:gd name="T4" fmla="*/ 20 w 1124"/>
              <a:gd name="T5" fmla="*/ 1600 h 1600"/>
              <a:gd name="T6" fmla="*/ 0 w 1124"/>
              <a:gd name="T7" fmla="*/ 0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1124"/>
              <a:gd name="T13" fmla="*/ 0 h 1600"/>
              <a:gd name="T14" fmla="*/ 1124 w 112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9"/>
          <p:cNvSpPr>
            <a:spLocks/>
          </p:cNvSpPr>
          <p:nvPr/>
        </p:nvSpPr>
        <p:spPr bwMode="auto">
          <a:xfrm>
            <a:off x="3472179" y="4095547"/>
            <a:ext cx="610871" cy="228804"/>
          </a:xfrm>
          <a:custGeom>
            <a:avLst/>
            <a:gdLst>
              <a:gd name="T0" fmla="*/ 140 w 372"/>
              <a:gd name="T1" fmla="*/ 0 h 120"/>
              <a:gd name="T2" fmla="*/ 0 w 372"/>
              <a:gd name="T3" fmla="*/ 112 h 120"/>
              <a:gd name="T4" fmla="*/ 372 w 372"/>
              <a:gd name="T5" fmla="*/ 120 h 120"/>
              <a:gd name="T6" fmla="*/ 140 w 372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120"/>
              <a:gd name="T14" fmla="*/ 372 w 372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2076451" y="3252789"/>
            <a:ext cx="4406900" cy="230411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1876425" y="4313238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345113" y="4722813"/>
            <a:ext cx="314325" cy="304800"/>
            <a:chOff x="2214" y="3613"/>
            <a:chExt cx="198" cy="192"/>
          </a:xfrm>
        </p:grpSpPr>
        <p:sp>
          <p:nvSpPr>
            <p:cNvPr id="8224" name="Oval 20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Text Box 21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644008" y="2708920"/>
            <a:ext cx="314325" cy="304800"/>
            <a:chOff x="2214" y="3613"/>
            <a:chExt cx="198" cy="192"/>
          </a:xfrm>
        </p:grpSpPr>
        <p:sp>
          <p:nvSpPr>
            <p:cNvPr id="8222" name="Oval 23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Text Box 24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649913" y="4013200"/>
            <a:ext cx="314325" cy="304800"/>
            <a:chOff x="2214" y="3613"/>
            <a:chExt cx="198" cy="192"/>
          </a:xfrm>
        </p:grpSpPr>
        <p:sp>
          <p:nvSpPr>
            <p:cNvPr id="8220" name="Oval 26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Text Box 27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8212" name="Freeform 32"/>
          <p:cNvSpPr>
            <a:spLocks/>
          </p:cNvSpPr>
          <p:nvPr/>
        </p:nvSpPr>
        <p:spPr bwMode="auto">
          <a:xfrm>
            <a:off x="1982690" y="4816006"/>
            <a:ext cx="3547670" cy="1930400"/>
          </a:xfrm>
          <a:custGeom>
            <a:avLst/>
            <a:gdLst>
              <a:gd name="T0" fmla="*/ 600 w 2204"/>
              <a:gd name="T1" fmla="*/ 0 h 1216"/>
              <a:gd name="T2" fmla="*/ 600 w 2204"/>
              <a:gd name="T3" fmla="*/ 348 h 1216"/>
              <a:gd name="T4" fmla="*/ 1876 w 2204"/>
              <a:gd name="T5" fmla="*/ 356 h 1216"/>
              <a:gd name="T6" fmla="*/ 2204 w 2204"/>
              <a:gd name="T7" fmla="*/ 1084 h 1216"/>
              <a:gd name="T8" fmla="*/ 88 w 2204"/>
              <a:gd name="T9" fmla="*/ 1216 h 1216"/>
              <a:gd name="T10" fmla="*/ 0 w 2204"/>
              <a:gd name="T11" fmla="*/ 548 h 1216"/>
              <a:gd name="T12" fmla="*/ 600 w 2204"/>
              <a:gd name="T13" fmla="*/ 0 h 12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4"/>
              <a:gd name="T22" fmla="*/ 0 h 1216"/>
              <a:gd name="T23" fmla="*/ 2204 w 2204"/>
              <a:gd name="T24" fmla="*/ 1216 h 12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10"/>
          <p:cNvSpPr>
            <a:spLocks noChangeShapeType="1"/>
          </p:cNvSpPr>
          <p:nvPr/>
        </p:nvSpPr>
        <p:spPr bwMode="auto">
          <a:xfrm>
            <a:off x="1998663" y="5378450"/>
            <a:ext cx="458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15"/>
          <p:cNvSpPr>
            <a:spLocks noChangeShapeType="1"/>
          </p:cNvSpPr>
          <p:nvPr/>
        </p:nvSpPr>
        <p:spPr bwMode="auto">
          <a:xfrm>
            <a:off x="2951163" y="2397125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009727" y="6070683"/>
            <a:ext cx="314325" cy="304800"/>
            <a:chOff x="2214" y="3613"/>
            <a:chExt cx="198" cy="192"/>
          </a:xfrm>
        </p:grpSpPr>
        <p:sp>
          <p:nvSpPr>
            <p:cNvPr id="8218" name="Oval 17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Text Box 18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1390650" y="244157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3778251" y="2601913"/>
            <a:ext cx="1661016" cy="3864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13" name="Line 29"/>
          <p:cNvSpPr>
            <a:spLocks noChangeShapeType="1"/>
          </p:cNvSpPr>
          <p:nvPr/>
        </p:nvSpPr>
        <p:spPr bwMode="auto">
          <a:xfrm>
            <a:off x="3495675" y="2647656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4074282" y="4263171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28"/>
          <p:cNvSpPr>
            <a:spLocks noChangeArrowheads="1"/>
          </p:cNvSpPr>
          <p:nvPr/>
        </p:nvSpPr>
        <p:spPr bwMode="auto">
          <a:xfrm>
            <a:off x="4600575" y="4543425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4935538" y="5330825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920000">
                                      <p:cBhvr>
                                        <p:cTn id="6" dur="20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340000">
                                      <p:cBhvr>
                                        <p:cTn id="14" dur="20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3" grpId="0" animBg="1"/>
      <p:bldP spid="93213" grpId="1" animBg="1"/>
      <p:bldP spid="93214" grpId="0" animBg="1"/>
      <p:bldP spid="932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88728-99A0-40C1-BE14-80F9B914E9E8}" type="slidenum">
              <a:rPr lang="ar-SA"/>
              <a:pPr/>
              <a:t>31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412776"/>
                <a:ext cx="8812088" cy="4491038"/>
              </a:xfrm>
            </p:spPr>
            <p:txBody>
              <a:bodyPr/>
              <a:lstStyle/>
              <a:p>
                <a:pPr marL="628650" lvl="1" indent="-11430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ar-SA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b="1" u="sng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مثال الدهانات</a:t>
                </a: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:</a:t>
                </a:r>
              </a:p>
              <a:p>
                <a:pPr marL="285750" indent="-17145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ar-SA" sz="24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لا يتغير الحل الأمثل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,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ar-SA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مع تغير الأسعار </a:t>
                </a:r>
              </a:p>
              <a:p>
                <a:pPr marL="285750" indent="-17145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إذا كان ميل دالة الهدف محصور بين ميل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وميل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).</a:t>
                </a:r>
              </a:p>
              <a:p>
                <a:pPr marL="285750" indent="-17145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ar-SA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ميل دالة الهدف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3000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+ 2000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ar-S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3000</m:t>
                        </m:r>
                      </m:num>
                      <m:den>
                        <m:r>
                          <a:rPr lang="ar-S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2000</m:t>
                        </m:r>
                      </m:den>
                    </m:f>
                  </m:oMath>
                </a14:m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ar-S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num>
                      <m:den>
                        <m:r>
                          <a:rPr lang="ar-S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90000"/>
                  </a:lnSpc>
                  <a:spcAft>
                    <a:spcPts val="600"/>
                  </a:spcAft>
                  <a:buFontTx/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ميل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: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ar-SA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ar-SA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90000"/>
                  </a:lnSpc>
                  <a:buFontTx/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ميل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2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: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ar-SA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ar-SA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endParaRPr lang="en-US" sz="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لا يتغير القرار الأمثل إذا كان :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 </a:t>
                </a:r>
                <a:r>
                  <a:rPr lang="en-US" sz="2800" b="1" dirty="0">
                    <a:solidFill>
                      <a:srgbClr val="00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2 ≤  </a:t>
                </a:r>
                <a:r>
                  <a:rPr lang="en-US" sz="2800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slope </a:t>
                </a:r>
                <a:r>
                  <a:rPr lang="en-US" sz="2800" b="1" i="1" dirty="0">
                    <a:solidFill>
                      <a:srgbClr val="006600"/>
                    </a:solidFill>
                    <a:latin typeface="+mj-lt"/>
                    <a:cs typeface="Times New Roman" pitchFamily="18" charset="0"/>
                    <a:sym typeface="Symbol" pitchFamily="18" charset="2"/>
                  </a:rPr>
                  <a:t>z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≤ </a:t>
                </a:r>
                <a:r>
                  <a:rPr lang="en-US" sz="2800" b="1" dirty="0">
                    <a:solidFill>
                      <a:srgbClr val="00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ar-SA" sz="28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ar-SA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</a:t>
                </a:r>
                <a:endParaRPr lang="ar-SA" sz="2800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412776"/>
                <a:ext cx="8812088" cy="4491038"/>
              </a:xfrm>
              <a:blipFill>
                <a:blip r:embed="rId2"/>
                <a:stretch>
                  <a:fillRect r="-69" b="-1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E3D0-79D4-49C6-BBA6-9211EFB80455}" type="slidenum">
              <a:rPr lang="ar-SA"/>
              <a:pPr/>
              <a:t>32</a:t>
            </a:fld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886700" cy="4960620"/>
          </a:xfrm>
        </p:spPr>
        <p:txBody>
          <a:bodyPr/>
          <a:lstStyle/>
          <a:p>
            <a:pPr marL="228600" indent="-228600" algn="r" rtl="1">
              <a:lnSpc>
                <a:spcPct val="80000"/>
              </a:lnSpc>
              <a:spcBef>
                <a:spcPct val="0"/>
              </a:spcBef>
              <a:buNone/>
            </a:pPr>
            <a:endParaRPr lang="ar-SA" b="1" u="sng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28600" indent="-228600" algn="r" rt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دالة الهدف:    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3000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2000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517525" indent="-517525" algn="ct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3000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(سعر الطن من الدهان الخارجي)</a:t>
            </a:r>
          </a:p>
          <a:p>
            <a:pPr marL="517525" indent="-517525" algn="ctr" rtl="1">
              <a:lnSpc>
                <a:spcPct val="150000"/>
              </a:lnSpc>
              <a:spcBef>
                <a:spcPct val="0"/>
              </a:spcBef>
              <a:buNone/>
            </a:pP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2000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(سعر الطن من الدهان الداخلي)</a:t>
            </a:r>
          </a:p>
          <a:p>
            <a:pPr marL="228600" indent="-228600" algn="r" rtl="1">
              <a:lnSpc>
                <a:spcPct val="80000"/>
              </a:lnSpc>
              <a:spcBef>
                <a:spcPct val="0"/>
              </a:spcBef>
              <a:buNone/>
            </a:pPr>
            <a:r>
              <a:rPr lang="ar-SA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سؤال</a:t>
            </a:r>
            <a:r>
              <a:rPr lang="ar-SA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228600" indent="-228600" algn="r" rtl="1">
              <a:lnSpc>
                <a:spcPct val="80000"/>
              </a:lnSpc>
              <a:spcBef>
                <a:spcPct val="0"/>
              </a:spcBef>
              <a:buNone/>
            </a:pPr>
            <a:endParaRPr lang="ar-SA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28600" indent="-228600" algn="r" rtl="1">
              <a:lnSpc>
                <a:spcPct val="80000"/>
              </a:lnSpc>
              <a:spcBef>
                <a:spcPct val="0"/>
              </a:spcBef>
              <a:buNone/>
            </a:pPr>
            <a:r>
              <a:rPr lang="ar-SA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أ) 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حدد المجال الذي يمكن أن يتغير فيه المعلم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فقط دون أن يتغير الحل المثل.</a:t>
            </a:r>
            <a:endParaRPr lang="ar-SA" sz="2400" b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28600" indent="-228600" algn="r" rt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228600" indent="-228600" algn="r" rtl="1">
              <a:lnSpc>
                <a:spcPct val="80000"/>
              </a:lnSpc>
              <a:spcBef>
                <a:spcPct val="0"/>
              </a:spcBef>
              <a:buNone/>
            </a:pPr>
            <a:r>
              <a:rPr lang="ar-SA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ب)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حدد المجال الذي يمكن أن يتغير فيه المعلم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sz="24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فقط دون أن يتغير الحل المثل.</a:t>
            </a:r>
            <a:endParaRPr lang="ar-SA" sz="2400" b="1" u="sng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E3D0-79D4-49C6-BBA6-9211EFB80455}" type="slidenum">
              <a:rPr lang="ar-SA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5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524000"/>
                <a:ext cx="7886700" cy="4960620"/>
              </a:xfrm>
            </p:spPr>
            <p:txBody>
              <a:bodyPr/>
              <a:lstStyle/>
              <a:p>
                <a:pPr marL="228600" indent="-228600" algn="r" rtl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ar-SA" b="1" u="sng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جواب</a:t>
                </a:r>
                <a:r>
                  <a:rPr lang="ar-SA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:</a:t>
                </a:r>
                <a:r>
                  <a:rPr lang="ar-SA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marL="228600" indent="-22860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أ)</a:t>
                </a:r>
                <a:r>
                  <a:rPr lang="ar-SA" sz="24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فترة التغير السعري للطن من الدهان الخارجي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c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(مع بقاء بقية المعالم ثابتة)</a:t>
                </a:r>
              </a:p>
              <a:p>
                <a:pPr marL="228600" indent="-22860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بحيث يبقى الحل الأمثل ثابتا هو:</a:t>
                </a:r>
                <a:endParaRPr lang="en-US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ctr" rtl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000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ctr" rtl="1">
                  <a:spcBef>
                    <a:spcPct val="0"/>
                  </a:spcBef>
                  <a:buFontTx/>
                  <a:buNone/>
                </a:pPr>
                <a:endParaRPr lang="ar-SA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2000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ea typeface="Cambria Math" panose="02040503050406030204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spcBef>
                    <a:spcPct val="0"/>
                  </a:spcBef>
                  <a:buFontTx/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4000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1000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ar-SA" sz="16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 </a:t>
                </a:r>
                <a:r>
                  <a:rPr lang="ar-SA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وتكتب عادة: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1000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4000</m:t>
                    </m:r>
                  </m:oMath>
                </a14:m>
                <a:endParaRPr lang="ar-SA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18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524000"/>
                <a:ext cx="7886700" cy="4960620"/>
              </a:xfrm>
              <a:blipFill>
                <a:blip r:embed="rId2"/>
                <a:stretch>
                  <a:fillRect t="-3686" r="-1932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61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E3D0-79D4-49C6-BBA6-9211EFB80455}" type="slidenum">
              <a:rPr lang="ar-SA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5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800" y="1524000"/>
                <a:ext cx="8039100" cy="4960620"/>
              </a:xfrm>
            </p:spPr>
            <p:txBody>
              <a:bodyPr/>
              <a:lstStyle/>
              <a:p>
                <a:pPr marL="228600" indent="-228600" algn="r" rtl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ar-SA" b="1" u="sng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جواب</a:t>
                </a:r>
                <a:r>
                  <a:rPr lang="ar-SA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:</a:t>
                </a:r>
                <a:r>
                  <a:rPr lang="ar-SA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marL="0" indent="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ب)</a:t>
                </a:r>
                <a:r>
                  <a:rPr lang="ar-SA" sz="24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فترة التغير السعري للطن من الدهان الخارجي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c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(مع بقاء بقية المعالم ثابتة)</a:t>
                </a:r>
              </a:p>
              <a:p>
                <a:pPr marL="228600" indent="-228600" algn="r" rtl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بحيث يبقى الحل الأمثل ثابتا هو:  </a:t>
                </a:r>
              </a:p>
              <a:p>
                <a:pPr marL="228600" indent="-228600" algn="r" rtl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3000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SA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spcBef>
                    <a:spcPct val="0"/>
                  </a:spcBef>
                  <a:buFontTx/>
                  <a:buNone/>
                </a:pPr>
                <a:endParaRPr lang="ar-SA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3000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SA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spcBef>
                    <a:spcPct val="0"/>
                  </a:spcBef>
                  <a:buFontTx/>
                  <a:buNone/>
                </a:pPr>
                <a:endParaRPr lang="ar-SA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3000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2</m:t>
                      </m:r>
                    </m:oMath>
                  </m:oMathPara>
                </a14:m>
                <a:endParaRPr lang="ar-SA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spcBef>
                    <a:spcPct val="0"/>
                  </a:spcBef>
                  <a:buFontTx/>
                  <a:buNone/>
                </a:pPr>
                <a:endParaRPr lang="ar-SA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28600" indent="-228600" algn="r" rtl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1500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6000</m:t>
                      </m:r>
                    </m:oMath>
                  </m:oMathPara>
                </a14:m>
                <a:endParaRPr lang="ar-SA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18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1524000"/>
                <a:ext cx="8039100" cy="4960620"/>
              </a:xfrm>
              <a:blipFill>
                <a:blip r:embed="rId2"/>
                <a:stretch>
                  <a:fillRect t="-3686" r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E1722-0F85-43E0-B88D-70656F11B181}" type="slidenum">
              <a:rPr lang="ar-SA"/>
              <a:pPr/>
              <a:t>35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7886700" cy="4525963"/>
              </a:xfrm>
            </p:spPr>
            <p:txBody>
              <a:bodyPr/>
              <a:lstStyle/>
              <a:p>
                <a:pPr marL="285750" indent="-171450" algn="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endParaRPr lang="en-US" sz="20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ct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≤  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slope  </a:t>
                </a:r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  <a:sym typeface="Symbol" pitchFamily="18" charset="2"/>
                  </a:rPr>
                  <a:t>z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≤ 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b</a:t>
                </a:r>
              </a:p>
              <a:p>
                <a:pPr marL="285750" indent="-171450" algn="ct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endParaRPr lang="en-US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ct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𝑏</m:t>
                      </m:r>
                    </m:oMath>
                  </m:oMathPara>
                </a14:m>
                <a:endParaRPr lang="en-US" sz="28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ct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endParaRPr lang="en-US" sz="20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ونحصل على:</a:t>
                </a:r>
              </a:p>
              <a:p>
                <a:pPr marL="285750" indent="-171450" algn="r" rtl="1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rtl="1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rtl="1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886700" cy="4525963"/>
              </a:xfrm>
              <a:blipFill>
                <a:blip r:embed="rId3"/>
                <a:stretch>
                  <a:fillRect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4047576"/>
                <a:ext cx="4042792" cy="1471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171450" algn="r" rtl="1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2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rtl="1">
                  <a:lnSpc>
                    <a:spcPct val="80000"/>
                  </a:lnSpc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rtl="1">
                  <a:lnSpc>
                    <a:spcPct val="80000"/>
                  </a:lnSpc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2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47576"/>
                <a:ext cx="4042792" cy="1471172"/>
              </a:xfrm>
              <a:prstGeom prst="rect">
                <a:avLst/>
              </a:prstGeom>
              <a:blipFill>
                <a:blip r:embed="rId3"/>
                <a:stretch>
                  <a:fillRect t="-830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9992" y="4046060"/>
                <a:ext cx="4042792" cy="1471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171450" algn="r" rtl="1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1000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4000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rtl="1">
                  <a:lnSpc>
                    <a:spcPct val="80000"/>
                  </a:lnSpc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rtl="1">
                  <a:lnSpc>
                    <a:spcPct val="80000"/>
                  </a:lnSpc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1500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6000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046060"/>
                <a:ext cx="4042792" cy="1471172"/>
              </a:xfrm>
              <a:prstGeom prst="rect">
                <a:avLst/>
              </a:prstGeom>
              <a:blipFill>
                <a:blip r:embed="rId4"/>
                <a:stretch>
                  <a:fillRect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E1722-0F85-43E0-B88D-70656F11B181}" type="slidenum">
              <a:rPr lang="ar-SA"/>
              <a:pPr/>
              <a:t>36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</a:t>
            </a:r>
            <a:r>
              <a:rPr lang="ar-SA" sz="4000" b="1" dirty="0">
                <a:solidFill>
                  <a:srgbClr val="002060"/>
                </a:solidFill>
                <a:sym typeface="Symbol" pitchFamily="18" charset="2"/>
              </a:rPr>
              <a:t>حساسيـة التغير في أحد معالم دالة الهدف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7886700" cy="4525963"/>
              </a:xfrm>
            </p:spPr>
            <p:txBody>
              <a:bodyPr/>
              <a:lstStyle/>
              <a:p>
                <a:pPr marL="285750" indent="-171450" algn="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endParaRPr lang="en-US" sz="20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ct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2 ≤ 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slope </a:t>
                </a:r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  <a:sym typeface="Symbol" pitchFamily="18" charset="2"/>
                  </a:rPr>
                  <a:t>z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≤ 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0.5</a:t>
                </a:r>
              </a:p>
              <a:p>
                <a:pPr marL="285750" indent="-171450" algn="ct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ctr" rtl="1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285750" indent="-171450" algn="r" rtl="1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ونحصل على:</a:t>
                </a:r>
                <a:endPara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886700" cy="4525963"/>
              </a:xfrm>
              <a:blipFill>
                <a:blip r:embed="rId5"/>
                <a:stretch>
                  <a:fillRect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904022" y="3968819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endParaRPr lang="ar-SA" sz="32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/>
            <a:endParaRPr lang="ar-SA" sz="32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sz="32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ar-SA" sz="32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9566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CC9389-071D-4B5F-AE3D-C4401AFEAF1C}" type="slidenum">
              <a:rPr lang="ar-SA"/>
              <a:pPr/>
              <a:t>37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الحســاسيـة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81000" y="1409328"/>
            <a:ext cx="8382000" cy="497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ar-SA" sz="2800" u="sng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مثال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للبرنامج الخطي التالي:</a:t>
            </a:r>
            <a:r>
              <a:rPr lang="ar-SA" sz="32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32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ar-SA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800x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+ 500x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  <a:endParaRPr lang="ar-SA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3x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   2x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40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(1)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القيد 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+ 0.5x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(2)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القيد 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2x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 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24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(3)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القيد 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 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(4)</a:t>
            </a:r>
            <a:r>
              <a:rPr lang="ar-SA" sz="2800" dirty="0">
                <a:latin typeface="Times New Roman" pitchFamily="18" charset="0"/>
                <a:cs typeface="Times New Roman" pitchFamily="18" charset="0"/>
              </a:rPr>
              <a:t> القيد 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0</a:t>
            </a:r>
            <a:endParaRPr lang="ar-SA" sz="28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أوجد تحليل الحساسية لمعاملات دالة الهدف وللطرف الأيمن للقيود الخطية وأسعار الظل.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7723"/>
            <a:ext cx="6400800" cy="619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9"/>
          <p:cNvSpPr>
            <a:spLocks noChangeShapeType="1"/>
          </p:cNvSpPr>
          <p:nvPr/>
        </p:nvSpPr>
        <p:spPr bwMode="auto">
          <a:xfrm>
            <a:off x="1234190" y="2437150"/>
            <a:ext cx="2423410" cy="400987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4638"/>
            <a:ext cx="62484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الحســاسيـة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5CC9389-071D-4B5F-AE3D-C4401AFEAF1C}" type="slidenum">
              <a:rPr lang="ar-SA"/>
              <a:pPr/>
              <a:t>38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00922" y="5915887"/>
            <a:ext cx="163821" cy="32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62554" y="6043240"/>
            <a:ext cx="401156" cy="25665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</a:rPr>
              <a:t>x1</a:t>
            </a:r>
            <a:endParaRPr lang="en-US" sz="1200" b="1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604010" y="3787140"/>
            <a:ext cx="1604010" cy="2122170"/>
          </a:xfrm>
          <a:custGeom>
            <a:avLst/>
            <a:gdLst>
              <a:gd name="connsiteX0" fmla="*/ 0 w 1569720"/>
              <a:gd name="connsiteY0" fmla="*/ 2084070 h 2091690"/>
              <a:gd name="connsiteX1" fmla="*/ 0 w 1569720"/>
              <a:gd name="connsiteY1" fmla="*/ 0 h 2091690"/>
              <a:gd name="connsiteX2" fmla="*/ 1173480 w 1569720"/>
              <a:gd name="connsiteY2" fmla="*/ 1257300 h 2091690"/>
              <a:gd name="connsiteX3" fmla="*/ 1569720 w 1569720"/>
              <a:gd name="connsiteY3" fmla="*/ 2091690 h 2091690"/>
              <a:gd name="connsiteX4" fmla="*/ 0 w 1569720"/>
              <a:gd name="connsiteY4" fmla="*/ 2084070 h 2091690"/>
              <a:gd name="connsiteX0" fmla="*/ 0 w 1569720"/>
              <a:gd name="connsiteY0" fmla="*/ 2084070 h 2091690"/>
              <a:gd name="connsiteX1" fmla="*/ 0 w 1569720"/>
              <a:gd name="connsiteY1" fmla="*/ 0 h 2091690"/>
              <a:gd name="connsiteX2" fmla="*/ 1188720 w 1569720"/>
              <a:gd name="connsiteY2" fmla="*/ 1249680 h 2091690"/>
              <a:gd name="connsiteX3" fmla="*/ 1569720 w 1569720"/>
              <a:gd name="connsiteY3" fmla="*/ 2091690 h 2091690"/>
              <a:gd name="connsiteX4" fmla="*/ 0 w 1569720"/>
              <a:gd name="connsiteY4" fmla="*/ 2084070 h 2091690"/>
              <a:gd name="connsiteX0" fmla="*/ 0 w 1584960"/>
              <a:gd name="connsiteY0" fmla="*/ 2084070 h 2106930"/>
              <a:gd name="connsiteX1" fmla="*/ 0 w 1584960"/>
              <a:gd name="connsiteY1" fmla="*/ 0 h 2106930"/>
              <a:gd name="connsiteX2" fmla="*/ 1188720 w 1584960"/>
              <a:gd name="connsiteY2" fmla="*/ 1249680 h 2106930"/>
              <a:gd name="connsiteX3" fmla="*/ 1584960 w 1584960"/>
              <a:gd name="connsiteY3" fmla="*/ 2106930 h 2106930"/>
              <a:gd name="connsiteX4" fmla="*/ 0 w 1584960"/>
              <a:gd name="connsiteY4" fmla="*/ 2084070 h 2106930"/>
              <a:gd name="connsiteX0" fmla="*/ 0 w 1592580"/>
              <a:gd name="connsiteY0" fmla="*/ 2091690 h 2106930"/>
              <a:gd name="connsiteX1" fmla="*/ 7620 w 1592580"/>
              <a:gd name="connsiteY1" fmla="*/ 0 h 2106930"/>
              <a:gd name="connsiteX2" fmla="*/ 1196340 w 1592580"/>
              <a:gd name="connsiteY2" fmla="*/ 1249680 h 2106930"/>
              <a:gd name="connsiteX3" fmla="*/ 1592580 w 1592580"/>
              <a:gd name="connsiteY3" fmla="*/ 2106930 h 2106930"/>
              <a:gd name="connsiteX4" fmla="*/ 0 w 1592580"/>
              <a:gd name="connsiteY4" fmla="*/ 2091690 h 2106930"/>
              <a:gd name="connsiteX0" fmla="*/ 0 w 1592580"/>
              <a:gd name="connsiteY0" fmla="*/ 2091690 h 2106930"/>
              <a:gd name="connsiteX1" fmla="*/ 7620 w 1592580"/>
              <a:gd name="connsiteY1" fmla="*/ 0 h 2106930"/>
              <a:gd name="connsiteX2" fmla="*/ 1196340 w 1592580"/>
              <a:gd name="connsiteY2" fmla="*/ 1249680 h 2106930"/>
              <a:gd name="connsiteX3" fmla="*/ 1592580 w 1592580"/>
              <a:gd name="connsiteY3" fmla="*/ 2106930 h 2106930"/>
              <a:gd name="connsiteX4" fmla="*/ 0 w 1592580"/>
              <a:gd name="connsiteY4" fmla="*/ 2091690 h 2106930"/>
              <a:gd name="connsiteX0" fmla="*/ 0 w 1592580"/>
              <a:gd name="connsiteY0" fmla="*/ 2084070 h 2099310"/>
              <a:gd name="connsiteX1" fmla="*/ 0 w 1592580"/>
              <a:gd name="connsiteY1" fmla="*/ 0 h 2099310"/>
              <a:gd name="connsiteX2" fmla="*/ 1196340 w 1592580"/>
              <a:gd name="connsiteY2" fmla="*/ 1242060 h 2099310"/>
              <a:gd name="connsiteX3" fmla="*/ 1592580 w 1592580"/>
              <a:gd name="connsiteY3" fmla="*/ 2099310 h 2099310"/>
              <a:gd name="connsiteX4" fmla="*/ 0 w 1592580"/>
              <a:gd name="connsiteY4" fmla="*/ 2084070 h 2099310"/>
              <a:gd name="connsiteX0" fmla="*/ 15240 w 1607820"/>
              <a:gd name="connsiteY0" fmla="*/ 2122170 h 2137410"/>
              <a:gd name="connsiteX1" fmla="*/ 0 w 1607820"/>
              <a:gd name="connsiteY1" fmla="*/ 0 h 2137410"/>
              <a:gd name="connsiteX2" fmla="*/ 1211580 w 1607820"/>
              <a:gd name="connsiteY2" fmla="*/ 1280160 h 2137410"/>
              <a:gd name="connsiteX3" fmla="*/ 1607820 w 1607820"/>
              <a:gd name="connsiteY3" fmla="*/ 2137410 h 2137410"/>
              <a:gd name="connsiteX4" fmla="*/ 15240 w 1607820"/>
              <a:gd name="connsiteY4" fmla="*/ 2122170 h 2137410"/>
              <a:gd name="connsiteX0" fmla="*/ 15240 w 1604010"/>
              <a:gd name="connsiteY0" fmla="*/ 2122170 h 2122170"/>
              <a:gd name="connsiteX1" fmla="*/ 0 w 1604010"/>
              <a:gd name="connsiteY1" fmla="*/ 0 h 2122170"/>
              <a:gd name="connsiteX2" fmla="*/ 1211580 w 1604010"/>
              <a:gd name="connsiteY2" fmla="*/ 1280160 h 2122170"/>
              <a:gd name="connsiteX3" fmla="*/ 1604010 w 1604010"/>
              <a:gd name="connsiteY3" fmla="*/ 2122170 h 2122170"/>
              <a:gd name="connsiteX4" fmla="*/ 15240 w 1604010"/>
              <a:gd name="connsiteY4" fmla="*/ 2122170 h 2122170"/>
              <a:gd name="connsiteX0" fmla="*/ 15240 w 1604010"/>
              <a:gd name="connsiteY0" fmla="*/ 2122170 h 2122170"/>
              <a:gd name="connsiteX1" fmla="*/ 0 w 1604010"/>
              <a:gd name="connsiteY1" fmla="*/ 0 h 2122170"/>
              <a:gd name="connsiteX2" fmla="*/ 1211580 w 1604010"/>
              <a:gd name="connsiteY2" fmla="*/ 1280160 h 2122170"/>
              <a:gd name="connsiteX3" fmla="*/ 1604010 w 1604010"/>
              <a:gd name="connsiteY3" fmla="*/ 2106930 h 2122170"/>
              <a:gd name="connsiteX4" fmla="*/ 15240 w 1604010"/>
              <a:gd name="connsiteY4" fmla="*/ 2122170 h 21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010" h="2122170">
                <a:moveTo>
                  <a:pt x="15240" y="2122170"/>
                </a:moveTo>
                <a:lnTo>
                  <a:pt x="0" y="0"/>
                </a:lnTo>
                <a:lnTo>
                  <a:pt x="1211580" y="1280160"/>
                </a:lnTo>
                <a:lnTo>
                  <a:pt x="1604010" y="2106930"/>
                </a:lnTo>
                <a:lnTo>
                  <a:pt x="15240" y="2122170"/>
                </a:lnTo>
                <a:close/>
              </a:path>
            </a:pathLst>
          </a:cu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985186">
            <a:off x="2959850" y="4657473"/>
            <a:ext cx="767803" cy="432048"/>
          </a:xfrm>
          <a:prstGeom prst="triangle">
            <a:avLst>
              <a:gd name="adj" fmla="val 482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3899363">
            <a:off x="3548279" y="4931610"/>
            <a:ext cx="145568" cy="606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3514131" y="3870145"/>
            <a:ext cx="1556836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2000" b="1" dirty="0">
                <a:solidFill>
                  <a:srgbClr val="FF0000"/>
                </a:solidFill>
              </a:rPr>
              <a:t>نقطة الحل الأمثل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Freeform 40"/>
          <p:cNvSpPr>
            <a:spLocks/>
          </p:cNvSpPr>
          <p:nvPr/>
        </p:nvSpPr>
        <p:spPr bwMode="auto">
          <a:xfrm flipV="1">
            <a:off x="2830996" y="4194055"/>
            <a:ext cx="1095884" cy="7919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354"/>
              </a:cxn>
              <a:cxn ang="0">
                <a:pos x="378" y="228"/>
              </a:cxn>
              <a:cxn ang="0">
                <a:pos x="636" y="564"/>
              </a:cxn>
            </a:cxnLst>
            <a:rect l="0" t="0" r="r" b="b"/>
            <a:pathLst>
              <a:path w="636" h="564">
                <a:moveTo>
                  <a:pt x="0" y="0"/>
                </a:moveTo>
                <a:cubicBezTo>
                  <a:pt x="49" y="158"/>
                  <a:pt x="99" y="316"/>
                  <a:pt x="162" y="354"/>
                </a:cubicBezTo>
                <a:cubicBezTo>
                  <a:pt x="225" y="392"/>
                  <a:pt x="299" y="193"/>
                  <a:pt x="378" y="228"/>
                </a:cubicBezTo>
                <a:cubicBezTo>
                  <a:pt x="457" y="263"/>
                  <a:pt x="582" y="494"/>
                  <a:pt x="636" y="56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>
            <a:cxnSpLocks noChangeAspect="1"/>
          </p:cNvCxnSpPr>
          <p:nvPr/>
        </p:nvCxnSpPr>
        <p:spPr>
          <a:xfrm>
            <a:off x="3543333" y="4920538"/>
            <a:ext cx="46547" cy="94752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الحســاسيـة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525963"/>
              </a:xfrm>
            </p:spPr>
            <p:txBody>
              <a:bodyPr/>
              <a:lstStyle/>
              <a:p>
                <a:pPr algn="r" rtl="1">
                  <a:spcBef>
                    <a:spcPts val="0"/>
                  </a:spcBef>
                  <a:buNone/>
                </a:pP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الحل الأمثل:</a:t>
                </a:r>
              </a:p>
              <a:p>
                <a:pPr algn="ctr" rtl="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6  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4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 6800</a:t>
                </a:r>
                <a:endParaRPr lang="ar-SA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ويقع عند تقاطع القيدين الثاني والرابع.</a:t>
                </a:r>
                <a:endParaRPr lang="en-US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ميل القيد (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=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ميل القيد (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 =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تحليل حساسية معاملات دالة الهدف: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≤−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≤−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</a:p>
              <a:p>
                <a:pPr algn="ctr" rtl="1">
                  <a:buNone/>
                </a:pPr>
                <a:r>
                  <a:rPr lang="en-US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≤</a:t>
                </a:r>
                <a:r>
                  <a:rPr lang="en-US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c</a:t>
                </a:r>
                <a:r>
                  <a:rPr lang="en-US" b="1" baseline="-250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  </a:t>
                </a:r>
                <a:r>
                  <a:rPr lang="en-US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≤</a:t>
                </a:r>
                <a:r>
                  <a:rPr lang="en-US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1000</a:t>
                </a:r>
                <a:r>
                  <a:rPr lang="en-US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500</a:t>
                </a:r>
              </a:p>
              <a:p>
                <a:pPr algn="ctr" rtl="1">
                  <a:buNone/>
                </a:pPr>
                <a:r>
                  <a:rPr lang="ar-SA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≤</a:t>
                </a:r>
                <a:r>
                  <a:rPr lang="en-US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c</a:t>
                </a:r>
                <a:r>
                  <a:rPr lang="en-US" b="1" baseline="-25000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 </a:t>
                </a:r>
                <a:r>
                  <a:rPr lang="en-US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≤</a:t>
                </a:r>
                <a:r>
                  <a:rPr lang="en-US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800</a:t>
                </a:r>
                <a:r>
                  <a:rPr lang="en-US" b="1" i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400</a:t>
                </a: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525963"/>
              </a:xfrm>
              <a:blipFill>
                <a:blip r:embed="rId2"/>
                <a:stretch>
                  <a:fillRect t="-1482" r="-1852" b="-19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5CC9389-071D-4B5F-AE3D-C4401AFEAF1C}" type="slidenum">
              <a:rPr lang="ar-SA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050-4E01-456A-88B9-791DEF532809}" type="slidenum">
              <a:rPr lang="ar-SA"/>
              <a:pPr/>
              <a:t>4</a:t>
            </a:fld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2749"/>
            <a:ext cx="8229600" cy="4754563"/>
          </a:xfrm>
        </p:spPr>
        <p:txBody>
          <a:bodyPr/>
          <a:lstStyle/>
          <a:p>
            <a:pPr algn="r" rtl="1">
              <a:lnSpc>
                <a:spcPct val="80000"/>
              </a:lnSpc>
              <a:buFontTx/>
              <a:buNone/>
            </a:pPr>
            <a:endParaRPr lang="ar-SA" sz="1050" b="1" u="sng" dirty="0"/>
          </a:p>
          <a:p>
            <a:pPr algn="r" rtl="1">
              <a:lnSpc>
                <a:spcPct val="80000"/>
              </a:lnSpc>
              <a:buFontTx/>
              <a:buNone/>
            </a:pPr>
            <a:r>
              <a:rPr lang="ar-SA" b="1" u="sng" dirty="0"/>
              <a:t>مثال</a:t>
            </a:r>
            <a:r>
              <a:rPr lang="ar-SA" b="1" dirty="0"/>
              <a:t>: </a:t>
            </a:r>
            <a:r>
              <a:rPr lang="ar-SA" dirty="0"/>
              <a:t>مسألة إنتاج الدهانات التي تم صياغتها سابقاً.</a:t>
            </a:r>
          </a:p>
          <a:p>
            <a:pPr algn="just" rtl="1">
              <a:lnSpc>
                <a:spcPct val="80000"/>
              </a:lnSpc>
              <a:buFontTx/>
              <a:buNone/>
            </a:pPr>
            <a:endParaRPr lang="ar-SA" sz="2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max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3000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+ 2000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s.t.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≤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6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≤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8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-x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≤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≤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2</a:t>
            </a:r>
            <a:endParaRPr lang="en-US" sz="28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1 ,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  <a:endParaRPr lang="en-US" sz="28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الحســاسيـة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435280" cy="4525963"/>
              </a:xfrm>
            </p:spPr>
            <p:txBody>
              <a:bodyPr/>
              <a:lstStyle/>
              <a:p>
                <a:pPr algn="r" rtl="1">
                  <a:buNone/>
                </a:pP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لمعرفة الموارد النادرة والمتوفرة: </a:t>
                </a:r>
              </a:p>
              <a:p>
                <a:pPr algn="r" rtl="1">
                  <a:buNone/>
                </a:pP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نعوض بقيم الحل الأمثل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6  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4 </a:t>
                </a:r>
                <a:r>
                  <a:rPr lang="ar-SA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في متراجحات القيود.</a:t>
                </a:r>
                <a:endParaRPr 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110000"/>
                  </a:lnSpc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+     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ar-SA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=  26 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/>
                    <a:cs typeface="Times New Roman"/>
                    <a:sym typeface="Symbol" pitchFamily="18" charset="2"/>
                  </a:rPr>
                  <a:t>&lt;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40         (1)  </a:t>
                </a:r>
                <a:r>
                  <a:rPr lang="ar-SA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قيد غير رابط ، مورد متوفر</a:t>
                </a:r>
                <a:endParaRPr lang="en-US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110000"/>
                  </a:lnSpc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+  0.5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ar-SA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=  8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8            (2)  </a:t>
                </a:r>
                <a:r>
                  <a:rPr lang="ar-SA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قيد رابط ،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ar-SA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مورد نادر</a:t>
                </a:r>
                <a:endParaRPr 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110000"/>
                  </a:lnSpc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+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ar-SA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=  16 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/>
                    <a:cs typeface="Times New Roman"/>
                    <a:sym typeface="Symbol" pitchFamily="18" charset="2"/>
                  </a:rPr>
                  <a:t>&lt;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24     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 (3) </a:t>
                </a:r>
                <a:r>
                  <a:rPr lang="ar-SA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قيد غير رابط ، مورد متوفر </a:t>
                </a:r>
                <a:endParaRPr lang="en-US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110000"/>
                  </a:lnSpc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+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ar-SA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=  10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10         (4) </a:t>
                </a:r>
                <a:r>
                  <a:rPr lang="ar-SA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قيد رابط ،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ar-SA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مورد نادر </a:t>
                </a:r>
                <a:endParaRPr 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110000"/>
                  </a:lnSpc>
                  <a:buNone/>
                </a:pPr>
                <a:endParaRPr 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rtl="1">
                  <a:buNone/>
                </a:pPr>
                <a:endParaRPr 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en-US" sz="14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en-US" sz="1200" dirty="0"/>
              </a:p>
              <a:p>
                <a:pPr algn="r" rtl="1">
                  <a:buNone/>
                </a:pP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435280" cy="4525963"/>
              </a:xfrm>
              <a:blipFill rotWithShape="0">
                <a:blip r:embed="rId2"/>
                <a:stretch>
                  <a:fillRect l="-1445" t="-1482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5CC9389-071D-4B5F-AE3D-C4401AFEAF1C}" type="slidenum">
              <a:rPr lang="ar-SA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الحســاسيـة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0"/>
                <a:ext cx="8712968" cy="4525963"/>
              </a:xfrm>
            </p:spPr>
            <p:txBody>
              <a:bodyPr/>
              <a:lstStyle/>
              <a:p>
                <a:pPr algn="r" rtl="1">
                  <a:buNone/>
                </a:pP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الموارد النادرة: القيد (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</a:t>
                </a:r>
                <a:endParaRPr 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en-US" sz="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sz="2800" dirty="0"/>
                  <a:t>الحل الأمثل الجديد سيكون: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ar-SA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10  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ar-SA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0  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 8000</a:t>
                </a:r>
                <a:endParaRPr lang="ar-SA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ar-SA" sz="10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نستطيع إزاحة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ليصبح: 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 0.5x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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ar-SA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أقصى زيادة اقتصادية ممكنة لمورد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  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endParaRPr lang="ar-SA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en-US" sz="1400" dirty="0"/>
              </a:p>
              <a:p>
                <a:pPr algn="r" rtl="1"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سعر الظل لمورد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 </a:t>
                </a:r>
              </a:p>
              <a:p>
                <a:pPr algn="r" rtl="1"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القيمة الاقتصادية لسعر الوحدة الإضافية من مورد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</a:t>
                </a:r>
              </a:p>
              <a:p>
                <a:pPr algn="r" rtl="1">
                  <a:buNone/>
                </a:pP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0"/>
                <a:ext cx="8712968" cy="4525963"/>
              </a:xfrm>
              <a:blipFill rotWithShape="0">
                <a:blip r:embed="rId3"/>
                <a:stretch>
                  <a:fillRect t="-1482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83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40688"/>
              </p:ext>
            </p:extLst>
          </p:nvPr>
        </p:nvGraphicFramePr>
        <p:xfrm>
          <a:off x="396875" y="5410200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61" name="معادلة" r:id="rId4" imgW="1180800" imgH="393480" progId="Equation.3">
                  <p:embed/>
                </p:oleObj>
              </mc:Choice>
              <mc:Fallback>
                <p:oleObj name="معادلة" r:id="rId4" imgW="1180800" imgH="39348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410200"/>
                        <a:ext cx="2971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5CC9389-071D-4B5F-AE3D-C4401AFEAF1C}" type="slidenum">
              <a:rPr lang="ar-SA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الحســاسيـة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640960" cy="4525963"/>
              </a:xfrm>
            </p:spPr>
            <p:txBody>
              <a:bodyPr/>
              <a:lstStyle/>
              <a:p>
                <a:pPr algn="r" rtl="1">
                  <a:buNone/>
                </a:pP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الموارد النادرة: القيد (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</a:t>
                </a:r>
                <a:r>
                  <a:rPr lang="ar-SA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</a:t>
                </a:r>
                <a:endParaRPr lang="en-US" sz="2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en-US" sz="800" b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sz="2800" dirty="0"/>
                  <a:t>الحل الأمثل الجديد سيكون: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ar-SA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0  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ar-SA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16  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 8000</a:t>
                </a:r>
                <a:endParaRPr lang="ar-SA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ar-SA" sz="10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نستطيع إزاحة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ليصبح: 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 x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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16</a:t>
                </a:r>
                <a:endParaRPr lang="ar-SA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أقصى زيادة اقتصادية ممكنة لمورد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  </a:t>
                </a:r>
                <a:r>
                  <a:rPr lang="en-US" sz="2800" b="1" dirty="0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6</a:t>
                </a:r>
                <a:endParaRPr lang="ar-SA" sz="28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endParaRPr lang="en-US" sz="1400" b="1" dirty="0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algn="r" rtl="1"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سعر الظل لمورد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 </a:t>
                </a:r>
              </a:p>
              <a:p>
                <a:pPr algn="r" rtl="1">
                  <a:buNone/>
                </a:pP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القيمة الاقتصادية لسعر الوحدة الإضافية من مورد القيد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4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 =</a:t>
                </a:r>
              </a:p>
              <a:p>
                <a:pPr algn="r" rtl="1">
                  <a:buNone/>
                </a:pP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640960" cy="4525963"/>
              </a:xfrm>
              <a:blipFill rotWithShape="0">
                <a:blip r:embed="rId3"/>
                <a:stretch>
                  <a:fillRect t="-1482" r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8306" name="Object 6"/>
          <p:cNvGraphicFramePr>
            <a:graphicFrameLocks noChangeAspect="1"/>
          </p:cNvGraphicFramePr>
          <p:nvPr/>
        </p:nvGraphicFramePr>
        <p:xfrm>
          <a:off x="396875" y="5410200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789" name="Equation" r:id="rId4" imgW="1180588" imgH="393529" progId="Equation.3">
                  <p:embed/>
                </p:oleObj>
              </mc:Choice>
              <mc:Fallback>
                <p:oleObj name="Equation" r:id="rId4" imgW="1180588" imgH="393529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410200"/>
                        <a:ext cx="2971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5CC9389-071D-4B5F-AE3D-C4401AFEAF1C}" type="slidenum">
              <a:rPr lang="ar-SA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الحســاسيـة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4968552"/>
          </a:xfrm>
        </p:spPr>
        <p:txBody>
          <a:bodyPr/>
          <a:lstStyle/>
          <a:p>
            <a:pPr algn="r" rtl="1">
              <a:buNone/>
            </a:pPr>
            <a:r>
              <a:rPr lang="ar-SA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الموارد المتوفره:</a:t>
            </a:r>
          </a:p>
          <a:p>
            <a:pPr algn="r" rtl="1"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يمكن إزاحة (إنقاص) القيد (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ليصبح:   </a:t>
            </a:r>
          </a:p>
          <a:p>
            <a:pPr algn="ctr" rtl="1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 2x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26</a:t>
            </a:r>
            <a:endParaRPr lang="ar-SA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</a:rPr>
              <a:t>مقدار التوفير الاقتصادي في مورد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القيد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14</a:t>
            </a:r>
            <a:endParaRPr lang="ar-SA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buNone/>
            </a:pPr>
            <a:endParaRPr lang="ar-SA" sz="16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يمكن إزاحة (إنقاص) القيد (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ليصبح:  </a:t>
            </a:r>
            <a:r>
              <a:rPr lang="ar-SA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ctr" rtl="1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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16</a:t>
            </a:r>
            <a:endParaRPr lang="ar-SA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</a:rPr>
              <a:t>مقدار التوفير الاقتصادي في مورد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القيد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 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endParaRPr lang="ar-SA" sz="28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buNone/>
            </a:pPr>
            <a:endParaRPr lang="en-US" sz="16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سعر الظل لمورد القيد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ولمورد القيد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صفر.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>
              <a:buNone/>
            </a:pPr>
            <a:endParaRPr lang="ar-SA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5CC9389-071D-4B5F-AE3D-C4401AFEAF1C}" type="slidenum">
              <a:rPr lang="ar-SA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420-9D75-4CBB-B439-07380896934D}" type="slidenum">
              <a:rPr lang="ar-SA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8288" y="1600200"/>
                <a:ext cx="8723312" cy="4576763"/>
              </a:xfrm>
            </p:spPr>
            <p:txBody>
              <a:bodyPr/>
              <a:lstStyle/>
              <a:p>
                <a:pPr marL="1090613" lvl="1" indent="-366713" algn="r" rtl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ar-SA" b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الحل الأمثل:</a:t>
                </a: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endParaRPr lang="ar-SA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0613" lvl="1" indent="-366713" algn="r" rtl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ar-SA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نقوم بالتعويض في القيود: </a:t>
                </a:r>
              </a:p>
              <a:p>
                <a:pPr marL="517525" indent="-517525">
                  <a:lnSpc>
                    <a:spcPct val="150000"/>
                  </a:lnSpc>
                  <a:buFontTx/>
                  <a:buNone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+ 2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sym typeface="Symbol" pitchFamily="18" charset="2"/>
                  </a:rPr>
                  <a:t>=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6               </a:t>
                </a:r>
                <a:r>
                  <a:rPr lang="ar-SA" sz="2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</a:t>
                </a:r>
                <a:r>
                  <a:rPr lang="ar-SA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قيد رابط ، مورد نادر</a:t>
                </a:r>
                <a:endParaRPr lang="en-US" sz="2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17525" indent="-517525">
                  <a:lnSpc>
                    <a:spcPct val="150000"/>
                  </a:lnSpc>
                  <a:buFontTx/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 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sym typeface="Symbol" pitchFamily="18" charset="2"/>
                  </a:rPr>
                  <a:t>=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8                 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lang="ar-SA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قيد رابط ، مورد نادر</a:t>
                </a:r>
                <a:endParaRPr lang="en-US" sz="2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17525" indent="-517525">
                  <a:lnSpc>
                    <a:spcPct val="150000"/>
                  </a:lnSpc>
                  <a:buFontTx/>
                  <a:buNone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   </a:t>
                </a:r>
                <a:r>
                  <a:rPr lang="en-US" sz="2800" i="1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800" i="1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sym typeface="Symbol" pitchFamily="18" charset="2"/>
                  </a:rPr>
                  <a:t>= 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  <a:sym typeface="Symbol" pitchFamily="18" charset="2"/>
                  </a:rPr>
                  <a:t>-</a:t>
                </a:r>
                <a:r>
                  <a:rPr lang="en-US" sz="2800" dirty="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&lt; 1  </a:t>
                </a:r>
                <a:r>
                  <a:rPr lang="ar-SA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ar-SA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قيد غير رابط ، مورد متوفر</a:t>
                </a:r>
                <a:endParaRPr lang="en-US" sz="28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517525" indent="-517525">
                  <a:buFontTx/>
                  <a:buNone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ar-SA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</a:t>
                </a:r>
                <a:r>
                  <a:rPr lang="ar-SA" sz="28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1.333 &lt; 2  </a:t>
                </a:r>
                <a:r>
                  <a:rPr lang="en-US" sz="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lang="ar-SA" sz="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ar-SA" sz="28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قيد غير رابط ، مورد متوفر</a:t>
                </a:r>
              </a:p>
            </p:txBody>
          </p:sp>
        </mc:Choice>
        <mc:Fallback xmlns="">
          <p:sp>
            <p:nvSpPr>
              <p:cNvPr id="93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288" y="1600200"/>
                <a:ext cx="8723312" cy="4576763"/>
              </a:xfrm>
              <a:blipFill>
                <a:blip r:embed="rId2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BD44-0102-46EC-BA7F-C278CC6E45E5}" type="slidenum">
              <a:rPr lang="ar-SA"/>
              <a:pPr/>
              <a:t>6</a:t>
            </a:fld>
            <a:endParaRPr lang="en-US"/>
          </a:p>
        </p:txBody>
      </p:sp>
      <p:sp>
        <p:nvSpPr>
          <p:cNvPr id="94210" name="Freeform 2"/>
          <p:cNvSpPr>
            <a:spLocks/>
          </p:cNvSpPr>
          <p:nvPr/>
        </p:nvSpPr>
        <p:spPr bwMode="auto">
          <a:xfrm>
            <a:off x="1885950" y="3135313"/>
            <a:ext cx="4406900" cy="2868612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2762" y="1370"/>
              </a:cxn>
              <a:cxn ang="0">
                <a:pos x="2776" y="1752"/>
              </a:cxn>
              <a:cxn ang="0">
                <a:pos x="0" y="1807"/>
              </a:cxn>
              <a:cxn ang="0">
                <a:pos x="97" y="0"/>
              </a:cxn>
            </a:cxnLst>
            <a:rect l="0" t="0" r="r" b="b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00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383338" y="514508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395538" y="19716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4214" name="Freeform 6"/>
          <p:cNvSpPr>
            <a:spLocks/>
          </p:cNvSpPr>
          <p:nvPr/>
        </p:nvSpPr>
        <p:spPr bwMode="auto">
          <a:xfrm>
            <a:off x="4467225" y="4371975"/>
            <a:ext cx="1866900" cy="1638300"/>
          </a:xfrm>
          <a:custGeom>
            <a:avLst/>
            <a:gdLst/>
            <a:ahLst/>
            <a:cxnLst>
              <a:cxn ang="0">
                <a:pos x="12" y="15"/>
              </a:cxn>
              <a:cxn ang="0">
                <a:pos x="456" y="1032"/>
              </a:cxn>
              <a:cxn ang="0">
                <a:pos x="1176" y="1032"/>
              </a:cxn>
              <a:cxn ang="0">
                <a:pos x="1140" y="600"/>
              </a:cxn>
              <a:cxn ang="0">
                <a:pos x="0" y="0"/>
              </a:cxn>
            </a:cxnLst>
            <a:rect l="0" t="0" r="r" b="b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5" name="Freeform 7"/>
          <p:cNvSpPr>
            <a:spLocks/>
          </p:cNvSpPr>
          <p:nvPr/>
        </p:nvSpPr>
        <p:spPr bwMode="auto">
          <a:xfrm>
            <a:off x="1689100" y="2946400"/>
            <a:ext cx="1784350" cy="254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4" y="580"/>
              </a:cxn>
              <a:cxn ang="0">
                <a:pos x="20" y="1600"/>
              </a:cxn>
              <a:cxn ang="0">
                <a:pos x="0" y="0"/>
              </a:cxn>
            </a:cxnLst>
            <a:rect l="0" t="0" r="r" b="b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6" name="Freeform 8"/>
          <p:cNvSpPr>
            <a:spLocks/>
          </p:cNvSpPr>
          <p:nvPr/>
        </p:nvSpPr>
        <p:spPr bwMode="auto">
          <a:xfrm>
            <a:off x="3289300" y="3892550"/>
            <a:ext cx="590550" cy="190500"/>
          </a:xfrm>
          <a:custGeom>
            <a:avLst/>
            <a:gdLst/>
            <a:ahLst/>
            <a:cxnLst>
              <a:cxn ang="0">
                <a:pos x="140" y="0"/>
              </a:cxn>
              <a:cxn ang="0">
                <a:pos x="0" y="112"/>
              </a:cxn>
              <a:cxn ang="0">
                <a:pos x="372" y="120"/>
              </a:cxn>
              <a:cxn ang="0">
                <a:pos x="140" y="0"/>
              </a:cxn>
            </a:cxnLst>
            <a:rect l="0" t="0" r="r" b="b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7" name="Freeform 9"/>
          <p:cNvSpPr>
            <a:spLocks/>
          </p:cNvSpPr>
          <p:nvPr/>
        </p:nvSpPr>
        <p:spPr bwMode="auto">
          <a:xfrm>
            <a:off x="1803400" y="4578350"/>
            <a:ext cx="3498850" cy="1930400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600" y="348"/>
              </a:cxn>
              <a:cxn ang="0">
                <a:pos x="1876" y="356"/>
              </a:cxn>
              <a:cxn ang="0">
                <a:pos x="2204" y="1084"/>
              </a:cxn>
              <a:cxn ang="0">
                <a:pos x="88" y="1216"/>
              </a:cxn>
              <a:cxn ang="0">
                <a:pos x="0" y="548"/>
              </a:cxn>
              <a:cxn ang="0">
                <a:pos x="600" y="0"/>
              </a:cxn>
            </a:cxnLst>
            <a:rect l="0" t="0" r="r" b="b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1808163" y="5140325"/>
            <a:ext cx="458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1974850" y="3084513"/>
            <a:ext cx="4438650" cy="2281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3406775" y="1963738"/>
            <a:ext cx="1862138" cy="4264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1647825" y="179793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1685925" y="4075113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2760663" y="2159000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3238500" y="2286000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114925" y="5716588"/>
            <a:ext cx="314325" cy="304800"/>
            <a:chOff x="2214" y="3613"/>
            <a:chExt cx="198" cy="192"/>
          </a:xfrm>
        </p:grpSpPr>
        <p:sp>
          <p:nvSpPr>
            <p:cNvPr id="94226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154613" y="4460875"/>
            <a:ext cx="314325" cy="304800"/>
            <a:chOff x="2214" y="3613"/>
            <a:chExt cx="198" cy="192"/>
          </a:xfrm>
        </p:grpSpPr>
        <p:sp>
          <p:nvSpPr>
            <p:cNvPr id="94229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459288" y="2479675"/>
            <a:ext cx="314325" cy="304800"/>
            <a:chOff x="2214" y="3613"/>
            <a:chExt cx="198" cy="192"/>
          </a:xfrm>
        </p:grpSpPr>
        <p:sp>
          <p:nvSpPr>
            <p:cNvPr id="94232" name="Oval 24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459413" y="3775075"/>
            <a:ext cx="314325" cy="304800"/>
            <a:chOff x="2214" y="3613"/>
            <a:chExt cx="198" cy="192"/>
          </a:xfrm>
        </p:grpSpPr>
        <p:sp>
          <p:nvSpPr>
            <p:cNvPr id="94235" name="Oval 27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94238" name="Oval 30"/>
          <p:cNvSpPr>
            <a:spLocks noChangeArrowheads="1"/>
          </p:cNvSpPr>
          <p:nvPr/>
        </p:nvSpPr>
        <p:spPr bwMode="auto">
          <a:xfrm>
            <a:off x="4410075" y="4305300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39" name="Freeform 31"/>
          <p:cNvSpPr>
            <a:spLocks/>
          </p:cNvSpPr>
          <p:nvPr/>
        </p:nvSpPr>
        <p:spPr bwMode="auto">
          <a:xfrm>
            <a:off x="6172200" y="5257800"/>
            <a:ext cx="1009650" cy="895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354"/>
              </a:cxn>
              <a:cxn ang="0">
                <a:pos x="378" y="228"/>
              </a:cxn>
              <a:cxn ang="0">
                <a:pos x="636" y="564"/>
              </a:cxn>
            </a:cxnLst>
            <a:rect l="0" t="0" r="r" b="b"/>
            <a:pathLst>
              <a:path w="636" h="564">
                <a:moveTo>
                  <a:pt x="0" y="0"/>
                </a:moveTo>
                <a:cubicBezTo>
                  <a:pt x="49" y="158"/>
                  <a:pt x="99" y="316"/>
                  <a:pt x="162" y="354"/>
                </a:cubicBezTo>
                <a:cubicBezTo>
                  <a:pt x="225" y="392"/>
                  <a:pt x="299" y="193"/>
                  <a:pt x="378" y="228"/>
                </a:cubicBezTo>
                <a:cubicBezTo>
                  <a:pt x="457" y="263"/>
                  <a:pt x="582" y="494"/>
                  <a:pt x="636" y="564"/>
                </a:cubicBezTo>
              </a:path>
            </a:pathLst>
          </a:custGeom>
          <a:noFill/>
          <a:ln w="9525">
            <a:solidFill>
              <a:srgbClr val="0066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40" name="Freeform 32"/>
          <p:cNvSpPr>
            <a:spLocks/>
          </p:cNvSpPr>
          <p:nvPr/>
        </p:nvSpPr>
        <p:spPr bwMode="auto">
          <a:xfrm>
            <a:off x="5057775" y="5502275"/>
            <a:ext cx="1543050" cy="882650"/>
          </a:xfrm>
          <a:custGeom>
            <a:avLst/>
            <a:gdLst/>
            <a:ahLst/>
            <a:cxnLst>
              <a:cxn ang="0">
                <a:pos x="972" y="542"/>
              </a:cxn>
              <a:cxn ang="0">
                <a:pos x="546" y="476"/>
              </a:cxn>
              <a:cxn ang="0">
                <a:pos x="456" y="62"/>
              </a:cxn>
              <a:cxn ang="0">
                <a:pos x="0" y="104"/>
              </a:cxn>
            </a:cxnLst>
            <a:rect l="0" t="0" r="r" b="b"/>
            <a:pathLst>
              <a:path w="972" h="556">
                <a:moveTo>
                  <a:pt x="972" y="542"/>
                </a:moveTo>
                <a:cubicBezTo>
                  <a:pt x="802" y="549"/>
                  <a:pt x="632" y="556"/>
                  <a:pt x="546" y="476"/>
                </a:cubicBezTo>
                <a:cubicBezTo>
                  <a:pt x="460" y="396"/>
                  <a:pt x="547" y="124"/>
                  <a:pt x="456" y="62"/>
                </a:cubicBezTo>
                <a:cubicBezTo>
                  <a:pt x="365" y="0"/>
                  <a:pt x="182" y="52"/>
                  <a:pt x="0" y="104"/>
                </a:cubicBezTo>
              </a:path>
            </a:pathLst>
          </a:custGeom>
          <a:noFill/>
          <a:ln w="9525">
            <a:solidFill>
              <a:srgbClr val="0066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6216650" y="2814638"/>
            <a:ext cx="289694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2000" b="1" dirty="0">
                <a:solidFill>
                  <a:srgbClr val="00B050"/>
                </a:solidFill>
              </a:rPr>
              <a:t>قيود غير رابطة (موارد متوفرة)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4247" name="Freeform 39"/>
          <p:cNvSpPr>
            <a:spLocks/>
          </p:cNvSpPr>
          <p:nvPr/>
        </p:nvSpPr>
        <p:spPr bwMode="auto">
          <a:xfrm>
            <a:off x="5211763" y="2363788"/>
            <a:ext cx="1009650" cy="55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354"/>
              </a:cxn>
              <a:cxn ang="0">
                <a:pos x="378" y="228"/>
              </a:cxn>
              <a:cxn ang="0">
                <a:pos x="636" y="564"/>
              </a:cxn>
            </a:cxnLst>
            <a:rect l="0" t="0" r="r" b="b"/>
            <a:pathLst>
              <a:path w="636" h="564">
                <a:moveTo>
                  <a:pt x="0" y="0"/>
                </a:moveTo>
                <a:cubicBezTo>
                  <a:pt x="49" y="158"/>
                  <a:pt x="99" y="316"/>
                  <a:pt x="162" y="354"/>
                </a:cubicBezTo>
                <a:cubicBezTo>
                  <a:pt x="225" y="392"/>
                  <a:pt x="299" y="193"/>
                  <a:pt x="378" y="228"/>
                </a:cubicBezTo>
                <a:cubicBezTo>
                  <a:pt x="457" y="263"/>
                  <a:pt x="582" y="494"/>
                  <a:pt x="636" y="564"/>
                </a:cubicBezTo>
              </a:path>
            </a:pathLst>
          </a:custGeom>
          <a:noFill/>
          <a:ln w="9525">
            <a:solidFill>
              <a:srgbClr val="0066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48" name="Freeform 40"/>
          <p:cNvSpPr>
            <a:spLocks/>
          </p:cNvSpPr>
          <p:nvPr/>
        </p:nvSpPr>
        <p:spPr bwMode="auto">
          <a:xfrm flipV="1">
            <a:off x="5255723" y="3135313"/>
            <a:ext cx="1009650" cy="895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354"/>
              </a:cxn>
              <a:cxn ang="0">
                <a:pos x="378" y="228"/>
              </a:cxn>
              <a:cxn ang="0">
                <a:pos x="636" y="564"/>
              </a:cxn>
            </a:cxnLst>
            <a:rect l="0" t="0" r="r" b="b"/>
            <a:pathLst>
              <a:path w="636" h="564">
                <a:moveTo>
                  <a:pt x="0" y="0"/>
                </a:moveTo>
                <a:cubicBezTo>
                  <a:pt x="49" y="158"/>
                  <a:pt x="99" y="316"/>
                  <a:pt x="162" y="354"/>
                </a:cubicBezTo>
                <a:cubicBezTo>
                  <a:pt x="225" y="392"/>
                  <a:pt x="299" y="193"/>
                  <a:pt x="378" y="228"/>
                </a:cubicBezTo>
                <a:cubicBezTo>
                  <a:pt x="457" y="263"/>
                  <a:pt x="582" y="494"/>
                  <a:pt x="636" y="564"/>
                </a:cubicBezTo>
              </a:path>
            </a:pathLst>
          </a:custGeom>
          <a:noFill/>
          <a:ln w="9525">
            <a:solidFill>
              <a:srgbClr val="0066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2820176" y="4499828"/>
            <a:ext cx="1776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ar-SA" b="1" dirty="0">
                <a:latin typeface="Times New Roman" pitchFamily="18" charset="0"/>
                <a:cs typeface="Times New Roman" pitchFamily="18" charset="0"/>
              </a:rPr>
              <a:t>منطقة الحلول الممكنة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6586538" y="6089650"/>
            <a:ext cx="228620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2000" b="1" dirty="0">
                <a:solidFill>
                  <a:srgbClr val="00B050"/>
                </a:solidFill>
              </a:rPr>
              <a:t>قيود رابطة (موارد نادرة)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B121-71D6-4C80-944C-58B531F03C39}" type="slidenum">
              <a:rPr lang="ar-SA"/>
              <a:pPr/>
              <a:t>7</a:t>
            </a:fld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676400"/>
            <a:ext cx="8723312" cy="4579620"/>
          </a:xfrm>
        </p:spPr>
        <p:txBody>
          <a:bodyPr/>
          <a:lstStyle/>
          <a:p>
            <a:pPr marL="517525" indent="-517525" algn="r" rt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لنفرض أن دالة الهدف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max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وجميع القيود من نوع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”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“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أقل من أو يساوي</a:t>
            </a:r>
          </a:p>
          <a:p>
            <a:pPr marL="690563" indent="-366713" algn="r" rtl="1">
              <a:lnSpc>
                <a:spcPct val="150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الزيادة في الموارد النادرة ستؤدي إلى تحسين دالة الهدف. </a:t>
            </a:r>
          </a:p>
          <a:p>
            <a:pPr marL="1090613" lvl="1" indent="-366713" algn="r" rtl="1">
              <a:spcBef>
                <a:spcPct val="0"/>
              </a:spcBef>
              <a:buNone/>
            </a:pPr>
            <a:r>
              <a:rPr lang="ar-SA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السؤال</a:t>
            </a:r>
            <a:r>
              <a:rPr lang="en-US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ar-S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ar-SA" sz="32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إلى أي مدى يمكن زيادة أحد الموارد النادرة لتحسين دالة 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90613" lvl="1" indent="-366713" algn="r" rtl="1"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الهدف؟ </a:t>
            </a:r>
          </a:p>
          <a:p>
            <a:pPr marL="690563" indent="-366713" algn="r" rtl="1">
              <a:lnSpc>
                <a:spcPct val="150000"/>
              </a:lnSpc>
              <a:spcBef>
                <a:spcPct val="0"/>
              </a:spcBef>
            </a:pPr>
            <a:r>
              <a:rPr lang="ar-SA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النقصان في الموارد المتوفرة سيؤدي إلى توفير الاستهلاك.</a:t>
            </a:r>
          </a:p>
          <a:p>
            <a:pPr marL="1090613" lvl="1" indent="-366713" algn="r" rtl="1">
              <a:spcBef>
                <a:spcPct val="0"/>
              </a:spcBef>
              <a:buNone/>
            </a:pPr>
            <a:r>
              <a:rPr lang="ar-SA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السؤال </a:t>
            </a:r>
            <a:r>
              <a:rPr lang="en-US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ar-S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إلى أي مدى يمكن إنقاص أحد الموارد المتوفرة دون 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090613" lvl="1" indent="-366713" algn="r" rtl="1">
              <a:spcBef>
                <a:spcPct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التأثير على دالة الهدف؟ 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الحساسيـة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7986-16EE-4C0B-BB35-68FCAF791569}" type="slidenum">
              <a:rPr lang="ar-SA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404417"/>
            <a:ext cx="8847137" cy="4986338"/>
          </a:xfrm>
        </p:spPr>
        <p:txBody>
          <a:bodyPr/>
          <a:lstStyle/>
          <a:p>
            <a:pPr marL="360363" lvl="1" indent="-1588" algn="r" rtl="1">
              <a:lnSpc>
                <a:spcPct val="90000"/>
              </a:lnSpc>
              <a:spcBef>
                <a:spcPct val="0"/>
              </a:spcBef>
              <a:buNone/>
            </a:pPr>
            <a:endParaRPr lang="en-US" sz="1200" b="1" u="sng" dirty="0"/>
          </a:p>
          <a:p>
            <a:pPr marL="360363" lvl="1" indent="-1588" algn="r" rtl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sz="3200" u="sng" dirty="0"/>
              <a:t>مثال</a:t>
            </a:r>
            <a:r>
              <a:rPr lang="ar-SA" sz="3200" dirty="0"/>
              <a:t>: </a:t>
            </a:r>
            <a:r>
              <a:rPr lang="ar-SA" sz="3200" u="sng" dirty="0"/>
              <a:t>مسألة إنتاج الدهانات</a:t>
            </a:r>
            <a:r>
              <a:rPr lang="ar-SA" sz="3200" dirty="0"/>
              <a:t>: 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المادة الخام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ar-SA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تعتبر مورد نادر.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60363" lvl="1" indent="-1588" algn="r" rtl="1">
              <a:lnSpc>
                <a:spcPct val="90000"/>
              </a:lnSpc>
              <a:spcBef>
                <a:spcPct val="0"/>
              </a:spcBef>
              <a:buNone/>
            </a:pPr>
            <a:endParaRPr lang="ar-SA" sz="800" b="1" u="sng" dirty="0"/>
          </a:p>
          <a:p>
            <a:pPr marL="360363" lvl="1" indent="-1588" algn="r" rtl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ما مدى تأثير زيادة طن واحد من المادة الخام 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ar-SA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على دالة الهدف؟</a:t>
            </a:r>
            <a:r>
              <a:rPr lang="ar-SA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1090613" lvl="1" indent="-366713" algn="r" rtl="1">
              <a:lnSpc>
                <a:spcPct val="90000"/>
              </a:lnSpc>
              <a:spcBef>
                <a:spcPct val="0"/>
              </a:spcBef>
            </a:pPr>
            <a:endParaRPr lang="ar-SA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57150" indent="285750" algn="ctr" rtl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max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3000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+ 2000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ar-SA" sz="28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57150" indent="285750">
              <a:lnSpc>
                <a:spcPct val="90000"/>
              </a:lnSpc>
              <a:buFontTx/>
              <a:buNone/>
            </a:pP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57150" indent="285750"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≤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6           (1)</a:t>
            </a:r>
          </a:p>
          <a:p>
            <a:pPr marL="57150" indent="285750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2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≤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8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(2)</a:t>
            </a:r>
          </a:p>
          <a:p>
            <a:pPr marL="57150" indent="285750"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</a:t>
            </a:r>
            <a:r>
              <a:rPr lang="en-US" sz="5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-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≤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            (3)</a:t>
            </a:r>
          </a:p>
          <a:p>
            <a:pPr marL="57150" indent="285750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</a:t>
            </a:r>
            <a:r>
              <a:rPr lang="en-US" sz="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≤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2            (4)</a:t>
            </a:r>
            <a:endParaRPr lang="en-US" sz="28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57150" indent="285750"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  <a:r>
              <a:rPr lang="ar-SA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و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≥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0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E17E84-CDF4-406C-A3A6-5C6E3B673B7B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13315" name="Freeform 2"/>
          <p:cNvSpPr>
            <a:spLocks/>
          </p:cNvSpPr>
          <p:nvPr/>
        </p:nvSpPr>
        <p:spPr bwMode="auto">
          <a:xfrm>
            <a:off x="1885950" y="3135313"/>
            <a:ext cx="4406900" cy="2868612"/>
          </a:xfrm>
          <a:custGeom>
            <a:avLst/>
            <a:gdLst>
              <a:gd name="T0" fmla="*/ 2147483647 w 2776"/>
              <a:gd name="T1" fmla="*/ 0 h 1807"/>
              <a:gd name="T2" fmla="*/ 2147483647 w 2776"/>
              <a:gd name="T3" fmla="*/ 2147483647 h 1807"/>
              <a:gd name="T4" fmla="*/ 2147483647 w 2776"/>
              <a:gd name="T5" fmla="*/ 2147483647 h 1807"/>
              <a:gd name="T6" fmla="*/ 0 w 2776"/>
              <a:gd name="T7" fmla="*/ 2147483647 h 1807"/>
              <a:gd name="T8" fmla="*/ 2147483647 w 2776"/>
              <a:gd name="T9" fmla="*/ 0 h 18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6"/>
              <a:gd name="T16" fmla="*/ 0 h 1807"/>
              <a:gd name="T17" fmla="*/ 2776 w 2776"/>
              <a:gd name="T18" fmla="*/ 1807 h 18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6" h="1807">
                <a:moveTo>
                  <a:pt x="97" y="0"/>
                </a:moveTo>
                <a:lnTo>
                  <a:pt x="2762" y="1370"/>
                </a:lnTo>
                <a:lnTo>
                  <a:pt x="2776" y="1752"/>
                </a:lnTo>
                <a:lnTo>
                  <a:pt x="0" y="1807"/>
                </a:lnTo>
                <a:lnTo>
                  <a:pt x="97" y="0"/>
                </a:lnTo>
                <a:close/>
              </a:path>
            </a:pathLst>
          </a:custGeom>
          <a:solidFill>
            <a:srgbClr val="00CC00">
              <a:alpha val="89018"/>
            </a:srgb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تحـليـل حســاسيـة الموارد النادرة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395538" y="19716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6262" name="Freeform 6"/>
          <p:cNvSpPr>
            <a:spLocks/>
          </p:cNvSpPr>
          <p:nvPr/>
        </p:nvSpPr>
        <p:spPr bwMode="auto">
          <a:xfrm>
            <a:off x="4429027" y="4371975"/>
            <a:ext cx="1914525" cy="1638300"/>
          </a:xfrm>
          <a:custGeom>
            <a:avLst/>
            <a:gdLst>
              <a:gd name="T0" fmla="*/ 2147483647 w 1176"/>
              <a:gd name="T1" fmla="*/ 2147483647 h 1032"/>
              <a:gd name="T2" fmla="*/ 2147483647 w 1176"/>
              <a:gd name="T3" fmla="*/ 2147483647 h 1032"/>
              <a:gd name="T4" fmla="*/ 2147483647 w 1176"/>
              <a:gd name="T5" fmla="*/ 2147483647 h 1032"/>
              <a:gd name="T6" fmla="*/ 2147483647 w 1176"/>
              <a:gd name="T7" fmla="*/ 2147483647 h 1032"/>
              <a:gd name="T8" fmla="*/ 0 w 1176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1032"/>
              <a:gd name="T17" fmla="*/ 1176 w 1176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1032">
                <a:moveTo>
                  <a:pt x="12" y="15"/>
                </a:moveTo>
                <a:lnTo>
                  <a:pt x="456" y="1032"/>
                </a:lnTo>
                <a:lnTo>
                  <a:pt x="1176" y="1032"/>
                </a:lnTo>
                <a:lnTo>
                  <a:pt x="1140" y="6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Freeform 7"/>
          <p:cNvSpPr>
            <a:spLocks/>
          </p:cNvSpPr>
          <p:nvPr/>
        </p:nvSpPr>
        <p:spPr bwMode="auto">
          <a:xfrm>
            <a:off x="1707954" y="2946400"/>
            <a:ext cx="1784350" cy="2540000"/>
          </a:xfrm>
          <a:custGeom>
            <a:avLst/>
            <a:gdLst>
              <a:gd name="T0" fmla="*/ 0 w 1124"/>
              <a:gd name="T1" fmla="*/ 0 h 1600"/>
              <a:gd name="T2" fmla="*/ 2147483647 w 1124"/>
              <a:gd name="T3" fmla="*/ 2147483647 h 1600"/>
              <a:gd name="T4" fmla="*/ 2147483647 w 1124"/>
              <a:gd name="T5" fmla="*/ 2147483647 h 1600"/>
              <a:gd name="T6" fmla="*/ 0 w 1124"/>
              <a:gd name="T7" fmla="*/ 0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1124"/>
              <a:gd name="T13" fmla="*/ 0 h 1600"/>
              <a:gd name="T14" fmla="*/ 1124 w 112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4" h="1600">
                <a:moveTo>
                  <a:pt x="0" y="0"/>
                </a:moveTo>
                <a:lnTo>
                  <a:pt x="1124" y="580"/>
                </a:lnTo>
                <a:lnTo>
                  <a:pt x="20" y="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>
            <a:off x="3289300" y="3892550"/>
            <a:ext cx="590550" cy="190500"/>
          </a:xfrm>
          <a:custGeom>
            <a:avLst/>
            <a:gdLst>
              <a:gd name="T0" fmla="*/ 2147483647 w 372"/>
              <a:gd name="T1" fmla="*/ 0 h 120"/>
              <a:gd name="T2" fmla="*/ 0 w 372"/>
              <a:gd name="T3" fmla="*/ 2147483647 h 120"/>
              <a:gd name="T4" fmla="*/ 2147483647 w 372"/>
              <a:gd name="T5" fmla="*/ 2147483647 h 120"/>
              <a:gd name="T6" fmla="*/ 2147483647 w 372"/>
              <a:gd name="T7" fmla="*/ 0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120"/>
              <a:gd name="T14" fmla="*/ 372 w 372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120">
                <a:moveTo>
                  <a:pt x="140" y="0"/>
                </a:moveTo>
                <a:lnTo>
                  <a:pt x="0" y="112"/>
                </a:lnTo>
                <a:lnTo>
                  <a:pt x="372" y="120"/>
                </a:lnTo>
                <a:lnTo>
                  <a:pt x="14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Freeform 9"/>
          <p:cNvSpPr>
            <a:spLocks/>
          </p:cNvSpPr>
          <p:nvPr/>
        </p:nvSpPr>
        <p:spPr bwMode="auto">
          <a:xfrm>
            <a:off x="1803400" y="4587777"/>
            <a:ext cx="3498850" cy="1930400"/>
          </a:xfrm>
          <a:custGeom>
            <a:avLst/>
            <a:gdLst>
              <a:gd name="T0" fmla="*/ 2147483647 w 2204"/>
              <a:gd name="T1" fmla="*/ 0 h 1216"/>
              <a:gd name="T2" fmla="*/ 2147483647 w 2204"/>
              <a:gd name="T3" fmla="*/ 2147483647 h 1216"/>
              <a:gd name="T4" fmla="*/ 2147483647 w 2204"/>
              <a:gd name="T5" fmla="*/ 2147483647 h 1216"/>
              <a:gd name="T6" fmla="*/ 2147483647 w 2204"/>
              <a:gd name="T7" fmla="*/ 2147483647 h 1216"/>
              <a:gd name="T8" fmla="*/ 2147483647 w 2204"/>
              <a:gd name="T9" fmla="*/ 2147483647 h 1216"/>
              <a:gd name="T10" fmla="*/ 0 w 2204"/>
              <a:gd name="T11" fmla="*/ 2147483647 h 1216"/>
              <a:gd name="T12" fmla="*/ 2147483647 w 2204"/>
              <a:gd name="T13" fmla="*/ 0 h 12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04"/>
              <a:gd name="T22" fmla="*/ 0 h 1216"/>
              <a:gd name="T23" fmla="*/ 2204 w 2204"/>
              <a:gd name="T24" fmla="*/ 1216 h 12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04" h="1216">
                <a:moveTo>
                  <a:pt x="600" y="0"/>
                </a:moveTo>
                <a:lnTo>
                  <a:pt x="600" y="348"/>
                </a:lnTo>
                <a:lnTo>
                  <a:pt x="1876" y="356"/>
                </a:lnTo>
                <a:lnTo>
                  <a:pt x="2204" y="1084"/>
                </a:lnTo>
                <a:lnTo>
                  <a:pt x="88" y="1216"/>
                </a:lnTo>
                <a:lnTo>
                  <a:pt x="0" y="548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3"/>
          <p:cNvSpPr>
            <a:spLocks noChangeShapeType="1"/>
          </p:cNvSpPr>
          <p:nvPr/>
        </p:nvSpPr>
        <p:spPr bwMode="auto">
          <a:xfrm flipH="1">
            <a:off x="1647825" y="1812925"/>
            <a:ext cx="4110038" cy="3756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4"/>
          <p:cNvSpPr>
            <a:spLocks noChangeShapeType="1"/>
          </p:cNvSpPr>
          <p:nvPr/>
        </p:nvSpPr>
        <p:spPr bwMode="auto">
          <a:xfrm flipH="1">
            <a:off x="1685925" y="4075113"/>
            <a:ext cx="46291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5"/>
          <p:cNvSpPr>
            <a:spLocks noChangeShapeType="1"/>
          </p:cNvSpPr>
          <p:nvPr/>
        </p:nvSpPr>
        <p:spPr bwMode="auto">
          <a:xfrm>
            <a:off x="2760663" y="2159000"/>
            <a:ext cx="0" cy="3703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59288" y="2479675"/>
            <a:ext cx="314325" cy="304800"/>
            <a:chOff x="2214" y="3613"/>
            <a:chExt cx="198" cy="192"/>
          </a:xfrm>
        </p:grpSpPr>
        <p:sp>
          <p:nvSpPr>
            <p:cNvPr id="13339" name="Oval 17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Text Box 18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59413" y="3775075"/>
            <a:ext cx="314325" cy="304800"/>
            <a:chOff x="2214" y="3613"/>
            <a:chExt cx="198" cy="192"/>
          </a:xfrm>
        </p:grpSpPr>
        <p:sp>
          <p:nvSpPr>
            <p:cNvPr id="13337" name="Oval 20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Text Box 21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</p:grpSp>
      <p:sp>
        <p:nvSpPr>
          <p:cNvPr id="13329" name="Rectangle 27"/>
          <p:cNvSpPr>
            <a:spLocks noChangeArrowheads="1"/>
          </p:cNvSpPr>
          <p:nvPr/>
        </p:nvSpPr>
        <p:spPr bwMode="auto">
          <a:xfrm>
            <a:off x="4743450" y="5153025"/>
            <a:ext cx="1790700" cy="1038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4"/>
          <p:cNvSpPr txBox="1">
            <a:spLocks noChangeArrowheads="1"/>
          </p:cNvSpPr>
          <p:nvPr/>
        </p:nvSpPr>
        <p:spPr bwMode="auto">
          <a:xfrm>
            <a:off x="6383338" y="514508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3331" name="Line 10"/>
          <p:cNvSpPr>
            <a:spLocks noChangeShapeType="1"/>
          </p:cNvSpPr>
          <p:nvPr/>
        </p:nvSpPr>
        <p:spPr bwMode="auto">
          <a:xfrm>
            <a:off x="1808163" y="5140325"/>
            <a:ext cx="458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3401310" y="1963738"/>
            <a:ext cx="1862138" cy="42640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3238500" y="2286000"/>
            <a:ext cx="2266950" cy="38766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11"/>
          <p:cNvSpPr>
            <a:spLocks noChangeShapeType="1"/>
          </p:cNvSpPr>
          <p:nvPr/>
        </p:nvSpPr>
        <p:spPr bwMode="auto">
          <a:xfrm>
            <a:off x="1974850" y="3099753"/>
            <a:ext cx="4438650" cy="2281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Text Box 28"/>
          <p:cNvSpPr txBox="1">
            <a:spLocks noChangeArrowheads="1"/>
          </p:cNvSpPr>
          <p:nvPr/>
        </p:nvSpPr>
        <p:spPr bwMode="auto">
          <a:xfrm>
            <a:off x="5334000" y="2236788"/>
            <a:ext cx="350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ym typeface="Symbol" pitchFamily="18" charset="2"/>
              </a:rPr>
              <a:t>تأثير زيادة طن واحد من المادة الخام </a:t>
            </a:r>
            <a:r>
              <a:rPr lang="en-US" sz="2800" b="1" dirty="0">
                <a:sym typeface="Symbol" pitchFamily="18" charset="2"/>
              </a:rPr>
              <a:t>B</a:t>
            </a:r>
            <a:r>
              <a:rPr lang="ar-SA" sz="2800" b="1" dirty="0">
                <a:sym typeface="Symbol" pitchFamily="18" charset="2"/>
              </a:rPr>
              <a:t> (مورد نادر)</a:t>
            </a:r>
            <a:endParaRPr lang="en-US" sz="2800" b="1" dirty="0">
              <a:sym typeface="Symbol" pitchFamily="18" charset="2"/>
            </a:endParaRPr>
          </a:p>
        </p:txBody>
      </p:sp>
      <p:sp>
        <p:nvSpPr>
          <p:cNvPr id="13336" name="Text Box 29"/>
          <p:cNvSpPr txBox="1">
            <a:spLocks noChangeArrowheads="1"/>
          </p:cNvSpPr>
          <p:nvPr/>
        </p:nvSpPr>
        <p:spPr bwMode="auto">
          <a:xfrm>
            <a:off x="2820176" y="4571836"/>
            <a:ext cx="1776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b="1" dirty="0">
                <a:latin typeface="Times New Roman" pitchFamily="18" charset="0"/>
                <a:cs typeface="Times New Roman" pitchFamily="18" charset="0"/>
              </a:rPr>
              <a:t>منطقة الحلول الممكنة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5562600" y="4663190"/>
            <a:ext cx="314325" cy="304800"/>
            <a:chOff x="2214" y="3613"/>
            <a:chExt cx="198" cy="192"/>
          </a:xfrm>
        </p:grpSpPr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grpSp>
        <p:nvGrpSpPr>
          <p:cNvPr id="34" name="Group 17"/>
          <p:cNvGrpSpPr>
            <a:grpSpLocks/>
          </p:cNvGrpSpPr>
          <p:nvPr/>
        </p:nvGrpSpPr>
        <p:grpSpPr bwMode="auto">
          <a:xfrm>
            <a:off x="5129915" y="5716588"/>
            <a:ext cx="314325" cy="304800"/>
            <a:chOff x="2214" y="3613"/>
            <a:chExt cx="198" cy="192"/>
          </a:xfrm>
        </p:grpSpPr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2214" y="3618"/>
              <a:ext cx="198" cy="1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2222" y="361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43372" y="6215082"/>
            <a:ext cx="1357322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715008" y="6000768"/>
            <a:ext cx="1643074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8+1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246630" y="3989510"/>
            <a:ext cx="2212465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2000" b="1" dirty="0">
                <a:solidFill>
                  <a:srgbClr val="FF0000"/>
                </a:solidFill>
              </a:rPr>
              <a:t>نقطة الحل الأمثل الجديدة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 flipV="1">
            <a:off x="5240732" y="4313420"/>
            <a:ext cx="1418647" cy="382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" y="354"/>
              </a:cxn>
              <a:cxn ang="0">
                <a:pos x="378" y="228"/>
              </a:cxn>
              <a:cxn ang="0">
                <a:pos x="636" y="564"/>
              </a:cxn>
            </a:cxnLst>
            <a:rect l="0" t="0" r="r" b="b"/>
            <a:pathLst>
              <a:path w="636" h="564">
                <a:moveTo>
                  <a:pt x="0" y="0"/>
                </a:moveTo>
                <a:cubicBezTo>
                  <a:pt x="49" y="158"/>
                  <a:pt x="99" y="316"/>
                  <a:pt x="162" y="354"/>
                </a:cubicBezTo>
                <a:cubicBezTo>
                  <a:pt x="225" y="392"/>
                  <a:pt x="299" y="193"/>
                  <a:pt x="378" y="228"/>
                </a:cubicBezTo>
                <a:cubicBezTo>
                  <a:pt x="457" y="263"/>
                  <a:pt x="582" y="494"/>
                  <a:pt x="636" y="56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4410075" y="4305300"/>
            <a:ext cx="889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552 -0.0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14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208 L 0.04219 -0.0665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6667 -0.002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4792 -0.020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-10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08299 0.05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nimBg="1"/>
      <p:bldP spid="96268" grpId="0" animBg="1"/>
      <p:bldP spid="96281" grpId="0" animBg="1"/>
      <p:bldP spid="38" grpId="0"/>
      <p:bldP spid="39" grpId="0" animBg="1"/>
      <p:bldP spid="40" grpId="0" animBg="1"/>
      <p:bldP spid="9627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282521</TotalTime>
  <Words>2624</Words>
  <Application>Microsoft Office PowerPoint</Application>
  <PresentationFormat>On-screen Show (4:3)</PresentationFormat>
  <Paragraphs>499</Paragraphs>
  <Slides>43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Yu Gothic UI Semilight</vt:lpstr>
      <vt:lpstr>Arial</vt:lpstr>
      <vt:lpstr>Calibri</vt:lpstr>
      <vt:lpstr>Cambria Math</vt:lpstr>
      <vt:lpstr>Courier New</vt:lpstr>
      <vt:lpstr>Symbol</vt:lpstr>
      <vt:lpstr>Times New Roman</vt:lpstr>
      <vt:lpstr>Default Design</vt:lpstr>
      <vt:lpstr>معادلة</vt:lpstr>
      <vt:lpstr>Equation</vt:lpstr>
      <vt:lpstr>تحـليـل الحساسيـة Sensitivity Analysis</vt:lpstr>
      <vt:lpstr>تحـليـل الحساسيـة</vt:lpstr>
      <vt:lpstr>تحـليـل الحساسيـة</vt:lpstr>
      <vt:lpstr>تحـليـل الحساسيـة</vt:lpstr>
      <vt:lpstr>تحـليـل الحساسيـة</vt:lpstr>
      <vt:lpstr>تحـليـل الحساسيـة</vt:lpstr>
      <vt:lpstr>تحـليـل الحساسيـة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تحـليـل حســاسيـة الموارد النادرة</vt:lpstr>
      <vt:lpstr>أسعار الظل (Shadow Prices)</vt:lpstr>
      <vt:lpstr>أسعار الظل</vt:lpstr>
      <vt:lpstr>أسعار الظل</vt:lpstr>
      <vt:lpstr>تحـليـل حساسيـة الموارد المتوفرة</vt:lpstr>
      <vt:lpstr>تحـليـل حساسيـة الموارد المتوفرة</vt:lpstr>
      <vt:lpstr>تحـليـل حساسيـة الموارد المتوفرة</vt:lpstr>
      <vt:lpstr>تحـليـل حساسيـة الموارد المتوفرة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حساسيـة التغير في أحد معالم دالة الهدف</vt:lpstr>
      <vt:lpstr>تحـليـل الحســاسيـة</vt:lpstr>
      <vt:lpstr>تحـليـل الحســاسيـة</vt:lpstr>
      <vt:lpstr>تحـليـل الحســاسيـة</vt:lpstr>
      <vt:lpstr>تحـليـل الحســاسيـة</vt:lpstr>
      <vt:lpstr>تحـليـل الحســاسيـة</vt:lpstr>
      <vt:lpstr>تحـليـل الحســاسيـة</vt:lpstr>
      <vt:lpstr>تحـليـل الحســاسيـة</vt:lpstr>
    </vt:vector>
  </TitlesOfParts>
  <Company>KSU-OR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Khalid</dc:creator>
  <cp:lastModifiedBy>d4444</cp:lastModifiedBy>
  <cp:revision>2001</cp:revision>
  <dcterms:created xsi:type="dcterms:W3CDTF">2005-02-02T13:26:22Z</dcterms:created>
  <dcterms:modified xsi:type="dcterms:W3CDTF">2020-09-19T12:13:52Z</dcterms:modified>
</cp:coreProperties>
</file>