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4"/>
  </p:notesMasterIdLst>
  <p:handoutMasterIdLst>
    <p:handoutMasterId r:id="rId55"/>
  </p:handoutMasterIdLst>
  <p:sldIdLst>
    <p:sldId id="576" r:id="rId2"/>
    <p:sldId id="937" r:id="rId3"/>
    <p:sldId id="938" r:id="rId4"/>
    <p:sldId id="939" r:id="rId5"/>
    <p:sldId id="607" r:id="rId6"/>
    <p:sldId id="583" r:id="rId7"/>
    <p:sldId id="582" r:id="rId8"/>
    <p:sldId id="335" r:id="rId9"/>
    <p:sldId id="336" r:id="rId10"/>
    <p:sldId id="577" r:id="rId11"/>
    <p:sldId id="947" r:id="rId12"/>
    <p:sldId id="884" r:id="rId13"/>
    <p:sldId id="886" r:id="rId14"/>
    <p:sldId id="732" r:id="rId15"/>
    <p:sldId id="343" r:id="rId16"/>
    <p:sldId id="348" r:id="rId17"/>
    <p:sldId id="352" r:id="rId18"/>
    <p:sldId id="584" r:id="rId19"/>
    <p:sldId id="882" r:id="rId20"/>
    <p:sldId id="610" r:id="rId21"/>
    <p:sldId id="588" r:id="rId22"/>
    <p:sldId id="589" r:id="rId23"/>
    <p:sldId id="349" r:id="rId24"/>
    <p:sldId id="590" r:id="rId25"/>
    <p:sldId id="591" r:id="rId26"/>
    <p:sldId id="592" r:id="rId27"/>
    <p:sldId id="350" r:id="rId28"/>
    <p:sldId id="594" r:id="rId29"/>
    <p:sldId id="951" r:id="rId30"/>
    <p:sldId id="919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361" r:id="rId42"/>
    <p:sldId id="612" r:id="rId43"/>
    <p:sldId id="613" r:id="rId44"/>
    <p:sldId id="434" r:id="rId45"/>
    <p:sldId id="614" r:id="rId46"/>
    <p:sldId id="615" r:id="rId47"/>
    <p:sldId id="933" r:id="rId48"/>
    <p:sldId id="934" r:id="rId49"/>
    <p:sldId id="935" r:id="rId50"/>
    <p:sldId id="685" r:id="rId51"/>
    <p:sldId id="863" r:id="rId52"/>
    <p:sldId id="936" r:id="rId53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7A60A"/>
    <a:srgbClr val="006600"/>
    <a:srgbClr val="00E266"/>
    <a:srgbClr val="25F802"/>
    <a:srgbClr val="00FA71"/>
    <a:srgbClr val="000000"/>
    <a:srgbClr val="93FFC4"/>
    <a:srgbClr val="00DA63"/>
    <a:srgbClr val="07A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3341" autoAdjust="0"/>
  </p:normalViewPr>
  <p:slideViewPr>
    <p:cSldViewPr>
      <p:cViewPr varScale="1">
        <p:scale>
          <a:sx n="81" d="100"/>
          <a:sy n="81" d="100"/>
        </p:scale>
        <p:origin x="14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ED4F71-9085-4D3D-A598-899A59774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F6AC-4BA6-4FE0-8FE2-930D6BBC3A4A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C85A-915F-4B9F-B320-E33023B75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49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14FF-E459-4E3B-89C4-FF3C4827109C}" type="slidenum">
              <a:rPr lang="ar-SA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468F9-5DA9-4686-83ED-3B6E8564B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E1D3-6C99-4E58-889F-2989E27198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666C-DFE9-4286-99DE-9686812CF8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00400" y="64008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" y="64611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OR101:DR. Khalid Al-Nowibet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94DA0D-94AF-4962-BF90-869B62500E29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674FF6-AF9D-42A2-B5C6-F4093371E344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4DE9-CE2E-4274-9328-0145549855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0261-E0E2-4F8F-B202-A1D51C3755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8BCF4-B7AB-4D91-B384-AE64937DC5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7B8A-24DE-4F20-AEE3-5DA6A46595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5EA3-AAC8-4A81-AAC5-8FC721B6D0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0A24-4F07-4141-AAAB-CF49395B5C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83E0B-AB08-4A91-A485-0BFFCCDB1D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C187-FD57-4656-96C0-C907857651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FC50A33-56F7-4581-ABA0-6165713F8F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54102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1" rtl="1" eaLnBrk="1" hangingPunct="1"/>
            <a:br>
              <a:rPr lang="ar-SA" sz="5400" b="1" dirty="0">
                <a:solidFill>
                  <a:srgbClr val="002060"/>
                </a:solidFill>
              </a:rPr>
            </a:br>
            <a:br>
              <a:rPr lang="ar-SA" sz="5400" b="1" dirty="0">
                <a:solidFill>
                  <a:srgbClr val="002060"/>
                </a:solidFill>
              </a:rPr>
            </a:br>
            <a:r>
              <a:rPr lang="ar-SA" sz="5400" b="1" dirty="0">
                <a:solidFill>
                  <a:srgbClr val="002060"/>
                </a:solidFill>
              </a:rPr>
              <a:t>الحل الجبري للبرامج الخطية</a:t>
            </a:r>
            <a:b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sz="5400" b="1" dirty="0">
                <a:solidFill>
                  <a:srgbClr val="002060"/>
                </a:solidFill>
              </a:rPr>
              <a:t> </a:t>
            </a:r>
            <a:br>
              <a:rPr lang="en-US" sz="4800" b="1" dirty="0">
                <a:solidFill>
                  <a:srgbClr val="002060"/>
                </a:solidFill>
              </a:rPr>
            </a:br>
            <a:r>
              <a:rPr lang="ar-SA" sz="5400" b="1" dirty="0">
                <a:solidFill>
                  <a:srgbClr val="002060"/>
                </a:solidFill>
              </a:rPr>
              <a:t>خوارزمية السمبلكس</a:t>
            </a:r>
            <a:br>
              <a:rPr lang="ar-SA" sz="5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>
                <a:solidFill>
                  <a:srgbClr val="002060"/>
                </a:solidFill>
              </a:rPr>
              <a:t>Simplex Algorithm </a:t>
            </a:r>
            <a:br>
              <a:rPr lang="en-US" sz="5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ar-SA" sz="5400" b="1" dirty="0">
                <a:solidFill>
                  <a:srgbClr val="002060"/>
                </a:solidFill>
              </a:rPr>
            </a:br>
            <a:br>
              <a:rPr lang="ar-SA" sz="5400" b="1" dirty="0">
                <a:solidFill>
                  <a:srgbClr val="002060"/>
                </a:solidFill>
              </a:rPr>
            </a:b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0763"/>
          </a:xfrm>
        </p:spPr>
        <p:txBody>
          <a:bodyPr/>
          <a:lstStyle/>
          <a:p>
            <a:pPr marL="857250" lvl="1" indent="-342900" algn="r" rtl="1">
              <a:spcBef>
                <a:spcPct val="0"/>
              </a:spcBef>
              <a:buFontTx/>
              <a:buNone/>
            </a:pPr>
            <a:r>
              <a:rPr lang="ar-SA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</a:t>
            </a:r>
            <a:r>
              <a:rPr lang="ar-SA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ar-SA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ar-SA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10</a:t>
            </a:r>
            <a:r>
              <a:rPr lang="ar-SA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2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20      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r" rtl="1"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لدينا ثلاثة متغيرات (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3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وقيدان (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</a:p>
          <a:p>
            <a:pPr marL="857250" lvl="1" indent="-34290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نحتاج تثبيت متغير واحد فقط (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عند الصفر.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r" rtl="1"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يمكن إيجاد ثلاثة حلول أساسية: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المتغير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 غير أساسي: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) = (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800" b="1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10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15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) 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المتغير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 غير أساسي: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) = ( 10 ,  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  5 ) </a:t>
            </a: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المتغير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3</a:t>
            </a: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 غير أساسي: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) = ( 15 ,   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5  ,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) </a:t>
            </a: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F531-700D-4ABA-A301-2E70275A4968}" type="slidenum">
              <a:rPr lang="ar-SA" smtClean="0"/>
              <a:pPr/>
              <a:t>10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الحل الأساسي</a:t>
            </a:r>
            <a:r>
              <a:rPr lang="en-US" sz="4000" b="1" dirty="0">
                <a:solidFill>
                  <a:srgbClr val="002060"/>
                </a:solidFill>
                <a:sym typeface="Symbol" pitchFamily="18" charset="2"/>
              </a:rPr>
              <a:t> 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1A3-4792-4083-8C26-1342A4FC73FA}" type="slidenum">
              <a:rPr lang="ar-SA"/>
              <a:pPr/>
              <a:t>11</a:t>
            </a:fld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5078413"/>
          </a:xfrm>
          <a:ln>
            <a:noFill/>
          </a:ln>
        </p:spPr>
        <p:txBody>
          <a:bodyPr/>
          <a:lstStyle/>
          <a:p>
            <a:pPr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سنوضح طريقة إيجاد الحلول الأساسية في المثال التالي:</a:t>
            </a:r>
          </a:p>
          <a:p>
            <a:pPr marL="857250" lvl="1" indent="-342900" algn="ctr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= 4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+ 3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endParaRPr lang="en-US" i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dirty="0" err="1">
                <a:latin typeface="+mj-lt"/>
                <a:cs typeface="Times New Roman" pitchFamily="18" charset="0"/>
                <a:sym typeface="Symbol" pitchFamily="18" charset="2"/>
              </a:rPr>
              <a:t>s.t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 err="1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≤  40</a:t>
            </a:r>
            <a:endParaRPr lang="en-US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2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 err="1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≤  60 </a:t>
            </a: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            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 err="1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≥ 0</a:t>
            </a:r>
          </a:p>
          <a:p>
            <a:pPr marL="0" lvl="1" indent="0" algn="r" rtl="1">
              <a:spcBef>
                <a:spcPct val="0"/>
              </a:spcBef>
              <a:buFontTx/>
              <a:buNone/>
            </a:pPr>
            <a:endParaRPr lang="en-US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r"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r"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الحل الأساسي</a:t>
            </a:r>
            <a:r>
              <a:rPr lang="en-US" sz="4000" b="1" dirty="0">
                <a:solidFill>
                  <a:srgbClr val="002060"/>
                </a:solidFill>
                <a:sym typeface="Symbol" pitchFamily="18" charset="2"/>
              </a:rPr>
              <a:t> 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4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1A3-4792-4083-8C26-1342A4FC73FA}" type="slidenum">
              <a:rPr lang="ar-SA"/>
              <a:pPr/>
              <a:t>12</a:t>
            </a:fld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5078413"/>
          </a:xfrm>
          <a:ln>
            <a:noFill/>
          </a:ln>
        </p:spPr>
        <p:txBody>
          <a:bodyPr/>
          <a:lstStyle/>
          <a:p>
            <a:pPr marL="0" lvl="1" indent="0" algn="r" rtl="1">
              <a:spcBef>
                <a:spcPct val="0"/>
              </a:spcBef>
              <a:buFontTx/>
              <a:buNone/>
            </a:pPr>
            <a:r>
              <a:rPr lang="ar-SA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نحول المتباينات إلى معادلات بإضافة متغيرات مكملة:  </a:t>
            </a:r>
            <a:r>
              <a:rPr lang="en-US" sz="3200" i="1" dirty="0">
                <a:solidFill>
                  <a:srgbClr val="0000FF"/>
                </a:solidFill>
                <a:latin typeface="+mj-lt"/>
                <a:ea typeface="+mn-ea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+mj-lt"/>
                <a:ea typeface="+mn-ea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و </a:t>
            </a:r>
            <a:r>
              <a:rPr lang="en-US" sz="3200" i="1" dirty="0">
                <a:solidFill>
                  <a:srgbClr val="0000FF"/>
                </a:solidFill>
                <a:latin typeface="+mj-lt"/>
                <a:ea typeface="+mn-ea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+mj-lt"/>
                <a:ea typeface="+mn-ea"/>
                <a:cs typeface="Times New Roman" pitchFamily="18" charset="0"/>
                <a:sym typeface="Symbol" pitchFamily="18" charset="2"/>
              </a:rPr>
              <a:t>2</a:t>
            </a:r>
          </a:p>
          <a:p>
            <a:pPr marL="857250" lvl="1" indent="-342900" algn="ctr">
              <a:spcBef>
                <a:spcPct val="0"/>
              </a:spcBef>
              <a:buFontTx/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= 4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+ 3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endParaRPr lang="en-US" i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dirty="0" err="1">
                <a:latin typeface="+mj-lt"/>
                <a:cs typeface="Times New Roman" pitchFamily="18" charset="0"/>
                <a:sym typeface="Symbol" pitchFamily="18" charset="2"/>
              </a:rPr>
              <a:t>s.t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    =  40</a:t>
            </a:r>
            <a:endParaRPr lang="en-US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2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          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=  60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            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≥ 0</a:t>
            </a:r>
          </a:p>
          <a:p>
            <a:pPr marL="0" lvl="1" indent="0" algn="r" rtl="1">
              <a:spcBef>
                <a:spcPct val="0"/>
              </a:spcBef>
              <a:buFontTx/>
              <a:buNone/>
            </a:pPr>
            <a:endParaRPr lang="en-US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rtl="1">
              <a:spcBef>
                <a:spcPct val="0"/>
              </a:spcBef>
              <a:buFontTx/>
              <a:buNone/>
            </a:pPr>
            <a:r>
              <a:rPr lang="ar-SA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سنركز على نظام المعادلات.</a:t>
            </a:r>
            <a:endParaRPr lang="en-US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لدينا أربعة متغيرات (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4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ومعادلتين (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</a:p>
          <a:p>
            <a:pPr marL="0" lvl="1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نحتاج تثبيت متغيرين فقط (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2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عند الصفر.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وبالتالي فإن الحل الأساسي سيحتوي على:  متغيرين أساسيين </a:t>
            </a:r>
          </a:p>
          <a:p>
            <a:pPr marL="0" lvl="1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       ومتغيرين غير أساسيين.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r"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r"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الحل الأساسي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9261" y="3068960"/>
            <a:ext cx="4357464" cy="87011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1A3-4792-4083-8C26-1342A4FC73FA}" type="slidenum">
              <a:rPr lang="ar-SA"/>
              <a:pPr/>
              <a:t>13</a:t>
            </a:fld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579296" cy="5078413"/>
          </a:xfrm>
        </p:spPr>
        <p:txBody>
          <a:bodyPr/>
          <a:lstStyle/>
          <a:p>
            <a:pPr marL="0" lvl="1" indent="0" algn="ctr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    =  40</a:t>
            </a:r>
            <a:endParaRPr lang="en-US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  2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          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=  60  </a:t>
            </a:r>
          </a:p>
          <a:p>
            <a:pPr marL="0" lvl="1" indent="0" algn="r" rtl="1">
              <a:spcBef>
                <a:spcPct val="0"/>
              </a:spcBef>
              <a:buFontTx/>
              <a:buNone/>
            </a:pPr>
            <a:endParaRPr lang="en-US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مثلا: لو اخترنا أن تكون </a:t>
            </a:r>
            <a:r>
              <a:rPr lang="ar-SA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المتغيرات الغير أساسية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هما: </a:t>
            </a:r>
            <a:r>
              <a:rPr lang="en-US" i="1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و </a:t>
            </a:r>
            <a:r>
              <a:rPr lang="en-US" i="1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marL="0" lvl="1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وبالتالي فأن قيمها ستساوي الصفر: </a:t>
            </a:r>
            <a:r>
              <a:rPr lang="en-US" i="1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baseline="-250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FF3300"/>
                </a:solidFill>
                <a:latin typeface="+mj-lt"/>
                <a:cs typeface="Times New Roman" pitchFamily="18" charset="0"/>
                <a:sym typeface="Symbol" pitchFamily="18" charset="2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</a:t>
            </a:r>
            <a:r>
              <a:rPr lang="en-US" i="1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FF3300"/>
                </a:solidFill>
                <a:latin typeface="+mj-lt"/>
                <a:cs typeface="Times New Roman" pitchFamily="18" charset="0"/>
                <a:sym typeface="Symbol" pitchFamily="18" charset="2"/>
              </a:rPr>
              <a:t>0</a:t>
            </a:r>
          </a:p>
          <a:p>
            <a:pPr marL="0" lvl="1" indent="0" algn="r" rtl="1">
              <a:spcBef>
                <a:spcPct val="0"/>
              </a:spcBef>
              <a:buFontTx/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سيكون المتغيران </a:t>
            </a:r>
            <a:r>
              <a:rPr lang="en-US" i="1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ar-SA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</a:t>
            </a:r>
            <a:r>
              <a:rPr lang="ar-SA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ar-SA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متغيران أساسيان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، ولإيجاد قيمهما نحل المعادلتين: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</a:t>
            </a:r>
            <a:r>
              <a:rPr lang="ar-SA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                     </a:t>
            </a:r>
            <a:r>
              <a:rPr lang="en-US" sz="800" i="1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i="1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baseline="-25000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=  40</a:t>
            </a:r>
            <a:endParaRPr lang="en-US" baseline="-25000" dirty="0"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i="1" dirty="0"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i="1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66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baseline="-25000" dirty="0"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  =  60  </a:t>
            </a:r>
          </a:p>
          <a:p>
            <a:pPr marL="0" lvl="1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وبالتالي نحصل على الحل الأساسي: </a:t>
            </a:r>
          </a:p>
          <a:p>
            <a:pPr marL="857250" lvl="1" indent="-342900" algn="ctr">
              <a:spcBef>
                <a:spcPct val="0"/>
              </a:spcBef>
              <a:buFontTx/>
              <a:buNone/>
            </a:pPr>
            <a:r>
              <a:rPr lang="en-US" kern="1200" dirty="0">
                <a:latin typeface="Arial" charset="0"/>
                <a:cs typeface="Arial" charset="0"/>
                <a:sym typeface="Symbol" pitchFamily="18" charset="2"/>
              </a:rPr>
              <a:t>(</a:t>
            </a:r>
            <a:r>
              <a:rPr lang="en-US" i="1" kern="120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x</a:t>
            </a:r>
            <a:r>
              <a:rPr lang="en-US" kern="1200" baseline="-2500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1 </a:t>
            </a:r>
            <a:r>
              <a:rPr lang="en-US" kern="12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i="1" kern="1200" dirty="0">
                <a:solidFill>
                  <a:srgbClr val="006600"/>
                </a:solidFill>
                <a:latin typeface="Arial" charset="0"/>
                <a:cs typeface="Arial" charset="0"/>
                <a:sym typeface="Symbol" pitchFamily="18" charset="2"/>
              </a:rPr>
              <a:t>x</a:t>
            </a:r>
            <a:r>
              <a:rPr lang="en-US" kern="1200" baseline="-25000" dirty="0">
                <a:solidFill>
                  <a:srgbClr val="006600"/>
                </a:solidFill>
                <a:latin typeface="Arial" charset="0"/>
                <a:cs typeface="Arial" charset="0"/>
                <a:sym typeface="Symbol" pitchFamily="18" charset="2"/>
              </a:rPr>
              <a:t>2 </a:t>
            </a:r>
            <a:r>
              <a:rPr lang="en-US" kern="12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i="1" kern="1200" dirty="0">
                <a:solidFill>
                  <a:srgbClr val="006600"/>
                </a:solidFill>
                <a:latin typeface="Arial" charset="0"/>
                <a:cs typeface="Arial" charset="0"/>
                <a:sym typeface="Symbol" pitchFamily="18" charset="2"/>
              </a:rPr>
              <a:t>s</a:t>
            </a:r>
            <a:r>
              <a:rPr lang="en-US" kern="1200" baseline="-25000" dirty="0">
                <a:solidFill>
                  <a:srgbClr val="006600"/>
                </a:solidFill>
                <a:latin typeface="Arial" charset="0"/>
                <a:cs typeface="Arial" charset="0"/>
                <a:sym typeface="Symbol" pitchFamily="18" charset="2"/>
              </a:rPr>
              <a:t>1 </a:t>
            </a:r>
            <a:r>
              <a:rPr lang="en-US" kern="12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i="1" kern="120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s</a:t>
            </a:r>
            <a:r>
              <a:rPr lang="en-US" kern="1200" baseline="-2500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kern="1200" dirty="0">
                <a:latin typeface="Arial" charset="0"/>
                <a:cs typeface="Arial" charset="0"/>
                <a:sym typeface="Symbol" pitchFamily="18" charset="2"/>
              </a:rPr>
              <a:t>) = (</a:t>
            </a:r>
            <a:r>
              <a:rPr lang="en-US" kern="120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0 </a:t>
            </a:r>
            <a:r>
              <a:rPr lang="en-US" kern="12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kern="1200" dirty="0">
                <a:solidFill>
                  <a:srgbClr val="006600"/>
                </a:solidFill>
                <a:latin typeface="Arial" charset="0"/>
                <a:cs typeface="Arial" charset="0"/>
                <a:sym typeface="Symbol" pitchFamily="18" charset="2"/>
              </a:rPr>
              <a:t>60 </a:t>
            </a:r>
            <a:r>
              <a:rPr lang="en-US" kern="12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</a:t>
            </a:r>
            <a:r>
              <a:rPr lang="en-US" kern="1200" dirty="0">
                <a:solidFill>
                  <a:srgbClr val="006600"/>
                </a:solidFill>
                <a:latin typeface="Arial" charset="0"/>
                <a:cs typeface="Arial" charset="0"/>
                <a:sym typeface="Symbol" pitchFamily="18" charset="2"/>
              </a:rPr>
              <a:t>20 </a:t>
            </a:r>
            <a:r>
              <a:rPr lang="en-US" kern="1200" dirty="0">
                <a:latin typeface="Arial" charset="0"/>
                <a:cs typeface="Arial" charset="0"/>
                <a:sym typeface="Symbol" pitchFamily="18" charset="2"/>
              </a:rPr>
              <a:t>, </a:t>
            </a:r>
            <a:r>
              <a:rPr lang="en-US" kern="120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0</a:t>
            </a:r>
            <a:r>
              <a:rPr lang="en-US" kern="1200" dirty="0">
                <a:latin typeface="Arial" charset="0"/>
                <a:cs typeface="Arial" charset="0"/>
                <a:sym typeface="Symbol" pitchFamily="18" charset="2"/>
              </a:rPr>
              <a:t>)</a:t>
            </a: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indent="0" algn="r" rtl="1"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الحل الأساسي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95736" y="1484784"/>
            <a:ext cx="4357464" cy="87011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F514-6486-4245-879A-4D2AA1E6914A}" type="slidenum">
              <a:rPr lang="ar-SA"/>
              <a:pPr/>
              <a:t>14</a:t>
            </a:fld>
            <a:endParaRPr lang="en-US"/>
          </a:p>
        </p:txBody>
      </p:sp>
      <p:graphicFrame>
        <p:nvGraphicFramePr>
          <p:cNvPr id="159868" name="Group 1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1265655"/>
              </p:ext>
            </p:extLst>
          </p:nvPr>
        </p:nvGraphicFramePr>
        <p:xfrm>
          <a:off x="1828800" y="634110"/>
          <a:ext cx="7086601" cy="3200400"/>
        </p:xfrm>
        <a:graphic>
          <a:graphicData uri="http://schemas.openxmlformats.org/drawingml/2006/table">
            <a:tbl>
              <a:tblPr/>
              <a:tblGrid>
                <a:gridCol w="1281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المتغيرات الأساسية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المتغيرات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غير الأساسية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الحل الأساسي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lang="en-US" sz="2000" i="1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lang="en-US" sz="2000" baseline="-25000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1   </a:t>
                      </a:r>
                      <a:r>
                        <a:rPr lang="en-US" sz="2000" i="1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, x</a:t>
                      </a:r>
                      <a:r>
                        <a:rPr lang="en-US" sz="2000" baseline="-25000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2   </a:t>
                      </a:r>
                      <a:r>
                        <a:rPr lang="en-US" sz="2000" i="1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,   s</a:t>
                      </a:r>
                      <a:r>
                        <a:rPr lang="en-US" sz="2000" baseline="-25000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1    </a:t>
                      </a:r>
                      <a:r>
                        <a:rPr lang="en-US" sz="2000" baseline="0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lang="en-US" sz="2000" baseline="-25000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     </a:t>
                      </a:r>
                      <a:r>
                        <a:rPr lang="en-US" sz="2000" i="1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r>
                        <a:rPr lang="en-US" sz="2000" baseline="-25000" dirty="0">
                          <a:latin typeface="+mj-lt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النقطة الموافقة للحل الأساسي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lang="en-US" sz="2000" b="1" i="1" dirty="0">
                          <a:solidFill>
                            <a:srgbClr val="0066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–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60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lang="en-US" sz="2000" b="1" i="1" dirty="0">
                          <a:solidFill>
                            <a:srgbClr val="0066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–</a:t>
                      </a:r>
                      <a:r>
                        <a:rPr lang="en-US" sz="20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60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3200400" y="3754819"/>
            <a:ext cx="5577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ar-SA" sz="2400" dirty="0"/>
              <a:t>نلاحظ أن بعض هذه الحلول الأساسية قيمها غير سالبة  </a:t>
            </a:r>
          </a:p>
          <a:p>
            <a:pPr algn="r">
              <a:lnSpc>
                <a:spcPct val="150000"/>
              </a:lnSpc>
            </a:pPr>
            <a:r>
              <a:rPr lang="ar-SA" sz="2400" dirty="0"/>
              <a:t> (نقاط الأركان)</a:t>
            </a:r>
            <a:r>
              <a:rPr lang="en-US" sz="2000" b="1" dirty="0">
                <a:solidFill>
                  <a:srgbClr val="0000FF"/>
                </a:solidFill>
              </a:rPr>
              <a:t>B, E, C, F </a:t>
            </a:r>
            <a:r>
              <a:rPr lang="ar-SA" sz="2400" dirty="0"/>
              <a:t>وتمثل في الرسم النقاط</a:t>
            </a:r>
            <a:r>
              <a:rPr lang="ar-SA" sz="800" dirty="0"/>
              <a:t> </a:t>
            </a:r>
            <a:endParaRPr lang="ar-SA" sz="2400" dirty="0"/>
          </a:p>
          <a:p>
            <a:pPr algn="r">
              <a:lnSpc>
                <a:spcPct val="150000"/>
              </a:lnSpc>
            </a:pPr>
            <a:r>
              <a:rPr lang="ar-SA" sz="2400" dirty="0"/>
              <a:t>تسمى هذه الحلول: </a:t>
            </a:r>
            <a:r>
              <a:rPr lang="ar-SA" sz="2400" b="1" u="sng" dirty="0">
                <a:solidFill>
                  <a:srgbClr val="0000FF"/>
                </a:solidFill>
              </a:rPr>
              <a:t>الحلول الأساسية الممكنة</a:t>
            </a:r>
            <a:endParaRPr lang="ar-SA" sz="2400" b="1" dirty="0">
              <a:solidFill>
                <a:srgbClr val="0000FF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ar-SA" sz="2400" dirty="0"/>
              <a:t>النقطتان</a:t>
            </a:r>
            <a:r>
              <a:rPr lang="ar-SA" sz="24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cs typeface="Times New Roman" pitchFamily="18" charset="0"/>
              </a:rPr>
              <a:t>A 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D</a:t>
            </a:r>
            <a:r>
              <a:rPr lang="ar-SA" sz="2400" dirty="0">
                <a:solidFill>
                  <a:srgbClr val="FF0000"/>
                </a:solidFill>
              </a:rPr>
              <a:t> </a:t>
            </a:r>
            <a:r>
              <a:rPr lang="ar-SA" sz="2400" dirty="0"/>
              <a:t>تمثلان حلول أساسية غير ممكنة.</a:t>
            </a:r>
            <a:endParaRPr lang="en-US" sz="2400" dirty="0"/>
          </a:p>
          <a:p>
            <a:pPr algn="r"/>
            <a:endParaRPr lang="ar-SA" dirty="0"/>
          </a:p>
          <a:p>
            <a:pPr algn="r"/>
            <a:endParaRPr lang="ar-SA" dirty="0"/>
          </a:p>
          <a:p>
            <a:pPr algn="r"/>
            <a:r>
              <a:rPr lang="en-US" dirty="0"/>
              <a:t> 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01087" y="1104900"/>
            <a:ext cx="3890611" cy="5395800"/>
            <a:chOff x="248" y="1188"/>
            <a:chExt cx="1872" cy="2645"/>
          </a:xfrm>
        </p:grpSpPr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354" y="2345"/>
              <a:ext cx="924" cy="1278"/>
            </a:xfrm>
            <a:custGeom>
              <a:avLst/>
              <a:gdLst/>
              <a:ahLst/>
              <a:cxnLst>
                <a:cxn ang="0">
                  <a:pos x="0" y="1272"/>
                </a:cxn>
                <a:cxn ang="0">
                  <a:pos x="0" y="0"/>
                </a:cxn>
                <a:cxn ang="0">
                  <a:pos x="606" y="570"/>
                </a:cxn>
                <a:cxn ang="0">
                  <a:pos x="924" y="1278"/>
                </a:cxn>
                <a:cxn ang="0">
                  <a:pos x="0" y="1272"/>
                </a:cxn>
              </a:cxnLst>
              <a:rect l="0" t="0" r="r" b="b"/>
              <a:pathLst>
                <a:path w="924" h="1278">
                  <a:moveTo>
                    <a:pt x="0" y="1272"/>
                  </a:moveTo>
                  <a:lnTo>
                    <a:pt x="0" y="0"/>
                  </a:lnTo>
                  <a:lnTo>
                    <a:pt x="606" y="570"/>
                  </a:lnTo>
                  <a:lnTo>
                    <a:pt x="924" y="1278"/>
                  </a:lnTo>
                  <a:lnTo>
                    <a:pt x="0" y="12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"/>
            <p:cNvSpPr>
              <a:spLocks noChangeShapeType="1"/>
            </p:cNvSpPr>
            <p:nvPr/>
          </p:nvSpPr>
          <p:spPr bwMode="auto">
            <a:xfrm flipV="1">
              <a:off x="354" y="1398"/>
              <a:ext cx="0" cy="2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252" y="3624"/>
              <a:ext cx="18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892" y="3602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8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48" y="118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360" y="2352"/>
              <a:ext cx="1344" cy="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H="1" flipV="1">
              <a:off x="360" y="1536"/>
              <a:ext cx="912" cy="2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330" y="2334"/>
              <a:ext cx="60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931" y="2887"/>
              <a:ext cx="60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325" y="1531"/>
              <a:ext cx="60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1243" y="3595"/>
              <a:ext cx="60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331" y="3589"/>
              <a:ext cx="60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6"/>
            <p:cNvSpPr>
              <a:spLocks noChangeArrowheads="1"/>
            </p:cNvSpPr>
            <p:nvPr/>
          </p:nvSpPr>
          <p:spPr bwMode="auto">
            <a:xfrm>
              <a:off x="1657" y="3589"/>
              <a:ext cx="60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356" y="1434"/>
              <a:ext cx="16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sz="1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617" y="3391"/>
              <a:ext cx="16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+mj-lt"/>
                  <a:cs typeface="Times New Roman" pitchFamily="18" charset="0"/>
                </a:rPr>
                <a:t>A</a:t>
              </a:r>
              <a:endParaRPr lang="en-US" sz="1800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349" y="3601"/>
              <a:ext cx="15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  <a:cs typeface="Times New Roman" pitchFamily="18" charset="0"/>
                </a:rPr>
                <a:t>F</a:t>
              </a:r>
              <a:endParaRPr lang="en-US" sz="1800" b="1" baseline="-25000" dirty="0">
                <a:solidFill>
                  <a:srgbClr val="0000FF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933" y="2737"/>
              <a:ext cx="1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  <a:cs typeface="Times New Roman" pitchFamily="18" charset="0"/>
                </a:rPr>
                <a:t>E</a:t>
              </a:r>
              <a:endParaRPr lang="en-US" sz="1800" b="1" baseline="-25000" dirty="0">
                <a:solidFill>
                  <a:srgbClr val="0000FF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333" y="2189"/>
              <a:ext cx="16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  <a:cs typeface="Times New Roman" pitchFamily="18" charset="0"/>
                </a:rPr>
                <a:t>B</a:t>
              </a:r>
              <a:endParaRPr lang="en-US" sz="1800" b="1" baseline="-25000" dirty="0">
                <a:solidFill>
                  <a:srgbClr val="0000FF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214" y="3618"/>
              <a:ext cx="16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  <a:cs typeface="Times New Roman" pitchFamily="18" charset="0"/>
                </a:rPr>
                <a:t>C</a:t>
              </a:r>
              <a:endParaRPr lang="en-US" sz="1800" b="1" baseline="-25000" dirty="0">
                <a:solidFill>
                  <a:srgbClr val="0000FF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1344" y="313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7"/>
            <p:cNvSpPr>
              <a:spLocks noChangeArrowheads="1"/>
            </p:cNvSpPr>
            <p:nvPr/>
          </p:nvSpPr>
          <p:spPr bwMode="auto">
            <a:xfrm>
              <a:off x="1332" y="3144"/>
              <a:ext cx="16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678" y="209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29"/>
            <p:cNvSpPr>
              <a:spLocks noChangeArrowheads="1"/>
            </p:cNvSpPr>
            <p:nvPr/>
          </p:nvSpPr>
          <p:spPr bwMode="auto">
            <a:xfrm>
              <a:off x="660" y="2100"/>
              <a:ext cx="16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32531" y="129467"/>
            <a:ext cx="601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342900" algn="r"/>
            <a:r>
              <a:rPr lang="ar-SA" sz="2400" b="1" dirty="0">
                <a:solidFill>
                  <a:srgbClr val="002060"/>
                </a:solidFill>
                <a:latin typeface="+mn-lt"/>
                <a:cs typeface="+mn-cs"/>
                <a:sym typeface="Symbol" pitchFamily="18" charset="2"/>
              </a:rPr>
              <a:t>في الجدول التالي سنحدد كل الحلول الأساسية: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8152-FE3C-42BA-909E-FC25247CD7EB}" type="slidenum">
              <a:rPr lang="ar-SA"/>
              <a:pPr/>
              <a:t>15</a:t>
            </a:fld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" y="1524000"/>
            <a:ext cx="8991601" cy="5078413"/>
          </a:xfrm>
        </p:spPr>
        <p:txBody>
          <a:bodyPr/>
          <a:lstStyle/>
          <a:p>
            <a:pPr algn="r" rt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ar-SA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ar-SA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تعريف</a:t>
            </a: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الأساسي </a:t>
            </a:r>
            <a:r>
              <a:rPr lang="ar-SA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الممكن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(Basic </a:t>
            </a:r>
            <a:r>
              <a:rPr lang="en-US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Feasible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Solution)</a:t>
            </a: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ar-SA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هو الحل الأساسي الذي يحقق قيود اللاسالبية في البرنامج الخطي.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ويمثل هندسيا </a:t>
            </a:r>
            <a:r>
              <a:rPr lang="ar-SA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إحدى النقاط الركنية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في منطقة الحلول الممكنة للبرنامج الخطي.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None/>
            </a:pPr>
            <a:endParaRPr lang="ar-SA" sz="1600" b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نظرية</a:t>
            </a: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إذا يوجد حل أمثل للبرنامج الخطي ، فإن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أحد الحلول الأساسية الممكنة سي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كون حل أمثل.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(قد لا يكون الحل الأمثل الوحيد)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الحل الأساسي الممكن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EA1-622E-4495-910E-1F0FD94A0042}" type="slidenum">
              <a:rPr lang="ar-SA"/>
              <a:pPr/>
              <a:t>16</a:t>
            </a:fld>
            <a:endParaRPr lang="en-US" dirty="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912" y="1592761"/>
            <a:ext cx="8258175" cy="1181392"/>
          </a:xfrm>
        </p:spPr>
        <p:txBody>
          <a:bodyPr/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سندرس فقط تطبيقها في حل مسائل البرمجة الخطية التي في </a:t>
            </a:r>
            <a:r>
              <a:rPr lang="ar-SA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الشكل القانوني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لمسألة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max 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z</a:t>
            </a:r>
            <a:r>
              <a:rPr lang="en-US" sz="1200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algn="ctr" rtl="1">
              <a:spcBef>
                <a:spcPct val="0"/>
              </a:spcBef>
              <a:buNone/>
            </a:pPr>
            <a:endParaRPr lang="ar-SA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 algn="r" rtl="1">
              <a:spcBef>
                <a:spcPct val="0"/>
              </a:spcBef>
              <a:buNone/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52600" lvl="3" indent="-381000" algn="r" rtl="1"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714408" y="4967878"/>
            <a:ext cx="181999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ar-SA" b="1" dirty="0"/>
              <a:t>حل أساسي ممكن</a:t>
            </a:r>
            <a:endParaRPr lang="en-US" sz="2000" b="1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48100" y="4347170"/>
            <a:ext cx="1571625" cy="1657350"/>
            <a:chOff x="2604" y="1770"/>
            <a:chExt cx="990" cy="1044"/>
          </a:xfrm>
        </p:grpSpPr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2820" y="2004"/>
              <a:ext cx="57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ar-SA" b="1" dirty="0"/>
                <a:t>هل هو</a:t>
              </a:r>
            </a:p>
            <a:p>
              <a:pPr algn="ctr"/>
              <a:r>
                <a:rPr lang="ar-SA" b="1" dirty="0"/>
                <a:t>الحل</a:t>
              </a:r>
            </a:p>
            <a:p>
              <a:pPr algn="ctr"/>
              <a:r>
                <a:rPr lang="ar-SA" b="1" dirty="0"/>
                <a:t>الأمثل؟</a:t>
              </a:r>
              <a:endParaRPr lang="en-US" b="1" dirty="0"/>
            </a:p>
          </p:txBody>
        </p:sp>
        <p:sp>
          <p:nvSpPr>
            <p:cNvPr id="165894" name="AutoShape 6"/>
            <p:cNvSpPr>
              <a:spLocks noChangeArrowheads="1"/>
            </p:cNvSpPr>
            <p:nvPr/>
          </p:nvSpPr>
          <p:spPr bwMode="auto">
            <a:xfrm>
              <a:off x="2604" y="1770"/>
              <a:ext cx="990" cy="104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475886" y="4684676"/>
            <a:ext cx="2236510" cy="677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ar-SA" b="1" dirty="0"/>
              <a:t>انتقل إلى حل أساسي ممكن </a:t>
            </a:r>
          </a:p>
          <a:p>
            <a:pPr algn="ctr"/>
            <a:r>
              <a:rPr lang="ar-SA" b="1" dirty="0"/>
              <a:t>مجاور يحسن دالة الهدف</a:t>
            </a:r>
            <a:endParaRPr lang="en-US" sz="2000" b="1" dirty="0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 flipH="1">
            <a:off x="5460522" y="5170600"/>
            <a:ext cx="1211579" cy="76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H="1">
            <a:off x="2771378" y="5177587"/>
            <a:ext cx="10302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3136503" y="485046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1800" b="1" dirty="0"/>
              <a:t>لا</a:t>
            </a:r>
            <a:endParaRPr lang="en-US" sz="1800" b="1" dirty="0"/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4653958" y="3845042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b="1" dirty="0"/>
              <a:t>نعم</a:t>
            </a:r>
            <a:endParaRPr lang="en-US" sz="1800" b="1" dirty="0"/>
          </a:p>
        </p:txBody>
      </p:sp>
      <p:sp>
        <p:nvSpPr>
          <p:cNvPr id="165902" name="Oval 14"/>
          <p:cNvSpPr>
            <a:spLocks noChangeArrowheads="1"/>
          </p:cNvSpPr>
          <p:nvPr/>
        </p:nvSpPr>
        <p:spPr bwMode="auto">
          <a:xfrm>
            <a:off x="4017024" y="3313076"/>
            <a:ext cx="1228725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4343400" y="3337520"/>
            <a:ext cx="596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1800" b="1" dirty="0"/>
              <a:t>توقف</a:t>
            </a:r>
            <a:endParaRPr lang="en-US" sz="1800" b="1" dirty="0"/>
          </a:p>
        </p:txBody>
      </p:sp>
      <p:sp>
        <p:nvSpPr>
          <p:cNvPr id="165905" name="Freeform 17"/>
          <p:cNvSpPr>
            <a:spLocks/>
          </p:cNvSpPr>
          <p:nvPr/>
        </p:nvSpPr>
        <p:spPr bwMode="auto">
          <a:xfrm>
            <a:off x="1371600" y="5394920"/>
            <a:ext cx="6248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62"/>
              </a:cxn>
              <a:cxn ang="0">
                <a:pos x="3840" y="1062"/>
              </a:cxn>
              <a:cxn ang="0">
                <a:pos x="3852" y="6"/>
              </a:cxn>
            </a:cxnLst>
            <a:rect l="0" t="0" r="r" b="b"/>
            <a:pathLst>
              <a:path w="3852" h="1062">
                <a:moveTo>
                  <a:pt x="0" y="0"/>
                </a:moveTo>
                <a:lnTo>
                  <a:pt x="0" y="1062"/>
                </a:lnTo>
                <a:lnTo>
                  <a:pt x="3840" y="1062"/>
                </a:lnTo>
                <a:lnTo>
                  <a:pt x="3852" y="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595556" y="4302242"/>
            <a:ext cx="7619" cy="63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937068" y="3642320"/>
            <a:ext cx="13944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ar-SA" b="1" dirty="0"/>
              <a:t>نبدأ بإيجاد حل أساسي ممكن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367087" y="4026916"/>
            <a:ext cx="5334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E88-C318-44FF-912C-10576674667B}" type="slidenum">
              <a:rPr lang="ar-SA"/>
              <a:pPr/>
              <a:t>17</a:t>
            </a:fld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515350" cy="5002213"/>
          </a:xfrm>
        </p:spPr>
        <p:txBody>
          <a:bodyPr/>
          <a:lstStyle/>
          <a:p>
            <a:pPr marL="179388" lvl="2" indent="90488" algn="r" rtl="1">
              <a:spcBef>
                <a:spcPct val="0"/>
              </a:spcBef>
              <a:buNone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9388" lvl="2" indent="90488" algn="r" rtl="1">
              <a:spcBef>
                <a:spcPct val="0"/>
              </a:spcBef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سنشرح خوارزمية السمبلكس بحل المثال التالي:</a:t>
            </a:r>
          </a:p>
          <a:p>
            <a:pPr marL="179388" lvl="2" indent="90488" algn="r" rtl="1">
              <a:spcBef>
                <a:spcPct val="0"/>
              </a:spcBef>
              <a:buNone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9388" lvl="2" indent="90488" algn="r" rtl="1">
              <a:spcBef>
                <a:spcPct val="0"/>
              </a:spcBef>
              <a:buNone/>
            </a:pPr>
            <a:r>
              <a:rPr lang="ar-SA" sz="3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مثال: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أوجد الحل الأمثل للبرنامج الخطي التالي مستخدما طريقة </a:t>
            </a:r>
          </a:p>
          <a:p>
            <a:pPr marL="179388" lvl="2" indent="90488" algn="r" rtl="1">
              <a:spcBef>
                <a:spcPct val="0"/>
              </a:spcBef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السمبلكس:</a:t>
            </a:r>
          </a:p>
          <a:p>
            <a:pPr marL="179388" lvl="2" indent="90488" algn="r" rtl="1">
              <a:spcBef>
                <a:spcPct val="0"/>
              </a:spcBef>
              <a:buNone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z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=</a:t>
            </a:r>
            <a:r>
              <a:rPr lang="en-US" sz="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 4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+ 3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cs typeface="Times New Roman" pitchFamily="18" charset="0"/>
                <a:sym typeface="Symbol" pitchFamily="18" charset="2"/>
              </a:rPr>
              <a:t>2</a:t>
            </a:r>
            <a:endParaRPr lang="en-US" sz="3200" i="1" dirty="0"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dirty="0" err="1">
                <a:latin typeface="+mj-lt"/>
                <a:cs typeface="Times New Roman" pitchFamily="18" charset="0"/>
                <a:sym typeface="Symbol" pitchFamily="18" charset="2"/>
              </a:rPr>
              <a:t>s.t.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i="1" dirty="0">
                <a:cs typeface="Times New Roman" pitchFamily="18" charset="0"/>
                <a:sym typeface="Symbol" pitchFamily="18" charset="2"/>
              </a:rPr>
              <a:t>                   x</a:t>
            </a:r>
            <a:r>
              <a:rPr lang="en-US" sz="3200" baseline="-25000" dirty="0"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cs typeface="Times New Roman" pitchFamily="18" charset="0"/>
                <a:sym typeface="Symbol" pitchFamily="18" charset="2"/>
              </a:rPr>
              <a:t>2  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≤  40</a:t>
            </a:r>
            <a:endParaRPr lang="en-US" sz="3200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dirty="0">
                <a:cs typeface="Times New Roman" pitchFamily="18" charset="0"/>
                <a:sym typeface="Symbol" pitchFamily="18" charset="2"/>
              </a:rPr>
              <a:t>                 2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32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cs typeface="Times New Roman" pitchFamily="18" charset="0"/>
                <a:sym typeface="Symbol" pitchFamily="18" charset="2"/>
              </a:rPr>
              <a:t>2  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≤  60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                   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≥ 0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E88-C318-44FF-912C-10576674667B}" type="slidenum">
              <a:rPr lang="ar-SA"/>
              <a:pPr/>
              <a:t>18</a:t>
            </a:fld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515350" cy="5002213"/>
          </a:xfrm>
        </p:spPr>
        <p:txBody>
          <a:bodyPr/>
          <a:lstStyle/>
          <a:p>
            <a:pPr marL="179388" lvl="2" indent="90488" algn="r" rtl="1">
              <a:spcBef>
                <a:spcPct val="0"/>
              </a:spcBef>
              <a:buNone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9388" lvl="2" indent="90488" algn="r" rtl="1">
              <a:spcBef>
                <a:spcPct val="0"/>
              </a:spcBef>
              <a:buNone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9388" lvl="2" indent="90488" algn="r" rtl="1">
              <a:spcBef>
                <a:spcPct val="0"/>
              </a:spcBef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9388" lvl="2" indent="90488" algn="r" rtl="1">
              <a:spcBef>
                <a:spcPct val="0"/>
              </a:spcBef>
              <a:buNone/>
            </a:pP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الخطوة الأولى: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نحول البرنامج الخطي </a:t>
            </a: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للشكل القياسي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marL="179388" lvl="2" indent="90488" algn="r" rtl="1">
              <a:spcBef>
                <a:spcPct val="0"/>
              </a:spcBef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9388" lvl="2" indent="90488" algn="r" rtl="1">
              <a:spcBef>
                <a:spcPct val="0"/>
              </a:spcBef>
              <a:buNone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=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4</a:t>
            </a: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+ 3</a:t>
            </a: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endParaRPr lang="en-US" sz="3200" i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dirty="0" err="1">
                <a:latin typeface="+mj-lt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. 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                   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3200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baseline="-25000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sz="32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 40</a:t>
            </a:r>
            <a:endParaRPr lang="en-US" sz="3200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                2</a:t>
            </a: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2           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+  </a:t>
            </a:r>
            <a:r>
              <a:rPr lang="en-US" sz="3200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 60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                   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3200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3200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≥ 0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E88-C318-44FF-912C-10576674667B}" type="slidenum">
              <a:rPr lang="ar-SA"/>
              <a:pPr/>
              <a:t>19</a:t>
            </a:fld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515350" cy="5154613"/>
          </a:xfrm>
        </p:spPr>
        <p:txBody>
          <a:bodyPr/>
          <a:lstStyle/>
          <a:p>
            <a:pPr marL="179388" lvl="2" indent="90488" algn="r" rtl="1">
              <a:spcBef>
                <a:spcPct val="0"/>
              </a:spcBef>
              <a:buNone/>
            </a:pPr>
            <a:endParaRPr lang="ar-SA" sz="12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179388" lvl="2" indent="-179388" algn="r" rtl="1">
              <a:spcBef>
                <a:spcPct val="0"/>
              </a:spcBef>
              <a:buNone/>
            </a:pP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لاحظ أن:                      </a:t>
            </a:r>
            <a:r>
              <a:rPr lang="ar-SA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                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= 4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+ 3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endParaRPr lang="en-US" i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  <a:sym typeface="Symbol" pitchFamily="18" charset="2"/>
              </a:rPr>
              <a:t>s.t.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ar-SA" sz="2400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ar-SA" sz="24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=  40</a:t>
            </a:r>
            <a:endParaRPr lang="en-US" sz="2400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ar-SA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2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</a:t>
            </a:r>
            <a:r>
              <a:rPr lang="ar-SA" sz="24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          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=  60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ar-SA" sz="2400" i="1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≥ 0</a:t>
            </a:r>
            <a:endParaRPr lang="ar-SA" sz="24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r">
              <a:spcBef>
                <a:spcPct val="0"/>
              </a:spcBef>
              <a:buFontTx/>
              <a:buNone/>
            </a:pPr>
            <a:r>
              <a:rPr lang="ar-SA" dirty="0">
                <a:solidFill>
                  <a:schemeClr val="bg1"/>
                </a:solidFill>
                <a:latin typeface="+mj-lt"/>
                <a:cs typeface="Times New Roman" pitchFamily="18" charset="0"/>
                <a:sym typeface="Symbol" pitchFamily="18" charset="2"/>
              </a:rPr>
              <a:t>و</a:t>
            </a: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تكافئ:</a:t>
            </a:r>
          </a:p>
          <a:p>
            <a:pPr marL="179388" lvl="2" indent="90488" rtl="1">
              <a:spcBef>
                <a:spcPct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. 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800" baseline="-250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+</a:t>
            </a:r>
            <a:r>
              <a:rPr lang="en-US" sz="400" dirty="0">
                <a:latin typeface="+mj-lt"/>
                <a:cs typeface="Times New Roman" pitchFamily="18" charset="0"/>
              </a:rPr>
              <a:t>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endParaRPr lang="en-US" sz="24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ar-SA" sz="800" i="1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 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=  40</a:t>
            </a:r>
            <a:endParaRPr lang="en-US" sz="2400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ar-SA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2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           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=  60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ar-SA" sz="2400" i="1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≥ 0</a:t>
            </a:r>
            <a:endParaRPr lang="ar-SA" sz="24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r">
              <a:spcBef>
                <a:spcPct val="0"/>
              </a:spcBef>
              <a:buFontTx/>
              <a:buNone/>
            </a:pPr>
            <a:endParaRPr lang="en-US" sz="3200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362"/>
            <a:ext cx="8229600" cy="4678363"/>
          </a:xfrm>
        </p:spPr>
        <p:txBody>
          <a:bodyPr/>
          <a:lstStyle/>
          <a:p>
            <a:pPr algn="r" rtl="1">
              <a:spcBef>
                <a:spcPct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الشكل</a:t>
            </a:r>
            <a:r>
              <a:rPr lang="ar-SA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القانوني</a:t>
            </a:r>
            <a:r>
              <a:rPr lang="ar-SA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للبرامج الخطية </a:t>
            </a: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Canonical Form</a:t>
            </a: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) لمسألة 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max </a:t>
            </a:r>
            <a:r>
              <a:rPr lang="en-US" sz="2800" i="1" dirty="0">
                <a:cs typeface="Times New Roman" pitchFamily="18" charset="0"/>
                <a:sym typeface="Symbol" pitchFamily="18" charset="2"/>
              </a:rPr>
              <a:t>z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</a:t>
            </a:r>
            <a:endParaRPr lang="en-US" sz="28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algn="r" rtl="1">
              <a:spcBef>
                <a:spcPct val="0"/>
              </a:spcBef>
              <a:buNone/>
            </a:pPr>
            <a:endParaRPr lang="ar-SA" sz="900" b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971550" lvl="1" indent="-457200" algn="r" rtl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القيود تكون متراجحات من نوع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r>
              <a:rPr lang="ar-SA" b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971550" lvl="1" indent="-457200" algn="r" rtl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قيم الطرف الأيمن للقيود غير سالبة</a:t>
            </a:r>
          </a:p>
          <a:p>
            <a:pPr marL="971550" lvl="1" indent="-457200" algn="r" rtl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قيم متغيرات القرار غير سالبة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lvl="1" indent="-457200" algn="r" rtl="1">
              <a:spcBef>
                <a:spcPct val="0"/>
              </a:spcBef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max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=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c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endParaRPr lang="en-US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None/>
            </a:pPr>
            <a:r>
              <a:rPr lang="en-US" sz="2400" dirty="0" err="1">
                <a:cs typeface="Times New Roman" pitchFamily="18" charset="0"/>
                <a:sym typeface="Symbol" pitchFamily="18" charset="2"/>
              </a:rPr>
              <a:t>s.t.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endParaRPr lang="ar-SA" sz="2400" dirty="0"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      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      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2400" b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……………………………………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1200" i="1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a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mn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endParaRPr lang="en-US" i="1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endParaRPr lang="en-US" sz="1200" i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x</a:t>
            </a:r>
            <a:r>
              <a:rPr lang="en-US" sz="4000" i="1" baseline="-25000" dirty="0">
                <a:latin typeface="High Tower Text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≥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0     ,     </a:t>
            </a:r>
            <a:r>
              <a:rPr lang="en-US" sz="3600" i="1" dirty="0" err="1">
                <a:latin typeface="High Tower Text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1 , 2 , … ,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n </a:t>
            </a: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F531-700D-4ABA-A301-2E70275A4968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شكل البرامج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E88-C318-44FF-912C-10576674667B}" type="slidenum">
              <a:rPr lang="ar-SA"/>
              <a:pPr/>
              <a:t>20</a:t>
            </a:fld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515350" cy="5154613"/>
          </a:xfrm>
        </p:spPr>
        <p:txBody>
          <a:bodyPr/>
          <a:lstStyle/>
          <a:p>
            <a:pPr marL="179388" lvl="2" indent="90488" algn="r" rtl="1">
              <a:spcBef>
                <a:spcPct val="0"/>
              </a:spcBef>
              <a:buNone/>
            </a:pPr>
            <a:endParaRPr lang="ar-SA" sz="12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179388" lvl="2" indent="-179388" algn="r" rtl="1">
              <a:spcBef>
                <a:spcPct val="0"/>
              </a:spcBef>
              <a:buNone/>
            </a:pP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لاحظ أن:                      </a:t>
            </a:r>
            <a:r>
              <a:rPr lang="ar-SA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                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= 4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+ 3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endParaRPr lang="en-US" i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  <a:sym typeface="Symbol" pitchFamily="18" charset="2"/>
              </a:rPr>
              <a:t>s.t.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ar-SA" sz="2400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ar-SA" sz="24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=  40</a:t>
            </a:r>
            <a:endParaRPr lang="en-US" sz="2400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ar-SA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2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</a:t>
            </a:r>
            <a:r>
              <a:rPr lang="ar-SA" sz="24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          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=  60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ar-SA" sz="2400" i="1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≥ 0</a:t>
            </a:r>
            <a:endParaRPr lang="ar-SA" sz="24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r">
              <a:spcBef>
                <a:spcPct val="0"/>
              </a:spcBef>
              <a:buFontTx/>
              <a:buNone/>
            </a:pPr>
            <a:r>
              <a:rPr lang="ar-SA" dirty="0">
                <a:latin typeface="+mj-lt"/>
                <a:cs typeface="Times New Roman" pitchFamily="18" charset="0"/>
                <a:sym typeface="Symbol" pitchFamily="18" charset="2"/>
              </a:rPr>
              <a:t>وتكافئ:</a:t>
            </a:r>
          </a:p>
          <a:p>
            <a:pPr marL="179388" lvl="2" indent="90488" rtl="1">
              <a:spcBef>
                <a:spcPct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. 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–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1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800" baseline="-250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–</a:t>
            </a:r>
            <a:r>
              <a:rPr lang="ar-SA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ar-SA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sz="8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800" baseline="-250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= </a:t>
            </a:r>
            <a:r>
              <a:rPr lang="ar-SA" sz="5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100" dirty="0">
                <a:latin typeface="+mj-lt"/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sz="8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0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ar-SA" sz="800" i="1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 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=  40</a:t>
            </a:r>
            <a:endParaRPr lang="en-US" sz="2400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ar-SA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    2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            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+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 =  60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ar-SA" sz="2400" i="1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  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≥ 0</a:t>
            </a:r>
            <a:endParaRPr lang="ar-SA" sz="24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r">
              <a:spcBef>
                <a:spcPct val="0"/>
              </a:spcBef>
              <a:buFontTx/>
              <a:buNone/>
            </a:pPr>
            <a:endParaRPr lang="en-US" sz="3200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4743271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b="1" dirty="0">
                <a:solidFill>
                  <a:srgbClr val="006600"/>
                </a:solidFill>
              </a:rPr>
              <a:t>سنستخدم نظام المعادلات</a:t>
            </a:r>
          </a:p>
          <a:p>
            <a:pPr algn="r"/>
            <a:r>
              <a:rPr lang="ar-SA" sz="2400" b="1" dirty="0">
                <a:solidFill>
                  <a:srgbClr val="006600"/>
                </a:solidFill>
              </a:rPr>
              <a:t>هذا لتكوين جدول السمبلكس المبدئي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4344" y="4724400"/>
            <a:ext cx="3942606" cy="12192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5DDB-53A2-45E8-987B-A76CE21F5381}" type="slidenum">
              <a:rPr lang="ar-SA"/>
              <a:pPr/>
              <a:t>21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70760"/>
            <a:ext cx="8105775" cy="701040"/>
          </a:xfrm>
        </p:spPr>
        <p:txBody>
          <a:bodyPr/>
          <a:lstStyle/>
          <a:p>
            <a:pPr marL="0" lvl="1" indent="0" algn="r" rt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الخطوة الثانية: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نكون </a:t>
            </a: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جدول السمبلكس المبدئي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كما يلي: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endParaRPr lang="en-US" sz="2400" baseline="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lvl="1" indent="-457200" algn="r" rtl="1">
              <a:spcBef>
                <a:spcPct val="0"/>
              </a:spcBef>
              <a:buFontTx/>
              <a:buNone/>
            </a:pPr>
            <a:endParaRPr lang="ar-SA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6595775"/>
              </p:ext>
            </p:extLst>
          </p:nvPr>
        </p:nvGraphicFramePr>
        <p:xfrm>
          <a:off x="2882264" y="3424535"/>
          <a:ext cx="5499736" cy="2011680"/>
        </p:xfrm>
        <a:graphic>
          <a:graphicData uri="http://schemas.openxmlformats.org/drawingml/2006/table">
            <a:tbl>
              <a:tblPr/>
              <a:tblGrid>
                <a:gridCol w="918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5DDB-53A2-45E8-987B-A76CE21F5381}" type="slidenum">
              <a:rPr lang="ar-SA"/>
              <a:pPr/>
              <a:t>22</a:t>
            </a:fld>
            <a:endParaRPr lang="en-US"/>
          </a:p>
        </p:txBody>
      </p:sp>
      <p:graphicFrame>
        <p:nvGraphicFramePr>
          <p:cNvPr id="172125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5241374"/>
              </p:ext>
            </p:extLst>
          </p:nvPr>
        </p:nvGraphicFramePr>
        <p:xfrm>
          <a:off x="2882264" y="3424535"/>
          <a:ext cx="5499736" cy="2011680"/>
        </p:xfrm>
        <a:graphic>
          <a:graphicData uri="http://schemas.openxmlformats.org/drawingml/2006/table">
            <a:tbl>
              <a:tblPr/>
              <a:tblGrid>
                <a:gridCol w="918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13560"/>
            <a:ext cx="8655496" cy="701040"/>
          </a:xfrm>
        </p:spPr>
        <p:txBody>
          <a:bodyPr/>
          <a:lstStyle/>
          <a:p>
            <a:pPr marL="0" lvl="1" indent="0" algn="r" rt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الحل الأساسي المكمن المبدئي:</a:t>
            </a:r>
            <a:r>
              <a:rPr lang="en-US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(</a:t>
            </a:r>
            <a:r>
              <a:rPr lang="en-US" i="1" kern="12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x</a:t>
            </a:r>
            <a:r>
              <a:rPr lang="en-US" kern="1200" baseline="-250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1 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,</a:t>
            </a:r>
            <a:r>
              <a:rPr lang="en-US" sz="1400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i="1" kern="12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x</a:t>
            </a:r>
            <a:r>
              <a:rPr lang="en-US" kern="1200" baseline="-250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2 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,</a:t>
            </a:r>
            <a:r>
              <a:rPr lang="en-US" sz="1400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i="1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s</a:t>
            </a:r>
            <a:r>
              <a:rPr lang="en-US" kern="1200" baseline="-250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1 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,</a:t>
            </a:r>
            <a:r>
              <a:rPr lang="en-US" sz="1400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i="1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s</a:t>
            </a:r>
            <a:r>
              <a:rPr lang="en-US" kern="1200" baseline="-250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2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)</a:t>
            </a:r>
            <a:r>
              <a:rPr lang="en-US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= 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(</a:t>
            </a:r>
            <a:r>
              <a:rPr lang="en-US" kern="12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0</a:t>
            </a:r>
            <a:r>
              <a:rPr lang="en-US" sz="1400" kern="12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,</a:t>
            </a:r>
            <a:r>
              <a:rPr lang="en-US" sz="1400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kern="12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0</a:t>
            </a:r>
            <a:r>
              <a:rPr lang="en-US" sz="1400" kern="1200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,</a:t>
            </a:r>
            <a:r>
              <a:rPr lang="en-US" sz="1400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40</a:t>
            </a:r>
            <a:r>
              <a:rPr lang="en-US" sz="1400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,</a:t>
            </a:r>
            <a:r>
              <a:rPr lang="en-US" sz="1400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 </a:t>
            </a:r>
            <a:r>
              <a:rPr lang="en-US" kern="1200" dirty="0">
                <a:solidFill>
                  <a:srgbClr val="006600"/>
                </a:solidFill>
                <a:latin typeface="Arial" charset="0"/>
                <a:ea typeface="+mn-ea"/>
                <a:cs typeface="Arial" charset="0"/>
                <a:sym typeface="Symbol" pitchFamily="18" charset="2"/>
              </a:rPr>
              <a:t>60</a:t>
            </a:r>
            <a:r>
              <a:rPr lang="en-US" kern="1200" dirty="0">
                <a:latin typeface="Arial" charset="0"/>
                <a:ea typeface="+mn-ea"/>
                <a:cs typeface="Arial" charset="0"/>
                <a:sym typeface="Symbol" pitchFamily="18" charset="2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endParaRPr lang="en-US" sz="2400" baseline="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lvl="1" indent="-457200" algn="r" rtl="1">
              <a:spcBef>
                <a:spcPct val="0"/>
              </a:spcBef>
              <a:buFontTx/>
              <a:buNone/>
            </a:pPr>
            <a:endParaRPr lang="ar-SA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64080" y="4110335"/>
            <a:ext cx="655320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4080" y="4643735"/>
            <a:ext cx="655320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56460" y="5169515"/>
            <a:ext cx="655320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5050" y="3881735"/>
            <a:ext cx="1904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ar-SA" sz="2400" b="1" dirty="0"/>
              <a:t>صف دالة الهدف</a:t>
            </a:r>
            <a:endParaRPr lang="en-US" sz="2400" b="1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79741" y="4396025"/>
            <a:ext cx="1882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400" b="1" dirty="0"/>
              <a:t>صف القيد الأول</a:t>
            </a:r>
            <a:endParaRPr lang="en-US" sz="2400" b="1" dirty="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28600" y="4872335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ar-SA" sz="2400" b="1" dirty="0"/>
              <a:t>صف القيد الثاني</a:t>
            </a:r>
            <a:endParaRPr lang="en-US" sz="2400" b="1" dirty="0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3400" y="5634335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RHS = Right Hand Side =</a:t>
            </a:r>
            <a:r>
              <a:rPr lang="en-US" sz="2400" b="1" dirty="0">
                <a:latin typeface="+mj-lt"/>
              </a:rPr>
              <a:t> </a:t>
            </a:r>
            <a:r>
              <a:rPr lang="ar-SA" sz="2400" b="1" dirty="0"/>
              <a:t>جهة الطرف الأيمن</a:t>
            </a:r>
            <a:endParaRPr lang="en-US" sz="2400" b="1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81000" y="2369403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</a:rPr>
              <a:t>BV = Basic Variables       </a:t>
            </a:r>
            <a:r>
              <a:rPr lang="en-US" sz="8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=       </a:t>
            </a:r>
            <a:r>
              <a:rPr lang="ar-SA" sz="2400" dirty="0">
                <a:solidFill>
                  <a:srgbClr val="006600"/>
                </a:solidFill>
              </a:rPr>
              <a:t>المتغيرات الأساسية</a:t>
            </a:r>
            <a:r>
              <a:rPr lang="en-US" sz="20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= </a:t>
            </a:r>
            <a:r>
              <a:rPr lang="en-US" sz="2400" i="1" dirty="0">
                <a:solidFill>
                  <a:srgbClr val="006600"/>
                </a:solidFill>
              </a:rPr>
              <a:t>s</a:t>
            </a:r>
            <a:r>
              <a:rPr lang="en-US" sz="2400" baseline="-25000" dirty="0">
                <a:solidFill>
                  <a:srgbClr val="006600"/>
                </a:solidFill>
              </a:rPr>
              <a:t>1</a:t>
            </a:r>
            <a:r>
              <a:rPr lang="en-US" sz="800" dirty="0">
                <a:solidFill>
                  <a:srgbClr val="006600"/>
                </a:solidFill>
              </a:rPr>
              <a:t> </a:t>
            </a:r>
            <a:r>
              <a:rPr lang="en-US" sz="2400" baseline="-250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i="1" dirty="0">
                <a:solidFill>
                  <a:srgbClr val="006600"/>
                </a:solidFill>
              </a:rPr>
              <a:t>s</a:t>
            </a:r>
            <a:r>
              <a:rPr lang="en-US" sz="2400" baseline="-25000" dirty="0">
                <a:solidFill>
                  <a:srgbClr val="006600"/>
                </a:solidFill>
              </a:rPr>
              <a:t>2</a:t>
            </a:r>
            <a:endParaRPr lang="ar-SA" sz="2400" baseline="-25000" dirty="0">
              <a:solidFill>
                <a:srgbClr val="0066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The Non-Basic Variables =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5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ar-SA" sz="2400" dirty="0">
                <a:solidFill>
                  <a:srgbClr val="FF0000"/>
                </a:solidFill>
              </a:rPr>
              <a:t>المتغيرات غير الأساسية</a:t>
            </a:r>
            <a:r>
              <a:rPr lang="en-US" sz="8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,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6C5C-E63B-4A9A-A9AB-318ECA62AA74}" type="slidenum">
              <a:rPr lang="ar-SA"/>
              <a:pPr/>
              <a:t>23</a:t>
            </a:fld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5105400"/>
          </a:xfrm>
        </p:spPr>
        <p:txBody>
          <a:bodyPr/>
          <a:lstStyle/>
          <a:p>
            <a:pPr marL="609600" indent="-609600" algn="r" rtl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الخطوة الثالثة: اختبار الأمثلية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>
              <a:lnSpc>
                <a:spcPct val="90000"/>
              </a:lnSpc>
              <a:spcBef>
                <a:spcPct val="0"/>
              </a:spcBef>
              <a:buNone/>
            </a:pPr>
            <a:endParaRPr lang="en-US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شرط الأمثلية للحل الأساسي الممكن الحالي في جدول السمبلكس:</a:t>
            </a:r>
          </a:p>
          <a:p>
            <a:pPr marL="609600" indent="-609600" algn="r" rtl="1">
              <a:lnSpc>
                <a:spcPct val="90000"/>
              </a:lnSpc>
              <a:spcBef>
                <a:spcPct val="0"/>
              </a:spcBef>
              <a:buNone/>
            </a:pPr>
            <a:endParaRPr lang="ar-SA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>
              <a:lnSpc>
                <a:spcPct val="90000"/>
              </a:lnSpc>
              <a:spcBef>
                <a:spcPct val="0"/>
              </a:spcBef>
              <a:buNone/>
            </a:pPr>
            <a:endParaRPr lang="ar-SA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>
              <a:lnSpc>
                <a:spcPct val="90000"/>
              </a:lnSpc>
              <a:spcBef>
                <a:spcPct val="0"/>
              </a:spcBef>
              <a:buNone/>
            </a:pPr>
            <a:endParaRPr lang="ar-SA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>
              <a:lnSpc>
                <a:spcPct val="90000"/>
              </a:lnSpc>
              <a:spcBef>
                <a:spcPct val="0"/>
              </a:spcBef>
              <a:buNone/>
            </a:pPr>
            <a:endParaRPr lang="ar-SA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 algn="r" rtl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وحيث أن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دائماً قيم المتغيرات الأساسية في صف دالة الهدف = صفر</a:t>
            </a:r>
          </a:p>
          <a:p>
            <a:pPr marL="1047750" lvl="1" indent="-533400" algn="r" rtl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ar-SA" sz="1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34938" y="2667000"/>
            <a:ext cx="8847137" cy="1232132"/>
          </a:xfrm>
          <a:prstGeom prst="rect">
            <a:avLst/>
          </a:prstGeom>
          <a:solidFill>
            <a:srgbClr val="92D050">
              <a:alpha val="20000"/>
            </a:srgbClr>
          </a:solidFill>
          <a:ln w="38100" cmpd="sng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 lvl="1" algn="just" rtl="1">
              <a:lnSpc>
                <a:spcPct val="140000"/>
              </a:lnSpc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الأساسي الممكن الحالي يكون حلاً أمثلاً إذا كانت معاملات جميع المتغيرات الغير أساسية في صف دالة الهدف </a:t>
            </a:r>
            <a:r>
              <a:rPr lang="en-US" sz="2800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أكبر من أو تساوي الصفر.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4483" y="4653136"/>
            <a:ext cx="8847137" cy="1232132"/>
          </a:xfrm>
          <a:prstGeom prst="rect">
            <a:avLst/>
          </a:prstGeom>
          <a:solidFill>
            <a:srgbClr val="92D050">
              <a:alpha val="20000"/>
            </a:srgbClr>
          </a:solidFill>
          <a:ln w="38100" cmpd="sng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 lvl="1" algn="just" rtl="1">
              <a:lnSpc>
                <a:spcPct val="140000"/>
              </a:lnSpc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الأساسي الممكن الحالي يكون حلاً أمثلاً إذا كانت معاملات جميع المتغيرات في صف دالة الهدف </a:t>
            </a:r>
            <a:r>
              <a:rPr lang="en-US" sz="2800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أكبر من أو تساوي الصفر (غير سالبة).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5DDB-53A2-45E8-987B-A76CE21F5381}" type="slidenum">
              <a:rPr lang="ar-SA"/>
              <a:pPr/>
              <a:t>24</a:t>
            </a:fld>
            <a:endParaRPr lang="en-US"/>
          </a:p>
        </p:txBody>
      </p:sp>
      <p:graphicFrame>
        <p:nvGraphicFramePr>
          <p:cNvPr id="172125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6530838"/>
              </p:ext>
            </p:extLst>
          </p:nvPr>
        </p:nvGraphicFramePr>
        <p:xfrm>
          <a:off x="1891664" y="1828800"/>
          <a:ext cx="5499736" cy="2011680"/>
        </p:xfrm>
        <a:graphic>
          <a:graphicData uri="http://schemas.openxmlformats.org/drawingml/2006/table">
            <a:tbl>
              <a:tblPr/>
              <a:tblGrid>
                <a:gridCol w="918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225" y="4953000"/>
            <a:ext cx="8105775" cy="1371600"/>
          </a:xfrm>
        </p:spPr>
        <p:txBody>
          <a:bodyPr/>
          <a:lstStyle/>
          <a:p>
            <a:pPr marL="0" lvl="1" indent="0" algn="r" rt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كما نلاحظ: لدينا قيم سالبة في صف دالة الهدف.</a:t>
            </a:r>
          </a:p>
          <a:p>
            <a:pPr marL="0" lvl="1" indent="0" algn="r" rt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إذاً الحل الأساسي الممكن الحالي غير أمثل.</a:t>
            </a:r>
          </a:p>
          <a:p>
            <a:pPr marL="0" lvl="1" indent="0" algn="r" rt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لابد من الانتقال لحل أساسي ممكن آخر يكون أفضل.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endParaRPr lang="en-US" sz="2400" baseline="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lvl="1" indent="-457200" algn="r" rtl="1">
              <a:spcBef>
                <a:spcPct val="0"/>
              </a:spcBef>
              <a:buFontTx/>
              <a:buNone/>
            </a:pPr>
            <a:endParaRPr lang="ar-SA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4038600"/>
            <a:ext cx="8686800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algn="r" rtl="1" eaLnBrk="0" hangingPunct="0">
              <a:lnSpc>
                <a:spcPct val="90000"/>
              </a:lnSpc>
              <a:defRPr/>
            </a:pPr>
            <a:r>
              <a:rPr kumimoji="0" lang="ar-SA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الحل الأساسي الممكن الحالي: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  <a:sym typeface="Symbol" pitchFamily="18" charset="2"/>
              </a:rPr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  <a:sym typeface="Symbol" pitchFamily="18" charset="2"/>
              </a:rPr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006600"/>
                </a:solidFill>
                <a:sym typeface="Symbol" pitchFamily="18" charset="2"/>
              </a:rPr>
              <a:t>s</a:t>
            </a:r>
            <a:r>
              <a:rPr lang="en-US" sz="2800" baseline="-25000" dirty="0">
                <a:solidFill>
                  <a:srgbClr val="006600"/>
                </a:solidFill>
                <a:sym typeface="Symbol" pitchFamily="18" charset="2"/>
              </a:rPr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006600"/>
                </a:solidFill>
                <a:sym typeface="Symbol" pitchFamily="18" charset="2"/>
              </a:rPr>
              <a:t>s</a:t>
            </a:r>
            <a:r>
              <a:rPr lang="en-US" sz="2800" baseline="-250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sz="1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14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0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14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40</a:t>
            </a:r>
            <a:r>
              <a:rPr lang="en-US" sz="14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14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60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)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  </a:t>
            </a:r>
          </a:p>
          <a:p>
            <a:pPr marL="0" lvl="1" algn="r" rtl="1" eaLnBrk="0" hangingPunct="0">
              <a:lnSpc>
                <a:spcPct val="90000"/>
              </a:lnSpc>
              <a:defRPr/>
            </a:pPr>
            <a:r>
              <a:rPr lang="ar-SA" sz="2800" dirty="0">
                <a:solidFill>
                  <a:srgbClr val="0000FF"/>
                </a:solidFill>
                <a:sym typeface="Symbol" pitchFamily="18" charset="2"/>
              </a:rPr>
              <a:t>وقيمة دالة الهدف 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z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0</a:t>
            </a:r>
          </a:p>
          <a:p>
            <a:pPr marL="0" marR="0" lvl="1" indent="0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charset="0"/>
              <a:ea typeface="+mn-ea"/>
              <a:cs typeface="Arial" charset="0"/>
              <a:sym typeface="Symbol" pitchFamily="18" charset="2"/>
            </a:endParaRPr>
          </a:p>
          <a:p>
            <a:pPr marL="857250" marR="0" lvl="1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3825"/>
            <a:ext cx="2133600" cy="476250"/>
          </a:xfrm>
        </p:spPr>
        <p:txBody>
          <a:bodyPr/>
          <a:lstStyle/>
          <a:p>
            <a:fld id="{13C33335-B248-4078-BB66-2A6CA0D684EC}" type="slidenum">
              <a:rPr lang="ar-SA"/>
              <a:pPr/>
              <a:t>25</a:t>
            </a:fld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58175" cy="2133600"/>
          </a:xfrm>
        </p:spPr>
        <p:txBody>
          <a:bodyPr/>
          <a:lstStyle/>
          <a:p>
            <a:pPr marL="0" lvl="2" indent="0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سيتم الانتقال إلى حل أساسي ممكن آخر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مجاور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يكون أفضل.</a:t>
            </a:r>
          </a:p>
          <a:p>
            <a:pPr marL="0" lvl="2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تتم هذه العمليه باستبدال متغير من مجموعة المتغيرات الغير أساسية ليصبح متغير أساسي، بدلاً عن متغير أساسي الذي يصبح غير أساسي.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962400"/>
            <a:ext cx="2438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rgbClr val="FF0000"/>
                </a:solidFill>
              </a:rPr>
              <a:t>المتغيرات الغير أساسية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3962400"/>
            <a:ext cx="2438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rgbClr val="006600"/>
                </a:solidFill>
              </a:rPr>
              <a:t>المتغيرات الأساسية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2971800" y="4876800"/>
            <a:ext cx="3657600" cy="762000"/>
          </a:xfrm>
          <a:prstGeom prst="curvedUp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10800000">
            <a:off x="2850629" y="3505200"/>
            <a:ext cx="3505200" cy="8382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5666286"/>
            <a:ext cx="402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متغير أساسي يخرج ويصبح متغير غير أساسي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6950" y="3106948"/>
            <a:ext cx="397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FF0000"/>
                </a:solidFill>
              </a:rPr>
              <a:t>متغير غير أساسي يدخل ويصبح متغير أساسي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3825"/>
            <a:ext cx="2133600" cy="476250"/>
          </a:xfrm>
        </p:spPr>
        <p:txBody>
          <a:bodyPr/>
          <a:lstStyle/>
          <a:p>
            <a:fld id="{13C33335-B248-4078-BB66-2A6CA0D684EC}" type="slidenum">
              <a:rPr lang="ar-SA"/>
              <a:pPr/>
              <a:t>26</a:t>
            </a:fld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58175" cy="2133600"/>
          </a:xfrm>
        </p:spPr>
        <p:txBody>
          <a:bodyPr/>
          <a:lstStyle/>
          <a:p>
            <a:pPr marL="0" lvl="2" indent="0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سيتم الانتقال إلى حل أساسي ممكن آخر 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مجاور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يكون أفضل.</a:t>
            </a:r>
          </a:p>
          <a:p>
            <a:pPr marL="0" lvl="2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تتم هذه العمليه باستبدال متغير من مجموعة المتغيرات الغير أساسية ليصبح متغير أساسي، بدلاً عن متغير أساسي الذي يصبح غير أساسي.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962400"/>
            <a:ext cx="2438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3300"/>
                </a:solidFill>
              </a:rPr>
              <a:t>x</a:t>
            </a:r>
            <a:r>
              <a:rPr lang="en-US" sz="2800" b="1" baseline="-25000" dirty="0">
                <a:solidFill>
                  <a:srgbClr val="FF3300"/>
                </a:solidFill>
              </a:rPr>
              <a:t>1  </a:t>
            </a:r>
            <a:r>
              <a:rPr lang="en-US" sz="2800" b="1" dirty="0">
                <a:solidFill>
                  <a:srgbClr val="FF3300"/>
                </a:solidFill>
              </a:rPr>
              <a:t>, </a:t>
            </a:r>
            <a:r>
              <a:rPr lang="en-US" sz="2800" b="1" i="1" dirty="0">
                <a:solidFill>
                  <a:srgbClr val="FF3300"/>
                </a:solidFill>
              </a:rPr>
              <a:t>x</a:t>
            </a:r>
            <a:r>
              <a:rPr lang="en-US" sz="2800" b="1" baseline="-25000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962400"/>
            <a:ext cx="2438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006600"/>
                </a:solidFill>
              </a:rPr>
              <a:t>s</a:t>
            </a:r>
            <a:r>
              <a:rPr lang="en-US" sz="2800" b="1" baseline="-25000" dirty="0">
                <a:solidFill>
                  <a:srgbClr val="006600"/>
                </a:solidFill>
              </a:rPr>
              <a:t>1  </a:t>
            </a:r>
            <a:r>
              <a:rPr lang="en-US" sz="2800" b="1" dirty="0">
                <a:solidFill>
                  <a:srgbClr val="006600"/>
                </a:solidFill>
              </a:rPr>
              <a:t>, </a:t>
            </a:r>
            <a:r>
              <a:rPr lang="en-US" sz="2800" b="1" i="1" dirty="0">
                <a:solidFill>
                  <a:srgbClr val="006600"/>
                </a:solidFill>
              </a:rPr>
              <a:t>s</a:t>
            </a:r>
            <a:r>
              <a:rPr lang="en-US" sz="2800" b="1" baseline="-25000" dirty="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14" name="Curved Up Arrow 13"/>
          <p:cNvSpPr/>
          <p:nvPr/>
        </p:nvSpPr>
        <p:spPr>
          <a:xfrm>
            <a:off x="2971800" y="4876800"/>
            <a:ext cx="3657600" cy="762000"/>
          </a:xfrm>
          <a:prstGeom prst="curvedUp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10800000">
            <a:off x="2850629" y="3505200"/>
            <a:ext cx="3505200" cy="8382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5666286"/>
            <a:ext cx="402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متغير أساسي يخرج ويصبح متغير غير أساسي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6950" y="3106948"/>
            <a:ext cx="397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FF3300"/>
                </a:solidFill>
              </a:rPr>
              <a:t>متغير غير أساسي يدخل ويصبح متغير أساسي</a:t>
            </a:r>
            <a:endParaRPr lang="en-US" sz="2000" b="1" dirty="0">
              <a:solidFill>
                <a:srgbClr val="FF3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1737" y="3566410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FF3300"/>
                </a:solidFill>
              </a:rPr>
              <a:t>المتغيرات الغير أساسية</a:t>
            </a:r>
            <a:endParaRPr lang="en-US" sz="2000" b="1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964" y="3578530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المتغيرات الأساسية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335-B248-4078-BB66-2A6CA0D684EC}" type="slidenum">
              <a:rPr lang="ar-SA"/>
              <a:pPr/>
              <a:t>27</a:t>
            </a:fld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58175" cy="4849813"/>
          </a:xfrm>
        </p:spPr>
        <p:txBody>
          <a:bodyPr/>
          <a:lstStyle/>
          <a:p>
            <a:pPr marL="0" lvl="2" indent="0" algn="r" rtl="1">
              <a:spcBef>
                <a:spcPct val="0"/>
              </a:spcBef>
              <a:buNone/>
            </a:pP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الخطوة الرابعة:</a:t>
            </a:r>
          </a:p>
          <a:p>
            <a:pPr marL="0" lvl="2" indent="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نختار المتغير غير الأساسي الداخل لمجموعة المتغيرات الأساسية.</a:t>
            </a:r>
            <a:r>
              <a:rPr lang="ar-SA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marL="0" lvl="2" indent="0" algn="r" rtl="1">
              <a:spcBef>
                <a:spcPct val="0"/>
              </a:spcBef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نختار المتغير ذو القيمة 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الأكثر سالبية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في صف دالة الهدف </a:t>
            </a:r>
            <a:r>
              <a:rPr lang="en-US" sz="2800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0" lvl="2" indent="0" algn="r" rtl="1">
              <a:spcBef>
                <a:spcPct val="0"/>
              </a:spcBef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وهو المتغير </a:t>
            </a:r>
            <a:r>
              <a:rPr lang="en-US" sz="2800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في مثالنا.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2" indent="0" algn="r" rtl="1">
              <a:spcBef>
                <a:spcPct val="0"/>
              </a:spcBef>
              <a:buNone/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>
              <a:spcBef>
                <a:spcPct val="0"/>
              </a:spcBef>
              <a:buFontTx/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endParaRPr lang="en-US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>
              <a:spcBef>
                <a:spcPct val="0"/>
              </a:spcBef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 algn="r" rtl="1">
              <a:spcBef>
                <a:spcPct val="0"/>
              </a:spcBef>
              <a:buFontTx/>
              <a:buNone/>
            </a:pPr>
            <a:endParaRPr lang="ar-SA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7130332"/>
              </p:ext>
            </p:extLst>
          </p:nvPr>
        </p:nvGraphicFramePr>
        <p:xfrm>
          <a:off x="685800" y="4373880"/>
          <a:ext cx="5499736" cy="1950720"/>
        </p:xfrm>
        <a:graphic>
          <a:graphicData uri="http://schemas.openxmlformats.org/drawingml/2006/table">
            <a:tbl>
              <a:tblPr/>
              <a:tblGrid>
                <a:gridCol w="918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ar-S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278486" y="34290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400" b="1" dirty="0">
                <a:solidFill>
                  <a:srgbClr val="006600"/>
                </a:solidFill>
              </a:rPr>
              <a:t>المتغير الداخل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8" name="Line 56"/>
          <p:cNvSpPr>
            <a:spLocks noChangeShapeType="1"/>
          </p:cNvSpPr>
          <p:nvPr/>
        </p:nvSpPr>
        <p:spPr bwMode="auto">
          <a:xfrm>
            <a:off x="2010641" y="3850005"/>
            <a:ext cx="3809" cy="4933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3335-B248-4078-BB66-2A6CA0D684EC}" type="slidenum">
              <a:rPr lang="ar-SA"/>
              <a:pPr/>
              <a:t>28</a:t>
            </a:fld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520" y="1447800"/>
            <a:ext cx="8600856" cy="4849813"/>
          </a:xfrm>
        </p:spPr>
        <p:txBody>
          <a:bodyPr/>
          <a:lstStyle/>
          <a:p>
            <a:pPr marL="0" lvl="2" indent="0" algn="r" rtl="1">
              <a:spcBef>
                <a:spcPct val="0"/>
              </a:spcBef>
              <a:buNone/>
            </a:pP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الخطوة الخامسة:</a:t>
            </a:r>
          </a:p>
          <a:p>
            <a:pPr marL="0" lvl="2" indent="0" algn="r" rtl="1">
              <a:spcBef>
                <a:spcPct val="0"/>
              </a:spcBef>
              <a:buNone/>
            </a:pP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نختار المتغير الأساسي الخارج ليصبح في مجموعة المتغيرات الغير أساسية:</a:t>
            </a:r>
            <a:endParaRPr lang="ar-SA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2" indent="0" algn="r" rtl="1">
              <a:spcBef>
                <a:spcPct val="0"/>
              </a:spcBef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هو المتغير ذو الأقل قيمة في اختبار النسبة الصغرى.</a:t>
            </a:r>
          </a:p>
          <a:p>
            <a:pPr marL="0" lvl="2" indent="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اختبار النسبة الصغرى 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(Minimum Ratio Test)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ar-SA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0" lvl="2" indent="0" algn="r" rtl="1">
              <a:spcBef>
                <a:spcPct val="0"/>
              </a:spcBef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نقسم قيم الطرف الأيمن على قيم عمود المتغير الداخل </a:t>
            </a:r>
            <a:r>
              <a:rPr lang="ar-SA" sz="2800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الموجبة فقط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0" lvl="2" indent="0" algn="r" rtl="1">
              <a:spcBef>
                <a:spcPct val="0"/>
              </a:spcBef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يخرج المتغير ذو القيمة الأصغر. إذا يخرج المتغير </a:t>
            </a:r>
            <a:r>
              <a:rPr lang="en-US" sz="2800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800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endParaRPr lang="ar-SA" sz="2800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0" lvl="2" indent="0" algn="r" rtl="1">
              <a:spcBef>
                <a:spcPct val="0"/>
              </a:spcBef>
              <a:buNone/>
            </a:pPr>
            <a:endParaRPr lang="ar-SA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>
              <a:spcBef>
                <a:spcPct val="0"/>
              </a:spcBef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>
              <a:spcBef>
                <a:spcPct val="0"/>
              </a:spcBef>
              <a:buFontTx/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endParaRPr lang="en-US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>
              <a:spcBef>
                <a:spcPct val="0"/>
              </a:spcBef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428750" lvl="2" indent="-457200" algn="r" rtl="1">
              <a:spcBef>
                <a:spcPct val="0"/>
              </a:spcBef>
              <a:buFontTx/>
              <a:buNone/>
            </a:pPr>
            <a:endParaRPr lang="ar-SA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4588478"/>
              </p:ext>
            </p:extLst>
          </p:nvPr>
        </p:nvGraphicFramePr>
        <p:xfrm>
          <a:off x="1663064" y="4343400"/>
          <a:ext cx="5499736" cy="1950720"/>
        </p:xfrm>
        <a:graphic>
          <a:graphicData uri="http://schemas.openxmlformats.org/drawingml/2006/table">
            <a:tbl>
              <a:tblPr/>
              <a:tblGrid>
                <a:gridCol w="918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7184798" y="4694420"/>
            <a:ext cx="163589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endParaRPr lang="en-US" sz="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40/1 = 40</a:t>
            </a:r>
          </a:p>
          <a:p>
            <a:endParaRPr lang="en-US" sz="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60/2 = 30</a:t>
            </a: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114519" y="6134666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400" b="1" dirty="0">
                <a:solidFill>
                  <a:srgbClr val="FF0000"/>
                </a:solidFill>
              </a:rPr>
              <a:t>المتغيرالخارج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Line 56"/>
          <p:cNvSpPr>
            <a:spLocks noChangeShapeType="1"/>
          </p:cNvSpPr>
          <p:nvPr/>
        </p:nvSpPr>
        <p:spPr bwMode="auto">
          <a:xfrm flipH="1" flipV="1">
            <a:off x="1285802" y="6096784"/>
            <a:ext cx="533398" cy="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289F-A09D-4E27-9C6A-B12E7F33300A}" type="slidenum">
              <a:rPr lang="ar-SA"/>
              <a:pPr/>
              <a:t>29</a:t>
            </a:fld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marL="0" indent="0" algn="r" rtl="1">
              <a:buNone/>
            </a:pPr>
            <a:r>
              <a:rPr lang="ar-SA" b="1" dirty="0"/>
              <a:t>ملاحظات</a:t>
            </a:r>
            <a:r>
              <a:rPr lang="ar-SA" sz="2400" b="1" dirty="0"/>
              <a:t>:</a:t>
            </a:r>
            <a:endParaRPr lang="en-US" sz="2400" b="1" dirty="0"/>
          </a:p>
          <a:p>
            <a:pPr algn="r" rtl="1"/>
            <a:r>
              <a:rPr lang="ar-SA" dirty="0"/>
              <a:t>عند اختيار المتغير الغير أساسي الداخل: </a:t>
            </a:r>
            <a:endParaRPr lang="en-US" dirty="0"/>
          </a:p>
          <a:p>
            <a:pPr lvl="1" algn="r" rtl="1"/>
            <a:r>
              <a:rPr lang="ar-SA" sz="2400" dirty="0"/>
              <a:t>عند وجود تساو في قيمة "الأكثر سالبية" في صف </a:t>
            </a:r>
            <a:r>
              <a:rPr lang="en-US" sz="2400" dirty="0"/>
              <a:t>z</a:t>
            </a:r>
            <a:r>
              <a:rPr lang="ar-SA" sz="2400" dirty="0"/>
              <a:t>  يمكن اختيار </a:t>
            </a:r>
            <a:r>
              <a:rPr lang="ar-SA" sz="2400"/>
              <a:t>أي منها</a:t>
            </a:r>
            <a:endParaRPr lang="ar-SA" sz="2400" dirty="0"/>
          </a:p>
          <a:p>
            <a:pPr lvl="1" algn="r" rtl="1"/>
            <a:r>
              <a:rPr lang="ar-SA" sz="2400" dirty="0"/>
              <a:t>عموما يمكن اختيار أي متغير ذو قيمة سالبة في صف </a:t>
            </a:r>
            <a:r>
              <a:rPr lang="en-US" sz="2400" dirty="0"/>
              <a:t>z</a:t>
            </a:r>
          </a:p>
          <a:p>
            <a:pPr lvl="1" algn="r" rtl="1"/>
            <a:r>
              <a:rPr lang="ar-SA" sz="2400" dirty="0"/>
              <a:t>يوجد قواعد أكثر تعقيدا لاختيار المتغير الغير أساسي الداخل</a:t>
            </a:r>
            <a:endParaRPr lang="en-US" sz="2400" dirty="0"/>
          </a:p>
          <a:p>
            <a:pPr algn="r" rtl="1"/>
            <a:r>
              <a:rPr lang="ar-SA" dirty="0"/>
              <a:t>عند وجود تساو في اختبار النسبة الصغرى لاختيار المتغير الأساسي الخارج: </a:t>
            </a:r>
            <a:endParaRPr lang="en-US" dirty="0"/>
          </a:p>
          <a:p>
            <a:pPr lvl="1" algn="r" rtl="1"/>
            <a:r>
              <a:rPr lang="ar-SA" sz="2400" dirty="0"/>
              <a:t>يمكن اختيار أي من المتغيرات الأساسية ذات نفس قيمة النسبة الصغرى</a:t>
            </a:r>
            <a:endParaRPr lang="en-US" sz="2400" dirty="0"/>
          </a:p>
          <a:p>
            <a:pPr lvl="1" algn="r" rtl="1"/>
            <a:r>
              <a:rPr lang="ar-SA" sz="2400" dirty="0"/>
              <a:t>أيضا يوجد قواعد أكثر تعقيدا في هذه الحالة </a:t>
            </a:r>
            <a:endParaRPr lang="en-US" sz="2400" dirty="0"/>
          </a:p>
          <a:p>
            <a:pPr marL="0" lvl="1" indent="0" algn="r" rtl="1">
              <a:lnSpc>
                <a:spcPct val="150000"/>
              </a:lnSpc>
              <a:spcBef>
                <a:spcPct val="0"/>
              </a:spcBef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362"/>
            <a:ext cx="8229600" cy="4678363"/>
          </a:xfrm>
        </p:spPr>
        <p:txBody>
          <a:bodyPr/>
          <a:lstStyle/>
          <a:p>
            <a:pPr algn="r" rtl="1">
              <a:spcBef>
                <a:spcPct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الشكل</a:t>
            </a:r>
            <a:r>
              <a:rPr lang="ar-SA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القانوني</a:t>
            </a:r>
            <a:r>
              <a:rPr lang="ar-SA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للبرامج الخطية </a:t>
            </a: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Canonical Form</a:t>
            </a: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) </a:t>
            </a:r>
            <a:r>
              <a:rPr lang="ar-SA" sz="2800" dirty="0">
                <a:cs typeface="Times New Roman" pitchFamily="18" charset="0"/>
                <a:sym typeface="Symbol" pitchFamily="18" charset="2"/>
              </a:rPr>
              <a:t>لمسألة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min </a:t>
            </a:r>
            <a:r>
              <a:rPr lang="en-US" sz="2800" i="1" dirty="0">
                <a:cs typeface="Times New Roman" pitchFamily="18" charset="0"/>
                <a:sym typeface="Symbol" pitchFamily="18" charset="2"/>
              </a:rPr>
              <a:t>z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</a:t>
            </a:r>
            <a:endParaRPr lang="en-US" sz="28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algn="r" rtl="1">
              <a:spcBef>
                <a:spcPct val="0"/>
              </a:spcBef>
              <a:buNone/>
            </a:pPr>
            <a:endParaRPr lang="ar-SA" sz="900" b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971550" lvl="1" indent="-457200" algn="r" rtl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القيود تكون متراجحات من نوع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≥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r>
              <a:rPr lang="ar-SA" b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971550" lvl="1" indent="-457200" algn="r" rtl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قيم الطرف الأيمن للقيود غير سالبة</a:t>
            </a:r>
          </a:p>
          <a:p>
            <a:pPr marL="971550" lvl="1" indent="-457200" algn="r" rtl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قيم متغيرات القرار غير سالبة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lvl="1" indent="-457200" algn="r" rtl="1">
              <a:spcBef>
                <a:spcPct val="0"/>
              </a:spcBef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min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=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c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endParaRPr lang="en-US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None/>
            </a:pPr>
            <a:r>
              <a:rPr lang="en-US" sz="2400" dirty="0" err="1">
                <a:cs typeface="Times New Roman" pitchFamily="18" charset="0"/>
                <a:sym typeface="Symbol" pitchFamily="18" charset="2"/>
              </a:rPr>
              <a:t>s.t.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endParaRPr lang="ar-SA" sz="2400" dirty="0"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      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≥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      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≥</a:t>
            </a:r>
            <a:r>
              <a:rPr lang="en-US" sz="2400" b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……………………………………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1200" i="1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a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mn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≥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endParaRPr lang="en-US" i="1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endParaRPr lang="en-US" sz="1200" i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x</a:t>
            </a:r>
            <a:r>
              <a:rPr lang="en-US" sz="4000" i="1" baseline="-25000" dirty="0">
                <a:latin typeface="High Tower Text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≥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0     ,     </a:t>
            </a:r>
            <a:r>
              <a:rPr lang="en-US" sz="3600" i="1" dirty="0" err="1">
                <a:latin typeface="High Tower Text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1 , 2 , … ,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n</a:t>
            </a: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F531-700D-4ABA-A301-2E70275A4968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شكل البرامج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5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3825"/>
            <a:ext cx="2133600" cy="476250"/>
          </a:xfrm>
        </p:spPr>
        <p:txBody>
          <a:bodyPr/>
          <a:lstStyle/>
          <a:p>
            <a:fld id="{13C33335-B248-4078-BB66-2A6CA0D684EC}" type="slidenum">
              <a:rPr lang="ar-SA"/>
              <a:pPr/>
              <a:t>30</a:t>
            </a:fld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58175" cy="1132130"/>
          </a:xfrm>
        </p:spPr>
        <p:txBody>
          <a:bodyPr/>
          <a:lstStyle/>
          <a:p>
            <a:pPr marL="0" lvl="2" indent="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سيتم دخول المتغير الغير أساسي </a:t>
            </a:r>
            <a:r>
              <a:rPr lang="en-US" sz="2800" b="1" i="1" dirty="0">
                <a:solidFill>
                  <a:srgbClr val="FF0000"/>
                </a:solidFill>
              </a:rPr>
              <a:t>x</a:t>
            </a:r>
            <a:r>
              <a:rPr lang="en-US" sz="2800" b="1" baseline="-25000" dirty="0">
                <a:solidFill>
                  <a:srgbClr val="FF0000"/>
                </a:solidFill>
              </a:rPr>
              <a:t>1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ليصبح متغير أساسي، بدلاً عن المتغير الأساسي </a:t>
            </a:r>
            <a:r>
              <a:rPr lang="en-US" sz="2800" b="1" i="1" dirty="0">
                <a:solidFill>
                  <a:srgbClr val="006600"/>
                </a:solidFill>
              </a:rPr>
              <a:t>s</a:t>
            </a:r>
            <a:r>
              <a:rPr lang="en-US" sz="2800" b="1" baseline="-25000" dirty="0">
                <a:solidFill>
                  <a:srgbClr val="006600"/>
                </a:solidFill>
              </a:rPr>
              <a:t>2</a:t>
            </a:r>
            <a:r>
              <a:rPr lang="en-US" b="1" baseline="-25000" dirty="0">
                <a:solidFill>
                  <a:srgbClr val="006600"/>
                </a:solidFill>
              </a:rPr>
              <a:t> </a:t>
            </a:r>
            <a:r>
              <a:rPr lang="ar-SA" b="1" baseline="-25000" dirty="0">
                <a:solidFill>
                  <a:srgbClr val="006600"/>
                </a:solidFill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الذي سيخرج ليصبح متغير غير أساسي.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962400"/>
            <a:ext cx="2438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3300"/>
                </a:solidFill>
              </a:rPr>
              <a:t>, </a:t>
            </a:r>
            <a:r>
              <a:rPr lang="en-US" sz="2800" b="1" i="1" dirty="0">
                <a:solidFill>
                  <a:srgbClr val="FF3300"/>
                </a:solidFill>
              </a:rPr>
              <a:t>x</a:t>
            </a:r>
            <a:r>
              <a:rPr lang="en-US" sz="2800" b="1" baseline="-25000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962400"/>
            <a:ext cx="2438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006600"/>
                </a:solidFill>
              </a:rPr>
              <a:t>s</a:t>
            </a:r>
            <a:r>
              <a:rPr lang="en-US" sz="2800" b="1" baseline="-25000" dirty="0">
                <a:solidFill>
                  <a:srgbClr val="006600"/>
                </a:solidFill>
              </a:rPr>
              <a:t>1  </a:t>
            </a:r>
            <a:r>
              <a:rPr lang="en-US" sz="2800" b="1" dirty="0">
                <a:solidFill>
                  <a:srgbClr val="006600"/>
                </a:solidFill>
              </a:rPr>
              <a:t>, </a:t>
            </a:r>
            <a:endParaRPr lang="en-US" sz="2800" b="1" baseline="-25000" dirty="0">
              <a:solidFill>
                <a:srgbClr val="006600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2971800" y="4876800"/>
            <a:ext cx="3657600" cy="762000"/>
          </a:xfrm>
          <a:prstGeom prst="curvedUp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10800000">
            <a:off x="2850629" y="3505200"/>
            <a:ext cx="3505200" cy="8382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5666286"/>
            <a:ext cx="402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متغير أساسي يخرج ويصبح متغير غير أساسي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6950" y="3106948"/>
            <a:ext cx="397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FF3300"/>
                </a:solidFill>
              </a:rPr>
              <a:t>متغير غير أساسي يدخل ويصبح متغير أساسي</a:t>
            </a:r>
            <a:endParaRPr lang="en-US" sz="2000" b="1" dirty="0">
              <a:solidFill>
                <a:srgbClr val="FF3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1737" y="3566410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FF3300"/>
                </a:solidFill>
              </a:rPr>
              <a:t>المتغيرات الغير أساسية</a:t>
            </a:r>
            <a:endParaRPr lang="en-US" sz="2000" b="1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964" y="3578530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المتغيرات الأساسية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5620" y="4308986"/>
            <a:ext cx="56268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3300"/>
                </a:solidFill>
              </a:rPr>
              <a:t>x</a:t>
            </a:r>
            <a:r>
              <a:rPr lang="en-US" sz="2800" b="1" baseline="-25000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5759" y="4314826"/>
            <a:ext cx="56124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6600"/>
                </a:solidFill>
              </a:rPr>
              <a:t>s</a:t>
            </a:r>
            <a:r>
              <a:rPr lang="en-US" sz="2800" b="1" baseline="-25000" dirty="0">
                <a:solidFill>
                  <a:srgbClr val="006600"/>
                </a:solidFill>
              </a:rPr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02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13577 -0.1206 C -0.16441 -0.14792 -0.20712 -0.16273 -0.25156 -0.16273 C -0.30243 -0.16273 -0.34288 -0.14792 -0.37188 -0.1206 L -0.50799 -0.00069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9" y="-81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23 L 0.13611 0.11783 C 0.16475 0.14421 0.20729 0.15926 0.25173 0.15926 C 0.30225 0.15926 0.34271 0.14421 0.37135 0.11783 L 0.50746 -0.0002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289F-A09D-4E27-9C6A-B12E7F33300A}" type="slidenum">
              <a:rPr lang="ar-SA"/>
              <a:pPr/>
              <a:t>31</a:t>
            </a:fld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95400"/>
            <a:ext cx="8915400" cy="5229944"/>
          </a:xfrm>
        </p:spPr>
        <p:txBody>
          <a:bodyPr/>
          <a:lstStyle/>
          <a:p>
            <a:pPr marL="0" lvl="1" indent="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الخطوة السادسة: عملية التحوير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(تحديث جدول السمبلكس)</a:t>
            </a:r>
          </a:p>
          <a:p>
            <a:pPr marL="0" lvl="1" indent="0" algn="r" rtl="1">
              <a:spcBef>
                <a:spcPct val="0"/>
              </a:spcBef>
              <a:buNone/>
            </a:pPr>
            <a:r>
              <a:rPr lang="ar-SA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العنصر المحوري: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عند تقاطع عمود المتغير الداخل مع صف المتغير الخارج.</a:t>
            </a:r>
          </a:p>
          <a:p>
            <a:pPr marL="0" lvl="1" indent="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كون جدول السمبلكس الجديد كما يلي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marL="179388" lvl="1" indent="0" algn="r" rtl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نُدِّخل المتغير الداخل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في مكان المتغير الخارج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9388" lvl="1" indent="0" algn="r" rtl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نُحدِّث صف المتغير الخارج بحيث نجعل العنصر المحوري مساوياً للواحد </a:t>
            </a:r>
          </a:p>
          <a:p>
            <a:pPr marL="179388" lvl="1" indent="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وذلك بقسمة جميع قيم صف المتغير الخارج على قيمة العنصر المحوري. </a:t>
            </a:r>
          </a:p>
          <a:p>
            <a:pPr marL="179388" lvl="1" indent="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نُحدِّث بقية الصفوف (بعمليات أولية على الصفوف) بحيث نجعل بقية </a:t>
            </a:r>
          </a:p>
          <a:p>
            <a:pPr marL="179388" lvl="1" indent="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عناصر عمود المتغير الداخل في الجدول الجديد أصفاراً.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32</a:t>
            </a:fld>
            <a:endParaRPr lang="en-US"/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99897644"/>
              </p:ext>
            </p:extLst>
          </p:nvPr>
        </p:nvGraphicFramePr>
        <p:xfrm>
          <a:off x="1607180" y="2757488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7693655" y="3221879"/>
            <a:ext cx="122174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40/1 = 40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60/2 = 30</a:t>
            </a:r>
          </a:p>
        </p:txBody>
      </p:sp>
      <p:sp>
        <p:nvSpPr>
          <p:cNvPr id="192570" name="Line 58"/>
          <p:cNvSpPr>
            <a:spLocks noChangeShapeType="1"/>
          </p:cNvSpPr>
          <p:nvPr/>
        </p:nvSpPr>
        <p:spPr bwMode="auto">
          <a:xfrm flipH="1">
            <a:off x="1188830" y="4177665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1" name="Text Box 59"/>
          <p:cNvSpPr txBox="1">
            <a:spLocks noChangeArrowheads="1"/>
          </p:cNvSpPr>
          <p:nvPr/>
        </p:nvSpPr>
        <p:spPr bwMode="auto">
          <a:xfrm>
            <a:off x="0" y="4175640"/>
            <a:ext cx="1417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2573" name="Oval 61"/>
          <p:cNvSpPr>
            <a:spLocks noChangeArrowheads="1"/>
          </p:cNvSpPr>
          <p:nvPr/>
        </p:nvSpPr>
        <p:spPr bwMode="auto">
          <a:xfrm>
            <a:off x="2854388" y="3946160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4355398" y="482966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0000FF"/>
                </a:solidFill>
              </a:rPr>
              <a:t>العنصر المحوري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3117844" y="22860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33160" y="4284452"/>
            <a:ext cx="1219200" cy="685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2534280" y="196209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57"/>
          <p:cNvSpPr txBox="1">
            <a:spLocks noChangeArrowheads="1"/>
          </p:cNvSpPr>
          <p:nvPr/>
        </p:nvSpPr>
        <p:spPr bwMode="auto">
          <a:xfrm>
            <a:off x="2887226" y="4660141"/>
            <a:ext cx="4074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baseline="-25000" dirty="0">
                <a:cs typeface="Times New Roman" pitchFamily="18" charset="0"/>
              </a:rPr>
              <a:t>1</a:t>
            </a:r>
            <a:endParaRPr 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3207912" y="533400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/>
            <a:r>
              <a:rPr lang="ar-SA" sz="2000" b="1" dirty="0">
                <a:solidFill>
                  <a:srgbClr val="0000FF"/>
                </a:solidFill>
              </a:rPr>
              <a:t>نحتاج تحويل عمود </a:t>
            </a:r>
            <a:r>
              <a:rPr lang="en-US" sz="2000" b="1" i="1" dirty="0">
                <a:solidFill>
                  <a:srgbClr val="0000FF"/>
                </a:solidFill>
              </a:rPr>
              <a:t>x</a:t>
            </a:r>
            <a:r>
              <a:rPr lang="en-US" sz="2000" b="1" baseline="-25000" dirty="0">
                <a:solidFill>
                  <a:srgbClr val="0000FF"/>
                </a:solidFill>
              </a:rPr>
              <a:t>1</a:t>
            </a:r>
            <a:r>
              <a:rPr lang="ar-SA" sz="2000" b="1" dirty="0">
                <a:solidFill>
                  <a:srgbClr val="0000FF"/>
                </a:solidFill>
              </a:rPr>
              <a:t> ليصبح: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6000690"/>
            <a:ext cx="721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>
                <a:solidFill>
                  <a:srgbClr val="0000FF"/>
                </a:solidFill>
              </a:rPr>
              <a:t>دائماً سنجعل قيمة العنصر المحوري مساوية للواحد ، وبقية قيم العمود مساوية للصفر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53565" y="5039147"/>
            <a:ext cx="4368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46395" y="5927018"/>
            <a:ext cx="4368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45706" y="5307227"/>
            <a:ext cx="4368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61"/>
          <p:cNvSpPr>
            <a:spLocks noChangeArrowheads="1"/>
          </p:cNvSpPr>
          <p:nvPr/>
        </p:nvSpPr>
        <p:spPr bwMode="auto">
          <a:xfrm>
            <a:off x="2883720" y="5642307"/>
            <a:ext cx="302679" cy="278692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69" grpId="0"/>
      <p:bldP spid="192570" grpId="0" animBg="1"/>
      <p:bldP spid="192571" grpId="0"/>
      <p:bldP spid="192573" grpId="0" animBg="1"/>
      <p:bldP spid="13" grpId="0"/>
      <p:bldP spid="14" grpId="0" animBg="1"/>
      <p:bldP spid="19" grpId="0"/>
      <p:bldP spid="18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33</a:t>
            </a:fld>
            <a:endParaRPr lang="en-US"/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77402739"/>
              </p:ext>
            </p:extLst>
          </p:nvPr>
        </p:nvGraphicFramePr>
        <p:xfrm>
          <a:off x="997580" y="2071688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7084055" y="2533817"/>
            <a:ext cx="122174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40/1 = 40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60/2 = 30</a:t>
            </a:r>
          </a:p>
        </p:txBody>
      </p:sp>
      <p:sp>
        <p:nvSpPr>
          <p:cNvPr id="192570" name="Line 58"/>
          <p:cNvSpPr>
            <a:spLocks noChangeShapeType="1"/>
          </p:cNvSpPr>
          <p:nvPr/>
        </p:nvSpPr>
        <p:spPr bwMode="auto">
          <a:xfrm flipH="1">
            <a:off x="579230" y="3491865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3" name="Oval 61"/>
          <p:cNvSpPr>
            <a:spLocks noChangeArrowheads="1"/>
          </p:cNvSpPr>
          <p:nvPr/>
        </p:nvSpPr>
        <p:spPr bwMode="auto">
          <a:xfrm>
            <a:off x="2244788" y="3260360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2508244" y="16002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2534280" y="15240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16933397"/>
              </p:ext>
            </p:extLst>
          </p:nvPr>
        </p:nvGraphicFramePr>
        <p:xfrm>
          <a:off x="990600" y="4815840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609627" y="4120799"/>
            <a:ext cx="736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صف القيد الثاني الجديد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صف القيد الثاني القديم مقسوماً على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0" y="3633235"/>
            <a:ext cx="1417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34</a:t>
            </a:fld>
            <a:endParaRPr lang="en-US"/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24204150"/>
              </p:ext>
            </p:extLst>
          </p:nvPr>
        </p:nvGraphicFramePr>
        <p:xfrm>
          <a:off x="997580" y="2071688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7084055" y="2533817"/>
            <a:ext cx="122174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40/1 = 40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60/2 = 30</a:t>
            </a:r>
          </a:p>
        </p:txBody>
      </p:sp>
      <p:sp>
        <p:nvSpPr>
          <p:cNvPr id="192570" name="Line 58"/>
          <p:cNvSpPr>
            <a:spLocks noChangeShapeType="1"/>
          </p:cNvSpPr>
          <p:nvPr/>
        </p:nvSpPr>
        <p:spPr bwMode="auto">
          <a:xfrm flipH="1">
            <a:off x="579230" y="3491865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3" name="Oval 61"/>
          <p:cNvSpPr>
            <a:spLocks noChangeArrowheads="1"/>
          </p:cNvSpPr>
          <p:nvPr/>
        </p:nvSpPr>
        <p:spPr bwMode="auto">
          <a:xfrm>
            <a:off x="2244788" y="3260360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2508244" y="16002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2534280" y="15240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78303714"/>
              </p:ext>
            </p:extLst>
          </p:nvPr>
        </p:nvGraphicFramePr>
        <p:xfrm>
          <a:off x="990600" y="4815840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57200" y="4119463"/>
            <a:ext cx="8503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صف القيد الأول الجديد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–1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صف القيد الثاني الجديد + صف القيد الأول القديم</a:t>
            </a:r>
            <a:endParaRPr lang="en-US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0" y="3633235"/>
            <a:ext cx="1417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35</a:t>
            </a:fld>
            <a:endParaRPr lang="en-US"/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39715198"/>
              </p:ext>
            </p:extLst>
          </p:nvPr>
        </p:nvGraphicFramePr>
        <p:xfrm>
          <a:off x="997580" y="2071688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7084055" y="2533817"/>
            <a:ext cx="122174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40/1 = 40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60/2 = 30</a:t>
            </a:r>
          </a:p>
        </p:txBody>
      </p:sp>
      <p:sp>
        <p:nvSpPr>
          <p:cNvPr id="192570" name="Line 58"/>
          <p:cNvSpPr>
            <a:spLocks noChangeShapeType="1"/>
          </p:cNvSpPr>
          <p:nvPr/>
        </p:nvSpPr>
        <p:spPr bwMode="auto">
          <a:xfrm flipH="1">
            <a:off x="579230" y="3491865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3" name="Oval 61"/>
          <p:cNvSpPr>
            <a:spLocks noChangeArrowheads="1"/>
          </p:cNvSpPr>
          <p:nvPr/>
        </p:nvSpPr>
        <p:spPr bwMode="auto">
          <a:xfrm>
            <a:off x="2244788" y="3260360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2508244" y="16002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2534280" y="15240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2157151"/>
              </p:ext>
            </p:extLst>
          </p:nvPr>
        </p:nvGraphicFramePr>
        <p:xfrm>
          <a:off x="990600" y="4815840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899592" y="4119463"/>
            <a:ext cx="8061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صف دالة الهدف الجديد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4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صف القيد الثاني الجديد + صف دالة الهدف القديم</a:t>
            </a:r>
            <a:endParaRPr lang="en-US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0" y="3633235"/>
            <a:ext cx="1417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36</a:t>
            </a:fld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77534229"/>
              </p:ext>
            </p:extLst>
          </p:nvPr>
        </p:nvGraphicFramePr>
        <p:xfrm>
          <a:off x="1763688" y="2106402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457200" y="1519084"/>
            <a:ext cx="822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بعد إكمال عملية تحديث الجدول،  نحصل على جدول السمبلكس التالي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</a:p>
          <a:p>
            <a:pPr algn="r" rtl="1"/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algn="r" rtl="1"/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04800" y="3842194"/>
            <a:ext cx="86868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الحل الأساسي الممكن الحالي: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(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x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1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x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2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s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1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s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2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)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(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30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10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0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)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    </a:t>
            </a:r>
          </a:p>
          <a:p>
            <a:pPr marL="0" lvl="1" algn="ctr" rtl="1" eaLnBrk="0" hangingPunct="0">
              <a:lnSpc>
                <a:spcPct val="150000"/>
              </a:lnSpc>
              <a:defRPr/>
            </a:pPr>
            <a:r>
              <a:rPr lang="ar-SA" sz="2800" dirty="0">
                <a:solidFill>
                  <a:srgbClr val="0000FF"/>
                </a:solidFill>
                <a:sym typeface="Symbol" pitchFamily="18" charset="2"/>
              </a:rPr>
              <a:t>قيمة دالة الهدف  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z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120</a:t>
            </a:r>
          </a:p>
          <a:p>
            <a:pPr marL="857250" marR="0" lvl="1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endParaRPr kumimoji="0" lang="en-US" sz="240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152400" y="4869160"/>
            <a:ext cx="8610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الآن </a:t>
            </a:r>
            <a:r>
              <a:rPr lang="ar-SA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نكرر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خطوات طريقة السمبلكس من جديد. </a:t>
            </a:r>
          </a:p>
          <a:p>
            <a:pPr algn="r" rtl="1"/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نختبر </a:t>
            </a:r>
            <a:r>
              <a:rPr lang="ar-SA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الأمثلية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هذا الحل الأساسي الممكن ليس أمثل لوجود قيمة سالبة في صف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  <a:p>
            <a:pPr algn="r" rtl="1"/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نتحرك مرة أخرى إلى حل أساسي ممكن مجاور أفضل.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/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37</a:t>
            </a:fld>
            <a:endParaRPr lang="en-US"/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89960483"/>
              </p:ext>
            </p:extLst>
          </p:nvPr>
        </p:nvGraphicFramePr>
        <p:xfrm>
          <a:off x="997580" y="2071688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7084055" y="2533817"/>
            <a:ext cx="136287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10/0.5 = 20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30/0.5= 60</a:t>
            </a:r>
          </a:p>
        </p:txBody>
      </p:sp>
      <p:sp>
        <p:nvSpPr>
          <p:cNvPr id="192570" name="Line 58"/>
          <p:cNvSpPr>
            <a:spLocks noChangeShapeType="1"/>
          </p:cNvSpPr>
          <p:nvPr/>
        </p:nvSpPr>
        <p:spPr bwMode="auto">
          <a:xfrm flipH="1">
            <a:off x="579230" y="307798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1" name="Text Box 59"/>
          <p:cNvSpPr txBox="1">
            <a:spLocks noChangeArrowheads="1"/>
          </p:cNvSpPr>
          <p:nvPr/>
        </p:nvSpPr>
        <p:spPr bwMode="auto">
          <a:xfrm>
            <a:off x="76200" y="3124200"/>
            <a:ext cx="838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2573" name="Oval 61"/>
          <p:cNvSpPr>
            <a:spLocks noChangeArrowheads="1"/>
          </p:cNvSpPr>
          <p:nvPr/>
        </p:nvSpPr>
        <p:spPr bwMode="auto">
          <a:xfrm>
            <a:off x="3241797" y="2865620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3443750" y="16002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3469786" y="15240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07757726"/>
              </p:ext>
            </p:extLst>
          </p:nvPr>
        </p:nvGraphicFramePr>
        <p:xfrm>
          <a:off x="990600" y="4815840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600200" y="4119463"/>
            <a:ext cx="736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صف القيد الأول الجديد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صف القيد الأول القديم مضروباً في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38</a:t>
            </a:fld>
            <a:endParaRPr lang="en-US"/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41565699"/>
              </p:ext>
            </p:extLst>
          </p:nvPr>
        </p:nvGraphicFramePr>
        <p:xfrm>
          <a:off x="997580" y="2071688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7084055" y="2533817"/>
            <a:ext cx="136287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10/0.5 = 20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30/0.5= 60</a:t>
            </a:r>
          </a:p>
        </p:txBody>
      </p:sp>
      <p:sp>
        <p:nvSpPr>
          <p:cNvPr id="192570" name="Line 58"/>
          <p:cNvSpPr>
            <a:spLocks noChangeShapeType="1"/>
          </p:cNvSpPr>
          <p:nvPr/>
        </p:nvSpPr>
        <p:spPr bwMode="auto">
          <a:xfrm flipH="1">
            <a:off x="579230" y="307798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1" name="Text Box 59"/>
          <p:cNvSpPr txBox="1">
            <a:spLocks noChangeArrowheads="1"/>
          </p:cNvSpPr>
          <p:nvPr/>
        </p:nvSpPr>
        <p:spPr bwMode="auto">
          <a:xfrm>
            <a:off x="76200" y="3124200"/>
            <a:ext cx="838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2573" name="Oval 61"/>
          <p:cNvSpPr>
            <a:spLocks noChangeArrowheads="1"/>
          </p:cNvSpPr>
          <p:nvPr/>
        </p:nvSpPr>
        <p:spPr bwMode="auto">
          <a:xfrm>
            <a:off x="3241797" y="2865620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3443750" y="16002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3469786" y="15240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50670921"/>
              </p:ext>
            </p:extLst>
          </p:nvPr>
        </p:nvGraphicFramePr>
        <p:xfrm>
          <a:off x="990600" y="4815840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79230" y="4119463"/>
            <a:ext cx="8381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صف القيد الثاني الجديد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–1/2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صف القيد الأول الجديد + صف القيد الثاني القديم</a:t>
            </a:r>
            <a:endParaRPr lang="en-US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39</a:t>
            </a:fld>
            <a:endParaRPr lang="en-US"/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64167360"/>
              </p:ext>
            </p:extLst>
          </p:nvPr>
        </p:nvGraphicFramePr>
        <p:xfrm>
          <a:off x="997580" y="2071688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7084055" y="2533817"/>
            <a:ext cx="136287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10/0.5 = 20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30/0.5= 60</a:t>
            </a:r>
          </a:p>
        </p:txBody>
      </p:sp>
      <p:sp>
        <p:nvSpPr>
          <p:cNvPr id="192570" name="Line 58"/>
          <p:cNvSpPr>
            <a:spLocks noChangeShapeType="1"/>
          </p:cNvSpPr>
          <p:nvPr/>
        </p:nvSpPr>
        <p:spPr bwMode="auto">
          <a:xfrm flipH="1">
            <a:off x="579230" y="307798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71" name="Text Box 59"/>
          <p:cNvSpPr txBox="1">
            <a:spLocks noChangeArrowheads="1"/>
          </p:cNvSpPr>
          <p:nvPr/>
        </p:nvSpPr>
        <p:spPr bwMode="auto">
          <a:xfrm>
            <a:off x="76200" y="3124200"/>
            <a:ext cx="838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2573" name="Oval 61"/>
          <p:cNvSpPr>
            <a:spLocks noChangeArrowheads="1"/>
          </p:cNvSpPr>
          <p:nvPr/>
        </p:nvSpPr>
        <p:spPr bwMode="auto">
          <a:xfrm>
            <a:off x="3241797" y="2865620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3443750" y="16002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3469786" y="15240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24008175"/>
              </p:ext>
            </p:extLst>
          </p:nvPr>
        </p:nvGraphicFramePr>
        <p:xfrm>
          <a:off x="990600" y="4815840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5576" y="4119463"/>
            <a:ext cx="8205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صف دالة الهدف الجديد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1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صف القيد الأول الجديد + صف دالة الهدف القديم</a:t>
            </a:r>
            <a:endParaRPr lang="en-US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362"/>
            <a:ext cx="8229600" cy="4678363"/>
          </a:xfrm>
        </p:spPr>
        <p:txBody>
          <a:bodyPr/>
          <a:lstStyle/>
          <a:p>
            <a:pPr algn="r" rtl="1">
              <a:spcBef>
                <a:spcPct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الشكل</a:t>
            </a:r>
            <a:r>
              <a:rPr lang="ar-SA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القياسي</a:t>
            </a:r>
            <a:r>
              <a:rPr lang="ar-SA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للبرامج الخطية </a:t>
            </a: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Standard Form</a:t>
            </a:r>
            <a:r>
              <a:rPr lang="ar-SA" sz="2800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endParaRPr lang="en-US" sz="28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algn="r" rtl="1">
              <a:spcBef>
                <a:spcPct val="0"/>
              </a:spcBef>
              <a:buNone/>
            </a:pPr>
            <a:endParaRPr lang="ar-SA" sz="900" b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971550" lvl="1" indent="-457200" algn="r" rtl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القيود تكون معادلات ، أي أنها قيود مساواة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=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r>
              <a:rPr lang="ar-SA" b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971550" lvl="1" indent="-457200" algn="r" rtl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قيم الطرف الأيمن للقيود غير سالبة</a:t>
            </a:r>
          </a:p>
          <a:p>
            <a:pPr marL="971550" lvl="1" indent="-457200" algn="r" rtl="1">
              <a:spcBef>
                <a:spcPct val="0"/>
              </a:spcBef>
            </a:pP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جميع قيم متغيرات القرار غير سالبة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lvl="1" indent="-457200" algn="r" rtl="1">
              <a:spcBef>
                <a:spcPct val="0"/>
              </a:spcBef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None/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max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z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 = 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 err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i="1" baseline="-25000" dirty="0" err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dirty="0" err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     </a:t>
            </a:r>
            <a:endParaRPr lang="en-US" baseline="-25000" dirty="0">
              <a:solidFill>
                <a:srgbClr val="000000"/>
              </a:solidFill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sz="2400" dirty="0" err="1">
                <a:cs typeface="Times New Roman" pitchFamily="18" charset="0"/>
                <a:sym typeface="Symbol" pitchFamily="18" charset="2"/>
              </a:rPr>
              <a:t>s.t.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endParaRPr lang="ar-SA" sz="2400" dirty="0">
              <a:cs typeface="Times New Roman" pitchFamily="18" charset="0"/>
              <a:sym typeface="Symbol" pitchFamily="18" charset="2"/>
            </a:endParaRP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      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=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      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b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……………………………………</a:t>
            </a:r>
          </a:p>
          <a:p>
            <a:pPr marL="857250" lvl="1" indent="-342900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1200" i="1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     a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mn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=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endParaRPr lang="en-US" i="1" baseline="-25000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endParaRPr lang="en-US" sz="1200" i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  x</a:t>
            </a:r>
            <a:r>
              <a:rPr lang="en-US" sz="4000" i="1" baseline="-25000" dirty="0">
                <a:latin typeface="High Tower Text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≥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0     ,     </a:t>
            </a:r>
            <a:r>
              <a:rPr lang="en-US" sz="3600" i="1" dirty="0" err="1">
                <a:latin typeface="High Tower Text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1 , 2 , … ,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n</a:t>
            </a: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F531-700D-4ABA-A301-2E70275A4968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شكل البرامج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08520" y="2780928"/>
            <a:ext cx="14401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(or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min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32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40</a:t>
            </a:fld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خوارزمية السمبلكس لحل البرامج الخطية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46933463"/>
              </p:ext>
            </p:extLst>
          </p:nvPr>
        </p:nvGraphicFramePr>
        <p:xfrm>
          <a:off x="1619672" y="2204864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457200" y="1600200"/>
            <a:ext cx="822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بعد إكمال عملية تحديث الجدول،  نحصل على جدول السمبلكس التالي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</a:p>
          <a:p>
            <a:pPr algn="r" rtl="1"/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algn="r" rtl="1"/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04800" y="4251960"/>
            <a:ext cx="86868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الحل الأساسي الممكن الحالي: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(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x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1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x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2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s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1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s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2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)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(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20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20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0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)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    </a:t>
            </a:r>
          </a:p>
          <a:p>
            <a:pPr marL="0" lvl="1" algn="ctr" rtl="1" eaLnBrk="0" hangingPunct="0">
              <a:lnSpc>
                <a:spcPct val="150000"/>
              </a:lnSpc>
              <a:defRPr/>
            </a:pPr>
            <a:r>
              <a:rPr lang="ar-SA" sz="2800" dirty="0">
                <a:solidFill>
                  <a:srgbClr val="0000FF"/>
                </a:solidFill>
                <a:sym typeface="Symbol" pitchFamily="18" charset="2"/>
              </a:rPr>
              <a:t>قيمة دالة الهدف  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z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140</a:t>
            </a:r>
          </a:p>
          <a:p>
            <a:pPr marL="857250" marR="0" lvl="1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endParaRPr kumimoji="0" lang="en-US" sz="240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152400" y="5257800"/>
            <a:ext cx="86106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/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الآن نختبر الأمثلية.</a:t>
            </a:r>
          </a:p>
          <a:p>
            <a:pPr algn="r" rtl="1"/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هذا الحل أمثل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لأنه لا يوجد قيمة سالبة في صف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ar-SA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نتوقف</a:t>
            </a:r>
            <a:r>
              <a:rPr lang="ar-SA" sz="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/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E88-C318-44FF-912C-10576674667B}" type="slidenum">
              <a:rPr lang="ar-SA"/>
              <a:pPr/>
              <a:t>41</a:t>
            </a:fld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515350" cy="5154613"/>
          </a:xfrm>
        </p:spPr>
        <p:txBody>
          <a:bodyPr/>
          <a:lstStyle/>
          <a:p>
            <a:pPr marL="0" lvl="2" indent="0" rtl="1">
              <a:spcBef>
                <a:spcPct val="0"/>
              </a:spcBef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30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+ 20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+ 5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  <a:p>
            <a:pPr marL="0" lvl="2" indent="0" rtl="1">
              <a:spcBef>
                <a:spcPct val="0"/>
              </a:spcBef>
              <a:buNone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2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 8</a:t>
            </a:r>
            <a:endParaRPr lang="en-US" sz="32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ar-SA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 3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4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 8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≥ 0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6" rt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30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+ 20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+5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</a:t>
            </a:r>
            <a:endParaRPr lang="en-US" sz="32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6" rt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0" lvl="6" indent="0" rt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8</a:t>
            </a:r>
            <a:endParaRPr lang="en-US" sz="32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3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4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         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8  </a:t>
            </a:r>
          </a:p>
          <a:p>
            <a:pPr marL="857250" lvl="1" indent="-3429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≥ 0</a:t>
            </a: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36096" y="4129021"/>
            <a:ext cx="3631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نضع البرنامج في الشكل القياسي: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953000" y="3733800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400" b="1" u="sng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الحل</a:t>
            </a:r>
            <a:r>
              <a:rPr lang="ar-SA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48400" y="381000"/>
            <a:ext cx="2743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/>
            <a:r>
              <a:rPr lang="ar-SA" sz="2400" b="1" u="sng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مثال </a:t>
            </a:r>
            <a:r>
              <a:rPr lang="en-US" sz="2400" b="1" u="sng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A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/>
            <a:r>
              <a:rPr lang="ar-SA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أوجد الحل الأمثل للبرنامج الخطي التالي مستخدماً طريقة السمبلكس:</a:t>
            </a:r>
            <a:endParaRPr lang="en-US" sz="24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5DDB-53A2-45E8-987B-A76CE21F5381}" type="slidenum">
              <a:rPr lang="ar-SA"/>
              <a:pPr/>
              <a:t>42</a:t>
            </a:fld>
            <a:endParaRPr lang="en-US"/>
          </a:p>
        </p:txBody>
      </p:sp>
      <p:graphicFrame>
        <p:nvGraphicFramePr>
          <p:cNvPr id="172125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3302621"/>
              </p:ext>
            </p:extLst>
          </p:nvPr>
        </p:nvGraphicFramePr>
        <p:xfrm>
          <a:off x="1447800" y="1295400"/>
          <a:ext cx="5932511" cy="1834336"/>
        </p:xfrm>
        <a:graphic>
          <a:graphicData uri="http://schemas.openxmlformats.org/drawingml/2006/table">
            <a:tbl>
              <a:tblPr/>
              <a:tblGrid>
                <a:gridCol w="84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ar-SA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953000" y="304800"/>
            <a:ext cx="373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نكون جدول السمبلكس المبدئي</a:t>
            </a:r>
          </a:p>
          <a:p>
            <a:pPr algn="r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ونكمل حتى الوصول للحل الأمثل.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7391683" y="1846981"/>
            <a:ext cx="142878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8/2 = 4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8/1</a:t>
            </a:r>
            <a:r>
              <a:rPr lang="ar-S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8</a:t>
            </a:r>
          </a:p>
        </p:txBody>
      </p:sp>
      <p:sp>
        <p:nvSpPr>
          <p:cNvPr id="7" name="Line 58"/>
          <p:cNvSpPr>
            <a:spLocks noChangeShapeType="1"/>
          </p:cNvSpPr>
          <p:nvPr/>
        </p:nvSpPr>
        <p:spPr bwMode="auto">
          <a:xfrm flipH="1">
            <a:off x="990600" y="246838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52400" y="2209800"/>
            <a:ext cx="838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Line 56"/>
          <p:cNvSpPr>
            <a:spLocks noChangeShapeType="1"/>
          </p:cNvSpPr>
          <p:nvPr/>
        </p:nvSpPr>
        <p:spPr bwMode="auto">
          <a:xfrm flipH="1">
            <a:off x="2667000" y="778895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057400" y="4572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auto">
          <a:xfrm>
            <a:off x="2489224" y="2254770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89629"/>
              </p:ext>
            </p:extLst>
          </p:nvPr>
        </p:nvGraphicFramePr>
        <p:xfrm>
          <a:off x="1447801" y="4114800"/>
          <a:ext cx="5943883" cy="1828800"/>
        </p:xfrm>
        <a:graphic>
          <a:graphicData uri="http://schemas.openxmlformats.org/drawingml/2006/table">
            <a:tbl>
              <a:tblPr/>
              <a:tblGrid>
                <a:gridCol w="850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A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3528824" y="3659505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58"/>
          <p:cNvSpPr>
            <a:spLocks noChangeShapeType="1"/>
          </p:cNvSpPr>
          <p:nvPr/>
        </p:nvSpPr>
        <p:spPr bwMode="auto">
          <a:xfrm flipH="1">
            <a:off x="990600" y="571500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57"/>
          <p:cNvSpPr txBox="1">
            <a:spLocks noChangeArrowheads="1"/>
          </p:cNvSpPr>
          <p:nvPr/>
        </p:nvSpPr>
        <p:spPr bwMode="auto">
          <a:xfrm>
            <a:off x="7417333" y="4648200"/>
            <a:ext cx="160973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4/(1/2) = 8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4/(5/2)</a:t>
            </a:r>
            <a:r>
              <a:rPr lang="ar-S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8/5</a:t>
            </a:r>
          </a:p>
        </p:txBody>
      </p:sp>
      <p:sp>
        <p:nvSpPr>
          <p:cNvPr id="19" name="Text Box 59"/>
          <p:cNvSpPr txBox="1">
            <a:spLocks noChangeArrowheads="1"/>
          </p:cNvSpPr>
          <p:nvPr/>
        </p:nvSpPr>
        <p:spPr bwMode="auto">
          <a:xfrm>
            <a:off x="152400" y="5388114"/>
            <a:ext cx="838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 Box 55"/>
          <p:cNvSpPr txBox="1">
            <a:spLocks noChangeArrowheads="1"/>
          </p:cNvSpPr>
          <p:nvPr/>
        </p:nvSpPr>
        <p:spPr bwMode="auto">
          <a:xfrm>
            <a:off x="2936386" y="333369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22" name="Oval 61"/>
          <p:cNvSpPr>
            <a:spLocks noChangeArrowheads="1"/>
          </p:cNvSpPr>
          <p:nvPr/>
        </p:nvSpPr>
        <p:spPr bwMode="auto">
          <a:xfrm>
            <a:off x="3288691" y="5507805"/>
            <a:ext cx="547783" cy="423630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4" grpId="0" animBg="1"/>
      <p:bldP spid="16" grpId="0" animBg="1"/>
      <p:bldP spid="18" grpId="0"/>
      <p:bldP spid="19" grpId="0"/>
      <p:bldP spid="20" grpId="0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5DDB-53A2-45E8-987B-A76CE21F5381}" type="slidenum">
              <a:rPr lang="ar-SA"/>
              <a:pPr/>
              <a:t>43</a:t>
            </a:fld>
            <a:endParaRPr lang="en-US"/>
          </a:p>
        </p:txBody>
      </p:sp>
      <p:graphicFrame>
        <p:nvGraphicFramePr>
          <p:cNvPr id="172125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9143040"/>
              </p:ext>
            </p:extLst>
          </p:nvPr>
        </p:nvGraphicFramePr>
        <p:xfrm>
          <a:off x="1447800" y="1295400"/>
          <a:ext cx="5860502" cy="1834336"/>
        </p:xfrm>
        <a:graphic>
          <a:graphicData uri="http://schemas.openxmlformats.org/drawingml/2006/table">
            <a:tbl>
              <a:tblPr/>
              <a:tblGrid>
                <a:gridCol w="83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16/5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2/5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8/5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152400" y="3429000"/>
            <a:ext cx="8610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1"/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هذا الحل أمثل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لأنه لا يوجد قيمة سالبة في صف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نتوقف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/>
            <a:endParaRPr lang="en-US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0" y="4251960"/>
            <a:ext cx="8915400" cy="176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الحل الأساسي المكمن الحالي أمثل:</a:t>
            </a:r>
          </a:p>
          <a:p>
            <a:pPr marL="0" lvl="1" algn="ctr" rtl="1" eaLnBrk="0" hangingPunct="0">
              <a:lnSpc>
                <a:spcPct val="90000"/>
              </a:lnSpc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(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x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1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x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2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2800" baseline="-250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s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1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s</a:t>
            </a:r>
            <a:r>
              <a:rPr kumimoji="0" lang="en-US" sz="28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2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)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(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16/5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8/5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0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0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,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0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)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sym typeface="Symbol" pitchFamily="18" charset="2"/>
              </a:rPr>
              <a:t>     </a:t>
            </a:r>
          </a:p>
          <a:p>
            <a:pPr marL="0" lvl="1" algn="ctr" rtl="1" eaLnBrk="0" hangingPunct="0">
              <a:lnSpc>
                <a:spcPct val="150000"/>
              </a:lnSpc>
              <a:defRPr/>
            </a:pPr>
            <a:endParaRPr lang="ar-SA" sz="800" dirty="0">
              <a:solidFill>
                <a:srgbClr val="006600"/>
              </a:solidFill>
              <a:sym typeface="Symbol" pitchFamily="18" charset="2"/>
            </a:endParaRPr>
          </a:p>
          <a:p>
            <a:pPr marL="0" lvl="1" algn="ctr" rtl="1" eaLnBrk="0" hangingPunct="0">
              <a:lnSpc>
                <a:spcPct val="150000"/>
              </a:lnSpc>
              <a:defRPr/>
            </a:pPr>
            <a:r>
              <a:rPr lang="ar-SA" sz="2800" dirty="0">
                <a:solidFill>
                  <a:srgbClr val="0000FF"/>
                </a:solidFill>
                <a:sym typeface="Symbol" pitchFamily="18" charset="2"/>
              </a:rPr>
              <a:t>قيمة دالة الهدف  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z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128</a:t>
            </a:r>
          </a:p>
          <a:p>
            <a:pPr marL="857250" marR="0" lvl="1" indent="-34290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endParaRPr kumimoji="0" lang="en-US" sz="280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7155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E88-C318-44FF-912C-10576674667B}" type="slidenum">
              <a:rPr lang="ar-SA"/>
              <a:pPr/>
              <a:t>44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685800"/>
            <a:ext cx="8515350" cy="5943600"/>
          </a:xfrm>
        </p:spPr>
        <p:txBody>
          <a:bodyPr/>
          <a:lstStyle/>
          <a:p>
            <a:pPr marL="179388" lvl="1" indent="0">
              <a:spcBef>
                <a:spcPct val="0"/>
              </a:spcBef>
              <a:buFontTx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max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6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+ 14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+ 13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endParaRPr lang="en-US" sz="32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9388" lvl="1" indent="0">
              <a:spcBef>
                <a:spcPct val="0"/>
              </a:spcBef>
              <a:buFontTx/>
              <a:buNone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179388" lvl="1" indent="0">
              <a:spcBef>
                <a:spcPct val="0"/>
              </a:spcBef>
              <a:buFontTx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1/2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 2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 24</a:t>
            </a:r>
            <a:endParaRPr lang="en-US" sz="32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ar-SA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ar-SA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2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4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 60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≥ 0</a:t>
            </a: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6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max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6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+ 14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+13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</a:t>
            </a:r>
            <a:endParaRPr lang="en-US" sz="32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6" rtl="1">
              <a:spcBef>
                <a:spcPct val="0"/>
              </a:spcBef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</a:t>
            </a:r>
          </a:p>
          <a:p>
            <a:pPr marL="0" lvl="6" indent="0" rtl="1">
              <a:spcBef>
                <a:spcPct val="0"/>
              </a:spcBef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1/2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+ 2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24</a:t>
            </a:r>
            <a:endParaRPr lang="en-US" sz="32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+ 2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4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         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60  </a:t>
            </a:r>
          </a:p>
          <a:p>
            <a:pPr marL="857250" lvl="1" indent="-342900">
              <a:spcBef>
                <a:spcPct val="0"/>
              </a:spcBef>
              <a:buFontTx/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3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≥ 0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436096" y="3195935"/>
            <a:ext cx="3631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نضع البرنامج في الشكل القياسي: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953000" y="2800714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400" b="1" u="sng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الحل</a:t>
            </a:r>
            <a:r>
              <a:rPr lang="ar-SA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248400" y="381000"/>
            <a:ext cx="2743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/>
            <a:r>
              <a:rPr lang="ar-SA" sz="2400" b="1" u="sng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مثال </a:t>
            </a:r>
            <a:r>
              <a:rPr lang="en-US" sz="2400" b="1" u="sng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A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/>
            <a:r>
              <a:rPr lang="ar-SA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أوجد الحل الأمثل للبرنامج الخطي التالي مستخدماً طريقة السمبلكس:</a:t>
            </a:r>
            <a:endParaRPr lang="en-US" sz="24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5DDB-53A2-45E8-987B-A76CE21F5381}" type="slidenum">
              <a:rPr lang="ar-SA"/>
              <a:pPr/>
              <a:t>45</a:t>
            </a:fld>
            <a:endParaRPr lang="en-US"/>
          </a:p>
        </p:txBody>
      </p:sp>
      <p:graphicFrame>
        <p:nvGraphicFramePr>
          <p:cNvPr id="172125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5770714"/>
              </p:ext>
            </p:extLst>
          </p:nvPr>
        </p:nvGraphicFramePr>
        <p:xfrm>
          <a:off x="1447800" y="1295400"/>
          <a:ext cx="5860502" cy="1834336"/>
        </p:xfrm>
        <a:graphic>
          <a:graphicData uri="http://schemas.openxmlformats.org/drawingml/2006/table">
            <a:tbl>
              <a:tblPr/>
              <a:tblGrid>
                <a:gridCol w="83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953000" y="304800"/>
            <a:ext cx="373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نكون جدول السمبلكس المبدئي</a:t>
            </a:r>
          </a:p>
          <a:p>
            <a:pPr algn="r"/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ونكمل حتى الوصول للحل الأمثل.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7294861" y="1846981"/>
            <a:ext cx="146867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24/2 = 12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60/2</a:t>
            </a:r>
            <a:r>
              <a:rPr lang="ar-S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30</a:t>
            </a:r>
          </a:p>
        </p:txBody>
      </p:sp>
      <p:sp>
        <p:nvSpPr>
          <p:cNvPr id="7" name="Line 58"/>
          <p:cNvSpPr>
            <a:spLocks noChangeShapeType="1"/>
          </p:cNvSpPr>
          <p:nvPr/>
        </p:nvSpPr>
        <p:spPr bwMode="auto">
          <a:xfrm flipH="1">
            <a:off x="990600" y="246838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52400" y="2209800"/>
            <a:ext cx="838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Line 56"/>
          <p:cNvSpPr>
            <a:spLocks noChangeShapeType="1"/>
          </p:cNvSpPr>
          <p:nvPr/>
        </p:nvSpPr>
        <p:spPr bwMode="auto">
          <a:xfrm flipH="1">
            <a:off x="3514756" y="778895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905156" y="4572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auto">
          <a:xfrm>
            <a:off x="3312434" y="2245343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959117"/>
              </p:ext>
            </p:extLst>
          </p:nvPr>
        </p:nvGraphicFramePr>
        <p:xfrm>
          <a:off x="1447800" y="4114800"/>
          <a:ext cx="5860503" cy="1828800"/>
        </p:xfrm>
        <a:graphic>
          <a:graphicData uri="http://schemas.openxmlformats.org/drawingml/2006/table">
            <a:tbl>
              <a:tblPr/>
              <a:tblGrid>
                <a:gridCol w="838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1/4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4326238" y="3659505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58"/>
          <p:cNvSpPr>
            <a:spLocks noChangeShapeType="1"/>
          </p:cNvSpPr>
          <p:nvPr/>
        </p:nvSpPr>
        <p:spPr bwMode="auto">
          <a:xfrm flipH="1">
            <a:off x="990600" y="5733256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57"/>
          <p:cNvSpPr txBox="1">
            <a:spLocks noChangeArrowheads="1"/>
          </p:cNvSpPr>
          <p:nvPr/>
        </p:nvSpPr>
        <p:spPr bwMode="auto">
          <a:xfrm>
            <a:off x="7286135" y="4648200"/>
            <a:ext cx="166744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12/(1/2) = 24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36/3 =12</a:t>
            </a:r>
          </a:p>
        </p:txBody>
      </p:sp>
      <p:sp>
        <p:nvSpPr>
          <p:cNvPr id="19" name="Text Box 59"/>
          <p:cNvSpPr txBox="1">
            <a:spLocks noChangeArrowheads="1"/>
          </p:cNvSpPr>
          <p:nvPr/>
        </p:nvSpPr>
        <p:spPr bwMode="auto">
          <a:xfrm>
            <a:off x="152400" y="5388114"/>
            <a:ext cx="838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 Box 55"/>
          <p:cNvSpPr txBox="1">
            <a:spLocks noChangeArrowheads="1"/>
          </p:cNvSpPr>
          <p:nvPr/>
        </p:nvSpPr>
        <p:spPr bwMode="auto">
          <a:xfrm>
            <a:off x="3733800" y="333369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22" name="Oval 61"/>
          <p:cNvSpPr>
            <a:spLocks noChangeArrowheads="1"/>
          </p:cNvSpPr>
          <p:nvPr/>
        </p:nvSpPr>
        <p:spPr bwMode="auto">
          <a:xfrm>
            <a:off x="4169488" y="5524817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4" grpId="0" animBg="1"/>
      <p:bldP spid="16" grpId="0" animBg="1"/>
      <p:bldP spid="18" grpId="0"/>
      <p:bldP spid="19" grpId="0"/>
      <p:bldP spid="20" grpId="0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5DDB-53A2-45E8-987B-A76CE21F5381}" type="slidenum">
              <a:rPr lang="ar-SA"/>
              <a:pPr/>
              <a:t>46</a:t>
            </a:fld>
            <a:endParaRPr lang="en-US"/>
          </a:p>
        </p:txBody>
      </p:sp>
      <p:graphicFrame>
        <p:nvGraphicFramePr>
          <p:cNvPr id="172125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3964893"/>
              </p:ext>
            </p:extLst>
          </p:nvPr>
        </p:nvGraphicFramePr>
        <p:xfrm>
          <a:off x="1447800" y="1295400"/>
          <a:ext cx="5860502" cy="1834336"/>
        </p:xfrm>
        <a:graphic>
          <a:graphicData uri="http://schemas.openxmlformats.org/drawingml/2006/table">
            <a:tbl>
              <a:tblPr/>
              <a:tblGrid>
                <a:gridCol w="83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1/6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1/6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1/3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7285434" y="1846981"/>
            <a:ext cx="153920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6/(1/6) = 36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12/(1/6)</a:t>
            </a:r>
            <a:r>
              <a:rPr lang="ar-S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72</a:t>
            </a:r>
          </a:p>
        </p:txBody>
      </p:sp>
      <p:sp>
        <p:nvSpPr>
          <p:cNvPr id="7" name="Line 58"/>
          <p:cNvSpPr>
            <a:spLocks noChangeShapeType="1"/>
          </p:cNvSpPr>
          <p:nvPr/>
        </p:nvSpPr>
        <p:spPr bwMode="auto">
          <a:xfrm flipH="1">
            <a:off x="990600" y="246838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52400" y="2209800"/>
            <a:ext cx="838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Line 56"/>
          <p:cNvSpPr>
            <a:spLocks noChangeShapeType="1"/>
          </p:cNvSpPr>
          <p:nvPr/>
        </p:nvSpPr>
        <p:spPr bwMode="auto">
          <a:xfrm flipH="1">
            <a:off x="2729460" y="778895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119860" y="4572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auto">
          <a:xfrm>
            <a:off x="2531289" y="2254771"/>
            <a:ext cx="500262" cy="382142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816506"/>
              </p:ext>
            </p:extLst>
          </p:nvPr>
        </p:nvGraphicFramePr>
        <p:xfrm>
          <a:off x="1432811" y="3657600"/>
          <a:ext cx="5791200" cy="1828800"/>
        </p:xfrm>
        <a:graphic>
          <a:graphicData uri="http://schemas.openxmlformats.org/drawingml/2006/table">
            <a:tbl>
              <a:tblPr/>
              <a:tblGrid>
                <a:gridCol w="82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62940" y="5606939"/>
            <a:ext cx="8054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الأمثل:</a:t>
            </a:r>
          </a:p>
          <a:p>
            <a:pPr algn="l"/>
            <a:r>
              <a:rPr lang="ar-SA" dirty="0">
                <a:solidFill>
                  <a:srgbClr val="006600"/>
                </a:solidFill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i="1" dirty="0">
                <a:solidFill>
                  <a:srgbClr val="006600"/>
                </a:solidFill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solidFill>
                  <a:srgbClr val="006600"/>
                </a:solidFill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+mj-lt"/>
                <a:cs typeface="Times New Roman" pitchFamily="18" charset="0"/>
                <a:sym typeface="Symbol" pitchFamily="18" charset="2"/>
              </a:rPr>
              <a:t>36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i="1" dirty="0">
                <a:solidFill>
                  <a:srgbClr val="006600"/>
                </a:solidFill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-25000" dirty="0">
                <a:solidFill>
                  <a:srgbClr val="006600"/>
                </a:solidFill>
                <a:latin typeface="+mj-lt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+mj-lt"/>
                <a:cs typeface="Times New Roman" pitchFamily="18" charset="0"/>
                <a:sym typeface="Symbol" pitchFamily="18" charset="2"/>
              </a:rPr>
              <a:t>6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294</a:t>
            </a:r>
            <a:endParaRPr lang="ar-SA" sz="2400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  <a:noFill/>
        </p:spPr>
        <p:txBody>
          <a:bodyPr/>
          <a:lstStyle/>
          <a:p>
            <a:pPr algn="r" rtl="1">
              <a:spcBef>
                <a:spcPts val="0"/>
              </a:spcBef>
              <a:buNone/>
            </a:pPr>
            <a:endParaRPr lang="en-US" sz="800" b="1" dirty="0">
              <a:solidFill>
                <a:srgbClr val="FF3300"/>
              </a:solidFill>
            </a:endParaRPr>
          </a:p>
          <a:p>
            <a:pPr algn="just" rtl="1"/>
            <a:r>
              <a:rPr lang="ar-SA" sz="2800" dirty="0"/>
              <a:t>في صف دالة الهدف في جميع جداول السمبلكس: دائما قيم المتغيرات الأساسية تساوي الصفر. </a:t>
            </a:r>
          </a:p>
          <a:p>
            <a:pPr algn="just" rtl="1"/>
            <a:r>
              <a:rPr lang="ar-SA" sz="2800" dirty="0"/>
              <a:t>في صف دالة الهدف لجدول السمبلكس النهائي للحل الأمثل:</a:t>
            </a:r>
          </a:p>
          <a:p>
            <a:pPr lvl="1" algn="just" rtl="1"/>
            <a:r>
              <a:rPr lang="ar-SA" sz="2400" dirty="0"/>
              <a:t>إذا كانت قيم جميع المتغيرات الغير أساسية أكبر من الصفر فإنه لدينا حل أمثل وحيد (جميع الأمثلة السابقة لها حل أمثل وحيد).</a:t>
            </a:r>
          </a:p>
          <a:p>
            <a:pPr lvl="1" algn="just" rtl="1"/>
            <a:r>
              <a:rPr lang="ar-SA" sz="2400" dirty="0"/>
              <a:t>إذا وجد متغير غير أساسي قيمته تساوي الصفر فإنه لدينا حلول أساسية مثلى متعددة. وعند الرغبة في إيجاد حل أمثل بديل ، يتم اختيار أحد المتغيرات الغير أساسية التي قيمتها تساوي الصفر ليصبح متغير أساسي.</a:t>
            </a:r>
            <a:endParaRPr 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حلول مثلى متعددة (بديلة)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5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  <a:noFill/>
        </p:spPr>
        <p:txBody>
          <a:bodyPr/>
          <a:lstStyle/>
          <a:p>
            <a:pPr algn="r" rtl="1">
              <a:buNone/>
            </a:pPr>
            <a:r>
              <a:rPr lang="ar-SA" sz="2800" dirty="0"/>
              <a:t> مثال:</a:t>
            </a:r>
            <a:endParaRPr lang="en-US" sz="2800" dirty="0"/>
          </a:p>
          <a:p>
            <a:pPr algn="just" rtl="1"/>
            <a:r>
              <a:rPr lang="ar-SA" sz="2800" dirty="0"/>
              <a:t>لدينا جدول السمبلكس النهائي للحل الأمثل التالي:</a:t>
            </a:r>
          </a:p>
          <a:p>
            <a:pPr algn="just" rtl="1"/>
            <a:endParaRPr lang="ar-SA" sz="2800" dirty="0"/>
          </a:p>
          <a:p>
            <a:pPr algn="just" rtl="1"/>
            <a:endParaRPr lang="ar-SA" sz="2800" dirty="0"/>
          </a:p>
          <a:p>
            <a:pPr algn="just" rtl="1"/>
            <a:endParaRPr lang="ar-SA" sz="2800" dirty="0"/>
          </a:p>
          <a:p>
            <a:pPr algn="just" rtl="1"/>
            <a:endParaRPr lang="ar-SA" sz="2800" dirty="0"/>
          </a:p>
          <a:p>
            <a:pPr algn="just" rtl="1"/>
            <a:r>
              <a:rPr lang="ar-SA" sz="2800" dirty="0"/>
              <a:t>حيث أن قيمة المتغير </a:t>
            </a:r>
            <a:r>
              <a:rPr lang="en-US" sz="2800" i="1" dirty="0">
                <a:cs typeface="Times New Roman" pitchFamily="18" charset="0"/>
              </a:rPr>
              <a:t>x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ar-SA" sz="2800" baseline="-25000" dirty="0">
                <a:cs typeface="Times New Roman" pitchFamily="18" charset="0"/>
              </a:rPr>
              <a:t>  </a:t>
            </a:r>
            <a:r>
              <a:rPr lang="ar-SA" sz="2800" dirty="0"/>
              <a:t>في صف دالة الهدف تساوي الصفر ، فإنه لدينا حلول مثلى متعددة.</a:t>
            </a:r>
          </a:p>
          <a:p>
            <a:pPr algn="just" rtl="1"/>
            <a:r>
              <a:rPr lang="ar-SA" sz="2800" dirty="0"/>
              <a:t>عند الرغبة في إيجاد حل أمثل بديل ، ندخل المتغير </a:t>
            </a:r>
            <a:r>
              <a:rPr lang="en-US" sz="2800" i="1" dirty="0">
                <a:cs typeface="Times New Roman" pitchFamily="18" charset="0"/>
              </a:rPr>
              <a:t>x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ar-SA" sz="2800" dirty="0"/>
              <a:t> </a:t>
            </a:r>
            <a:r>
              <a:rPr lang="ar-SA" sz="1600" dirty="0"/>
              <a:t> </a:t>
            </a:r>
            <a:r>
              <a:rPr lang="ar-SA" sz="2800" dirty="0"/>
              <a:t>كمتغير أساسي.</a:t>
            </a:r>
            <a:endParaRPr lang="en-US" sz="2800" baseline="-25000" dirty="0"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حلول مثلى متعددة (بديلة)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48</a:t>
            </a:fld>
            <a:endParaRPr lang="en-US" dirty="0"/>
          </a:p>
        </p:txBody>
      </p:sp>
      <p:graphicFrame>
        <p:nvGraphicFramePr>
          <p:cNvPr id="6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872496"/>
              </p:ext>
            </p:extLst>
          </p:nvPr>
        </p:nvGraphicFramePr>
        <p:xfrm>
          <a:off x="1907704" y="2852936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002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  <a:noFill/>
        </p:spPr>
        <p:txBody>
          <a:bodyPr/>
          <a:lstStyle/>
          <a:p>
            <a:pPr algn="r" rtl="1">
              <a:buNone/>
            </a:pPr>
            <a:r>
              <a:rPr lang="ar-SA" sz="2800" dirty="0"/>
              <a:t> </a:t>
            </a:r>
          </a:p>
          <a:p>
            <a:pPr algn="r" rtl="1">
              <a:buNone/>
            </a:pPr>
            <a:endParaRPr lang="ar-SA" sz="2800" dirty="0"/>
          </a:p>
          <a:p>
            <a:pPr algn="r" rtl="1">
              <a:buNone/>
            </a:pPr>
            <a:endParaRPr lang="ar-SA" sz="2800" dirty="0"/>
          </a:p>
          <a:p>
            <a:pPr algn="just" rtl="1"/>
            <a:endParaRPr lang="ar-SA" sz="2800" dirty="0"/>
          </a:p>
          <a:p>
            <a:pPr algn="just" rtl="1"/>
            <a:endParaRPr lang="ar-SA" sz="2800" dirty="0"/>
          </a:p>
          <a:p>
            <a:pPr algn="just" rtl="1"/>
            <a:endParaRPr lang="ar-SA" sz="2800" dirty="0"/>
          </a:p>
          <a:p>
            <a:pPr algn="just" rtl="1"/>
            <a:endParaRPr lang="ar-SA" sz="2800" dirty="0"/>
          </a:p>
          <a:p>
            <a:pPr algn="just" rtl="1"/>
            <a:endParaRPr lang="ar-SA" dirty="0"/>
          </a:p>
          <a:p>
            <a:pPr marL="0" indent="0" algn="just" rtl="1">
              <a:buNone/>
            </a:pPr>
            <a:r>
              <a:rPr lang="ar-SA" sz="2800" dirty="0">
                <a:solidFill>
                  <a:srgbClr val="0000FF"/>
                </a:solidFill>
              </a:rPr>
              <a:t>حصلنا على حل أمثل آخر بنفس قيمة دالة الهدف المثلى.</a:t>
            </a:r>
            <a:endParaRPr lang="en-US" sz="2400" baseline="-25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حلول مثلى متعددة (بديلة)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49</a:t>
            </a:fld>
            <a:endParaRPr lang="en-US" dirty="0"/>
          </a:p>
        </p:txBody>
      </p:sp>
      <p:graphicFrame>
        <p:nvGraphicFramePr>
          <p:cNvPr id="6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597991"/>
              </p:ext>
            </p:extLst>
          </p:nvPr>
        </p:nvGraphicFramePr>
        <p:xfrm>
          <a:off x="1177280" y="1998672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56"/>
          <p:cNvSpPr>
            <a:spLocks noChangeShapeType="1"/>
          </p:cNvSpPr>
          <p:nvPr/>
        </p:nvSpPr>
        <p:spPr bwMode="auto">
          <a:xfrm flipH="1">
            <a:off x="3615720" y="16002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3707990" y="15240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7476152" y="2400166"/>
            <a:ext cx="146867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2/2 = 1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4/2</a:t>
            </a:r>
            <a:r>
              <a:rPr lang="ar-S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2</a:t>
            </a:r>
          </a:p>
        </p:txBody>
      </p:sp>
      <p:sp>
        <p:nvSpPr>
          <p:cNvPr id="10" name="Line 58"/>
          <p:cNvSpPr>
            <a:spLocks noChangeShapeType="1"/>
          </p:cNvSpPr>
          <p:nvPr/>
        </p:nvSpPr>
        <p:spPr bwMode="auto">
          <a:xfrm flipH="1">
            <a:off x="913768" y="3012374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5568" y="2753794"/>
            <a:ext cx="838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ar-SA" sz="2000" b="1" dirty="0">
                <a:solidFill>
                  <a:srgbClr val="FF0000"/>
                </a:solidFill>
              </a:rPr>
              <a:t>المتغير الخارج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Oval 61"/>
          <p:cNvSpPr>
            <a:spLocks noChangeArrowheads="1"/>
          </p:cNvSpPr>
          <p:nvPr/>
        </p:nvSpPr>
        <p:spPr bwMode="auto">
          <a:xfrm>
            <a:off x="3419935" y="2812481"/>
            <a:ext cx="434657" cy="38830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849929"/>
              </p:ext>
            </p:extLst>
          </p:nvPr>
        </p:nvGraphicFramePr>
        <p:xfrm>
          <a:off x="1177792" y="3932272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6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/>
          <a:lstStyle/>
          <a:p>
            <a:pPr algn="r" rtl="1">
              <a:buNone/>
            </a:pPr>
            <a:r>
              <a:rPr lang="ar-SA" dirty="0"/>
              <a:t>المتراجحة:</a:t>
            </a:r>
            <a:endParaRPr lang="en-US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 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+ 2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 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≤</a:t>
            </a:r>
            <a:r>
              <a:rPr lang="en-US" dirty="0">
                <a:sym typeface="Symbol" pitchFamily="18" charset="2"/>
              </a:rPr>
              <a:t>  6 </a:t>
            </a:r>
          </a:p>
          <a:p>
            <a:pPr marL="609600" indent="-609600" algn="r">
              <a:lnSpc>
                <a:spcPct val="90000"/>
              </a:lnSpc>
              <a:buFontTx/>
              <a:buNone/>
            </a:pPr>
            <a:endParaRPr lang="ar-SA" dirty="0">
              <a:sym typeface="Symbol" pitchFamily="18" charset="2"/>
            </a:endParaRPr>
          </a:p>
          <a:p>
            <a:pPr marL="0" indent="0" algn="r">
              <a:lnSpc>
                <a:spcPct val="90000"/>
              </a:lnSpc>
              <a:buFontTx/>
              <a:buNone/>
            </a:pPr>
            <a:r>
              <a:rPr lang="ar-SA" dirty="0">
                <a:sym typeface="Symbol" pitchFamily="18" charset="2"/>
              </a:rPr>
              <a:t>يمكن تحويلها إلى معادلة بإضافة متغير </a:t>
            </a:r>
            <a:r>
              <a:rPr lang="ar-SA" dirty="0">
                <a:solidFill>
                  <a:srgbClr val="0000FF"/>
                </a:solidFill>
                <a:sym typeface="Symbol" pitchFamily="18" charset="2"/>
              </a:rPr>
              <a:t>مكمل</a:t>
            </a:r>
            <a:r>
              <a:rPr lang="ar-SA" dirty="0">
                <a:sym typeface="Symbol" pitchFamily="18" charset="2"/>
              </a:rPr>
              <a:t> غير سالب كما يلي:</a:t>
            </a:r>
            <a:r>
              <a:rPr lang="en-US" dirty="0">
                <a:sym typeface="Symbol" pitchFamily="18" charset="2"/>
              </a:rPr>
              <a:t>  </a:t>
            </a:r>
            <a:endParaRPr lang="ar-SA" dirty="0">
              <a:sym typeface="Symbol" pitchFamily="18" charset="2"/>
            </a:endParaRPr>
          </a:p>
          <a:p>
            <a:pPr marL="0" indent="0" algn="r">
              <a:lnSpc>
                <a:spcPct val="90000"/>
              </a:lnSpc>
              <a:buFontTx/>
              <a:buNone/>
            </a:pPr>
            <a:endParaRPr lang="ar-SA" sz="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ar-SA" i="1" dirty="0">
                <a:sym typeface="Symbol" pitchFamily="18" charset="2"/>
              </a:rPr>
              <a:t>              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+ 2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 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=  6</a:t>
            </a:r>
            <a:endParaRPr lang="en-US" i="1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  </a:t>
            </a:r>
            <a:r>
              <a:rPr lang="ar-SA" i="1" dirty="0">
                <a:sym typeface="Symbol" pitchFamily="18" charset="2"/>
              </a:rPr>
              <a:t>   </a:t>
            </a:r>
            <a:r>
              <a:rPr lang="en-US" i="1" dirty="0">
                <a:sym typeface="Symbol" pitchFamily="18" charset="2"/>
              </a:rPr>
              <a:t> 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≥ 0</a:t>
            </a:r>
            <a:r>
              <a:rPr lang="ar-SA" dirty="0"/>
              <a:t>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ar-SA" sz="800" dirty="0"/>
          </a:p>
          <a:p>
            <a:pPr marL="609600" indent="-609600" algn="r" rtl="1">
              <a:lnSpc>
                <a:spcPct val="90000"/>
              </a:lnSpc>
              <a:buFontTx/>
              <a:buNone/>
            </a:pPr>
            <a:r>
              <a:rPr lang="ar-SA" dirty="0"/>
              <a:t>المتغير المكمل الجديد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ar-SA" dirty="0"/>
              <a:t> </a:t>
            </a:r>
            <a:r>
              <a:rPr lang="ar-SA" u="sng" dirty="0"/>
              <a:t>يكمل</a:t>
            </a:r>
            <a:r>
              <a:rPr lang="ar-SA" dirty="0"/>
              <a:t> الدالة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+ 2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 </a:t>
            </a:r>
            <a:r>
              <a:rPr lang="ar-SA" dirty="0"/>
              <a:t> لتساوي </a:t>
            </a:r>
            <a:r>
              <a:rPr lang="en-US" dirty="0"/>
              <a:t>6</a:t>
            </a:r>
            <a:r>
              <a:rPr lang="ar-SA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F531-700D-4ABA-A301-2E70275A4968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شكل البرامج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50</a:t>
            </a:fld>
            <a:endParaRPr lang="en-US"/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16551054"/>
              </p:ext>
            </p:extLst>
          </p:nvPr>
        </p:nvGraphicFramePr>
        <p:xfrm>
          <a:off x="997580" y="2071688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7084055" y="2533817"/>
            <a:ext cx="122174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3438726" y="16002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3530996" y="15240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قيمة دالة الهدف غير محدودة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"/>
          </p:nvPr>
        </p:nvSpPr>
        <p:spPr>
          <a:xfrm>
            <a:off x="152400" y="3938588"/>
            <a:ext cx="8763000" cy="2187575"/>
          </a:xfrm>
        </p:spPr>
        <p:txBody>
          <a:bodyPr/>
          <a:lstStyle/>
          <a:p>
            <a:pPr algn="r" rtl="1">
              <a:buNone/>
            </a:pPr>
            <a:r>
              <a:rPr lang="ar-SA" dirty="0"/>
              <a:t>عند عدم إمكانية إجراء اختبار النسبة الصغرى: </a:t>
            </a:r>
          </a:p>
          <a:p>
            <a:pPr algn="r" rtl="1">
              <a:buNone/>
            </a:pPr>
            <a:r>
              <a:rPr lang="ar-SA" dirty="0"/>
              <a:t>أي لا يوجد قيمة موجبة (أكبر من الصفر) في عمود المتغير الداخل</a:t>
            </a:r>
          </a:p>
          <a:p>
            <a:pPr algn="r" rtl="1">
              <a:buNone/>
            </a:pPr>
            <a:r>
              <a:rPr lang="ar-SA" dirty="0"/>
              <a:t>فإننا نستنتج أن </a:t>
            </a:r>
            <a:r>
              <a:rPr lang="ar-SA" dirty="0">
                <a:solidFill>
                  <a:srgbClr val="0000FF"/>
                </a:solidFill>
              </a:rPr>
              <a:t>الحل الأمثل غير محدود </a:t>
            </a:r>
            <a:r>
              <a:rPr lang="ar-SA" dirty="0"/>
              <a:t>،</a:t>
            </a:r>
            <a:r>
              <a:rPr lang="ar-SA" b="1" dirty="0">
                <a:solidFill>
                  <a:srgbClr val="FF0000"/>
                </a:solidFill>
              </a:rPr>
              <a:t> </a:t>
            </a:r>
            <a:r>
              <a:rPr lang="ar-SA" dirty="0"/>
              <a:t>أي أن  </a:t>
            </a:r>
            <a:r>
              <a:rPr lang="en-US" i="1" dirty="0">
                <a:solidFill>
                  <a:srgbClr val="0000FF"/>
                </a:solidFill>
              </a:rPr>
              <a:t>z</a:t>
            </a:r>
            <a:r>
              <a:rPr lang="en-US" dirty="0">
                <a:solidFill>
                  <a:srgbClr val="0000FF"/>
                </a:solidFill>
              </a:rPr>
              <a:t>* = +∞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4288" y="1484784"/>
            <a:ext cx="1522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200" dirty="0"/>
              <a:t>مثال:</a:t>
            </a:r>
            <a:endParaRPr 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2295-9CA7-47F2-AF55-6DB13D4A57AF}" type="slidenum">
              <a:rPr lang="ar-SA"/>
              <a:pPr/>
              <a:t>51</a:t>
            </a:fld>
            <a:endParaRPr lang="en-US" dirty="0"/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136197"/>
              </p:ext>
            </p:extLst>
          </p:nvPr>
        </p:nvGraphicFramePr>
        <p:xfrm>
          <a:off x="997580" y="2071688"/>
          <a:ext cx="5924550" cy="1584960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569" name="Text Box 57"/>
          <p:cNvSpPr txBox="1">
            <a:spLocks noChangeArrowheads="1"/>
          </p:cNvSpPr>
          <p:nvPr/>
        </p:nvSpPr>
        <p:spPr bwMode="auto">
          <a:xfrm>
            <a:off x="7084055" y="2533817"/>
            <a:ext cx="122174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Ratio Test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 flipH="1">
            <a:off x="3438726" y="1600200"/>
            <a:ext cx="6356" cy="45529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3530996" y="1524000"/>
            <a:ext cx="1330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2000" b="1" dirty="0">
                <a:solidFill>
                  <a:srgbClr val="006600"/>
                </a:solidFill>
              </a:rPr>
              <a:t>المتغير الداخل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قيمة دالة الهدف غير محدودة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"/>
          </p:nvPr>
        </p:nvSpPr>
        <p:spPr>
          <a:xfrm>
            <a:off x="152400" y="3938588"/>
            <a:ext cx="8763000" cy="2187575"/>
          </a:xfrm>
        </p:spPr>
        <p:txBody>
          <a:bodyPr/>
          <a:lstStyle/>
          <a:p>
            <a:pPr algn="r" rtl="1">
              <a:buNone/>
            </a:pPr>
            <a:r>
              <a:rPr lang="ar-SA" dirty="0">
                <a:solidFill>
                  <a:srgbClr val="0000FF"/>
                </a:solidFill>
              </a:rPr>
              <a:t>الحل الأمثل غير محدود </a:t>
            </a:r>
            <a:r>
              <a:rPr lang="ar-SA" dirty="0"/>
              <a:t>،</a:t>
            </a:r>
            <a:r>
              <a:rPr lang="ar-SA" dirty="0">
                <a:solidFill>
                  <a:srgbClr val="FF0000"/>
                </a:solidFill>
              </a:rPr>
              <a:t> </a:t>
            </a:r>
            <a:r>
              <a:rPr lang="ar-SA" dirty="0"/>
              <a:t>أي أن  </a:t>
            </a:r>
            <a:r>
              <a:rPr lang="en-US" i="1" dirty="0">
                <a:solidFill>
                  <a:srgbClr val="0000FF"/>
                </a:solidFill>
              </a:rPr>
              <a:t>z</a:t>
            </a:r>
            <a:r>
              <a:rPr lang="en-US" dirty="0">
                <a:solidFill>
                  <a:srgbClr val="0000FF"/>
                </a:solidFill>
              </a:rPr>
              <a:t>* = +∞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16525" y="1484784"/>
            <a:ext cx="1522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200" dirty="0"/>
              <a:t>مثال آخر: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5167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  <a:noFill/>
        </p:spPr>
        <p:txBody>
          <a:bodyPr/>
          <a:lstStyle/>
          <a:p>
            <a:pPr algn="r" rtl="1">
              <a:spcBef>
                <a:spcPts val="0"/>
              </a:spcBef>
              <a:buNone/>
            </a:pPr>
            <a:endParaRPr lang="en-US" sz="800" b="1" dirty="0">
              <a:solidFill>
                <a:srgbClr val="FF3300"/>
              </a:solidFill>
            </a:endParaRPr>
          </a:p>
          <a:p>
            <a:pPr algn="just" rtl="1"/>
            <a:r>
              <a:rPr lang="ar-SA" dirty="0"/>
              <a:t>بعض البرامج الخطية ليس لها حل ممكن. يتم اكتشاف ذلك بطرق حل خاصة ستدرس في مقررات لاحقة.</a:t>
            </a:r>
          </a:p>
          <a:p>
            <a:pPr lvl="1" algn="just" rtl="1"/>
            <a:r>
              <a:rPr lang="ar-SA" dirty="0"/>
              <a:t>عندما يكون البرنامج الخطي في الشكل القانوني لمسألة "</a:t>
            </a:r>
            <a:r>
              <a:rPr lang="en-US" dirty="0"/>
              <a:t>max</a:t>
            </a:r>
            <a:r>
              <a:rPr lang="ar-SA" dirty="0"/>
              <a:t>" فإنه دائما يوجد حل ممكن (لماذا</a:t>
            </a:r>
            <a:r>
              <a:rPr lang="ar-SA" sz="1000" dirty="0"/>
              <a:t> </a:t>
            </a:r>
            <a:r>
              <a:rPr lang="ar-SA" dirty="0"/>
              <a:t>؟).</a:t>
            </a:r>
          </a:p>
          <a:p>
            <a:pPr algn="just" rtl="1"/>
            <a:r>
              <a:rPr lang="ar-SA" dirty="0"/>
              <a:t>يوجد طرق حل متنوعة منبثقة من نهج خوارزمية السمبلكس.</a:t>
            </a:r>
          </a:p>
          <a:p>
            <a:pPr algn="just" rtl="1"/>
            <a:r>
              <a:rPr lang="ar-SA" dirty="0"/>
              <a:t>يوجد طرق للحل غير نهج طريقة السمبلكس ، مثل طرق الحل الداخلي (</a:t>
            </a:r>
            <a:r>
              <a:rPr lang="en-US" dirty="0"/>
              <a:t>Interior Point Methods</a:t>
            </a:r>
            <a:r>
              <a:rPr lang="ar-SA" dirty="0"/>
              <a:t>).</a:t>
            </a:r>
          </a:p>
          <a:p>
            <a:pPr algn="just" rtl="1"/>
            <a:endParaRPr 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طرق حل أخرى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algn="r" rtl="1">
              <a:buNone/>
            </a:pPr>
            <a:r>
              <a:rPr lang="ar-SA" u="sng" dirty="0"/>
              <a:t>مثال</a:t>
            </a:r>
            <a:r>
              <a:rPr lang="ar-SA" dirty="0"/>
              <a:t>: برنامج في </a:t>
            </a:r>
            <a:r>
              <a:rPr lang="ar-SA" dirty="0">
                <a:solidFill>
                  <a:srgbClr val="0000FF"/>
                </a:solidFill>
              </a:rPr>
              <a:t>الشكل القانوني </a:t>
            </a:r>
            <a:r>
              <a:rPr lang="ar-SA" dirty="0"/>
              <a:t>لمسألة</a:t>
            </a:r>
            <a:r>
              <a:rPr lang="en-US" dirty="0"/>
              <a:t>max </a:t>
            </a:r>
            <a:r>
              <a:rPr lang="ar-SA" dirty="0"/>
              <a:t>:</a:t>
            </a:r>
          </a:p>
          <a:p>
            <a:pPr algn="r" rtl="1">
              <a:buNone/>
            </a:pPr>
            <a:endParaRPr lang="ar-SA" sz="12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          max 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 = 3000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+ 2000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i="1" dirty="0">
                <a:sym typeface="Symbol" pitchFamily="18" charset="2"/>
              </a:rPr>
              <a:t> </a:t>
            </a:r>
            <a:endParaRPr lang="en-US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          </a:t>
            </a:r>
            <a:r>
              <a:rPr lang="en-US" dirty="0" err="1">
                <a:sym typeface="Symbol" pitchFamily="18" charset="2"/>
              </a:rPr>
              <a:t>s.t</a:t>
            </a:r>
            <a:r>
              <a:rPr lang="en-US" dirty="0">
                <a:sym typeface="Symbol" pitchFamily="18" charset="2"/>
              </a:rPr>
              <a:t>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 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+ 2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sz="800" baseline="-25000" dirty="0">
                <a:sym typeface="Symbol" pitchFamily="18" charset="2"/>
              </a:rPr>
              <a:t>  </a:t>
            </a:r>
            <a:r>
              <a:rPr lang="en-US" baseline="-25000" dirty="0"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≤  6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           2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 + 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   </a:t>
            </a:r>
            <a:r>
              <a:rPr lang="en-US" dirty="0">
                <a:sym typeface="Symbol" pitchFamily="18" charset="2"/>
              </a:rPr>
              <a:t>≤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8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-x</a:t>
            </a:r>
            <a:r>
              <a:rPr lang="en-US" baseline="-25000" dirty="0">
                <a:sym typeface="Symbol" pitchFamily="18" charset="2"/>
              </a:rPr>
              <a:t>1  </a:t>
            </a:r>
            <a:r>
              <a:rPr lang="en-US" dirty="0">
                <a:sym typeface="Symbol" pitchFamily="18" charset="2"/>
              </a:rPr>
              <a:t>+ 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sz="800" baseline="-25000" dirty="0">
                <a:sym typeface="Symbol" pitchFamily="18" charset="2"/>
              </a:rPr>
              <a:t>  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 ≤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 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          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sz="800" baseline="-25000" dirty="0">
                <a:sym typeface="Symbol" pitchFamily="18" charset="2"/>
              </a:rPr>
              <a:t>  </a:t>
            </a:r>
            <a:r>
              <a:rPr lang="en-US" baseline="-25000" dirty="0"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≤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8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 2</a:t>
            </a:r>
            <a:endParaRPr lang="en-US" i="1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   x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i="1" dirty="0">
                <a:sym typeface="Symbol" pitchFamily="18" charset="2"/>
              </a:rPr>
              <a:t> 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≥ 0</a:t>
            </a:r>
            <a:r>
              <a:rPr lang="ar-SA" dirty="0"/>
              <a:t>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F531-700D-4ABA-A301-2E70275A4968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شكل البرامج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algn="r" rtl="1">
              <a:buNone/>
            </a:pPr>
            <a:r>
              <a:rPr lang="ar-SA" u="sng" dirty="0"/>
              <a:t>مثال</a:t>
            </a:r>
            <a:r>
              <a:rPr lang="ar-SA" dirty="0"/>
              <a:t>: ويمكن تحويلة </a:t>
            </a:r>
            <a:r>
              <a:rPr lang="ar-SA" dirty="0">
                <a:solidFill>
                  <a:srgbClr val="0000FF"/>
                </a:solidFill>
              </a:rPr>
              <a:t>للشكل القياسي </a:t>
            </a:r>
            <a:r>
              <a:rPr lang="ar-SA" dirty="0"/>
              <a:t>كما يلي:</a:t>
            </a:r>
          </a:p>
          <a:p>
            <a:pPr algn="r" rtl="1">
              <a:buNone/>
            </a:pPr>
            <a:endParaRPr lang="ar-SA" sz="12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          max 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 = 3000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+ 2000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i="1" dirty="0">
                <a:sym typeface="Symbol" pitchFamily="18" charset="2"/>
              </a:rPr>
              <a:t> </a:t>
            </a:r>
            <a:endParaRPr lang="en-US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          </a:t>
            </a:r>
            <a:r>
              <a:rPr lang="en-US" dirty="0" err="1">
                <a:sym typeface="Symbol" pitchFamily="18" charset="2"/>
              </a:rPr>
              <a:t>s.t</a:t>
            </a:r>
            <a:r>
              <a:rPr lang="en-US" dirty="0">
                <a:sym typeface="Symbol" pitchFamily="18" charset="2"/>
              </a:rPr>
              <a:t>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 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+ 2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 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                    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en-US" dirty="0">
                <a:sym typeface="Symbol" pitchFamily="18" charset="2"/>
              </a:rPr>
              <a:t>  6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           2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 + 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            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             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8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-x</a:t>
            </a:r>
            <a:r>
              <a:rPr lang="en-US" baseline="-25000" dirty="0">
                <a:sym typeface="Symbol" pitchFamily="18" charset="2"/>
              </a:rPr>
              <a:t>1  </a:t>
            </a:r>
            <a:r>
              <a:rPr lang="en-US" dirty="0">
                <a:sym typeface="Symbol" pitchFamily="18" charset="2"/>
              </a:rPr>
              <a:t>+ 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baseline="-25000" dirty="0">
                <a:sym typeface="Symbol" pitchFamily="18" charset="2"/>
              </a:rPr>
              <a:t>2 </a:t>
            </a:r>
            <a:r>
              <a:rPr lang="en-US" dirty="0">
                <a:sym typeface="Symbol" pitchFamily="18" charset="2"/>
              </a:rPr>
              <a:t>               +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3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      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 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          x</a:t>
            </a:r>
            <a:r>
              <a:rPr lang="en-US" baseline="-25000" dirty="0">
                <a:sym typeface="Symbol" pitchFamily="18" charset="2"/>
              </a:rPr>
              <a:t>2                                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4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800" dirty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en-US" dirty="0">
                <a:sym typeface="Symbol" pitchFamily="18" charset="2"/>
              </a:rPr>
              <a:t>2</a:t>
            </a:r>
            <a:endParaRPr lang="en-US" i="1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                 x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i="1" dirty="0">
                <a:sym typeface="Symbol" pitchFamily="18" charset="2"/>
              </a:rPr>
              <a:t> x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,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,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3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4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≥ 0</a:t>
            </a:r>
            <a:r>
              <a:rPr lang="ar-SA" dirty="0"/>
              <a:t>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F531-700D-4ABA-A301-2E70275A4968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شكل البرامج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CFB-45C9-43C4-B77F-8AA9A78730AC}" type="slidenum">
              <a:rPr lang="ar-SA"/>
              <a:pPr/>
              <a:t>8</a:t>
            </a:fld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02213"/>
          </a:xfrm>
          <a:effectLst/>
        </p:spPr>
        <p:txBody>
          <a:bodyPr/>
          <a:lstStyle/>
          <a:p>
            <a:pPr marL="0" indent="0" algn="r" rtl="1">
              <a:spcBef>
                <a:spcPct val="0"/>
              </a:spcBef>
              <a:buNone/>
            </a:pPr>
            <a:r>
              <a:rPr lang="ar-SA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حل نظام من معادلات خطية في حالة وجود عدد لانهائي من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الحلول. لنفترض لدينا النظام الخطي التالي:</a:t>
            </a:r>
            <a:endParaRPr lang="en-US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spcBef>
                <a:spcPct val="0"/>
              </a:spcBef>
              <a:buNone/>
            </a:pPr>
            <a:endParaRPr lang="ar-SA" sz="12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=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</a:p>
          <a:p>
            <a:pPr marL="857250" lvl="1" indent="-342900" algn="ctr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=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</a:p>
          <a:p>
            <a:pPr marL="857250" lvl="1" indent="-342900" algn="ctr">
              <a:lnSpc>
                <a:spcPct val="50000"/>
              </a:lnSpc>
              <a:spcBef>
                <a:spcPct val="0"/>
              </a:spcBef>
              <a:buNone/>
            </a:pPr>
            <a:r>
              <a:rPr lang="en-US" b="1" dirty="0"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857250" lvl="1" indent="-342900"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+mj-lt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857250" lvl="1" indent="-342900"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+mj-lt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857250" lvl="1" indent="-342900" algn="ctr">
              <a:spcBef>
                <a:spcPct val="0"/>
              </a:spcBef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+ . . . +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a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mn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x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baseline="-250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= </a:t>
            </a:r>
            <a:r>
              <a:rPr lang="en-US" i="1" dirty="0" err="1">
                <a:latin typeface="+mj-lt"/>
                <a:cs typeface="Times New Roman" pitchFamily="18" charset="0"/>
                <a:sym typeface="Symbol" pitchFamily="18" charset="2"/>
              </a:rPr>
              <a:t>b</a:t>
            </a:r>
            <a:r>
              <a:rPr lang="en-US" i="1" baseline="-25000" dirty="0" err="1"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endParaRPr lang="en-US" i="1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 rtl="1"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57250" lvl="1" indent="-34290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عدد المعادلات  =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endParaRPr lang="en-US" dirty="0">
              <a:solidFill>
                <a:srgbClr val="0000FF"/>
              </a:solidFill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r" rtl="1"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عدد المتغيرات  =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endParaRPr lang="ar-SA" i="1" dirty="0">
              <a:solidFill>
                <a:srgbClr val="0000FF"/>
              </a:solidFill>
              <a:latin typeface="+mj-lt"/>
              <a:cs typeface="Times New Roman" pitchFamily="18" charset="0"/>
              <a:sym typeface="Symbol" pitchFamily="18" charset="2"/>
            </a:endParaRPr>
          </a:p>
          <a:p>
            <a:pPr marL="857250" lvl="1" indent="-342900" algn="ctr">
              <a:spcBef>
                <a:spcPct val="0"/>
              </a:spcBef>
              <a:buNone/>
            </a:pPr>
            <a:r>
              <a:rPr lang="ar-S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&gt;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m</a:t>
            </a:r>
            <a:endParaRPr lang="ar-SA" i="1" dirty="0">
              <a:solidFill>
                <a:srgbClr val="0000FF"/>
              </a:solidFill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الحل الأساسي</a:t>
            </a:r>
            <a:r>
              <a:rPr lang="en-US" sz="4000" b="1" dirty="0">
                <a:solidFill>
                  <a:srgbClr val="002060"/>
                </a:solidFill>
                <a:sym typeface="Symbol" pitchFamily="18" charset="2"/>
              </a:rPr>
              <a:t> 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856984" cy="4830763"/>
          </a:xfrm>
        </p:spPr>
        <p:txBody>
          <a:bodyPr/>
          <a:lstStyle/>
          <a:p>
            <a:pPr marL="457200" algn="r" rtl="1">
              <a:spcBef>
                <a:spcPct val="0"/>
              </a:spcBef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اختر </a:t>
            </a:r>
            <a:r>
              <a:rPr lang="en-US" sz="3200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ar-SA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من المتغيرات لتكون </a:t>
            </a: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متغيرات أساسية</a:t>
            </a:r>
            <a:endParaRPr lang="en-US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200150" lvl="2" algn="r" rtl="1">
              <a:spcBef>
                <a:spcPct val="0"/>
              </a:spcBef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Basic Variables or BV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)</a:t>
            </a:r>
            <a:endParaRPr lang="en-US" sz="3200" dirty="0">
              <a:solidFill>
                <a:srgbClr val="FF0000"/>
              </a:solidFill>
              <a:latin typeface="+mj-lt"/>
              <a:cs typeface="Times New Roman" pitchFamily="18" charset="0"/>
              <a:sym typeface="Symbol" pitchFamily="18" charset="2"/>
            </a:endParaRPr>
          </a:p>
          <a:p>
            <a:pPr marL="400050" algn="r" rtl="1">
              <a:spcBef>
                <a:spcPct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00050" algn="r" rtl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المتغيرات المتبقية (عددها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n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m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تكون </a:t>
            </a:r>
            <a:r>
              <a:rPr lang="ar-SA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متغيرات غير أساسية  </a:t>
            </a:r>
          </a:p>
          <a:p>
            <a:pPr marL="57150" indent="0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(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Non-Basic Variables or NBV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200150" lvl="2" algn="r" rtl="1">
              <a:spcBef>
                <a:spcPct val="0"/>
              </a:spcBef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514350" indent="-457200" algn="just" rtl="1">
              <a:spcBef>
                <a:spcPct val="0"/>
              </a:spcBef>
              <a:buClr>
                <a:schemeClr val="tx1"/>
              </a:buClr>
              <a:buFont typeface="Times New Roman" panose="02020603050405020304" pitchFamily="18" charset="0"/>
              <a:buChar char="•"/>
            </a:pP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الحل الأساسي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dirty="0">
                <a:latin typeface="+mj-lt"/>
                <a:cs typeface="Times New Roman" pitchFamily="18" charset="0"/>
                <a:sym typeface="Symbol" pitchFamily="18" charset="2"/>
              </a:rPr>
              <a:t>Basic Solution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): نحصل عليه بوضع قيم جميع المتغيرات الغير أساسية مساوية للصفر. ثم نوجد حل  للنظام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F531-700D-4ABA-A301-2E70275A4968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الحل الأساسي</a:t>
            </a:r>
            <a:r>
              <a:rPr lang="en-US" sz="4000" b="1" dirty="0">
                <a:solidFill>
                  <a:srgbClr val="002060"/>
                </a:solidFill>
                <a:sym typeface="Symbol" pitchFamily="18" charset="2"/>
              </a:rPr>
              <a:t> 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282612</TotalTime>
  <Words>4387</Words>
  <Application>Microsoft Office PowerPoint</Application>
  <PresentationFormat>On-screen Show (4:3)</PresentationFormat>
  <Paragraphs>1399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High Tower Text</vt:lpstr>
      <vt:lpstr>Symbol</vt:lpstr>
      <vt:lpstr>Times New Roman</vt:lpstr>
      <vt:lpstr>Default Design</vt:lpstr>
      <vt:lpstr>  الحل الجبري للبرامج الخطية   خوارزمية السمبلكس Simplex Algorithm    </vt:lpstr>
      <vt:lpstr>شكل البرامج الخطية</vt:lpstr>
      <vt:lpstr>شكل البرامج الخطية</vt:lpstr>
      <vt:lpstr>شكل البرامج الخطية</vt:lpstr>
      <vt:lpstr>شكل البرامج الخطية</vt:lpstr>
      <vt:lpstr>شكل البرامج الخطية</vt:lpstr>
      <vt:lpstr>شكل البرامج الخطية</vt:lpstr>
      <vt:lpstr>الحل الأساسي </vt:lpstr>
      <vt:lpstr>الحل الأساسي </vt:lpstr>
      <vt:lpstr>الحل الأساسي </vt:lpstr>
      <vt:lpstr>الحل الأساسي </vt:lpstr>
      <vt:lpstr>الحل الأساسي</vt:lpstr>
      <vt:lpstr>الحل الأساسي</vt:lpstr>
      <vt:lpstr>PowerPoint Presentation</vt:lpstr>
      <vt:lpstr>الحل الأساسي الممكن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خوارزمية السمبلكس لحل البرامج الخطية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حلول مثلى متعددة (بديلة)</vt:lpstr>
      <vt:lpstr>حلول مثلى متعددة (بديلة)</vt:lpstr>
      <vt:lpstr>حلول مثلى متعددة (بديلة)</vt:lpstr>
      <vt:lpstr>قيمة دالة الهدف غير محدودة</vt:lpstr>
      <vt:lpstr>قيمة دالة الهدف غير محدودة</vt:lpstr>
      <vt:lpstr>طرق حل أخرى</vt:lpstr>
    </vt:vector>
  </TitlesOfParts>
  <Company>KSU-OR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Khalid</dc:creator>
  <cp:lastModifiedBy>d4444</cp:lastModifiedBy>
  <cp:revision>2015</cp:revision>
  <dcterms:created xsi:type="dcterms:W3CDTF">2005-02-02T13:26:22Z</dcterms:created>
  <dcterms:modified xsi:type="dcterms:W3CDTF">2021-08-24T20:31:26Z</dcterms:modified>
</cp:coreProperties>
</file>