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62"/>
  </p:notesMasterIdLst>
  <p:handoutMasterIdLst>
    <p:handoutMasterId r:id="rId63"/>
  </p:handoutMasterIdLst>
  <p:sldIdLst>
    <p:sldId id="617" r:id="rId2"/>
    <p:sldId id="679" r:id="rId3"/>
    <p:sldId id="618" r:id="rId4"/>
    <p:sldId id="619" r:id="rId5"/>
    <p:sldId id="622" r:id="rId6"/>
    <p:sldId id="620" r:id="rId7"/>
    <p:sldId id="623" r:id="rId8"/>
    <p:sldId id="624" r:id="rId9"/>
    <p:sldId id="625" r:id="rId10"/>
    <p:sldId id="626" r:id="rId11"/>
    <p:sldId id="628" r:id="rId12"/>
    <p:sldId id="629" r:id="rId13"/>
    <p:sldId id="374" r:id="rId14"/>
    <p:sldId id="678" r:id="rId15"/>
    <p:sldId id="680" r:id="rId16"/>
    <p:sldId id="681" r:id="rId17"/>
    <p:sldId id="630" r:id="rId18"/>
    <p:sldId id="376" r:id="rId19"/>
    <p:sldId id="631" r:id="rId20"/>
    <p:sldId id="682" r:id="rId21"/>
    <p:sldId id="693" r:id="rId22"/>
    <p:sldId id="632" r:id="rId23"/>
    <p:sldId id="694" r:id="rId24"/>
    <p:sldId id="683" r:id="rId25"/>
    <p:sldId id="634" r:id="rId26"/>
    <p:sldId id="635" r:id="rId27"/>
    <p:sldId id="636" r:id="rId28"/>
    <p:sldId id="637" r:id="rId29"/>
    <p:sldId id="684" r:id="rId30"/>
    <p:sldId id="641" r:id="rId31"/>
    <p:sldId id="638" r:id="rId32"/>
    <p:sldId id="640" r:id="rId33"/>
    <p:sldId id="890" r:id="rId34"/>
    <p:sldId id="891" r:id="rId35"/>
    <p:sldId id="892" r:id="rId36"/>
    <p:sldId id="648" r:id="rId37"/>
    <p:sldId id="649" r:id="rId38"/>
    <p:sldId id="650" r:id="rId39"/>
    <p:sldId id="651" r:id="rId40"/>
    <p:sldId id="652" r:id="rId41"/>
    <p:sldId id="653" r:id="rId42"/>
    <p:sldId id="895" r:id="rId43"/>
    <p:sldId id="655" r:id="rId44"/>
    <p:sldId id="657" r:id="rId45"/>
    <p:sldId id="658" r:id="rId46"/>
    <p:sldId id="893" r:id="rId47"/>
    <p:sldId id="894" r:id="rId48"/>
    <p:sldId id="661" r:id="rId49"/>
    <p:sldId id="662" r:id="rId50"/>
    <p:sldId id="677" r:id="rId51"/>
    <p:sldId id="664" r:id="rId52"/>
    <p:sldId id="665" r:id="rId53"/>
    <p:sldId id="667" r:id="rId54"/>
    <p:sldId id="668" r:id="rId55"/>
    <p:sldId id="669" r:id="rId56"/>
    <p:sldId id="675" r:id="rId57"/>
    <p:sldId id="670" r:id="rId58"/>
    <p:sldId id="896" r:id="rId59"/>
    <p:sldId id="672" r:id="rId60"/>
    <p:sldId id="673" r:id="rId61"/>
  </p:sldIdLst>
  <p:sldSz cx="9144000" cy="6858000" type="screen4x3"/>
  <p:notesSz cx="6834188" cy="9979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7A60A"/>
    <a:srgbClr val="006600"/>
    <a:srgbClr val="00E266"/>
    <a:srgbClr val="25F802"/>
    <a:srgbClr val="00FA71"/>
    <a:srgbClr val="000000"/>
    <a:srgbClr val="93FFC4"/>
    <a:srgbClr val="00DA63"/>
    <a:srgbClr val="07A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3341" autoAdjust="0"/>
  </p:normalViewPr>
  <p:slideViewPr>
    <p:cSldViewPr>
      <p:cViewPr varScale="1">
        <p:scale>
          <a:sx n="81" d="100"/>
          <a:sy n="81" d="100"/>
        </p:scale>
        <p:origin x="149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9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FED4F71-9085-4D3D-A598-899A59774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7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EF6AC-4BA6-4FE0-8FE2-930D6BBC3A4A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4213" y="4740275"/>
            <a:ext cx="5467350" cy="4491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963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9C85A-915F-4B9F-B320-E33023B750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6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9C85A-915F-4B9F-B320-E33023B750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468F9-5DA9-4686-83ED-3B6E8564BD0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FE1D3-6C99-4E58-889F-2989E27198C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666C-DFE9-4286-99DE-9686812CF84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00400" y="64008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" y="64611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OR101:DR. Khalid Al-Nowibet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894DA0D-94AF-4962-BF90-869B62500E29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A674FF6-AF9D-42A2-B5C6-F4093371E344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F4DE9-CE2E-4274-9328-0145549855D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40261-E0E2-4F8F-B202-A1D51C37558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8BCF4-B7AB-4D91-B384-AE64937DC55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27B8A-24DE-4F20-AEE3-5DA6A46595A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F5EA3-AAC8-4A81-AAC5-8FC721B6D00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00A24-4F07-4141-AAAB-CF49395B5C1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83E0B-AB08-4A91-A485-0BFFCCDB1DF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2C187-FD57-4656-96C0-C9078576519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FC50A33-56F7-4581-ABA0-6165713F8F2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11380"/>
            <a:ext cx="8229600" cy="32004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1" rtl="1" eaLnBrk="1" hangingPunct="1"/>
            <a:br>
              <a:rPr lang="ar-SA" sz="5400" b="1" dirty="0">
                <a:solidFill>
                  <a:srgbClr val="002060"/>
                </a:solidFill>
              </a:rPr>
            </a:br>
            <a:br>
              <a:rPr lang="ar-SA" sz="5400" b="1" dirty="0">
                <a:solidFill>
                  <a:srgbClr val="002060"/>
                </a:solidFill>
              </a:rPr>
            </a:br>
            <a:r>
              <a:rPr lang="ar-SA" sz="5400" b="1" dirty="0">
                <a:solidFill>
                  <a:srgbClr val="002060"/>
                </a:solidFill>
              </a:rPr>
              <a:t>مسألة النقل</a:t>
            </a:r>
            <a:b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rgbClr val="002060"/>
                </a:solidFill>
              </a:rPr>
              <a:t>Transportation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sz="4000" b="1" dirty="0">
                <a:solidFill>
                  <a:srgbClr val="002060"/>
                </a:solidFill>
              </a:rPr>
              <a:t>Problem </a:t>
            </a:r>
            <a:br>
              <a:rPr lang="en-US" sz="5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ar-SA" sz="5400" b="1" dirty="0">
                <a:solidFill>
                  <a:srgbClr val="002060"/>
                </a:solidFill>
              </a:rPr>
            </a:b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70522-0924-4F37-9040-6E48596CF690}" type="slidenum">
              <a:rPr lang="ar-SA"/>
              <a:pPr>
                <a:defRPr/>
              </a:pPr>
              <a:t>10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58175" cy="4954588"/>
          </a:xfrm>
        </p:spPr>
        <p:txBody>
          <a:bodyPr/>
          <a:lstStyle/>
          <a:p>
            <a:pPr marL="0" lvl="1" indent="0" algn="r" rtl="1" eaLnBrk="1" hangingPunct="1">
              <a:spcBef>
                <a:spcPct val="0"/>
              </a:spcBef>
              <a:buFontTx/>
              <a:buNone/>
            </a:pP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lvl="1" indent="0" algn="r" rtl="1" eaLnBrk="1" hangingPunct="1">
              <a:spcBef>
                <a:spcPct val="0"/>
              </a:spcBef>
              <a:buNone/>
            </a:pP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ar-SA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ar-SA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= عدد الوحدات المنقولة من عقدة الإمداد  </a:t>
            </a:r>
            <a:r>
              <a:rPr lang="en-US" i="1" dirty="0" err="1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i</a:t>
            </a:r>
            <a:r>
              <a:rPr lang="ar-SA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8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 </a:t>
            </a:r>
            <a:r>
              <a:rPr lang="ar-SA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إلى عقدة الطلب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ar-SA" dirty="0"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marL="609600" indent="-609600" algn="ctr" rtl="1" eaLnBrk="1" hangingPunct="1">
              <a:spcBef>
                <a:spcPct val="0"/>
              </a:spcBef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    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, 2 , … 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,   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1 , 2 , … 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الصيغة العامة للنموذج الرياضي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08290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450772"/>
              </p:ext>
            </p:extLst>
          </p:nvPr>
        </p:nvGraphicFramePr>
        <p:xfrm>
          <a:off x="306388" y="3062288"/>
          <a:ext cx="6078537" cy="329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048" name="معادلة" r:id="rId4" imgW="2984400" imgH="1841400" progId="Equation.3">
                  <p:embed/>
                </p:oleObj>
              </mc:Choice>
              <mc:Fallback>
                <p:oleObj name="معادلة" r:id="rId4" imgW="2984400" imgH="18414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3062288"/>
                        <a:ext cx="6078537" cy="329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2EA70C-21EB-4F90-9EDC-AEADFBF73D05}" type="slidenum">
              <a:rPr lang="ar-SA"/>
              <a:pPr>
                <a:defRPr/>
              </a:pPr>
              <a:t>11</a:t>
            </a:fld>
            <a:endParaRPr lang="en-US"/>
          </a:p>
        </p:txBody>
      </p:sp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3865769" y="1955800"/>
            <a:ext cx="17299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ar-SA" sz="3200" b="1" dirty="0"/>
              <a:t>مسائل النقل</a:t>
            </a:r>
          </a:p>
        </p:txBody>
      </p:sp>
      <p:sp>
        <p:nvSpPr>
          <p:cNvPr id="12293" name="Freeform 10"/>
          <p:cNvSpPr>
            <a:spLocks/>
          </p:cNvSpPr>
          <p:nvPr/>
        </p:nvSpPr>
        <p:spPr bwMode="auto">
          <a:xfrm>
            <a:off x="2667000" y="2927350"/>
            <a:ext cx="4108450" cy="385763"/>
          </a:xfrm>
          <a:custGeom>
            <a:avLst/>
            <a:gdLst>
              <a:gd name="T0" fmla="*/ 0 w 3237"/>
              <a:gd name="T1" fmla="*/ 2147483647 h 243"/>
              <a:gd name="T2" fmla="*/ 0 w 3237"/>
              <a:gd name="T3" fmla="*/ 0 h 243"/>
              <a:gd name="T4" fmla="*/ 2147483647 w 3237"/>
              <a:gd name="T5" fmla="*/ 0 h 243"/>
              <a:gd name="T6" fmla="*/ 2147483647 w 3237"/>
              <a:gd name="T7" fmla="*/ 2147483647 h 243"/>
              <a:gd name="T8" fmla="*/ 0 60000 65536"/>
              <a:gd name="T9" fmla="*/ 0 60000 65536"/>
              <a:gd name="T10" fmla="*/ 0 60000 65536"/>
              <a:gd name="T11" fmla="*/ 0 60000 65536"/>
              <a:gd name="T12" fmla="*/ 0 w 3237"/>
              <a:gd name="T13" fmla="*/ 0 h 243"/>
              <a:gd name="T14" fmla="*/ 3237 w 3237"/>
              <a:gd name="T15" fmla="*/ 243 h 2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37" h="243">
                <a:moveTo>
                  <a:pt x="0" y="243"/>
                </a:moveTo>
                <a:lnTo>
                  <a:pt x="0" y="0"/>
                </a:lnTo>
                <a:lnTo>
                  <a:pt x="3237" y="0"/>
                </a:lnTo>
                <a:lnTo>
                  <a:pt x="3237" y="21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Line 11"/>
          <p:cNvSpPr>
            <a:spLocks noChangeShapeType="1"/>
          </p:cNvSpPr>
          <p:nvPr/>
        </p:nvSpPr>
        <p:spPr bwMode="auto">
          <a:xfrm flipV="1">
            <a:off x="4643438" y="25908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Text Box 12"/>
          <p:cNvSpPr txBox="1">
            <a:spLocks noChangeArrowheads="1"/>
          </p:cNvSpPr>
          <p:nvPr/>
        </p:nvSpPr>
        <p:spPr bwMode="auto">
          <a:xfrm>
            <a:off x="1528189" y="3316288"/>
            <a:ext cx="25667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ar-SA" sz="2400" b="1" dirty="0"/>
              <a:t>مسائل النقل غير المتزنة</a:t>
            </a:r>
          </a:p>
        </p:txBody>
      </p:sp>
      <p:sp>
        <p:nvSpPr>
          <p:cNvPr id="12296" name="Text Box 13"/>
          <p:cNvSpPr txBox="1">
            <a:spLocks noChangeArrowheads="1"/>
          </p:cNvSpPr>
          <p:nvPr/>
        </p:nvSpPr>
        <p:spPr bwMode="auto">
          <a:xfrm>
            <a:off x="5712516" y="3290888"/>
            <a:ext cx="21226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ar-SA" sz="2400" b="1" dirty="0"/>
              <a:t>مسائل النقل المتزنة</a:t>
            </a:r>
          </a:p>
        </p:txBody>
      </p:sp>
      <p:sp>
        <p:nvSpPr>
          <p:cNvPr id="12297" name="Text Box 14"/>
          <p:cNvSpPr txBox="1">
            <a:spLocks noChangeArrowheads="1"/>
          </p:cNvSpPr>
          <p:nvPr/>
        </p:nvSpPr>
        <p:spPr bwMode="auto">
          <a:xfrm>
            <a:off x="5257800" y="3733800"/>
            <a:ext cx="3251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sz="2400" dirty="0"/>
              <a:t>إجمالي الطلب </a:t>
            </a:r>
            <a:r>
              <a:rPr lang="ar-S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ar-SA" sz="2400" dirty="0"/>
              <a:t> إجمالي الإمداد</a:t>
            </a:r>
            <a:endParaRPr lang="en-US" sz="2400" dirty="0"/>
          </a:p>
        </p:txBody>
      </p:sp>
      <p:sp>
        <p:nvSpPr>
          <p:cNvPr id="12298" name="Text Box 15"/>
          <p:cNvSpPr txBox="1">
            <a:spLocks noChangeArrowheads="1"/>
          </p:cNvSpPr>
          <p:nvPr/>
        </p:nvSpPr>
        <p:spPr bwMode="auto">
          <a:xfrm>
            <a:off x="1079661" y="3733800"/>
            <a:ext cx="33249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rtl="1"/>
            <a:r>
              <a:rPr lang="ar-SA" sz="2400" dirty="0"/>
              <a:t>إجمالي الطلب </a:t>
            </a:r>
            <a:r>
              <a:rPr lang="en-US" sz="2400" b="1" dirty="0">
                <a:sym typeface="Symbol" pitchFamily="18" charset="2"/>
              </a:rPr>
              <a:t></a:t>
            </a:r>
            <a:r>
              <a:rPr lang="ar-SA" sz="2400" dirty="0">
                <a:sym typeface="Symbol" pitchFamily="18" charset="2"/>
              </a:rPr>
              <a:t> </a:t>
            </a:r>
            <a:r>
              <a:rPr lang="ar-SA" sz="2400" dirty="0"/>
              <a:t> إجمالي الإمداد</a:t>
            </a:r>
            <a:endParaRPr lang="en-US" sz="2400" dirty="0"/>
          </a:p>
        </p:txBody>
      </p:sp>
      <p:sp>
        <p:nvSpPr>
          <p:cNvPr id="12299" name="Freeform 16"/>
          <p:cNvSpPr>
            <a:spLocks/>
          </p:cNvSpPr>
          <p:nvPr/>
        </p:nvSpPr>
        <p:spPr bwMode="auto">
          <a:xfrm>
            <a:off x="1464832" y="4479925"/>
            <a:ext cx="3124200" cy="385762"/>
          </a:xfrm>
          <a:custGeom>
            <a:avLst/>
            <a:gdLst>
              <a:gd name="T0" fmla="*/ 0 w 3237"/>
              <a:gd name="T1" fmla="*/ 2147483647 h 243"/>
              <a:gd name="T2" fmla="*/ 0 w 3237"/>
              <a:gd name="T3" fmla="*/ 0 h 243"/>
              <a:gd name="T4" fmla="*/ 2147483647 w 3237"/>
              <a:gd name="T5" fmla="*/ 0 h 243"/>
              <a:gd name="T6" fmla="*/ 2147483647 w 3237"/>
              <a:gd name="T7" fmla="*/ 2147483647 h 243"/>
              <a:gd name="T8" fmla="*/ 0 60000 65536"/>
              <a:gd name="T9" fmla="*/ 0 60000 65536"/>
              <a:gd name="T10" fmla="*/ 0 60000 65536"/>
              <a:gd name="T11" fmla="*/ 0 60000 65536"/>
              <a:gd name="T12" fmla="*/ 0 w 3237"/>
              <a:gd name="T13" fmla="*/ 0 h 243"/>
              <a:gd name="T14" fmla="*/ 3237 w 3237"/>
              <a:gd name="T15" fmla="*/ 243 h 2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37" h="243">
                <a:moveTo>
                  <a:pt x="0" y="243"/>
                </a:moveTo>
                <a:lnTo>
                  <a:pt x="0" y="0"/>
                </a:lnTo>
                <a:lnTo>
                  <a:pt x="3237" y="0"/>
                </a:lnTo>
                <a:lnTo>
                  <a:pt x="3237" y="21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Line 17"/>
          <p:cNvSpPr>
            <a:spLocks noChangeShapeType="1"/>
          </p:cNvSpPr>
          <p:nvPr/>
        </p:nvSpPr>
        <p:spPr bwMode="auto">
          <a:xfrm flipV="1">
            <a:off x="2880610" y="41910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Text Box 18"/>
          <p:cNvSpPr txBox="1">
            <a:spLocks noChangeArrowheads="1"/>
          </p:cNvSpPr>
          <p:nvPr/>
        </p:nvSpPr>
        <p:spPr bwMode="auto">
          <a:xfrm>
            <a:off x="3141231" y="4897437"/>
            <a:ext cx="280236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1"/>
            <a:r>
              <a:rPr lang="ar-SA" sz="2400" b="1" dirty="0"/>
              <a:t>عجز</a:t>
            </a:r>
          </a:p>
          <a:p>
            <a:pPr algn="ctr" rtl="1"/>
            <a:r>
              <a:rPr lang="ar-SA" sz="2000" dirty="0"/>
              <a:t>إجمالي الطلب </a:t>
            </a:r>
            <a:r>
              <a:rPr lang="ar-SA" sz="2000" dirty="0">
                <a:sym typeface="Symbol" pitchFamily="18" charset="2"/>
              </a:rPr>
              <a:t>&gt; </a:t>
            </a:r>
            <a:r>
              <a:rPr lang="ar-SA" sz="2000" dirty="0"/>
              <a:t> إجمالي الإمداد</a:t>
            </a:r>
            <a:endParaRPr lang="en-US" sz="2000" dirty="0"/>
          </a:p>
        </p:txBody>
      </p:sp>
      <p:sp>
        <p:nvSpPr>
          <p:cNvPr id="12302" name="Text Box 19"/>
          <p:cNvSpPr txBox="1">
            <a:spLocks noChangeArrowheads="1"/>
          </p:cNvSpPr>
          <p:nvPr/>
        </p:nvSpPr>
        <p:spPr bwMode="auto">
          <a:xfrm>
            <a:off x="34062" y="4885599"/>
            <a:ext cx="280236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1"/>
            <a:r>
              <a:rPr lang="ar-SA" sz="2400" b="1" dirty="0"/>
              <a:t>فائض</a:t>
            </a:r>
          </a:p>
          <a:p>
            <a:pPr algn="ctr" rtl="1"/>
            <a:r>
              <a:rPr lang="ar-SA" sz="2000" dirty="0"/>
              <a:t>إجمالي الطلب </a:t>
            </a:r>
            <a:r>
              <a:rPr lang="ar-SA" sz="2000" dirty="0">
                <a:sym typeface="Symbol" pitchFamily="18" charset="2"/>
              </a:rPr>
              <a:t>&lt; </a:t>
            </a:r>
            <a:r>
              <a:rPr lang="ar-SA" sz="2000" dirty="0"/>
              <a:t> إجمالي الإمداد</a:t>
            </a:r>
            <a:endParaRPr lang="en-US" sz="2000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مسألة النقل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E6135-212D-4AE8-AFEF-0935DDF71C7F}" type="slidenum">
              <a:rPr lang="ar-SA"/>
              <a:pPr>
                <a:defRPr/>
              </a:pPr>
              <a:t>12</a:t>
            </a:fld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62900" cy="4525963"/>
          </a:xfrm>
        </p:spPr>
        <p:txBody>
          <a:bodyPr/>
          <a:lstStyle/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r>
              <a:rPr lang="ar-SA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ar-SA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الشرط الكافي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لوجود حل أساسي ممكن هو أن يكون: </a:t>
            </a: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r>
              <a:rPr lang="ar-SA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ar-SA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إجمالي الطلب  </a:t>
            </a:r>
            <a:r>
              <a:rPr lang="ar-SA" sz="2800" dirty="0">
                <a:solidFill>
                  <a:srgbClr val="0000FF"/>
                </a:solidFill>
                <a:latin typeface="Times New Roman" pitchFamily="18" charset="0"/>
                <a:cs typeface="+mj-cs"/>
                <a:sym typeface="Symbol" pitchFamily="18" charset="2"/>
              </a:rPr>
              <a:t>=</a:t>
            </a:r>
            <a:r>
              <a:rPr lang="ar-SA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إجمالي الإمداد  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أي أن</a:t>
            </a: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ar-SA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r>
              <a:rPr lang="ar-SA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جميع قيود </a:t>
            </a:r>
            <a:r>
              <a:rPr lang="ar-SA" sz="28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المتراجحات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تصبح معادلات (رابطة).</a:t>
            </a:r>
          </a:p>
          <a:p>
            <a:pPr marL="609600" lvl="1" indent="-609600" algn="r" rtl="1" eaLnBrk="1" hangingPunct="1">
              <a:spcBef>
                <a:spcPct val="0"/>
              </a:spcBef>
              <a:buNone/>
            </a:pPr>
            <a:r>
              <a:rPr lang="ar-SA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البرنامج سيكون في الصيغة القياسية.</a:t>
            </a:r>
            <a:endParaRPr lang="en-US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مسألة النقل المتزنة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11364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928877"/>
              </p:ext>
            </p:extLst>
          </p:nvPr>
        </p:nvGraphicFramePr>
        <p:xfrm>
          <a:off x="306388" y="3155950"/>
          <a:ext cx="6078537" cy="329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034" name="معادلة" r:id="rId3" imgW="2984400" imgH="1841400" progId="Equation.3">
                  <p:embed/>
                </p:oleObj>
              </mc:Choice>
              <mc:Fallback>
                <p:oleObj name="معادلة" r:id="rId3" imgW="2984400" imgH="18414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3155950"/>
                        <a:ext cx="6078537" cy="329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403437"/>
              </p:ext>
            </p:extLst>
          </p:nvPr>
        </p:nvGraphicFramePr>
        <p:xfrm>
          <a:off x="1873153" y="1974850"/>
          <a:ext cx="14747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035" name="معادلة" r:id="rId5" imgW="812447" imgH="444307" progId="Equation.3">
                  <p:embed/>
                </p:oleObj>
              </mc:Choice>
              <mc:Fallback>
                <p:oleObj name="معادلة" r:id="rId5" imgW="812447" imgH="444307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153" y="1974850"/>
                        <a:ext cx="1474788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2B92D-4718-4E49-BBE6-824F34D7354D}" type="slidenum">
              <a:rPr lang="ar-SA"/>
              <a:pPr>
                <a:defRPr/>
              </a:pPr>
              <a:t>13</a:t>
            </a:fld>
            <a:endParaRPr 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447800"/>
            <a:ext cx="8439150" cy="5106988"/>
          </a:xfrm>
        </p:spPr>
        <p:txBody>
          <a:bodyPr/>
          <a:lstStyle/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1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None/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قيمة الخلية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sz="7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في جدول النقل تمثل قيمة المتغير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22310" name="Group 10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0085616"/>
              </p:ext>
            </p:extLst>
          </p:nvPr>
        </p:nvGraphicFramePr>
        <p:xfrm>
          <a:off x="1598637" y="1422006"/>
          <a:ext cx="5781675" cy="4219578"/>
        </p:xfrm>
        <a:graphic>
          <a:graphicData uri="http://schemas.openxmlformats.org/drawingml/2006/table">
            <a:tbl>
              <a:tblPr rtl="1"/>
              <a:tblGrid>
                <a:gridCol w="96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2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Supply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ar-SA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kumimoji="0" lang="en-US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mn</a:t>
                      </a:r>
                      <a:endParaRPr kumimoji="0" lang="en-US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mn</a:t>
                      </a:r>
                      <a:endParaRPr kumimoji="0" lang="en-US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Demand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348" name="Rectangle 85"/>
          <p:cNvSpPr>
            <a:spLocks noChangeArrowheads="1"/>
          </p:cNvSpPr>
          <p:nvPr/>
        </p:nvSpPr>
        <p:spPr bwMode="auto">
          <a:xfrm>
            <a:off x="3028947" y="2133571"/>
            <a:ext cx="50482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Rectangle 86"/>
          <p:cNvSpPr>
            <a:spLocks noChangeArrowheads="1"/>
          </p:cNvSpPr>
          <p:nvPr/>
        </p:nvSpPr>
        <p:spPr bwMode="auto">
          <a:xfrm>
            <a:off x="3989567" y="2134821"/>
            <a:ext cx="50482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Rectangle 87"/>
          <p:cNvSpPr>
            <a:spLocks noChangeArrowheads="1"/>
          </p:cNvSpPr>
          <p:nvPr/>
        </p:nvSpPr>
        <p:spPr bwMode="auto">
          <a:xfrm>
            <a:off x="5910807" y="2132321"/>
            <a:ext cx="50482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Rectangle 88"/>
          <p:cNvSpPr>
            <a:spLocks noChangeArrowheads="1"/>
          </p:cNvSpPr>
          <p:nvPr/>
        </p:nvSpPr>
        <p:spPr bwMode="auto">
          <a:xfrm>
            <a:off x="3018930" y="2832774"/>
            <a:ext cx="50482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2" name="Rectangle 89"/>
          <p:cNvSpPr>
            <a:spLocks noChangeArrowheads="1"/>
          </p:cNvSpPr>
          <p:nvPr/>
        </p:nvSpPr>
        <p:spPr bwMode="auto">
          <a:xfrm>
            <a:off x="3989567" y="2834361"/>
            <a:ext cx="50482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Rectangle 90"/>
          <p:cNvSpPr>
            <a:spLocks noChangeArrowheads="1"/>
          </p:cNvSpPr>
          <p:nvPr/>
        </p:nvSpPr>
        <p:spPr bwMode="auto">
          <a:xfrm>
            <a:off x="5910807" y="2834361"/>
            <a:ext cx="50482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4" name="Rectangle 94"/>
          <p:cNvSpPr>
            <a:spLocks noChangeArrowheads="1"/>
          </p:cNvSpPr>
          <p:nvPr/>
        </p:nvSpPr>
        <p:spPr bwMode="auto">
          <a:xfrm>
            <a:off x="3030197" y="4248139"/>
            <a:ext cx="50482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5" name="Rectangle 95"/>
          <p:cNvSpPr>
            <a:spLocks noChangeArrowheads="1"/>
          </p:cNvSpPr>
          <p:nvPr/>
        </p:nvSpPr>
        <p:spPr bwMode="auto">
          <a:xfrm>
            <a:off x="3982277" y="4234736"/>
            <a:ext cx="50482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6" name="Rectangle 96"/>
          <p:cNvSpPr>
            <a:spLocks noChangeArrowheads="1"/>
          </p:cNvSpPr>
          <p:nvPr/>
        </p:nvSpPr>
        <p:spPr bwMode="auto">
          <a:xfrm>
            <a:off x="5910807" y="4233286"/>
            <a:ext cx="50482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تمثيل مشكلة النقل على شكل جدول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6349-7185-4C01-99F4-FA7A843E087F}" type="slidenum">
              <a:rPr lang="ar-SA"/>
              <a:pPr/>
              <a:t>14</a:t>
            </a:fld>
            <a:endParaRPr lang="en-US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4" y="1601688"/>
            <a:ext cx="8639175" cy="4419600"/>
          </a:xfrm>
        </p:spPr>
        <p:txBody>
          <a:bodyPr/>
          <a:lstStyle/>
          <a:p>
            <a:pPr marL="0" lvl="3" indent="0" rtl="1">
              <a:spcBef>
                <a:spcPct val="0"/>
              </a:spcBef>
              <a:buNone/>
            </a:pP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                                                                          Supply</a:t>
            </a:r>
          </a:p>
          <a:p>
            <a:pPr marL="1047750" lvl="1" indent="-533400" algn="r" rtl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>
              <a:spcBef>
                <a:spcPct val="0"/>
              </a:spcBef>
              <a:buFontTx/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>
              <a:spcBef>
                <a:spcPct val="0"/>
              </a:spcBef>
              <a:buFontTx/>
              <a:buNone/>
            </a:pPr>
            <a:endParaRPr lang="ar-SA" sz="5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>
              <a:spcBef>
                <a:spcPct val="0"/>
              </a:spcBef>
              <a:buFontTx/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</a:t>
            </a:r>
            <a:r>
              <a:rPr lang="en-US" sz="20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	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45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	 </a:t>
            </a:r>
            <a:r>
              <a:rPr lang="en-US" sz="8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	          30             30</a:t>
            </a:r>
          </a:p>
          <a:p>
            <a:pPr marL="449263" lvl="1" indent="-204788">
              <a:spcBef>
                <a:spcPct val="0"/>
              </a:spcBef>
              <a:buNone/>
            </a:pPr>
            <a:endParaRPr lang="en-US" sz="2000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>
              <a:spcBef>
                <a:spcPct val="0"/>
              </a:spcBef>
              <a:buFontTx/>
              <a:buNone/>
            </a:pPr>
            <a:endParaRPr lang="ar-SA" sz="20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31474" name="Group 5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1003879"/>
              </p:ext>
            </p:extLst>
          </p:nvPr>
        </p:nvGraphicFramePr>
        <p:xfrm>
          <a:off x="2057400" y="2081211"/>
          <a:ext cx="5481955" cy="2109789"/>
        </p:xfrm>
        <a:graphic>
          <a:graphicData uri="http://schemas.openxmlformats.org/drawingml/2006/table">
            <a:tbl>
              <a:tblPr rtl="1"/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ar-SA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ar-SA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ar-SA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1465" name="Rectangle 41"/>
          <p:cNvSpPr>
            <a:spLocks noChangeArrowheads="1"/>
          </p:cNvSpPr>
          <p:nvPr/>
        </p:nvSpPr>
        <p:spPr bwMode="auto">
          <a:xfrm>
            <a:off x="2763270" y="2081944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66" name="Rectangle 42"/>
          <p:cNvSpPr>
            <a:spLocks noChangeArrowheads="1"/>
          </p:cNvSpPr>
          <p:nvPr/>
        </p:nvSpPr>
        <p:spPr bwMode="auto">
          <a:xfrm>
            <a:off x="3857460" y="2082799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67" name="Rectangle 43"/>
          <p:cNvSpPr>
            <a:spLocks noChangeArrowheads="1"/>
          </p:cNvSpPr>
          <p:nvPr/>
        </p:nvSpPr>
        <p:spPr bwMode="auto">
          <a:xfrm>
            <a:off x="6046305" y="2083532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68" name="Rectangle 44"/>
          <p:cNvSpPr>
            <a:spLocks noChangeArrowheads="1"/>
          </p:cNvSpPr>
          <p:nvPr/>
        </p:nvSpPr>
        <p:spPr bwMode="auto">
          <a:xfrm>
            <a:off x="2762818" y="2785592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69" name="Rectangle 45"/>
          <p:cNvSpPr>
            <a:spLocks noChangeArrowheads="1"/>
          </p:cNvSpPr>
          <p:nvPr/>
        </p:nvSpPr>
        <p:spPr bwMode="auto">
          <a:xfrm>
            <a:off x="3858108" y="2784254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70" name="Rectangle 46"/>
          <p:cNvSpPr>
            <a:spLocks noChangeArrowheads="1"/>
          </p:cNvSpPr>
          <p:nvPr/>
        </p:nvSpPr>
        <p:spPr bwMode="auto">
          <a:xfrm>
            <a:off x="6047892" y="2785426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71" name="Rectangle 47"/>
          <p:cNvSpPr>
            <a:spLocks noChangeArrowheads="1"/>
          </p:cNvSpPr>
          <p:nvPr/>
        </p:nvSpPr>
        <p:spPr bwMode="auto">
          <a:xfrm>
            <a:off x="2762818" y="3487517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72" name="Rectangle 48"/>
          <p:cNvSpPr>
            <a:spLocks noChangeArrowheads="1"/>
          </p:cNvSpPr>
          <p:nvPr/>
        </p:nvSpPr>
        <p:spPr bwMode="auto">
          <a:xfrm>
            <a:off x="3857088" y="3488219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73" name="Rectangle 49"/>
          <p:cNvSpPr>
            <a:spLocks noChangeArrowheads="1"/>
          </p:cNvSpPr>
          <p:nvPr/>
        </p:nvSpPr>
        <p:spPr bwMode="auto">
          <a:xfrm>
            <a:off x="6048530" y="3492816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75" name="Rectangle 51"/>
          <p:cNvSpPr>
            <a:spLocks noChangeArrowheads="1"/>
          </p:cNvSpPr>
          <p:nvPr/>
        </p:nvSpPr>
        <p:spPr bwMode="auto">
          <a:xfrm>
            <a:off x="4952750" y="2085119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76" name="Rectangle 52"/>
          <p:cNvSpPr>
            <a:spLocks noChangeArrowheads="1"/>
          </p:cNvSpPr>
          <p:nvPr/>
        </p:nvSpPr>
        <p:spPr bwMode="auto">
          <a:xfrm>
            <a:off x="4951028" y="2784224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77" name="Rectangle 53"/>
          <p:cNvSpPr>
            <a:spLocks noChangeArrowheads="1"/>
          </p:cNvSpPr>
          <p:nvPr/>
        </p:nvSpPr>
        <p:spPr bwMode="auto">
          <a:xfrm>
            <a:off x="4951413" y="3490979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مثال توزيع الكهرباء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EF3EF-A6A0-428F-B04D-04BA1841ADD8}" type="slidenum">
              <a:rPr lang="ar-SA"/>
              <a:pPr>
                <a:defRPr/>
              </a:pPr>
              <a:t>15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58175" cy="4954588"/>
          </a:xfrm>
        </p:spPr>
        <p:txBody>
          <a:bodyPr/>
          <a:lstStyle/>
          <a:p>
            <a:pPr marL="609600" indent="-609600" algn="r" rtl="1" eaLnBrk="1" hangingPunct="1">
              <a:spcBef>
                <a:spcPct val="0"/>
              </a:spcBef>
              <a:buNone/>
            </a:pPr>
            <a:endParaRPr lang="ar-SA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327025" algn="r" rtl="1" eaLnBrk="1" hangingPunct="1">
              <a:spcBef>
                <a:spcPct val="0"/>
              </a:spcBef>
              <a:tabLst>
                <a:tab pos="395288" algn="l"/>
              </a:tabLst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يمكن حلها بطريقة السمبلكس 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309688" lvl="1" indent="-395288" algn="r" rtl="1" eaLnBrk="1" hangingPunct="1">
              <a:spcBef>
                <a:spcPct val="0"/>
              </a:spcBef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ليست الطريقة المناسبة</a:t>
            </a:r>
          </a:p>
          <a:p>
            <a:pPr marL="1309688" lvl="1" indent="-395288" algn="r" rtl="1" eaLnBrk="1" hangingPunct="1">
              <a:spcBef>
                <a:spcPct val="0"/>
              </a:spcBef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عدد المتغيرات والقيود كبير جدا في الغالب</a:t>
            </a:r>
          </a:p>
          <a:p>
            <a:pPr marL="1309688" lvl="1" indent="-395288" algn="r" rtl="1" eaLnBrk="1" hangingPunct="1">
              <a:spcBef>
                <a:spcPct val="0"/>
              </a:spcBef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قد تستغرق عدد كبير من المراحل للوصول إلى الحل الأمثل</a:t>
            </a:r>
          </a:p>
          <a:p>
            <a:pPr marL="609600" indent="-609600" algn="r" rtl="1" eaLnBrk="1" hangingPunct="1">
              <a:spcBef>
                <a:spcPct val="0"/>
              </a:spcBef>
            </a:pPr>
            <a:endParaRPr lang="ar-SA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327025" algn="r" rtl="1" eaLnBrk="1" hangingPunct="1">
              <a:spcBef>
                <a:spcPct val="0"/>
              </a:spcBef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طريقة سمبلكس مسائل النقل:</a:t>
            </a:r>
          </a:p>
          <a:p>
            <a:pPr marL="1309688" lvl="1" indent="-395288" algn="r" rtl="1" eaLnBrk="1" hangingPunct="1">
              <a:spcBef>
                <a:spcPct val="0"/>
              </a:spcBef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جميع معاملات متغيرات القرار في القيود إما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أو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endParaRPr lang="ar-SA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309688" lvl="1" indent="-395288" algn="r" rtl="1" eaLnBrk="1" hangingPunct="1">
              <a:spcBef>
                <a:spcPct val="0"/>
              </a:spcBef>
              <a:buNone/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هذا يسهل الحسابات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309688" lvl="1" indent="-395288" algn="r" rtl="1" eaLnBrk="1" hangingPunct="1">
              <a:spcBef>
                <a:spcPct val="0"/>
              </a:spcBef>
            </a:pPr>
            <a:r>
              <a:rPr lang="ar-SA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يجب أن تكون المسألة متزنة</a:t>
            </a: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ar-SA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حل مسألة النقل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EF3EF-A6A0-428F-B04D-04BA1841ADD8}" type="slidenum">
              <a:rPr lang="ar-SA"/>
              <a:pPr>
                <a:defRPr/>
              </a:pPr>
              <a:t>16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600200"/>
            <a:ext cx="8352928" cy="4954588"/>
          </a:xfrm>
        </p:spPr>
        <p:txBody>
          <a:bodyPr/>
          <a:lstStyle/>
          <a:p>
            <a:pPr marL="609600" indent="-496888" algn="r" rtl="1" eaLnBrk="1" hangingPunct="1">
              <a:spcBef>
                <a:spcPct val="0"/>
              </a:spcBef>
              <a:buAutoNum type="arabicPeriod"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إيجاد حل أساسي ممكن مبدئي:</a:t>
            </a:r>
          </a:p>
          <a:p>
            <a:pPr marL="609600" indent="-609600" algn="r" rtl="1" eaLnBrk="1" hangingPunct="1">
              <a:spcBef>
                <a:spcPct val="0"/>
              </a:spcBef>
              <a:buNone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يمكن أن نستخدم أي من الطرق الثلاث التالية:</a:t>
            </a:r>
          </a:p>
          <a:p>
            <a:pPr marL="1030287" lvl="1" indent="-342900" algn="r" rtl="1" eaLnBrk="1" hangingPunct="1">
              <a:spcBef>
                <a:spcPct val="0"/>
              </a:spcBef>
              <a:buFontTx/>
              <a:buChar char="−"/>
            </a:pPr>
            <a:r>
              <a:rPr lang="ar-IQ" sz="2400" dirty="0"/>
              <a:t>طريقة الركن الشمالي الغربي</a:t>
            </a:r>
            <a:r>
              <a:rPr lang="ar-SA" sz="2400" dirty="0"/>
              <a:t> 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Method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North-West Corner</a:t>
            </a:r>
            <a:r>
              <a:rPr lang="ar-SA" sz="2400" dirty="0"/>
              <a:t>)</a:t>
            </a:r>
          </a:p>
          <a:p>
            <a:pPr marL="1030287" lvl="1" indent="-342900" algn="r" rtl="1" eaLnBrk="1" hangingPunct="1">
              <a:spcBef>
                <a:spcPct val="0"/>
              </a:spcBef>
              <a:buFontTx/>
              <a:buChar char="−"/>
            </a:pPr>
            <a:r>
              <a:rPr lang="ar-IQ" sz="2400" dirty="0"/>
              <a:t>طريقة اقل التكاليف</a:t>
            </a:r>
            <a:r>
              <a:rPr lang="ar-SA" sz="2400" dirty="0"/>
              <a:t> 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Minimum Cost Method</a:t>
            </a:r>
            <a:r>
              <a:rPr lang="ar-SA" sz="2400" dirty="0"/>
              <a:t>)</a:t>
            </a:r>
          </a:p>
          <a:p>
            <a:pPr marL="1030287" lvl="1" indent="-342900" algn="r" rtl="1" eaLnBrk="1" hangingPunct="1">
              <a:spcBef>
                <a:spcPct val="0"/>
              </a:spcBef>
              <a:buFontTx/>
              <a:buChar char="−"/>
            </a:pPr>
            <a:r>
              <a:rPr lang="ar-IQ" sz="2400" dirty="0"/>
              <a:t>طريقة فوجل </a:t>
            </a:r>
            <a:r>
              <a:rPr lang="ar-SA" sz="2400" dirty="0"/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Vogel’s Method</a:t>
            </a:r>
            <a:r>
              <a:rPr lang="ar-SA" sz="2400" dirty="0"/>
              <a:t>)</a:t>
            </a:r>
            <a:endParaRPr lang="ar-IQ" sz="2400" dirty="0"/>
          </a:p>
          <a:p>
            <a:pPr marL="1009650" lvl="1" indent="-609600" algn="r" rtl="1" eaLnBrk="1" hangingPunct="1">
              <a:spcBef>
                <a:spcPct val="0"/>
              </a:spcBef>
              <a:buNone/>
            </a:pP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496888" algn="r" rtl="1" eaLnBrk="1" hangingPunct="1">
              <a:spcBef>
                <a:spcPct val="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   تحسين الحل الأساسي الممكن حتى الوصول للحل الأمثل:</a:t>
            </a:r>
          </a:p>
          <a:p>
            <a:pPr marL="687387" lvl="1" indent="0" algn="r" rtl="1" eaLnBrk="1" hangingPunct="1">
              <a:spcBef>
                <a:spcPct val="0"/>
              </a:spcBef>
              <a:buNone/>
            </a:pPr>
            <a:r>
              <a:rPr lang="ar-SA" sz="2400" dirty="0"/>
              <a:t> أ )  اختبر أمثلية الحل: </a:t>
            </a:r>
            <a:r>
              <a:rPr lang="ar-IQ" sz="2400" dirty="0">
                <a:solidFill>
                  <a:schemeClr val="tx2">
                    <a:lumMod val="75000"/>
                  </a:schemeClr>
                </a:solidFill>
              </a:rPr>
              <a:t>طريقة </a:t>
            </a:r>
            <a:r>
              <a:rPr lang="ar-SA" sz="2400" dirty="0">
                <a:solidFill>
                  <a:schemeClr val="tx2">
                    <a:lumMod val="75000"/>
                  </a:schemeClr>
                </a:solidFill>
              </a:rPr>
              <a:t>التوزيع </a:t>
            </a:r>
            <a:r>
              <a:rPr lang="ar-IQ" sz="2400" dirty="0">
                <a:solidFill>
                  <a:schemeClr val="tx2">
                    <a:lumMod val="75000"/>
                  </a:schemeClr>
                </a:solidFill>
              </a:rPr>
              <a:t>المعدل 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Modified Distribution</a:t>
            </a:r>
            <a:r>
              <a:rPr lang="ar-IQ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ar-SA" sz="2400" dirty="0"/>
          </a:p>
          <a:p>
            <a:pPr marL="687387" lvl="1" indent="0" algn="r" rtl="1" eaLnBrk="1" hangingPunct="1">
              <a:spcBef>
                <a:spcPct val="0"/>
              </a:spcBef>
              <a:buNone/>
            </a:pPr>
            <a:r>
              <a:rPr lang="ar-SA" sz="2400" dirty="0"/>
              <a:t>ب) </a:t>
            </a:r>
            <a:r>
              <a:rPr lang="ar-SA" sz="100" dirty="0"/>
              <a:t>     </a:t>
            </a:r>
            <a:r>
              <a:rPr lang="ar-SA" sz="2400" dirty="0"/>
              <a:t> انتقل لحل أفضل</a:t>
            </a:r>
            <a:r>
              <a:rPr lang="ar-SA" dirty="0"/>
              <a:t> </a:t>
            </a:r>
            <a:r>
              <a:rPr lang="ar-SA" sz="2400" dirty="0"/>
              <a:t>: </a:t>
            </a:r>
            <a:r>
              <a:rPr lang="ar-IQ" sz="2400" dirty="0"/>
              <a:t>طريقة الحجر المتنقل </a:t>
            </a:r>
            <a:r>
              <a:rPr lang="ar-IQ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Stepping Stone Method</a:t>
            </a:r>
            <a:r>
              <a:rPr lang="ar-IQ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ar-SA" sz="2400" b="1" dirty="0">
              <a:solidFill>
                <a:srgbClr val="006600"/>
              </a:solidFill>
            </a:endParaRPr>
          </a:p>
          <a:p>
            <a:pPr marL="1009650" lvl="1" indent="-609600" algn="r" rtl="1" eaLnBrk="1" hangingPunct="1">
              <a:spcBef>
                <a:spcPct val="0"/>
              </a:spcBef>
              <a:buNone/>
            </a:pPr>
            <a:r>
              <a:rPr lang="ar-SA" sz="2400" dirty="0">
                <a:solidFill>
                  <a:schemeClr val="tx2">
                    <a:lumMod val="75000"/>
                  </a:schemeClr>
                </a:solidFill>
              </a:rPr>
              <a:t>       </a:t>
            </a: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طريقة سمبلكس مسائل النقل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254E55-04CE-4D50-A0F2-8078CF04A1F0}" type="slidenum">
              <a:rPr lang="ar-SA"/>
              <a:pPr>
                <a:defRPr/>
              </a:pPr>
              <a:t>17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الحل الأساسي الممكن في مسألة النقل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4" y="1600200"/>
            <a:ext cx="8544247" cy="4954588"/>
          </a:xfrm>
        </p:spPr>
        <p:txBody>
          <a:bodyPr/>
          <a:lstStyle/>
          <a:p>
            <a:pPr marL="0" lvl="1" indent="0" algn="r" rtl="1" eaLnBrk="1" hangingPunct="1">
              <a:lnSpc>
                <a:spcPct val="115000"/>
              </a:lnSpc>
              <a:spcBef>
                <a:spcPct val="0"/>
              </a:spcBef>
              <a:buSzPct val="130000"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لكي يكون أي حل لجدول النقل المتزن حل أساسي ممكن ، يجب أن يحقق:</a:t>
            </a:r>
          </a:p>
          <a:p>
            <a:pPr marL="461963" lvl="1" indent="-344488" algn="r" rtl="1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en-US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–1</a:t>
            </a:r>
            <a:r>
              <a:rPr lang="ar-S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خليه مملوءة (</a:t>
            </a:r>
            <a:r>
              <a:rPr lang="ar-SA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متغيرات أساسية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بقيم غير سالبة.</a:t>
            </a:r>
          </a:p>
          <a:p>
            <a:pPr marL="461963" lvl="1" indent="-344488" algn="r" rtl="1" eaLnBrk="1" hangingPunct="1">
              <a:lnSpc>
                <a:spcPct val="115000"/>
              </a:lnSpc>
              <a:spcBef>
                <a:spcPct val="0"/>
              </a:spcBef>
              <a:buSzPct val="130000"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بقية الخلايا تبقى خاليه (</a:t>
            </a:r>
            <a:r>
              <a:rPr lang="ar-SA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متغيرات غير أساسية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وقيمتها تساوي الصفر.</a:t>
            </a:r>
          </a:p>
          <a:p>
            <a:pPr marL="461963" lvl="1" indent="-344488" algn="r" rtl="1" eaLnBrk="1" hangingPunct="1">
              <a:lnSpc>
                <a:spcPct val="115000"/>
              </a:lnSpc>
              <a:spcBef>
                <a:spcPct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يجب أن تكون الخلايا المملؤة </a:t>
            </a:r>
            <a:r>
              <a:rPr lang="ar-S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مستقلة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عن بعض ، أي لا يمكن تكوين حلقة تحوير بينها (سندرس حلقات التحوير فيما بعد).</a:t>
            </a:r>
          </a:p>
          <a:p>
            <a:pPr marL="461963" lvl="1" indent="-344488" algn="r" rtl="1" eaLnBrk="1" hangingPunct="1">
              <a:lnSpc>
                <a:spcPct val="115000"/>
              </a:lnSpc>
              <a:spcBef>
                <a:spcPct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مجموع قيم الخلايا المملوءة في الصف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الإمداد عند الصف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endParaRPr lang="ar-SA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461963" lvl="1" indent="-344488" algn="r" rtl="1" eaLnBrk="1" hangingPunct="1">
              <a:lnSpc>
                <a:spcPct val="115000"/>
              </a:lnSpc>
              <a:spcBef>
                <a:spcPct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مجموع قيم الخلايا المملوءة في العمود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1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الطلب عند العمود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461963" lvl="1" indent="-344488" algn="r" rtl="1" eaLnBrk="1" hangingPunct="1">
              <a:lnSpc>
                <a:spcPct val="115000"/>
              </a:lnSpc>
              <a:spcBef>
                <a:spcPct val="0"/>
              </a:spcBef>
              <a:buSzPct val="130000"/>
              <a:buFont typeface="Arial" panose="020B0604020202020204" pitchFamily="34" charset="0"/>
              <a:buChar char="•"/>
            </a:pPr>
            <a:endParaRPr lang="ar-SA" sz="8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lvl="1" indent="0" algn="r" rtl="1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قد يوجد من بين الخلايا المملوءة ما هو مملوء بقيمة تساوي صفر. عندها يسمى الحل الأساسي الممكن منحل (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degenerate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).  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796925" lvl="1" indent="-457200" algn="r" rtl="1" eaLnBrk="1" hangingPunct="1">
              <a:lnSpc>
                <a:spcPct val="11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6349-7185-4C01-99F4-FA7A843E087F}" type="slidenum">
              <a:rPr lang="ar-SA"/>
              <a:pPr/>
              <a:t>18</a:t>
            </a:fld>
            <a:endParaRPr lang="en-US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447801"/>
            <a:ext cx="8439150" cy="5135562"/>
          </a:xfrm>
        </p:spPr>
        <p:txBody>
          <a:bodyPr/>
          <a:lstStyle/>
          <a:p>
            <a:pPr marL="1905000" lvl="3" indent="-533400" algn="r" rtl="1">
              <a:spcBef>
                <a:spcPct val="0"/>
              </a:spcBef>
              <a:buFontTx/>
              <a:buNone/>
            </a:pP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supply</a:t>
            </a:r>
          </a:p>
          <a:p>
            <a:pPr marL="1047750" lvl="1" indent="-533400" algn="r" rtl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>
              <a:spcBef>
                <a:spcPct val="0"/>
              </a:spcBef>
              <a:buFontTx/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>
              <a:spcBef>
                <a:spcPct val="0"/>
              </a:spcBef>
              <a:buFontTx/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</a:t>
            </a:r>
            <a:r>
              <a:rPr lang="en-US" sz="20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	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45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	 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	          30              30</a:t>
            </a:r>
            <a:endParaRPr lang="ar-SA" sz="20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 = 3 + 4 – 1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– 1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عدد الخلايا المملوءة = 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هذا يمثل أحد </a:t>
            </a:r>
            <a:r>
              <a:rPr lang="ar-S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الحلول الأساسية الممكنة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12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10 ,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13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25 ,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21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45 ,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23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5 ,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32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10 ,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34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30  </a:t>
            </a:r>
          </a:p>
          <a:p>
            <a:pPr marL="1047750" lvl="1" indent="-5334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11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14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22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24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31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33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0     ,    </a:t>
            </a:r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1020 </a:t>
            </a:r>
            <a:endParaRPr lang="ar-SA" sz="24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31474" name="Group 5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41577965"/>
              </p:ext>
            </p:extLst>
          </p:nvPr>
        </p:nvGraphicFramePr>
        <p:xfrm>
          <a:off x="2057400" y="1828800"/>
          <a:ext cx="5481955" cy="2109789"/>
        </p:xfrm>
        <a:graphic>
          <a:graphicData uri="http://schemas.openxmlformats.org/drawingml/2006/table">
            <a:tbl>
              <a:tblPr rtl="1"/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18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1465" name="Rectangle 41"/>
          <p:cNvSpPr>
            <a:spLocks noChangeArrowheads="1"/>
          </p:cNvSpPr>
          <p:nvPr/>
        </p:nvSpPr>
        <p:spPr bwMode="auto">
          <a:xfrm>
            <a:off x="2761517" y="182953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66" name="Rectangle 42"/>
          <p:cNvSpPr>
            <a:spLocks noChangeArrowheads="1"/>
          </p:cNvSpPr>
          <p:nvPr/>
        </p:nvSpPr>
        <p:spPr bwMode="auto">
          <a:xfrm>
            <a:off x="3857308" y="18303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67" name="Rectangle 43"/>
          <p:cNvSpPr>
            <a:spLocks noChangeArrowheads="1"/>
          </p:cNvSpPr>
          <p:nvPr/>
        </p:nvSpPr>
        <p:spPr bwMode="auto">
          <a:xfrm>
            <a:off x="6048058" y="1831121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68" name="Rectangle 44"/>
          <p:cNvSpPr>
            <a:spLocks noChangeArrowheads="1"/>
          </p:cNvSpPr>
          <p:nvPr/>
        </p:nvSpPr>
        <p:spPr bwMode="auto">
          <a:xfrm>
            <a:off x="2762666" y="253333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69" name="Rectangle 45"/>
          <p:cNvSpPr>
            <a:spLocks noChangeArrowheads="1"/>
          </p:cNvSpPr>
          <p:nvPr/>
        </p:nvSpPr>
        <p:spPr bwMode="auto">
          <a:xfrm>
            <a:off x="3858260" y="2532509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70" name="Rectangle 46"/>
          <p:cNvSpPr>
            <a:spLocks noChangeArrowheads="1"/>
          </p:cNvSpPr>
          <p:nvPr/>
        </p:nvSpPr>
        <p:spPr bwMode="auto">
          <a:xfrm>
            <a:off x="6047838" y="2531012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71" name="Rectangle 47"/>
          <p:cNvSpPr>
            <a:spLocks noChangeArrowheads="1"/>
          </p:cNvSpPr>
          <p:nvPr/>
        </p:nvSpPr>
        <p:spPr bwMode="auto">
          <a:xfrm>
            <a:off x="2762666" y="3237011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72" name="Rectangle 48"/>
          <p:cNvSpPr>
            <a:spLocks noChangeArrowheads="1"/>
          </p:cNvSpPr>
          <p:nvPr/>
        </p:nvSpPr>
        <p:spPr bwMode="auto">
          <a:xfrm>
            <a:off x="3857088" y="323405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73" name="Rectangle 49"/>
          <p:cNvSpPr>
            <a:spLocks noChangeArrowheads="1"/>
          </p:cNvSpPr>
          <p:nvPr/>
        </p:nvSpPr>
        <p:spPr bwMode="auto">
          <a:xfrm>
            <a:off x="6045933" y="32347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75" name="Rectangle 51"/>
          <p:cNvSpPr>
            <a:spLocks noChangeArrowheads="1"/>
          </p:cNvSpPr>
          <p:nvPr/>
        </p:nvSpPr>
        <p:spPr bwMode="auto">
          <a:xfrm>
            <a:off x="4950703" y="182937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76" name="Rectangle 52"/>
          <p:cNvSpPr>
            <a:spLocks noChangeArrowheads="1"/>
          </p:cNvSpPr>
          <p:nvPr/>
        </p:nvSpPr>
        <p:spPr bwMode="auto">
          <a:xfrm>
            <a:off x="4951028" y="253181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77" name="Rectangle 53"/>
          <p:cNvSpPr>
            <a:spLocks noChangeArrowheads="1"/>
          </p:cNvSpPr>
          <p:nvPr/>
        </p:nvSpPr>
        <p:spPr bwMode="auto">
          <a:xfrm>
            <a:off x="4951413" y="3234856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مثال توزيع الكهرباء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2B268A-8F1D-4C95-8670-7A6C6DC210F0}" type="slidenum">
              <a:rPr lang="ar-SA"/>
              <a:pPr>
                <a:defRPr/>
              </a:pPr>
              <a:t>19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إيجاد حل أساسي ممكن مبدئي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6393" y="1524112"/>
            <a:ext cx="8439150" cy="4954588"/>
          </a:xfrm>
        </p:spPr>
        <p:txBody>
          <a:bodyPr/>
          <a:lstStyle/>
          <a:p>
            <a:pPr marL="0" lvl="1" indent="0" algn="r" rtl="1" eaLnBrk="1" hangingPunct="1">
              <a:spcBef>
                <a:spcPct val="0"/>
              </a:spcBef>
              <a:buFontTx/>
              <a:buNone/>
              <a:tabLst>
                <a:tab pos="88900" algn="l"/>
              </a:tabLst>
            </a:pP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طريقة الركن الشمالي الغربي :</a:t>
            </a:r>
            <a:endParaRPr lang="ar-SA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39552" y="2557984"/>
            <a:ext cx="10414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Let </a:t>
            </a:r>
            <a:r>
              <a:rPr lang="en-US" i="1"/>
              <a:t>i </a:t>
            </a:r>
            <a:r>
              <a:rPr lang="en-US"/>
              <a:t>=1</a:t>
            </a:r>
          </a:p>
          <a:p>
            <a:r>
              <a:rPr lang="en-US"/>
              <a:t>      </a:t>
            </a:r>
            <a:r>
              <a:rPr lang="en-US" i="1"/>
              <a:t>j</a:t>
            </a:r>
            <a:r>
              <a:rPr lang="en-US"/>
              <a:t> = 1</a:t>
            </a: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2765425" y="2748484"/>
            <a:ext cx="202331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Let </a:t>
            </a:r>
            <a:r>
              <a:rPr lang="en-US" i="1" dirty="0" err="1"/>
              <a:t>x</a:t>
            </a:r>
            <a:r>
              <a:rPr lang="en-US" i="1" baseline="-25000" dirty="0" err="1"/>
              <a:t>ij</a:t>
            </a:r>
            <a:r>
              <a:rPr lang="en-US" dirty="0"/>
              <a:t> = min {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dirty="0"/>
              <a:t>,</a:t>
            </a:r>
            <a:r>
              <a:rPr lang="en-US" i="1" dirty="0" err="1"/>
              <a:t>d</a:t>
            </a:r>
            <a:r>
              <a:rPr lang="en-US" i="1" baseline="-25000" dirty="0" err="1"/>
              <a:t>j</a:t>
            </a:r>
            <a:r>
              <a:rPr lang="en-US" dirty="0"/>
              <a:t>}</a:t>
            </a:r>
          </a:p>
        </p:txBody>
      </p:sp>
      <p:sp>
        <p:nvSpPr>
          <p:cNvPr id="7175" name="Text Box 9"/>
          <p:cNvSpPr txBox="1">
            <a:spLocks noChangeArrowheads="1"/>
          </p:cNvSpPr>
          <p:nvPr/>
        </p:nvSpPr>
        <p:spPr bwMode="auto">
          <a:xfrm>
            <a:off x="6053138" y="2492896"/>
            <a:ext cx="165417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Let 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/>
              <a:t> = </a:t>
            </a:r>
            <a:r>
              <a:rPr lang="en-US" i="1"/>
              <a:t>s</a:t>
            </a:r>
            <a:r>
              <a:rPr lang="en-US" i="1" baseline="-25000"/>
              <a:t>i </a:t>
            </a:r>
            <a:r>
              <a:rPr lang="en-US"/>
              <a:t>– </a:t>
            </a:r>
            <a:r>
              <a:rPr lang="en-US" i="1"/>
              <a:t>x</a:t>
            </a:r>
            <a:r>
              <a:rPr lang="en-US" i="1" baseline="-25000"/>
              <a:t>ij</a:t>
            </a:r>
            <a:r>
              <a:rPr lang="en-US" i="1"/>
              <a:t> </a:t>
            </a:r>
          </a:p>
          <a:p>
            <a:r>
              <a:rPr lang="en-US" i="1"/>
              <a:t>      d</a:t>
            </a:r>
            <a:r>
              <a:rPr lang="en-US" i="1" baseline="-25000"/>
              <a:t>j</a:t>
            </a:r>
            <a:r>
              <a:rPr lang="en-US"/>
              <a:t>= </a:t>
            </a:r>
            <a:r>
              <a:rPr lang="en-US" i="1"/>
              <a:t>d</a:t>
            </a:r>
            <a:r>
              <a:rPr lang="en-US" i="1" baseline="-25000"/>
              <a:t>j</a:t>
            </a:r>
            <a:r>
              <a:rPr lang="en-US" i="1"/>
              <a:t> – x</a:t>
            </a:r>
            <a:r>
              <a:rPr lang="en-US" i="1" baseline="-25000"/>
              <a:t>ij</a:t>
            </a:r>
            <a:endParaRPr lang="en-US" i="1"/>
          </a:p>
        </p:txBody>
      </p:sp>
      <p:sp>
        <p:nvSpPr>
          <p:cNvPr id="7176" name="Text Box 11"/>
          <p:cNvSpPr txBox="1">
            <a:spLocks noChangeArrowheads="1"/>
          </p:cNvSpPr>
          <p:nvPr/>
        </p:nvSpPr>
        <p:spPr bwMode="auto">
          <a:xfrm>
            <a:off x="2530475" y="6006034"/>
            <a:ext cx="10287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i = i</a:t>
            </a:r>
            <a:r>
              <a:rPr lang="en-US"/>
              <a:t> + 1</a:t>
            </a:r>
            <a:endParaRPr lang="en-US" i="1"/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4732514" y="4880496"/>
            <a:ext cx="100540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if </a:t>
            </a:r>
            <a:r>
              <a:rPr lang="en-US" sz="1800" i="1" dirty="0" err="1"/>
              <a:t>s</a:t>
            </a:r>
            <a:r>
              <a:rPr lang="en-US" sz="1800" i="1" baseline="-25000" dirty="0" err="1"/>
              <a:t>i</a:t>
            </a:r>
            <a:r>
              <a:rPr lang="en-US" sz="1800" i="1" baseline="-25000" dirty="0"/>
              <a:t> </a:t>
            </a:r>
            <a:r>
              <a:rPr lang="en-US" sz="1800" dirty="0"/>
              <a:t>&gt; 0</a:t>
            </a:r>
          </a:p>
          <a:p>
            <a:pPr algn="ctr"/>
            <a:r>
              <a:rPr lang="en-US" sz="1800" dirty="0"/>
              <a:t>then </a:t>
            </a:r>
          </a:p>
          <a:p>
            <a:pPr algn="ctr"/>
            <a:r>
              <a:rPr lang="en-US" sz="1800" dirty="0"/>
              <a:t> </a:t>
            </a:r>
            <a:r>
              <a:rPr lang="en-US" sz="1800" i="1" dirty="0"/>
              <a:t>j </a:t>
            </a:r>
            <a:r>
              <a:rPr lang="en-US" sz="1800" dirty="0"/>
              <a:t>= </a:t>
            </a:r>
            <a:r>
              <a:rPr lang="en-US" sz="1800" i="1" dirty="0"/>
              <a:t>j </a:t>
            </a:r>
            <a:r>
              <a:rPr lang="en-US" sz="1800" dirty="0"/>
              <a:t>+ 1</a:t>
            </a:r>
            <a:endParaRPr lang="en-US" sz="1800" i="1" dirty="0"/>
          </a:p>
        </p:txBody>
      </p:sp>
      <p:sp>
        <p:nvSpPr>
          <p:cNvPr id="7178" name="AutoShape 12"/>
          <p:cNvSpPr>
            <a:spLocks noChangeArrowheads="1"/>
          </p:cNvSpPr>
          <p:nvPr/>
        </p:nvSpPr>
        <p:spPr bwMode="auto">
          <a:xfrm>
            <a:off x="4416425" y="4636021"/>
            <a:ext cx="1600200" cy="1466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15"/>
          <p:cNvSpPr>
            <a:spLocks noChangeShapeType="1"/>
          </p:cNvSpPr>
          <p:nvPr/>
        </p:nvSpPr>
        <p:spPr bwMode="auto">
          <a:xfrm>
            <a:off x="1628775" y="2924696"/>
            <a:ext cx="1123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0" name="Line 16"/>
          <p:cNvSpPr>
            <a:spLocks noChangeShapeType="1"/>
          </p:cNvSpPr>
          <p:nvPr/>
        </p:nvSpPr>
        <p:spPr bwMode="auto">
          <a:xfrm>
            <a:off x="4833272" y="2943746"/>
            <a:ext cx="11887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1" name="Line 17"/>
          <p:cNvSpPr>
            <a:spLocks noChangeShapeType="1"/>
          </p:cNvSpPr>
          <p:nvPr/>
        </p:nvSpPr>
        <p:spPr bwMode="auto">
          <a:xfrm>
            <a:off x="6981825" y="320092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2" name="Line 20"/>
          <p:cNvSpPr>
            <a:spLocks noChangeShapeType="1"/>
          </p:cNvSpPr>
          <p:nvPr/>
        </p:nvSpPr>
        <p:spPr bwMode="auto">
          <a:xfrm flipV="1">
            <a:off x="3041650" y="3165996"/>
            <a:ext cx="3175" cy="283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3" name="Freeform 21"/>
          <p:cNvSpPr>
            <a:spLocks/>
          </p:cNvSpPr>
          <p:nvPr/>
        </p:nvSpPr>
        <p:spPr bwMode="auto">
          <a:xfrm>
            <a:off x="4051300" y="3159646"/>
            <a:ext cx="330200" cy="1076325"/>
          </a:xfrm>
          <a:custGeom>
            <a:avLst/>
            <a:gdLst>
              <a:gd name="T0" fmla="*/ 2147483647 w 984"/>
              <a:gd name="T1" fmla="*/ 2147483647 h 792"/>
              <a:gd name="T2" fmla="*/ 0 w 984"/>
              <a:gd name="T3" fmla="*/ 2147483647 h 792"/>
              <a:gd name="T4" fmla="*/ 0 w 984"/>
              <a:gd name="T5" fmla="*/ 0 h 792"/>
              <a:gd name="T6" fmla="*/ 0 60000 65536"/>
              <a:gd name="T7" fmla="*/ 0 60000 65536"/>
              <a:gd name="T8" fmla="*/ 0 60000 65536"/>
              <a:gd name="T9" fmla="*/ 0 w 984"/>
              <a:gd name="T10" fmla="*/ 0 h 792"/>
              <a:gd name="T11" fmla="*/ 984 w 984"/>
              <a:gd name="T12" fmla="*/ 792 h 7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84" h="792">
                <a:moveTo>
                  <a:pt x="984" y="792"/>
                </a:moveTo>
                <a:lnTo>
                  <a:pt x="0" y="79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4" name="Text Box 22"/>
          <p:cNvSpPr txBox="1">
            <a:spLocks noChangeArrowheads="1"/>
          </p:cNvSpPr>
          <p:nvPr/>
        </p:nvSpPr>
        <p:spPr bwMode="auto">
          <a:xfrm>
            <a:off x="3779912" y="5013176"/>
            <a:ext cx="57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Yes</a:t>
            </a:r>
          </a:p>
        </p:txBody>
      </p:sp>
      <p:sp>
        <p:nvSpPr>
          <p:cNvPr id="7185" name="Text Box 23"/>
          <p:cNvSpPr txBox="1">
            <a:spLocks noChangeArrowheads="1"/>
          </p:cNvSpPr>
          <p:nvPr/>
        </p:nvSpPr>
        <p:spPr bwMode="auto">
          <a:xfrm>
            <a:off x="6270625" y="5061112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No</a:t>
            </a:r>
          </a:p>
        </p:txBody>
      </p:sp>
      <p:sp>
        <p:nvSpPr>
          <p:cNvPr id="7186" name="Text Box 25"/>
          <p:cNvSpPr txBox="1">
            <a:spLocks noChangeArrowheads="1"/>
          </p:cNvSpPr>
          <p:nvPr/>
        </p:nvSpPr>
        <p:spPr bwMode="auto">
          <a:xfrm>
            <a:off x="6550987" y="3717780"/>
            <a:ext cx="91723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if </a:t>
            </a:r>
            <a:r>
              <a:rPr lang="en-US" sz="1800" i="1" dirty="0" err="1"/>
              <a:t>s</a:t>
            </a:r>
            <a:r>
              <a:rPr lang="en-US" sz="1800" i="1" baseline="-25000" dirty="0" err="1"/>
              <a:t>j</a:t>
            </a:r>
            <a:r>
              <a:rPr lang="en-US" sz="1800" i="1" baseline="-25000" dirty="0"/>
              <a:t> </a:t>
            </a:r>
            <a:r>
              <a:rPr lang="en-US" sz="1800" dirty="0"/>
              <a:t>= </a:t>
            </a:r>
            <a:r>
              <a:rPr lang="en-US" sz="1800" i="1" dirty="0" err="1"/>
              <a:t>d</a:t>
            </a:r>
            <a:r>
              <a:rPr lang="en-US" sz="1800" i="1" baseline="-25000" dirty="0" err="1"/>
              <a:t>j</a:t>
            </a:r>
            <a:endParaRPr lang="en-US" sz="1800" dirty="0"/>
          </a:p>
          <a:p>
            <a:pPr algn="ctr"/>
            <a:r>
              <a:rPr lang="en-US" sz="1800" dirty="0"/>
              <a:t>then </a:t>
            </a:r>
          </a:p>
          <a:p>
            <a:pPr algn="ctr"/>
            <a:r>
              <a:rPr lang="en-US" sz="1800" dirty="0"/>
              <a:t> </a:t>
            </a:r>
            <a:r>
              <a:rPr lang="en-US" sz="1800" i="1" dirty="0"/>
              <a:t>j</a:t>
            </a:r>
            <a:r>
              <a:rPr lang="en-US" sz="1800" dirty="0"/>
              <a:t>=</a:t>
            </a:r>
            <a:r>
              <a:rPr lang="en-US" sz="1800" i="1" dirty="0"/>
              <a:t>j</a:t>
            </a:r>
            <a:r>
              <a:rPr lang="en-US" sz="1800" dirty="0"/>
              <a:t>+1</a:t>
            </a:r>
          </a:p>
          <a:p>
            <a:pPr algn="ctr"/>
            <a:r>
              <a:rPr lang="en-US" sz="1800" i="1" dirty="0" err="1"/>
              <a:t>i</a:t>
            </a:r>
            <a:r>
              <a:rPr lang="en-US" sz="1800" i="1" dirty="0"/>
              <a:t>=i</a:t>
            </a:r>
            <a:r>
              <a:rPr lang="en-US" sz="1800" dirty="0"/>
              <a:t>+1</a:t>
            </a:r>
            <a:endParaRPr lang="en-US" sz="1800" i="1" dirty="0"/>
          </a:p>
        </p:txBody>
      </p:sp>
      <p:sp>
        <p:nvSpPr>
          <p:cNvPr id="7187" name="AutoShape 26"/>
          <p:cNvSpPr>
            <a:spLocks noChangeArrowheads="1"/>
          </p:cNvSpPr>
          <p:nvPr/>
        </p:nvSpPr>
        <p:spPr bwMode="auto">
          <a:xfrm>
            <a:off x="6087756" y="3488566"/>
            <a:ext cx="1790700" cy="15240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Freeform 27"/>
          <p:cNvSpPr>
            <a:spLocks/>
          </p:cNvSpPr>
          <p:nvPr/>
        </p:nvSpPr>
        <p:spPr bwMode="auto">
          <a:xfrm>
            <a:off x="6038850" y="5037280"/>
            <a:ext cx="942975" cy="355600"/>
          </a:xfrm>
          <a:custGeom>
            <a:avLst/>
            <a:gdLst>
              <a:gd name="T0" fmla="*/ 2147483647 w 594"/>
              <a:gd name="T1" fmla="*/ 0 h 132"/>
              <a:gd name="T2" fmla="*/ 2147483647 w 594"/>
              <a:gd name="T3" fmla="*/ 2147483647 h 132"/>
              <a:gd name="T4" fmla="*/ 0 w 594"/>
              <a:gd name="T5" fmla="*/ 2147483647 h 132"/>
              <a:gd name="T6" fmla="*/ 0 60000 65536"/>
              <a:gd name="T7" fmla="*/ 0 60000 65536"/>
              <a:gd name="T8" fmla="*/ 0 60000 65536"/>
              <a:gd name="T9" fmla="*/ 0 w 594"/>
              <a:gd name="T10" fmla="*/ 0 h 132"/>
              <a:gd name="T11" fmla="*/ 594 w 594"/>
              <a:gd name="T12" fmla="*/ 132 h 1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4" h="132">
                <a:moveTo>
                  <a:pt x="594" y="0"/>
                </a:moveTo>
                <a:lnTo>
                  <a:pt x="594" y="132"/>
                </a:lnTo>
                <a:lnTo>
                  <a:pt x="0" y="1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9" name="Freeform 28"/>
          <p:cNvSpPr>
            <a:spLocks/>
          </p:cNvSpPr>
          <p:nvPr/>
        </p:nvSpPr>
        <p:spPr bwMode="auto">
          <a:xfrm>
            <a:off x="3640138" y="3164409"/>
            <a:ext cx="790575" cy="2206625"/>
          </a:xfrm>
          <a:custGeom>
            <a:avLst/>
            <a:gdLst>
              <a:gd name="T0" fmla="*/ 2147483647 w 984"/>
              <a:gd name="T1" fmla="*/ 2147483647 h 792"/>
              <a:gd name="T2" fmla="*/ 0 w 984"/>
              <a:gd name="T3" fmla="*/ 2147483647 h 792"/>
              <a:gd name="T4" fmla="*/ 0 w 984"/>
              <a:gd name="T5" fmla="*/ 0 h 792"/>
              <a:gd name="T6" fmla="*/ 0 60000 65536"/>
              <a:gd name="T7" fmla="*/ 0 60000 65536"/>
              <a:gd name="T8" fmla="*/ 0 60000 65536"/>
              <a:gd name="T9" fmla="*/ 0 w 984"/>
              <a:gd name="T10" fmla="*/ 0 h 792"/>
              <a:gd name="T11" fmla="*/ 984 w 984"/>
              <a:gd name="T12" fmla="*/ 792 h 7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84" h="792">
                <a:moveTo>
                  <a:pt x="984" y="792"/>
                </a:moveTo>
                <a:lnTo>
                  <a:pt x="0" y="79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90" name="Freeform 29"/>
          <p:cNvSpPr>
            <a:spLocks/>
          </p:cNvSpPr>
          <p:nvPr/>
        </p:nvSpPr>
        <p:spPr bwMode="auto">
          <a:xfrm>
            <a:off x="3548063" y="6107634"/>
            <a:ext cx="1682750" cy="171450"/>
          </a:xfrm>
          <a:custGeom>
            <a:avLst/>
            <a:gdLst>
              <a:gd name="T0" fmla="*/ 2147483647 w 594"/>
              <a:gd name="T1" fmla="*/ 0 h 132"/>
              <a:gd name="T2" fmla="*/ 2147483647 w 594"/>
              <a:gd name="T3" fmla="*/ 2147483647 h 132"/>
              <a:gd name="T4" fmla="*/ 0 w 594"/>
              <a:gd name="T5" fmla="*/ 2147483647 h 132"/>
              <a:gd name="T6" fmla="*/ 0 60000 65536"/>
              <a:gd name="T7" fmla="*/ 0 60000 65536"/>
              <a:gd name="T8" fmla="*/ 0 60000 65536"/>
              <a:gd name="T9" fmla="*/ 0 w 594"/>
              <a:gd name="T10" fmla="*/ 0 h 132"/>
              <a:gd name="T11" fmla="*/ 594 w 594"/>
              <a:gd name="T12" fmla="*/ 132 h 1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4" h="132">
                <a:moveTo>
                  <a:pt x="594" y="0"/>
                </a:moveTo>
                <a:lnTo>
                  <a:pt x="594" y="132"/>
                </a:lnTo>
                <a:lnTo>
                  <a:pt x="0" y="1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91" name="Text Box 30"/>
          <p:cNvSpPr txBox="1">
            <a:spLocks noChangeArrowheads="1"/>
          </p:cNvSpPr>
          <p:nvPr/>
        </p:nvSpPr>
        <p:spPr bwMode="auto">
          <a:xfrm>
            <a:off x="3995936" y="5941612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No</a:t>
            </a:r>
          </a:p>
        </p:txBody>
      </p:sp>
      <p:sp>
        <p:nvSpPr>
          <p:cNvPr id="7192" name="Text Box 31"/>
          <p:cNvSpPr txBox="1">
            <a:spLocks noChangeArrowheads="1"/>
          </p:cNvSpPr>
          <p:nvPr/>
        </p:nvSpPr>
        <p:spPr bwMode="auto">
          <a:xfrm>
            <a:off x="5500074" y="3899728"/>
            <a:ext cx="57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Arial" charset="0"/>
                <a:cs typeface="Arial" charset="0"/>
              </a:rPr>
              <a:t>Yes</a:t>
            </a:r>
          </a:p>
        </p:txBody>
      </p:sp>
      <p:sp>
        <p:nvSpPr>
          <p:cNvPr id="7193" name="Text Box 32"/>
          <p:cNvSpPr txBox="1">
            <a:spLocks noChangeArrowheads="1"/>
          </p:cNvSpPr>
          <p:nvPr/>
        </p:nvSpPr>
        <p:spPr bwMode="auto">
          <a:xfrm>
            <a:off x="4373563" y="3975621"/>
            <a:ext cx="96202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sz="800" i="1" baseline="-25000" dirty="0"/>
              <a:t> </a:t>
            </a:r>
            <a:r>
              <a:rPr lang="en-US" i="1" baseline="-25000" dirty="0"/>
              <a:t>,</a:t>
            </a:r>
            <a:r>
              <a:rPr lang="en-US" sz="800" i="1" baseline="-25000" dirty="0"/>
              <a:t> </a:t>
            </a:r>
            <a:r>
              <a:rPr lang="en-US" i="1" baseline="-25000" dirty="0"/>
              <a:t>j-</a:t>
            </a:r>
            <a:r>
              <a:rPr lang="en-US" baseline="-25000" dirty="0"/>
              <a:t>1</a:t>
            </a:r>
            <a:r>
              <a:rPr lang="en-US" sz="1600" i="1" dirty="0"/>
              <a:t> </a:t>
            </a:r>
            <a:r>
              <a:rPr lang="en-US" i="1" dirty="0"/>
              <a:t>= </a:t>
            </a:r>
            <a:r>
              <a:rPr lang="en-US" dirty="0"/>
              <a:t>0</a:t>
            </a:r>
          </a:p>
        </p:txBody>
      </p:sp>
      <p:sp>
        <p:nvSpPr>
          <p:cNvPr id="7194" name="Line 33"/>
          <p:cNvSpPr>
            <a:spLocks noChangeShapeType="1"/>
          </p:cNvSpPr>
          <p:nvPr/>
        </p:nvSpPr>
        <p:spPr bwMode="auto">
          <a:xfrm flipH="1">
            <a:off x="5355304" y="4239453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EF3EF-A6A0-428F-B04D-04BA1841ADD8}" type="slidenum">
              <a:rPr lang="ar-SA"/>
              <a:pPr>
                <a:defRPr/>
              </a:pPr>
              <a:t>2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58175" cy="4954588"/>
          </a:xfrm>
        </p:spPr>
        <p:txBody>
          <a:bodyPr/>
          <a:lstStyle/>
          <a:p>
            <a:pPr marL="609600" indent="-609600" algn="r" rtl="1" eaLnBrk="1" hangingPunct="1">
              <a:spcBef>
                <a:spcPct val="0"/>
              </a:spcBef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إحدى تطبيقات البرمجة الخطية</a:t>
            </a:r>
          </a:p>
          <a:p>
            <a:pPr marL="1143000" lvl="1" indent="-400050" algn="r" rtl="1" eaLnBrk="1" hangingPunct="1">
              <a:spcBef>
                <a:spcPct val="0"/>
              </a:spcBef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منتشرة في المجالات: الصناعية ، الزراعية ، العسكرية ، ...</a:t>
            </a:r>
          </a:p>
          <a:p>
            <a:pPr marL="400050" lvl="1" indent="0" algn="r" rtl="1" eaLnBrk="1" hangingPunct="1">
              <a:spcBef>
                <a:spcPct val="0"/>
              </a:spcBef>
              <a:buNone/>
            </a:pPr>
            <a:endParaRPr lang="ar-SA" sz="1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spcBef>
                <a:spcPct val="0"/>
              </a:spcBef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من مسائل الشبكات.</a:t>
            </a:r>
          </a:p>
          <a:p>
            <a:pPr marL="609600" indent="-609600" algn="r" rtl="1" eaLnBrk="1" hangingPunct="1">
              <a:spcBef>
                <a:spcPct val="0"/>
              </a:spcBef>
            </a:pPr>
            <a:endParaRPr lang="ar-SA" sz="1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spcBef>
                <a:spcPct val="0"/>
              </a:spcBef>
              <a:buFont typeface="Arial" charset="0"/>
              <a:buChar char="•"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هي مسألة نقل (منتجات ، أفراد ، طاقة كهربائية ، بيانات انترنت ، ... ) من أماكن (تسمى أماكن الإمداد) إلى أماكن أخرى (تسمى أماكن الطلب).</a:t>
            </a:r>
          </a:p>
          <a:p>
            <a:pPr marL="609600" indent="-609600" algn="r" rtl="1" eaLnBrk="1" hangingPunct="1">
              <a:spcBef>
                <a:spcPct val="0"/>
              </a:spcBef>
              <a:buFont typeface="Arial" charset="0"/>
              <a:buChar char="•"/>
            </a:pPr>
            <a:endParaRPr lang="ar-SA" sz="1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spcBef>
                <a:spcPct val="0"/>
              </a:spcBef>
              <a:buFont typeface="Arial" charset="0"/>
              <a:buChar char="•"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الهدف تقليل تكاليف النقل من أماكن الإمداد إلى أماكن الطلب.</a:t>
            </a:r>
          </a:p>
          <a:p>
            <a:pPr marL="609600" indent="-609600" algn="r" rtl="1" eaLnBrk="1" hangingPunct="1">
              <a:spcBef>
                <a:spcPct val="0"/>
              </a:spcBef>
              <a:buFont typeface="Arial" charset="0"/>
              <a:buChar char="•"/>
            </a:pPr>
            <a:endParaRPr lang="ar-SA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مسألة النقل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ABD61-05B0-4F06-918A-F6528CA1C4C1}" type="slidenum">
              <a:rPr lang="ar-SA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إيجاد حل أساسي ممكن مبدئي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258175" cy="4687888"/>
          </a:xfrm>
        </p:spPr>
        <p:txBody>
          <a:bodyPr/>
          <a:lstStyle/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r>
              <a:rPr lang="ar-SA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طريقة الركن الشمالي الغربي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ar-SA" sz="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442913" algn="r" rtl="1" eaLnBrk="1" hangingPunct="1">
              <a:spcBef>
                <a:spcPct val="0"/>
              </a:spcBef>
              <a:buSzPct val="130000"/>
              <a:buFont typeface="Arial" pitchFamily="34" charset="0"/>
              <a:buChar char="•"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اختر الخلية غير المملوءة ولتكن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التي في الركن الشمالي الغربي. وليكن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ar-SA" sz="2800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ar-SA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كمية الإمداد المتبقية</a:t>
            </a:r>
            <a:r>
              <a:rPr lang="ar-SA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،</a:t>
            </a:r>
            <a:r>
              <a:rPr lang="ar-SA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ar-SA" sz="2800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ar-SA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كمية الطلب المتبقية</a:t>
            </a:r>
          </a:p>
          <a:p>
            <a:pPr marL="609600" indent="-609600" algn="r" rtl="1" eaLnBrk="1" hangingPunct="1">
              <a:spcBef>
                <a:spcPct val="0"/>
              </a:spcBef>
              <a:buNone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شريطة أن يكون أما 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  0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أو  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  0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1085850" indent="-457200" algn="r" rtl="1" eaLnBrk="1" hangingPunct="1">
              <a:spcBef>
                <a:spcPct val="0"/>
              </a:spcBef>
              <a:buSzPct val="90000"/>
              <a:buFont typeface="Wingdings" panose="05000000000000000000" pitchFamily="2" charset="2"/>
              <a:buChar char="§"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إذا كان  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ar-SA" sz="2800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711325" lvl="1" indent="-452438" algn="r" rtl="1" eaLnBrk="1" hangingPunct="1">
              <a:spcBef>
                <a:spcPct val="0"/>
              </a:spcBef>
              <a:buFont typeface="Times New Roman" panose="02020603050405020304" pitchFamily="18" charset="0"/>
              <a:buChar char="−"/>
            </a:pP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711325" lvl="1" indent="-452438" algn="r" rtl="1" eaLnBrk="1" hangingPunct="1">
              <a:spcBef>
                <a:spcPct val="0"/>
              </a:spcBef>
              <a:buFont typeface="Times New Roman" panose="02020603050405020304" pitchFamily="18" charset="0"/>
              <a:buChar char="−"/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ينتهي الإمداد من الصف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.</a:t>
            </a:r>
          </a:p>
          <a:p>
            <a:pPr marL="1085850" indent="-457200" algn="r" rtl="1" eaLnBrk="1" hangingPunct="1">
              <a:spcBef>
                <a:spcPct val="0"/>
              </a:spcBef>
              <a:buSzPct val="90000"/>
              <a:buFont typeface="Wingdings" panose="05000000000000000000" pitchFamily="2" charset="2"/>
              <a:buChar char="§"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إذا كان  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ar-SA" sz="2800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711325" lvl="1" indent="-452438" algn="r" rtl="1" eaLnBrk="1" hangingPunct="1">
              <a:spcBef>
                <a:spcPct val="0"/>
              </a:spcBef>
              <a:buFont typeface="Times New Roman" panose="02020603050405020304" pitchFamily="18" charset="0"/>
              <a:buChar char="−"/>
            </a:pP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711325" lvl="1" indent="-452438" algn="r" rtl="1" eaLnBrk="1" hangingPunct="1">
              <a:spcBef>
                <a:spcPct val="0"/>
              </a:spcBef>
              <a:buFont typeface="Times New Roman" panose="02020603050405020304" pitchFamily="18" charset="0"/>
              <a:buChar char="−"/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ينتهي الطلب من العمود</a:t>
            </a:r>
            <a:r>
              <a:rPr lang="ar-SA" sz="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.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ABD61-05B0-4F06-918A-F6528CA1C4C1}" type="slidenum">
              <a:rPr lang="ar-SA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إيجاد حل أساسي ممكن مبدئي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258175" cy="4687888"/>
          </a:xfrm>
        </p:spPr>
        <p:txBody>
          <a:bodyPr/>
          <a:lstStyle/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r>
              <a:rPr lang="ar-SA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طريقة الركن الشمالي الغربي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en-US" sz="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ar-SA" sz="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85850" indent="-457200" algn="r" rtl="1" eaLnBrk="1" hangingPunct="1">
              <a:spcBef>
                <a:spcPct val="0"/>
              </a:spcBef>
              <a:buSzPct val="90000"/>
              <a:buFont typeface="Wingdings" panose="05000000000000000000" pitchFamily="2" charset="2"/>
              <a:buChar char="§"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إذا كان  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ar-SA" sz="2800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711325" lvl="1" indent="-452438" algn="r" rtl="1" eaLnBrk="1" hangingPunct="1">
              <a:spcBef>
                <a:spcPct val="0"/>
              </a:spcBef>
              <a:buFont typeface="Times New Roman" panose="02020603050405020304" pitchFamily="18" charset="0"/>
              <a:buChar char="−"/>
            </a:pP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ar-SA" sz="2400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711325" lvl="1" indent="-452438" algn="r" rtl="1" eaLnBrk="1" hangingPunct="1">
              <a:spcBef>
                <a:spcPct val="0"/>
              </a:spcBef>
              <a:buFont typeface="Times New Roman" panose="02020603050405020304" pitchFamily="18" charset="0"/>
              <a:buChar char="−"/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نضع: 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 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sz="800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 0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(خلية أساسية قيمتها تساوي الصفر).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711325" lvl="1" indent="-452438" algn="r" rtl="1" eaLnBrk="1" hangingPunct="1">
              <a:spcBef>
                <a:spcPct val="0"/>
              </a:spcBef>
              <a:buFont typeface="Times New Roman" panose="02020603050405020304" pitchFamily="18" charset="0"/>
              <a:buChar char="−"/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ينتهي الإمداد من الصف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.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711325" lvl="1" indent="-452438" algn="r" rtl="1" eaLnBrk="1" hangingPunct="1">
              <a:spcBef>
                <a:spcPct val="0"/>
              </a:spcBef>
              <a:buFont typeface="Times New Roman" panose="02020603050405020304" pitchFamily="18" charset="0"/>
              <a:buChar char="−"/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ينتهي الطلب من العمود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.</a:t>
            </a:r>
          </a:p>
          <a:p>
            <a:pPr marL="1711325" lvl="1" indent="-452438" algn="r" rtl="1" eaLnBrk="1" hangingPunct="1">
              <a:spcBef>
                <a:spcPct val="0"/>
              </a:spcBef>
              <a:buFont typeface="Times New Roman" panose="02020603050405020304" pitchFamily="18" charset="0"/>
              <a:buChar char="−"/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تسمى المسألة في هذه الحالة: مسألة نقل منحلة ().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543050" lvl="1" indent="-854075" algn="r" rtl="1" eaLnBrk="1" hangingPunct="1">
              <a:spcBef>
                <a:spcPct val="0"/>
              </a:spcBef>
              <a:buFontTx/>
              <a:buChar char="-"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degenerate</a:t>
            </a: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28650" indent="-461963" algn="r" rtl="1" eaLnBrk="1" hangingPunct="1">
              <a:spcBef>
                <a:spcPct val="0"/>
              </a:spcBef>
              <a:buSzPct val="130000"/>
              <a:buFont typeface="Arial" pitchFamily="34" charset="0"/>
              <a:buChar char="•"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نكرر العملية لحين تخصيص كل الإمداد لكل عقد الطلب.</a:t>
            </a:r>
          </a:p>
          <a:p>
            <a:pPr marL="609600" indent="-323850" algn="r" rtl="1" eaLnBrk="1" hangingPunct="1">
              <a:spcBef>
                <a:spcPct val="0"/>
              </a:spcBef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600200"/>
            <a:ext cx="8439150" cy="4954588"/>
          </a:xfrm>
        </p:spPr>
        <p:txBody>
          <a:bodyPr/>
          <a:lstStyle/>
          <a:p>
            <a:pPr marL="609600" indent="-609600" algn="r" rtl="1" eaLnBrk="1" hangingPunct="1">
              <a:spcBef>
                <a:spcPct val="0"/>
              </a:spcBef>
              <a:buNone/>
            </a:pPr>
            <a:r>
              <a:rPr lang="ar-SA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مثال توزيع الكهرباء: </a:t>
            </a:r>
            <a:r>
              <a:rPr lang="ar-SA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طريقة الركن الشمالي الغربي</a:t>
            </a:r>
            <a:endParaRPr lang="ar-SA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1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1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1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1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1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1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1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1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1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45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	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	        30  	         30</a:t>
            </a:r>
            <a:endParaRPr lang="ar-SA" sz="20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33476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91929070"/>
              </p:ext>
            </p:extLst>
          </p:nvPr>
        </p:nvGraphicFramePr>
        <p:xfrm>
          <a:off x="1914525" y="2668587"/>
          <a:ext cx="5476875" cy="2109789"/>
        </p:xfrm>
        <a:graphic>
          <a:graphicData uri="http://schemas.openxmlformats.org/drawingml/2006/table">
            <a:tbl>
              <a:tblPr rtl="1"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Supply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1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3566" name="Rectangle 94"/>
          <p:cNvSpPr>
            <a:spLocks noChangeArrowheads="1"/>
          </p:cNvSpPr>
          <p:nvPr/>
        </p:nvSpPr>
        <p:spPr bwMode="auto">
          <a:xfrm>
            <a:off x="5364088" y="4438650"/>
            <a:ext cx="409575" cy="238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557" name="Rectangle 85"/>
          <p:cNvSpPr>
            <a:spLocks noChangeArrowheads="1"/>
          </p:cNvSpPr>
          <p:nvPr/>
        </p:nvSpPr>
        <p:spPr bwMode="auto">
          <a:xfrm>
            <a:off x="4337122" y="4427537"/>
            <a:ext cx="409575" cy="238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548" name="Rectangle 76"/>
          <p:cNvSpPr>
            <a:spLocks noChangeArrowheads="1"/>
          </p:cNvSpPr>
          <p:nvPr/>
        </p:nvSpPr>
        <p:spPr bwMode="auto">
          <a:xfrm>
            <a:off x="4283968" y="3711575"/>
            <a:ext cx="409575" cy="238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538" name="Rectangle 66"/>
          <p:cNvSpPr>
            <a:spLocks noChangeArrowheads="1"/>
          </p:cNvSpPr>
          <p:nvPr/>
        </p:nvSpPr>
        <p:spPr bwMode="auto">
          <a:xfrm>
            <a:off x="3203848" y="3709987"/>
            <a:ext cx="409575" cy="238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529" name="Rectangle 57"/>
          <p:cNvSpPr>
            <a:spLocks noChangeArrowheads="1"/>
          </p:cNvSpPr>
          <p:nvPr/>
        </p:nvSpPr>
        <p:spPr bwMode="auto">
          <a:xfrm>
            <a:off x="2123728" y="3717925"/>
            <a:ext cx="409575" cy="238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517" name="Rectangle 45"/>
          <p:cNvSpPr>
            <a:spLocks noChangeArrowheads="1"/>
          </p:cNvSpPr>
          <p:nvPr/>
        </p:nvSpPr>
        <p:spPr bwMode="auto">
          <a:xfrm>
            <a:off x="2123728" y="3021012"/>
            <a:ext cx="409575" cy="238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481729-85EC-4D75-B41D-F4CE24E4753C}" type="slidenum">
              <a:rPr lang="ar-SA"/>
              <a:pPr>
                <a:defRPr/>
              </a:pPr>
              <a:t>22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إيجاد حل أساسي ممكن مبدئي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174" name="Rectangle 33"/>
          <p:cNvSpPr>
            <a:spLocks noChangeArrowheads="1"/>
          </p:cNvSpPr>
          <p:nvPr/>
        </p:nvSpPr>
        <p:spPr bwMode="auto">
          <a:xfrm>
            <a:off x="2619375" y="2668587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Rectangle 34"/>
          <p:cNvSpPr>
            <a:spLocks noChangeArrowheads="1"/>
          </p:cNvSpPr>
          <p:nvPr/>
        </p:nvSpPr>
        <p:spPr bwMode="auto">
          <a:xfrm>
            <a:off x="3714433" y="267017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Rectangle 35"/>
          <p:cNvSpPr>
            <a:spLocks noChangeArrowheads="1"/>
          </p:cNvSpPr>
          <p:nvPr/>
        </p:nvSpPr>
        <p:spPr bwMode="auto">
          <a:xfrm>
            <a:off x="5906244" y="266827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Rectangle 36"/>
          <p:cNvSpPr>
            <a:spLocks noChangeArrowheads="1"/>
          </p:cNvSpPr>
          <p:nvPr/>
        </p:nvSpPr>
        <p:spPr bwMode="auto">
          <a:xfrm>
            <a:off x="2619058" y="337121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Rectangle 37"/>
          <p:cNvSpPr>
            <a:spLocks noChangeArrowheads="1"/>
          </p:cNvSpPr>
          <p:nvPr/>
        </p:nvSpPr>
        <p:spPr bwMode="auto">
          <a:xfrm>
            <a:off x="3714115" y="3370897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Rectangle 38"/>
          <p:cNvSpPr>
            <a:spLocks noChangeArrowheads="1"/>
          </p:cNvSpPr>
          <p:nvPr/>
        </p:nvSpPr>
        <p:spPr bwMode="auto">
          <a:xfrm>
            <a:off x="5904339" y="3372802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Rectangle 39"/>
          <p:cNvSpPr>
            <a:spLocks noChangeArrowheads="1"/>
          </p:cNvSpPr>
          <p:nvPr/>
        </p:nvSpPr>
        <p:spPr bwMode="auto">
          <a:xfrm>
            <a:off x="2619058" y="407606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Rectangle 40"/>
          <p:cNvSpPr>
            <a:spLocks noChangeArrowheads="1"/>
          </p:cNvSpPr>
          <p:nvPr/>
        </p:nvSpPr>
        <p:spPr bwMode="auto">
          <a:xfrm>
            <a:off x="3714115" y="4075747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Rectangle 41"/>
          <p:cNvSpPr>
            <a:spLocks noChangeArrowheads="1"/>
          </p:cNvSpPr>
          <p:nvPr/>
        </p:nvSpPr>
        <p:spPr bwMode="auto">
          <a:xfrm>
            <a:off x="5904865" y="4073842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Rectangle 42"/>
          <p:cNvSpPr>
            <a:spLocks noChangeArrowheads="1"/>
          </p:cNvSpPr>
          <p:nvPr/>
        </p:nvSpPr>
        <p:spPr bwMode="auto">
          <a:xfrm>
            <a:off x="4809490" y="2669857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4" name="Rectangle 43"/>
          <p:cNvSpPr>
            <a:spLocks noChangeArrowheads="1"/>
          </p:cNvSpPr>
          <p:nvPr/>
        </p:nvSpPr>
        <p:spPr bwMode="auto">
          <a:xfrm>
            <a:off x="4809173" y="337248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Rectangle 44"/>
          <p:cNvSpPr>
            <a:spLocks noChangeArrowheads="1"/>
          </p:cNvSpPr>
          <p:nvPr/>
        </p:nvSpPr>
        <p:spPr bwMode="auto">
          <a:xfrm>
            <a:off x="4809173" y="407543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637520" y="3031942"/>
            <a:ext cx="390525" cy="266700"/>
            <a:chOff x="4200" y="1722"/>
            <a:chExt cx="246" cy="168"/>
          </a:xfrm>
        </p:grpSpPr>
        <p:sp>
          <p:nvSpPr>
            <p:cNvPr id="6238" name="Line 46"/>
            <p:cNvSpPr>
              <a:spLocks noChangeShapeType="1"/>
            </p:cNvSpPr>
            <p:nvPr/>
          </p:nvSpPr>
          <p:spPr bwMode="auto">
            <a:xfrm flipH="1">
              <a:off x="4206" y="1722"/>
              <a:ext cx="21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Line 47"/>
            <p:cNvSpPr>
              <a:spLocks noChangeShapeType="1"/>
            </p:cNvSpPr>
            <p:nvPr/>
          </p:nvSpPr>
          <p:spPr bwMode="auto">
            <a:xfrm>
              <a:off x="4200" y="1740"/>
              <a:ext cx="24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254643" y="4994275"/>
            <a:ext cx="390525" cy="266700"/>
            <a:chOff x="4200" y="1722"/>
            <a:chExt cx="246" cy="168"/>
          </a:xfrm>
        </p:grpSpPr>
        <p:sp>
          <p:nvSpPr>
            <p:cNvPr id="6236" name="Line 50"/>
            <p:cNvSpPr>
              <a:spLocks noChangeShapeType="1"/>
            </p:cNvSpPr>
            <p:nvPr/>
          </p:nvSpPr>
          <p:spPr bwMode="auto">
            <a:xfrm flipH="1">
              <a:off x="4206" y="1722"/>
              <a:ext cx="21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7" name="Line 51"/>
            <p:cNvSpPr>
              <a:spLocks noChangeShapeType="1"/>
            </p:cNvSpPr>
            <p:nvPr/>
          </p:nvSpPr>
          <p:spPr bwMode="auto">
            <a:xfrm>
              <a:off x="4200" y="1740"/>
              <a:ext cx="24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524" name="Text Box 52"/>
          <p:cNvSpPr txBox="1">
            <a:spLocks noChangeArrowheads="1"/>
          </p:cNvSpPr>
          <p:nvPr/>
        </p:nvSpPr>
        <p:spPr bwMode="auto">
          <a:xfrm>
            <a:off x="7165975" y="2965267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233528" name="Text Box 56"/>
          <p:cNvSpPr txBox="1">
            <a:spLocks noChangeArrowheads="1"/>
          </p:cNvSpPr>
          <p:nvPr/>
        </p:nvSpPr>
        <p:spPr bwMode="auto">
          <a:xfrm>
            <a:off x="2206133" y="5365750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6643168" y="3604510"/>
            <a:ext cx="390525" cy="266700"/>
            <a:chOff x="4200" y="1722"/>
            <a:chExt cx="246" cy="168"/>
          </a:xfrm>
        </p:grpSpPr>
        <p:sp>
          <p:nvSpPr>
            <p:cNvPr id="6234" name="Line 59"/>
            <p:cNvSpPr>
              <a:spLocks noChangeShapeType="1"/>
            </p:cNvSpPr>
            <p:nvPr/>
          </p:nvSpPr>
          <p:spPr bwMode="auto">
            <a:xfrm flipH="1">
              <a:off x="4206" y="1722"/>
              <a:ext cx="21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5" name="Line 60"/>
            <p:cNvSpPr>
              <a:spLocks noChangeShapeType="1"/>
            </p:cNvSpPr>
            <p:nvPr/>
          </p:nvSpPr>
          <p:spPr bwMode="auto">
            <a:xfrm>
              <a:off x="4200" y="1740"/>
              <a:ext cx="24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533" name="Text Box 61"/>
          <p:cNvSpPr txBox="1">
            <a:spLocks noChangeArrowheads="1"/>
          </p:cNvSpPr>
          <p:nvPr/>
        </p:nvSpPr>
        <p:spPr bwMode="auto">
          <a:xfrm>
            <a:off x="7186613" y="3536248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40</a:t>
            </a:r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2227655" y="5434012"/>
            <a:ext cx="390525" cy="266700"/>
            <a:chOff x="4200" y="1722"/>
            <a:chExt cx="246" cy="168"/>
          </a:xfrm>
        </p:grpSpPr>
        <p:sp>
          <p:nvSpPr>
            <p:cNvPr id="6232" name="Line 63"/>
            <p:cNvSpPr>
              <a:spLocks noChangeShapeType="1"/>
            </p:cNvSpPr>
            <p:nvPr/>
          </p:nvSpPr>
          <p:spPr bwMode="auto">
            <a:xfrm flipH="1">
              <a:off x="4206" y="1722"/>
              <a:ext cx="21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3" name="Line 64"/>
            <p:cNvSpPr>
              <a:spLocks noChangeShapeType="1"/>
            </p:cNvSpPr>
            <p:nvPr/>
          </p:nvSpPr>
          <p:spPr bwMode="auto">
            <a:xfrm>
              <a:off x="4200" y="1740"/>
              <a:ext cx="24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537" name="Text Box 65"/>
          <p:cNvSpPr txBox="1">
            <a:spLocks noChangeArrowheads="1"/>
          </p:cNvSpPr>
          <p:nvPr/>
        </p:nvSpPr>
        <p:spPr bwMode="auto">
          <a:xfrm>
            <a:off x="2257326" y="5805487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0</a:t>
            </a:r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7223125" y="3604510"/>
            <a:ext cx="390525" cy="266700"/>
            <a:chOff x="4200" y="1722"/>
            <a:chExt cx="246" cy="168"/>
          </a:xfrm>
        </p:grpSpPr>
        <p:sp>
          <p:nvSpPr>
            <p:cNvPr id="6230" name="Line 68"/>
            <p:cNvSpPr>
              <a:spLocks noChangeShapeType="1"/>
            </p:cNvSpPr>
            <p:nvPr/>
          </p:nvSpPr>
          <p:spPr bwMode="auto">
            <a:xfrm flipH="1">
              <a:off x="4206" y="1722"/>
              <a:ext cx="21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1" name="Line 69"/>
            <p:cNvSpPr>
              <a:spLocks noChangeShapeType="1"/>
            </p:cNvSpPr>
            <p:nvPr/>
          </p:nvSpPr>
          <p:spPr bwMode="auto">
            <a:xfrm>
              <a:off x="4200" y="1740"/>
              <a:ext cx="24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542" name="Text Box 70"/>
          <p:cNvSpPr txBox="1">
            <a:spLocks noChangeArrowheads="1"/>
          </p:cNvSpPr>
          <p:nvPr/>
        </p:nvSpPr>
        <p:spPr bwMode="auto">
          <a:xfrm>
            <a:off x="7721600" y="353783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20</a:t>
            </a:r>
          </a:p>
        </p:txBody>
      </p: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3364278" y="4982460"/>
            <a:ext cx="390525" cy="266700"/>
            <a:chOff x="4200" y="1722"/>
            <a:chExt cx="246" cy="168"/>
          </a:xfrm>
        </p:grpSpPr>
        <p:sp>
          <p:nvSpPr>
            <p:cNvPr id="6228" name="Line 72"/>
            <p:cNvSpPr>
              <a:spLocks noChangeShapeType="1"/>
            </p:cNvSpPr>
            <p:nvPr/>
          </p:nvSpPr>
          <p:spPr bwMode="auto">
            <a:xfrm flipH="1">
              <a:off x="4206" y="1722"/>
              <a:ext cx="21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9" name="Line 73"/>
            <p:cNvSpPr>
              <a:spLocks noChangeShapeType="1"/>
            </p:cNvSpPr>
            <p:nvPr/>
          </p:nvSpPr>
          <p:spPr bwMode="auto">
            <a:xfrm>
              <a:off x="4200" y="1740"/>
              <a:ext cx="24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546" name="Text Box 74"/>
          <p:cNvSpPr txBox="1">
            <a:spLocks noChangeArrowheads="1"/>
          </p:cNvSpPr>
          <p:nvPr/>
        </p:nvSpPr>
        <p:spPr bwMode="auto">
          <a:xfrm>
            <a:off x="3409454" y="5368925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</a:p>
        </p:txBody>
      </p: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7744528" y="3596573"/>
            <a:ext cx="390525" cy="266700"/>
            <a:chOff x="4200" y="1722"/>
            <a:chExt cx="246" cy="168"/>
          </a:xfrm>
        </p:grpSpPr>
        <p:sp>
          <p:nvSpPr>
            <p:cNvPr id="6226" name="Line 78"/>
            <p:cNvSpPr>
              <a:spLocks noChangeShapeType="1"/>
            </p:cNvSpPr>
            <p:nvPr/>
          </p:nvSpPr>
          <p:spPr bwMode="auto">
            <a:xfrm flipH="1">
              <a:off x="4206" y="1722"/>
              <a:ext cx="21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7" name="Line 79"/>
            <p:cNvSpPr>
              <a:spLocks noChangeShapeType="1"/>
            </p:cNvSpPr>
            <p:nvPr/>
          </p:nvSpPr>
          <p:spPr bwMode="auto">
            <a:xfrm>
              <a:off x="4200" y="1740"/>
              <a:ext cx="24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552" name="Text Box 80"/>
          <p:cNvSpPr txBox="1">
            <a:spLocks noChangeArrowheads="1"/>
          </p:cNvSpPr>
          <p:nvPr/>
        </p:nvSpPr>
        <p:spPr bwMode="auto">
          <a:xfrm>
            <a:off x="8228013" y="352989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</a:p>
        </p:txBody>
      </p:sp>
      <p:grpSp>
        <p:nvGrpSpPr>
          <p:cNvPr id="9" name="Group 81"/>
          <p:cNvGrpSpPr>
            <a:grpSpLocks/>
          </p:cNvGrpSpPr>
          <p:nvPr/>
        </p:nvGrpSpPr>
        <p:grpSpPr bwMode="auto">
          <a:xfrm>
            <a:off x="4457180" y="4989512"/>
            <a:ext cx="390525" cy="266700"/>
            <a:chOff x="4200" y="1722"/>
            <a:chExt cx="246" cy="168"/>
          </a:xfrm>
        </p:grpSpPr>
        <p:sp>
          <p:nvSpPr>
            <p:cNvPr id="6224" name="Line 82"/>
            <p:cNvSpPr>
              <a:spLocks noChangeShapeType="1"/>
            </p:cNvSpPr>
            <p:nvPr/>
          </p:nvSpPr>
          <p:spPr bwMode="auto">
            <a:xfrm flipH="1">
              <a:off x="4206" y="1722"/>
              <a:ext cx="21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5" name="Line 83"/>
            <p:cNvSpPr>
              <a:spLocks noChangeShapeType="1"/>
            </p:cNvSpPr>
            <p:nvPr/>
          </p:nvSpPr>
          <p:spPr bwMode="auto">
            <a:xfrm>
              <a:off x="4200" y="1740"/>
              <a:ext cx="24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556" name="Text Box 84"/>
          <p:cNvSpPr txBox="1">
            <a:spLocks noChangeArrowheads="1"/>
          </p:cNvSpPr>
          <p:nvPr/>
        </p:nvSpPr>
        <p:spPr bwMode="auto">
          <a:xfrm>
            <a:off x="4438650" y="5360987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grpSp>
        <p:nvGrpSpPr>
          <p:cNvPr id="10" name="Group 86"/>
          <p:cNvGrpSpPr>
            <a:grpSpLocks/>
          </p:cNvGrpSpPr>
          <p:nvPr/>
        </p:nvGrpSpPr>
        <p:grpSpPr bwMode="auto">
          <a:xfrm>
            <a:off x="6638405" y="4306677"/>
            <a:ext cx="390525" cy="266700"/>
            <a:chOff x="4200" y="1722"/>
            <a:chExt cx="246" cy="168"/>
          </a:xfrm>
        </p:grpSpPr>
        <p:sp>
          <p:nvSpPr>
            <p:cNvPr id="6222" name="Line 87"/>
            <p:cNvSpPr>
              <a:spLocks noChangeShapeType="1"/>
            </p:cNvSpPr>
            <p:nvPr/>
          </p:nvSpPr>
          <p:spPr bwMode="auto">
            <a:xfrm flipH="1">
              <a:off x="4206" y="1722"/>
              <a:ext cx="21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3" name="Line 88"/>
            <p:cNvSpPr>
              <a:spLocks noChangeShapeType="1"/>
            </p:cNvSpPr>
            <p:nvPr/>
          </p:nvSpPr>
          <p:spPr bwMode="auto">
            <a:xfrm>
              <a:off x="4200" y="1740"/>
              <a:ext cx="24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561" name="Text Box 89"/>
          <p:cNvSpPr txBox="1">
            <a:spLocks noChangeArrowheads="1"/>
          </p:cNvSpPr>
          <p:nvPr/>
        </p:nvSpPr>
        <p:spPr bwMode="auto">
          <a:xfrm>
            <a:off x="7181850" y="425538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30</a:t>
            </a:r>
          </a:p>
        </p:txBody>
      </p:sp>
      <p:grpSp>
        <p:nvGrpSpPr>
          <p:cNvPr id="11" name="Group 90"/>
          <p:cNvGrpSpPr>
            <a:grpSpLocks/>
          </p:cNvGrpSpPr>
          <p:nvPr/>
        </p:nvGrpSpPr>
        <p:grpSpPr bwMode="auto">
          <a:xfrm>
            <a:off x="4454708" y="5430655"/>
            <a:ext cx="390525" cy="266700"/>
            <a:chOff x="4200" y="1722"/>
            <a:chExt cx="246" cy="168"/>
          </a:xfrm>
        </p:grpSpPr>
        <p:sp>
          <p:nvSpPr>
            <p:cNvPr id="6220" name="Line 91"/>
            <p:cNvSpPr>
              <a:spLocks noChangeShapeType="1"/>
            </p:cNvSpPr>
            <p:nvPr/>
          </p:nvSpPr>
          <p:spPr bwMode="auto">
            <a:xfrm flipH="1">
              <a:off x="4206" y="1722"/>
              <a:ext cx="21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1" name="Line 92"/>
            <p:cNvSpPr>
              <a:spLocks noChangeShapeType="1"/>
            </p:cNvSpPr>
            <p:nvPr/>
          </p:nvSpPr>
          <p:spPr bwMode="auto">
            <a:xfrm>
              <a:off x="4200" y="1740"/>
              <a:ext cx="24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565" name="Text Box 93"/>
          <p:cNvSpPr txBox="1">
            <a:spLocks noChangeArrowheads="1"/>
          </p:cNvSpPr>
          <p:nvPr/>
        </p:nvSpPr>
        <p:spPr bwMode="auto">
          <a:xfrm>
            <a:off x="4489574" y="5772150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</a:p>
        </p:txBody>
      </p: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7218363" y="4333173"/>
            <a:ext cx="390525" cy="266700"/>
            <a:chOff x="4200" y="1722"/>
            <a:chExt cx="246" cy="168"/>
          </a:xfrm>
        </p:grpSpPr>
        <p:sp>
          <p:nvSpPr>
            <p:cNvPr id="6218" name="Line 100"/>
            <p:cNvSpPr>
              <a:spLocks noChangeShapeType="1"/>
            </p:cNvSpPr>
            <p:nvPr/>
          </p:nvSpPr>
          <p:spPr bwMode="auto">
            <a:xfrm flipH="1">
              <a:off x="4206" y="1722"/>
              <a:ext cx="21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9" name="Line 101"/>
            <p:cNvSpPr>
              <a:spLocks noChangeShapeType="1"/>
            </p:cNvSpPr>
            <p:nvPr/>
          </p:nvSpPr>
          <p:spPr bwMode="auto">
            <a:xfrm>
              <a:off x="4200" y="1740"/>
              <a:ext cx="24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574" name="Text Box 102"/>
          <p:cNvSpPr txBox="1">
            <a:spLocks noChangeArrowheads="1"/>
          </p:cNvSpPr>
          <p:nvPr/>
        </p:nvSpPr>
        <p:spPr bwMode="auto">
          <a:xfrm>
            <a:off x="7716838" y="426649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</a:p>
        </p:txBody>
      </p:sp>
      <p:grpSp>
        <p:nvGrpSpPr>
          <p:cNvPr id="13" name="Group 103"/>
          <p:cNvGrpSpPr>
            <a:grpSpLocks/>
          </p:cNvGrpSpPr>
          <p:nvPr/>
        </p:nvGrpSpPr>
        <p:grpSpPr bwMode="auto">
          <a:xfrm>
            <a:off x="5430500" y="4987222"/>
            <a:ext cx="390525" cy="266700"/>
            <a:chOff x="4200" y="1722"/>
            <a:chExt cx="246" cy="168"/>
          </a:xfrm>
        </p:grpSpPr>
        <p:sp>
          <p:nvSpPr>
            <p:cNvPr id="6216" name="Line 104"/>
            <p:cNvSpPr>
              <a:spLocks noChangeShapeType="1"/>
            </p:cNvSpPr>
            <p:nvPr/>
          </p:nvSpPr>
          <p:spPr bwMode="auto">
            <a:xfrm flipH="1">
              <a:off x="4206" y="1722"/>
              <a:ext cx="21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Line 105"/>
            <p:cNvSpPr>
              <a:spLocks noChangeShapeType="1"/>
            </p:cNvSpPr>
            <p:nvPr/>
          </p:nvSpPr>
          <p:spPr bwMode="auto">
            <a:xfrm>
              <a:off x="4200" y="1740"/>
              <a:ext cx="24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578" name="Text Box 106"/>
          <p:cNvSpPr txBox="1">
            <a:spLocks noChangeArrowheads="1"/>
          </p:cNvSpPr>
          <p:nvPr/>
        </p:nvSpPr>
        <p:spPr bwMode="auto">
          <a:xfrm>
            <a:off x="5497686" y="5373687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00800" y="23256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33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33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33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233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3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3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233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3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3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233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3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3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66" grpId="0" animBg="1"/>
      <p:bldP spid="233557" grpId="0" animBg="1"/>
      <p:bldP spid="233548" grpId="0" animBg="1"/>
      <p:bldP spid="233538" grpId="0" animBg="1"/>
      <p:bldP spid="233529" grpId="0" animBg="1"/>
      <p:bldP spid="233517" grpId="0" animBg="1"/>
      <p:bldP spid="233524" grpId="0"/>
      <p:bldP spid="233528" grpId="0"/>
      <p:bldP spid="233533" grpId="0"/>
      <p:bldP spid="233537" grpId="0"/>
      <p:bldP spid="233542" grpId="0"/>
      <p:bldP spid="233546" grpId="0"/>
      <p:bldP spid="233552" grpId="0"/>
      <p:bldP spid="233556" grpId="0"/>
      <p:bldP spid="233561" grpId="0"/>
      <p:bldP spid="233565" grpId="0"/>
      <p:bldP spid="233574" grpId="0"/>
      <p:bldP spid="2335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600200"/>
            <a:ext cx="8439150" cy="4954588"/>
          </a:xfrm>
        </p:spPr>
        <p:txBody>
          <a:bodyPr/>
          <a:lstStyle/>
          <a:p>
            <a:pPr marL="609600" indent="-609600" algn="r" rtl="1" eaLnBrk="1" hangingPunct="1">
              <a:spcBef>
                <a:spcPct val="0"/>
              </a:spcBef>
              <a:buNone/>
            </a:pPr>
            <a:r>
              <a:rPr lang="ar-SA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مثال آخر: </a:t>
            </a:r>
            <a:r>
              <a:rPr lang="ar-SA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طريقة الركن الشمالي الغربي</a:t>
            </a:r>
            <a:endParaRPr lang="ar-SA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1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1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1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1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1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1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1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1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1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45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	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	        20  	         40</a:t>
            </a:r>
            <a:endParaRPr lang="ar-SA" sz="20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33476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0441836"/>
              </p:ext>
            </p:extLst>
          </p:nvPr>
        </p:nvGraphicFramePr>
        <p:xfrm>
          <a:off x="1914525" y="2668587"/>
          <a:ext cx="5476875" cy="2109789"/>
        </p:xfrm>
        <a:graphic>
          <a:graphicData uri="http://schemas.openxmlformats.org/drawingml/2006/table">
            <a:tbl>
              <a:tblPr rtl="1"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Supply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1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3548" name="Rectangle 76"/>
          <p:cNvSpPr>
            <a:spLocks noChangeArrowheads="1"/>
          </p:cNvSpPr>
          <p:nvPr/>
        </p:nvSpPr>
        <p:spPr bwMode="auto">
          <a:xfrm>
            <a:off x="4283968" y="3711575"/>
            <a:ext cx="409575" cy="238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538" name="Rectangle 66"/>
          <p:cNvSpPr>
            <a:spLocks noChangeArrowheads="1"/>
          </p:cNvSpPr>
          <p:nvPr/>
        </p:nvSpPr>
        <p:spPr bwMode="auto">
          <a:xfrm>
            <a:off x="3203848" y="3709987"/>
            <a:ext cx="409575" cy="238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529" name="Rectangle 57"/>
          <p:cNvSpPr>
            <a:spLocks noChangeArrowheads="1"/>
          </p:cNvSpPr>
          <p:nvPr/>
        </p:nvSpPr>
        <p:spPr bwMode="auto">
          <a:xfrm>
            <a:off x="2123728" y="3717925"/>
            <a:ext cx="409575" cy="238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517" name="Rectangle 45"/>
          <p:cNvSpPr>
            <a:spLocks noChangeArrowheads="1"/>
          </p:cNvSpPr>
          <p:nvPr/>
        </p:nvSpPr>
        <p:spPr bwMode="auto">
          <a:xfrm>
            <a:off x="2123728" y="3021012"/>
            <a:ext cx="409575" cy="238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481729-85EC-4D75-B41D-F4CE24E4753C}" type="slidenum">
              <a:rPr lang="ar-SA"/>
              <a:pPr>
                <a:defRPr/>
              </a:pPr>
              <a:t>23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إيجاد حل أساسي ممكن مبدئي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174" name="Rectangle 33"/>
          <p:cNvSpPr>
            <a:spLocks noChangeArrowheads="1"/>
          </p:cNvSpPr>
          <p:nvPr/>
        </p:nvSpPr>
        <p:spPr bwMode="auto">
          <a:xfrm>
            <a:off x="2619375" y="2668587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Rectangle 34"/>
          <p:cNvSpPr>
            <a:spLocks noChangeArrowheads="1"/>
          </p:cNvSpPr>
          <p:nvPr/>
        </p:nvSpPr>
        <p:spPr bwMode="auto">
          <a:xfrm>
            <a:off x="3715524" y="266827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Rectangle 35"/>
          <p:cNvSpPr>
            <a:spLocks noChangeArrowheads="1"/>
          </p:cNvSpPr>
          <p:nvPr/>
        </p:nvSpPr>
        <p:spPr bwMode="auto">
          <a:xfrm>
            <a:off x="5905183" y="267017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Rectangle 36"/>
          <p:cNvSpPr>
            <a:spLocks noChangeArrowheads="1"/>
          </p:cNvSpPr>
          <p:nvPr/>
        </p:nvSpPr>
        <p:spPr bwMode="auto">
          <a:xfrm>
            <a:off x="2620963" y="337312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Rectangle 37"/>
          <p:cNvSpPr>
            <a:spLocks noChangeArrowheads="1"/>
          </p:cNvSpPr>
          <p:nvPr/>
        </p:nvSpPr>
        <p:spPr bwMode="auto">
          <a:xfrm>
            <a:off x="3714115" y="3374707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Rectangle 38"/>
          <p:cNvSpPr>
            <a:spLocks noChangeArrowheads="1"/>
          </p:cNvSpPr>
          <p:nvPr/>
        </p:nvSpPr>
        <p:spPr bwMode="auto">
          <a:xfrm>
            <a:off x="5904865" y="3372802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Rectangle 39"/>
          <p:cNvSpPr>
            <a:spLocks noChangeArrowheads="1"/>
          </p:cNvSpPr>
          <p:nvPr/>
        </p:nvSpPr>
        <p:spPr bwMode="auto">
          <a:xfrm>
            <a:off x="2620963" y="407416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Rectangle 40"/>
          <p:cNvSpPr>
            <a:spLocks noChangeArrowheads="1"/>
          </p:cNvSpPr>
          <p:nvPr/>
        </p:nvSpPr>
        <p:spPr bwMode="auto">
          <a:xfrm>
            <a:off x="3714115" y="4075747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Rectangle 41"/>
          <p:cNvSpPr>
            <a:spLocks noChangeArrowheads="1"/>
          </p:cNvSpPr>
          <p:nvPr/>
        </p:nvSpPr>
        <p:spPr bwMode="auto">
          <a:xfrm>
            <a:off x="5902960" y="4075747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Rectangle 42"/>
          <p:cNvSpPr>
            <a:spLocks noChangeArrowheads="1"/>
          </p:cNvSpPr>
          <p:nvPr/>
        </p:nvSpPr>
        <p:spPr bwMode="auto">
          <a:xfrm>
            <a:off x="4809490" y="2669857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4" name="Rectangle 43"/>
          <p:cNvSpPr>
            <a:spLocks noChangeArrowheads="1"/>
          </p:cNvSpPr>
          <p:nvPr/>
        </p:nvSpPr>
        <p:spPr bwMode="auto">
          <a:xfrm>
            <a:off x="4809173" y="337248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Rectangle 44"/>
          <p:cNvSpPr>
            <a:spLocks noChangeArrowheads="1"/>
          </p:cNvSpPr>
          <p:nvPr/>
        </p:nvSpPr>
        <p:spPr bwMode="auto">
          <a:xfrm>
            <a:off x="4809173" y="407543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634865" y="3041130"/>
            <a:ext cx="390525" cy="266700"/>
            <a:chOff x="4200" y="1722"/>
            <a:chExt cx="246" cy="168"/>
          </a:xfrm>
        </p:grpSpPr>
        <p:sp>
          <p:nvSpPr>
            <p:cNvPr id="6238" name="Line 46"/>
            <p:cNvSpPr>
              <a:spLocks noChangeShapeType="1"/>
            </p:cNvSpPr>
            <p:nvPr/>
          </p:nvSpPr>
          <p:spPr bwMode="auto">
            <a:xfrm flipH="1">
              <a:off x="4206" y="1722"/>
              <a:ext cx="21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Line 47"/>
            <p:cNvSpPr>
              <a:spLocks noChangeShapeType="1"/>
            </p:cNvSpPr>
            <p:nvPr/>
          </p:nvSpPr>
          <p:spPr bwMode="auto">
            <a:xfrm>
              <a:off x="4200" y="1740"/>
              <a:ext cx="24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241578" y="4994275"/>
            <a:ext cx="390525" cy="266700"/>
            <a:chOff x="4200" y="1722"/>
            <a:chExt cx="246" cy="168"/>
          </a:xfrm>
        </p:grpSpPr>
        <p:sp>
          <p:nvSpPr>
            <p:cNvPr id="6236" name="Line 50"/>
            <p:cNvSpPr>
              <a:spLocks noChangeShapeType="1"/>
            </p:cNvSpPr>
            <p:nvPr/>
          </p:nvSpPr>
          <p:spPr bwMode="auto">
            <a:xfrm flipH="1">
              <a:off x="4206" y="1722"/>
              <a:ext cx="21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7" name="Line 51"/>
            <p:cNvSpPr>
              <a:spLocks noChangeShapeType="1"/>
            </p:cNvSpPr>
            <p:nvPr/>
          </p:nvSpPr>
          <p:spPr bwMode="auto">
            <a:xfrm>
              <a:off x="4200" y="1740"/>
              <a:ext cx="24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524" name="Text Box 52"/>
          <p:cNvSpPr txBox="1">
            <a:spLocks noChangeArrowheads="1"/>
          </p:cNvSpPr>
          <p:nvPr/>
        </p:nvSpPr>
        <p:spPr bwMode="auto">
          <a:xfrm>
            <a:off x="7165975" y="2980257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233528" name="Text Box 56"/>
          <p:cNvSpPr txBox="1">
            <a:spLocks noChangeArrowheads="1"/>
          </p:cNvSpPr>
          <p:nvPr/>
        </p:nvSpPr>
        <p:spPr bwMode="auto">
          <a:xfrm>
            <a:off x="2195736" y="5365750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10</a:t>
            </a: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6644390" y="3592513"/>
            <a:ext cx="390525" cy="266700"/>
            <a:chOff x="4200" y="1722"/>
            <a:chExt cx="246" cy="168"/>
          </a:xfrm>
        </p:grpSpPr>
        <p:sp>
          <p:nvSpPr>
            <p:cNvPr id="6234" name="Line 59"/>
            <p:cNvSpPr>
              <a:spLocks noChangeShapeType="1"/>
            </p:cNvSpPr>
            <p:nvPr/>
          </p:nvSpPr>
          <p:spPr bwMode="auto">
            <a:xfrm flipH="1">
              <a:off x="4206" y="1722"/>
              <a:ext cx="21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5" name="Line 60"/>
            <p:cNvSpPr>
              <a:spLocks noChangeShapeType="1"/>
            </p:cNvSpPr>
            <p:nvPr/>
          </p:nvSpPr>
          <p:spPr bwMode="auto">
            <a:xfrm>
              <a:off x="4200" y="1740"/>
              <a:ext cx="24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533" name="Text Box 61"/>
          <p:cNvSpPr txBox="1">
            <a:spLocks noChangeArrowheads="1"/>
          </p:cNvSpPr>
          <p:nvPr/>
        </p:nvSpPr>
        <p:spPr bwMode="auto">
          <a:xfrm>
            <a:off x="7156633" y="3535855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40</a:t>
            </a:r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2214590" y="5434012"/>
            <a:ext cx="390525" cy="266700"/>
            <a:chOff x="4200" y="1722"/>
            <a:chExt cx="246" cy="168"/>
          </a:xfrm>
        </p:grpSpPr>
        <p:sp>
          <p:nvSpPr>
            <p:cNvPr id="6232" name="Line 63"/>
            <p:cNvSpPr>
              <a:spLocks noChangeShapeType="1"/>
            </p:cNvSpPr>
            <p:nvPr/>
          </p:nvSpPr>
          <p:spPr bwMode="auto">
            <a:xfrm flipH="1">
              <a:off x="4206" y="1722"/>
              <a:ext cx="21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3" name="Line 64"/>
            <p:cNvSpPr>
              <a:spLocks noChangeShapeType="1"/>
            </p:cNvSpPr>
            <p:nvPr/>
          </p:nvSpPr>
          <p:spPr bwMode="auto">
            <a:xfrm>
              <a:off x="4200" y="1740"/>
              <a:ext cx="24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537" name="Text Box 65"/>
          <p:cNvSpPr txBox="1">
            <a:spLocks noChangeArrowheads="1"/>
          </p:cNvSpPr>
          <p:nvPr/>
        </p:nvSpPr>
        <p:spPr bwMode="auto">
          <a:xfrm>
            <a:off x="2267744" y="5805487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0</a:t>
            </a:r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7179377" y="3594100"/>
            <a:ext cx="390525" cy="266700"/>
            <a:chOff x="4200" y="1722"/>
            <a:chExt cx="246" cy="168"/>
          </a:xfrm>
        </p:grpSpPr>
        <p:sp>
          <p:nvSpPr>
            <p:cNvPr id="6230" name="Line 68"/>
            <p:cNvSpPr>
              <a:spLocks noChangeShapeType="1"/>
            </p:cNvSpPr>
            <p:nvPr/>
          </p:nvSpPr>
          <p:spPr bwMode="auto">
            <a:xfrm flipH="1">
              <a:off x="4206" y="1722"/>
              <a:ext cx="21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1" name="Line 69"/>
            <p:cNvSpPr>
              <a:spLocks noChangeShapeType="1"/>
            </p:cNvSpPr>
            <p:nvPr/>
          </p:nvSpPr>
          <p:spPr bwMode="auto">
            <a:xfrm>
              <a:off x="4200" y="1740"/>
              <a:ext cx="24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542" name="Text Box 70"/>
          <p:cNvSpPr txBox="1">
            <a:spLocks noChangeArrowheads="1"/>
          </p:cNvSpPr>
          <p:nvPr/>
        </p:nvSpPr>
        <p:spPr bwMode="auto">
          <a:xfrm>
            <a:off x="7691620" y="3537442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20</a:t>
            </a:r>
          </a:p>
        </p:txBody>
      </p: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3424238" y="4997450"/>
            <a:ext cx="390525" cy="266700"/>
            <a:chOff x="4200" y="1722"/>
            <a:chExt cx="246" cy="168"/>
          </a:xfrm>
        </p:grpSpPr>
        <p:sp>
          <p:nvSpPr>
            <p:cNvPr id="6228" name="Line 72"/>
            <p:cNvSpPr>
              <a:spLocks noChangeShapeType="1"/>
            </p:cNvSpPr>
            <p:nvPr/>
          </p:nvSpPr>
          <p:spPr bwMode="auto">
            <a:xfrm flipH="1">
              <a:off x="4206" y="1722"/>
              <a:ext cx="21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9" name="Line 73"/>
            <p:cNvSpPr>
              <a:spLocks noChangeShapeType="1"/>
            </p:cNvSpPr>
            <p:nvPr/>
          </p:nvSpPr>
          <p:spPr bwMode="auto">
            <a:xfrm>
              <a:off x="4200" y="1740"/>
              <a:ext cx="24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546" name="Text Box 74"/>
          <p:cNvSpPr txBox="1">
            <a:spLocks noChangeArrowheads="1"/>
          </p:cNvSpPr>
          <p:nvPr/>
        </p:nvSpPr>
        <p:spPr bwMode="auto">
          <a:xfrm>
            <a:off x="3428308" y="5368925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0</a:t>
            </a:r>
          </a:p>
        </p:txBody>
      </p: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7685790" y="3586163"/>
            <a:ext cx="390525" cy="266700"/>
            <a:chOff x="4200" y="1722"/>
            <a:chExt cx="246" cy="168"/>
          </a:xfrm>
        </p:grpSpPr>
        <p:sp>
          <p:nvSpPr>
            <p:cNvPr id="6226" name="Line 78"/>
            <p:cNvSpPr>
              <a:spLocks noChangeShapeType="1"/>
            </p:cNvSpPr>
            <p:nvPr/>
          </p:nvSpPr>
          <p:spPr bwMode="auto">
            <a:xfrm flipH="1">
              <a:off x="4206" y="1722"/>
              <a:ext cx="21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7" name="Line 79"/>
            <p:cNvSpPr>
              <a:spLocks noChangeShapeType="1"/>
            </p:cNvSpPr>
            <p:nvPr/>
          </p:nvSpPr>
          <p:spPr bwMode="auto">
            <a:xfrm>
              <a:off x="4200" y="1740"/>
              <a:ext cx="24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552" name="Text Box 80"/>
          <p:cNvSpPr txBox="1">
            <a:spLocks noChangeArrowheads="1"/>
          </p:cNvSpPr>
          <p:nvPr/>
        </p:nvSpPr>
        <p:spPr bwMode="auto">
          <a:xfrm>
            <a:off x="8184265" y="35194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</a:p>
        </p:txBody>
      </p:sp>
      <p:grpSp>
        <p:nvGrpSpPr>
          <p:cNvPr id="9" name="Group 81"/>
          <p:cNvGrpSpPr>
            <a:grpSpLocks/>
          </p:cNvGrpSpPr>
          <p:nvPr/>
        </p:nvGrpSpPr>
        <p:grpSpPr bwMode="auto">
          <a:xfrm>
            <a:off x="4502150" y="4989512"/>
            <a:ext cx="390525" cy="266700"/>
            <a:chOff x="4200" y="1722"/>
            <a:chExt cx="246" cy="168"/>
          </a:xfrm>
        </p:grpSpPr>
        <p:sp>
          <p:nvSpPr>
            <p:cNvPr id="6224" name="Line 82"/>
            <p:cNvSpPr>
              <a:spLocks noChangeShapeType="1"/>
            </p:cNvSpPr>
            <p:nvPr/>
          </p:nvSpPr>
          <p:spPr bwMode="auto">
            <a:xfrm flipH="1">
              <a:off x="4206" y="1722"/>
              <a:ext cx="21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5" name="Line 83"/>
            <p:cNvSpPr>
              <a:spLocks noChangeShapeType="1"/>
            </p:cNvSpPr>
            <p:nvPr/>
          </p:nvSpPr>
          <p:spPr bwMode="auto">
            <a:xfrm>
              <a:off x="4200" y="1740"/>
              <a:ext cx="24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556" name="Text Box 84"/>
          <p:cNvSpPr txBox="1">
            <a:spLocks noChangeArrowheads="1"/>
          </p:cNvSpPr>
          <p:nvPr/>
        </p:nvSpPr>
        <p:spPr bwMode="auto">
          <a:xfrm>
            <a:off x="4509419" y="5360987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0</a:t>
            </a:r>
          </a:p>
        </p:txBody>
      </p:sp>
      <p:grpSp>
        <p:nvGrpSpPr>
          <p:cNvPr id="10" name="Group 86"/>
          <p:cNvGrpSpPr>
            <a:grpSpLocks/>
          </p:cNvGrpSpPr>
          <p:nvPr/>
        </p:nvGrpSpPr>
        <p:grpSpPr bwMode="auto">
          <a:xfrm>
            <a:off x="6659380" y="4315563"/>
            <a:ext cx="390525" cy="266700"/>
            <a:chOff x="4200" y="1722"/>
            <a:chExt cx="246" cy="168"/>
          </a:xfrm>
        </p:grpSpPr>
        <p:sp>
          <p:nvSpPr>
            <p:cNvPr id="6222" name="Line 87"/>
            <p:cNvSpPr>
              <a:spLocks noChangeShapeType="1"/>
            </p:cNvSpPr>
            <p:nvPr/>
          </p:nvSpPr>
          <p:spPr bwMode="auto">
            <a:xfrm flipH="1">
              <a:off x="4206" y="1722"/>
              <a:ext cx="21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3" name="Line 88"/>
            <p:cNvSpPr>
              <a:spLocks noChangeShapeType="1"/>
            </p:cNvSpPr>
            <p:nvPr/>
          </p:nvSpPr>
          <p:spPr bwMode="auto">
            <a:xfrm>
              <a:off x="4200" y="1740"/>
              <a:ext cx="24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561" name="Text Box 89"/>
          <p:cNvSpPr txBox="1">
            <a:spLocks noChangeArrowheads="1"/>
          </p:cNvSpPr>
          <p:nvPr/>
        </p:nvSpPr>
        <p:spPr bwMode="auto">
          <a:xfrm>
            <a:off x="7157855" y="42488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0</a:t>
            </a:r>
          </a:p>
        </p:txBody>
      </p:sp>
      <p:grpSp>
        <p:nvGrpSpPr>
          <p:cNvPr id="13" name="Group 103"/>
          <p:cNvGrpSpPr>
            <a:grpSpLocks/>
          </p:cNvGrpSpPr>
          <p:nvPr/>
        </p:nvGrpSpPr>
        <p:grpSpPr bwMode="auto">
          <a:xfrm>
            <a:off x="5505450" y="5002212"/>
            <a:ext cx="390525" cy="266700"/>
            <a:chOff x="4200" y="1722"/>
            <a:chExt cx="246" cy="168"/>
          </a:xfrm>
        </p:grpSpPr>
        <p:sp>
          <p:nvSpPr>
            <p:cNvPr id="6216" name="Line 104"/>
            <p:cNvSpPr>
              <a:spLocks noChangeShapeType="1"/>
            </p:cNvSpPr>
            <p:nvPr/>
          </p:nvSpPr>
          <p:spPr bwMode="auto">
            <a:xfrm flipH="1">
              <a:off x="4206" y="1722"/>
              <a:ext cx="21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Line 105"/>
            <p:cNvSpPr>
              <a:spLocks noChangeShapeType="1"/>
            </p:cNvSpPr>
            <p:nvPr/>
          </p:nvSpPr>
          <p:spPr bwMode="auto">
            <a:xfrm>
              <a:off x="4200" y="1740"/>
              <a:ext cx="24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578" name="Text Box 106"/>
          <p:cNvSpPr txBox="1">
            <a:spLocks noChangeArrowheads="1"/>
          </p:cNvSpPr>
          <p:nvPr/>
        </p:nvSpPr>
        <p:spPr bwMode="auto">
          <a:xfrm>
            <a:off x="5507113" y="5373687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00800" y="23256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Supply</a:t>
            </a:r>
          </a:p>
        </p:txBody>
      </p:sp>
      <p:sp>
        <p:nvSpPr>
          <p:cNvPr id="77" name="Rectangle 85"/>
          <p:cNvSpPr>
            <a:spLocks noChangeArrowheads="1"/>
          </p:cNvSpPr>
          <p:nvPr/>
        </p:nvSpPr>
        <p:spPr bwMode="auto">
          <a:xfrm>
            <a:off x="4283968" y="4427537"/>
            <a:ext cx="409575" cy="238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94"/>
          <p:cNvSpPr>
            <a:spLocks noChangeArrowheads="1"/>
          </p:cNvSpPr>
          <p:nvPr/>
        </p:nvSpPr>
        <p:spPr bwMode="auto">
          <a:xfrm>
            <a:off x="5364088" y="4438650"/>
            <a:ext cx="409575" cy="238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33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33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33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233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3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3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3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3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48" grpId="0" animBg="1"/>
      <p:bldP spid="233538" grpId="0" animBg="1"/>
      <p:bldP spid="233529" grpId="0" animBg="1"/>
      <p:bldP spid="233517" grpId="0" animBg="1"/>
      <p:bldP spid="233524" grpId="0"/>
      <p:bldP spid="233528" grpId="0"/>
      <p:bldP spid="233533" grpId="0"/>
      <p:bldP spid="233537" grpId="0"/>
      <p:bldP spid="233542" grpId="0"/>
      <p:bldP spid="233546" grpId="0"/>
      <p:bldP spid="233552" grpId="0"/>
      <p:bldP spid="233556" grpId="0"/>
      <p:bldP spid="233561" grpId="0"/>
      <p:bldP spid="233578" grpId="0"/>
      <p:bldP spid="77" grpId="0" animBg="1"/>
      <p:bldP spid="7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6DBE4-E906-4837-BEED-3578AC6725F0}" type="slidenum">
              <a:rPr lang="ar-SA"/>
              <a:pPr>
                <a:defRPr/>
              </a:pPr>
              <a:t>24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اختبار أمثلية الحل الأساسي الممكن في جدول النقل</a:t>
            </a:r>
            <a:br>
              <a:rPr lang="ar-SA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ar-SA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lang="ar-IQ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طريقة </a:t>
            </a:r>
            <a:r>
              <a:rPr lang="ar-SA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التوزيع </a:t>
            </a:r>
            <a:r>
              <a:rPr lang="ar-IQ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المعدل</a:t>
            </a:r>
            <a:r>
              <a:rPr lang="ar-SA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ar-IQ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n-US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49424"/>
            <a:ext cx="8258175" cy="4687888"/>
          </a:xfrm>
        </p:spPr>
        <p:txBody>
          <a:bodyPr/>
          <a:lstStyle/>
          <a:p>
            <a:pPr marL="609600" indent="-609600" algn="ctr" rtl="1" eaLnBrk="1" hangingPunct="1">
              <a:spcBef>
                <a:spcPct val="0"/>
              </a:spcBef>
              <a:buFontTx/>
              <a:buNone/>
            </a:pPr>
            <a:r>
              <a:rPr lang="ar-SA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سنفترض مسألة تصغير دالة الهدف:   </a:t>
            </a:r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itchFamily="18" charset="2"/>
              </a:rPr>
              <a:t>min  </a:t>
            </a:r>
            <a:r>
              <a:rPr lang="en-US" b="1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en-US" sz="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85800" lvl="1" indent="-400050" algn="r" rtl="1" eaLnBrk="1" hangingPunct="1">
              <a:lnSpc>
                <a:spcPct val="11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لكل خلية أساسية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, j</a:t>
            </a:r>
            <a:r>
              <a:rPr lang="en-US" sz="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احسب الأوزان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ar-SA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و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بحيث:</a:t>
            </a:r>
          </a:p>
          <a:p>
            <a:pPr marL="1047750" lvl="1" indent="-533400" algn="ctr" rtl="1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endParaRPr lang="en-US" i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371600" lvl="1" indent="-514350" algn="r" rtl="1" eaLnBrk="1" hangingPunct="1">
              <a:lnSpc>
                <a:spcPct val="115000"/>
              </a:lnSpc>
              <a:spcBef>
                <a:spcPct val="0"/>
              </a:spcBef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كل صف 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له الوزن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ar-SA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وكل عمود  </a:t>
            </a:r>
            <a:r>
              <a:rPr lang="en-US" sz="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له الوزن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en-US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371600" lvl="1" indent="-514350" algn="r" rtl="1" eaLnBrk="1" hangingPunct="1">
              <a:lnSpc>
                <a:spcPct val="115000"/>
              </a:lnSpc>
              <a:spcBef>
                <a:spcPct val="0"/>
              </a:spcBef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لتكن قيمة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n-US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0" algn="r" rtl="1" eaLnBrk="1" hangingPunct="1">
              <a:lnSpc>
                <a:spcPct val="115000"/>
              </a:lnSpc>
              <a:spcBef>
                <a:spcPct val="0"/>
              </a:spcBef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85800" lvl="1" indent="-342900" algn="r" rtl="1" eaLnBrk="1" hangingPunct="1">
              <a:lnSpc>
                <a:spcPct val="11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لكل خلية غير أساسية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j</a:t>
            </a:r>
            <a:r>
              <a:rPr lang="en-US" sz="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احسب:</a:t>
            </a:r>
          </a:p>
          <a:p>
            <a:pPr marL="1047750" lvl="1" indent="-533400" algn="ctr" rtl="1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–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endParaRPr lang="en-US" i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514350" algn="r" rtl="1" eaLnBrk="1" hangingPunct="1">
              <a:lnSpc>
                <a:spcPct val="115000"/>
              </a:lnSpc>
              <a:spcBef>
                <a:spcPct val="0"/>
              </a:spcBef>
              <a:buFont typeface="Times New Roman" panose="02020603050405020304" pitchFamily="18" charset="0"/>
              <a:buChar char="−"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سنرمز لها بـ </a:t>
            </a:r>
            <a:r>
              <a:rPr lang="en-US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b="1" i="1" baseline="-25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ar-SA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أي أن: </a:t>
            </a:r>
            <a:r>
              <a:rPr lang="en-US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b="1" i="1" baseline="-25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en-US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–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endParaRPr lang="ar-SA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0" algn="r" rtl="1" eaLnBrk="1" hangingPunct="1">
              <a:lnSpc>
                <a:spcPct val="115000"/>
              </a:lnSpc>
              <a:spcBef>
                <a:spcPct val="0"/>
              </a:spcBef>
              <a:buNone/>
            </a:pPr>
            <a:endParaRPr lang="en-US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85800" lvl="1" indent="-342900" algn="r" rtl="1" eaLnBrk="1" hangingPunct="1">
              <a:lnSpc>
                <a:spcPct val="11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إذا كانت </a:t>
            </a:r>
            <a:r>
              <a:rPr lang="en-US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b="1" i="1" baseline="-25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en-US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≤ 0</a:t>
            </a:r>
            <a:r>
              <a:rPr lang="ar-SA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لجميع الخلايا غير الأساسية  فإن الحل أمثل.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6DBE4-E906-4837-BEED-3578AC6725F0}" type="slidenum">
              <a:rPr lang="ar-SA"/>
              <a:pPr>
                <a:defRPr/>
              </a:pPr>
              <a:t>25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اختبار أمثلية الحل الأساسي الممكن في جدول النقل</a:t>
            </a:r>
            <a:br>
              <a:rPr lang="ar-SA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ar-SA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lang="ar-IQ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طريقة </a:t>
            </a:r>
            <a:r>
              <a:rPr lang="ar-SA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التوزيع </a:t>
            </a:r>
            <a:r>
              <a:rPr lang="ar-IQ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المعدل</a:t>
            </a:r>
            <a:r>
              <a:rPr lang="ar-SA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ar-IQ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n-US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600200"/>
            <a:ext cx="8439150" cy="4954588"/>
          </a:xfrm>
        </p:spPr>
        <p:txBody>
          <a:bodyPr/>
          <a:lstStyle/>
          <a:p>
            <a:pPr marL="609600" indent="-609600" algn="r" rtl="1" eaLnBrk="1" hangingPunct="1">
              <a:spcBef>
                <a:spcPct val="0"/>
              </a:spcBef>
              <a:buNone/>
            </a:pPr>
            <a:r>
              <a:rPr lang="ar-SA" sz="3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مثال توزيع الكهرباء: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3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اختبار أمثلية الحل الأساسي الممكن المبدئي</a:t>
            </a:r>
            <a:endParaRPr lang="ar-SA" sz="3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     	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45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20               30                       30</a:t>
            </a:r>
            <a:endParaRPr lang="ar-SA" sz="20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38596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1884424"/>
              </p:ext>
            </p:extLst>
          </p:nvPr>
        </p:nvGraphicFramePr>
        <p:xfrm>
          <a:off x="1990725" y="3111500"/>
          <a:ext cx="6607175" cy="2643189"/>
        </p:xfrm>
        <a:graphic>
          <a:graphicData uri="http://schemas.openxmlformats.org/drawingml/2006/table">
            <a:tbl>
              <a:tblPr rtl="1"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1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74" name="Rectangle 33"/>
          <p:cNvSpPr>
            <a:spLocks noChangeArrowheads="1"/>
          </p:cNvSpPr>
          <p:nvPr/>
        </p:nvSpPr>
        <p:spPr bwMode="auto">
          <a:xfrm>
            <a:off x="2924175" y="311333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Rectangle 34"/>
          <p:cNvSpPr>
            <a:spLocks noChangeArrowheads="1"/>
          </p:cNvSpPr>
          <p:nvPr/>
        </p:nvSpPr>
        <p:spPr bwMode="auto">
          <a:xfrm>
            <a:off x="4246003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Rectangle 35"/>
          <p:cNvSpPr>
            <a:spLocks noChangeArrowheads="1"/>
          </p:cNvSpPr>
          <p:nvPr/>
        </p:nvSpPr>
        <p:spPr bwMode="auto">
          <a:xfrm>
            <a:off x="6884603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Rectangle 36"/>
          <p:cNvSpPr>
            <a:spLocks noChangeArrowheads="1"/>
          </p:cNvSpPr>
          <p:nvPr/>
        </p:nvSpPr>
        <p:spPr bwMode="auto">
          <a:xfrm>
            <a:off x="2923473" y="399223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Rectangle 37"/>
          <p:cNvSpPr>
            <a:spLocks noChangeArrowheads="1"/>
          </p:cNvSpPr>
          <p:nvPr/>
        </p:nvSpPr>
        <p:spPr bwMode="auto">
          <a:xfrm>
            <a:off x="4243010" y="399153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Rectangle 38"/>
          <p:cNvSpPr>
            <a:spLocks noChangeArrowheads="1"/>
          </p:cNvSpPr>
          <p:nvPr/>
        </p:nvSpPr>
        <p:spPr bwMode="auto">
          <a:xfrm>
            <a:off x="6885630" y="399351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Rectangle 39"/>
          <p:cNvSpPr>
            <a:spLocks noChangeArrowheads="1"/>
          </p:cNvSpPr>
          <p:nvPr/>
        </p:nvSpPr>
        <p:spPr bwMode="auto">
          <a:xfrm>
            <a:off x="2923473" y="487401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Rectangle 40"/>
          <p:cNvSpPr>
            <a:spLocks noChangeArrowheads="1"/>
          </p:cNvSpPr>
          <p:nvPr/>
        </p:nvSpPr>
        <p:spPr bwMode="auto">
          <a:xfrm>
            <a:off x="4245685" y="487408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Rectangle 41"/>
          <p:cNvSpPr>
            <a:spLocks noChangeArrowheads="1"/>
          </p:cNvSpPr>
          <p:nvPr/>
        </p:nvSpPr>
        <p:spPr bwMode="auto">
          <a:xfrm>
            <a:off x="6884285" y="48727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Rectangle 42"/>
          <p:cNvSpPr>
            <a:spLocks noChangeArrowheads="1"/>
          </p:cNvSpPr>
          <p:nvPr/>
        </p:nvSpPr>
        <p:spPr bwMode="auto">
          <a:xfrm>
            <a:off x="5564890" y="311315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4" name="Rectangle 43"/>
          <p:cNvSpPr>
            <a:spLocks noChangeArrowheads="1"/>
          </p:cNvSpPr>
          <p:nvPr/>
        </p:nvSpPr>
        <p:spPr bwMode="auto">
          <a:xfrm>
            <a:off x="5562283" y="399263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Rectangle 44"/>
          <p:cNvSpPr>
            <a:spLocks noChangeArrowheads="1"/>
          </p:cNvSpPr>
          <p:nvPr/>
        </p:nvSpPr>
        <p:spPr bwMode="auto">
          <a:xfrm>
            <a:off x="5564573" y="487432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8691" name="Text Box 99"/>
          <p:cNvSpPr txBox="1">
            <a:spLocks noChangeArrowheads="1"/>
          </p:cNvSpPr>
          <p:nvPr/>
        </p:nvSpPr>
        <p:spPr bwMode="auto">
          <a:xfrm>
            <a:off x="1355725" y="3354388"/>
            <a:ext cx="596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38692" name="Text Box 100"/>
          <p:cNvSpPr txBox="1">
            <a:spLocks noChangeArrowheads="1"/>
          </p:cNvSpPr>
          <p:nvPr/>
        </p:nvSpPr>
        <p:spPr bwMode="auto">
          <a:xfrm>
            <a:off x="2168525" y="2490788"/>
            <a:ext cx="10445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v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38693" name="Text Box 101"/>
          <p:cNvSpPr txBox="1">
            <a:spLocks noChangeArrowheads="1"/>
          </p:cNvSpPr>
          <p:nvPr/>
        </p:nvSpPr>
        <p:spPr bwMode="auto">
          <a:xfrm>
            <a:off x="965298" y="4129088"/>
            <a:ext cx="97462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ar-SA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</a:p>
          <a:p>
            <a:pPr algn="r"/>
            <a:r>
              <a:rPr lang="en-US" b="1" dirty="0">
                <a:solidFill>
                  <a:schemeClr val="accent2"/>
                </a:solidFill>
              </a:rPr>
              <a:t>u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38694" name="Text Box 102"/>
          <p:cNvSpPr txBox="1">
            <a:spLocks noChangeArrowheads="1"/>
          </p:cNvSpPr>
          <p:nvPr/>
        </p:nvSpPr>
        <p:spPr bwMode="auto">
          <a:xfrm>
            <a:off x="3388117" y="2452688"/>
            <a:ext cx="120771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12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v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238695" name="Text Box 103"/>
          <p:cNvSpPr txBox="1">
            <a:spLocks noChangeArrowheads="1"/>
          </p:cNvSpPr>
          <p:nvPr/>
        </p:nvSpPr>
        <p:spPr bwMode="auto">
          <a:xfrm>
            <a:off x="4733925" y="2478088"/>
            <a:ext cx="11271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13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v</a:t>
            </a:r>
            <a:r>
              <a:rPr lang="en-US" b="1" baseline="-25000" dirty="0">
                <a:solidFill>
                  <a:schemeClr val="accent2"/>
                </a:solidFill>
              </a:rPr>
              <a:t>3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12</a:t>
            </a:r>
          </a:p>
        </p:txBody>
      </p:sp>
      <p:sp>
        <p:nvSpPr>
          <p:cNvPr id="238696" name="Text Box 104"/>
          <p:cNvSpPr txBox="1">
            <a:spLocks noChangeArrowheads="1"/>
          </p:cNvSpPr>
          <p:nvPr/>
        </p:nvSpPr>
        <p:spPr bwMode="auto">
          <a:xfrm>
            <a:off x="708818" y="5005388"/>
            <a:ext cx="12311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ar-SA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12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16</a:t>
            </a:r>
          </a:p>
          <a:p>
            <a:pPr algn="r"/>
            <a:r>
              <a:rPr lang="en-US" b="1" dirty="0">
                <a:solidFill>
                  <a:schemeClr val="accent2"/>
                </a:solidFill>
              </a:rPr>
              <a:t>u</a:t>
            </a:r>
            <a:r>
              <a:rPr lang="en-US" b="1" baseline="-25000" dirty="0">
                <a:solidFill>
                  <a:schemeClr val="accent2"/>
                </a:solidFill>
              </a:rPr>
              <a:t>3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38697" name="Text Box 105"/>
          <p:cNvSpPr txBox="1">
            <a:spLocks noChangeArrowheads="1"/>
          </p:cNvSpPr>
          <p:nvPr/>
        </p:nvSpPr>
        <p:spPr bwMode="auto">
          <a:xfrm>
            <a:off x="6070306" y="2490788"/>
            <a:ext cx="10699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5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v</a:t>
            </a:r>
            <a:r>
              <a:rPr lang="en-US" b="1" baseline="-25000" dirty="0">
                <a:solidFill>
                  <a:schemeClr val="accent2"/>
                </a:solidFill>
              </a:rPr>
              <a:t>4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38698" name="Text Box 106"/>
          <p:cNvSpPr txBox="1">
            <a:spLocks noChangeArrowheads="1"/>
          </p:cNvSpPr>
          <p:nvPr/>
        </p:nvSpPr>
        <p:spPr bwMode="auto">
          <a:xfrm>
            <a:off x="3324225" y="3500958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2D050"/>
                </a:solidFill>
              </a:rPr>
              <a:t>0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11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ar-SA" b="1" dirty="0">
                <a:solidFill>
                  <a:srgbClr val="92D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6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1</a:t>
            </a:r>
            <a:r>
              <a:rPr lang="en-US" b="1" baseline="-25000" dirty="0">
                <a:solidFill>
                  <a:srgbClr val="006600"/>
                </a:solidFill>
              </a:rPr>
              <a:t>2</a:t>
            </a:r>
            <a:r>
              <a:rPr lang="ar-SA" b="1" baseline="-25000" dirty="0">
                <a:solidFill>
                  <a:srgbClr val="006600"/>
                </a:solidFill>
              </a:rPr>
              <a:t> </a:t>
            </a:r>
            <a:r>
              <a:rPr lang="en-US" b="1" dirty="0">
                <a:solidFill>
                  <a:srgbClr val="006600"/>
                </a:solidFill>
              </a:rPr>
              <a:t>=</a:t>
            </a:r>
            <a:r>
              <a:rPr lang="ar-SA" b="1" dirty="0">
                <a:solidFill>
                  <a:srgbClr val="006600"/>
                </a:solidFill>
              </a:rPr>
              <a:t> </a:t>
            </a:r>
            <a:r>
              <a:rPr lang="en-US" b="1" dirty="0">
                <a:solidFill>
                  <a:srgbClr val="006600"/>
                </a:solidFill>
              </a:rPr>
              <a:t>5</a:t>
            </a:r>
          </a:p>
        </p:txBody>
      </p:sp>
      <p:sp>
        <p:nvSpPr>
          <p:cNvPr id="238699" name="Text Box 107"/>
          <p:cNvSpPr txBox="1">
            <a:spLocks noChangeArrowheads="1"/>
          </p:cNvSpPr>
          <p:nvPr/>
        </p:nvSpPr>
        <p:spPr bwMode="auto">
          <a:xfrm>
            <a:off x="4670425" y="3500958"/>
            <a:ext cx="123628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2D050"/>
                </a:solidFill>
              </a:rPr>
              <a:t>0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12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ar-SA" b="1" dirty="0">
                <a:solidFill>
                  <a:srgbClr val="92D050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10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1</a:t>
            </a:r>
            <a:r>
              <a:rPr lang="en-US" b="1" baseline="-25000" dirty="0">
                <a:solidFill>
                  <a:srgbClr val="006600"/>
                </a:solidFill>
              </a:rPr>
              <a:t>3</a:t>
            </a:r>
            <a:r>
              <a:rPr lang="ar-SA" b="1" baseline="-25000" dirty="0">
                <a:solidFill>
                  <a:srgbClr val="006600"/>
                </a:solidFill>
              </a:rPr>
              <a:t> </a:t>
            </a:r>
            <a:r>
              <a:rPr lang="en-US" b="1" dirty="0">
                <a:solidFill>
                  <a:srgbClr val="006600"/>
                </a:solidFill>
              </a:rPr>
              <a:t>=</a:t>
            </a:r>
            <a:r>
              <a:rPr lang="ar-SA" b="1" dirty="0">
                <a:solidFill>
                  <a:srgbClr val="006600"/>
                </a:solidFill>
              </a:rPr>
              <a:t> </a:t>
            </a:r>
            <a:r>
              <a:rPr lang="en-US" b="1" dirty="0">
                <a:solidFill>
                  <a:srgbClr val="006600"/>
                </a:solidFill>
              </a:rPr>
              <a:t>2</a:t>
            </a:r>
          </a:p>
        </p:txBody>
      </p:sp>
      <p:sp>
        <p:nvSpPr>
          <p:cNvPr id="238700" name="Text Box 108"/>
          <p:cNvSpPr txBox="1">
            <a:spLocks noChangeArrowheads="1"/>
          </p:cNvSpPr>
          <p:nvPr/>
        </p:nvSpPr>
        <p:spPr bwMode="auto">
          <a:xfrm>
            <a:off x="5978525" y="3485968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2D050"/>
                </a:solidFill>
              </a:rPr>
              <a:t>0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ar-SA" b="1" dirty="0">
                <a:solidFill>
                  <a:srgbClr val="92D050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9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1</a:t>
            </a:r>
            <a:r>
              <a:rPr lang="en-US" b="1" baseline="-25000" dirty="0">
                <a:solidFill>
                  <a:srgbClr val="006600"/>
                </a:solidFill>
              </a:rPr>
              <a:t>4</a:t>
            </a:r>
            <a:r>
              <a:rPr lang="ar-SA" b="1" baseline="-25000" dirty="0">
                <a:solidFill>
                  <a:srgbClr val="006600"/>
                </a:solidFill>
              </a:rPr>
              <a:t> </a:t>
            </a:r>
            <a:r>
              <a:rPr lang="en-US" b="1" dirty="0">
                <a:solidFill>
                  <a:srgbClr val="006600"/>
                </a:solidFill>
              </a:rPr>
              <a:t>=</a:t>
            </a:r>
            <a:r>
              <a:rPr lang="ar-SA" b="1" dirty="0">
                <a:solidFill>
                  <a:srgbClr val="006600"/>
                </a:solidFill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6600"/>
                </a:solidFill>
              </a:rPr>
              <a:t>8</a:t>
            </a:r>
          </a:p>
        </p:txBody>
      </p:sp>
      <p:sp>
        <p:nvSpPr>
          <p:cNvPr id="238701" name="Text Box 109"/>
          <p:cNvSpPr txBox="1">
            <a:spLocks noChangeArrowheads="1"/>
          </p:cNvSpPr>
          <p:nvPr/>
        </p:nvSpPr>
        <p:spPr bwMode="auto">
          <a:xfrm>
            <a:off x="5991225" y="4396828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ar-SA" b="1" dirty="0">
                <a:solidFill>
                  <a:srgbClr val="92D050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7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24</a:t>
            </a:r>
            <a:r>
              <a:rPr lang="ar-SA" b="1" baseline="-25000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006600"/>
                </a:solidFill>
              </a:rPr>
              <a:t>=</a:t>
            </a:r>
            <a:r>
              <a:rPr lang="ar-SA" b="1" dirty="0">
                <a:solidFill>
                  <a:srgbClr val="006600"/>
                </a:solidFill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6600"/>
                </a:solidFill>
              </a:rPr>
              <a:t>5</a:t>
            </a:r>
          </a:p>
        </p:txBody>
      </p:sp>
      <p:sp>
        <p:nvSpPr>
          <p:cNvPr id="238702" name="Text Box 110"/>
          <p:cNvSpPr txBox="1">
            <a:spLocks noChangeArrowheads="1"/>
          </p:cNvSpPr>
          <p:nvPr/>
        </p:nvSpPr>
        <p:spPr bwMode="auto">
          <a:xfrm>
            <a:off x="2079625" y="5296238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2D050"/>
                </a:solidFill>
              </a:rPr>
              <a:t>4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8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ar-SA" b="1" dirty="0">
                <a:solidFill>
                  <a:srgbClr val="92D050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14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31</a:t>
            </a:r>
            <a:r>
              <a:rPr lang="ar-SA" b="1" baseline="-25000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006600"/>
                </a:solidFill>
              </a:rPr>
              <a:t>=</a:t>
            </a:r>
            <a:r>
              <a:rPr lang="ar-SA" b="1" dirty="0">
                <a:solidFill>
                  <a:srgbClr val="006600"/>
                </a:solidFill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6600"/>
                </a:solidFill>
              </a:rPr>
              <a:t>2</a:t>
            </a:r>
          </a:p>
        </p:txBody>
      </p:sp>
      <p:sp>
        <p:nvSpPr>
          <p:cNvPr id="238703" name="Text Box 111"/>
          <p:cNvSpPr txBox="1">
            <a:spLocks noChangeArrowheads="1"/>
          </p:cNvSpPr>
          <p:nvPr/>
        </p:nvSpPr>
        <p:spPr bwMode="auto">
          <a:xfrm>
            <a:off x="3349625" y="5283538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2D050"/>
                </a:solidFill>
              </a:rPr>
              <a:t>4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11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ar-SA" b="1" dirty="0">
                <a:solidFill>
                  <a:srgbClr val="92D050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9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31</a:t>
            </a:r>
            <a:r>
              <a:rPr lang="ar-SA" b="1" baseline="-25000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006600"/>
                </a:solidFill>
              </a:rPr>
              <a:t>=</a:t>
            </a:r>
            <a:r>
              <a:rPr lang="ar-SA" b="1" dirty="0">
                <a:solidFill>
                  <a:srgbClr val="006600"/>
                </a:solidFill>
              </a:rPr>
              <a:t> </a:t>
            </a:r>
            <a:r>
              <a:rPr lang="en-US" b="1" dirty="0">
                <a:solidFill>
                  <a:srgbClr val="006600"/>
                </a:solidFill>
              </a:rPr>
              <a:t>6</a:t>
            </a:r>
          </a:p>
        </p:txBody>
      </p:sp>
      <p:sp>
        <p:nvSpPr>
          <p:cNvPr id="238704" name="Text Box 112"/>
          <p:cNvSpPr txBox="1">
            <a:spLocks noChangeArrowheads="1"/>
          </p:cNvSpPr>
          <p:nvPr/>
        </p:nvSpPr>
        <p:spPr bwMode="auto">
          <a:xfrm>
            <a:off x="827584" y="6290156"/>
            <a:ext cx="58227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ar-SA" sz="2800" dirty="0"/>
              <a:t>يوجد</a:t>
            </a:r>
            <a:r>
              <a:rPr lang="ar-SA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800" b="1" i="1" baseline="-25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en-US" sz="2800" b="1" i="1" baseline="-25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 0</a:t>
            </a:r>
            <a:r>
              <a:rPr lang="ar-SA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800" dirty="0"/>
              <a:t>، إذاً </a:t>
            </a:r>
            <a:r>
              <a:rPr lang="ar-SA" sz="2800" b="1" dirty="0">
                <a:solidFill>
                  <a:srgbClr val="FF0000"/>
                </a:solidFill>
              </a:rPr>
              <a:t>الحل ليس أمثل </a:t>
            </a:r>
            <a:r>
              <a:rPr lang="ar-SA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z 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=1180</a:t>
            </a:r>
            <a:r>
              <a:rPr lang="ar-SA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43800" y="26336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91" grpId="0"/>
      <p:bldP spid="238692" grpId="0"/>
      <p:bldP spid="238693" grpId="0"/>
      <p:bldP spid="238694" grpId="0"/>
      <p:bldP spid="238695" grpId="0"/>
      <p:bldP spid="238696" grpId="0"/>
      <p:bldP spid="238697" grpId="0"/>
      <p:bldP spid="238698" grpId="0"/>
      <p:bldP spid="238699" grpId="0"/>
      <p:bldP spid="238700" grpId="0"/>
      <p:bldP spid="238701" grpId="0"/>
      <p:bldP spid="238702" grpId="0"/>
      <p:bldP spid="238703" grpId="0"/>
      <p:bldP spid="23870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414121-46E7-4A7C-929A-4EC114873BAE}" type="slidenum">
              <a:rPr lang="ar-SA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حلقة التحوير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58175" cy="4687888"/>
          </a:xfrm>
        </p:spPr>
        <p:txBody>
          <a:bodyPr/>
          <a:lstStyle/>
          <a:p>
            <a:pPr marL="179388" lvl="2" indent="-88900" algn="r" rtl="1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lvl="2" indent="0" algn="r" rtl="1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هي أي متتابعة من الخلايا (أربع خلايا على الأقل) في جدول النقل بحيث تحقق:</a:t>
            </a:r>
          </a:p>
          <a:p>
            <a:pPr marL="179388" lvl="2" indent="0" algn="r" rtl="1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أي خليتين متتابعتين تشتركان إما بالصف أو العمود.</a:t>
            </a:r>
          </a:p>
          <a:p>
            <a:pPr marL="179388" lvl="2" indent="0" algn="r" rtl="1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لا يوجد ثلاث خلايا متتابعة على نفس الصف أو العمود. </a:t>
            </a:r>
          </a:p>
          <a:p>
            <a:pPr marL="179388" lvl="2" indent="0" algn="r" rtl="1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الخلية الأخيرة في المتتابعة لها نفس الصف أو العمود </a:t>
            </a:r>
          </a:p>
          <a:p>
            <a:pPr marL="179388" lvl="2" indent="0" algn="r" rtl="1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ar-SA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للخلية 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الأولى في المتتابعة.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90DD31-D955-4F12-A2CC-B3FF4B81237A}" type="slidenum">
              <a:rPr lang="ar-SA"/>
              <a:pPr>
                <a:defRPr/>
              </a:pPr>
              <a:t>27</a:t>
            </a:fld>
            <a:endParaRPr 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58175" cy="4687888"/>
          </a:xfrm>
        </p:spPr>
        <p:txBody>
          <a:bodyPr/>
          <a:lstStyle/>
          <a:p>
            <a:pPr marL="0" lvl="1" indent="0" algn="r" rtl="1" eaLnBrk="1" hangingPunct="1">
              <a:lnSpc>
                <a:spcPct val="115000"/>
              </a:lnSpc>
              <a:spcBef>
                <a:spcPct val="0"/>
              </a:spcBef>
              <a:buNone/>
            </a:pP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40671" name="Group 31"/>
          <p:cNvGraphicFramePr>
            <a:graphicFrameLocks noGrp="1"/>
          </p:cNvGraphicFramePr>
          <p:nvPr>
            <p:ph sz="half" idx="2"/>
          </p:nvPr>
        </p:nvGraphicFramePr>
        <p:xfrm>
          <a:off x="495300" y="2489200"/>
          <a:ext cx="2438400" cy="243046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0673" name="Group 33"/>
          <p:cNvGraphicFramePr>
            <a:graphicFrameLocks noGrp="1"/>
          </p:cNvGraphicFramePr>
          <p:nvPr/>
        </p:nvGraphicFramePr>
        <p:xfrm>
          <a:off x="3390900" y="2476500"/>
          <a:ext cx="2438400" cy="243046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0700" name="Group 60"/>
          <p:cNvGraphicFramePr>
            <a:graphicFrameLocks noGrp="1"/>
          </p:cNvGraphicFramePr>
          <p:nvPr/>
        </p:nvGraphicFramePr>
        <p:xfrm>
          <a:off x="6324600" y="2438400"/>
          <a:ext cx="2438400" cy="243046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0728" name="Oval 88"/>
          <p:cNvSpPr>
            <a:spLocks noChangeArrowheads="1"/>
          </p:cNvSpPr>
          <p:nvPr/>
        </p:nvSpPr>
        <p:spPr bwMode="auto">
          <a:xfrm>
            <a:off x="787400" y="2819400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0729" name="Oval 89"/>
          <p:cNvSpPr>
            <a:spLocks noChangeArrowheads="1"/>
          </p:cNvSpPr>
          <p:nvPr/>
        </p:nvSpPr>
        <p:spPr bwMode="auto">
          <a:xfrm>
            <a:off x="788988" y="3951288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0730" name="Oval 90"/>
          <p:cNvSpPr>
            <a:spLocks noChangeArrowheads="1"/>
          </p:cNvSpPr>
          <p:nvPr/>
        </p:nvSpPr>
        <p:spPr bwMode="auto">
          <a:xfrm>
            <a:off x="2452688" y="2820988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0731" name="Oval 91"/>
          <p:cNvSpPr>
            <a:spLocks noChangeArrowheads="1"/>
          </p:cNvSpPr>
          <p:nvPr/>
        </p:nvSpPr>
        <p:spPr bwMode="auto">
          <a:xfrm>
            <a:off x="2439988" y="3989388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0732" name="Line 92"/>
          <p:cNvSpPr>
            <a:spLocks noChangeShapeType="1"/>
          </p:cNvSpPr>
          <p:nvPr/>
        </p:nvSpPr>
        <p:spPr bwMode="auto">
          <a:xfrm flipV="1">
            <a:off x="926784" y="2870199"/>
            <a:ext cx="149764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0733" name="Line 93"/>
          <p:cNvSpPr>
            <a:spLocks noChangeShapeType="1"/>
          </p:cNvSpPr>
          <p:nvPr/>
        </p:nvSpPr>
        <p:spPr bwMode="auto">
          <a:xfrm flipH="1">
            <a:off x="2501899" y="2959100"/>
            <a:ext cx="1591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0734" name="Line 94"/>
          <p:cNvSpPr>
            <a:spLocks noChangeShapeType="1"/>
          </p:cNvSpPr>
          <p:nvPr/>
        </p:nvSpPr>
        <p:spPr bwMode="auto">
          <a:xfrm flipH="1" flipV="1">
            <a:off x="913130" y="4019549"/>
            <a:ext cx="1488758" cy="12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0735" name="Line 95"/>
          <p:cNvSpPr>
            <a:spLocks noChangeShapeType="1"/>
          </p:cNvSpPr>
          <p:nvPr/>
        </p:nvSpPr>
        <p:spPr bwMode="auto">
          <a:xfrm flipV="1">
            <a:off x="840745" y="2945130"/>
            <a:ext cx="0" cy="9764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0737" name="Oval 97"/>
          <p:cNvSpPr>
            <a:spLocks noChangeArrowheads="1"/>
          </p:cNvSpPr>
          <p:nvPr/>
        </p:nvSpPr>
        <p:spPr bwMode="auto">
          <a:xfrm>
            <a:off x="788988" y="3951288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0738" name="Oval 98"/>
          <p:cNvSpPr>
            <a:spLocks noChangeArrowheads="1"/>
          </p:cNvSpPr>
          <p:nvPr/>
        </p:nvSpPr>
        <p:spPr bwMode="auto">
          <a:xfrm>
            <a:off x="2452688" y="2820988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0739" name="Oval 99"/>
          <p:cNvSpPr>
            <a:spLocks noChangeArrowheads="1"/>
          </p:cNvSpPr>
          <p:nvPr/>
        </p:nvSpPr>
        <p:spPr bwMode="auto">
          <a:xfrm>
            <a:off x="2439988" y="3989388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0753" name="Oval 113"/>
          <p:cNvSpPr>
            <a:spLocks noChangeArrowheads="1"/>
          </p:cNvSpPr>
          <p:nvPr/>
        </p:nvSpPr>
        <p:spPr bwMode="auto">
          <a:xfrm>
            <a:off x="3683000" y="2705100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0754" name="Oval 114"/>
          <p:cNvSpPr>
            <a:spLocks noChangeArrowheads="1"/>
          </p:cNvSpPr>
          <p:nvPr/>
        </p:nvSpPr>
        <p:spPr bwMode="auto">
          <a:xfrm>
            <a:off x="6560194" y="2685416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0755" name="Oval 115"/>
          <p:cNvSpPr>
            <a:spLocks noChangeArrowheads="1"/>
          </p:cNvSpPr>
          <p:nvPr/>
        </p:nvSpPr>
        <p:spPr bwMode="auto">
          <a:xfrm>
            <a:off x="4306888" y="2719388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0756" name="Oval 116"/>
          <p:cNvSpPr>
            <a:spLocks noChangeArrowheads="1"/>
          </p:cNvSpPr>
          <p:nvPr/>
        </p:nvSpPr>
        <p:spPr bwMode="auto">
          <a:xfrm>
            <a:off x="4312924" y="3292159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0761" name="Oval 121"/>
          <p:cNvSpPr>
            <a:spLocks noChangeArrowheads="1"/>
          </p:cNvSpPr>
          <p:nvPr/>
        </p:nvSpPr>
        <p:spPr bwMode="auto">
          <a:xfrm>
            <a:off x="5437188" y="3316288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0762" name="Oval 122"/>
          <p:cNvSpPr>
            <a:spLocks noChangeArrowheads="1"/>
          </p:cNvSpPr>
          <p:nvPr/>
        </p:nvSpPr>
        <p:spPr bwMode="auto">
          <a:xfrm>
            <a:off x="5428982" y="4537075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0763" name="Oval 123"/>
          <p:cNvSpPr>
            <a:spLocks noChangeArrowheads="1"/>
          </p:cNvSpPr>
          <p:nvPr/>
        </p:nvSpPr>
        <p:spPr bwMode="auto">
          <a:xfrm>
            <a:off x="3706177" y="4533900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3743327" y="2755902"/>
            <a:ext cx="1743076" cy="1841501"/>
            <a:chOff x="2358" y="2104"/>
            <a:chExt cx="1098" cy="1160"/>
          </a:xfrm>
        </p:grpSpPr>
        <p:sp>
          <p:nvSpPr>
            <p:cNvPr id="8314" name="Line 117"/>
            <p:cNvSpPr>
              <a:spLocks noChangeShapeType="1"/>
            </p:cNvSpPr>
            <p:nvPr/>
          </p:nvSpPr>
          <p:spPr bwMode="auto">
            <a:xfrm>
              <a:off x="2411" y="2104"/>
              <a:ext cx="2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5" name="Line 118"/>
            <p:cNvSpPr>
              <a:spLocks noChangeShapeType="1"/>
            </p:cNvSpPr>
            <p:nvPr/>
          </p:nvSpPr>
          <p:spPr bwMode="auto">
            <a:xfrm>
              <a:off x="2744" y="2165"/>
              <a:ext cx="0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6" name="Line 119"/>
            <p:cNvSpPr>
              <a:spLocks noChangeShapeType="1"/>
            </p:cNvSpPr>
            <p:nvPr/>
          </p:nvSpPr>
          <p:spPr bwMode="auto">
            <a:xfrm flipH="1">
              <a:off x="2418" y="326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7" name="Line 120"/>
            <p:cNvSpPr>
              <a:spLocks noChangeShapeType="1"/>
            </p:cNvSpPr>
            <p:nvPr/>
          </p:nvSpPr>
          <p:spPr bwMode="auto">
            <a:xfrm flipV="1">
              <a:off x="2358" y="2152"/>
              <a:ext cx="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8" name="Line 124"/>
            <p:cNvSpPr>
              <a:spLocks noChangeShapeType="1"/>
            </p:cNvSpPr>
            <p:nvPr/>
          </p:nvSpPr>
          <p:spPr bwMode="auto">
            <a:xfrm flipH="1">
              <a:off x="3454" y="2536"/>
              <a:ext cx="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9" name="Line 125"/>
            <p:cNvSpPr>
              <a:spLocks noChangeShapeType="1"/>
            </p:cNvSpPr>
            <p:nvPr/>
          </p:nvSpPr>
          <p:spPr bwMode="auto">
            <a:xfrm flipV="1">
              <a:off x="2816" y="2474"/>
              <a:ext cx="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0774" name="Oval 134"/>
          <p:cNvSpPr>
            <a:spLocks noChangeArrowheads="1"/>
          </p:cNvSpPr>
          <p:nvPr/>
        </p:nvSpPr>
        <p:spPr bwMode="auto">
          <a:xfrm>
            <a:off x="7189790" y="3981450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0775" name="Oval 135"/>
          <p:cNvSpPr>
            <a:spLocks noChangeArrowheads="1"/>
          </p:cNvSpPr>
          <p:nvPr/>
        </p:nvSpPr>
        <p:spPr bwMode="auto">
          <a:xfrm>
            <a:off x="7180263" y="2684463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0776" name="Oval 136"/>
          <p:cNvSpPr>
            <a:spLocks noChangeArrowheads="1"/>
          </p:cNvSpPr>
          <p:nvPr/>
        </p:nvSpPr>
        <p:spPr bwMode="auto">
          <a:xfrm>
            <a:off x="8400745" y="3968749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0777" name="Oval 137"/>
          <p:cNvSpPr>
            <a:spLocks noChangeArrowheads="1"/>
          </p:cNvSpPr>
          <p:nvPr/>
        </p:nvSpPr>
        <p:spPr bwMode="auto">
          <a:xfrm>
            <a:off x="8402641" y="3283111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0778" name="Oval 138"/>
          <p:cNvSpPr>
            <a:spLocks noChangeArrowheads="1"/>
          </p:cNvSpPr>
          <p:nvPr/>
        </p:nvSpPr>
        <p:spPr bwMode="auto">
          <a:xfrm>
            <a:off x="6561138" y="3309938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42"/>
          <p:cNvGrpSpPr>
            <a:grpSpLocks/>
          </p:cNvGrpSpPr>
          <p:nvPr/>
        </p:nvGrpSpPr>
        <p:grpSpPr bwMode="auto">
          <a:xfrm>
            <a:off x="6604487" y="2746057"/>
            <a:ext cx="1852613" cy="1279525"/>
            <a:chOff x="4162" y="2097"/>
            <a:chExt cx="1167" cy="806"/>
          </a:xfrm>
        </p:grpSpPr>
        <p:sp>
          <p:nvSpPr>
            <p:cNvPr id="8308" name="Line 128"/>
            <p:cNvSpPr>
              <a:spLocks noChangeShapeType="1"/>
            </p:cNvSpPr>
            <p:nvPr/>
          </p:nvSpPr>
          <p:spPr bwMode="auto">
            <a:xfrm flipV="1">
              <a:off x="4223" y="2097"/>
              <a:ext cx="28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9" name="Line 129"/>
            <p:cNvSpPr>
              <a:spLocks noChangeShapeType="1"/>
            </p:cNvSpPr>
            <p:nvPr/>
          </p:nvSpPr>
          <p:spPr bwMode="auto">
            <a:xfrm>
              <a:off x="4561" y="2145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0" name="Line 133"/>
            <p:cNvSpPr>
              <a:spLocks noChangeShapeType="1"/>
            </p:cNvSpPr>
            <p:nvPr/>
          </p:nvSpPr>
          <p:spPr bwMode="auto">
            <a:xfrm flipV="1">
              <a:off x="4627" y="2903"/>
              <a:ext cx="6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1" name="Line 139"/>
            <p:cNvSpPr>
              <a:spLocks noChangeShapeType="1"/>
            </p:cNvSpPr>
            <p:nvPr/>
          </p:nvSpPr>
          <p:spPr bwMode="auto">
            <a:xfrm flipH="1" flipV="1">
              <a:off x="5329" y="2524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2" name="Line 140"/>
            <p:cNvSpPr>
              <a:spLocks noChangeShapeType="1"/>
            </p:cNvSpPr>
            <p:nvPr/>
          </p:nvSpPr>
          <p:spPr bwMode="auto">
            <a:xfrm flipH="1">
              <a:off x="4215" y="2472"/>
              <a:ext cx="1055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3" name="Line 141"/>
            <p:cNvSpPr>
              <a:spLocks noChangeShapeType="1"/>
            </p:cNvSpPr>
            <p:nvPr/>
          </p:nvSpPr>
          <p:spPr bwMode="auto">
            <a:xfrm flipV="1">
              <a:off x="4162" y="2136"/>
              <a:ext cx="2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381000" y="274638"/>
            <a:ext cx="8305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lvl="0" indent="-762000" algn="ctr" rtl="1">
              <a:defRPr/>
            </a:pPr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 pitchFamily="18" charset="2"/>
              </a:rPr>
              <a:t>حلقات تحوير صحيحة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4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4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4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4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4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28" grpId="0" animBg="1"/>
      <p:bldP spid="240729" grpId="0" animBg="1"/>
      <p:bldP spid="240730" grpId="0" animBg="1"/>
      <p:bldP spid="240731" grpId="0" animBg="1"/>
      <p:bldP spid="240732" grpId="0" animBg="1"/>
      <p:bldP spid="240733" grpId="0" animBg="1"/>
      <p:bldP spid="240734" grpId="0" animBg="1"/>
      <p:bldP spid="240735" grpId="0" animBg="1"/>
      <p:bldP spid="240737" grpId="0" animBg="1"/>
      <p:bldP spid="240738" grpId="0" animBg="1"/>
      <p:bldP spid="240739" grpId="0" animBg="1"/>
      <p:bldP spid="240753" grpId="0" animBg="1"/>
      <p:bldP spid="240754" grpId="0" animBg="1"/>
      <p:bldP spid="240755" grpId="0" animBg="1"/>
      <p:bldP spid="240756" grpId="0" animBg="1"/>
      <p:bldP spid="240761" grpId="0" animBg="1"/>
      <p:bldP spid="240762" grpId="0" animBg="1"/>
      <p:bldP spid="240763" grpId="0" animBg="1"/>
      <p:bldP spid="240774" grpId="0" animBg="1"/>
      <p:bldP spid="240775" grpId="0" animBg="1"/>
      <p:bldP spid="240776" grpId="0" animBg="1"/>
      <p:bldP spid="240777" grpId="0" animBg="1"/>
      <p:bldP spid="24077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82D96-EDE6-447D-B8FC-A20A4E6E8ED7}" type="slidenum">
              <a:rPr lang="ar-SA"/>
              <a:pPr>
                <a:defRPr/>
              </a:pPr>
              <a:t>28</a:t>
            </a:fld>
            <a:endParaRPr 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58175" cy="4687888"/>
          </a:xfrm>
        </p:spPr>
        <p:txBody>
          <a:bodyPr/>
          <a:lstStyle/>
          <a:p>
            <a:pPr marL="0" lvl="1" indent="0" algn="r" rtl="1" eaLnBrk="1" hangingPunct="1">
              <a:lnSpc>
                <a:spcPct val="115000"/>
              </a:lnSpc>
              <a:spcBef>
                <a:spcPct val="0"/>
              </a:spcBef>
              <a:buNone/>
            </a:pP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41668" name="Group 4"/>
          <p:cNvGraphicFramePr>
            <a:graphicFrameLocks noGrp="1"/>
          </p:cNvGraphicFramePr>
          <p:nvPr>
            <p:ph sz="half" idx="2"/>
          </p:nvPr>
        </p:nvGraphicFramePr>
        <p:xfrm>
          <a:off x="1739900" y="2552700"/>
          <a:ext cx="2438400" cy="243046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1695" name="Group 31"/>
          <p:cNvGraphicFramePr>
            <a:graphicFrameLocks noGrp="1"/>
          </p:cNvGraphicFramePr>
          <p:nvPr/>
        </p:nvGraphicFramePr>
        <p:xfrm>
          <a:off x="5372100" y="2514600"/>
          <a:ext cx="2438400" cy="243046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75" name="Oval 85"/>
          <p:cNvSpPr>
            <a:spLocks noChangeArrowheads="1"/>
          </p:cNvSpPr>
          <p:nvPr/>
        </p:nvSpPr>
        <p:spPr bwMode="auto">
          <a:xfrm>
            <a:off x="2022128" y="2852936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76" name="Oval 86"/>
          <p:cNvSpPr>
            <a:spLocks noChangeArrowheads="1"/>
          </p:cNvSpPr>
          <p:nvPr/>
        </p:nvSpPr>
        <p:spPr bwMode="auto">
          <a:xfrm>
            <a:off x="2024161" y="4077072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77" name="Oval 88"/>
          <p:cNvSpPr>
            <a:spLocks noChangeArrowheads="1"/>
          </p:cNvSpPr>
          <p:nvPr/>
        </p:nvSpPr>
        <p:spPr bwMode="auto">
          <a:xfrm>
            <a:off x="3722039" y="4077072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91"/>
          <p:cNvSpPr>
            <a:spLocks noChangeShapeType="1"/>
          </p:cNvSpPr>
          <p:nvPr/>
        </p:nvSpPr>
        <p:spPr bwMode="auto">
          <a:xfrm flipH="1">
            <a:off x="2146300" y="414908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83" name="Line 97"/>
          <p:cNvSpPr>
            <a:spLocks noChangeShapeType="1"/>
          </p:cNvSpPr>
          <p:nvPr/>
        </p:nvSpPr>
        <p:spPr bwMode="auto">
          <a:xfrm>
            <a:off x="2159000" y="2963680"/>
            <a:ext cx="15748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85" name="Line 100"/>
          <p:cNvSpPr>
            <a:spLocks noChangeShapeType="1"/>
          </p:cNvSpPr>
          <p:nvPr/>
        </p:nvSpPr>
        <p:spPr bwMode="auto">
          <a:xfrm flipV="1">
            <a:off x="2070574" y="2984892"/>
            <a:ext cx="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86" name="Oval 101"/>
          <p:cNvSpPr>
            <a:spLocks noChangeArrowheads="1"/>
          </p:cNvSpPr>
          <p:nvPr/>
        </p:nvSpPr>
        <p:spPr bwMode="auto">
          <a:xfrm>
            <a:off x="5589539" y="3349919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87" name="Oval 104"/>
          <p:cNvSpPr>
            <a:spLocks noChangeArrowheads="1"/>
          </p:cNvSpPr>
          <p:nvPr/>
        </p:nvSpPr>
        <p:spPr bwMode="auto">
          <a:xfrm>
            <a:off x="6257125" y="3354388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88" name="Oval 105"/>
          <p:cNvSpPr>
            <a:spLocks noChangeArrowheads="1"/>
          </p:cNvSpPr>
          <p:nvPr/>
        </p:nvSpPr>
        <p:spPr bwMode="auto">
          <a:xfrm>
            <a:off x="7437242" y="3359951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89" name="Oval 106"/>
          <p:cNvSpPr>
            <a:spLocks noChangeArrowheads="1"/>
          </p:cNvSpPr>
          <p:nvPr/>
        </p:nvSpPr>
        <p:spPr bwMode="auto">
          <a:xfrm>
            <a:off x="7441318" y="4612883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90" name="Oval 107"/>
          <p:cNvSpPr>
            <a:spLocks noChangeArrowheads="1"/>
          </p:cNvSpPr>
          <p:nvPr/>
        </p:nvSpPr>
        <p:spPr bwMode="auto">
          <a:xfrm>
            <a:off x="5584820" y="4613275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91" name="Line 109"/>
          <p:cNvSpPr>
            <a:spLocks noChangeShapeType="1"/>
          </p:cNvSpPr>
          <p:nvPr/>
        </p:nvSpPr>
        <p:spPr bwMode="auto">
          <a:xfrm>
            <a:off x="5721546" y="34036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92" name="Line 111"/>
          <p:cNvSpPr>
            <a:spLocks noChangeShapeType="1"/>
          </p:cNvSpPr>
          <p:nvPr/>
        </p:nvSpPr>
        <p:spPr bwMode="auto">
          <a:xfrm flipH="1" flipV="1">
            <a:off x="5721546" y="4653135"/>
            <a:ext cx="1694269" cy="9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93" name="Line 112"/>
          <p:cNvSpPr>
            <a:spLocks noChangeShapeType="1"/>
          </p:cNvSpPr>
          <p:nvPr/>
        </p:nvSpPr>
        <p:spPr bwMode="auto">
          <a:xfrm flipH="1" flipV="1">
            <a:off x="5651960" y="3495773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94" name="Line 113"/>
          <p:cNvSpPr>
            <a:spLocks noChangeShapeType="1"/>
          </p:cNvSpPr>
          <p:nvPr/>
        </p:nvSpPr>
        <p:spPr bwMode="auto">
          <a:xfrm flipH="1">
            <a:off x="7483181" y="3505200"/>
            <a:ext cx="127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95" name="Line 114"/>
          <p:cNvSpPr>
            <a:spLocks noChangeShapeType="1"/>
          </p:cNvSpPr>
          <p:nvPr/>
        </p:nvSpPr>
        <p:spPr bwMode="auto">
          <a:xfrm>
            <a:off x="6390390" y="3401310"/>
            <a:ext cx="1016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381000" y="274638"/>
            <a:ext cx="8305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lvl="0" indent="-762000" algn="ctr" rtl="1">
              <a:defRPr/>
            </a:pPr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حلقات تحوير غير صحيحة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DE80A7-75AF-413D-8DC9-5FBCC1CFD237}" type="slidenum">
              <a:rPr lang="ar-SA"/>
              <a:pPr>
                <a:defRPr/>
              </a:pPr>
              <a:t>29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4582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lvl="0" indent="-762000" rtl="1" eaLnBrk="1" hangingPunct="1">
              <a:defRPr/>
            </a:pPr>
            <a:r>
              <a:rPr lang="ar-SA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الانتقال إلى حل أساسي ممكن جديد في جدول النقل</a:t>
            </a:r>
            <a:br>
              <a:rPr lang="ar-SA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ar-SA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(طريقة الحجر المتنقل)</a:t>
            </a:r>
            <a:endParaRPr lang="en-US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58175" cy="4687888"/>
          </a:xfrm>
        </p:spPr>
        <p:txBody>
          <a:bodyPr/>
          <a:lstStyle/>
          <a:p>
            <a:pPr marL="1047750" lvl="1" indent="-533400" algn="r" rtl="1" eaLnBrk="1" hangingPunct="1">
              <a:lnSpc>
                <a:spcPct val="115000"/>
              </a:lnSpc>
              <a:spcBef>
                <a:spcPct val="0"/>
              </a:spcBef>
              <a:buFont typeface="+mj-lt"/>
              <a:buAutoNum type="arabicPeriod"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حدد أكبر قيمة موجبة لـ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ولتكن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*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</a:p>
          <a:p>
            <a:pPr marL="1047750" lvl="1" indent="-533400" algn="ctr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* = max { 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: 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خلية غير أساسية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}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lnSpc>
                <a:spcPct val="115000"/>
              </a:lnSpc>
              <a:spcBef>
                <a:spcPct val="0"/>
              </a:spcBef>
              <a:buAutoNum type="arabicPeriod" startAt="2"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كون حلقة تحوير في جدول النقل بحيث:</a:t>
            </a:r>
          </a:p>
          <a:p>
            <a:pPr marL="1885950" lvl="3" indent="-457200" algn="r" rtl="1" eaLnBrk="1" hangingPunct="1">
              <a:lnSpc>
                <a:spcPct val="115000"/>
              </a:lnSpc>
              <a:spcBef>
                <a:spcPct val="0"/>
              </a:spcBef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تحقق شروط حلقة التحوير الثلاث</a:t>
            </a:r>
          </a:p>
          <a:p>
            <a:pPr marL="1885950" lvl="3" indent="-457200" algn="r" rtl="1" eaLnBrk="1" hangingPunct="1">
              <a:lnSpc>
                <a:spcPct val="115000"/>
              </a:lnSpc>
              <a:spcBef>
                <a:spcPct val="0"/>
              </a:spcBef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الحلقة تحتوي على خلية غير أساسية واحدة فقط وهي التي تحمل القيمة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*</a:t>
            </a: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 وزع إشارات (+) و(</a:t>
            </a:r>
            <a:r>
              <a:rPr lang="ar-SA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على خلايا الحلقة بالتبادل ابتداء من الخلية غير الأساسية ذات القيمة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*</a:t>
            </a: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752600" lvl="3" indent="-381000" algn="r" rtl="1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1ECAF2-C28F-4491-96EC-FFD5745A73CA}" type="slidenum">
              <a:rPr lang="ar-SA"/>
              <a:pPr>
                <a:defRPr/>
              </a:pPr>
              <a:t>3</a:t>
            </a:fld>
            <a:endParaRPr lang="en-US"/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255588" y="1369397"/>
            <a:ext cx="857091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rtl="1"/>
            <a:r>
              <a:rPr lang="ar-SA" sz="2600" dirty="0"/>
              <a:t>شركة كهرباء لديها ثلاث محطات لتوليد الكهرباء في مناطق متفرقة لتأمين طلب استهلاك الكهرباء لأربع مدن. </a:t>
            </a:r>
          </a:p>
          <a:p>
            <a:pPr algn="r" rtl="1"/>
            <a:r>
              <a:rPr lang="ar-SA" sz="2600" dirty="0"/>
              <a:t>الطاقة الانتاجية من الكهرباء من </a:t>
            </a:r>
            <a:r>
              <a:rPr lang="ar-SA" sz="2600" dirty="0">
                <a:solidFill>
                  <a:srgbClr val="C00000"/>
                </a:solidFill>
              </a:rPr>
              <a:t>محطة-</a:t>
            </a:r>
            <a:r>
              <a:rPr lang="en-US" sz="2600" dirty="0">
                <a:solidFill>
                  <a:srgbClr val="C00000"/>
                </a:solidFill>
              </a:rPr>
              <a:t>1</a:t>
            </a:r>
            <a:r>
              <a:rPr lang="ar-SA" sz="2600" dirty="0"/>
              <a:t> تبلغ </a:t>
            </a:r>
            <a:r>
              <a:rPr lang="en-US" sz="2600" dirty="0">
                <a:solidFill>
                  <a:srgbClr val="0000FF"/>
                </a:solidFill>
              </a:rPr>
              <a:t>35</a:t>
            </a:r>
            <a:r>
              <a:rPr lang="ar-SA" sz="2600" dirty="0"/>
              <a:t> مليون كيلووات</a:t>
            </a:r>
            <a:r>
              <a:rPr lang="en-US" sz="2600" dirty="0"/>
              <a:t> </a:t>
            </a:r>
            <a:r>
              <a:rPr lang="ar-SA" sz="2600" dirty="0"/>
              <a:t>يوميا </a:t>
            </a:r>
          </a:p>
          <a:p>
            <a:pPr algn="r" rtl="1"/>
            <a:r>
              <a:rPr lang="ar-SA" sz="2600" dirty="0"/>
              <a:t>الطاقة الانتاجية من الكهرباء من </a:t>
            </a:r>
            <a:r>
              <a:rPr lang="ar-SA" sz="2600" dirty="0">
                <a:solidFill>
                  <a:srgbClr val="C00000"/>
                </a:solidFill>
              </a:rPr>
              <a:t>محطة-</a:t>
            </a:r>
            <a:r>
              <a:rPr lang="en-US" sz="2600" dirty="0">
                <a:solidFill>
                  <a:srgbClr val="C00000"/>
                </a:solidFill>
              </a:rPr>
              <a:t>2</a:t>
            </a:r>
            <a:r>
              <a:rPr lang="ar-SA" sz="2600" dirty="0"/>
              <a:t> تبلغ </a:t>
            </a:r>
            <a:r>
              <a:rPr lang="en-US" sz="2600" dirty="0">
                <a:solidFill>
                  <a:srgbClr val="0000FF"/>
                </a:solidFill>
              </a:rPr>
              <a:t>50</a:t>
            </a:r>
            <a:r>
              <a:rPr lang="ar-SA" sz="2600" dirty="0"/>
              <a:t> مليون</a:t>
            </a:r>
            <a:r>
              <a:rPr lang="en-US" sz="2600" dirty="0"/>
              <a:t> </a:t>
            </a:r>
            <a:r>
              <a:rPr lang="ar-SA" sz="2600" dirty="0"/>
              <a:t>كيلووات يوميا </a:t>
            </a:r>
          </a:p>
          <a:p>
            <a:pPr algn="r" rtl="1"/>
            <a:r>
              <a:rPr lang="ar-SA" sz="2600" dirty="0"/>
              <a:t>الطاقة الانتاجية من الكهرباء من </a:t>
            </a:r>
            <a:r>
              <a:rPr lang="ar-SA" sz="2600" dirty="0">
                <a:solidFill>
                  <a:srgbClr val="C00000"/>
                </a:solidFill>
              </a:rPr>
              <a:t>محطة-</a:t>
            </a:r>
            <a:r>
              <a:rPr lang="en-US" sz="2600" dirty="0">
                <a:solidFill>
                  <a:srgbClr val="C00000"/>
                </a:solidFill>
              </a:rPr>
              <a:t>3</a:t>
            </a:r>
            <a:r>
              <a:rPr lang="ar-SA" sz="2600" dirty="0"/>
              <a:t> تبلغ </a:t>
            </a:r>
            <a:r>
              <a:rPr lang="en-US" sz="2600" dirty="0">
                <a:solidFill>
                  <a:srgbClr val="0000FF"/>
                </a:solidFill>
              </a:rPr>
              <a:t>40</a:t>
            </a:r>
            <a:r>
              <a:rPr lang="ar-SA" sz="2600" dirty="0"/>
              <a:t> مليون</a:t>
            </a:r>
            <a:r>
              <a:rPr lang="en-US" sz="2600" dirty="0"/>
              <a:t> </a:t>
            </a:r>
            <a:r>
              <a:rPr lang="ar-SA" sz="2600" dirty="0"/>
              <a:t>كيلووات يوميا</a:t>
            </a:r>
          </a:p>
          <a:p>
            <a:pPr algn="just" rtl="1"/>
            <a:r>
              <a:rPr lang="ar-SA" sz="2600" dirty="0"/>
              <a:t>ومن خلال بيانات الاستهلاك السابقة تبين أن: </a:t>
            </a:r>
          </a:p>
          <a:p>
            <a:pPr algn="r" rtl="1"/>
            <a:r>
              <a:rPr lang="ar-SA" sz="2600" dirty="0"/>
              <a:t>الاستهلاك اليومي في وقت الذروة لـ </a:t>
            </a:r>
            <a:r>
              <a:rPr lang="ar-SA" sz="2600" dirty="0">
                <a:solidFill>
                  <a:srgbClr val="C00000"/>
                </a:solidFill>
              </a:rPr>
              <a:t>مدينة-</a:t>
            </a:r>
            <a:r>
              <a:rPr lang="en-US" sz="2600" dirty="0">
                <a:solidFill>
                  <a:srgbClr val="C00000"/>
                </a:solidFill>
              </a:rPr>
              <a:t>1</a:t>
            </a:r>
            <a:r>
              <a:rPr lang="ar-SA" sz="2600" dirty="0">
                <a:solidFill>
                  <a:srgbClr val="00B050"/>
                </a:solidFill>
              </a:rPr>
              <a:t> </a:t>
            </a:r>
            <a:r>
              <a:rPr lang="ar-SA" sz="2600" dirty="0"/>
              <a:t>يبلغ </a:t>
            </a:r>
            <a:r>
              <a:rPr lang="en-US" sz="2600" dirty="0">
                <a:solidFill>
                  <a:srgbClr val="0000FF"/>
                </a:solidFill>
              </a:rPr>
              <a:t>45</a:t>
            </a:r>
            <a:r>
              <a:rPr lang="ar-SA" sz="2600" dirty="0"/>
              <a:t> مليون</a:t>
            </a:r>
            <a:r>
              <a:rPr lang="en-US" sz="2600" dirty="0"/>
              <a:t> </a:t>
            </a:r>
            <a:r>
              <a:rPr lang="ar-SA" sz="2600" dirty="0"/>
              <a:t>كيلووات يوميا الاستهلاك اليومي في وقت الذروة لـ </a:t>
            </a:r>
            <a:r>
              <a:rPr lang="ar-SA" sz="2600" dirty="0">
                <a:solidFill>
                  <a:srgbClr val="C00000"/>
                </a:solidFill>
              </a:rPr>
              <a:t>مدينة-</a:t>
            </a:r>
            <a:r>
              <a:rPr lang="en-US" sz="2600" dirty="0">
                <a:solidFill>
                  <a:srgbClr val="C00000"/>
                </a:solidFill>
              </a:rPr>
              <a:t>2</a:t>
            </a:r>
            <a:r>
              <a:rPr lang="ar-SA" sz="2600" dirty="0"/>
              <a:t> يبلغ </a:t>
            </a:r>
            <a:r>
              <a:rPr lang="en-US" sz="2600" dirty="0">
                <a:solidFill>
                  <a:srgbClr val="0000FF"/>
                </a:solidFill>
              </a:rPr>
              <a:t>20</a:t>
            </a:r>
            <a:r>
              <a:rPr lang="ar-SA" sz="2600" dirty="0"/>
              <a:t> مليون</a:t>
            </a:r>
            <a:r>
              <a:rPr lang="en-US" sz="2600" dirty="0"/>
              <a:t> </a:t>
            </a:r>
            <a:r>
              <a:rPr lang="ar-SA" sz="2600" dirty="0"/>
              <a:t>كيلووات يوميا الاستهلاك اليومي في وقت الذروة لـ </a:t>
            </a:r>
            <a:r>
              <a:rPr lang="ar-SA" sz="2600" dirty="0">
                <a:solidFill>
                  <a:srgbClr val="C00000"/>
                </a:solidFill>
              </a:rPr>
              <a:t>مدينة-</a:t>
            </a:r>
            <a:r>
              <a:rPr lang="en-US" sz="2600" dirty="0">
                <a:solidFill>
                  <a:srgbClr val="C00000"/>
                </a:solidFill>
              </a:rPr>
              <a:t>3</a:t>
            </a:r>
            <a:r>
              <a:rPr lang="ar-SA" sz="2600" b="1" dirty="0"/>
              <a:t> </a:t>
            </a:r>
            <a:r>
              <a:rPr lang="ar-SA" sz="2600" dirty="0"/>
              <a:t>يبلغ </a:t>
            </a:r>
            <a:r>
              <a:rPr lang="en-US" sz="2600" dirty="0">
                <a:solidFill>
                  <a:srgbClr val="0000FF"/>
                </a:solidFill>
              </a:rPr>
              <a:t>30</a:t>
            </a:r>
            <a:r>
              <a:rPr lang="ar-SA" sz="2600" dirty="0"/>
              <a:t> مليون</a:t>
            </a:r>
            <a:r>
              <a:rPr lang="en-US" sz="2600" dirty="0"/>
              <a:t> </a:t>
            </a:r>
            <a:r>
              <a:rPr lang="ar-SA" sz="2600" dirty="0"/>
              <a:t>كيلووات يوميا الاستهلاك اليومي في وقت الذروة لـ </a:t>
            </a:r>
            <a:r>
              <a:rPr lang="ar-SA" sz="2600" dirty="0">
                <a:solidFill>
                  <a:srgbClr val="C00000"/>
                </a:solidFill>
              </a:rPr>
              <a:t>مدينة-</a:t>
            </a:r>
            <a:r>
              <a:rPr lang="en-US" sz="2600" dirty="0">
                <a:solidFill>
                  <a:srgbClr val="C00000"/>
                </a:solidFill>
              </a:rPr>
              <a:t>4</a:t>
            </a:r>
            <a:r>
              <a:rPr lang="ar-SA" sz="2600" dirty="0"/>
              <a:t> يبلغ </a:t>
            </a:r>
            <a:r>
              <a:rPr lang="en-US" sz="2600" dirty="0">
                <a:solidFill>
                  <a:srgbClr val="0000FF"/>
                </a:solidFill>
              </a:rPr>
              <a:t>30</a:t>
            </a:r>
            <a:r>
              <a:rPr lang="ar-SA" sz="2600" dirty="0"/>
              <a:t> مليون</a:t>
            </a:r>
            <a:r>
              <a:rPr lang="en-US" sz="2600" dirty="0"/>
              <a:t> </a:t>
            </a:r>
            <a:r>
              <a:rPr lang="ar-SA" sz="2600" dirty="0"/>
              <a:t>كيلووات يوميا </a:t>
            </a:r>
          </a:p>
          <a:p>
            <a:pPr algn="just" rtl="1"/>
            <a:endParaRPr lang="ar-SA" sz="800" dirty="0"/>
          </a:p>
          <a:p>
            <a:pPr algn="just" rtl="1"/>
            <a:r>
              <a:rPr lang="ar-SA" sz="2600" dirty="0"/>
              <a:t>ولتباعد مواقع المحطات عن المدن يوجد تكلفة مقترنة بتأمين كل مليون</a:t>
            </a:r>
            <a:r>
              <a:rPr lang="en-US" sz="2600" dirty="0"/>
              <a:t> </a:t>
            </a:r>
            <a:r>
              <a:rPr lang="ar-SA" sz="2600" dirty="0"/>
              <a:t>كيلووات لأي مدينة من أي محطة من المحطات</a:t>
            </a:r>
            <a:r>
              <a:rPr lang="en-US" sz="2600" dirty="0"/>
              <a:t> </a:t>
            </a:r>
            <a:r>
              <a:rPr lang="ar-SA" sz="2600" dirty="0"/>
              <a:t>، موضحة في الجدول التالي</a:t>
            </a:r>
            <a:r>
              <a:rPr lang="en-US" sz="2600" dirty="0"/>
              <a:t>: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مثال: توزيع الكهرباء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DE80A7-75AF-413D-8DC9-5FBCC1CFD237}" type="slidenum">
              <a:rPr lang="ar-SA"/>
              <a:pPr>
                <a:defRPr/>
              </a:pPr>
              <a:t>30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4582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lvl="0" indent="-762000" rtl="1" eaLnBrk="1" hangingPunct="1">
              <a:defRPr/>
            </a:pPr>
            <a:r>
              <a:rPr lang="ar-SA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الانتقال إلى حل أساسي ممكن جديد في جدول النقل</a:t>
            </a:r>
            <a:br>
              <a:rPr lang="ar-SA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ar-SA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(طريقة الحجر المتنقل)</a:t>
            </a:r>
            <a:endParaRPr lang="en-US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58175" cy="4687888"/>
          </a:xfrm>
        </p:spPr>
        <p:txBody>
          <a:bodyPr/>
          <a:lstStyle/>
          <a:p>
            <a:pPr marL="1047750" lvl="1" indent="-533400" algn="r" rtl="1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  حدد من بين الخلايا ذات إشارة (</a:t>
            </a:r>
            <a:r>
              <a:rPr lang="ar-SA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الخلية التي تحتوي على أقل قيمة ولتكن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</a:t>
            </a: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79388" lvl="1" indent="0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 = min {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: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ذات إشارة (</a:t>
            </a:r>
            <a:r>
              <a:rPr lang="ar-SA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خلية غير أساسية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sz="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7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}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  انتقل إلى الحل الأساسي الممكن الجديد بحيث تكون القيم الجديدة للخلايا  في حلقة التحوير كالتالي:</a:t>
            </a:r>
          </a:p>
          <a:p>
            <a:pPr marL="1047750" lvl="1" indent="-533400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(+)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للخلايا ذات الإشارة 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 	 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</a:p>
          <a:p>
            <a:pPr marL="1047750" lvl="1" indent="-533400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ar-SA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للخلايا ذات الإشارة 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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ar-SA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</a:t>
            </a:r>
            <a:r>
              <a:rPr lang="en-US" sz="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بقية الخلايا تبقى بدون تغيير في القيم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B47C51-346C-4558-99D6-0CA177A0CAE4}" type="slidenum">
              <a:rPr lang="ar-SA"/>
              <a:pPr>
                <a:defRPr/>
              </a:pPr>
              <a:t>31</a:t>
            </a:fld>
            <a:endParaRPr 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600200"/>
            <a:ext cx="8439150" cy="4954588"/>
          </a:xfrm>
        </p:spPr>
        <p:txBody>
          <a:bodyPr/>
          <a:lstStyle/>
          <a:p>
            <a:pPr marL="609600" indent="-609600" algn="r" rtl="1" eaLnBrk="1" hangingPunct="1">
              <a:spcBef>
                <a:spcPct val="0"/>
              </a:spcBef>
            </a:pPr>
            <a:r>
              <a:rPr lang="ar-SA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مثال توزيع الكهرباء: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إيجاد حلقة تحوير</a:t>
            </a:r>
            <a:endParaRPr lang="ar-SA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     	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45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20               30                       30</a:t>
            </a:r>
            <a:endParaRPr lang="ar-SA" sz="20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43716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5430081"/>
              </p:ext>
            </p:extLst>
          </p:nvPr>
        </p:nvGraphicFramePr>
        <p:xfrm>
          <a:off x="1990725" y="3111500"/>
          <a:ext cx="6607175" cy="2643189"/>
        </p:xfrm>
        <a:graphic>
          <a:graphicData uri="http://schemas.openxmlformats.org/drawingml/2006/table">
            <a:tbl>
              <a:tblPr rtl="1"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1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70" name="Rectangle 33"/>
          <p:cNvSpPr>
            <a:spLocks noChangeArrowheads="1"/>
          </p:cNvSpPr>
          <p:nvPr/>
        </p:nvSpPr>
        <p:spPr bwMode="auto">
          <a:xfrm>
            <a:off x="2922270" y="311467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Rectangle 34"/>
          <p:cNvSpPr>
            <a:spLocks noChangeArrowheads="1"/>
          </p:cNvSpPr>
          <p:nvPr/>
        </p:nvSpPr>
        <p:spPr bwMode="auto">
          <a:xfrm>
            <a:off x="4246563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Rectangle 35"/>
          <p:cNvSpPr>
            <a:spLocks noChangeArrowheads="1"/>
          </p:cNvSpPr>
          <p:nvPr/>
        </p:nvSpPr>
        <p:spPr bwMode="auto">
          <a:xfrm>
            <a:off x="6886818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3" name="Rectangle 36"/>
          <p:cNvSpPr>
            <a:spLocks noChangeArrowheads="1"/>
          </p:cNvSpPr>
          <p:nvPr/>
        </p:nvSpPr>
        <p:spPr bwMode="auto">
          <a:xfrm>
            <a:off x="2923473" y="39954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Rectangle 37"/>
          <p:cNvSpPr>
            <a:spLocks noChangeArrowheads="1"/>
          </p:cNvSpPr>
          <p:nvPr/>
        </p:nvSpPr>
        <p:spPr bwMode="auto">
          <a:xfrm>
            <a:off x="4245225" y="399288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Rectangle 38"/>
          <p:cNvSpPr>
            <a:spLocks noChangeArrowheads="1"/>
          </p:cNvSpPr>
          <p:nvPr/>
        </p:nvSpPr>
        <p:spPr bwMode="auto">
          <a:xfrm>
            <a:off x="6886500" y="399542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Rectangle 39"/>
          <p:cNvSpPr>
            <a:spLocks noChangeArrowheads="1"/>
          </p:cNvSpPr>
          <p:nvPr/>
        </p:nvSpPr>
        <p:spPr bwMode="auto">
          <a:xfrm>
            <a:off x="2923473" y="487457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Rectangle 41"/>
          <p:cNvSpPr>
            <a:spLocks noChangeArrowheads="1"/>
          </p:cNvSpPr>
          <p:nvPr/>
        </p:nvSpPr>
        <p:spPr bwMode="auto">
          <a:xfrm>
            <a:off x="6886500" y="487568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Rectangle 42"/>
          <p:cNvSpPr>
            <a:spLocks noChangeArrowheads="1"/>
          </p:cNvSpPr>
          <p:nvPr/>
        </p:nvSpPr>
        <p:spPr bwMode="auto">
          <a:xfrm>
            <a:off x="5564890" y="31109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Rectangle 43"/>
          <p:cNvSpPr>
            <a:spLocks noChangeArrowheads="1"/>
          </p:cNvSpPr>
          <p:nvPr/>
        </p:nvSpPr>
        <p:spPr bwMode="auto">
          <a:xfrm>
            <a:off x="5562283" y="399319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Rectangle 44"/>
          <p:cNvSpPr>
            <a:spLocks noChangeArrowheads="1"/>
          </p:cNvSpPr>
          <p:nvPr/>
        </p:nvSpPr>
        <p:spPr bwMode="auto">
          <a:xfrm>
            <a:off x="5562668" y="487432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3764" name="Text Box 52"/>
          <p:cNvSpPr txBox="1">
            <a:spLocks noChangeArrowheads="1"/>
          </p:cNvSpPr>
          <p:nvPr/>
        </p:nvSpPr>
        <p:spPr bwMode="auto">
          <a:xfrm>
            <a:off x="3324225" y="3500813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2D050"/>
                </a:solidFill>
              </a:rPr>
              <a:t>0 + 11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92D050"/>
                </a:solidFill>
              </a:rPr>
              <a:t> 6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1</a:t>
            </a:r>
            <a:r>
              <a:rPr lang="en-US" b="1" baseline="-25000" dirty="0">
                <a:solidFill>
                  <a:srgbClr val="006600"/>
                </a:solidFill>
              </a:rPr>
              <a:t>2</a:t>
            </a:r>
            <a:r>
              <a:rPr lang="ar-SA" b="1" baseline="-25000" dirty="0">
                <a:solidFill>
                  <a:srgbClr val="006600"/>
                </a:solidFill>
              </a:rPr>
              <a:t> </a:t>
            </a:r>
            <a:r>
              <a:rPr lang="en-US" b="1" dirty="0">
                <a:solidFill>
                  <a:srgbClr val="006600"/>
                </a:solidFill>
              </a:rPr>
              <a:t>=</a:t>
            </a:r>
            <a:r>
              <a:rPr lang="ar-SA" b="1" dirty="0">
                <a:solidFill>
                  <a:srgbClr val="006600"/>
                </a:solidFill>
              </a:rPr>
              <a:t> </a:t>
            </a:r>
            <a:r>
              <a:rPr lang="en-US" b="1" dirty="0">
                <a:solidFill>
                  <a:srgbClr val="006600"/>
                </a:solidFill>
              </a:rPr>
              <a:t>5</a:t>
            </a:r>
          </a:p>
        </p:txBody>
      </p:sp>
      <p:sp>
        <p:nvSpPr>
          <p:cNvPr id="243765" name="Text Box 53"/>
          <p:cNvSpPr txBox="1">
            <a:spLocks noChangeArrowheads="1"/>
          </p:cNvSpPr>
          <p:nvPr/>
        </p:nvSpPr>
        <p:spPr bwMode="auto">
          <a:xfrm>
            <a:off x="4670425" y="3509778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2D050"/>
                </a:solidFill>
              </a:rPr>
              <a:t>0 + 12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92D050"/>
                </a:solidFill>
              </a:rPr>
              <a:t> 10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1</a:t>
            </a:r>
            <a:r>
              <a:rPr lang="en-US" b="1" baseline="-25000" dirty="0">
                <a:solidFill>
                  <a:srgbClr val="006600"/>
                </a:solidFill>
              </a:rPr>
              <a:t>3</a:t>
            </a:r>
            <a:r>
              <a:rPr lang="ar-SA" b="1" baseline="-25000" dirty="0">
                <a:solidFill>
                  <a:srgbClr val="006600"/>
                </a:solidFill>
              </a:rPr>
              <a:t> </a:t>
            </a:r>
            <a:r>
              <a:rPr lang="en-US" b="1" dirty="0">
                <a:solidFill>
                  <a:srgbClr val="006600"/>
                </a:solidFill>
              </a:rPr>
              <a:t>=</a:t>
            </a:r>
            <a:r>
              <a:rPr lang="ar-SA" b="1" dirty="0">
                <a:solidFill>
                  <a:srgbClr val="006600"/>
                </a:solidFill>
              </a:rPr>
              <a:t> </a:t>
            </a:r>
            <a:r>
              <a:rPr lang="en-US" b="1" dirty="0">
                <a:solidFill>
                  <a:srgbClr val="006600"/>
                </a:solidFill>
              </a:rPr>
              <a:t>2</a:t>
            </a:r>
          </a:p>
        </p:txBody>
      </p:sp>
      <p:sp>
        <p:nvSpPr>
          <p:cNvPr id="243766" name="Text Box 54"/>
          <p:cNvSpPr txBox="1">
            <a:spLocks noChangeArrowheads="1"/>
          </p:cNvSpPr>
          <p:nvPr/>
        </p:nvSpPr>
        <p:spPr bwMode="auto">
          <a:xfrm>
            <a:off x="5978525" y="3500813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2D050"/>
                </a:solidFill>
              </a:rPr>
              <a:t>0 + 1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92D050"/>
                </a:solidFill>
              </a:rPr>
              <a:t> 9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1</a:t>
            </a:r>
            <a:r>
              <a:rPr lang="en-US" b="1" baseline="-25000" dirty="0">
                <a:solidFill>
                  <a:srgbClr val="006600"/>
                </a:solidFill>
              </a:rPr>
              <a:t>4</a:t>
            </a:r>
            <a:r>
              <a:rPr lang="ar-SA" b="1" baseline="-25000" dirty="0">
                <a:solidFill>
                  <a:srgbClr val="006600"/>
                </a:solidFill>
              </a:rPr>
              <a:t> </a:t>
            </a:r>
            <a:r>
              <a:rPr lang="en-US" b="1" dirty="0">
                <a:solidFill>
                  <a:srgbClr val="006600"/>
                </a:solidFill>
              </a:rPr>
              <a:t>=</a:t>
            </a:r>
            <a:r>
              <a:rPr lang="ar-SA" b="1" dirty="0">
                <a:solidFill>
                  <a:srgbClr val="006600"/>
                </a:solidFill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6600"/>
                </a:solidFill>
              </a:rPr>
              <a:t>8</a:t>
            </a:r>
          </a:p>
        </p:txBody>
      </p:sp>
      <p:sp>
        <p:nvSpPr>
          <p:cNvPr id="243767" name="Text Box 55"/>
          <p:cNvSpPr txBox="1">
            <a:spLocks noChangeArrowheads="1"/>
          </p:cNvSpPr>
          <p:nvPr/>
        </p:nvSpPr>
        <p:spPr bwMode="auto">
          <a:xfrm>
            <a:off x="5991225" y="4405503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2D050"/>
                </a:solidFill>
              </a:rPr>
              <a:t>1 + 1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92D050"/>
                </a:solidFill>
              </a:rPr>
              <a:t> 7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24</a:t>
            </a:r>
            <a:r>
              <a:rPr lang="ar-SA" b="1" baseline="-25000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006600"/>
                </a:solidFill>
              </a:rPr>
              <a:t>=</a:t>
            </a:r>
            <a:r>
              <a:rPr lang="ar-SA" b="1" dirty="0">
                <a:solidFill>
                  <a:srgbClr val="006600"/>
                </a:solidFill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6600"/>
                </a:solidFill>
              </a:rPr>
              <a:t>5</a:t>
            </a:r>
          </a:p>
        </p:txBody>
      </p:sp>
      <p:sp>
        <p:nvSpPr>
          <p:cNvPr id="243768" name="Text Box 56"/>
          <p:cNvSpPr txBox="1">
            <a:spLocks noChangeArrowheads="1"/>
          </p:cNvSpPr>
          <p:nvPr/>
        </p:nvSpPr>
        <p:spPr bwMode="auto">
          <a:xfrm>
            <a:off x="2079625" y="5279465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2D050"/>
                </a:solidFill>
              </a:rPr>
              <a:t>4 + 8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92D050"/>
                </a:solidFill>
              </a:rPr>
              <a:t> 14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31</a:t>
            </a:r>
            <a:r>
              <a:rPr lang="ar-SA" b="1" baseline="-25000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006600"/>
                </a:solidFill>
              </a:rPr>
              <a:t>=</a:t>
            </a:r>
            <a:r>
              <a:rPr lang="ar-SA" b="1" dirty="0">
                <a:solidFill>
                  <a:srgbClr val="006600"/>
                </a:solidFill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6600"/>
                </a:solidFill>
              </a:rPr>
              <a:t>2</a:t>
            </a:r>
          </a:p>
        </p:txBody>
      </p:sp>
      <p:sp>
        <p:nvSpPr>
          <p:cNvPr id="10287" name="Text Box 57"/>
          <p:cNvSpPr txBox="1">
            <a:spLocks noChangeArrowheads="1"/>
          </p:cNvSpPr>
          <p:nvPr/>
        </p:nvSpPr>
        <p:spPr bwMode="auto">
          <a:xfrm>
            <a:off x="3349625" y="5257240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2D050"/>
                </a:solidFill>
              </a:rPr>
              <a:t>4 + 11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92D050"/>
                </a:solidFill>
              </a:rPr>
              <a:t> 9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32</a:t>
            </a:r>
            <a:r>
              <a:rPr lang="ar-SA" b="1" baseline="-25000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006600"/>
                </a:solidFill>
              </a:rPr>
              <a:t>=</a:t>
            </a:r>
            <a:r>
              <a:rPr lang="ar-SA" b="1" dirty="0">
                <a:solidFill>
                  <a:srgbClr val="006600"/>
                </a:solidFill>
              </a:rPr>
              <a:t> </a:t>
            </a:r>
            <a:r>
              <a:rPr lang="en-US" b="1" dirty="0">
                <a:solidFill>
                  <a:srgbClr val="006600"/>
                </a:solidFill>
              </a:rP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43800" y="26336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Supply</a:t>
            </a:r>
          </a:p>
        </p:txBody>
      </p:sp>
      <p:sp>
        <p:nvSpPr>
          <p:cNvPr id="10277" name="Rectangle 40"/>
          <p:cNvSpPr>
            <a:spLocks noChangeArrowheads="1"/>
          </p:cNvSpPr>
          <p:nvPr/>
        </p:nvSpPr>
        <p:spPr bwMode="auto">
          <a:xfrm>
            <a:off x="4238625" y="48727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381000" y="274638"/>
            <a:ext cx="8305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marR="0" lvl="0" indent="-76200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  <a:sym typeface="Symbol" pitchFamily="18" charset="2"/>
              </a:rPr>
              <a:t>الانتقال إلى حل أساسي ممكن جديد في جدول النقل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09F4D-857B-46DE-963A-A527F955BD46}" type="slidenum">
              <a:rPr lang="ar-SA"/>
              <a:pPr>
                <a:defRPr/>
              </a:pPr>
              <a:t>32</a:t>
            </a:fld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600200"/>
            <a:ext cx="8439150" cy="4954588"/>
          </a:xfrm>
        </p:spPr>
        <p:txBody>
          <a:bodyPr/>
          <a:lstStyle/>
          <a:p>
            <a:pPr marL="609600" indent="-609600" algn="r" rtl="1" eaLnBrk="1" hangingPunct="1">
              <a:spcBef>
                <a:spcPct val="0"/>
              </a:spcBef>
            </a:pPr>
            <a:r>
              <a:rPr lang="ar-SA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مثال توزيع الكهرباء: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إيجاد حلقة تحوير</a:t>
            </a:r>
            <a:endParaRPr lang="ar-SA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     	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45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20               30                       30</a:t>
            </a:r>
            <a:endParaRPr lang="ar-SA" sz="20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4474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54121619"/>
              </p:ext>
            </p:extLst>
          </p:nvPr>
        </p:nvGraphicFramePr>
        <p:xfrm>
          <a:off x="1990725" y="3111500"/>
          <a:ext cx="6607175" cy="2643189"/>
        </p:xfrm>
        <a:graphic>
          <a:graphicData uri="http://schemas.openxmlformats.org/drawingml/2006/table">
            <a:tbl>
              <a:tblPr rtl="1"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1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18" name="Rectangle 33"/>
          <p:cNvSpPr>
            <a:spLocks noChangeArrowheads="1"/>
          </p:cNvSpPr>
          <p:nvPr/>
        </p:nvSpPr>
        <p:spPr bwMode="auto">
          <a:xfrm>
            <a:off x="2922270" y="311467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4"/>
          <p:cNvSpPr>
            <a:spLocks noChangeArrowheads="1"/>
          </p:cNvSpPr>
          <p:nvPr/>
        </p:nvSpPr>
        <p:spPr bwMode="auto">
          <a:xfrm>
            <a:off x="4246465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5"/>
          <p:cNvSpPr>
            <a:spLocks noChangeArrowheads="1"/>
          </p:cNvSpPr>
          <p:nvPr/>
        </p:nvSpPr>
        <p:spPr bwMode="auto">
          <a:xfrm>
            <a:off x="6886818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Rectangle 36"/>
          <p:cNvSpPr>
            <a:spLocks noChangeArrowheads="1"/>
          </p:cNvSpPr>
          <p:nvPr/>
        </p:nvSpPr>
        <p:spPr bwMode="auto">
          <a:xfrm>
            <a:off x="2923473" y="39954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Rectangle 37"/>
          <p:cNvSpPr>
            <a:spLocks noChangeArrowheads="1"/>
          </p:cNvSpPr>
          <p:nvPr/>
        </p:nvSpPr>
        <p:spPr bwMode="auto">
          <a:xfrm>
            <a:off x="4245225" y="399288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Rectangle 38"/>
          <p:cNvSpPr>
            <a:spLocks noChangeArrowheads="1"/>
          </p:cNvSpPr>
          <p:nvPr/>
        </p:nvSpPr>
        <p:spPr bwMode="auto">
          <a:xfrm>
            <a:off x="6884595" y="399542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Rectangle 39"/>
          <p:cNvSpPr>
            <a:spLocks noChangeArrowheads="1"/>
          </p:cNvSpPr>
          <p:nvPr/>
        </p:nvSpPr>
        <p:spPr bwMode="auto">
          <a:xfrm>
            <a:off x="2923473" y="487457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Rectangle 40"/>
          <p:cNvSpPr>
            <a:spLocks noChangeArrowheads="1"/>
          </p:cNvSpPr>
          <p:nvPr/>
        </p:nvSpPr>
        <p:spPr bwMode="auto">
          <a:xfrm>
            <a:off x="4244340" y="48727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Rectangle 41"/>
          <p:cNvSpPr>
            <a:spLocks noChangeArrowheads="1"/>
          </p:cNvSpPr>
          <p:nvPr/>
        </p:nvSpPr>
        <p:spPr bwMode="auto">
          <a:xfrm>
            <a:off x="6884595" y="487568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Rectangle 42"/>
          <p:cNvSpPr>
            <a:spLocks noChangeArrowheads="1"/>
          </p:cNvSpPr>
          <p:nvPr/>
        </p:nvSpPr>
        <p:spPr bwMode="auto">
          <a:xfrm>
            <a:off x="5562675" y="31109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Rectangle 43"/>
          <p:cNvSpPr>
            <a:spLocks noChangeArrowheads="1"/>
          </p:cNvSpPr>
          <p:nvPr/>
        </p:nvSpPr>
        <p:spPr bwMode="auto">
          <a:xfrm>
            <a:off x="5562283" y="399319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Rectangle 44"/>
          <p:cNvSpPr>
            <a:spLocks noChangeArrowheads="1"/>
          </p:cNvSpPr>
          <p:nvPr/>
        </p:nvSpPr>
        <p:spPr bwMode="auto">
          <a:xfrm>
            <a:off x="5562668" y="487623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Text Box 51"/>
          <p:cNvSpPr txBox="1">
            <a:spLocks noChangeArrowheads="1"/>
          </p:cNvSpPr>
          <p:nvPr/>
        </p:nvSpPr>
        <p:spPr bwMode="auto">
          <a:xfrm>
            <a:off x="3451225" y="5132388"/>
            <a:ext cx="908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31" name="Text Box 52"/>
          <p:cNvSpPr txBox="1">
            <a:spLocks noChangeArrowheads="1"/>
          </p:cNvSpPr>
          <p:nvPr/>
        </p:nvSpPr>
        <p:spPr bwMode="auto">
          <a:xfrm>
            <a:off x="3376439" y="5483082"/>
            <a:ext cx="1158875" cy="2215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ar-SA" b="1" dirty="0">
                <a:solidFill>
                  <a:srgbClr val="006600"/>
                </a:solidFill>
                <a:sym typeface="Symbol" pitchFamily="18" charset="2"/>
              </a:rPr>
              <a:t> *</a:t>
            </a:r>
            <a:r>
              <a:rPr lang="en-US" b="1" dirty="0">
                <a:solidFill>
                  <a:srgbClr val="006600"/>
                </a:solidFill>
              </a:rPr>
              <a:t>=</a:t>
            </a:r>
            <a:r>
              <a:rPr lang="ar-SA" b="1" dirty="0">
                <a:solidFill>
                  <a:srgbClr val="006600"/>
                </a:solidFill>
              </a:rPr>
              <a:t> </a:t>
            </a:r>
            <a:r>
              <a:rPr lang="en-US" b="1" dirty="0">
                <a:solidFill>
                  <a:srgbClr val="006600"/>
                </a:solidFill>
              </a:rPr>
              <a:t>6</a:t>
            </a:r>
          </a:p>
        </p:txBody>
      </p:sp>
      <p:sp>
        <p:nvSpPr>
          <p:cNvPr id="244793" name="Line 57"/>
          <p:cNvSpPr>
            <a:spLocks noChangeShapeType="1"/>
          </p:cNvSpPr>
          <p:nvPr/>
        </p:nvSpPr>
        <p:spPr bwMode="auto">
          <a:xfrm flipV="1">
            <a:off x="3803130" y="4711700"/>
            <a:ext cx="0" cy="482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94" name="Line 58"/>
          <p:cNvSpPr>
            <a:spLocks noChangeShapeType="1"/>
          </p:cNvSpPr>
          <p:nvPr/>
        </p:nvSpPr>
        <p:spPr bwMode="auto">
          <a:xfrm>
            <a:off x="3897650" y="4620510"/>
            <a:ext cx="1066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95" name="Line 59"/>
          <p:cNvSpPr>
            <a:spLocks noChangeShapeType="1"/>
          </p:cNvSpPr>
          <p:nvPr/>
        </p:nvSpPr>
        <p:spPr bwMode="auto">
          <a:xfrm>
            <a:off x="5036070" y="47117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96" name="Line 60"/>
          <p:cNvSpPr>
            <a:spLocks noChangeShapeType="1"/>
          </p:cNvSpPr>
          <p:nvPr/>
        </p:nvSpPr>
        <p:spPr bwMode="auto">
          <a:xfrm flipH="1">
            <a:off x="3873500" y="5334000"/>
            <a:ext cx="10795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98" name="Text Box 62"/>
          <p:cNvSpPr txBox="1">
            <a:spLocks noChangeArrowheads="1"/>
          </p:cNvSpPr>
          <p:nvPr/>
        </p:nvSpPr>
        <p:spPr bwMode="auto">
          <a:xfrm>
            <a:off x="3356705" y="5287908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4799" name="Text Box 63"/>
          <p:cNvSpPr txBox="1">
            <a:spLocks noChangeArrowheads="1"/>
          </p:cNvSpPr>
          <p:nvPr/>
        </p:nvSpPr>
        <p:spPr bwMode="auto">
          <a:xfrm>
            <a:off x="3388975" y="4022360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4800" name="Text Box 64"/>
          <p:cNvSpPr txBox="1">
            <a:spLocks noChangeArrowheads="1"/>
          </p:cNvSpPr>
          <p:nvPr/>
        </p:nvSpPr>
        <p:spPr bwMode="auto">
          <a:xfrm>
            <a:off x="4810125" y="4052888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4802" name="Text Box 66"/>
          <p:cNvSpPr txBox="1">
            <a:spLocks noChangeArrowheads="1"/>
          </p:cNvSpPr>
          <p:nvPr/>
        </p:nvSpPr>
        <p:spPr bwMode="auto">
          <a:xfrm>
            <a:off x="4810125" y="5348288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43800" y="26336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Supply</a:t>
            </a:r>
          </a:p>
        </p:txBody>
      </p:sp>
      <p:sp>
        <p:nvSpPr>
          <p:cNvPr id="35" name="Oval 105"/>
          <p:cNvSpPr>
            <a:spLocks noChangeArrowheads="1"/>
          </p:cNvSpPr>
          <p:nvPr/>
        </p:nvSpPr>
        <p:spPr bwMode="auto">
          <a:xfrm>
            <a:off x="4982980" y="4546600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05"/>
          <p:cNvSpPr>
            <a:spLocks noChangeArrowheads="1"/>
          </p:cNvSpPr>
          <p:nvPr/>
        </p:nvSpPr>
        <p:spPr bwMode="auto">
          <a:xfrm>
            <a:off x="3765030" y="4591570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05"/>
          <p:cNvSpPr>
            <a:spLocks noChangeArrowheads="1"/>
          </p:cNvSpPr>
          <p:nvPr/>
        </p:nvSpPr>
        <p:spPr bwMode="auto">
          <a:xfrm>
            <a:off x="4988810" y="5293610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05"/>
          <p:cNvSpPr>
            <a:spLocks noChangeArrowheads="1"/>
          </p:cNvSpPr>
          <p:nvPr/>
        </p:nvSpPr>
        <p:spPr bwMode="auto">
          <a:xfrm>
            <a:off x="3763780" y="5263630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381000" y="274638"/>
            <a:ext cx="8305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marR="0" lvl="0" indent="-76200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  <a:sym typeface="Symbol" pitchFamily="18" charset="2"/>
              </a:rPr>
              <a:t>الانتقال إلى حل أساسي ممكن جديد في جدول النقل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93" grpId="0" animBg="1"/>
      <p:bldP spid="244794" grpId="0" animBg="1"/>
      <p:bldP spid="244795" grpId="0" animBg="1"/>
      <p:bldP spid="244796" grpId="0" animBg="1"/>
      <p:bldP spid="244798" grpId="0"/>
      <p:bldP spid="244799" grpId="0"/>
      <p:bldP spid="244800" grpId="0"/>
      <p:bldP spid="244802" grpId="0"/>
      <p:bldP spid="35" grpId="0" animBg="1"/>
      <p:bldP spid="36" grpId="0" animBg="1"/>
      <p:bldP spid="37" grpId="0" animBg="1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52"/>
          <p:cNvSpPr txBox="1">
            <a:spLocks noChangeArrowheads="1"/>
          </p:cNvSpPr>
          <p:nvPr/>
        </p:nvSpPr>
        <p:spPr bwMode="auto">
          <a:xfrm>
            <a:off x="3376439" y="5483082"/>
            <a:ext cx="1158875" cy="2215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ar-SA" b="1" dirty="0">
                <a:solidFill>
                  <a:srgbClr val="006600"/>
                </a:solidFill>
                <a:sym typeface="Symbol" pitchFamily="18" charset="2"/>
              </a:rPr>
              <a:t> *</a:t>
            </a:r>
            <a:r>
              <a:rPr lang="en-US" b="1" dirty="0">
                <a:solidFill>
                  <a:srgbClr val="006600"/>
                </a:solidFill>
              </a:rPr>
              <a:t>=</a:t>
            </a:r>
            <a:r>
              <a:rPr lang="ar-SA" b="1" dirty="0">
                <a:solidFill>
                  <a:srgbClr val="006600"/>
                </a:solidFill>
              </a:rPr>
              <a:t> </a:t>
            </a:r>
            <a:r>
              <a:rPr lang="en-US" b="1" dirty="0">
                <a:solidFill>
                  <a:srgbClr val="006600"/>
                </a:solidFill>
              </a:rPr>
              <a:t>6</a:t>
            </a:r>
          </a:p>
        </p:txBody>
      </p:sp>
      <p:sp>
        <p:nvSpPr>
          <p:cNvPr id="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09F4D-857B-46DE-963A-A527F955BD46}" type="slidenum">
              <a:rPr lang="ar-SA"/>
              <a:pPr>
                <a:defRPr/>
              </a:pPr>
              <a:t>33</a:t>
            </a:fld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600200"/>
            <a:ext cx="8439150" cy="4954588"/>
          </a:xfrm>
        </p:spPr>
        <p:txBody>
          <a:bodyPr/>
          <a:lstStyle/>
          <a:p>
            <a:pPr marL="609600" indent="-609600" algn="r" rtl="1" eaLnBrk="1" hangingPunct="1">
              <a:spcBef>
                <a:spcPct val="0"/>
              </a:spcBef>
            </a:pPr>
            <a:r>
              <a:rPr lang="ar-SA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مثال توزيع الكهرباء: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عملية التحوير</a:t>
            </a:r>
            <a:endParaRPr lang="ar-SA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     	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45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20               30                       30</a:t>
            </a:r>
            <a:endParaRPr lang="ar-SA" sz="20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44740" name="Group 4"/>
          <p:cNvGraphicFramePr>
            <a:graphicFrameLocks noGrp="1"/>
          </p:cNvGraphicFramePr>
          <p:nvPr>
            <p:ph sz="half" idx="2"/>
          </p:nvPr>
        </p:nvGraphicFramePr>
        <p:xfrm>
          <a:off x="1990725" y="3111500"/>
          <a:ext cx="6607175" cy="2643189"/>
        </p:xfrm>
        <a:graphic>
          <a:graphicData uri="http://schemas.openxmlformats.org/drawingml/2006/table">
            <a:tbl>
              <a:tblPr rtl="1"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1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18" name="Rectangle 33"/>
          <p:cNvSpPr>
            <a:spLocks noChangeArrowheads="1"/>
          </p:cNvSpPr>
          <p:nvPr/>
        </p:nvSpPr>
        <p:spPr bwMode="auto">
          <a:xfrm>
            <a:off x="2922270" y="311467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4"/>
          <p:cNvSpPr>
            <a:spLocks noChangeArrowheads="1"/>
          </p:cNvSpPr>
          <p:nvPr/>
        </p:nvSpPr>
        <p:spPr bwMode="auto">
          <a:xfrm>
            <a:off x="4246465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5"/>
          <p:cNvSpPr>
            <a:spLocks noChangeArrowheads="1"/>
          </p:cNvSpPr>
          <p:nvPr/>
        </p:nvSpPr>
        <p:spPr bwMode="auto">
          <a:xfrm>
            <a:off x="6886818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Rectangle 36"/>
          <p:cNvSpPr>
            <a:spLocks noChangeArrowheads="1"/>
          </p:cNvSpPr>
          <p:nvPr/>
        </p:nvSpPr>
        <p:spPr bwMode="auto">
          <a:xfrm>
            <a:off x="2923473" y="39954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Rectangle 37"/>
          <p:cNvSpPr>
            <a:spLocks noChangeArrowheads="1"/>
          </p:cNvSpPr>
          <p:nvPr/>
        </p:nvSpPr>
        <p:spPr bwMode="auto">
          <a:xfrm>
            <a:off x="4245225" y="399288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Rectangle 38"/>
          <p:cNvSpPr>
            <a:spLocks noChangeArrowheads="1"/>
          </p:cNvSpPr>
          <p:nvPr/>
        </p:nvSpPr>
        <p:spPr bwMode="auto">
          <a:xfrm>
            <a:off x="6884595" y="399542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Rectangle 39"/>
          <p:cNvSpPr>
            <a:spLocks noChangeArrowheads="1"/>
          </p:cNvSpPr>
          <p:nvPr/>
        </p:nvSpPr>
        <p:spPr bwMode="auto">
          <a:xfrm>
            <a:off x="2923473" y="487457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Rectangle 40"/>
          <p:cNvSpPr>
            <a:spLocks noChangeArrowheads="1"/>
          </p:cNvSpPr>
          <p:nvPr/>
        </p:nvSpPr>
        <p:spPr bwMode="auto">
          <a:xfrm>
            <a:off x="4244340" y="48727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Rectangle 41"/>
          <p:cNvSpPr>
            <a:spLocks noChangeArrowheads="1"/>
          </p:cNvSpPr>
          <p:nvPr/>
        </p:nvSpPr>
        <p:spPr bwMode="auto">
          <a:xfrm>
            <a:off x="6884595" y="487568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Rectangle 42"/>
          <p:cNvSpPr>
            <a:spLocks noChangeArrowheads="1"/>
          </p:cNvSpPr>
          <p:nvPr/>
        </p:nvSpPr>
        <p:spPr bwMode="auto">
          <a:xfrm>
            <a:off x="5562675" y="31109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Rectangle 43"/>
          <p:cNvSpPr>
            <a:spLocks noChangeArrowheads="1"/>
          </p:cNvSpPr>
          <p:nvPr/>
        </p:nvSpPr>
        <p:spPr bwMode="auto">
          <a:xfrm>
            <a:off x="5562283" y="399319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Rectangle 44"/>
          <p:cNvSpPr>
            <a:spLocks noChangeArrowheads="1"/>
          </p:cNvSpPr>
          <p:nvPr/>
        </p:nvSpPr>
        <p:spPr bwMode="auto">
          <a:xfrm>
            <a:off x="5562668" y="487623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Text Box 51"/>
          <p:cNvSpPr txBox="1">
            <a:spLocks noChangeArrowheads="1"/>
          </p:cNvSpPr>
          <p:nvPr/>
        </p:nvSpPr>
        <p:spPr bwMode="auto">
          <a:xfrm>
            <a:off x="3451225" y="5132388"/>
            <a:ext cx="908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4793" name="Line 57"/>
          <p:cNvSpPr>
            <a:spLocks noChangeShapeType="1"/>
          </p:cNvSpPr>
          <p:nvPr/>
        </p:nvSpPr>
        <p:spPr bwMode="auto">
          <a:xfrm flipV="1">
            <a:off x="3803130" y="4711700"/>
            <a:ext cx="0" cy="482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94" name="Line 58"/>
          <p:cNvSpPr>
            <a:spLocks noChangeShapeType="1"/>
          </p:cNvSpPr>
          <p:nvPr/>
        </p:nvSpPr>
        <p:spPr bwMode="auto">
          <a:xfrm>
            <a:off x="3897650" y="4620510"/>
            <a:ext cx="1066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95" name="Line 59"/>
          <p:cNvSpPr>
            <a:spLocks noChangeShapeType="1"/>
          </p:cNvSpPr>
          <p:nvPr/>
        </p:nvSpPr>
        <p:spPr bwMode="auto">
          <a:xfrm>
            <a:off x="5036070" y="47117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96" name="Line 60"/>
          <p:cNvSpPr>
            <a:spLocks noChangeShapeType="1"/>
          </p:cNvSpPr>
          <p:nvPr/>
        </p:nvSpPr>
        <p:spPr bwMode="auto">
          <a:xfrm flipH="1">
            <a:off x="3873500" y="5334000"/>
            <a:ext cx="10795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98" name="Text Box 62"/>
          <p:cNvSpPr txBox="1">
            <a:spLocks noChangeArrowheads="1"/>
          </p:cNvSpPr>
          <p:nvPr/>
        </p:nvSpPr>
        <p:spPr bwMode="auto">
          <a:xfrm>
            <a:off x="3356705" y="5287908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4799" name="Text Box 63"/>
          <p:cNvSpPr txBox="1">
            <a:spLocks noChangeArrowheads="1"/>
          </p:cNvSpPr>
          <p:nvPr/>
        </p:nvSpPr>
        <p:spPr bwMode="auto">
          <a:xfrm>
            <a:off x="3388975" y="4022360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4800" name="Text Box 64"/>
          <p:cNvSpPr txBox="1">
            <a:spLocks noChangeArrowheads="1"/>
          </p:cNvSpPr>
          <p:nvPr/>
        </p:nvSpPr>
        <p:spPr bwMode="auto">
          <a:xfrm>
            <a:off x="4810125" y="4052888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4802" name="Text Box 66"/>
          <p:cNvSpPr txBox="1">
            <a:spLocks noChangeArrowheads="1"/>
          </p:cNvSpPr>
          <p:nvPr/>
        </p:nvSpPr>
        <p:spPr bwMode="auto">
          <a:xfrm>
            <a:off x="4810125" y="5348288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43800" y="26336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Supply</a:t>
            </a:r>
          </a:p>
        </p:txBody>
      </p:sp>
      <p:sp>
        <p:nvSpPr>
          <p:cNvPr id="35" name="Oval 105"/>
          <p:cNvSpPr>
            <a:spLocks noChangeArrowheads="1"/>
          </p:cNvSpPr>
          <p:nvPr/>
        </p:nvSpPr>
        <p:spPr bwMode="auto">
          <a:xfrm>
            <a:off x="4982980" y="4546600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05"/>
          <p:cNvSpPr>
            <a:spLocks noChangeArrowheads="1"/>
          </p:cNvSpPr>
          <p:nvPr/>
        </p:nvSpPr>
        <p:spPr bwMode="auto">
          <a:xfrm>
            <a:off x="3765030" y="4591570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05"/>
          <p:cNvSpPr>
            <a:spLocks noChangeArrowheads="1"/>
          </p:cNvSpPr>
          <p:nvPr/>
        </p:nvSpPr>
        <p:spPr bwMode="auto">
          <a:xfrm>
            <a:off x="4988810" y="5293610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05"/>
          <p:cNvSpPr>
            <a:spLocks noChangeArrowheads="1"/>
          </p:cNvSpPr>
          <p:nvPr/>
        </p:nvSpPr>
        <p:spPr bwMode="auto">
          <a:xfrm>
            <a:off x="3763780" y="5263630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381000" y="274638"/>
            <a:ext cx="8305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marR="0" lvl="0" indent="-76200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  <a:sym typeface="Symbol" pitchFamily="18" charset="2"/>
              </a:rPr>
              <a:t>الانتقال إلى حل أساسي ممكن جديد في جدول النقل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86000" y="22860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47750" lvl="1" indent="-533400" algn="ctr"/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 = min {</a:t>
            </a:r>
            <a:r>
              <a:rPr lang="ar-SA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</a:t>
            </a:r>
            <a:r>
              <a:rPr lang="ar-SA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, 10</a:t>
            </a:r>
            <a:r>
              <a:rPr lang="ar-SA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 = 10</a:t>
            </a:r>
          </a:p>
        </p:txBody>
      </p:sp>
    </p:spTree>
    <p:extLst>
      <p:ext uri="{BB962C8B-B14F-4D97-AF65-F5344CB8AC3E}">
        <p14:creationId xmlns:p14="http://schemas.microsoft.com/office/powerpoint/2010/main" val="1832710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09F4D-857B-46DE-963A-A527F955BD46}" type="slidenum">
              <a:rPr lang="ar-SA"/>
              <a:pPr>
                <a:defRPr/>
              </a:pPr>
              <a:t>34</a:t>
            </a:fld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600200"/>
            <a:ext cx="8439150" cy="4954588"/>
          </a:xfrm>
        </p:spPr>
        <p:txBody>
          <a:bodyPr/>
          <a:lstStyle/>
          <a:p>
            <a:pPr marL="609600" indent="-609600" algn="r" rtl="1" eaLnBrk="1" hangingPunct="1">
              <a:spcBef>
                <a:spcPct val="0"/>
              </a:spcBef>
            </a:pPr>
            <a:r>
              <a:rPr lang="ar-SA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مثال توزيع الكهرباء: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عملية التحوير</a:t>
            </a:r>
            <a:endParaRPr lang="ar-SA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     	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45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20               30                       30</a:t>
            </a:r>
            <a:endParaRPr lang="ar-SA" sz="20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44740" name="Group 4"/>
          <p:cNvGraphicFramePr>
            <a:graphicFrameLocks noGrp="1"/>
          </p:cNvGraphicFramePr>
          <p:nvPr>
            <p:ph sz="half" idx="2"/>
          </p:nvPr>
        </p:nvGraphicFramePr>
        <p:xfrm>
          <a:off x="1990725" y="3111500"/>
          <a:ext cx="6607175" cy="2643189"/>
        </p:xfrm>
        <a:graphic>
          <a:graphicData uri="http://schemas.openxmlformats.org/drawingml/2006/table">
            <a:tbl>
              <a:tblPr rtl="1"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1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18" name="Rectangle 33"/>
          <p:cNvSpPr>
            <a:spLocks noChangeArrowheads="1"/>
          </p:cNvSpPr>
          <p:nvPr/>
        </p:nvSpPr>
        <p:spPr bwMode="auto">
          <a:xfrm>
            <a:off x="2922270" y="311467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4"/>
          <p:cNvSpPr>
            <a:spLocks noChangeArrowheads="1"/>
          </p:cNvSpPr>
          <p:nvPr/>
        </p:nvSpPr>
        <p:spPr bwMode="auto">
          <a:xfrm>
            <a:off x="4246465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5"/>
          <p:cNvSpPr>
            <a:spLocks noChangeArrowheads="1"/>
          </p:cNvSpPr>
          <p:nvPr/>
        </p:nvSpPr>
        <p:spPr bwMode="auto">
          <a:xfrm>
            <a:off x="6886818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Rectangle 36"/>
          <p:cNvSpPr>
            <a:spLocks noChangeArrowheads="1"/>
          </p:cNvSpPr>
          <p:nvPr/>
        </p:nvSpPr>
        <p:spPr bwMode="auto">
          <a:xfrm>
            <a:off x="2923473" y="39954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Rectangle 37"/>
          <p:cNvSpPr>
            <a:spLocks noChangeArrowheads="1"/>
          </p:cNvSpPr>
          <p:nvPr/>
        </p:nvSpPr>
        <p:spPr bwMode="auto">
          <a:xfrm>
            <a:off x="4245225" y="399288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Rectangle 38"/>
          <p:cNvSpPr>
            <a:spLocks noChangeArrowheads="1"/>
          </p:cNvSpPr>
          <p:nvPr/>
        </p:nvSpPr>
        <p:spPr bwMode="auto">
          <a:xfrm>
            <a:off x="6884595" y="399542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Rectangle 39"/>
          <p:cNvSpPr>
            <a:spLocks noChangeArrowheads="1"/>
          </p:cNvSpPr>
          <p:nvPr/>
        </p:nvSpPr>
        <p:spPr bwMode="auto">
          <a:xfrm>
            <a:off x="2923473" y="487457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Rectangle 40"/>
          <p:cNvSpPr>
            <a:spLocks noChangeArrowheads="1"/>
          </p:cNvSpPr>
          <p:nvPr/>
        </p:nvSpPr>
        <p:spPr bwMode="auto">
          <a:xfrm>
            <a:off x="4244340" y="48727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Rectangle 41"/>
          <p:cNvSpPr>
            <a:spLocks noChangeArrowheads="1"/>
          </p:cNvSpPr>
          <p:nvPr/>
        </p:nvSpPr>
        <p:spPr bwMode="auto">
          <a:xfrm>
            <a:off x="6884595" y="487568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Rectangle 42"/>
          <p:cNvSpPr>
            <a:spLocks noChangeArrowheads="1"/>
          </p:cNvSpPr>
          <p:nvPr/>
        </p:nvSpPr>
        <p:spPr bwMode="auto">
          <a:xfrm>
            <a:off x="5562675" y="31109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Rectangle 43"/>
          <p:cNvSpPr>
            <a:spLocks noChangeArrowheads="1"/>
          </p:cNvSpPr>
          <p:nvPr/>
        </p:nvSpPr>
        <p:spPr bwMode="auto">
          <a:xfrm>
            <a:off x="5562283" y="399319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Rectangle 44"/>
          <p:cNvSpPr>
            <a:spLocks noChangeArrowheads="1"/>
          </p:cNvSpPr>
          <p:nvPr/>
        </p:nvSpPr>
        <p:spPr bwMode="auto">
          <a:xfrm>
            <a:off x="5562668" y="487623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Text Box 51"/>
          <p:cNvSpPr txBox="1">
            <a:spLocks noChangeArrowheads="1"/>
          </p:cNvSpPr>
          <p:nvPr/>
        </p:nvSpPr>
        <p:spPr bwMode="auto">
          <a:xfrm>
            <a:off x="3451225" y="5132388"/>
            <a:ext cx="908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4793" name="Line 57"/>
          <p:cNvSpPr>
            <a:spLocks noChangeShapeType="1"/>
          </p:cNvSpPr>
          <p:nvPr/>
        </p:nvSpPr>
        <p:spPr bwMode="auto">
          <a:xfrm flipV="1">
            <a:off x="3803130" y="4711700"/>
            <a:ext cx="0" cy="482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94" name="Line 58"/>
          <p:cNvSpPr>
            <a:spLocks noChangeShapeType="1"/>
          </p:cNvSpPr>
          <p:nvPr/>
        </p:nvSpPr>
        <p:spPr bwMode="auto">
          <a:xfrm>
            <a:off x="3897650" y="4620510"/>
            <a:ext cx="1066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95" name="Line 59"/>
          <p:cNvSpPr>
            <a:spLocks noChangeShapeType="1"/>
          </p:cNvSpPr>
          <p:nvPr/>
        </p:nvSpPr>
        <p:spPr bwMode="auto">
          <a:xfrm>
            <a:off x="5036070" y="47117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96" name="Line 60"/>
          <p:cNvSpPr>
            <a:spLocks noChangeShapeType="1"/>
          </p:cNvSpPr>
          <p:nvPr/>
        </p:nvSpPr>
        <p:spPr bwMode="auto">
          <a:xfrm flipH="1">
            <a:off x="3873500" y="5334000"/>
            <a:ext cx="10795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98" name="Text Box 62"/>
          <p:cNvSpPr txBox="1">
            <a:spLocks noChangeArrowheads="1"/>
          </p:cNvSpPr>
          <p:nvPr/>
        </p:nvSpPr>
        <p:spPr bwMode="auto">
          <a:xfrm>
            <a:off x="3356705" y="5287908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4799" name="Text Box 63"/>
          <p:cNvSpPr txBox="1">
            <a:spLocks noChangeArrowheads="1"/>
          </p:cNvSpPr>
          <p:nvPr/>
        </p:nvSpPr>
        <p:spPr bwMode="auto">
          <a:xfrm>
            <a:off x="3388975" y="4022360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4800" name="Text Box 64"/>
          <p:cNvSpPr txBox="1">
            <a:spLocks noChangeArrowheads="1"/>
          </p:cNvSpPr>
          <p:nvPr/>
        </p:nvSpPr>
        <p:spPr bwMode="auto">
          <a:xfrm>
            <a:off x="4810125" y="4052888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4802" name="Text Box 66"/>
          <p:cNvSpPr txBox="1">
            <a:spLocks noChangeArrowheads="1"/>
          </p:cNvSpPr>
          <p:nvPr/>
        </p:nvSpPr>
        <p:spPr bwMode="auto">
          <a:xfrm>
            <a:off x="4810125" y="5348288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43800" y="26336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Supply</a:t>
            </a:r>
          </a:p>
        </p:txBody>
      </p:sp>
      <p:sp>
        <p:nvSpPr>
          <p:cNvPr id="35" name="Oval 105"/>
          <p:cNvSpPr>
            <a:spLocks noChangeArrowheads="1"/>
          </p:cNvSpPr>
          <p:nvPr/>
        </p:nvSpPr>
        <p:spPr bwMode="auto">
          <a:xfrm>
            <a:off x="4982980" y="4546600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05"/>
          <p:cNvSpPr>
            <a:spLocks noChangeArrowheads="1"/>
          </p:cNvSpPr>
          <p:nvPr/>
        </p:nvSpPr>
        <p:spPr bwMode="auto">
          <a:xfrm>
            <a:off x="3765030" y="4591570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05"/>
          <p:cNvSpPr>
            <a:spLocks noChangeArrowheads="1"/>
          </p:cNvSpPr>
          <p:nvPr/>
        </p:nvSpPr>
        <p:spPr bwMode="auto">
          <a:xfrm>
            <a:off x="4988810" y="5293610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05"/>
          <p:cNvSpPr>
            <a:spLocks noChangeArrowheads="1"/>
          </p:cNvSpPr>
          <p:nvPr/>
        </p:nvSpPr>
        <p:spPr bwMode="auto">
          <a:xfrm>
            <a:off x="3763780" y="5263630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381000" y="274638"/>
            <a:ext cx="8305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marR="0" lvl="0" indent="-76200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  <a:sym typeface="Symbol" pitchFamily="18" charset="2"/>
              </a:rPr>
              <a:t>الانتقال إلى حل أساسي ممكن جديد في جدول النقل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86000" y="22860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47750" lvl="1" indent="-533400" algn="ctr"/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 = min {</a:t>
            </a:r>
            <a:r>
              <a:rPr lang="ar-SA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</a:t>
            </a:r>
            <a:r>
              <a:rPr lang="ar-SA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, 10</a:t>
            </a:r>
            <a:r>
              <a:rPr lang="ar-SA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 = 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92080" y="5147900"/>
            <a:ext cx="51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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08193" y="4283804"/>
            <a:ext cx="50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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79912" y="53040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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34000" y="42548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37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09F4D-857B-46DE-963A-A527F955BD46}" type="slidenum">
              <a:rPr lang="ar-SA"/>
              <a:pPr>
                <a:defRPr/>
              </a:pPr>
              <a:t>35</a:t>
            </a:fld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600200"/>
            <a:ext cx="8439150" cy="4954588"/>
          </a:xfrm>
        </p:spPr>
        <p:txBody>
          <a:bodyPr/>
          <a:lstStyle/>
          <a:p>
            <a:pPr marL="609600" indent="-609600" algn="r" rtl="1" eaLnBrk="1" hangingPunct="1">
              <a:spcBef>
                <a:spcPct val="0"/>
              </a:spcBef>
            </a:pPr>
            <a:r>
              <a:rPr lang="ar-SA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مثال توزيع الكهرباء: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عملية التحوير</a:t>
            </a:r>
            <a:endParaRPr lang="ar-SA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     	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45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20               30                       30</a:t>
            </a:r>
            <a:endParaRPr lang="ar-SA" sz="20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44740" name="Group 4"/>
          <p:cNvGraphicFramePr>
            <a:graphicFrameLocks noGrp="1"/>
          </p:cNvGraphicFramePr>
          <p:nvPr>
            <p:ph sz="half" idx="2"/>
          </p:nvPr>
        </p:nvGraphicFramePr>
        <p:xfrm>
          <a:off x="1990725" y="3111500"/>
          <a:ext cx="6607175" cy="2643189"/>
        </p:xfrm>
        <a:graphic>
          <a:graphicData uri="http://schemas.openxmlformats.org/drawingml/2006/table">
            <a:tbl>
              <a:tblPr rtl="1"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1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18" name="Rectangle 33"/>
          <p:cNvSpPr>
            <a:spLocks noChangeArrowheads="1"/>
          </p:cNvSpPr>
          <p:nvPr/>
        </p:nvSpPr>
        <p:spPr bwMode="auto">
          <a:xfrm>
            <a:off x="2922270" y="311467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4"/>
          <p:cNvSpPr>
            <a:spLocks noChangeArrowheads="1"/>
          </p:cNvSpPr>
          <p:nvPr/>
        </p:nvSpPr>
        <p:spPr bwMode="auto">
          <a:xfrm>
            <a:off x="4246465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5"/>
          <p:cNvSpPr>
            <a:spLocks noChangeArrowheads="1"/>
          </p:cNvSpPr>
          <p:nvPr/>
        </p:nvSpPr>
        <p:spPr bwMode="auto">
          <a:xfrm>
            <a:off x="6886818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Rectangle 36"/>
          <p:cNvSpPr>
            <a:spLocks noChangeArrowheads="1"/>
          </p:cNvSpPr>
          <p:nvPr/>
        </p:nvSpPr>
        <p:spPr bwMode="auto">
          <a:xfrm>
            <a:off x="2923473" y="39954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Rectangle 37"/>
          <p:cNvSpPr>
            <a:spLocks noChangeArrowheads="1"/>
          </p:cNvSpPr>
          <p:nvPr/>
        </p:nvSpPr>
        <p:spPr bwMode="auto">
          <a:xfrm>
            <a:off x="4245225" y="399288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Rectangle 38"/>
          <p:cNvSpPr>
            <a:spLocks noChangeArrowheads="1"/>
          </p:cNvSpPr>
          <p:nvPr/>
        </p:nvSpPr>
        <p:spPr bwMode="auto">
          <a:xfrm>
            <a:off x="6884595" y="399542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Rectangle 39"/>
          <p:cNvSpPr>
            <a:spLocks noChangeArrowheads="1"/>
          </p:cNvSpPr>
          <p:nvPr/>
        </p:nvSpPr>
        <p:spPr bwMode="auto">
          <a:xfrm>
            <a:off x="2923473" y="487457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Rectangle 40"/>
          <p:cNvSpPr>
            <a:spLocks noChangeArrowheads="1"/>
          </p:cNvSpPr>
          <p:nvPr/>
        </p:nvSpPr>
        <p:spPr bwMode="auto">
          <a:xfrm>
            <a:off x="4244340" y="48727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Rectangle 41"/>
          <p:cNvSpPr>
            <a:spLocks noChangeArrowheads="1"/>
          </p:cNvSpPr>
          <p:nvPr/>
        </p:nvSpPr>
        <p:spPr bwMode="auto">
          <a:xfrm>
            <a:off x="6884595" y="487568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Rectangle 42"/>
          <p:cNvSpPr>
            <a:spLocks noChangeArrowheads="1"/>
          </p:cNvSpPr>
          <p:nvPr/>
        </p:nvSpPr>
        <p:spPr bwMode="auto">
          <a:xfrm>
            <a:off x="5562675" y="31109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Rectangle 43"/>
          <p:cNvSpPr>
            <a:spLocks noChangeArrowheads="1"/>
          </p:cNvSpPr>
          <p:nvPr/>
        </p:nvSpPr>
        <p:spPr bwMode="auto">
          <a:xfrm>
            <a:off x="5562283" y="399319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Rectangle 44"/>
          <p:cNvSpPr>
            <a:spLocks noChangeArrowheads="1"/>
          </p:cNvSpPr>
          <p:nvPr/>
        </p:nvSpPr>
        <p:spPr bwMode="auto">
          <a:xfrm>
            <a:off x="5562668" y="487623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Text Box 51"/>
          <p:cNvSpPr txBox="1">
            <a:spLocks noChangeArrowheads="1"/>
          </p:cNvSpPr>
          <p:nvPr/>
        </p:nvSpPr>
        <p:spPr bwMode="auto">
          <a:xfrm>
            <a:off x="3451225" y="5132388"/>
            <a:ext cx="908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4793" name="Line 57"/>
          <p:cNvSpPr>
            <a:spLocks noChangeShapeType="1"/>
          </p:cNvSpPr>
          <p:nvPr/>
        </p:nvSpPr>
        <p:spPr bwMode="auto">
          <a:xfrm flipV="1">
            <a:off x="3803130" y="4711700"/>
            <a:ext cx="0" cy="482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94" name="Line 58"/>
          <p:cNvSpPr>
            <a:spLocks noChangeShapeType="1"/>
          </p:cNvSpPr>
          <p:nvPr/>
        </p:nvSpPr>
        <p:spPr bwMode="auto">
          <a:xfrm>
            <a:off x="3897650" y="4620510"/>
            <a:ext cx="1066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95" name="Line 59"/>
          <p:cNvSpPr>
            <a:spLocks noChangeShapeType="1"/>
          </p:cNvSpPr>
          <p:nvPr/>
        </p:nvSpPr>
        <p:spPr bwMode="auto">
          <a:xfrm>
            <a:off x="5036070" y="47117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96" name="Line 60"/>
          <p:cNvSpPr>
            <a:spLocks noChangeShapeType="1"/>
          </p:cNvSpPr>
          <p:nvPr/>
        </p:nvSpPr>
        <p:spPr bwMode="auto">
          <a:xfrm flipH="1">
            <a:off x="3873500" y="5334000"/>
            <a:ext cx="10795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98" name="Text Box 62"/>
          <p:cNvSpPr txBox="1">
            <a:spLocks noChangeArrowheads="1"/>
          </p:cNvSpPr>
          <p:nvPr/>
        </p:nvSpPr>
        <p:spPr bwMode="auto">
          <a:xfrm>
            <a:off x="3356705" y="5287908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4799" name="Text Box 63"/>
          <p:cNvSpPr txBox="1">
            <a:spLocks noChangeArrowheads="1"/>
          </p:cNvSpPr>
          <p:nvPr/>
        </p:nvSpPr>
        <p:spPr bwMode="auto">
          <a:xfrm>
            <a:off x="3388975" y="4022360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4800" name="Text Box 64"/>
          <p:cNvSpPr txBox="1">
            <a:spLocks noChangeArrowheads="1"/>
          </p:cNvSpPr>
          <p:nvPr/>
        </p:nvSpPr>
        <p:spPr bwMode="auto">
          <a:xfrm>
            <a:off x="4810125" y="4052888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4802" name="Text Box 66"/>
          <p:cNvSpPr txBox="1">
            <a:spLocks noChangeArrowheads="1"/>
          </p:cNvSpPr>
          <p:nvPr/>
        </p:nvSpPr>
        <p:spPr bwMode="auto">
          <a:xfrm>
            <a:off x="4810125" y="5348288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43800" y="26336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Supply</a:t>
            </a:r>
          </a:p>
        </p:txBody>
      </p:sp>
      <p:sp>
        <p:nvSpPr>
          <p:cNvPr id="35" name="Oval 105"/>
          <p:cNvSpPr>
            <a:spLocks noChangeArrowheads="1"/>
          </p:cNvSpPr>
          <p:nvPr/>
        </p:nvSpPr>
        <p:spPr bwMode="auto">
          <a:xfrm>
            <a:off x="4982980" y="4546600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05"/>
          <p:cNvSpPr>
            <a:spLocks noChangeArrowheads="1"/>
          </p:cNvSpPr>
          <p:nvPr/>
        </p:nvSpPr>
        <p:spPr bwMode="auto">
          <a:xfrm>
            <a:off x="3765030" y="4591570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05"/>
          <p:cNvSpPr>
            <a:spLocks noChangeArrowheads="1"/>
          </p:cNvSpPr>
          <p:nvPr/>
        </p:nvSpPr>
        <p:spPr bwMode="auto">
          <a:xfrm>
            <a:off x="4988810" y="5293610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05"/>
          <p:cNvSpPr>
            <a:spLocks noChangeArrowheads="1"/>
          </p:cNvSpPr>
          <p:nvPr/>
        </p:nvSpPr>
        <p:spPr bwMode="auto">
          <a:xfrm>
            <a:off x="3763780" y="5263630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381000" y="274638"/>
            <a:ext cx="8305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marR="0" lvl="0" indent="-76200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  <a:sym typeface="Symbol" pitchFamily="18" charset="2"/>
              </a:rPr>
              <a:t>الانتقال إلى حل أساسي ممكن جديد في جدول النقل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86000" y="22860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47750" lvl="1" indent="-533400" algn="ctr"/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 = min {</a:t>
            </a:r>
            <a:r>
              <a:rPr lang="ar-SA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</a:t>
            </a:r>
            <a:r>
              <a:rPr lang="ar-SA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, 10</a:t>
            </a:r>
            <a:r>
              <a:rPr lang="ar-SA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 = 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92080" y="5147900"/>
            <a:ext cx="66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08193" y="4283804"/>
            <a:ext cx="62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10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79911" y="5304020"/>
            <a:ext cx="61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34000" y="4254824"/>
            <a:ext cx="61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17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09F4D-857B-46DE-963A-A527F955BD46}" type="slidenum">
              <a:rPr lang="ar-SA"/>
              <a:pPr>
                <a:defRPr/>
              </a:pPr>
              <a:t>36</a:t>
            </a:fld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600200"/>
            <a:ext cx="8439150" cy="4954588"/>
          </a:xfrm>
        </p:spPr>
        <p:txBody>
          <a:bodyPr/>
          <a:lstStyle/>
          <a:p>
            <a:pPr marL="609600" indent="-609600" algn="r" rtl="1" eaLnBrk="1" hangingPunct="1">
              <a:spcBef>
                <a:spcPct val="0"/>
              </a:spcBef>
            </a:pPr>
            <a:r>
              <a:rPr lang="ar-SA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مثال توزيع الكهرباء: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الحل الأساسي الممكن الجديد</a:t>
            </a:r>
            <a:endParaRPr lang="ar-SA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1800" b="1" kern="1200" dirty="0">
              <a:solidFill>
                <a:srgbClr val="00B0F0"/>
              </a:solidFill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     	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45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20               30                       30</a:t>
            </a:r>
            <a:endParaRPr lang="ar-SA" sz="20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4474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82811092"/>
              </p:ext>
            </p:extLst>
          </p:nvPr>
        </p:nvGraphicFramePr>
        <p:xfrm>
          <a:off x="1990725" y="3111500"/>
          <a:ext cx="6607175" cy="2643189"/>
        </p:xfrm>
        <a:graphic>
          <a:graphicData uri="http://schemas.openxmlformats.org/drawingml/2006/table">
            <a:tbl>
              <a:tblPr rtl="1"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1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18" name="Rectangle 33"/>
          <p:cNvSpPr>
            <a:spLocks noChangeArrowheads="1"/>
          </p:cNvSpPr>
          <p:nvPr/>
        </p:nvSpPr>
        <p:spPr bwMode="auto">
          <a:xfrm>
            <a:off x="2924175" y="311467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4"/>
          <p:cNvSpPr>
            <a:spLocks noChangeArrowheads="1"/>
          </p:cNvSpPr>
          <p:nvPr/>
        </p:nvSpPr>
        <p:spPr bwMode="auto">
          <a:xfrm>
            <a:off x="4244658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5"/>
          <p:cNvSpPr>
            <a:spLocks noChangeArrowheads="1"/>
          </p:cNvSpPr>
          <p:nvPr/>
        </p:nvSpPr>
        <p:spPr bwMode="auto">
          <a:xfrm>
            <a:off x="6886420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Rectangle 36"/>
          <p:cNvSpPr>
            <a:spLocks noChangeArrowheads="1"/>
          </p:cNvSpPr>
          <p:nvPr/>
        </p:nvSpPr>
        <p:spPr bwMode="auto">
          <a:xfrm>
            <a:off x="2923473" y="39954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Rectangle 37"/>
          <p:cNvSpPr>
            <a:spLocks noChangeArrowheads="1"/>
          </p:cNvSpPr>
          <p:nvPr/>
        </p:nvSpPr>
        <p:spPr bwMode="auto">
          <a:xfrm>
            <a:off x="4243570" y="399478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Rectangle 38"/>
          <p:cNvSpPr>
            <a:spLocks noChangeArrowheads="1"/>
          </p:cNvSpPr>
          <p:nvPr/>
        </p:nvSpPr>
        <p:spPr bwMode="auto">
          <a:xfrm>
            <a:off x="6884035" y="399351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Rectangle 39"/>
          <p:cNvSpPr>
            <a:spLocks noChangeArrowheads="1"/>
          </p:cNvSpPr>
          <p:nvPr/>
        </p:nvSpPr>
        <p:spPr bwMode="auto">
          <a:xfrm>
            <a:off x="2923473" y="487267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Rectangle 40"/>
          <p:cNvSpPr>
            <a:spLocks noChangeArrowheads="1"/>
          </p:cNvSpPr>
          <p:nvPr/>
        </p:nvSpPr>
        <p:spPr bwMode="auto">
          <a:xfrm>
            <a:off x="4244340" y="48727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Rectangle 41"/>
          <p:cNvSpPr>
            <a:spLocks noChangeArrowheads="1"/>
          </p:cNvSpPr>
          <p:nvPr/>
        </p:nvSpPr>
        <p:spPr bwMode="auto">
          <a:xfrm>
            <a:off x="6885940" y="487945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Rectangle 42"/>
          <p:cNvSpPr>
            <a:spLocks noChangeArrowheads="1"/>
          </p:cNvSpPr>
          <p:nvPr/>
        </p:nvSpPr>
        <p:spPr bwMode="auto">
          <a:xfrm>
            <a:off x="5562985" y="311315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Rectangle 43"/>
          <p:cNvSpPr>
            <a:spLocks noChangeArrowheads="1"/>
          </p:cNvSpPr>
          <p:nvPr/>
        </p:nvSpPr>
        <p:spPr bwMode="auto">
          <a:xfrm>
            <a:off x="5564188" y="39893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Rectangle 44"/>
          <p:cNvSpPr>
            <a:spLocks noChangeArrowheads="1"/>
          </p:cNvSpPr>
          <p:nvPr/>
        </p:nvSpPr>
        <p:spPr bwMode="auto">
          <a:xfrm>
            <a:off x="5564573" y="487432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543800" y="26336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Supply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381000" y="274638"/>
            <a:ext cx="8305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marR="0" lvl="0" indent="-76200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  <a:sym typeface="Symbol" pitchFamily="18" charset="2"/>
              </a:rPr>
              <a:t>الانتقال إلى حل أساسي ممكن جديد في جدول النقل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AD2E0-13A9-4649-9AFE-59A1B965422E}" type="slidenum">
              <a:rPr lang="ar-SA"/>
              <a:pPr>
                <a:defRPr/>
              </a:pPr>
              <a:t>37</a:t>
            </a:fld>
            <a:endParaRPr lang="en-US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58175" cy="4687888"/>
          </a:xfrm>
        </p:spPr>
        <p:txBody>
          <a:bodyPr/>
          <a:lstStyle/>
          <a:p>
            <a:pPr marL="0" lvl="1" indent="0" algn="r" rtl="1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في أي عملية تحوير:</a:t>
            </a:r>
          </a:p>
          <a:p>
            <a:pPr marL="0" lvl="1" indent="0" algn="r" rtl="1" eaLnBrk="1" hangingPunct="1">
              <a:lnSpc>
                <a:spcPct val="115000"/>
              </a:lnSpc>
              <a:spcBef>
                <a:spcPct val="0"/>
              </a:spcBef>
              <a:buNone/>
            </a:pPr>
            <a:endParaRPr lang="ar-SA" sz="1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28650" indent="-457200" algn="r" rtl="1" eaLnBrk="1" hangingPunct="1">
              <a:lnSpc>
                <a:spcPct val="115000"/>
              </a:lnSpc>
              <a:spcBef>
                <a:spcPct val="0"/>
              </a:spcBef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الخلية التي تعطي القيمة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*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تمثل المتغير الداخل.</a:t>
            </a:r>
            <a:r>
              <a:rPr lang="ar-SA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628650" indent="-457200" algn="r" rtl="1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يصبح</a:t>
            </a:r>
            <a:r>
              <a:rPr lang="ar-SA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متغير</a:t>
            </a:r>
            <a:r>
              <a:rPr lang="ar-SA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أساسي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(خلية مملوءة).</a:t>
            </a:r>
          </a:p>
          <a:p>
            <a:pPr marL="628650" indent="-457200" algn="r" rtl="1" eaLnBrk="1" hangingPunct="1">
              <a:lnSpc>
                <a:spcPct val="115000"/>
              </a:lnSpc>
              <a:spcBef>
                <a:spcPct val="0"/>
              </a:spcBef>
              <a:buNone/>
            </a:pP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28650" indent="-457200" algn="r" rtl="1" eaLnBrk="1" hangingPunct="1">
              <a:lnSpc>
                <a:spcPct val="115000"/>
              </a:lnSpc>
              <a:spcBef>
                <a:spcPct val="0"/>
              </a:spcBef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الخلية التي تعطي القيمة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تمثل المتغير الخارج. </a:t>
            </a:r>
          </a:p>
          <a:p>
            <a:pPr marL="628650" indent="-457200" algn="r" rtl="1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يصبح متغير </a:t>
            </a:r>
            <a:r>
              <a:rPr lang="ar-SA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غير أساسي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(خلية غير مملوءة).</a:t>
            </a:r>
          </a:p>
          <a:p>
            <a:pPr marL="628650" indent="-457200" algn="r" rtl="1" eaLnBrk="1" hangingPunct="1">
              <a:lnSpc>
                <a:spcPct val="115000"/>
              </a:lnSpc>
              <a:spcBef>
                <a:spcPct val="0"/>
              </a:spcBef>
              <a:buNone/>
            </a:pP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274638"/>
            <a:ext cx="8305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marR="0" lvl="0" indent="-76200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  <a:sym typeface="Symbol" pitchFamily="18" charset="2"/>
              </a:rPr>
              <a:t>الانتقال إلى حل أساسي ممكن جديد في جدول النقل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AD2E0-13A9-4649-9AFE-59A1B965422E}" type="slidenum">
              <a:rPr lang="ar-SA"/>
              <a:pPr>
                <a:defRPr/>
              </a:pPr>
              <a:t>38</a:t>
            </a:fld>
            <a:endParaRPr lang="en-US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58175" cy="4687888"/>
          </a:xfrm>
        </p:spPr>
        <p:txBody>
          <a:bodyPr/>
          <a:lstStyle/>
          <a:p>
            <a:pPr marL="0" lvl="1" indent="0" algn="r" rtl="1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في أي عملية تحوير:</a:t>
            </a:r>
          </a:p>
          <a:p>
            <a:pPr marL="647700" indent="-533400" algn="r" rtl="1" eaLnBrk="1" hangingPunct="1">
              <a:lnSpc>
                <a:spcPct val="115000"/>
              </a:lnSpc>
              <a:spcBef>
                <a:spcPct val="0"/>
              </a:spcBef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المتغير الخارج يأخذ قيمة صفر بعد عملية التحوير ،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47700" indent="-533400" algn="r" rtl="1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ولا يكتب الصفر في تلك الخلية.</a:t>
            </a:r>
          </a:p>
          <a:p>
            <a:pPr marL="647700" indent="-533400" algn="r" rtl="1" eaLnBrk="1" hangingPunct="1">
              <a:lnSpc>
                <a:spcPct val="115000"/>
              </a:lnSpc>
              <a:spcBef>
                <a:spcPct val="0"/>
              </a:spcBef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إذا وجد أكثر من خلية تأخذ قيمة صفر بعد عملية التحوير ، يتم إخراج متغير واحد فقط ليصبح غير أساسي ،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وبقية الخلايا تبقى أساسية وتأخذ القيمة صفر وتكتب في الجدول.</a:t>
            </a:r>
          </a:p>
          <a:p>
            <a:pPr marL="647700" indent="-533400" algn="r" rtl="1" eaLnBrk="1" hangingPunct="1">
              <a:lnSpc>
                <a:spcPct val="115000"/>
              </a:lnSpc>
              <a:spcBef>
                <a:spcPct val="0"/>
              </a:spcBef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يمكن أن تكون قيمة المتغير الداخل ليصبح أساسياً مساوية للصفر بعد انتهاء عملية التحوير، وتكتب في الجدول.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274638"/>
            <a:ext cx="8305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marR="0" lvl="0" indent="-76200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  <a:sym typeface="Symbol" pitchFamily="18" charset="2"/>
              </a:rPr>
              <a:t>الانتقال إلى حل أساسي ممكن جديد في جدول النقل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982FA-778C-40DB-A48D-8F2AF0FBF3BD}" type="slidenum">
              <a:rPr lang="ar-SA"/>
              <a:pPr>
                <a:defRPr/>
              </a:pPr>
              <a:t>39</a:t>
            </a:fld>
            <a:endParaRPr lang="en-US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600200"/>
            <a:ext cx="8439150" cy="4954588"/>
          </a:xfrm>
        </p:spPr>
        <p:txBody>
          <a:bodyPr/>
          <a:lstStyle/>
          <a:p>
            <a:pPr marL="609600" indent="-609600" algn="r" rtl="1" eaLnBrk="1" hangingPunct="1">
              <a:spcBef>
                <a:spcPct val="0"/>
              </a:spcBef>
              <a:buNone/>
            </a:pPr>
            <a:r>
              <a:rPr lang="ar-SA" sz="29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تكملة مثال توزيع الكهرباء: </a:t>
            </a:r>
            <a:endParaRPr lang="en-US" sz="29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     	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45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20                 30                 30</a:t>
            </a:r>
            <a:endParaRPr lang="ar-SA" sz="20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52932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2509928"/>
              </p:ext>
            </p:extLst>
          </p:nvPr>
        </p:nvGraphicFramePr>
        <p:xfrm>
          <a:off x="1990725" y="3111500"/>
          <a:ext cx="6607175" cy="2643189"/>
        </p:xfrm>
        <a:graphic>
          <a:graphicData uri="http://schemas.openxmlformats.org/drawingml/2006/table">
            <a:tbl>
              <a:tblPr rtl="1"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1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87" name="Rectangle 33"/>
          <p:cNvSpPr>
            <a:spLocks noChangeArrowheads="1"/>
          </p:cNvSpPr>
          <p:nvPr/>
        </p:nvSpPr>
        <p:spPr bwMode="auto">
          <a:xfrm>
            <a:off x="2914748" y="311477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Rectangle 34"/>
          <p:cNvSpPr>
            <a:spLocks noChangeArrowheads="1"/>
          </p:cNvSpPr>
          <p:nvPr/>
        </p:nvSpPr>
        <p:spPr bwMode="auto">
          <a:xfrm>
            <a:off x="4235970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Rectangle 35"/>
          <p:cNvSpPr>
            <a:spLocks noChangeArrowheads="1"/>
          </p:cNvSpPr>
          <p:nvPr/>
        </p:nvSpPr>
        <p:spPr bwMode="auto">
          <a:xfrm>
            <a:off x="6882698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Rectangle 36"/>
          <p:cNvSpPr>
            <a:spLocks noChangeArrowheads="1"/>
          </p:cNvSpPr>
          <p:nvPr/>
        </p:nvSpPr>
        <p:spPr bwMode="auto">
          <a:xfrm>
            <a:off x="2914046" y="3991776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Rectangle 37"/>
          <p:cNvSpPr>
            <a:spLocks noChangeArrowheads="1"/>
          </p:cNvSpPr>
          <p:nvPr/>
        </p:nvSpPr>
        <p:spPr bwMode="auto">
          <a:xfrm>
            <a:off x="4235970" y="399107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Rectangle 38"/>
          <p:cNvSpPr>
            <a:spLocks noChangeArrowheads="1"/>
          </p:cNvSpPr>
          <p:nvPr/>
        </p:nvSpPr>
        <p:spPr bwMode="auto">
          <a:xfrm>
            <a:off x="6884285" y="3983936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Rectangle 39"/>
          <p:cNvSpPr>
            <a:spLocks noChangeArrowheads="1"/>
          </p:cNvSpPr>
          <p:nvPr/>
        </p:nvSpPr>
        <p:spPr bwMode="auto">
          <a:xfrm>
            <a:off x="2914046" y="4874426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Rectangle 40"/>
          <p:cNvSpPr>
            <a:spLocks noChangeArrowheads="1"/>
          </p:cNvSpPr>
          <p:nvPr/>
        </p:nvSpPr>
        <p:spPr bwMode="auto">
          <a:xfrm>
            <a:off x="4235970" y="48727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Rectangle 41"/>
          <p:cNvSpPr>
            <a:spLocks noChangeArrowheads="1"/>
          </p:cNvSpPr>
          <p:nvPr/>
        </p:nvSpPr>
        <p:spPr bwMode="auto">
          <a:xfrm>
            <a:off x="6884285" y="48727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6" name="Rectangle 42"/>
          <p:cNvSpPr>
            <a:spLocks noChangeArrowheads="1"/>
          </p:cNvSpPr>
          <p:nvPr/>
        </p:nvSpPr>
        <p:spPr bwMode="auto">
          <a:xfrm>
            <a:off x="5564890" y="311134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Rectangle 43"/>
          <p:cNvSpPr>
            <a:spLocks noChangeArrowheads="1"/>
          </p:cNvSpPr>
          <p:nvPr/>
        </p:nvSpPr>
        <p:spPr bwMode="auto">
          <a:xfrm>
            <a:off x="5554761" y="3985524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8" name="Rectangle 44"/>
          <p:cNvSpPr>
            <a:spLocks noChangeArrowheads="1"/>
          </p:cNvSpPr>
          <p:nvPr/>
        </p:nvSpPr>
        <p:spPr bwMode="auto">
          <a:xfrm>
            <a:off x="5557051" y="487432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9" name="Text Box 45"/>
          <p:cNvSpPr txBox="1">
            <a:spLocks noChangeArrowheads="1"/>
          </p:cNvSpPr>
          <p:nvPr/>
        </p:nvSpPr>
        <p:spPr bwMode="auto">
          <a:xfrm>
            <a:off x="1355725" y="3354388"/>
            <a:ext cx="596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9500" name="Text Box 46"/>
          <p:cNvSpPr txBox="1">
            <a:spLocks noChangeArrowheads="1"/>
          </p:cNvSpPr>
          <p:nvPr/>
        </p:nvSpPr>
        <p:spPr bwMode="auto">
          <a:xfrm>
            <a:off x="2168525" y="2490788"/>
            <a:ext cx="10001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8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v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19501" name="Text Box 47"/>
          <p:cNvSpPr txBox="1">
            <a:spLocks noChangeArrowheads="1"/>
          </p:cNvSpPr>
          <p:nvPr/>
        </p:nvSpPr>
        <p:spPr bwMode="auto">
          <a:xfrm>
            <a:off x="965298" y="4129088"/>
            <a:ext cx="97462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ar-SA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</a:p>
          <a:p>
            <a:pPr algn="r"/>
            <a:r>
              <a:rPr lang="en-US" b="1" dirty="0">
                <a:solidFill>
                  <a:schemeClr val="accent2"/>
                </a:solidFill>
              </a:rPr>
              <a:t>u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9502" name="Text Box 48"/>
          <p:cNvSpPr txBox="1">
            <a:spLocks noChangeArrowheads="1"/>
          </p:cNvSpPr>
          <p:nvPr/>
        </p:nvSpPr>
        <p:spPr bwMode="auto">
          <a:xfrm>
            <a:off x="3425825" y="2452688"/>
            <a:ext cx="11740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12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v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19503" name="Text Box 49"/>
          <p:cNvSpPr txBox="1">
            <a:spLocks noChangeArrowheads="1"/>
          </p:cNvSpPr>
          <p:nvPr/>
        </p:nvSpPr>
        <p:spPr bwMode="auto">
          <a:xfrm>
            <a:off x="4733925" y="2478088"/>
            <a:ext cx="120987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13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v</a:t>
            </a:r>
            <a:r>
              <a:rPr lang="en-US" b="1" baseline="-25000" dirty="0">
                <a:solidFill>
                  <a:schemeClr val="accent2"/>
                </a:solidFill>
              </a:rPr>
              <a:t>3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12</a:t>
            </a:r>
          </a:p>
        </p:txBody>
      </p:sp>
      <p:sp>
        <p:nvSpPr>
          <p:cNvPr id="19504" name="Text Box 50"/>
          <p:cNvSpPr txBox="1">
            <a:spLocks noChangeArrowheads="1"/>
          </p:cNvSpPr>
          <p:nvPr/>
        </p:nvSpPr>
        <p:spPr bwMode="auto">
          <a:xfrm>
            <a:off x="854179" y="5005388"/>
            <a:ext cx="108574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ar-SA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11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</a:p>
          <a:p>
            <a:pPr algn="r"/>
            <a:r>
              <a:rPr lang="en-US" b="1" dirty="0">
                <a:solidFill>
                  <a:schemeClr val="accent2"/>
                </a:solidFill>
              </a:rPr>
              <a:t>u</a:t>
            </a:r>
            <a:r>
              <a:rPr lang="en-US" b="1" baseline="-25000" dirty="0">
                <a:solidFill>
                  <a:schemeClr val="accent2"/>
                </a:solidFill>
              </a:rPr>
              <a:t>3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9505" name="Text Box 51"/>
          <p:cNvSpPr txBox="1">
            <a:spLocks noChangeArrowheads="1"/>
          </p:cNvSpPr>
          <p:nvPr/>
        </p:nvSpPr>
        <p:spPr bwMode="auto">
          <a:xfrm>
            <a:off x="6042025" y="2490788"/>
            <a:ext cx="122299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5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v</a:t>
            </a:r>
            <a:r>
              <a:rPr lang="en-US" b="1" baseline="-25000" dirty="0">
                <a:solidFill>
                  <a:schemeClr val="accent2"/>
                </a:solidFill>
              </a:rPr>
              <a:t>4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9506" name="Text Box 52"/>
          <p:cNvSpPr txBox="1">
            <a:spLocks noChangeArrowheads="1"/>
          </p:cNvSpPr>
          <p:nvPr/>
        </p:nvSpPr>
        <p:spPr bwMode="auto">
          <a:xfrm>
            <a:off x="3324225" y="3519670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2D050"/>
                </a:solidFill>
              </a:rPr>
              <a:t>0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11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6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1</a:t>
            </a:r>
            <a:r>
              <a:rPr lang="en-US" b="1" baseline="-25000" dirty="0">
                <a:solidFill>
                  <a:srgbClr val="006600"/>
                </a:solidFill>
              </a:rPr>
              <a:t>2 </a:t>
            </a:r>
            <a:r>
              <a:rPr lang="en-US" b="1" dirty="0">
                <a:solidFill>
                  <a:srgbClr val="006600"/>
                </a:solidFill>
              </a:rPr>
              <a:t>= 5</a:t>
            </a:r>
          </a:p>
        </p:txBody>
      </p:sp>
      <p:sp>
        <p:nvSpPr>
          <p:cNvPr id="19507" name="Text Box 53"/>
          <p:cNvSpPr txBox="1">
            <a:spLocks noChangeArrowheads="1"/>
          </p:cNvSpPr>
          <p:nvPr/>
        </p:nvSpPr>
        <p:spPr bwMode="auto">
          <a:xfrm>
            <a:off x="4670425" y="3519670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2D050"/>
                </a:solidFill>
              </a:rPr>
              <a:t>0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12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10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1</a:t>
            </a:r>
            <a:r>
              <a:rPr lang="en-US" b="1" baseline="-25000" dirty="0">
                <a:solidFill>
                  <a:srgbClr val="006600"/>
                </a:solidFill>
              </a:rPr>
              <a:t>3 </a:t>
            </a:r>
            <a:r>
              <a:rPr lang="en-US" b="1" dirty="0">
                <a:solidFill>
                  <a:srgbClr val="006600"/>
                </a:solidFill>
              </a:rPr>
              <a:t>= 2</a:t>
            </a:r>
          </a:p>
        </p:txBody>
      </p:sp>
      <p:sp>
        <p:nvSpPr>
          <p:cNvPr id="19508" name="Text Box 54"/>
          <p:cNvSpPr txBox="1">
            <a:spLocks noChangeArrowheads="1"/>
          </p:cNvSpPr>
          <p:nvPr/>
        </p:nvSpPr>
        <p:spPr bwMode="auto">
          <a:xfrm>
            <a:off x="5978525" y="3534660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2D050"/>
                </a:solidFill>
              </a:rPr>
              <a:t>0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7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9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1</a:t>
            </a:r>
            <a:r>
              <a:rPr lang="en-US" b="1" baseline="-25000" dirty="0">
                <a:solidFill>
                  <a:srgbClr val="006600"/>
                </a:solidFill>
              </a:rPr>
              <a:t>4 </a:t>
            </a:r>
            <a:r>
              <a:rPr lang="en-US" b="1" dirty="0">
                <a:solidFill>
                  <a:srgbClr val="006600"/>
                </a:solidFill>
              </a:rPr>
              <a:t>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6600"/>
                </a:solidFill>
              </a:rPr>
              <a:t>2</a:t>
            </a:r>
          </a:p>
        </p:txBody>
      </p:sp>
      <p:sp>
        <p:nvSpPr>
          <p:cNvPr id="19509" name="Text Box 55"/>
          <p:cNvSpPr txBox="1">
            <a:spLocks noChangeArrowheads="1"/>
          </p:cNvSpPr>
          <p:nvPr/>
        </p:nvSpPr>
        <p:spPr bwMode="auto">
          <a:xfrm>
            <a:off x="5991225" y="4387850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7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7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24 </a:t>
            </a:r>
            <a:r>
              <a:rPr lang="en-US" b="1" dirty="0">
                <a:solidFill>
                  <a:srgbClr val="006600"/>
                </a:solidFill>
              </a:rPr>
              <a:t>= 1</a:t>
            </a:r>
          </a:p>
        </p:txBody>
      </p:sp>
      <p:sp>
        <p:nvSpPr>
          <p:cNvPr id="19510" name="Text Box 56"/>
          <p:cNvSpPr txBox="1">
            <a:spLocks noChangeArrowheads="1"/>
          </p:cNvSpPr>
          <p:nvPr/>
        </p:nvSpPr>
        <p:spPr bwMode="auto">
          <a:xfrm>
            <a:off x="2051721" y="5287260"/>
            <a:ext cx="1186780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92D050"/>
                </a:solidFill>
              </a:rPr>
              <a:t>2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8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14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31 </a:t>
            </a:r>
            <a:r>
              <a:rPr lang="en-US" b="1" dirty="0">
                <a:solidFill>
                  <a:srgbClr val="006600"/>
                </a:solidFill>
              </a:rPr>
              <a:t>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6600"/>
                </a:solidFill>
              </a:rPr>
              <a:t>8</a:t>
            </a:r>
          </a:p>
        </p:txBody>
      </p:sp>
      <p:sp>
        <p:nvSpPr>
          <p:cNvPr id="19511" name="Text Box 57"/>
          <p:cNvSpPr txBox="1">
            <a:spLocks noChangeArrowheads="1"/>
          </p:cNvSpPr>
          <p:nvPr/>
        </p:nvSpPr>
        <p:spPr bwMode="auto">
          <a:xfrm>
            <a:off x="4626495" y="5287260"/>
            <a:ext cx="1328218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92D050"/>
                </a:solidFill>
              </a:rPr>
              <a:t>2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12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16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33 </a:t>
            </a:r>
            <a:r>
              <a:rPr lang="en-US" b="1" dirty="0">
                <a:solidFill>
                  <a:srgbClr val="006600"/>
                </a:solidFill>
              </a:rPr>
              <a:t>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6600"/>
                </a:solidFill>
              </a:rPr>
              <a:t>6</a:t>
            </a:r>
          </a:p>
        </p:txBody>
      </p:sp>
      <p:sp>
        <p:nvSpPr>
          <p:cNvPr id="252986" name="Text Box 58"/>
          <p:cNvSpPr txBox="1">
            <a:spLocks noChangeArrowheads="1"/>
          </p:cNvSpPr>
          <p:nvPr/>
        </p:nvSpPr>
        <p:spPr bwMode="auto">
          <a:xfrm>
            <a:off x="893783" y="6290156"/>
            <a:ext cx="58384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rtl="1"/>
            <a:r>
              <a:rPr lang="ar-SA" sz="2800" dirty="0"/>
              <a:t>يوجد</a:t>
            </a:r>
            <a:r>
              <a:rPr lang="ar-SA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800" b="1" i="1" baseline="-25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en-US" sz="2800" b="1" i="1" baseline="-25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 0</a:t>
            </a:r>
            <a:r>
              <a:rPr lang="ar-SA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800" dirty="0"/>
              <a:t>، إذاً </a:t>
            </a:r>
            <a:r>
              <a:rPr lang="ar-SA" sz="2800" b="1" dirty="0">
                <a:solidFill>
                  <a:srgbClr val="FF0000"/>
                </a:solidFill>
              </a:rPr>
              <a:t>الحل ليس أمثل </a:t>
            </a:r>
            <a:r>
              <a:rPr lang="ar-SA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z 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=1120</a:t>
            </a:r>
            <a:r>
              <a:rPr lang="ar-SA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43800" y="26336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Supply</a:t>
            </a: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381000" y="274638"/>
            <a:ext cx="8305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lvl="0" indent="-762000" algn="ctr" rtl="1">
              <a:defRPr/>
            </a:pPr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اختبار أمثلية الحل الأساسي الممكن الجديد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E917BA-BBB2-4855-B428-65CB7E13CAC3}" type="slidenum">
              <a:rPr lang="ar-SA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238749" name="Group 15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19959475"/>
              </p:ext>
            </p:extLst>
          </p:nvPr>
        </p:nvGraphicFramePr>
        <p:xfrm>
          <a:off x="809625" y="1809750"/>
          <a:ext cx="7515225" cy="2838450"/>
        </p:xfrm>
        <a:graphic>
          <a:graphicData uri="http://schemas.openxmlformats.org/drawingml/2006/table">
            <a:tbl>
              <a:tblPr rtl="1"/>
              <a:tblGrid>
                <a:gridCol w="150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3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82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ar-SA" sz="2400" dirty="0"/>
                        <a:t>التكاليف (ريال/</a:t>
                      </a:r>
                      <a:r>
                        <a:rPr lang="ar-SA" sz="1050" dirty="0"/>
                        <a:t> </a:t>
                      </a:r>
                      <a:r>
                        <a:rPr lang="ar-SA" sz="2400" dirty="0"/>
                        <a:t>مليون كيلووات)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إلى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ar-SA" sz="24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مدينة</a:t>
                      </a:r>
                      <a:r>
                        <a:rPr lang="ar-SA" sz="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24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ar-SA" sz="500" b="0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مدينة</a:t>
                      </a:r>
                      <a:r>
                        <a:rPr lang="ar-SA" sz="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24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ar-SA" sz="5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ar-SA" sz="24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مدينة</a:t>
                      </a:r>
                      <a:r>
                        <a:rPr lang="ar-SA" sz="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24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ar-SA" sz="3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ar-SA" sz="24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مدينة</a:t>
                      </a:r>
                      <a:r>
                        <a:rPr lang="ar-SA" sz="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24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ar-SA" sz="5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من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ar-SA" sz="2400" b="0" dirty="0">
                          <a:solidFill>
                            <a:srgbClr val="C00000"/>
                          </a:solidFill>
                        </a:rPr>
                        <a:t>محطة</a:t>
                      </a:r>
                      <a:r>
                        <a:rPr lang="ar-SA" sz="800" b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ar-SA" sz="2400" b="0" dirty="0">
                          <a:solidFill>
                            <a:srgbClr val="C00000"/>
                          </a:solidFill>
                        </a:rPr>
                        <a:t>-</a:t>
                      </a:r>
                      <a:r>
                        <a:rPr lang="ar-SA" sz="800" b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ar-SA" sz="2400" b="0" dirty="0">
                          <a:solidFill>
                            <a:srgbClr val="C00000"/>
                          </a:solidFill>
                        </a:rPr>
                        <a:t>محطة</a:t>
                      </a:r>
                      <a:r>
                        <a:rPr lang="ar-SA" sz="800" b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ar-SA" sz="2400" b="0" dirty="0">
                          <a:solidFill>
                            <a:srgbClr val="C00000"/>
                          </a:solidFill>
                        </a:rPr>
                        <a:t>-</a:t>
                      </a:r>
                      <a:r>
                        <a:rPr lang="ar-SA" sz="500" b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b="0" dirty="0">
                          <a:solidFill>
                            <a:srgbClr val="C00000"/>
                          </a:solidFill>
                        </a:rPr>
                        <a:t>محطة</a:t>
                      </a:r>
                      <a:r>
                        <a:rPr lang="ar-SA" sz="800" b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ar-SA" sz="2400" b="0" dirty="0">
                          <a:solidFill>
                            <a:srgbClr val="C00000"/>
                          </a:solidFill>
                        </a:rPr>
                        <a:t>-</a:t>
                      </a:r>
                      <a:r>
                        <a:rPr lang="ar-SA" sz="500" b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مثال: توزيع الكهرباء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040" y="4902470"/>
            <a:ext cx="7757160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r" rtl="1">
              <a:lnSpc>
                <a:spcPct val="90000"/>
              </a:lnSpc>
              <a:spcAft>
                <a:spcPts val="600"/>
              </a:spcAft>
            </a:pPr>
            <a:r>
              <a:rPr lang="ar-SA" sz="2600" dirty="0">
                <a:sym typeface="Symbol" pitchFamily="18" charset="2"/>
              </a:rPr>
              <a:t>أوجد أفضل توزيع للكهرباء من محطات توليد الكهرباء الثلاث لتوفير </a:t>
            </a:r>
          </a:p>
          <a:p>
            <a:pPr marL="609600" indent="-609600" algn="r" rtl="1">
              <a:lnSpc>
                <a:spcPct val="90000"/>
              </a:lnSpc>
            </a:pPr>
            <a:r>
              <a:rPr lang="ar-SA" sz="2600" dirty="0">
                <a:sym typeface="Symbol" pitchFamily="18" charset="2"/>
              </a:rPr>
              <a:t>استهلاك المدن الأربع من الكهرباء بأقل التكاليف.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982FA-778C-40DB-A48D-8F2AF0FBF3BD}" type="slidenum">
              <a:rPr lang="ar-SA"/>
              <a:pPr>
                <a:defRPr/>
              </a:pPr>
              <a:t>40</a:t>
            </a:fld>
            <a:endParaRPr lang="en-US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600200"/>
            <a:ext cx="8439150" cy="4954588"/>
          </a:xfrm>
        </p:spPr>
        <p:txBody>
          <a:bodyPr/>
          <a:lstStyle/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     	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45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20                 30                 30</a:t>
            </a:r>
            <a:endParaRPr lang="ar-SA" sz="20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52932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82883941"/>
              </p:ext>
            </p:extLst>
          </p:nvPr>
        </p:nvGraphicFramePr>
        <p:xfrm>
          <a:off x="1990725" y="3111500"/>
          <a:ext cx="6607175" cy="2643189"/>
        </p:xfrm>
        <a:graphic>
          <a:graphicData uri="http://schemas.openxmlformats.org/drawingml/2006/table">
            <a:tbl>
              <a:tblPr rtl="1"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1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87" name="Rectangle 33"/>
          <p:cNvSpPr>
            <a:spLocks noChangeArrowheads="1"/>
          </p:cNvSpPr>
          <p:nvPr/>
        </p:nvSpPr>
        <p:spPr bwMode="auto">
          <a:xfrm>
            <a:off x="2914748" y="311477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Rectangle 34"/>
          <p:cNvSpPr>
            <a:spLocks noChangeArrowheads="1"/>
          </p:cNvSpPr>
          <p:nvPr/>
        </p:nvSpPr>
        <p:spPr bwMode="auto">
          <a:xfrm>
            <a:off x="4235970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Rectangle 35"/>
          <p:cNvSpPr>
            <a:spLocks noChangeArrowheads="1"/>
          </p:cNvSpPr>
          <p:nvPr/>
        </p:nvSpPr>
        <p:spPr bwMode="auto">
          <a:xfrm>
            <a:off x="6882698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Rectangle 36"/>
          <p:cNvSpPr>
            <a:spLocks noChangeArrowheads="1"/>
          </p:cNvSpPr>
          <p:nvPr/>
        </p:nvSpPr>
        <p:spPr bwMode="auto">
          <a:xfrm>
            <a:off x="2914046" y="3991776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Rectangle 37"/>
          <p:cNvSpPr>
            <a:spLocks noChangeArrowheads="1"/>
          </p:cNvSpPr>
          <p:nvPr/>
        </p:nvSpPr>
        <p:spPr bwMode="auto">
          <a:xfrm>
            <a:off x="4235970" y="399107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Rectangle 38"/>
          <p:cNvSpPr>
            <a:spLocks noChangeArrowheads="1"/>
          </p:cNvSpPr>
          <p:nvPr/>
        </p:nvSpPr>
        <p:spPr bwMode="auto">
          <a:xfrm>
            <a:off x="6884285" y="3983936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Rectangle 39"/>
          <p:cNvSpPr>
            <a:spLocks noChangeArrowheads="1"/>
          </p:cNvSpPr>
          <p:nvPr/>
        </p:nvSpPr>
        <p:spPr bwMode="auto">
          <a:xfrm>
            <a:off x="2914046" y="4864999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Rectangle 40"/>
          <p:cNvSpPr>
            <a:spLocks noChangeArrowheads="1"/>
          </p:cNvSpPr>
          <p:nvPr/>
        </p:nvSpPr>
        <p:spPr bwMode="auto">
          <a:xfrm>
            <a:off x="4235970" y="48727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Rectangle 41"/>
          <p:cNvSpPr>
            <a:spLocks noChangeArrowheads="1"/>
          </p:cNvSpPr>
          <p:nvPr/>
        </p:nvSpPr>
        <p:spPr bwMode="auto">
          <a:xfrm>
            <a:off x="6884285" y="48727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6" name="Rectangle 42"/>
          <p:cNvSpPr>
            <a:spLocks noChangeArrowheads="1"/>
          </p:cNvSpPr>
          <p:nvPr/>
        </p:nvSpPr>
        <p:spPr bwMode="auto">
          <a:xfrm>
            <a:off x="5564988" y="311134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Rectangle 43"/>
          <p:cNvSpPr>
            <a:spLocks noChangeArrowheads="1"/>
          </p:cNvSpPr>
          <p:nvPr/>
        </p:nvSpPr>
        <p:spPr bwMode="auto">
          <a:xfrm>
            <a:off x="5554761" y="3985524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8" name="Rectangle 44"/>
          <p:cNvSpPr>
            <a:spLocks noChangeArrowheads="1"/>
          </p:cNvSpPr>
          <p:nvPr/>
        </p:nvSpPr>
        <p:spPr bwMode="auto">
          <a:xfrm>
            <a:off x="5557051" y="487432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6" name="Text Box 52"/>
          <p:cNvSpPr txBox="1">
            <a:spLocks noChangeArrowheads="1"/>
          </p:cNvSpPr>
          <p:nvPr/>
        </p:nvSpPr>
        <p:spPr bwMode="auto">
          <a:xfrm>
            <a:off x="3324225" y="3519670"/>
            <a:ext cx="1158875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* </a:t>
            </a:r>
            <a:r>
              <a:rPr lang="en-US" dirty="0">
                <a:solidFill>
                  <a:srgbClr val="006600"/>
                </a:solidFill>
              </a:rPr>
              <a:t>= </a:t>
            </a:r>
            <a:r>
              <a:rPr lang="en-US" b="1" dirty="0">
                <a:solidFill>
                  <a:srgbClr val="006600"/>
                </a:solidFill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43800" y="26336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Supply</a:t>
            </a:r>
          </a:p>
        </p:txBody>
      </p:sp>
      <p:sp>
        <p:nvSpPr>
          <p:cNvPr id="34" name="Line 57"/>
          <p:cNvSpPr>
            <a:spLocks noChangeShapeType="1"/>
          </p:cNvSpPr>
          <p:nvPr/>
        </p:nvSpPr>
        <p:spPr bwMode="auto">
          <a:xfrm flipV="1">
            <a:off x="2427625" y="3919537"/>
            <a:ext cx="0" cy="482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58"/>
          <p:cNvSpPr>
            <a:spLocks noChangeShapeType="1"/>
          </p:cNvSpPr>
          <p:nvPr/>
        </p:nvSpPr>
        <p:spPr bwMode="auto">
          <a:xfrm>
            <a:off x="2522145" y="3828347"/>
            <a:ext cx="1066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59"/>
          <p:cNvSpPr>
            <a:spLocks noChangeShapeType="1"/>
          </p:cNvSpPr>
          <p:nvPr/>
        </p:nvSpPr>
        <p:spPr bwMode="auto">
          <a:xfrm>
            <a:off x="3660565" y="3919537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60"/>
          <p:cNvSpPr>
            <a:spLocks noChangeShapeType="1"/>
          </p:cNvSpPr>
          <p:nvPr/>
        </p:nvSpPr>
        <p:spPr bwMode="auto">
          <a:xfrm flipH="1">
            <a:off x="2497995" y="4551362"/>
            <a:ext cx="10795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62"/>
          <p:cNvSpPr txBox="1">
            <a:spLocks noChangeArrowheads="1"/>
          </p:cNvSpPr>
          <p:nvPr/>
        </p:nvSpPr>
        <p:spPr bwMode="auto">
          <a:xfrm>
            <a:off x="2187575" y="4495745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dirty="0">
                <a:solidFill>
                  <a:srgbClr val="0000FF"/>
                </a:solidFill>
              </a:rPr>
              <a:t>+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2170112" y="3565525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 Box 64"/>
          <p:cNvSpPr txBox="1">
            <a:spLocks noChangeArrowheads="1"/>
          </p:cNvSpPr>
          <p:nvPr/>
        </p:nvSpPr>
        <p:spPr bwMode="auto">
          <a:xfrm>
            <a:off x="3711575" y="3641725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dirty="0">
                <a:solidFill>
                  <a:srgbClr val="0000FF"/>
                </a:solidFill>
              </a:rPr>
              <a:t>+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" name="Text Box 66"/>
          <p:cNvSpPr txBox="1">
            <a:spLocks noChangeArrowheads="1"/>
          </p:cNvSpPr>
          <p:nvPr/>
        </p:nvSpPr>
        <p:spPr bwMode="auto">
          <a:xfrm>
            <a:off x="3733800" y="4479925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Oval 105"/>
          <p:cNvSpPr>
            <a:spLocks noChangeArrowheads="1"/>
          </p:cNvSpPr>
          <p:nvPr/>
        </p:nvSpPr>
        <p:spPr bwMode="auto">
          <a:xfrm>
            <a:off x="3607475" y="3754437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05"/>
          <p:cNvSpPr>
            <a:spLocks noChangeArrowheads="1"/>
          </p:cNvSpPr>
          <p:nvPr/>
        </p:nvSpPr>
        <p:spPr bwMode="auto">
          <a:xfrm>
            <a:off x="2389525" y="3799407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05"/>
          <p:cNvSpPr>
            <a:spLocks noChangeArrowheads="1"/>
          </p:cNvSpPr>
          <p:nvPr/>
        </p:nvSpPr>
        <p:spPr bwMode="auto">
          <a:xfrm>
            <a:off x="3613305" y="4501447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05"/>
          <p:cNvSpPr>
            <a:spLocks noChangeArrowheads="1"/>
          </p:cNvSpPr>
          <p:nvPr/>
        </p:nvSpPr>
        <p:spPr bwMode="auto">
          <a:xfrm>
            <a:off x="2388275" y="4471467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381000" y="274638"/>
            <a:ext cx="8305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marR="0" lvl="0" indent="-76200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  <a:sym typeface="Symbol" pitchFamily="18" charset="2"/>
              </a:rPr>
              <a:t>الانتقال إلى حل أساسي ممكن جديد في جدول النقل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75010" y="1833295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algn="ctr"/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* = </a:t>
            </a:r>
            <a:r>
              <a:rPr lang="en-US" sz="2800" b="1" baseline="-25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12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5  x</a:t>
            </a:r>
            <a:r>
              <a:rPr lang="en-US" sz="2800" b="1" baseline="-25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12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982FA-778C-40DB-A48D-8F2AF0FBF3BD}" type="slidenum">
              <a:rPr lang="ar-SA"/>
              <a:pPr>
                <a:defRPr/>
              </a:pPr>
              <a:t>41</a:t>
            </a:fld>
            <a:endParaRPr lang="en-US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600200"/>
            <a:ext cx="8439150" cy="4954588"/>
          </a:xfrm>
        </p:spPr>
        <p:txBody>
          <a:bodyPr/>
          <a:lstStyle/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     	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45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20                 30                 30</a:t>
            </a:r>
            <a:endParaRPr lang="ar-SA" sz="20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52932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8567337"/>
              </p:ext>
            </p:extLst>
          </p:nvPr>
        </p:nvGraphicFramePr>
        <p:xfrm>
          <a:off x="1990725" y="3111500"/>
          <a:ext cx="6607175" cy="2643189"/>
        </p:xfrm>
        <a:graphic>
          <a:graphicData uri="http://schemas.openxmlformats.org/drawingml/2006/table">
            <a:tbl>
              <a:tblPr rtl="1"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1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87" name="Rectangle 33"/>
          <p:cNvSpPr>
            <a:spLocks noChangeArrowheads="1"/>
          </p:cNvSpPr>
          <p:nvPr/>
        </p:nvSpPr>
        <p:spPr bwMode="auto">
          <a:xfrm>
            <a:off x="2914748" y="311477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Rectangle 34"/>
          <p:cNvSpPr>
            <a:spLocks noChangeArrowheads="1"/>
          </p:cNvSpPr>
          <p:nvPr/>
        </p:nvSpPr>
        <p:spPr bwMode="auto">
          <a:xfrm>
            <a:off x="4235970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Rectangle 35"/>
          <p:cNvSpPr>
            <a:spLocks noChangeArrowheads="1"/>
          </p:cNvSpPr>
          <p:nvPr/>
        </p:nvSpPr>
        <p:spPr bwMode="auto">
          <a:xfrm>
            <a:off x="6882698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Rectangle 36"/>
          <p:cNvSpPr>
            <a:spLocks noChangeArrowheads="1"/>
          </p:cNvSpPr>
          <p:nvPr/>
        </p:nvSpPr>
        <p:spPr bwMode="auto">
          <a:xfrm>
            <a:off x="2914046" y="3991776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Rectangle 37"/>
          <p:cNvSpPr>
            <a:spLocks noChangeArrowheads="1"/>
          </p:cNvSpPr>
          <p:nvPr/>
        </p:nvSpPr>
        <p:spPr bwMode="auto">
          <a:xfrm>
            <a:off x="4235970" y="400050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Rectangle 38"/>
          <p:cNvSpPr>
            <a:spLocks noChangeArrowheads="1"/>
          </p:cNvSpPr>
          <p:nvPr/>
        </p:nvSpPr>
        <p:spPr bwMode="auto">
          <a:xfrm>
            <a:off x="6884285" y="3983936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Rectangle 39"/>
          <p:cNvSpPr>
            <a:spLocks noChangeArrowheads="1"/>
          </p:cNvSpPr>
          <p:nvPr/>
        </p:nvSpPr>
        <p:spPr bwMode="auto">
          <a:xfrm>
            <a:off x="2914046" y="4874426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Rectangle 40"/>
          <p:cNvSpPr>
            <a:spLocks noChangeArrowheads="1"/>
          </p:cNvSpPr>
          <p:nvPr/>
        </p:nvSpPr>
        <p:spPr bwMode="auto">
          <a:xfrm>
            <a:off x="4235970" y="48727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Rectangle 41"/>
          <p:cNvSpPr>
            <a:spLocks noChangeArrowheads="1"/>
          </p:cNvSpPr>
          <p:nvPr/>
        </p:nvSpPr>
        <p:spPr bwMode="auto">
          <a:xfrm>
            <a:off x="6884285" y="48727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6" name="Rectangle 42"/>
          <p:cNvSpPr>
            <a:spLocks noChangeArrowheads="1"/>
          </p:cNvSpPr>
          <p:nvPr/>
        </p:nvSpPr>
        <p:spPr bwMode="auto">
          <a:xfrm>
            <a:off x="5555463" y="310753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Rectangle 43"/>
          <p:cNvSpPr>
            <a:spLocks noChangeArrowheads="1"/>
          </p:cNvSpPr>
          <p:nvPr/>
        </p:nvSpPr>
        <p:spPr bwMode="auto">
          <a:xfrm>
            <a:off x="5564188" y="3985524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8" name="Rectangle 44"/>
          <p:cNvSpPr>
            <a:spLocks noChangeArrowheads="1"/>
          </p:cNvSpPr>
          <p:nvPr/>
        </p:nvSpPr>
        <p:spPr bwMode="auto">
          <a:xfrm>
            <a:off x="5557051" y="487432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543800" y="26336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Supply</a:t>
            </a:r>
          </a:p>
        </p:txBody>
      </p:sp>
      <p:sp>
        <p:nvSpPr>
          <p:cNvPr id="34" name="Line 57"/>
          <p:cNvSpPr>
            <a:spLocks noChangeShapeType="1"/>
          </p:cNvSpPr>
          <p:nvPr/>
        </p:nvSpPr>
        <p:spPr bwMode="auto">
          <a:xfrm flipV="1">
            <a:off x="2427625" y="3919537"/>
            <a:ext cx="0" cy="482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58"/>
          <p:cNvSpPr>
            <a:spLocks noChangeShapeType="1"/>
          </p:cNvSpPr>
          <p:nvPr/>
        </p:nvSpPr>
        <p:spPr bwMode="auto">
          <a:xfrm>
            <a:off x="2522145" y="3828347"/>
            <a:ext cx="1066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59"/>
          <p:cNvSpPr>
            <a:spLocks noChangeShapeType="1"/>
          </p:cNvSpPr>
          <p:nvPr/>
        </p:nvSpPr>
        <p:spPr bwMode="auto">
          <a:xfrm>
            <a:off x="3660565" y="3919537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60"/>
          <p:cNvSpPr>
            <a:spLocks noChangeShapeType="1"/>
          </p:cNvSpPr>
          <p:nvPr/>
        </p:nvSpPr>
        <p:spPr bwMode="auto">
          <a:xfrm flipH="1">
            <a:off x="2497995" y="4551362"/>
            <a:ext cx="10795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62"/>
          <p:cNvSpPr txBox="1">
            <a:spLocks noChangeArrowheads="1"/>
          </p:cNvSpPr>
          <p:nvPr/>
        </p:nvSpPr>
        <p:spPr bwMode="auto">
          <a:xfrm>
            <a:off x="2187575" y="4495745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dirty="0">
                <a:solidFill>
                  <a:srgbClr val="0000FF"/>
                </a:solidFill>
              </a:rPr>
              <a:t>+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2170112" y="3565525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 Box 64"/>
          <p:cNvSpPr txBox="1">
            <a:spLocks noChangeArrowheads="1"/>
          </p:cNvSpPr>
          <p:nvPr/>
        </p:nvSpPr>
        <p:spPr bwMode="auto">
          <a:xfrm>
            <a:off x="3711575" y="3641725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dirty="0">
                <a:solidFill>
                  <a:srgbClr val="0000FF"/>
                </a:solidFill>
              </a:rPr>
              <a:t>+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" name="Text Box 66"/>
          <p:cNvSpPr txBox="1">
            <a:spLocks noChangeArrowheads="1"/>
          </p:cNvSpPr>
          <p:nvPr/>
        </p:nvSpPr>
        <p:spPr bwMode="auto">
          <a:xfrm>
            <a:off x="3733800" y="4479925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Oval 105"/>
          <p:cNvSpPr>
            <a:spLocks noChangeArrowheads="1"/>
          </p:cNvSpPr>
          <p:nvPr/>
        </p:nvSpPr>
        <p:spPr bwMode="auto">
          <a:xfrm>
            <a:off x="3607475" y="3754437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05"/>
          <p:cNvSpPr>
            <a:spLocks noChangeArrowheads="1"/>
          </p:cNvSpPr>
          <p:nvPr/>
        </p:nvSpPr>
        <p:spPr bwMode="auto">
          <a:xfrm>
            <a:off x="2389525" y="3799407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05"/>
          <p:cNvSpPr>
            <a:spLocks noChangeArrowheads="1"/>
          </p:cNvSpPr>
          <p:nvPr/>
        </p:nvSpPr>
        <p:spPr bwMode="auto">
          <a:xfrm>
            <a:off x="3613305" y="4501447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05"/>
          <p:cNvSpPr>
            <a:spLocks noChangeArrowheads="1"/>
          </p:cNvSpPr>
          <p:nvPr/>
        </p:nvSpPr>
        <p:spPr bwMode="auto">
          <a:xfrm>
            <a:off x="2388275" y="4471467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676400" y="2263595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algn="ctr"/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 = min {10 , 35} = 10  x</a:t>
            </a:r>
            <a:r>
              <a:rPr lang="en-US" sz="2800" b="1" baseline="-25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22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leave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93630" y="33909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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711970" y="42548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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728210" y="338664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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23610" y="42643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</a:t>
            </a:r>
            <a:endParaRPr lang="en-US" dirty="0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381000" y="274638"/>
            <a:ext cx="8305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marR="0" lvl="0" indent="-76200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  <a:sym typeface="Symbol" pitchFamily="18" charset="2"/>
              </a:rPr>
              <a:t>الانتقال إلى حل أساسي ممكن جديد في جدول النقل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75010" y="1833295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algn="ctr"/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* = </a:t>
            </a:r>
            <a:r>
              <a:rPr lang="en-US" sz="2800" b="1" baseline="-25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12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5  x</a:t>
            </a:r>
            <a:r>
              <a:rPr lang="en-US" sz="2800" b="1" baseline="-25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12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enter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982FA-778C-40DB-A48D-8F2AF0FBF3BD}" type="slidenum">
              <a:rPr lang="ar-SA"/>
              <a:pPr>
                <a:defRPr/>
              </a:pPr>
              <a:t>42</a:t>
            </a:fld>
            <a:endParaRPr lang="en-US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600200"/>
            <a:ext cx="8439150" cy="4954588"/>
          </a:xfrm>
        </p:spPr>
        <p:txBody>
          <a:bodyPr/>
          <a:lstStyle/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     	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45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20                 30                 30</a:t>
            </a:r>
            <a:endParaRPr lang="ar-SA" sz="20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52932" name="Group 4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1990725" y="3111500"/>
          <a:ext cx="6607175" cy="2643189"/>
        </p:xfrm>
        <a:graphic>
          <a:graphicData uri="http://schemas.openxmlformats.org/drawingml/2006/table">
            <a:tbl>
              <a:tblPr rtl="1"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1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87" name="Rectangle 33"/>
          <p:cNvSpPr>
            <a:spLocks noChangeArrowheads="1"/>
          </p:cNvSpPr>
          <p:nvPr/>
        </p:nvSpPr>
        <p:spPr bwMode="auto">
          <a:xfrm>
            <a:off x="2914748" y="311477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Rectangle 34"/>
          <p:cNvSpPr>
            <a:spLocks noChangeArrowheads="1"/>
          </p:cNvSpPr>
          <p:nvPr/>
        </p:nvSpPr>
        <p:spPr bwMode="auto">
          <a:xfrm>
            <a:off x="4235970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Rectangle 35"/>
          <p:cNvSpPr>
            <a:spLocks noChangeArrowheads="1"/>
          </p:cNvSpPr>
          <p:nvPr/>
        </p:nvSpPr>
        <p:spPr bwMode="auto">
          <a:xfrm>
            <a:off x="6882698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Rectangle 36"/>
          <p:cNvSpPr>
            <a:spLocks noChangeArrowheads="1"/>
          </p:cNvSpPr>
          <p:nvPr/>
        </p:nvSpPr>
        <p:spPr bwMode="auto">
          <a:xfrm>
            <a:off x="2914046" y="3991776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Rectangle 37"/>
          <p:cNvSpPr>
            <a:spLocks noChangeArrowheads="1"/>
          </p:cNvSpPr>
          <p:nvPr/>
        </p:nvSpPr>
        <p:spPr bwMode="auto">
          <a:xfrm>
            <a:off x="4235970" y="400050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Rectangle 38"/>
          <p:cNvSpPr>
            <a:spLocks noChangeArrowheads="1"/>
          </p:cNvSpPr>
          <p:nvPr/>
        </p:nvSpPr>
        <p:spPr bwMode="auto">
          <a:xfrm>
            <a:off x="6884285" y="3983936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Rectangle 39"/>
          <p:cNvSpPr>
            <a:spLocks noChangeArrowheads="1"/>
          </p:cNvSpPr>
          <p:nvPr/>
        </p:nvSpPr>
        <p:spPr bwMode="auto">
          <a:xfrm>
            <a:off x="2914046" y="4874426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Rectangle 40"/>
          <p:cNvSpPr>
            <a:spLocks noChangeArrowheads="1"/>
          </p:cNvSpPr>
          <p:nvPr/>
        </p:nvSpPr>
        <p:spPr bwMode="auto">
          <a:xfrm>
            <a:off x="4235970" y="48727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Rectangle 41"/>
          <p:cNvSpPr>
            <a:spLocks noChangeArrowheads="1"/>
          </p:cNvSpPr>
          <p:nvPr/>
        </p:nvSpPr>
        <p:spPr bwMode="auto">
          <a:xfrm>
            <a:off x="6884285" y="48727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6" name="Rectangle 42"/>
          <p:cNvSpPr>
            <a:spLocks noChangeArrowheads="1"/>
          </p:cNvSpPr>
          <p:nvPr/>
        </p:nvSpPr>
        <p:spPr bwMode="auto">
          <a:xfrm>
            <a:off x="5555463" y="310753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Rectangle 43"/>
          <p:cNvSpPr>
            <a:spLocks noChangeArrowheads="1"/>
          </p:cNvSpPr>
          <p:nvPr/>
        </p:nvSpPr>
        <p:spPr bwMode="auto">
          <a:xfrm>
            <a:off x="5564188" y="3985524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8" name="Rectangle 44"/>
          <p:cNvSpPr>
            <a:spLocks noChangeArrowheads="1"/>
          </p:cNvSpPr>
          <p:nvPr/>
        </p:nvSpPr>
        <p:spPr bwMode="auto">
          <a:xfrm>
            <a:off x="5557051" y="487432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543800" y="26336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Supply</a:t>
            </a:r>
          </a:p>
        </p:txBody>
      </p:sp>
      <p:sp>
        <p:nvSpPr>
          <p:cNvPr id="34" name="Line 57"/>
          <p:cNvSpPr>
            <a:spLocks noChangeShapeType="1"/>
          </p:cNvSpPr>
          <p:nvPr/>
        </p:nvSpPr>
        <p:spPr bwMode="auto">
          <a:xfrm flipV="1">
            <a:off x="2427625" y="3919537"/>
            <a:ext cx="0" cy="482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58"/>
          <p:cNvSpPr>
            <a:spLocks noChangeShapeType="1"/>
          </p:cNvSpPr>
          <p:nvPr/>
        </p:nvSpPr>
        <p:spPr bwMode="auto">
          <a:xfrm>
            <a:off x="2522145" y="3828347"/>
            <a:ext cx="1066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59"/>
          <p:cNvSpPr>
            <a:spLocks noChangeShapeType="1"/>
          </p:cNvSpPr>
          <p:nvPr/>
        </p:nvSpPr>
        <p:spPr bwMode="auto">
          <a:xfrm>
            <a:off x="3660565" y="3919537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60"/>
          <p:cNvSpPr>
            <a:spLocks noChangeShapeType="1"/>
          </p:cNvSpPr>
          <p:nvPr/>
        </p:nvSpPr>
        <p:spPr bwMode="auto">
          <a:xfrm flipH="1">
            <a:off x="2497995" y="4551362"/>
            <a:ext cx="10795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62"/>
          <p:cNvSpPr txBox="1">
            <a:spLocks noChangeArrowheads="1"/>
          </p:cNvSpPr>
          <p:nvPr/>
        </p:nvSpPr>
        <p:spPr bwMode="auto">
          <a:xfrm>
            <a:off x="2187575" y="4495745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dirty="0">
                <a:solidFill>
                  <a:srgbClr val="0000FF"/>
                </a:solidFill>
              </a:rPr>
              <a:t>+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2170112" y="3565525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 Box 64"/>
          <p:cNvSpPr txBox="1">
            <a:spLocks noChangeArrowheads="1"/>
          </p:cNvSpPr>
          <p:nvPr/>
        </p:nvSpPr>
        <p:spPr bwMode="auto">
          <a:xfrm>
            <a:off x="3711575" y="3641725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dirty="0">
                <a:solidFill>
                  <a:srgbClr val="0000FF"/>
                </a:solidFill>
              </a:rPr>
              <a:t>+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" name="Text Box 66"/>
          <p:cNvSpPr txBox="1">
            <a:spLocks noChangeArrowheads="1"/>
          </p:cNvSpPr>
          <p:nvPr/>
        </p:nvSpPr>
        <p:spPr bwMode="auto">
          <a:xfrm>
            <a:off x="3733800" y="4479925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Oval 105"/>
          <p:cNvSpPr>
            <a:spLocks noChangeArrowheads="1"/>
          </p:cNvSpPr>
          <p:nvPr/>
        </p:nvSpPr>
        <p:spPr bwMode="auto">
          <a:xfrm>
            <a:off x="3607475" y="3754437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05"/>
          <p:cNvSpPr>
            <a:spLocks noChangeArrowheads="1"/>
          </p:cNvSpPr>
          <p:nvPr/>
        </p:nvSpPr>
        <p:spPr bwMode="auto">
          <a:xfrm>
            <a:off x="2389525" y="3799407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05"/>
          <p:cNvSpPr>
            <a:spLocks noChangeArrowheads="1"/>
          </p:cNvSpPr>
          <p:nvPr/>
        </p:nvSpPr>
        <p:spPr bwMode="auto">
          <a:xfrm>
            <a:off x="3613305" y="4501447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05"/>
          <p:cNvSpPr>
            <a:spLocks noChangeArrowheads="1"/>
          </p:cNvSpPr>
          <p:nvPr/>
        </p:nvSpPr>
        <p:spPr bwMode="auto">
          <a:xfrm>
            <a:off x="2388275" y="4471467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676400" y="2263595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algn="ctr"/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 = min {10 , 35} = 10  x</a:t>
            </a:r>
            <a:r>
              <a:rPr lang="en-US" sz="2800" b="1" baseline="-25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22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leave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93629" y="3390900"/>
            <a:ext cx="61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+ 10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711969" y="4254824"/>
            <a:ext cx="60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+ 10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728210" y="3386644"/>
            <a:ext cx="6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10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23609" y="4264349"/>
            <a:ext cx="63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10</a:t>
            </a:r>
            <a:endParaRPr lang="en-US" dirty="0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381000" y="274638"/>
            <a:ext cx="8305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marR="0" lvl="0" indent="-76200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  <a:sym typeface="Symbol" pitchFamily="18" charset="2"/>
              </a:rPr>
              <a:t>الانتقال إلى حل أساسي ممكن جديد في جدول النقل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75010" y="1833295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algn="ctr"/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* = </a:t>
            </a:r>
            <a:r>
              <a:rPr lang="en-US" sz="2800" b="1" baseline="-25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12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5  x</a:t>
            </a:r>
            <a:r>
              <a:rPr lang="en-US" sz="2800" b="1" baseline="-25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12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enter</a:t>
            </a:r>
          </a:p>
        </p:txBody>
      </p:sp>
    </p:spTree>
    <p:extLst>
      <p:ext uri="{BB962C8B-B14F-4D97-AF65-F5344CB8AC3E}">
        <p14:creationId xmlns:p14="http://schemas.microsoft.com/office/powerpoint/2010/main" val="916255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982FA-778C-40DB-A48D-8F2AF0FBF3BD}" type="slidenum">
              <a:rPr lang="ar-SA"/>
              <a:pPr>
                <a:defRPr/>
              </a:pPr>
              <a:t>43</a:t>
            </a:fld>
            <a:endParaRPr lang="en-US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600200"/>
            <a:ext cx="8439150" cy="4954588"/>
          </a:xfrm>
        </p:spPr>
        <p:txBody>
          <a:bodyPr/>
          <a:lstStyle/>
          <a:p>
            <a:pPr marL="609600" indent="-609600" algn="r" rtl="1" eaLnBrk="1" hangingPunct="1">
              <a:spcBef>
                <a:spcPct val="0"/>
              </a:spcBef>
              <a:buNone/>
            </a:pPr>
            <a:r>
              <a:rPr lang="ar-SA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الحل الأساسي الممكن الجديد:</a:t>
            </a:r>
            <a:endParaRPr lang="en-US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     	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45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20                 30                 30</a:t>
            </a:r>
            <a:endParaRPr lang="ar-SA" sz="20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52932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3612048"/>
              </p:ext>
            </p:extLst>
          </p:nvPr>
        </p:nvGraphicFramePr>
        <p:xfrm>
          <a:off x="1990725" y="3111500"/>
          <a:ext cx="6607175" cy="2643189"/>
        </p:xfrm>
        <a:graphic>
          <a:graphicData uri="http://schemas.openxmlformats.org/drawingml/2006/table">
            <a:tbl>
              <a:tblPr rtl="1"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1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87" name="Rectangle 33"/>
          <p:cNvSpPr>
            <a:spLocks noChangeArrowheads="1"/>
          </p:cNvSpPr>
          <p:nvPr/>
        </p:nvSpPr>
        <p:spPr bwMode="auto">
          <a:xfrm>
            <a:off x="2914748" y="311477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Rectangle 34"/>
          <p:cNvSpPr>
            <a:spLocks noChangeArrowheads="1"/>
          </p:cNvSpPr>
          <p:nvPr/>
        </p:nvSpPr>
        <p:spPr bwMode="auto">
          <a:xfrm>
            <a:off x="4235970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Rectangle 35"/>
          <p:cNvSpPr>
            <a:spLocks noChangeArrowheads="1"/>
          </p:cNvSpPr>
          <p:nvPr/>
        </p:nvSpPr>
        <p:spPr bwMode="auto">
          <a:xfrm>
            <a:off x="6882698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Rectangle 36"/>
          <p:cNvSpPr>
            <a:spLocks noChangeArrowheads="1"/>
          </p:cNvSpPr>
          <p:nvPr/>
        </p:nvSpPr>
        <p:spPr bwMode="auto">
          <a:xfrm>
            <a:off x="2914046" y="3991776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Rectangle 37"/>
          <p:cNvSpPr>
            <a:spLocks noChangeArrowheads="1"/>
          </p:cNvSpPr>
          <p:nvPr/>
        </p:nvSpPr>
        <p:spPr bwMode="auto">
          <a:xfrm>
            <a:off x="4235970" y="399107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Rectangle 38"/>
          <p:cNvSpPr>
            <a:spLocks noChangeArrowheads="1"/>
          </p:cNvSpPr>
          <p:nvPr/>
        </p:nvSpPr>
        <p:spPr bwMode="auto">
          <a:xfrm>
            <a:off x="6884285" y="3983936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Rectangle 39"/>
          <p:cNvSpPr>
            <a:spLocks noChangeArrowheads="1"/>
          </p:cNvSpPr>
          <p:nvPr/>
        </p:nvSpPr>
        <p:spPr bwMode="auto">
          <a:xfrm>
            <a:off x="2914046" y="4874426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Rectangle 40"/>
          <p:cNvSpPr>
            <a:spLocks noChangeArrowheads="1"/>
          </p:cNvSpPr>
          <p:nvPr/>
        </p:nvSpPr>
        <p:spPr bwMode="auto">
          <a:xfrm>
            <a:off x="4235970" y="48727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Rectangle 41"/>
          <p:cNvSpPr>
            <a:spLocks noChangeArrowheads="1"/>
          </p:cNvSpPr>
          <p:nvPr/>
        </p:nvSpPr>
        <p:spPr bwMode="auto">
          <a:xfrm>
            <a:off x="6884285" y="48727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6" name="Rectangle 42"/>
          <p:cNvSpPr>
            <a:spLocks noChangeArrowheads="1"/>
          </p:cNvSpPr>
          <p:nvPr/>
        </p:nvSpPr>
        <p:spPr bwMode="auto">
          <a:xfrm>
            <a:off x="5564890" y="310753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Rectangle 43"/>
          <p:cNvSpPr>
            <a:spLocks noChangeArrowheads="1"/>
          </p:cNvSpPr>
          <p:nvPr/>
        </p:nvSpPr>
        <p:spPr bwMode="auto">
          <a:xfrm>
            <a:off x="5554761" y="3985524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8" name="Rectangle 44"/>
          <p:cNvSpPr>
            <a:spLocks noChangeArrowheads="1"/>
          </p:cNvSpPr>
          <p:nvPr/>
        </p:nvSpPr>
        <p:spPr bwMode="auto">
          <a:xfrm>
            <a:off x="5557051" y="487432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543800" y="26336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Supply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81000" y="274638"/>
            <a:ext cx="8305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marR="0" lvl="0" indent="-76200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  <a:sym typeface="Symbol" pitchFamily="18" charset="2"/>
              </a:rPr>
              <a:t>الانتقال إلى حل أساسي ممكن جديد في جدول النقل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600200"/>
            <a:ext cx="8439150" cy="4954588"/>
          </a:xfrm>
        </p:spPr>
        <p:txBody>
          <a:bodyPr/>
          <a:lstStyle/>
          <a:p>
            <a:pPr marL="609600" indent="-609600" algn="r" rtl="1" eaLnBrk="1" hangingPunct="1">
              <a:spcBef>
                <a:spcPct val="0"/>
              </a:spcBef>
              <a:buNone/>
            </a:pPr>
            <a:endParaRPr lang="en-US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     	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45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20                 30                 30</a:t>
            </a:r>
            <a:endParaRPr lang="ar-SA" sz="20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32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122774"/>
              </p:ext>
            </p:extLst>
          </p:nvPr>
        </p:nvGraphicFramePr>
        <p:xfrm>
          <a:off x="1990725" y="3111500"/>
          <a:ext cx="6607175" cy="2643189"/>
        </p:xfrm>
        <a:graphic>
          <a:graphicData uri="http://schemas.openxmlformats.org/drawingml/2006/table">
            <a:tbl>
              <a:tblPr rtl="1"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1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982FA-778C-40DB-A48D-8F2AF0FBF3BD}" type="slidenum">
              <a:rPr lang="ar-SA"/>
              <a:pPr>
                <a:defRPr/>
              </a:pPr>
              <a:t>44</a:t>
            </a:fld>
            <a:endParaRPr lang="en-US"/>
          </a:p>
        </p:txBody>
      </p:sp>
      <p:sp>
        <p:nvSpPr>
          <p:cNvPr id="19487" name="Rectangle 33"/>
          <p:cNvSpPr>
            <a:spLocks noChangeArrowheads="1"/>
          </p:cNvSpPr>
          <p:nvPr/>
        </p:nvSpPr>
        <p:spPr bwMode="auto">
          <a:xfrm>
            <a:off x="2924175" y="312420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Rectangle 34"/>
          <p:cNvSpPr>
            <a:spLocks noChangeArrowheads="1"/>
          </p:cNvSpPr>
          <p:nvPr/>
        </p:nvSpPr>
        <p:spPr bwMode="auto">
          <a:xfrm>
            <a:off x="4235970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Rectangle 35"/>
          <p:cNvSpPr>
            <a:spLocks noChangeArrowheads="1"/>
          </p:cNvSpPr>
          <p:nvPr/>
        </p:nvSpPr>
        <p:spPr bwMode="auto">
          <a:xfrm>
            <a:off x="6882698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Rectangle 36"/>
          <p:cNvSpPr>
            <a:spLocks noChangeArrowheads="1"/>
          </p:cNvSpPr>
          <p:nvPr/>
        </p:nvSpPr>
        <p:spPr bwMode="auto">
          <a:xfrm>
            <a:off x="2923473" y="400120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Rectangle 37"/>
          <p:cNvSpPr>
            <a:spLocks noChangeArrowheads="1"/>
          </p:cNvSpPr>
          <p:nvPr/>
        </p:nvSpPr>
        <p:spPr bwMode="auto">
          <a:xfrm>
            <a:off x="4235970" y="400050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Rectangle 38"/>
          <p:cNvSpPr>
            <a:spLocks noChangeArrowheads="1"/>
          </p:cNvSpPr>
          <p:nvPr/>
        </p:nvSpPr>
        <p:spPr bwMode="auto">
          <a:xfrm>
            <a:off x="6884285" y="400279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Rectangle 39"/>
          <p:cNvSpPr>
            <a:spLocks noChangeArrowheads="1"/>
          </p:cNvSpPr>
          <p:nvPr/>
        </p:nvSpPr>
        <p:spPr bwMode="auto">
          <a:xfrm>
            <a:off x="2923473" y="488385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Rectangle 40"/>
          <p:cNvSpPr>
            <a:spLocks noChangeArrowheads="1"/>
          </p:cNvSpPr>
          <p:nvPr/>
        </p:nvSpPr>
        <p:spPr bwMode="auto">
          <a:xfrm>
            <a:off x="4235970" y="48727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Rectangle 41"/>
          <p:cNvSpPr>
            <a:spLocks noChangeArrowheads="1"/>
          </p:cNvSpPr>
          <p:nvPr/>
        </p:nvSpPr>
        <p:spPr bwMode="auto">
          <a:xfrm>
            <a:off x="6884285" y="48727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6" name="Rectangle 42"/>
          <p:cNvSpPr>
            <a:spLocks noChangeArrowheads="1"/>
          </p:cNvSpPr>
          <p:nvPr/>
        </p:nvSpPr>
        <p:spPr bwMode="auto">
          <a:xfrm>
            <a:off x="5564890" y="311696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Rectangle 43"/>
          <p:cNvSpPr>
            <a:spLocks noChangeArrowheads="1"/>
          </p:cNvSpPr>
          <p:nvPr/>
        </p:nvSpPr>
        <p:spPr bwMode="auto">
          <a:xfrm>
            <a:off x="5564188" y="400437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8" name="Rectangle 44"/>
          <p:cNvSpPr>
            <a:spLocks noChangeArrowheads="1"/>
          </p:cNvSpPr>
          <p:nvPr/>
        </p:nvSpPr>
        <p:spPr bwMode="auto">
          <a:xfrm>
            <a:off x="5566478" y="487432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543800" y="26336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Supply</a:t>
            </a:r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2168525" y="2490788"/>
            <a:ext cx="10001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8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v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3" name="Text Box 48"/>
          <p:cNvSpPr txBox="1">
            <a:spLocks noChangeArrowheads="1"/>
          </p:cNvSpPr>
          <p:nvPr/>
        </p:nvSpPr>
        <p:spPr bwMode="auto">
          <a:xfrm>
            <a:off x="3425825" y="2452688"/>
            <a:ext cx="10953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6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v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4" name="Text Box 49"/>
          <p:cNvSpPr txBox="1">
            <a:spLocks noChangeArrowheads="1"/>
          </p:cNvSpPr>
          <p:nvPr/>
        </p:nvSpPr>
        <p:spPr bwMode="auto">
          <a:xfrm>
            <a:off x="4733925" y="2478088"/>
            <a:ext cx="11334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13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v</a:t>
            </a:r>
            <a:r>
              <a:rPr lang="en-US" b="1" baseline="-25000" dirty="0">
                <a:solidFill>
                  <a:schemeClr val="accent2"/>
                </a:solidFill>
              </a:rPr>
              <a:t>3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12</a:t>
            </a:r>
          </a:p>
        </p:txBody>
      </p:sp>
      <p:sp>
        <p:nvSpPr>
          <p:cNvPr id="25" name="Text Box 51"/>
          <p:cNvSpPr txBox="1">
            <a:spLocks noChangeArrowheads="1"/>
          </p:cNvSpPr>
          <p:nvPr/>
        </p:nvSpPr>
        <p:spPr bwMode="auto">
          <a:xfrm>
            <a:off x="6042025" y="2490788"/>
            <a:ext cx="10699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5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v</a:t>
            </a:r>
            <a:r>
              <a:rPr lang="en-US" b="1" baseline="-25000" dirty="0">
                <a:solidFill>
                  <a:schemeClr val="accent2"/>
                </a:solidFill>
              </a:rPr>
              <a:t>4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6" name="Text Box 45"/>
          <p:cNvSpPr txBox="1">
            <a:spLocks noChangeArrowheads="1"/>
          </p:cNvSpPr>
          <p:nvPr/>
        </p:nvSpPr>
        <p:spPr bwMode="auto">
          <a:xfrm>
            <a:off x="1355725" y="3354388"/>
            <a:ext cx="596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7" name="Text Box 47"/>
          <p:cNvSpPr txBox="1">
            <a:spLocks noChangeArrowheads="1"/>
          </p:cNvSpPr>
          <p:nvPr/>
        </p:nvSpPr>
        <p:spPr bwMode="auto">
          <a:xfrm>
            <a:off x="965298" y="4129088"/>
            <a:ext cx="97462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ar-SA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</a:p>
          <a:p>
            <a:pPr algn="r"/>
            <a:r>
              <a:rPr lang="en-US" b="1" dirty="0">
                <a:solidFill>
                  <a:schemeClr val="accent2"/>
                </a:solidFill>
              </a:rPr>
              <a:t>u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8" name="Text Box 50"/>
          <p:cNvSpPr txBox="1">
            <a:spLocks noChangeArrowheads="1"/>
          </p:cNvSpPr>
          <p:nvPr/>
        </p:nvSpPr>
        <p:spPr bwMode="auto">
          <a:xfrm>
            <a:off x="965298" y="5005388"/>
            <a:ext cx="97462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ar-SA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</a:p>
          <a:p>
            <a:pPr algn="r"/>
            <a:r>
              <a:rPr lang="en-US" b="1" dirty="0">
                <a:solidFill>
                  <a:schemeClr val="accent2"/>
                </a:solidFill>
              </a:rPr>
              <a:t>u</a:t>
            </a:r>
            <a:r>
              <a:rPr lang="en-US" b="1" baseline="-25000" dirty="0">
                <a:solidFill>
                  <a:schemeClr val="accent2"/>
                </a:solidFill>
              </a:rPr>
              <a:t>3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4" name="Text Box 52"/>
          <p:cNvSpPr txBox="1">
            <a:spLocks noChangeArrowheads="1"/>
          </p:cNvSpPr>
          <p:nvPr/>
        </p:nvSpPr>
        <p:spPr bwMode="auto">
          <a:xfrm>
            <a:off x="4670425" y="3515948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2D050"/>
                </a:solidFill>
              </a:rPr>
              <a:t>0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12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10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1</a:t>
            </a:r>
            <a:r>
              <a:rPr lang="en-US" b="1" baseline="-25000" dirty="0">
                <a:solidFill>
                  <a:srgbClr val="006600"/>
                </a:solidFill>
              </a:rPr>
              <a:t>3 </a:t>
            </a:r>
            <a:r>
              <a:rPr lang="en-US" b="1" dirty="0">
                <a:solidFill>
                  <a:srgbClr val="006600"/>
                </a:solidFill>
              </a:rPr>
              <a:t>= 2</a:t>
            </a:r>
          </a:p>
        </p:txBody>
      </p:sp>
      <p:sp>
        <p:nvSpPr>
          <p:cNvPr id="35" name="Text Box 53"/>
          <p:cNvSpPr txBox="1">
            <a:spLocks noChangeArrowheads="1"/>
          </p:cNvSpPr>
          <p:nvPr/>
        </p:nvSpPr>
        <p:spPr bwMode="auto">
          <a:xfrm>
            <a:off x="5978525" y="3500958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2D050"/>
                </a:solidFill>
              </a:rPr>
              <a:t>0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2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9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1</a:t>
            </a:r>
            <a:r>
              <a:rPr lang="en-US" b="1" baseline="-25000" dirty="0">
                <a:solidFill>
                  <a:srgbClr val="006600"/>
                </a:solidFill>
              </a:rPr>
              <a:t>4 </a:t>
            </a:r>
            <a:r>
              <a:rPr lang="en-US" b="1" dirty="0">
                <a:solidFill>
                  <a:srgbClr val="006600"/>
                </a:solidFill>
              </a:rPr>
              <a:t>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6600"/>
                </a:solidFill>
              </a:rPr>
              <a:t>7</a:t>
            </a:r>
          </a:p>
        </p:txBody>
      </p: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5991225" y="4411818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2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7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24 </a:t>
            </a:r>
            <a:r>
              <a:rPr lang="en-US" b="1" dirty="0">
                <a:solidFill>
                  <a:srgbClr val="006600"/>
                </a:solidFill>
              </a:rPr>
              <a:t>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6600"/>
                </a:solidFill>
              </a:rPr>
              <a:t>4</a:t>
            </a:r>
          </a:p>
        </p:txBody>
      </p:sp>
      <p:sp>
        <p:nvSpPr>
          <p:cNvPr id="37" name="Text Box 55"/>
          <p:cNvSpPr txBox="1">
            <a:spLocks noChangeArrowheads="1"/>
          </p:cNvSpPr>
          <p:nvPr/>
        </p:nvSpPr>
        <p:spPr bwMode="auto">
          <a:xfrm>
            <a:off x="2079625" y="5296238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2D050"/>
                </a:solidFill>
              </a:rPr>
              <a:t>3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8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14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31 </a:t>
            </a:r>
            <a:r>
              <a:rPr lang="en-US" b="1" dirty="0">
                <a:solidFill>
                  <a:srgbClr val="006600"/>
                </a:solidFill>
              </a:rPr>
              <a:t>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6600"/>
                </a:solidFill>
              </a:rPr>
              <a:t>3</a:t>
            </a:r>
          </a:p>
        </p:txBody>
      </p:sp>
      <p:sp>
        <p:nvSpPr>
          <p:cNvPr id="38" name="Text Box 58"/>
          <p:cNvSpPr txBox="1">
            <a:spLocks noChangeArrowheads="1"/>
          </p:cNvSpPr>
          <p:nvPr/>
        </p:nvSpPr>
        <p:spPr bwMode="auto">
          <a:xfrm>
            <a:off x="3349625" y="4422228"/>
            <a:ext cx="1158875" cy="45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6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12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22</a:t>
            </a:r>
            <a:r>
              <a:rPr lang="ar-SA" b="1" baseline="-25000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006600"/>
                </a:solidFill>
              </a:rPr>
              <a:t>=</a:t>
            </a:r>
            <a:r>
              <a:rPr lang="ar-SA" b="1" dirty="0">
                <a:solidFill>
                  <a:srgbClr val="006600"/>
                </a:solidFill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6600"/>
                </a:solidFill>
              </a:rPr>
              <a:t>5</a:t>
            </a:r>
          </a:p>
        </p:txBody>
      </p:sp>
      <p:sp>
        <p:nvSpPr>
          <p:cNvPr id="39" name="Text Box 57"/>
          <p:cNvSpPr txBox="1">
            <a:spLocks noChangeArrowheads="1"/>
          </p:cNvSpPr>
          <p:nvPr/>
        </p:nvSpPr>
        <p:spPr bwMode="auto">
          <a:xfrm>
            <a:off x="904556" y="6290156"/>
            <a:ext cx="58384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rtl="1"/>
            <a:r>
              <a:rPr lang="ar-SA" sz="2800" dirty="0"/>
              <a:t>يوجد</a:t>
            </a:r>
            <a:r>
              <a:rPr lang="ar-SA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800" b="1" i="1" baseline="-25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en-US" sz="2800" b="1" i="1" baseline="-25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 0</a:t>
            </a:r>
            <a:r>
              <a:rPr lang="ar-SA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800" dirty="0"/>
              <a:t>، إذاً </a:t>
            </a:r>
            <a:r>
              <a:rPr lang="ar-SA" sz="2800" b="1" dirty="0">
                <a:solidFill>
                  <a:srgbClr val="FF0000"/>
                </a:solidFill>
              </a:rPr>
              <a:t>الحل ليس أمثل </a:t>
            </a:r>
            <a:r>
              <a:rPr lang="ar-SA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z 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=1070</a:t>
            </a:r>
            <a:r>
              <a:rPr lang="ar-SA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Text Box 56"/>
          <p:cNvSpPr txBox="1">
            <a:spLocks noChangeArrowheads="1"/>
          </p:cNvSpPr>
          <p:nvPr/>
        </p:nvSpPr>
        <p:spPr bwMode="auto">
          <a:xfrm>
            <a:off x="4708525" y="5298528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92D050"/>
                </a:solidFill>
              </a:rPr>
              <a:t>3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+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12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16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33 </a:t>
            </a:r>
            <a:r>
              <a:rPr lang="en-US" b="1" dirty="0">
                <a:solidFill>
                  <a:srgbClr val="006600"/>
                </a:solidFill>
              </a:rPr>
              <a:t>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6600"/>
                </a:solidFill>
              </a:rPr>
              <a:t>1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381000" y="274638"/>
            <a:ext cx="8305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lvl="0" indent="-762000" algn="ctr" rtl="1">
              <a:defRPr/>
            </a:pPr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اختبار أمثلية الحل الأساسي الممكن الجديد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76225" y="1600200"/>
            <a:ext cx="8439150" cy="495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عملية التحوير: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marL="609600" marR="0" lvl="0" indent="-6096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     	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45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20                 30                 30</a:t>
            </a:r>
            <a:endParaRPr kumimoji="0" lang="ar-SA" sz="20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0DB3-5DDE-4EBA-BD71-E6CFF61A8764}" type="slidenum">
              <a:rPr lang="ar-SA"/>
              <a:pPr/>
              <a:t>45</a:t>
            </a:fld>
            <a:endParaRPr lang="en-US"/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0280440"/>
              </p:ext>
            </p:extLst>
          </p:nvPr>
        </p:nvGraphicFramePr>
        <p:xfrm>
          <a:off x="1990725" y="3111500"/>
          <a:ext cx="6607175" cy="2643189"/>
        </p:xfrm>
        <a:graphic>
          <a:graphicData uri="http://schemas.openxmlformats.org/drawingml/2006/table">
            <a:tbl>
              <a:tblPr rtl="1"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1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5009" name="Rectangle 33"/>
          <p:cNvSpPr>
            <a:spLocks noChangeArrowheads="1"/>
          </p:cNvSpPr>
          <p:nvPr/>
        </p:nvSpPr>
        <p:spPr bwMode="auto">
          <a:xfrm>
            <a:off x="2922368" y="311477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0" name="Rectangle 34"/>
          <p:cNvSpPr>
            <a:spLocks noChangeArrowheads="1"/>
          </p:cNvSpPr>
          <p:nvPr/>
        </p:nvSpPr>
        <p:spPr bwMode="auto">
          <a:xfrm>
            <a:off x="4244658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1" name="Rectangle 35"/>
          <p:cNvSpPr>
            <a:spLocks noChangeArrowheads="1"/>
          </p:cNvSpPr>
          <p:nvPr/>
        </p:nvSpPr>
        <p:spPr bwMode="auto">
          <a:xfrm>
            <a:off x="6886356" y="311499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2" name="Rectangle 36"/>
          <p:cNvSpPr>
            <a:spLocks noChangeArrowheads="1"/>
          </p:cNvSpPr>
          <p:nvPr/>
        </p:nvSpPr>
        <p:spPr bwMode="auto">
          <a:xfrm>
            <a:off x="2923473" y="39954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3" name="Rectangle 37"/>
          <p:cNvSpPr>
            <a:spLocks noChangeArrowheads="1"/>
          </p:cNvSpPr>
          <p:nvPr/>
        </p:nvSpPr>
        <p:spPr bwMode="auto">
          <a:xfrm>
            <a:off x="4243570" y="399478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4" name="Rectangle 38"/>
          <p:cNvSpPr>
            <a:spLocks noChangeArrowheads="1"/>
          </p:cNvSpPr>
          <p:nvPr/>
        </p:nvSpPr>
        <p:spPr bwMode="auto">
          <a:xfrm>
            <a:off x="6886038" y="399351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5" name="Rectangle 39"/>
          <p:cNvSpPr>
            <a:spLocks noChangeArrowheads="1"/>
          </p:cNvSpPr>
          <p:nvPr/>
        </p:nvSpPr>
        <p:spPr bwMode="auto">
          <a:xfrm>
            <a:off x="2923571" y="4874426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6" name="Rectangle 40"/>
          <p:cNvSpPr>
            <a:spLocks noChangeArrowheads="1"/>
          </p:cNvSpPr>
          <p:nvPr/>
        </p:nvSpPr>
        <p:spPr bwMode="auto">
          <a:xfrm>
            <a:off x="4244340" y="48727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7" name="Rectangle 41"/>
          <p:cNvSpPr>
            <a:spLocks noChangeArrowheads="1"/>
          </p:cNvSpPr>
          <p:nvPr/>
        </p:nvSpPr>
        <p:spPr bwMode="auto">
          <a:xfrm>
            <a:off x="6886038" y="4874699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8" name="Rectangle 42"/>
          <p:cNvSpPr>
            <a:spLocks noChangeArrowheads="1"/>
          </p:cNvSpPr>
          <p:nvPr/>
        </p:nvSpPr>
        <p:spPr bwMode="auto">
          <a:xfrm>
            <a:off x="5562985" y="311325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9" name="Rectangle 43"/>
          <p:cNvSpPr>
            <a:spLocks noChangeArrowheads="1"/>
          </p:cNvSpPr>
          <p:nvPr/>
        </p:nvSpPr>
        <p:spPr bwMode="auto">
          <a:xfrm>
            <a:off x="5562283" y="399319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20" name="Rectangle 44"/>
          <p:cNvSpPr>
            <a:spLocks noChangeArrowheads="1"/>
          </p:cNvSpPr>
          <p:nvPr/>
        </p:nvSpPr>
        <p:spPr bwMode="auto">
          <a:xfrm>
            <a:off x="5560861" y="487432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28" name="Text Box 52"/>
          <p:cNvSpPr txBox="1">
            <a:spLocks noChangeArrowheads="1"/>
          </p:cNvSpPr>
          <p:nvPr/>
        </p:nvSpPr>
        <p:spPr bwMode="auto">
          <a:xfrm>
            <a:off x="4670425" y="3455988"/>
            <a:ext cx="1158875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ar-SA" b="1" dirty="0">
                <a:solidFill>
                  <a:srgbClr val="006600"/>
                </a:solidFill>
                <a:sym typeface="Symbol" pitchFamily="18" charset="2"/>
              </a:rPr>
              <a:t>*</a:t>
            </a: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006600"/>
                </a:solidFill>
              </a:rPr>
              <a:t>=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43800" y="26336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Supply</a:t>
            </a:r>
          </a:p>
        </p:txBody>
      </p:sp>
      <p:sp>
        <p:nvSpPr>
          <p:cNvPr id="35" name="Line 58"/>
          <p:cNvSpPr>
            <a:spLocks noChangeShapeType="1"/>
          </p:cNvSpPr>
          <p:nvPr/>
        </p:nvSpPr>
        <p:spPr bwMode="auto">
          <a:xfrm>
            <a:off x="2704340" y="3799407"/>
            <a:ext cx="2077406" cy="1059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59"/>
          <p:cNvSpPr>
            <a:spLocks noChangeShapeType="1"/>
          </p:cNvSpPr>
          <p:nvPr/>
        </p:nvSpPr>
        <p:spPr bwMode="auto">
          <a:xfrm>
            <a:off x="4840791" y="3919537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60"/>
          <p:cNvSpPr>
            <a:spLocks noChangeShapeType="1"/>
          </p:cNvSpPr>
          <p:nvPr/>
        </p:nvSpPr>
        <p:spPr bwMode="auto">
          <a:xfrm flipH="1">
            <a:off x="2723193" y="4571999"/>
            <a:ext cx="2049123" cy="106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62"/>
          <p:cNvSpPr txBox="1">
            <a:spLocks noChangeArrowheads="1"/>
          </p:cNvSpPr>
          <p:nvPr/>
        </p:nvSpPr>
        <p:spPr bwMode="auto">
          <a:xfrm>
            <a:off x="2358939" y="4460874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dirty="0">
                <a:solidFill>
                  <a:srgbClr val="0000FF"/>
                </a:solidFill>
              </a:rPr>
              <a:t>+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2312063" y="3549134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 Box 64"/>
          <p:cNvSpPr txBox="1">
            <a:spLocks noChangeArrowheads="1"/>
          </p:cNvSpPr>
          <p:nvPr/>
        </p:nvSpPr>
        <p:spPr bwMode="auto">
          <a:xfrm>
            <a:off x="4808224" y="3506349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dirty="0">
                <a:solidFill>
                  <a:srgbClr val="0000FF"/>
                </a:solidFill>
              </a:rPr>
              <a:t>+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" name="Text Box 66"/>
          <p:cNvSpPr txBox="1">
            <a:spLocks noChangeArrowheads="1"/>
          </p:cNvSpPr>
          <p:nvPr/>
        </p:nvSpPr>
        <p:spPr bwMode="auto">
          <a:xfrm>
            <a:off x="4830449" y="4467100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Oval 105"/>
          <p:cNvSpPr>
            <a:spLocks noChangeArrowheads="1"/>
          </p:cNvSpPr>
          <p:nvPr/>
        </p:nvSpPr>
        <p:spPr bwMode="auto">
          <a:xfrm>
            <a:off x="4794838" y="3733800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05"/>
          <p:cNvSpPr>
            <a:spLocks noChangeArrowheads="1"/>
          </p:cNvSpPr>
          <p:nvPr/>
        </p:nvSpPr>
        <p:spPr bwMode="auto">
          <a:xfrm>
            <a:off x="2559388" y="3746500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105"/>
          <p:cNvSpPr>
            <a:spLocks noChangeArrowheads="1"/>
          </p:cNvSpPr>
          <p:nvPr/>
        </p:nvSpPr>
        <p:spPr bwMode="auto">
          <a:xfrm>
            <a:off x="4810811" y="4486457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105"/>
          <p:cNvSpPr>
            <a:spLocks noChangeArrowheads="1"/>
          </p:cNvSpPr>
          <p:nvPr/>
        </p:nvSpPr>
        <p:spPr bwMode="auto">
          <a:xfrm>
            <a:off x="2584364" y="4505995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7"/>
          <p:cNvSpPr>
            <a:spLocks noChangeShapeType="1"/>
          </p:cNvSpPr>
          <p:nvPr/>
        </p:nvSpPr>
        <p:spPr bwMode="auto">
          <a:xfrm flipV="1">
            <a:off x="2627784" y="3913187"/>
            <a:ext cx="0" cy="482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381000" y="274638"/>
            <a:ext cx="8305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marR="0" lvl="0" indent="-76200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  <a:sym typeface="Symbol" pitchFamily="18" charset="2"/>
              </a:rPr>
              <a:t>الانتقال إلى حل أساسي ممكن جديد في جدول النقل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28800" y="199138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algn="ctr"/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* = </a:t>
            </a:r>
            <a:r>
              <a:rPr lang="en-US" sz="2800" b="1" baseline="-25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13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2  x</a:t>
            </a:r>
            <a:r>
              <a:rPr lang="en-US" sz="2800" b="1" baseline="-25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13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42" grpId="0" animBg="1"/>
      <p:bldP spid="43" grpId="0" animBg="1"/>
      <p:bldP spid="46" grpId="0" animBg="1"/>
      <p:bldP spid="47" grpId="0" animBg="1"/>
      <p:bldP spid="4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2546349" y="42548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</a:t>
            </a:r>
            <a:endParaRPr lang="en-US" dirty="0"/>
          </a:p>
        </p:txBody>
      </p:sp>
      <p:sp>
        <p:nvSpPr>
          <p:cNvPr id="38" name="Text Box 62"/>
          <p:cNvSpPr txBox="1">
            <a:spLocks noChangeArrowheads="1"/>
          </p:cNvSpPr>
          <p:nvPr/>
        </p:nvSpPr>
        <p:spPr bwMode="auto">
          <a:xfrm>
            <a:off x="2358939" y="4460874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dirty="0">
                <a:solidFill>
                  <a:srgbClr val="0000FF"/>
                </a:solidFill>
              </a:rPr>
              <a:t>+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76225" y="1600200"/>
            <a:ext cx="8439150" cy="495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عملية التحوير: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marL="609600" marR="0" lvl="0" indent="-6096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     	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45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20                 30                 30</a:t>
            </a:r>
            <a:endParaRPr kumimoji="0" lang="ar-SA" sz="20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0DB3-5DDE-4EBA-BD71-E6CFF61A8764}" type="slidenum">
              <a:rPr lang="ar-SA"/>
              <a:pPr/>
              <a:t>46</a:t>
            </a:fld>
            <a:endParaRPr lang="en-US"/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>
            <p:ph sz="half" idx="2"/>
          </p:nvPr>
        </p:nvGraphicFramePr>
        <p:xfrm>
          <a:off x="1990725" y="3111500"/>
          <a:ext cx="6607175" cy="2643189"/>
        </p:xfrm>
        <a:graphic>
          <a:graphicData uri="http://schemas.openxmlformats.org/drawingml/2006/table">
            <a:tbl>
              <a:tblPr rtl="1"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1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5009" name="Rectangle 33"/>
          <p:cNvSpPr>
            <a:spLocks noChangeArrowheads="1"/>
          </p:cNvSpPr>
          <p:nvPr/>
        </p:nvSpPr>
        <p:spPr bwMode="auto">
          <a:xfrm>
            <a:off x="2922368" y="311477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0" name="Rectangle 34"/>
          <p:cNvSpPr>
            <a:spLocks noChangeArrowheads="1"/>
          </p:cNvSpPr>
          <p:nvPr/>
        </p:nvSpPr>
        <p:spPr bwMode="auto">
          <a:xfrm>
            <a:off x="4244658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1" name="Rectangle 35"/>
          <p:cNvSpPr>
            <a:spLocks noChangeArrowheads="1"/>
          </p:cNvSpPr>
          <p:nvPr/>
        </p:nvSpPr>
        <p:spPr bwMode="auto">
          <a:xfrm>
            <a:off x="6886356" y="311499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2" name="Rectangle 36"/>
          <p:cNvSpPr>
            <a:spLocks noChangeArrowheads="1"/>
          </p:cNvSpPr>
          <p:nvPr/>
        </p:nvSpPr>
        <p:spPr bwMode="auto">
          <a:xfrm>
            <a:off x="2923473" y="39954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3" name="Rectangle 37"/>
          <p:cNvSpPr>
            <a:spLocks noChangeArrowheads="1"/>
          </p:cNvSpPr>
          <p:nvPr/>
        </p:nvSpPr>
        <p:spPr bwMode="auto">
          <a:xfrm>
            <a:off x="4243570" y="399478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4" name="Rectangle 38"/>
          <p:cNvSpPr>
            <a:spLocks noChangeArrowheads="1"/>
          </p:cNvSpPr>
          <p:nvPr/>
        </p:nvSpPr>
        <p:spPr bwMode="auto">
          <a:xfrm>
            <a:off x="6886038" y="399351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5" name="Rectangle 39"/>
          <p:cNvSpPr>
            <a:spLocks noChangeArrowheads="1"/>
          </p:cNvSpPr>
          <p:nvPr/>
        </p:nvSpPr>
        <p:spPr bwMode="auto">
          <a:xfrm>
            <a:off x="2923571" y="4874426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6" name="Rectangle 40"/>
          <p:cNvSpPr>
            <a:spLocks noChangeArrowheads="1"/>
          </p:cNvSpPr>
          <p:nvPr/>
        </p:nvSpPr>
        <p:spPr bwMode="auto">
          <a:xfrm>
            <a:off x="4244340" y="48727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7" name="Rectangle 41"/>
          <p:cNvSpPr>
            <a:spLocks noChangeArrowheads="1"/>
          </p:cNvSpPr>
          <p:nvPr/>
        </p:nvSpPr>
        <p:spPr bwMode="auto">
          <a:xfrm>
            <a:off x="6886038" y="4874699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8" name="Rectangle 42"/>
          <p:cNvSpPr>
            <a:spLocks noChangeArrowheads="1"/>
          </p:cNvSpPr>
          <p:nvPr/>
        </p:nvSpPr>
        <p:spPr bwMode="auto">
          <a:xfrm>
            <a:off x="5562985" y="311325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9" name="Rectangle 43"/>
          <p:cNvSpPr>
            <a:spLocks noChangeArrowheads="1"/>
          </p:cNvSpPr>
          <p:nvPr/>
        </p:nvSpPr>
        <p:spPr bwMode="auto">
          <a:xfrm>
            <a:off x="5562283" y="399319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20" name="Rectangle 44"/>
          <p:cNvSpPr>
            <a:spLocks noChangeArrowheads="1"/>
          </p:cNvSpPr>
          <p:nvPr/>
        </p:nvSpPr>
        <p:spPr bwMode="auto">
          <a:xfrm>
            <a:off x="5560861" y="487432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543800" y="26336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Supply</a:t>
            </a:r>
          </a:p>
        </p:txBody>
      </p:sp>
      <p:sp>
        <p:nvSpPr>
          <p:cNvPr id="35" name="Line 58"/>
          <p:cNvSpPr>
            <a:spLocks noChangeShapeType="1"/>
          </p:cNvSpPr>
          <p:nvPr/>
        </p:nvSpPr>
        <p:spPr bwMode="auto">
          <a:xfrm>
            <a:off x="2704340" y="3799407"/>
            <a:ext cx="2077406" cy="1059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59"/>
          <p:cNvSpPr>
            <a:spLocks noChangeShapeType="1"/>
          </p:cNvSpPr>
          <p:nvPr/>
        </p:nvSpPr>
        <p:spPr bwMode="auto">
          <a:xfrm>
            <a:off x="4840791" y="3919537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60"/>
          <p:cNvSpPr>
            <a:spLocks noChangeShapeType="1"/>
          </p:cNvSpPr>
          <p:nvPr/>
        </p:nvSpPr>
        <p:spPr bwMode="auto">
          <a:xfrm flipH="1">
            <a:off x="2723193" y="4571999"/>
            <a:ext cx="2049123" cy="106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2312063" y="3549134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 Box 64"/>
          <p:cNvSpPr txBox="1">
            <a:spLocks noChangeArrowheads="1"/>
          </p:cNvSpPr>
          <p:nvPr/>
        </p:nvSpPr>
        <p:spPr bwMode="auto">
          <a:xfrm>
            <a:off x="4808224" y="3506349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dirty="0">
                <a:solidFill>
                  <a:srgbClr val="0000FF"/>
                </a:solidFill>
              </a:rPr>
              <a:t>+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" name="Text Box 66"/>
          <p:cNvSpPr txBox="1">
            <a:spLocks noChangeArrowheads="1"/>
          </p:cNvSpPr>
          <p:nvPr/>
        </p:nvSpPr>
        <p:spPr bwMode="auto">
          <a:xfrm>
            <a:off x="4830449" y="4467100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Oval 105"/>
          <p:cNvSpPr>
            <a:spLocks noChangeArrowheads="1"/>
          </p:cNvSpPr>
          <p:nvPr/>
        </p:nvSpPr>
        <p:spPr bwMode="auto">
          <a:xfrm>
            <a:off x="4794838" y="3733800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05"/>
          <p:cNvSpPr>
            <a:spLocks noChangeArrowheads="1"/>
          </p:cNvSpPr>
          <p:nvPr/>
        </p:nvSpPr>
        <p:spPr bwMode="auto">
          <a:xfrm>
            <a:off x="2559388" y="3746500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105"/>
          <p:cNvSpPr>
            <a:spLocks noChangeArrowheads="1"/>
          </p:cNvSpPr>
          <p:nvPr/>
        </p:nvSpPr>
        <p:spPr bwMode="auto">
          <a:xfrm>
            <a:off x="4810811" y="4486457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105"/>
          <p:cNvSpPr>
            <a:spLocks noChangeArrowheads="1"/>
          </p:cNvSpPr>
          <p:nvPr/>
        </p:nvSpPr>
        <p:spPr bwMode="auto">
          <a:xfrm>
            <a:off x="2584364" y="4505995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7"/>
          <p:cNvSpPr>
            <a:spLocks noChangeShapeType="1"/>
          </p:cNvSpPr>
          <p:nvPr/>
        </p:nvSpPr>
        <p:spPr bwMode="auto">
          <a:xfrm flipV="1">
            <a:off x="2627784" y="3913187"/>
            <a:ext cx="0" cy="482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381000" y="274638"/>
            <a:ext cx="8305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marR="0" lvl="0" indent="-76200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  <a:sym typeface="Symbol" pitchFamily="18" charset="2"/>
              </a:rPr>
              <a:t>الانتقال إلى حل أساسي ممكن جديد في جدول النقل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28800" y="199138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algn="ctr"/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* = </a:t>
            </a:r>
            <a:r>
              <a:rPr lang="en-US" sz="2800" b="1" baseline="-25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13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2  x</a:t>
            </a:r>
            <a:r>
              <a:rPr lang="en-US" sz="2800" b="1" baseline="-25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13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enter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76400" y="24384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algn="ctr"/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 = min {25 , 30} = 25  x</a:t>
            </a:r>
            <a:r>
              <a:rPr lang="en-US" sz="2800" b="1" baseline="-25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11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leave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04337" y="33716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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562589" y="338664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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34317" y="42548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47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76225" y="1600200"/>
            <a:ext cx="8439150" cy="495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عملية التحوير: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marL="609600" marR="0" lvl="0" indent="-6096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marR="0" lvl="1" indent="-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     	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45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20                 30                 30</a:t>
            </a:r>
            <a:endParaRPr kumimoji="0" lang="ar-SA" sz="20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0DB3-5DDE-4EBA-BD71-E6CFF61A8764}" type="slidenum">
              <a:rPr lang="ar-SA"/>
              <a:pPr/>
              <a:t>47</a:t>
            </a:fld>
            <a:endParaRPr lang="en-US"/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>
            <p:ph sz="half" idx="2"/>
          </p:nvPr>
        </p:nvGraphicFramePr>
        <p:xfrm>
          <a:off x="1990725" y="3111500"/>
          <a:ext cx="6607175" cy="2643189"/>
        </p:xfrm>
        <a:graphic>
          <a:graphicData uri="http://schemas.openxmlformats.org/drawingml/2006/table">
            <a:tbl>
              <a:tblPr rtl="1"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1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5009" name="Rectangle 33"/>
          <p:cNvSpPr>
            <a:spLocks noChangeArrowheads="1"/>
          </p:cNvSpPr>
          <p:nvPr/>
        </p:nvSpPr>
        <p:spPr bwMode="auto">
          <a:xfrm>
            <a:off x="2922368" y="311477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0" name="Rectangle 34"/>
          <p:cNvSpPr>
            <a:spLocks noChangeArrowheads="1"/>
          </p:cNvSpPr>
          <p:nvPr/>
        </p:nvSpPr>
        <p:spPr bwMode="auto">
          <a:xfrm>
            <a:off x="4244658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1" name="Rectangle 35"/>
          <p:cNvSpPr>
            <a:spLocks noChangeArrowheads="1"/>
          </p:cNvSpPr>
          <p:nvPr/>
        </p:nvSpPr>
        <p:spPr bwMode="auto">
          <a:xfrm>
            <a:off x="6886356" y="311499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2" name="Rectangle 36"/>
          <p:cNvSpPr>
            <a:spLocks noChangeArrowheads="1"/>
          </p:cNvSpPr>
          <p:nvPr/>
        </p:nvSpPr>
        <p:spPr bwMode="auto">
          <a:xfrm>
            <a:off x="2923473" y="39954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3" name="Rectangle 37"/>
          <p:cNvSpPr>
            <a:spLocks noChangeArrowheads="1"/>
          </p:cNvSpPr>
          <p:nvPr/>
        </p:nvSpPr>
        <p:spPr bwMode="auto">
          <a:xfrm>
            <a:off x="4243570" y="399478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4" name="Rectangle 38"/>
          <p:cNvSpPr>
            <a:spLocks noChangeArrowheads="1"/>
          </p:cNvSpPr>
          <p:nvPr/>
        </p:nvSpPr>
        <p:spPr bwMode="auto">
          <a:xfrm>
            <a:off x="6886038" y="399351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5" name="Rectangle 39"/>
          <p:cNvSpPr>
            <a:spLocks noChangeArrowheads="1"/>
          </p:cNvSpPr>
          <p:nvPr/>
        </p:nvSpPr>
        <p:spPr bwMode="auto">
          <a:xfrm>
            <a:off x="2923571" y="4874426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6" name="Rectangle 40"/>
          <p:cNvSpPr>
            <a:spLocks noChangeArrowheads="1"/>
          </p:cNvSpPr>
          <p:nvPr/>
        </p:nvSpPr>
        <p:spPr bwMode="auto">
          <a:xfrm>
            <a:off x="4244340" y="48727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7" name="Rectangle 41"/>
          <p:cNvSpPr>
            <a:spLocks noChangeArrowheads="1"/>
          </p:cNvSpPr>
          <p:nvPr/>
        </p:nvSpPr>
        <p:spPr bwMode="auto">
          <a:xfrm>
            <a:off x="6886038" y="4874699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8" name="Rectangle 42"/>
          <p:cNvSpPr>
            <a:spLocks noChangeArrowheads="1"/>
          </p:cNvSpPr>
          <p:nvPr/>
        </p:nvSpPr>
        <p:spPr bwMode="auto">
          <a:xfrm>
            <a:off x="5562985" y="311325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9" name="Rectangle 43"/>
          <p:cNvSpPr>
            <a:spLocks noChangeArrowheads="1"/>
          </p:cNvSpPr>
          <p:nvPr/>
        </p:nvSpPr>
        <p:spPr bwMode="auto">
          <a:xfrm>
            <a:off x="5562283" y="399319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20" name="Rectangle 44"/>
          <p:cNvSpPr>
            <a:spLocks noChangeArrowheads="1"/>
          </p:cNvSpPr>
          <p:nvPr/>
        </p:nvSpPr>
        <p:spPr bwMode="auto">
          <a:xfrm>
            <a:off x="5560861" y="487432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543800" y="26336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Supply</a:t>
            </a:r>
          </a:p>
        </p:txBody>
      </p:sp>
      <p:sp>
        <p:nvSpPr>
          <p:cNvPr id="35" name="Line 58"/>
          <p:cNvSpPr>
            <a:spLocks noChangeShapeType="1"/>
          </p:cNvSpPr>
          <p:nvPr/>
        </p:nvSpPr>
        <p:spPr bwMode="auto">
          <a:xfrm>
            <a:off x="2704340" y="3799407"/>
            <a:ext cx="2077406" cy="1059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59"/>
          <p:cNvSpPr>
            <a:spLocks noChangeShapeType="1"/>
          </p:cNvSpPr>
          <p:nvPr/>
        </p:nvSpPr>
        <p:spPr bwMode="auto">
          <a:xfrm>
            <a:off x="4840791" y="3919537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60"/>
          <p:cNvSpPr>
            <a:spLocks noChangeShapeType="1"/>
          </p:cNvSpPr>
          <p:nvPr/>
        </p:nvSpPr>
        <p:spPr bwMode="auto">
          <a:xfrm flipH="1">
            <a:off x="2723193" y="4571999"/>
            <a:ext cx="2049123" cy="106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62"/>
          <p:cNvSpPr txBox="1">
            <a:spLocks noChangeArrowheads="1"/>
          </p:cNvSpPr>
          <p:nvPr/>
        </p:nvSpPr>
        <p:spPr bwMode="auto">
          <a:xfrm>
            <a:off x="2358939" y="4460874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dirty="0">
                <a:solidFill>
                  <a:srgbClr val="0000FF"/>
                </a:solidFill>
              </a:rPr>
              <a:t>+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2312063" y="3549134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 Box 64"/>
          <p:cNvSpPr txBox="1">
            <a:spLocks noChangeArrowheads="1"/>
          </p:cNvSpPr>
          <p:nvPr/>
        </p:nvSpPr>
        <p:spPr bwMode="auto">
          <a:xfrm>
            <a:off x="4808224" y="3506349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dirty="0">
                <a:solidFill>
                  <a:srgbClr val="0000FF"/>
                </a:solidFill>
              </a:rPr>
              <a:t>+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" name="Text Box 66"/>
          <p:cNvSpPr txBox="1">
            <a:spLocks noChangeArrowheads="1"/>
          </p:cNvSpPr>
          <p:nvPr/>
        </p:nvSpPr>
        <p:spPr bwMode="auto">
          <a:xfrm>
            <a:off x="4830449" y="4467100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Oval 105"/>
          <p:cNvSpPr>
            <a:spLocks noChangeArrowheads="1"/>
          </p:cNvSpPr>
          <p:nvPr/>
        </p:nvSpPr>
        <p:spPr bwMode="auto">
          <a:xfrm>
            <a:off x="4794838" y="3733800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05"/>
          <p:cNvSpPr>
            <a:spLocks noChangeArrowheads="1"/>
          </p:cNvSpPr>
          <p:nvPr/>
        </p:nvSpPr>
        <p:spPr bwMode="auto">
          <a:xfrm>
            <a:off x="2559388" y="3746500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105"/>
          <p:cNvSpPr>
            <a:spLocks noChangeArrowheads="1"/>
          </p:cNvSpPr>
          <p:nvPr/>
        </p:nvSpPr>
        <p:spPr bwMode="auto">
          <a:xfrm>
            <a:off x="4810811" y="4486457"/>
            <a:ext cx="101600" cy="1016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105"/>
          <p:cNvSpPr>
            <a:spLocks noChangeArrowheads="1"/>
          </p:cNvSpPr>
          <p:nvPr/>
        </p:nvSpPr>
        <p:spPr bwMode="auto">
          <a:xfrm>
            <a:off x="2584364" y="4505995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7"/>
          <p:cNvSpPr>
            <a:spLocks noChangeShapeType="1"/>
          </p:cNvSpPr>
          <p:nvPr/>
        </p:nvSpPr>
        <p:spPr bwMode="auto">
          <a:xfrm flipV="1">
            <a:off x="2627784" y="3913187"/>
            <a:ext cx="0" cy="482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381000" y="274638"/>
            <a:ext cx="8305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marR="0" lvl="0" indent="-76200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  <a:sym typeface="Symbol" pitchFamily="18" charset="2"/>
              </a:rPr>
              <a:t>الانتقال إلى حل أساسي ممكن جديد في جدول النقل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28800" y="199138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algn="ctr"/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* = </a:t>
            </a:r>
            <a:r>
              <a:rPr lang="en-US" sz="2800" b="1" baseline="-25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13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2  x</a:t>
            </a:r>
            <a:r>
              <a:rPr lang="en-US" sz="2800" b="1" baseline="-25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13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enter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76400" y="24384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algn="ctr"/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 = min {25 , 30} = 25  x</a:t>
            </a:r>
            <a:r>
              <a:rPr lang="en-US" sz="2800" b="1" baseline="-25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11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leave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04336" y="3371654"/>
            <a:ext cx="60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+ 25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546349" y="4254824"/>
            <a:ext cx="65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+ 25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562588" y="3386644"/>
            <a:ext cx="64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25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34316" y="4254824"/>
            <a:ext cx="63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55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600200"/>
            <a:ext cx="8439150" cy="4954588"/>
          </a:xfrm>
        </p:spPr>
        <p:txBody>
          <a:bodyPr/>
          <a:lstStyle/>
          <a:p>
            <a:pPr marL="609600" indent="-609600" algn="r" rtl="1" eaLnBrk="1" hangingPunct="1">
              <a:spcBef>
                <a:spcPct val="0"/>
              </a:spcBef>
              <a:buNone/>
            </a:pPr>
            <a:r>
              <a:rPr lang="ar-SA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الحل الأساسي الممكن الجديد:</a:t>
            </a:r>
            <a:endParaRPr lang="en-US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     	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45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20                 30                 30</a:t>
            </a:r>
            <a:endParaRPr lang="ar-SA" sz="20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0DB3-5DDE-4EBA-BD71-E6CFF61A8764}" type="slidenum">
              <a:rPr lang="ar-SA"/>
              <a:pPr/>
              <a:t>48</a:t>
            </a:fld>
            <a:endParaRPr lang="en-US"/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58113201"/>
              </p:ext>
            </p:extLst>
          </p:nvPr>
        </p:nvGraphicFramePr>
        <p:xfrm>
          <a:off x="1990725" y="3111500"/>
          <a:ext cx="6607175" cy="2643189"/>
        </p:xfrm>
        <a:graphic>
          <a:graphicData uri="http://schemas.openxmlformats.org/drawingml/2006/table">
            <a:tbl>
              <a:tblPr rtl="1"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1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5009" name="Rectangle 33"/>
          <p:cNvSpPr>
            <a:spLocks noChangeArrowheads="1"/>
          </p:cNvSpPr>
          <p:nvPr/>
        </p:nvSpPr>
        <p:spPr bwMode="auto">
          <a:xfrm>
            <a:off x="2924175" y="311467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0" name="Rectangle 34"/>
          <p:cNvSpPr>
            <a:spLocks noChangeArrowheads="1"/>
          </p:cNvSpPr>
          <p:nvPr/>
        </p:nvSpPr>
        <p:spPr bwMode="auto">
          <a:xfrm>
            <a:off x="4244658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1" name="Rectangle 35"/>
          <p:cNvSpPr>
            <a:spLocks noChangeArrowheads="1"/>
          </p:cNvSpPr>
          <p:nvPr/>
        </p:nvSpPr>
        <p:spPr bwMode="auto">
          <a:xfrm>
            <a:off x="6886356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2" name="Rectangle 36"/>
          <p:cNvSpPr>
            <a:spLocks noChangeArrowheads="1"/>
          </p:cNvSpPr>
          <p:nvPr/>
        </p:nvSpPr>
        <p:spPr bwMode="auto">
          <a:xfrm>
            <a:off x="2923419" y="399192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3" name="Rectangle 37"/>
          <p:cNvSpPr>
            <a:spLocks noChangeArrowheads="1"/>
          </p:cNvSpPr>
          <p:nvPr/>
        </p:nvSpPr>
        <p:spPr bwMode="auto">
          <a:xfrm>
            <a:off x="4241921" y="399478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4" name="Rectangle 38"/>
          <p:cNvSpPr>
            <a:spLocks noChangeArrowheads="1"/>
          </p:cNvSpPr>
          <p:nvPr/>
        </p:nvSpPr>
        <p:spPr bwMode="auto">
          <a:xfrm>
            <a:off x="6886136" y="399351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5" name="Rectangle 39"/>
          <p:cNvSpPr>
            <a:spLocks noChangeArrowheads="1"/>
          </p:cNvSpPr>
          <p:nvPr/>
        </p:nvSpPr>
        <p:spPr bwMode="auto">
          <a:xfrm>
            <a:off x="2923419" y="487267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6" name="Rectangle 40"/>
          <p:cNvSpPr>
            <a:spLocks noChangeArrowheads="1"/>
          </p:cNvSpPr>
          <p:nvPr/>
        </p:nvSpPr>
        <p:spPr bwMode="auto">
          <a:xfrm>
            <a:off x="4244340" y="487243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7" name="Rectangle 41"/>
          <p:cNvSpPr>
            <a:spLocks noChangeArrowheads="1"/>
          </p:cNvSpPr>
          <p:nvPr/>
        </p:nvSpPr>
        <p:spPr bwMode="auto">
          <a:xfrm>
            <a:off x="6884231" y="4876604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8" name="Rectangle 42"/>
          <p:cNvSpPr>
            <a:spLocks noChangeArrowheads="1"/>
          </p:cNvSpPr>
          <p:nvPr/>
        </p:nvSpPr>
        <p:spPr bwMode="auto">
          <a:xfrm>
            <a:off x="5562985" y="311150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9" name="Rectangle 43"/>
          <p:cNvSpPr>
            <a:spLocks noChangeArrowheads="1"/>
          </p:cNvSpPr>
          <p:nvPr/>
        </p:nvSpPr>
        <p:spPr bwMode="auto">
          <a:xfrm>
            <a:off x="5564188" y="399510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20" name="Rectangle 44"/>
          <p:cNvSpPr>
            <a:spLocks noChangeArrowheads="1"/>
          </p:cNvSpPr>
          <p:nvPr/>
        </p:nvSpPr>
        <p:spPr bwMode="auto">
          <a:xfrm>
            <a:off x="5562820" y="487401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543800" y="26336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Supply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81000" y="274638"/>
            <a:ext cx="8305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marR="0" lvl="0" indent="-76200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  <a:sym typeface="Symbol" pitchFamily="18" charset="2"/>
              </a:rPr>
              <a:t>الانتقال إلى حل أساسي ممكن جديد في جدول النقل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600200"/>
            <a:ext cx="8439150" cy="4954588"/>
          </a:xfrm>
        </p:spPr>
        <p:txBody>
          <a:bodyPr/>
          <a:lstStyle/>
          <a:p>
            <a:pPr marL="609600" indent="-609600" algn="r" rtl="1" eaLnBrk="1" hangingPunct="1">
              <a:spcBef>
                <a:spcPct val="0"/>
              </a:spcBef>
              <a:buNone/>
            </a:pPr>
            <a:endParaRPr lang="en-US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ar-SA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eaLnBrk="1" hangingPunct="1">
              <a:spcBef>
                <a:spcPct val="0"/>
              </a:spcBef>
              <a:buFontTx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     	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45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20                 30                 30</a:t>
            </a:r>
            <a:endParaRPr lang="ar-SA" sz="20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0DB3-5DDE-4EBA-BD71-E6CFF61A8764}" type="slidenum">
              <a:rPr lang="ar-SA"/>
              <a:pPr/>
              <a:t>49</a:t>
            </a:fld>
            <a:endParaRPr lang="en-US"/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83630319"/>
              </p:ext>
            </p:extLst>
          </p:nvPr>
        </p:nvGraphicFramePr>
        <p:xfrm>
          <a:off x="1990725" y="3111500"/>
          <a:ext cx="6607175" cy="2643189"/>
        </p:xfrm>
        <a:graphic>
          <a:graphicData uri="http://schemas.openxmlformats.org/drawingml/2006/table">
            <a:tbl>
              <a:tblPr rtl="1"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1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5009" name="Rectangle 33"/>
          <p:cNvSpPr>
            <a:spLocks noChangeArrowheads="1"/>
          </p:cNvSpPr>
          <p:nvPr/>
        </p:nvSpPr>
        <p:spPr bwMode="auto">
          <a:xfrm>
            <a:off x="2922368" y="311286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0" name="Rectangle 34"/>
          <p:cNvSpPr>
            <a:spLocks noChangeArrowheads="1"/>
          </p:cNvSpPr>
          <p:nvPr/>
        </p:nvSpPr>
        <p:spPr bwMode="auto">
          <a:xfrm>
            <a:off x="4244658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1" name="Rectangle 35"/>
          <p:cNvSpPr>
            <a:spLocks noChangeArrowheads="1"/>
          </p:cNvSpPr>
          <p:nvPr/>
        </p:nvSpPr>
        <p:spPr bwMode="auto">
          <a:xfrm>
            <a:off x="6884549" y="31130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2" name="Rectangle 36"/>
          <p:cNvSpPr>
            <a:spLocks noChangeArrowheads="1"/>
          </p:cNvSpPr>
          <p:nvPr/>
        </p:nvSpPr>
        <p:spPr bwMode="auto">
          <a:xfrm>
            <a:off x="2921666" y="3993681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3" name="Rectangle 37"/>
          <p:cNvSpPr>
            <a:spLocks noChangeArrowheads="1"/>
          </p:cNvSpPr>
          <p:nvPr/>
        </p:nvSpPr>
        <p:spPr bwMode="auto">
          <a:xfrm>
            <a:off x="4245225" y="399297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4" name="Rectangle 38"/>
          <p:cNvSpPr>
            <a:spLocks noChangeArrowheads="1"/>
          </p:cNvSpPr>
          <p:nvPr/>
        </p:nvSpPr>
        <p:spPr bwMode="auto">
          <a:xfrm>
            <a:off x="6884231" y="399351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5" name="Rectangle 39"/>
          <p:cNvSpPr>
            <a:spLocks noChangeArrowheads="1"/>
          </p:cNvSpPr>
          <p:nvPr/>
        </p:nvSpPr>
        <p:spPr bwMode="auto">
          <a:xfrm>
            <a:off x="2921666" y="4872521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6" name="Rectangle 40"/>
          <p:cNvSpPr>
            <a:spLocks noChangeArrowheads="1"/>
          </p:cNvSpPr>
          <p:nvPr/>
        </p:nvSpPr>
        <p:spPr bwMode="auto">
          <a:xfrm>
            <a:off x="4246245" y="487274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7" name="Rectangle 41"/>
          <p:cNvSpPr>
            <a:spLocks noChangeArrowheads="1"/>
          </p:cNvSpPr>
          <p:nvPr/>
        </p:nvSpPr>
        <p:spPr bwMode="auto">
          <a:xfrm>
            <a:off x="6886038" y="4876604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8" name="Rectangle 42"/>
          <p:cNvSpPr>
            <a:spLocks noChangeArrowheads="1"/>
          </p:cNvSpPr>
          <p:nvPr/>
        </p:nvSpPr>
        <p:spPr bwMode="auto">
          <a:xfrm>
            <a:off x="5564890" y="311506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9" name="Rectangle 43"/>
          <p:cNvSpPr>
            <a:spLocks noChangeArrowheads="1"/>
          </p:cNvSpPr>
          <p:nvPr/>
        </p:nvSpPr>
        <p:spPr bwMode="auto">
          <a:xfrm>
            <a:off x="5562283" y="399319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20" name="Rectangle 44"/>
          <p:cNvSpPr>
            <a:spLocks noChangeArrowheads="1"/>
          </p:cNvSpPr>
          <p:nvPr/>
        </p:nvSpPr>
        <p:spPr bwMode="auto">
          <a:xfrm>
            <a:off x="5562668" y="487432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543800" y="26336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Supply</a:t>
            </a:r>
          </a:p>
        </p:txBody>
      </p: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1355725" y="3354388"/>
            <a:ext cx="596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0" name="Text Box 47"/>
          <p:cNvSpPr txBox="1">
            <a:spLocks noChangeArrowheads="1"/>
          </p:cNvSpPr>
          <p:nvPr/>
        </p:nvSpPr>
        <p:spPr bwMode="auto">
          <a:xfrm>
            <a:off x="708819" y="4129088"/>
            <a:ext cx="123110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ar-SA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</a:p>
          <a:p>
            <a:pPr algn="r"/>
            <a:r>
              <a:rPr lang="en-US" b="1" dirty="0">
                <a:solidFill>
                  <a:schemeClr val="accent2"/>
                </a:solidFill>
              </a:rPr>
              <a:t>u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965299" y="5005388"/>
            <a:ext cx="97462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ar-SA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</a:p>
          <a:p>
            <a:pPr algn="r"/>
            <a:r>
              <a:rPr lang="en-US" b="1" dirty="0">
                <a:solidFill>
                  <a:schemeClr val="accent2"/>
                </a:solidFill>
              </a:rPr>
              <a:t>u</a:t>
            </a:r>
            <a:r>
              <a:rPr lang="en-US" b="1" baseline="-25000" dirty="0">
                <a:solidFill>
                  <a:schemeClr val="accent2"/>
                </a:solidFill>
              </a:rPr>
              <a:t>3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2168525" y="2490788"/>
            <a:ext cx="10001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9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v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3" name="Text Box 48"/>
          <p:cNvSpPr txBox="1">
            <a:spLocks noChangeArrowheads="1"/>
          </p:cNvSpPr>
          <p:nvPr/>
        </p:nvSpPr>
        <p:spPr bwMode="auto">
          <a:xfrm>
            <a:off x="3425825" y="2452688"/>
            <a:ext cx="10953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6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v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4" name="Text Box 49"/>
          <p:cNvSpPr txBox="1">
            <a:spLocks noChangeArrowheads="1"/>
          </p:cNvSpPr>
          <p:nvPr/>
        </p:nvSpPr>
        <p:spPr bwMode="auto">
          <a:xfrm>
            <a:off x="4733925" y="2478088"/>
            <a:ext cx="11334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13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v</a:t>
            </a:r>
            <a:r>
              <a:rPr lang="en-US" b="1" baseline="-25000" dirty="0">
                <a:solidFill>
                  <a:schemeClr val="accent2"/>
                </a:solidFill>
              </a:rPr>
              <a:t>3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25" name="Text Box 51"/>
          <p:cNvSpPr txBox="1">
            <a:spLocks noChangeArrowheads="1"/>
          </p:cNvSpPr>
          <p:nvPr/>
        </p:nvSpPr>
        <p:spPr bwMode="auto">
          <a:xfrm>
            <a:off x="6042025" y="2490788"/>
            <a:ext cx="10699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ar-S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5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v</a:t>
            </a:r>
            <a:r>
              <a:rPr lang="en-US" b="1" baseline="-25000" dirty="0">
                <a:solidFill>
                  <a:schemeClr val="accent2"/>
                </a:solidFill>
              </a:rPr>
              <a:t>4</a:t>
            </a:r>
            <a:r>
              <a:rPr lang="ar-SA" b="1" baseline="-25000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6" name="Text Box 54"/>
          <p:cNvSpPr txBox="1">
            <a:spLocks noChangeArrowheads="1"/>
          </p:cNvSpPr>
          <p:nvPr/>
        </p:nvSpPr>
        <p:spPr bwMode="auto">
          <a:xfrm>
            <a:off x="5978525" y="3530938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669900"/>
                </a:solidFill>
              </a:rPr>
              <a:t>0</a:t>
            </a:r>
            <a:r>
              <a:rPr lang="ar-SA" dirty="0">
                <a:solidFill>
                  <a:srgbClr val="669900"/>
                </a:solidFill>
              </a:rPr>
              <a:t> </a:t>
            </a:r>
            <a:r>
              <a:rPr lang="en-US" dirty="0">
                <a:solidFill>
                  <a:srgbClr val="669900"/>
                </a:solidFill>
              </a:rPr>
              <a:t>+</a:t>
            </a:r>
            <a:r>
              <a:rPr lang="ar-SA" dirty="0">
                <a:solidFill>
                  <a:srgbClr val="669900"/>
                </a:solidFill>
              </a:rPr>
              <a:t> </a:t>
            </a:r>
            <a:r>
              <a:rPr lang="en-US" dirty="0">
                <a:solidFill>
                  <a:srgbClr val="669900"/>
                </a:solidFill>
              </a:rPr>
              <a:t>2</a:t>
            </a:r>
            <a:r>
              <a:rPr lang="ar-SA" dirty="0">
                <a:solidFill>
                  <a:srgbClr val="669900"/>
                </a:solidFill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ar-SA" dirty="0">
                <a:solidFill>
                  <a:srgbClr val="669900"/>
                </a:solidFill>
              </a:rPr>
              <a:t> </a:t>
            </a:r>
            <a:r>
              <a:rPr lang="en-US" dirty="0">
                <a:solidFill>
                  <a:srgbClr val="669900"/>
                </a:solidFill>
              </a:rPr>
              <a:t>9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1</a:t>
            </a:r>
            <a:r>
              <a:rPr lang="en-US" b="1" baseline="-25000" dirty="0">
                <a:solidFill>
                  <a:srgbClr val="006600"/>
                </a:solidFill>
              </a:rPr>
              <a:t>4 </a:t>
            </a:r>
            <a:r>
              <a:rPr lang="en-US" b="1" dirty="0">
                <a:solidFill>
                  <a:srgbClr val="006600"/>
                </a:solidFill>
              </a:rPr>
              <a:t>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6600"/>
                </a:solidFill>
              </a:rPr>
              <a:t>7</a:t>
            </a:r>
          </a:p>
        </p:txBody>
      </p:sp>
      <p:sp>
        <p:nvSpPr>
          <p:cNvPr id="27" name="Text Box 55"/>
          <p:cNvSpPr txBox="1">
            <a:spLocks noChangeArrowheads="1"/>
          </p:cNvSpPr>
          <p:nvPr/>
        </p:nvSpPr>
        <p:spPr bwMode="auto">
          <a:xfrm>
            <a:off x="5991225" y="4408202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669900"/>
                </a:solidFill>
              </a:rPr>
              <a:t>3</a:t>
            </a:r>
            <a:r>
              <a:rPr lang="ar-SA" dirty="0">
                <a:solidFill>
                  <a:srgbClr val="669900"/>
                </a:solidFill>
              </a:rPr>
              <a:t> </a:t>
            </a:r>
            <a:r>
              <a:rPr lang="en-US" dirty="0">
                <a:solidFill>
                  <a:srgbClr val="669900"/>
                </a:solidFill>
              </a:rPr>
              <a:t>+</a:t>
            </a:r>
            <a:r>
              <a:rPr lang="ar-SA" dirty="0">
                <a:solidFill>
                  <a:srgbClr val="669900"/>
                </a:solidFill>
              </a:rPr>
              <a:t> </a:t>
            </a:r>
            <a:r>
              <a:rPr lang="en-US" dirty="0">
                <a:solidFill>
                  <a:srgbClr val="669900"/>
                </a:solidFill>
              </a:rPr>
              <a:t>2</a:t>
            </a:r>
            <a:r>
              <a:rPr lang="ar-SA" dirty="0">
                <a:solidFill>
                  <a:srgbClr val="669900"/>
                </a:solidFill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ar-SA" dirty="0">
                <a:solidFill>
                  <a:srgbClr val="669900"/>
                </a:solidFill>
              </a:rPr>
              <a:t> </a:t>
            </a:r>
            <a:r>
              <a:rPr lang="en-US" dirty="0">
                <a:solidFill>
                  <a:srgbClr val="669900"/>
                </a:solidFill>
              </a:rPr>
              <a:t>7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24 </a:t>
            </a:r>
            <a:r>
              <a:rPr lang="en-US" b="1" dirty="0">
                <a:solidFill>
                  <a:srgbClr val="006600"/>
                </a:solidFill>
              </a:rPr>
              <a:t>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6600"/>
                </a:solidFill>
              </a:rPr>
              <a:t>2</a:t>
            </a:r>
          </a:p>
        </p:txBody>
      </p:sp>
      <p:sp>
        <p:nvSpPr>
          <p:cNvPr id="28" name="Text Box 56"/>
          <p:cNvSpPr txBox="1">
            <a:spLocks noChangeArrowheads="1"/>
          </p:cNvSpPr>
          <p:nvPr/>
        </p:nvSpPr>
        <p:spPr bwMode="auto">
          <a:xfrm>
            <a:off x="2079625" y="5256812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669900"/>
                </a:solidFill>
              </a:rPr>
              <a:t>3</a:t>
            </a:r>
            <a:r>
              <a:rPr lang="ar-SA" dirty="0">
                <a:solidFill>
                  <a:srgbClr val="669900"/>
                </a:solidFill>
              </a:rPr>
              <a:t> </a:t>
            </a:r>
            <a:r>
              <a:rPr lang="en-US" dirty="0">
                <a:solidFill>
                  <a:srgbClr val="669900"/>
                </a:solidFill>
              </a:rPr>
              <a:t>+</a:t>
            </a:r>
            <a:r>
              <a:rPr lang="ar-SA" dirty="0">
                <a:solidFill>
                  <a:srgbClr val="669900"/>
                </a:solidFill>
              </a:rPr>
              <a:t> </a:t>
            </a:r>
            <a:r>
              <a:rPr lang="en-US" dirty="0">
                <a:solidFill>
                  <a:srgbClr val="669900"/>
                </a:solidFill>
              </a:rPr>
              <a:t>6</a:t>
            </a:r>
            <a:r>
              <a:rPr lang="ar-SA" dirty="0">
                <a:solidFill>
                  <a:srgbClr val="669900"/>
                </a:solidFill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ar-SA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9900"/>
                </a:solidFill>
              </a:rPr>
              <a:t>14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31 </a:t>
            </a:r>
            <a:r>
              <a:rPr lang="en-US" b="1" dirty="0">
                <a:solidFill>
                  <a:srgbClr val="006600"/>
                </a:solidFill>
              </a:rPr>
              <a:t>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6600"/>
                </a:solidFill>
              </a:rPr>
              <a:t>5</a:t>
            </a:r>
          </a:p>
        </p:txBody>
      </p:sp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4708525" y="5274092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669900"/>
                </a:solidFill>
              </a:rPr>
              <a:t>3</a:t>
            </a:r>
            <a:r>
              <a:rPr lang="ar-SA" dirty="0">
                <a:solidFill>
                  <a:srgbClr val="669900"/>
                </a:solidFill>
              </a:rPr>
              <a:t> </a:t>
            </a:r>
            <a:r>
              <a:rPr lang="en-US" dirty="0">
                <a:solidFill>
                  <a:srgbClr val="669900"/>
                </a:solidFill>
              </a:rPr>
              <a:t>+</a:t>
            </a:r>
            <a:r>
              <a:rPr lang="ar-SA" dirty="0">
                <a:solidFill>
                  <a:srgbClr val="669900"/>
                </a:solidFill>
              </a:rPr>
              <a:t> </a:t>
            </a:r>
            <a:r>
              <a:rPr lang="en-US" dirty="0">
                <a:solidFill>
                  <a:srgbClr val="669900"/>
                </a:solidFill>
              </a:rPr>
              <a:t>10</a:t>
            </a:r>
            <a:r>
              <a:rPr lang="ar-SA" dirty="0">
                <a:solidFill>
                  <a:srgbClr val="669900"/>
                </a:solidFill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ar-SA" dirty="0">
                <a:solidFill>
                  <a:srgbClr val="669900"/>
                </a:solidFill>
              </a:rPr>
              <a:t> </a:t>
            </a:r>
            <a:r>
              <a:rPr lang="en-US" dirty="0">
                <a:solidFill>
                  <a:srgbClr val="669900"/>
                </a:solidFill>
              </a:rPr>
              <a:t>16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33 </a:t>
            </a:r>
            <a:r>
              <a:rPr lang="en-US" b="1" dirty="0">
                <a:solidFill>
                  <a:srgbClr val="006600"/>
                </a:solidFill>
              </a:rPr>
              <a:t>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6600"/>
                </a:solidFill>
              </a:rPr>
              <a:t>3</a:t>
            </a:r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3349625" y="4433602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669900"/>
                </a:solidFill>
              </a:rPr>
              <a:t>3</a:t>
            </a:r>
            <a:r>
              <a:rPr lang="ar-SA" dirty="0">
                <a:solidFill>
                  <a:srgbClr val="669900"/>
                </a:solidFill>
              </a:rPr>
              <a:t> </a:t>
            </a:r>
            <a:r>
              <a:rPr lang="en-US" dirty="0">
                <a:solidFill>
                  <a:srgbClr val="669900"/>
                </a:solidFill>
              </a:rPr>
              <a:t>+</a:t>
            </a:r>
            <a:r>
              <a:rPr lang="ar-SA" dirty="0">
                <a:solidFill>
                  <a:srgbClr val="669900"/>
                </a:solidFill>
              </a:rPr>
              <a:t> </a:t>
            </a:r>
            <a:r>
              <a:rPr lang="en-US" dirty="0">
                <a:solidFill>
                  <a:srgbClr val="669900"/>
                </a:solidFill>
              </a:rPr>
              <a:t>6</a:t>
            </a:r>
            <a:r>
              <a:rPr lang="ar-SA" dirty="0">
                <a:solidFill>
                  <a:srgbClr val="669900"/>
                </a:solidFill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ar-SA" dirty="0">
                <a:solidFill>
                  <a:srgbClr val="669900"/>
                </a:solidFill>
              </a:rPr>
              <a:t> </a:t>
            </a:r>
            <a:r>
              <a:rPr lang="en-US" dirty="0">
                <a:solidFill>
                  <a:srgbClr val="669900"/>
                </a:solidFill>
              </a:rPr>
              <a:t>12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22 </a:t>
            </a:r>
            <a:r>
              <a:rPr lang="en-US" b="1" dirty="0">
                <a:solidFill>
                  <a:srgbClr val="006600"/>
                </a:solidFill>
              </a:rPr>
              <a:t>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6600"/>
                </a:solidFill>
              </a:rPr>
              <a:t>3</a:t>
            </a:r>
          </a:p>
        </p:txBody>
      </p:sp>
      <p:sp>
        <p:nvSpPr>
          <p:cNvPr id="31" name="Text Box 60"/>
          <p:cNvSpPr txBox="1">
            <a:spLocks noChangeArrowheads="1"/>
          </p:cNvSpPr>
          <p:nvPr/>
        </p:nvSpPr>
        <p:spPr bwMode="auto">
          <a:xfrm>
            <a:off x="2003425" y="3543638"/>
            <a:ext cx="11588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669900"/>
                </a:solidFill>
              </a:rPr>
              <a:t>0</a:t>
            </a:r>
            <a:r>
              <a:rPr lang="ar-SA" dirty="0">
                <a:solidFill>
                  <a:srgbClr val="669900"/>
                </a:solidFill>
              </a:rPr>
              <a:t> </a:t>
            </a:r>
            <a:r>
              <a:rPr lang="en-US" dirty="0">
                <a:solidFill>
                  <a:srgbClr val="669900"/>
                </a:solidFill>
              </a:rPr>
              <a:t>+</a:t>
            </a:r>
            <a:r>
              <a:rPr lang="ar-SA" dirty="0">
                <a:solidFill>
                  <a:srgbClr val="669900"/>
                </a:solidFill>
              </a:rPr>
              <a:t> </a:t>
            </a:r>
            <a:r>
              <a:rPr lang="en-US" dirty="0">
                <a:solidFill>
                  <a:srgbClr val="669900"/>
                </a:solidFill>
              </a:rPr>
              <a:t>6</a:t>
            </a:r>
            <a:r>
              <a:rPr lang="ar-SA" dirty="0">
                <a:solidFill>
                  <a:srgbClr val="669900"/>
                </a:solidFill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ar-SA" dirty="0">
                <a:solidFill>
                  <a:srgbClr val="669900"/>
                </a:solidFill>
              </a:rPr>
              <a:t> </a:t>
            </a:r>
            <a:r>
              <a:rPr lang="en-US" dirty="0">
                <a:solidFill>
                  <a:srgbClr val="669900"/>
                </a:solidFill>
              </a:rPr>
              <a:t>8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</a:t>
            </a:r>
            <a:r>
              <a:rPr lang="en-US" b="1" baseline="-25000" dirty="0">
                <a:solidFill>
                  <a:srgbClr val="006600"/>
                </a:solidFill>
                <a:sym typeface="Symbol" pitchFamily="18" charset="2"/>
              </a:rPr>
              <a:t>12 </a:t>
            </a:r>
            <a:r>
              <a:rPr lang="en-US" b="1" dirty="0">
                <a:solidFill>
                  <a:srgbClr val="006600"/>
                </a:solidFill>
              </a:rPr>
              <a:t>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6600"/>
                </a:solidFill>
              </a:rPr>
              <a:t>2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381000" y="274638"/>
            <a:ext cx="8305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lvl="0" indent="-762000" algn="ctr" rtl="1">
              <a:defRPr/>
            </a:pPr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اختبار أمثلية الحل الأساسي الممكن الجديد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4" name="Text Box 57"/>
          <p:cNvSpPr txBox="1">
            <a:spLocks noChangeArrowheads="1"/>
          </p:cNvSpPr>
          <p:nvPr/>
        </p:nvSpPr>
        <p:spPr bwMode="auto">
          <a:xfrm>
            <a:off x="1597578" y="6290156"/>
            <a:ext cx="59987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rtl="1"/>
            <a:r>
              <a:rPr lang="ar-SA" sz="2800" b="1" dirty="0">
                <a:solidFill>
                  <a:srgbClr val="FF0000"/>
                </a:solidFill>
              </a:rPr>
              <a:t>الحل أمثل </a:t>
            </a:r>
            <a:r>
              <a:rPr lang="ar-SA" sz="2800" dirty="0"/>
              <a:t>لأن</a:t>
            </a:r>
            <a:r>
              <a:rPr lang="ar-SA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800" b="1" i="1" baseline="-25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≤ 0</a:t>
            </a:r>
            <a:r>
              <a:rPr lang="ar-SA" sz="2800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لجميع الخلايا غير الأساسية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E9CB8-F406-49DF-909F-E30CEB620177}" type="slidenum">
              <a:rPr lang="ar-SA"/>
              <a:pPr>
                <a:defRPr/>
              </a:pPr>
              <a:t>5</a:t>
            </a:fld>
            <a:endParaRPr lang="en-US"/>
          </a:p>
        </p:txBody>
      </p:sp>
      <p:sp>
        <p:nvSpPr>
          <p:cNvPr id="228357" name="Oval 5"/>
          <p:cNvSpPr>
            <a:spLocks noChangeArrowheads="1"/>
          </p:cNvSpPr>
          <p:nvPr/>
        </p:nvSpPr>
        <p:spPr bwMode="auto">
          <a:xfrm>
            <a:off x="2114921" y="2750609"/>
            <a:ext cx="771525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ar-SA" b="1" dirty="0">
                <a:solidFill>
                  <a:srgbClr val="C00000"/>
                </a:solidFill>
                <a:latin typeface="Arial" charset="0"/>
                <a:cs typeface="Arial" charset="0"/>
              </a:rPr>
              <a:t>محطة</a:t>
            </a:r>
            <a:r>
              <a:rPr lang="ar-SA" sz="800" b="1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ar-SA" b="1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  <a:r>
              <a:rPr lang="en-US" b="1" dirty="0">
                <a:solidFill>
                  <a:srgbClr val="C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28361" name="Oval 9"/>
          <p:cNvSpPr>
            <a:spLocks noChangeArrowheads="1"/>
          </p:cNvSpPr>
          <p:nvPr/>
        </p:nvSpPr>
        <p:spPr bwMode="auto">
          <a:xfrm>
            <a:off x="2097458" y="3961872"/>
            <a:ext cx="771525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ar-SA" b="1" dirty="0">
                <a:solidFill>
                  <a:srgbClr val="C00000"/>
                </a:solidFill>
              </a:rPr>
              <a:t>محطة</a:t>
            </a:r>
            <a:r>
              <a:rPr lang="ar-SA" sz="800" b="1" dirty="0">
                <a:solidFill>
                  <a:srgbClr val="C00000"/>
                </a:solidFill>
              </a:rPr>
              <a:t> </a:t>
            </a:r>
            <a:r>
              <a:rPr lang="ar-SA" b="1" dirty="0">
                <a:solidFill>
                  <a:srgbClr val="C00000"/>
                </a:solidFill>
              </a:rPr>
              <a:t>-</a:t>
            </a:r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28362" name="Oval 10"/>
          <p:cNvSpPr>
            <a:spLocks noChangeArrowheads="1"/>
          </p:cNvSpPr>
          <p:nvPr/>
        </p:nvSpPr>
        <p:spPr bwMode="auto">
          <a:xfrm>
            <a:off x="2040308" y="5266797"/>
            <a:ext cx="771525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ar-SA" b="1" dirty="0">
                <a:solidFill>
                  <a:srgbClr val="C00000"/>
                </a:solidFill>
              </a:rPr>
              <a:t>محطة</a:t>
            </a:r>
            <a:r>
              <a:rPr lang="ar-SA" sz="800" b="1" dirty="0">
                <a:solidFill>
                  <a:srgbClr val="C00000"/>
                </a:solidFill>
              </a:rPr>
              <a:t> </a:t>
            </a:r>
            <a:r>
              <a:rPr lang="ar-SA" b="1" dirty="0">
                <a:solidFill>
                  <a:srgbClr val="C00000"/>
                </a:solidFill>
              </a:rPr>
              <a:t>-</a:t>
            </a:r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28363" name="Oval 11"/>
          <p:cNvSpPr>
            <a:spLocks noChangeArrowheads="1"/>
          </p:cNvSpPr>
          <p:nvPr/>
        </p:nvSpPr>
        <p:spPr bwMode="auto">
          <a:xfrm>
            <a:off x="5896346" y="1941180"/>
            <a:ext cx="771525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ar-SA" b="1" dirty="0">
                <a:solidFill>
                  <a:srgbClr val="C00000"/>
                </a:solidFill>
                <a:latin typeface="Arial" charset="0"/>
                <a:cs typeface="Arial" charset="0"/>
              </a:rPr>
              <a:t>مدينة</a:t>
            </a:r>
            <a:r>
              <a:rPr lang="ar-SA" sz="800" b="1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ar-SA" b="1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  <a:r>
              <a:rPr lang="en-US" b="1" dirty="0">
                <a:solidFill>
                  <a:srgbClr val="C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28364" name="Oval 12"/>
          <p:cNvSpPr>
            <a:spLocks noChangeArrowheads="1"/>
          </p:cNvSpPr>
          <p:nvPr/>
        </p:nvSpPr>
        <p:spPr bwMode="auto">
          <a:xfrm>
            <a:off x="5878883" y="3247497"/>
            <a:ext cx="771525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ar-SA" b="1" dirty="0">
                <a:solidFill>
                  <a:srgbClr val="C00000"/>
                </a:solidFill>
              </a:rPr>
              <a:t>مدينة</a:t>
            </a:r>
            <a:r>
              <a:rPr lang="ar-SA" sz="800" b="1" dirty="0">
                <a:solidFill>
                  <a:srgbClr val="C00000"/>
                </a:solidFill>
              </a:rPr>
              <a:t> </a:t>
            </a:r>
            <a:r>
              <a:rPr lang="ar-SA" b="1" dirty="0">
                <a:solidFill>
                  <a:srgbClr val="C00000"/>
                </a:solidFill>
              </a:rPr>
              <a:t>-</a:t>
            </a:r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28365" name="Oval 13"/>
          <p:cNvSpPr>
            <a:spLocks noChangeArrowheads="1"/>
          </p:cNvSpPr>
          <p:nvPr/>
        </p:nvSpPr>
        <p:spPr bwMode="auto">
          <a:xfrm>
            <a:off x="5840783" y="4647672"/>
            <a:ext cx="771525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ar-SA" b="1" dirty="0">
                <a:solidFill>
                  <a:srgbClr val="C00000"/>
                </a:solidFill>
              </a:rPr>
              <a:t>مدينة</a:t>
            </a:r>
            <a:r>
              <a:rPr lang="ar-SA" sz="800" b="1" dirty="0">
                <a:solidFill>
                  <a:srgbClr val="C00000"/>
                </a:solidFill>
              </a:rPr>
              <a:t> </a:t>
            </a:r>
            <a:r>
              <a:rPr lang="ar-SA" b="1" dirty="0">
                <a:solidFill>
                  <a:srgbClr val="C00000"/>
                </a:solidFill>
              </a:rPr>
              <a:t>-</a:t>
            </a:r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28366" name="Oval 14"/>
          <p:cNvSpPr>
            <a:spLocks noChangeArrowheads="1"/>
          </p:cNvSpPr>
          <p:nvPr/>
        </p:nvSpPr>
        <p:spPr bwMode="auto">
          <a:xfrm>
            <a:off x="5878883" y="6057372"/>
            <a:ext cx="771525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ar-SA" b="1" dirty="0">
                <a:solidFill>
                  <a:srgbClr val="C00000"/>
                </a:solidFill>
              </a:rPr>
              <a:t>مدينة</a:t>
            </a:r>
            <a:r>
              <a:rPr lang="ar-SA" sz="800" b="1" dirty="0">
                <a:solidFill>
                  <a:srgbClr val="C00000"/>
                </a:solidFill>
              </a:rPr>
              <a:t> </a:t>
            </a:r>
            <a:r>
              <a:rPr lang="ar-SA" b="1" dirty="0">
                <a:solidFill>
                  <a:srgbClr val="C00000"/>
                </a:solidFill>
              </a:rPr>
              <a:t>-</a:t>
            </a:r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28381" name="Text Box 29"/>
          <p:cNvSpPr txBox="1">
            <a:spLocks noChangeArrowheads="1"/>
          </p:cNvSpPr>
          <p:nvPr/>
        </p:nvSpPr>
        <p:spPr bwMode="auto">
          <a:xfrm>
            <a:off x="1520858" y="2726094"/>
            <a:ext cx="5854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35</a:t>
            </a:r>
          </a:p>
        </p:txBody>
      </p:sp>
      <p:sp>
        <p:nvSpPr>
          <p:cNvPr id="228382" name="Text Box 30"/>
          <p:cNvSpPr txBox="1">
            <a:spLocks noChangeArrowheads="1"/>
          </p:cNvSpPr>
          <p:nvPr/>
        </p:nvSpPr>
        <p:spPr bwMode="auto">
          <a:xfrm>
            <a:off x="1505868" y="3951827"/>
            <a:ext cx="5854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50</a:t>
            </a:r>
          </a:p>
        </p:txBody>
      </p:sp>
      <p:sp>
        <p:nvSpPr>
          <p:cNvPr id="228383" name="Text Box 31"/>
          <p:cNvSpPr txBox="1">
            <a:spLocks noChangeArrowheads="1"/>
          </p:cNvSpPr>
          <p:nvPr/>
        </p:nvSpPr>
        <p:spPr bwMode="auto">
          <a:xfrm>
            <a:off x="1490696" y="5254644"/>
            <a:ext cx="5854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228384" name="Text Box 32"/>
          <p:cNvSpPr txBox="1">
            <a:spLocks noChangeArrowheads="1"/>
          </p:cNvSpPr>
          <p:nvPr/>
        </p:nvSpPr>
        <p:spPr bwMode="auto">
          <a:xfrm>
            <a:off x="6710733" y="6036032"/>
            <a:ext cx="5854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228385" name="Text Box 33"/>
          <p:cNvSpPr txBox="1">
            <a:spLocks noChangeArrowheads="1"/>
          </p:cNvSpPr>
          <p:nvPr/>
        </p:nvSpPr>
        <p:spPr bwMode="auto">
          <a:xfrm>
            <a:off x="6690096" y="4641504"/>
            <a:ext cx="5854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228386" name="Text Box 34"/>
          <p:cNvSpPr txBox="1">
            <a:spLocks noChangeArrowheads="1"/>
          </p:cNvSpPr>
          <p:nvPr/>
        </p:nvSpPr>
        <p:spPr bwMode="auto">
          <a:xfrm>
            <a:off x="6729783" y="3230919"/>
            <a:ext cx="5854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228387" name="Text Box 35"/>
          <p:cNvSpPr txBox="1">
            <a:spLocks noChangeArrowheads="1"/>
          </p:cNvSpPr>
          <p:nvPr/>
        </p:nvSpPr>
        <p:spPr bwMode="auto">
          <a:xfrm>
            <a:off x="6705086" y="1896028"/>
            <a:ext cx="5854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45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695243" y="2090209"/>
            <a:ext cx="3294063" cy="4322763"/>
            <a:chOff x="1916" y="1268"/>
            <a:chExt cx="2075" cy="2723"/>
          </a:xfrm>
        </p:grpSpPr>
        <p:sp>
          <p:nvSpPr>
            <p:cNvPr id="6165" name="Line 15"/>
            <p:cNvSpPr>
              <a:spLocks noChangeShapeType="1"/>
            </p:cNvSpPr>
            <p:nvPr/>
          </p:nvSpPr>
          <p:spPr bwMode="auto">
            <a:xfrm flipV="1">
              <a:off x="1997" y="1268"/>
              <a:ext cx="1941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16"/>
            <p:cNvSpPr>
              <a:spLocks noChangeShapeType="1"/>
            </p:cNvSpPr>
            <p:nvPr/>
          </p:nvSpPr>
          <p:spPr bwMode="auto">
            <a:xfrm>
              <a:off x="2039" y="1810"/>
              <a:ext cx="1884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17"/>
            <p:cNvSpPr>
              <a:spLocks noChangeShapeType="1"/>
            </p:cNvSpPr>
            <p:nvPr/>
          </p:nvSpPr>
          <p:spPr bwMode="auto">
            <a:xfrm>
              <a:off x="2016" y="1895"/>
              <a:ext cx="195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18"/>
            <p:cNvSpPr>
              <a:spLocks noChangeShapeType="1"/>
            </p:cNvSpPr>
            <p:nvPr/>
          </p:nvSpPr>
          <p:spPr bwMode="auto">
            <a:xfrm>
              <a:off x="1993" y="1938"/>
              <a:ext cx="1998" cy="1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19"/>
            <p:cNvSpPr>
              <a:spLocks noChangeShapeType="1"/>
            </p:cNvSpPr>
            <p:nvPr/>
          </p:nvSpPr>
          <p:spPr bwMode="auto">
            <a:xfrm flipV="1">
              <a:off x="1992" y="1337"/>
              <a:ext cx="1926" cy="1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20"/>
            <p:cNvSpPr>
              <a:spLocks noChangeShapeType="1"/>
            </p:cNvSpPr>
            <p:nvPr/>
          </p:nvSpPr>
          <p:spPr bwMode="auto">
            <a:xfrm flipV="1">
              <a:off x="2016" y="2183"/>
              <a:ext cx="18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21"/>
            <p:cNvSpPr>
              <a:spLocks noChangeShapeType="1"/>
            </p:cNvSpPr>
            <p:nvPr/>
          </p:nvSpPr>
          <p:spPr bwMode="auto">
            <a:xfrm>
              <a:off x="2005" y="2652"/>
              <a:ext cx="1884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22"/>
            <p:cNvSpPr>
              <a:spLocks noChangeShapeType="1"/>
            </p:cNvSpPr>
            <p:nvPr/>
          </p:nvSpPr>
          <p:spPr bwMode="auto">
            <a:xfrm>
              <a:off x="1988" y="2695"/>
              <a:ext cx="1926" cy="1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23"/>
            <p:cNvSpPr>
              <a:spLocks noChangeShapeType="1"/>
            </p:cNvSpPr>
            <p:nvPr/>
          </p:nvSpPr>
          <p:spPr bwMode="auto">
            <a:xfrm flipV="1">
              <a:off x="1962" y="1421"/>
              <a:ext cx="1998" cy="19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24"/>
            <p:cNvSpPr>
              <a:spLocks noChangeShapeType="1"/>
            </p:cNvSpPr>
            <p:nvPr/>
          </p:nvSpPr>
          <p:spPr bwMode="auto">
            <a:xfrm flipV="1">
              <a:off x="1986" y="2249"/>
              <a:ext cx="1962" cy="1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25"/>
            <p:cNvSpPr>
              <a:spLocks noChangeShapeType="1"/>
            </p:cNvSpPr>
            <p:nvPr/>
          </p:nvSpPr>
          <p:spPr bwMode="auto">
            <a:xfrm flipV="1">
              <a:off x="1975" y="3138"/>
              <a:ext cx="19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26"/>
            <p:cNvSpPr>
              <a:spLocks noChangeShapeType="1"/>
            </p:cNvSpPr>
            <p:nvPr/>
          </p:nvSpPr>
          <p:spPr bwMode="auto">
            <a:xfrm>
              <a:off x="1916" y="3523"/>
              <a:ext cx="202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Text Box 37"/>
            <p:cNvSpPr txBox="1">
              <a:spLocks noChangeArrowheads="1"/>
            </p:cNvSpPr>
            <p:nvPr/>
          </p:nvSpPr>
          <p:spPr bwMode="auto">
            <a:xfrm>
              <a:off x="2221" y="1485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178" name="Text Box 38"/>
            <p:cNvSpPr txBox="1">
              <a:spLocks noChangeArrowheads="1"/>
            </p:cNvSpPr>
            <p:nvPr/>
          </p:nvSpPr>
          <p:spPr bwMode="auto">
            <a:xfrm>
              <a:off x="2297" y="168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6179" name="Text Box 39"/>
            <p:cNvSpPr txBox="1">
              <a:spLocks noChangeArrowheads="1"/>
            </p:cNvSpPr>
            <p:nvPr/>
          </p:nvSpPr>
          <p:spPr bwMode="auto">
            <a:xfrm>
              <a:off x="2236" y="1872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6180" name="Text Box 40"/>
            <p:cNvSpPr txBox="1">
              <a:spLocks noChangeArrowheads="1"/>
            </p:cNvSpPr>
            <p:nvPr/>
          </p:nvSpPr>
          <p:spPr bwMode="auto">
            <a:xfrm>
              <a:off x="2200" y="2011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6181" name="Text Box 42"/>
            <p:cNvSpPr txBox="1">
              <a:spLocks noChangeArrowheads="1"/>
            </p:cNvSpPr>
            <p:nvPr/>
          </p:nvSpPr>
          <p:spPr bwMode="auto">
            <a:xfrm>
              <a:off x="2080" y="2196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6182" name="Text Box 43"/>
            <p:cNvSpPr txBox="1">
              <a:spLocks noChangeArrowheads="1"/>
            </p:cNvSpPr>
            <p:nvPr/>
          </p:nvSpPr>
          <p:spPr bwMode="auto">
            <a:xfrm>
              <a:off x="2140" y="23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6183" name="Text Box 44"/>
            <p:cNvSpPr txBox="1">
              <a:spLocks noChangeArrowheads="1"/>
            </p:cNvSpPr>
            <p:nvPr/>
          </p:nvSpPr>
          <p:spPr bwMode="auto">
            <a:xfrm>
              <a:off x="2163" y="251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6184" name="Text Box 45"/>
            <p:cNvSpPr txBox="1">
              <a:spLocks noChangeArrowheads="1"/>
            </p:cNvSpPr>
            <p:nvPr/>
          </p:nvSpPr>
          <p:spPr bwMode="auto">
            <a:xfrm>
              <a:off x="2175" y="267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185" name="Text Box 46"/>
            <p:cNvSpPr txBox="1">
              <a:spLocks noChangeArrowheads="1"/>
            </p:cNvSpPr>
            <p:nvPr/>
          </p:nvSpPr>
          <p:spPr bwMode="auto">
            <a:xfrm>
              <a:off x="1998" y="2931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6186" name="Text Box 47"/>
            <p:cNvSpPr txBox="1">
              <a:spLocks noChangeArrowheads="1"/>
            </p:cNvSpPr>
            <p:nvPr/>
          </p:nvSpPr>
          <p:spPr bwMode="auto">
            <a:xfrm>
              <a:off x="2176" y="303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6187" name="Text Box 48"/>
            <p:cNvSpPr txBox="1">
              <a:spLocks noChangeArrowheads="1"/>
            </p:cNvSpPr>
            <p:nvPr/>
          </p:nvSpPr>
          <p:spPr bwMode="auto">
            <a:xfrm>
              <a:off x="2189" y="3233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6188" name="Text Box 49"/>
            <p:cNvSpPr txBox="1">
              <a:spLocks noChangeArrowheads="1"/>
            </p:cNvSpPr>
            <p:nvPr/>
          </p:nvSpPr>
          <p:spPr bwMode="auto">
            <a:xfrm>
              <a:off x="2200" y="3429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رسم توضيحي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52929" y="2151945"/>
            <a:ext cx="130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Supply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69460" y="1477140"/>
            <a:ext cx="145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Demand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0960" y="2195339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ar-SA" sz="2800" dirty="0">
                <a:latin typeface="Times New Roman" pitchFamily="18" charset="0"/>
                <a:cs typeface="Times New Roman" pitchFamily="18" charset="0"/>
              </a:rPr>
              <a:t>الإمداد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00820" y="153762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ar-SA" sz="2800" dirty="0">
                <a:latin typeface="Times New Roman" pitchFamily="18" charset="0"/>
                <a:cs typeface="Times New Roman" pitchFamily="18" charset="0"/>
              </a:rPr>
              <a:t>الطلب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600200"/>
            <a:ext cx="8439150" cy="4954588"/>
          </a:xfrm>
        </p:spPr>
        <p:txBody>
          <a:bodyPr/>
          <a:lstStyle/>
          <a:p>
            <a:pPr marL="609600" indent="-609600" algn="r" rtl="1" eaLnBrk="1" hangingPunct="1">
              <a:spcBef>
                <a:spcPct val="0"/>
              </a:spcBef>
              <a:buNone/>
            </a:pPr>
            <a:endParaRPr lang="en-US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lvl="1" indent="0" eaLnBrk="1" hangingPunct="1">
              <a:spcBef>
                <a:spcPct val="0"/>
              </a:spcBef>
              <a:buFontTx/>
              <a:buNone/>
            </a:pPr>
            <a:r>
              <a:rPr lang="ar-SA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     	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45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20                 30                 30</a:t>
            </a:r>
            <a:endParaRPr lang="ar-SA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lvl="1" indent="0" algn="r" eaLnBrk="1" hangingPunct="1">
              <a:spcBef>
                <a:spcPct val="0"/>
              </a:spcBef>
              <a:buFontTx/>
              <a:buNone/>
            </a:pPr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الحل الأمثل:</a:t>
            </a:r>
          </a:p>
          <a:p>
            <a:pPr>
              <a:buNone/>
            </a:pPr>
            <a:r>
              <a:rPr lang="en-US" sz="1800" b="1" i="1" dirty="0"/>
              <a:t>x</a:t>
            </a:r>
            <a:r>
              <a:rPr lang="en-US" sz="1800" b="1" baseline="-25000" dirty="0"/>
              <a:t>12</a:t>
            </a:r>
            <a:r>
              <a:rPr lang="en-US" sz="1800" b="1" dirty="0"/>
              <a:t> = 10  ,  </a:t>
            </a:r>
            <a:r>
              <a:rPr lang="en-US" sz="1800" b="1" i="1" dirty="0"/>
              <a:t>x</a:t>
            </a:r>
            <a:r>
              <a:rPr lang="en-US" sz="1800" b="1" baseline="-25000" dirty="0"/>
              <a:t>13</a:t>
            </a:r>
            <a:r>
              <a:rPr lang="en-US" sz="1800" b="1" dirty="0"/>
              <a:t> = 25  ,  </a:t>
            </a:r>
            <a:r>
              <a:rPr lang="en-US" sz="1800" b="1" i="1" dirty="0"/>
              <a:t>x</a:t>
            </a:r>
            <a:r>
              <a:rPr lang="en-US" sz="1800" b="1" baseline="-25000" dirty="0"/>
              <a:t>21 </a:t>
            </a:r>
            <a:r>
              <a:rPr lang="en-US" sz="1800" b="1" dirty="0"/>
              <a:t>= 45  , </a:t>
            </a:r>
            <a:r>
              <a:rPr lang="en-US" sz="1800" b="1" i="1" dirty="0"/>
              <a:t> x</a:t>
            </a:r>
            <a:r>
              <a:rPr lang="en-US" sz="1800" b="1" baseline="-25000" dirty="0"/>
              <a:t>23</a:t>
            </a:r>
            <a:r>
              <a:rPr lang="en-US" sz="1800" b="1" dirty="0"/>
              <a:t> = 5  ,  </a:t>
            </a:r>
            <a:r>
              <a:rPr lang="en-US" sz="1800" b="1" i="1" dirty="0"/>
              <a:t>x</a:t>
            </a:r>
            <a:r>
              <a:rPr lang="en-US" sz="1800" b="1" baseline="-25000" dirty="0"/>
              <a:t>32</a:t>
            </a:r>
            <a:r>
              <a:rPr lang="en-US" sz="1800" b="1" dirty="0"/>
              <a:t> = 10  ,  </a:t>
            </a:r>
            <a:r>
              <a:rPr lang="en-US" sz="1800" b="1" i="1" dirty="0"/>
              <a:t>x</a:t>
            </a:r>
            <a:r>
              <a:rPr lang="en-US" sz="1800" b="1" baseline="-25000" dirty="0"/>
              <a:t>34</a:t>
            </a:r>
            <a:r>
              <a:rPr lang="en-US" sz="1800" b="1" dirty="0"/>
              <a:t> = 30  , </a:t>
            </a:r>
          </a:p>
          <a:p>
            <a:pPr>
              <a:buNone/>
            </a:pPr>
            <a:r>
              <a:rPr lang="en-US" sz="1800" b="1" i="1" dirty="0"/>
              <a:t>x</a:t>
            </a:r>
            <a:r>
              <a:rPr lang="en-US" sz="1800" b="1" baseline="-25000" dirty="0"/>
              <a:t>11</a:t>
            </a:r>
            <a:r>
              <a:rPr lang="en-US" sz="1800" b="1" dirty="0"/>
              <a:t> =  </a:t>
            </a:r>
            <a:r>
              <a:rPr lang="en-US" sz="1800" b="1" i="1" dirty="0"/>
              <a:t>x</a:t>
            </a:r>
            <a:r>
              <a:rPr lang="en-US" sz="1800" b="1" baseline="-25000" dirty="0"/>
              <a:t>14</a:t>
            </a:r>
            <a:r>
              <a:rPr lang="en-US" sz="1800" b="1" dirty="0"/>
              <a:t> =  </a:t>
            </a:r>
            <a:r>
              <a:rPr lang="en-US" sz="1800" b="1" i="1" dirty="0"/>
              <a:t>x</a:t>
            </a:r>
            <a:r>
              <a:rPr lang="en-US" sz="1800" b="1" baseline="-25000" dirty="0"/>
              <a:t>22</a:t>
            </a:r>
            <a:r>
              <a:rPr lang="en-US" sz="1800" b="1" dirty="0"/>
              <a:t> =  </a:t>
            </a:r>
            <a:r>
              <a:rPr lang="en-US" sz="1800" b="1" i="1" dirty="0"/>
              <a:t>x</a:t>
            </a:r>
            <a:r>
              <a:rPr lang="en-US" sz="1800" b="1" baseline="-25000" dirty="0"/>
              <a:t>24</a:t>
            </a:r>
            <a:r>
              <a:rPr lang="en-US" sz="1800" b="1" dirty="0"/>
              <a:t> = </a:t>
            </a:r>
            <a:r>
              <a:rPr lang="en-US" sz="1800" b="1" i="1" dirty="0"/>
              <a:t> x</a:t>
            </a:r>
            <a:r>
              <a:rPr lang="en-US" sz="1800" b="1" baseline="-25000" dirty="0"/>
              <a:t>31</a:t>
            </a:r>
            <a:r>
              <a:rPr lang="en-US" sz="1800" b="1" dirty="0"/>
              <a:t> = </a:t>
            </a:r>
            <a:r>
              <a:rPr lang="en-US" sz="1800" b="1" i="1" dirty="0"/>
              <a:t>x</a:t>
            </a:r>
            <a:r>
              <a:rPr lang="en-US" sz="1800" b="1" baseline="-25000" dirty="0"/>
              <a:t>33</a:t>
            </a:r>
            <a:r>
              <a:rPr lang="en-US" sz="1800" b="1" dirty="0"/>
              <a:t> = 0 . </a:t>
            </a:r>
          </a:p>
          <a:p>
            <a:pPr>
              <a:buNone/>
            </a:pPr>
            <a:r>
              <a:rPr lang="ar-SA" sz="1800" b="1" dirty="0"/>
              <a:t> </a:t>
            </a:r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sz="1800" b="1" dirty="0"/>
              <a:t>  = (10 x 6) + (25 x 10) + (45 x 9) + (5 x 13) + (10 x 9) + (30 x 5)  = 1020</a:t>
            </a:r>
          </a:p>
          <a:p>
            <a:pPr marL="0" lvl="1" indent="0" eaLnBrk="1" hangingPunct="1">
              <a:spcBef>
                <a:spcPct val="0"/>
              </a:spcBef>
              <a:buFontTx/>
              <a:buNone/>
            </a:pP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0DB3-5DDE-4EBA-BD71-E6CFF61A8764}" type="slidenum">
              <a:rPr lang="ar-SA"/>
              <a:pPr/>
              <a:t>50</a:t>
            </a:fld>
            <a:endParaRPr lang="en-US" dirty="0"/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0425653"/>
              </p:ext>
            </p:extLst>
          </p:nvPr>
        </p:nvGraphicFramePr>
        <p:xfrm>
          <a:off x="1895995" y="1988771"/>
          <a:ext cx="6607175" cy="2643189"/>
        </p:xfrm>
        <a:graphic>
          <a:graphicData uri="http://schemas.openxmlformats.org/drawingml/2006/table">
            <a:tbl>
              <a:tblPr rtl="1"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1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5009" name="Rectangle 33"/>
          <p:cNvSpPr>
            <a:spLocks noChangeArrowheads="1"/>
          </p:cNvSpPr>
          <p:nvPr/>
        </p:nvSpPr>
        <p:spPr bwMode="auto">
          <a:xfrm>
            <a:off x="2829445" y="1990139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0" name="Rectangle 34"/>
          <p:cNvSpPr>
            <a:spLocks noChangeArrowheads="1"/>
          </p:cNvSpPr>
          <p:nvPr/>
        </p:nvSpPr>
        <p:spPr bwMode="auto">
          <a:xfrm>
            <a:off x="4149928" y="1990359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1" name="Rectangle 35"/>
          <p:cNvSpPr>
            <a:spLocks noChangeArrowheads="1"/>
          </p:cNvSpPr>
          <p:nvPr/>
        </p:nvSpPr>
        <p:spPr bwMode="auto">
          <a:xfrm>
            <a:off x="6791778" y="1990359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2" name="Rectangle 36"/>
          <p:cNvSpPr>
            <a:spLocks noChangeArrowheads="1"/>
          </p:cNvSpPr>
          <p:nvPr/>
        </p:nvSpPr>
        <p:spPr bwMode="auto">
          <a:xfrm>
            <a:off x="2828743" y="2870952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3" name="Rectangle 37"/>
          <p:cNvSpPr>
            <a:spLocks noChangeArrowheads="1"/>
          </p:cNvSpPr>
          <p:nvPr/>
        </p:nvSpPr>
        <p:spPr bwMode="auto">
          <a:xfrm>
            <a:off x="4148688" y="2870249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4" name="Rectangle 38"/>
          <p:cNvSpPr>
            <a:spLocks noChangeArrowheads="1"/>
          </p:cNvSpPr>
          <p:nvPr/>
        </p:nvSpPr>
        <p:spPr bwMode="auto">
          <a:xfrm>
            <a:off x="6791460" y="2870634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5" name="Rectangle 39"/>
          <p:cNvSpPr>
            <a:spLocks noChangeArrowheads="1"/>
          </p:cNvSpPr>
          <p:nvPr/>
        </p:nvSpPr>
        <p:spPr bwMode="auto">
          <a:xfrm>
            <a:off x="2830648" y="3753656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6" name="Rectangle 40"/>
          <p:cNvSpPr>
            <a:spLocks noChangeArrowheads="1"/>
          </p:cNvSpPr>
          <p:nvPr/>
        </p:nvSpPr>
        <p:spPr bwMode="auto">
          <a:xfrm>
            <a:off x="4149610" y="3750011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7" name="Rectangle 41"/>
          <p:cNvSpPr>
            <a:spLocks noChangeArrowheads="1"/>
          </p:cNvSpPr>
          <p:nvPr/>
        </p:nvSpPr>
        <p:spPr bwMode="auto">
          <a:xfrm>
            <a:off x="6789555" y="3750011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8" name="Rectangle 42"/>
          <p:cNvSpPr>
            <a:spLocks noChangeArrowheads="1"/>
          </p:cNvSpPr>
          <p:nvPr/>
        </p:nvSpPr>
        <p:spPr bwMode="auto">
          <a:xfrm>
            <a:off x="5470160" y="1988619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9" name="Rectangle 43"/>
          <p:cNvSpPr>
            <a:spLocks noChangeArrowheads="1"/>
          </p:cNvSpPr>
          <p:nvPr/>
        </p:nvSpPr>
        <p:spPr bwMode="auto">
          <a:xfrm>
            <a:off x="5469458" y="2870317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20" name="Rectangle 44"/>
          <p:cNvSpPr>
            <a:spLocks noChangeArrowheads="1"/>
          </p:cNvSpPr>
          <p:nvPr/>
        </p:nvSpPr>
        <p:spPr bwMode="auto">
          <a:xfrm>
            <a:off x="5469843" y="3751599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449070" y="15109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Supply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381000" y="274638"/>
            <a:ext cx="8305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marR="0" lvl="0" indent="-76200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ar-SA" sz="4000" b="1" kern="0" dirty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 pitchFamily="18" charset="2"/>
              </a:rPr>
              <a:t>الحل الأمثل لمثال توزيع الكهرباء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4D86F8-502D-413D-86E5-077084359511}" type="slidenum">
              <a:rPr lang="ar-SA"/>
              <a:pPr>
                <a:defRPr/>
              </a:pPr>
              <a:t>51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ملاحظات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58175" cy="4687888"/>
          </a:xfrm>
        </p:spPr>
        <p:txBody>
          <a:bodyPr/>
          <a:lstStyle/>
          <a:p>
            <a:pPr marL="647700" indent="-533400" algn="r" rtl="1" eaLnBrk="1" hangingPunct="1">
              <a:lnSpc>
                <a:spcPct val="115000"/>
              </a:lnSpc>
              <a:spcBef>
                <a:spcPct val="0"/>
              </a:spcBef>
            </a:pPr>
            <a:r>
              <a:rPr lang="ar-SA" sz="29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سمبلكس النقل </a:t>
            </a:r>
            <a:r>
              <a:rPr lang="en-US" sz="29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ar-SA" sz="29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طريقة السمبلكس العامة لحل البرامج الخطية</a:t>
            </a:r>
          </a:p>
          <a:p>
            <a:pPr marL="1428750" lvl="2" indent="-457200" algn="r" rtl="1" eaLnBrk="1" hangingPunct="1">
              <a:lnSpc>
                <a:spcPct val="115000"/>
              </a:lnSpc>
              <a:spcBef>
                <a:spcPct val="0"/>
              </a:spcBef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المتغير الداخل 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428750" lvl="2" indent="-457200" algn="r" rtl="1" eaLnBrk="1" hangingPunct="1">
              <a:lnSpc>
                <a:spcPct val="115000"/>
              </a:lnSpc>
              <a:spcBef>
                <a:spcPct val="0"/>
              </a:spcBef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اختبار الأمثلية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تمثل معاملات صف دالة الهدف في جدول السمبلكس</a:t>
            </a:r>
          </a:p>
          <a:p>
            <a:pPr marL="1428750" lvl="2" indent="-457200" algn="r" rtl="1" eaLnBrk="1" hangingPunct="1">
              <a:lnSpc>
                <a:spcPct val="115000"/>
              </a:lnSpc>
              <a:spcBef>
                <a:spcPct val="0"/>
              </a:spcBef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المتغير الخارج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اختبار النسبة الصغرى</a:t>
            </a:r>
          </a:p>
          <a:p>
            <a:pPr marL="647700" indent="-533400" algn="r" rtl="1" eaLnBrk="1" hangingPunct="1">
              <a:lnSpc>
                <a:spcPct val="115000"/>
              </a:lnSpc>
              <a:spcBef>
                <a:spcPct val="0"/>
              </a:spcBef>
            </a:pPr>
            <a:r>
              <a:rPr lang="ar-SA" sz="29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شروط الإمداد والطلب محققة في كل مرحلة </a:t>
            </a:r>
          </a:p>
          <a:p>
            <a:pPr marL="647700" indent="-533400" algn="r" rtl="1" eaLnBrk="1" hangingPunct="1">
              <a:lnSpc>
                <a:spcPct val="115000"/>
              </a:lnSpc>
              <a:spcBef>
                <a:spcPct val="0"/>
              </a:spcBef>
            </a:pPr>
            <a:r>
              <a:rPr lang="ar-SA" sz="29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مسألة النقل تكون متحللة إذا وجد جدول سمبلكس للمسألة بحيث تكون إحدى الخلايا الأساسية مملوءة بالقيمة  </a:t>
            </a:r>
            <a:r>
              <a:rPr lang="en-US" sz="29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endParaRPr lang="ar-SA" sz="29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47700" indent="-533400" algn="r" rtl="1" eaLnBrk="1" hangingPunct="1">
              <a:lnSpc>
                <a:spcPct val="115000"/>
              </a:lnSpc>
              <a:spcBef>
                <a:spcPct val="0"/>
              </a:spcBef>
            </a:pPr>
            <a:r>
              <a:rPr lang="ar-SA" sz="29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عند الوصول لجدول النقل الأمثل:</a:t>
            </a:r>
          </a:p>
          <a:p>
            <a:pPr marL="857250" lvl="1" indent="-342900" algn="r" rtl="1" eaLnBrk="1" hangingPunct="1">
              <a:lnSpc>
                <a:spcPct val="115000"/>
              </a:lnSpc>
              <a:spcBef>
                <a:spcPct val="0"/>
              </a:spcBef>
            </a:pPr>
            <a:r>
              <a:rPr lang="ar-SA" sz="25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يكون الحل الأمثل وحيداً إذا كانت 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" &lt; 0"</a:t>
            </a:r>
            <a:r>
              <a:rPr lang="ar-SA" sz="25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لجميع الخلايا الغير أساسية </a:t>
            </a:r>
          </a:p>
          <a:p>
            <a:pPr marL="857250" lvl="1" indent="-342900" algn="r" rtl="1" eaLnBrk="1" hangingPunct="1">
              <a:lnSpc>
                <a:spcPct val="115000"/>
              </a:lnSpc>
              <a:spcBef>
                <a:spcPct val="0"/>
              </a:spcBef>
            </a:pPr>
            <a:r>
              <a:rPr lang="ar-SA" sz="25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يوجد حلول مثلى متعددة إذا وجد 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" = 0"</a:t>
            </a:r>
            <a:r>
              <a:rPr lang="ar-SA" sz="25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في أحد الخلايا الغير أساسية</a:t>
            </a:r>
            <a:endParaRPr lang="en-US" sz="25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983666-BBCC-457F-866E-6CA76F9720E3}" type="slidenum">
              <a:rPr lang="ar-SA"/>
              <a:pPr>
                <a:defRPr/>
              </a:pPr>
              <a:t>52</a:t>
            </a:fld>
            <a:endParaRPr lang="en-US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894623" y="1955800"/>
            <a:ext cx="16722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ar-SA" sz="3200" b="1" dirty="0"/>
              <a:t>نماذج النقل</a:t>
            </a:r>
          </a:p>
        </p:txBody>
      </p:sp>
      <p:sp>
        <p:nvSpPr>
          <p:cNvPr id="4101" name="Freeform 4"/>
          <p:cNvSpPr>
            <a:spLocks/>
          </p:cNvSpPr>
          <p:nvPr/>
        </p:nvSpPr>
        <p:spPr bwMode="auto">
          <a:xfrm>
            <a:off x="2514600" y="2851150"/>
            <a:ext cx="4260850" cy="385763"/>
          </a:xfrm>
          <a:custGeom>
            <a:avLst/>
            <a:gdLst>
              <a:gd name="T0" fmla="*/ 0 w 3237"/>
              <a:gd name="T1" fmla="*/ 2147483647 h 243"/>
              <a:gd name="T2" fmla="*/ 0 w 3237"/>
              <a:gd name="T3" fmla="*/ 0 h 243"/>
              <a:gd name="T4" fmla="*/ 2147483647 w 3237"/>
              <a:gd name="T5" fmla="*/ 0 h 243"/>
              <a:gd name="T6" fmla="*/ 2147483647 w 3237"/>
              <a:gd name="T7" fmla="*/ 2147483647 h 243"/>
              <a:gd name="T8" fmla="*/ 0 60000 65536"/>
              <a:gd name="T9" fmla="*/ 0 60000 65536"/>
              <a:gd name="T10" fmla="*/ 0 60000 65536"/>
              <a:gd name="T11" fmla="*/ 0 60000 65536"/>
              <a:gd name="T12" fmla="*/ 0 w 3237"/>
              <a:gd name="T13" fmla="*/ 0 h 243"/>
              <a:gd name="T14" fmla="*/ 3237 w 3237"/>
              <a:gd name="T15" fmla="*/ 243 h 2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37" h="243">
                <a:moveTo>
                  <a:pt x="0" y="243"/>
                </a:moveTo>
                <a:lnTo>
                  <a:pt x="0" y="0"/>
                </a:lnTo>
                <a:lnTo>
                  <a:pt x="3237" y="0"/>
                </a:lnTo>
                <a:lnTo>
                  <a:pt x="3237" y="21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 flipV="1">
            <a:off x="4643438" y="25146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1705198" y="3240088"/>
            <a:ext cx="25474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ar-SA" sz="2400" b="1" dirty="0"/>
              <a:t>نماذج النقل غير المتزنة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5734156" y="3214688"/>
            <a:ext cx="20794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ar-SA" sz="2400" b="1" dirty="0"/>
              <a:t>نماذج النقل المتزنة</a:t>
            </a: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5257800" y="3629025"/>
            <a:ext cx="32464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sz="2400" dirty="0"/>
              <a:t>إجمالي الطلب </a:t>
            </a:r>
            <a:r>
              <a:rPr lang="ar-SA" sz="24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ar-SA" sz="2400" dirty="0"/>
              <a:t> إجمالي الإمداد</a:t>
            </a:r>
            <a:endParaRPr lang="en-US" sz="2400" dirty="0"/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1219200" y="3552825"/>
            <a:ext cx="33249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rtl="1"/>
            <a:r>
              <a:rPr lang="ar-SA" sz="2400" dirty="0"/>
              <a:t>إجمالي الطلب </a:t>
            </a:r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itchFamily="18" charset="2"/>
              </a:rPr>
              <a:t></a:t>
            </a:r>
            <a:r>
              <a:rPr lang="ar-SA" sz="2400" dirty="0">
                <a:sym typeface="Symbol" pitchFamily="18" charset="2"/>
              </a:rPr>
              <a:t> </a:t>
            </a:r>
            <a:r>
              <a:rPr lang="ar-SA" sz="2400" dirty="0"/>
              <a:t> إجمالي الإمداد</a:t>
            </a:r>
            <a:endParaRPr lang="en-US" sz="2400" dirty="0"/>
          </a:p>
        </p:txBody>
      </p:sp>
      <p:sp>
        <p:nvSpPr>
          <p:cNvPr id="4107" name="Freeform 10"/>
          <p:cNvSpPr>
            <a:spLocks/>
          </p:cNvSpPr>
          <p:nvPr/>
        </p:nvSpPr>
        <p:spPr bwMode="auto">
          <a:xfrm>
            <a:off x="1289050" y="4256608"/>
            <a:ext cx="3560763" cy="385762"/>
          </a:xfrm>
          <a:custGeom>
            <a:avLst/>
            <a:gdLst>
              <a:gd name="T0" fmla="*/ 0 w 3237"/>
              <a:gd name="T1" fmla="*/ 2147483647 h 243"/>
              <a:gd name="T2" fmla="*/ 0 w 3237"/>
              <a:gd name="T3" fmla="*/ 0 h 243"/>
              <a:gd name="T4" fmla="*/ 2147483647 w 3237"/>
              <a:gd name="T5" fmla="*/ 0 h 243"/>
              <a:gd name="T6" fmla="*/ 2147483647 w 3237"/>
              <a:gd name="T7" fmla="*/ 2147483647 h 243"/>
              <a:gd name="T8" fmla="*/ 0 60000 65536"/>
              <a:gd name="T9" fmla="*/ 0 60000 65536"/>
              <a:gd name="T10" fmla="*/ 0 60000 65536"/>
              <a:gd name="T11" fmla="*/ 0 60000 65536"/>
              <a:gd name="T12" fmla="*/ 0 w 3237"/>
              <a:gd name="T13" fmla="*/ 0 h 243"/>
              <a:gd name="T14" fmla="*/ 3237 w 3237"/>
              <a:gd name="T15" fmla="*/ 243 h 2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37" h="243">
                <a:moveTo>
                  <a:pt x="0" y="243"/>
                </a:moveTo>
                <a:lnTo>
                  <a:pt x="0" y="0"/>
                </a:lnTo>
                <a:lnTo>
                  <a:pt x="3237" y="0"/>
                </a:lnTo>
                <a:lnTo>
                  <a:pt x="3237" y="21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8" name="Line 11"/>
          <p:cNvSpPr>
            <a:spLocks noChangeShapeType="1"/>
          </p:cNvSpPr>
          <p:nvPr/>
        </p:nvSpPr>
        <p:spPr bwMode="auto">
          <a:xfrm flipV="1">
            <a:off x="2992438" y="396768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32328" y="4763020"/>
            <a:ext cx="280237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1"/>
            <a:r>
              <a:rPr lang="ar-SA" sz="2400" b="1" dirty="0"/>
              <a:t>عجز</a:t>
            </a:r>
          </a:p>
          <a:p>
            <a:pPr algn="ctr" rtl="1"/>
            <a:r>
              <a:rPr lang="ar-SA" sz="2000" b="1" dirty="0"/>
              <a:t>إجمالي الطلب </a:t>
            </a:r>
            <a:r>
              <a:rPr lang="ar-SA" sz="2000" b="1" dirty="0">
                <a:sym typeface="Symbol" pitchFamily="18" charset="2"/>
              </a:rPr>
              <a:t>&gt; </a:t>
            </a:r>
            <a:r>
              <a:rPr lang="ar-SA" sz="2000" b="1" dirty="0"/>
              <a:t> إجمالي الإمداد</a:t>
            </a:r>
            <a:endParaRPr lang="en-US" sz="2000" b="1" dirty="0"/>
          </a:p>
        </p:txBody>
      </p:sp>
      <p:sp>
        <p:nvSpPr>
          <p:cNvPr id="4110" name="Text Box 13"/>
          <p:cNvSpPr txBox="1">
            <a:spLocks noChangeArrowheads="1"/>
          </p:cNvSpPr>
          <p:nvPr/>
        </p:nvSpPr>
        <p:spPr bwMode="auto">
          <a:xfrm>
            <a:off x="3401003" y="4739208"/>
            <a:ext cx="280236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1"/>
            <a:r>
              <a:rPr lang="ar-SA" sz="2400" b="1" dirty="0"/>
              <a:t>فائض</a:t>
            </a:r>
          </a:p>
          <a:p>
            <a:pPr algn="ctr" rtl="1"/>
            <a:r>
              <a:rPr lang="ar-SA" sz="2000" b="1" dirty="0"/>
              <a:t>إجمالي الطلب </a:t>
            </a:r>
            <a:r>
              <a:rPr lang="ar-SA" sz="2000" b="1" dirty="0">
                <a:sym typeface="Symbol" pitchFamily="18" charset="2"/>
              </a:rPr>
              <a:t>&lt; </a:t>
            </a:r>
            <a:r>
              <a:rPr lang="ar-SA" sz="2000" b="1" dirty="0"/>
              <a:t> إجمالي الإمداد</a:t>
            </a:r>
            <a:endParaRPr lang="en-US" sz="2000" b="1" dirty="0"/>
          </a:p>
        </p:txBody>
      </p:sp>
      <p:sp>
        <p:nvSpPr>
          <p:cNvPr id="264206" name="Freeform 14"/>
          <p:cNvSpPr>
            <a:spLocks/>
          </p:cNvSpPr>
          <p:nvPr/>
        </p:nvSpPr>
        <p:spPr bwMode="auto">
          <a:xfrm>
            <a:off x="5094288" y="2727325"/>
            <a:ext cx="3122612" cy="2089150"/>
          </a:xfrm>
          <a:custGeom>
            <a:avLst/>
            <a:gdLst>
              <a:gd name="T0" fmla="*/ 2147483647 w 1967"/>
              <a:gd name="T1" fmla="*/ 2147483647 h 1316"/>
              <a:gd name="T2" fmla="*/ 2147483647 w 1967"/>
              <a:gd name="T3" fmla="*/ 2147483647 h 1316"/>
              <a:gd name="T4" fmla="*/ 2147483647 w 1967"/>
              <a:gd name="T5" fmla="*/ 0 h 1316"/>
              <a:gd name="T6" fmla="*/ 0 60000 65536"/>
              <a:gd name="T7" fmla="*/ 0 60000 65536"/>
              <a:gd name="T8" fmla="*/ 0 60000 65536"/>
              <a:gd name="T9" fmla="*/ 0 w 1967"/>
              <a:gd name="T10" fmla="*/ 0 h 1316"/>
              <a:gd name="T11" fmla="*/ 1967 w 1967"/>
              <a:gd name="T12" fmla="*/ 1316 h 13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7" h="1316">
                <a:moveTo>
                  <a:pt x="55" y="840"/>
                </a:moveTo>
                <a:cubicBezTo>
                  <a:pt x="27" y="1078"/>
                  <a:pt x="0" y="1316"/>
                  <a:pt x="319" y="1176"/>
                </a:cubicBezTo>
                <a:cubicBezTo>
                  <a:pt x="638" y="1036"/>
                  <a:pt x="1302" y="518"/>
                  <a:pt x="1967" y="0"/>
                </a:cubicBezTo>
              </a:path>
            </a:pathLst>
          </a:custGeom>
          <a:noFill/>
          <a:ln w="57150">
            <a:solidFill>
              <a:srgbClr val="66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نماذج النقـــل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7FA62C-3669-441B-B627-95DBB3ED3355}" type="slidenum">
              <a:rPr lang="ar-SA"/>
              <a:pPr>
                <a:defRPr/>
              </a:pPr>
              <a:t>53</a:t>
            </a:fld>
            <a:endParaRPr lang="en-US"/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2487893" y="2362200"/>
            <a:ext cx="43701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rtl="1"/>
            <a:r>
              <a:rPr lang="ar-SA" sz="3200" dirty="0"/>
              <a:t>إجمالي الطلب </a:t>
            </a:r>
            <a:r>
              <a:rPr lang="en-US" sz="3200" dirty="0">
                <a:sym typeface="Symbol" pitchFamily="18" charset="2"/>
              </a:rPr>
              <a:t></a:t>
            </a:r>
            <a:r>
              <a:rPr lang="ar-SA" sz="3200" dirty="0">
                <a:sym typeface="Symbol" pitchFamily="18" charset="2"/>
              </a:rPr>
              <a:t> </a:t>
            </a:r>
            <a:r>
              <a:rPr lang="ar-SA" sz="3200" dirty="0"/>
              <a:t> إجمالي الإمداد</a:t>
            </a:r>
            <a:endParaRPr lang="en-US" sz="3200" dirty="0"/>
          </a:p>
        </p:txBody>
      </p:sp>
      <p:sp>
        <p:nvSpPr>
          <p:cNvPr id="6150" name="Freeform 10"/>
          <p:cNvSpPr>
            <a:spLocks/>
          </p:cNvSpPr>
          <p:nvPr/>
        </p:nvSpPr>
        <p:spPr bwMode="auto">
          <a:xfrm>
            <a:off x="3054350" y="3290888"/>
            <a:ext cx="3560763" cy="385762"/>
          </a:xfrm>
          <a:custGeom>
            <a:avLst/>
            <a:gdLst>
              <a:gd name="T0" fmla="*/ 0 w 3237"/>
              <a:gd name="T1" fmla="*/ 2147483647 h 243"/>
              <a:gd name="T2" fmla="*/ 0 w 3237"/>
              <a:gd name="T3" fmla="*/ 0 h 243"/>
              <a:gd name="T4" fmla="*/ 2147483647 w 3237"/>
              <a:gd name="T5" fmla="*/ 0 h 243"/>
              <a:gd name="T6" fmla="*/ 2147483647 w 3237"/>
              <a:gd name="T7" fmla="*/ 2147483647 h 243"/>
              <a:gd name="T8" fmla="*/ 0 60000 65536"/>
              <a:gd name="T9" fmla="*/ 0 60000 65536"/>
              <a:gd name="T10" fmla="*/ 0 60000 65536"/>
              <a:gd name="T11" fmla="*/ 0 60000 65536"/>
              <a:gd name="T12" fmla="*/ 0 w 3237"/>
              <a:gd name="T13" fmla="*/ 0 h 243"/>
              <a:gd name="T14" fmla="*/ 3237 w 3237"/>
              <a:gd name="T15" fmla="*/ 243 h 2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37" h="243">
                <a:moveTo>
                  <a:pt x="0" y="243"/>
                </a:moveTo>
                <a:lnTo>
                  <a:pt x="0" y="0"/>
                </a:lnTo>
                <a:lnTo>
                  <a:pt x="3237" y="0"/>
                </a:lnTo>
                <a:lnTo>
                  <a:pt x="3237" y="21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1" name="Line 11"/>
          <p:cNvSpPr>
            <a:spLocks noChangeShapeType="1"/>
          </p:cNvSpPr>
          <p:nvPr/>
        </p:nvSpPr>
        <p:spPr bwMode="auto">
          <a:xfrm flipV="1">
            <a:off x="4757738" y="30019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Text Box 12"/>
          <p:cNvSpPr txBox="1">
            <a:spLocks noChangeArrowheads="1"/>
          </p:cNvSpPr>
          <p:nvPr/>
        </p:nvSpPr>
        <p:spPr bwMode="auto">
          <a:xfrm>
            <a:off x="1222342" y="3797300"/>
            <a:ext cx="342112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1"/>
            <a:r>
              <a:rPr lang="ar-SA" sz="2800" b="1" dirty="0"/>
              <a:t>عجز</a:t>
            </a:r>
          </a:p>
          <a:p>
            <a:pPr algn="ctr" rtl="1"/>
            <a:r>
              <a:rPr lang="ar-SA" sz="2400" dirty="0"/>
              <a:t>إجمالي الطلب  </a:t>
            </a:r>
            <a:r>
              <a:rPr lang="ar-SA" sz="2400" dirty="0">
                <a:sym typeface="Symbol" pitchFamily="18" charset="2"/>
              </a:rPr>
              <a:t>&gt; </a:t>
            </a:r>
            <a:r>
              <a:rPr lang="ar-SA" sz="2400" dirty="0"/>
              <a:t> إجمالي الإمداد</a:t>
            </a:r>
            <a:endParaRPr lang="en-US" sz="2400" dirty="0"/>
          </a:p>
        </p:txBody>
      </p:sp>
      <p:sp>
        <p:nvSpPr>
          <p:cNvPr id="6153" name="Text Box 13"/>
          <p:cNvSpPr txBox="1">
            <a:spLocks noChangeArrowheads="1"/>
          </p:cNvSpPr>
          <p:nvPr/>
        </p:nvSpPr>
        <p:spPr bwMode="auto">
          <a:xfrm>
            <a:off x="5010117" y="3760788"/>
            <a:ext cx="342112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1"/>
            <a:r>
              <a:rPr lang="ar-SA" sz="2800" b="1" dirty="0"/>
              <a:t>فائض</a:t>
            </a:r>
          </a:p>
          <a:p>
            <a:pPr algn="ctr" rtl="1"/>
            <a:r>
              <a:rPr lang="ar-SA" sz="2400" dirty="0"/>
              <a:t>إجمالي الطلب  </a:t>
            </a:r>
            <a:r>
              <a:rPr lang="ar-SA" sz="2400" dirty="0">
                <a:sym typeface="Symbol" pitchFamily="18" charset="2"/>
              </a:rPr>
              <a:t>&lt; </a:t>
            </a:r>
            <a:r>
              <a:rPr lang="ar-SA" sz="2400" dirty="0"/>
              <a:t> إجمالي الإمداد</a:t>
            </a:r>
            <a:endParaRPr lang="en-US" sz="2400" dirty="0"/>
          </a:p>
        </p:txBody>
      </p:sp>
      <p:sp>
        <p:nvSpPr>
          <p:cNvPr id="265231" name="Text Box 15"/>
          <p:cNvSpPr txBox="1">
            <a:spLocks noChangeArrowheads="1"/>
          </p:cNvSpPr>
          <p:nvPr/>
        </p:nvSpPr>
        <p:spPr bwMode="auto">
          <a:xfrm>
            <a:off x="5372293" y="4724400"/>
            <a:ext cx="30460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1"/>
            <a:r>
              <a:rPr lang="ar-SA" sz="2400" b="1" dirty="0">
                <a:solidFill>
                  <a:schemeClr val="accent2"/>
                </a:solidFill>
              </a:rPr>
              <a:t>تحول إلى متزنة</a:t>
            </a:r>
          </a:p>
          <a:p>
            <a:pPr algn="ctr" rtl="1"/>
            <a:r>
              <a:rPr lang="ar-SA" sz="2400" b="1" dirty="0">
                <a:solidFill>
                  <a:schemeClr val="accent2"/>
                </a:solidFill>
              </a:rPr>
              <a:t>عقدة طلب وهمية = الفائض </a:t>
            </a:r>
          </a:p>
        </p:txBody>
      </p:sp>
      <p:sp>
        <p:nvSpPr>
          <p:cNvPr id="265232" name="Text Box 16"/>
          <p:cNvSpPr txBox="1">
            <a:spLocks noChangeArrowheads="1"/>
          </p:cNvSpPr>
          <p:nvPr/>
        </p:nvSpPr>
        <p:spPr bwMode="auto">
          <a:xfrm>
            <a:off x="1291489" y="4775200"/>
            <a:ext cx="290977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1"/>
            <a:r>
              <a:rPr lang="ar-SA" sz="2400" b="1" dirty="0">
                <a:solidFill>
                  <a:schemeClr val="accent2"/>
                </a:solidFill>
              </a:rPr>
              <a:t>تحول إلى متزنة</a:t>
            </a:r>
          </a:p>
          <a:p>
            <a:pPr algn="ctr" rtl="1"/>
            <a:r>
              <a:rPr lang="ar-SA" sz="2400" b="1" dirty="0">
                <a:solidFill>
                  <a:schemeClr val="accent2"/>
                </a:solidFill>
              </a:rPr>
              <a:t>عقدة إمداد وهمية = العجز 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نماذج النقـــل غير المتزنة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60425" y="1701800"/>
            <a:ext cx="7727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sz="3200" b="1" dirty="0">
                <a:solidFill>
                  <a:srgbClr val="FF0000"/>
                </a:solidFill>
              </a:rPr>
              <a:t>يجب أن تكون مسألة النقل متزنة لتطبيق سمبلكس النقل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1" grpId="0"/>
      <p:bldP spid="26523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49E1B0-0095-4DBB-8363-9CCE3D8218A0}" type="slidenum">
              <a:rPr lang="ar-SA"/>
              <a:pPr>
                <a:defRPr/>
              </a:pPr>
              <a:t>54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نماذج النقـــل غير المتزنة – فائض في الإمداد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8486775" cy="4840288"/>
          </a:xfrm>
        </p:spPr>
        <p:txBody>
          <a:bodyPr/>
          <a:lstStyle/>
          <a:p>
            <a:pPr marL="1047750" lvl="1" indent="-533400" algn="r" rtl="1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ar-SA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		           	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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&gt;  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428750" lvl="2" indent="-457200" algn="r" rtl="1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ar-SA" sz="1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lvl="2" indent="0" algn="r" rtl="1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Char char="•"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نوجد نقطة طلب إضافية (وهمية) ، نسميها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endParaRPr lang="ar-SA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lvl="2" indent="0" algn="r" rtl="1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Char char="•"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مقدار الطلب عندها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مساوي للفائض من الإمداد:</a:t>
            </a:r>
          </a:p>
          <a:p>
            <a:pPr marL="1428750" lvl="2" indent="-457200" algn="ctr" rtl="1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 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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lvl="2" indent="0" algn="r" rtl="1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Char char="•"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تكلفة النقل من عقدة الإمداد 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ar-SA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إلى عقدة الطلب الوهمية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تساوي: </a:t>
            </a:r>
          </a:p>
          <a:p>
            <a:pPr marL="800100" lvl="3" indent="-342900" algn="r" rtl="1" eaLnBrk="1" hangingPunct="1">
              <a:lnSpc>
                <a:spcPct val="115000"/>
              </a:lnSpc>
              <a:spcBef>
                <a:spcPct val="0"/>
              </a:spcBef>
              <a:buFont typeface="Times New Roman" panose="02020603050405020304" pitchFamily="18" charset="0"/>
              <a:buChar char="−"/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الصفر (هذا يكفي لحل مسألة النقل)</a:t>
            </a:r>
          </a:p>
          <a:p>
            <a:pPr marL="800100" lvl="3" indent="-342900" algn="r" rtl="1" eaLnBrk="1" hangingPunct="1">
              <a:lnSpc>
                <a:spcPct val="115000"/>
              </a:lnSpc>
              <a:spcBef>
                <a:spcPct val="0"/>
              </a:spcBef>
              <a:buFont typeface="Times New Roman" panose="02020603050405020304" pitchFamily="18" charset="0"/>
              <a:buChar char="−"/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ويمكن وضعها تساوي تكلفة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التخزين عند عقدة الإمداد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452BA-C29D-470C-9613-94B4AE755CE6}" type="slidenum">
              <a:rPr lang="ar-SA"/>
              <a:pPr>
                <a:defRPr/>
              </a:pPr>
              <a:t>55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نماذج النقـــل غير المتزنة – فائض في الإمداد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8486775" cy="4840288"/>
          </a:xfrm>
        </p:spPr>
        <p:txBody>
          <a:bodyPr/>
          <a:lstStyle/>
          <a:p>
            <a:pPr marL="63500" indent="0" algn="r" rtl="1" eaLnBrk="1" hangingPunct="1">
              <a:buFontTx/>
              <a:buNone/>
            </a:pPr>
            <a:r>
              <a:rPr lang="ar-SA" sz="2800" dirty="0">
                <a:sym typeface="Symbol" pitchFamily="18" charset="2"/>
              </a:rPr>
              <a:t>مثال:</a:t>
            </a:r>
          </a:p>
          <a:p>
            <a:pPr marL="63500" indent="0" algn="just" rtl="1" eaLnBrk="1" hangingPunct="1">
              <a:spcBef>
                <a:spcPct val="0"/>
              </a:spcBef>
              <a:buFontTx/>
              <a:buNone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800" dirty="0">
                <a:sym typeface="Symbol" pitchFamily="18" charset="2"/>
              </a:rPr>
              <a:t>مصفاة بترول لديها موقعين لتأمين احتياج ثلاثة مدن من وقود التدفئة. تبلغ الطاقة الانتاجية من وقود التدفئة للمصفاة الأولى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20</a:t>
            </a:r>
            <a:r>
              <a:rPr lang="ar-SA" sz="2800" dirty="0">
                <a:sym typeface="Symbol" pitchFamily="18" charset="2"/>
              </a:rPr>
              <a:t> مليون برميل يوميا بينما تبلغ الطاقة الانتاجية من وقود التدفئة للمصفاة الثانية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46</a:t>
            </a:r>
            <a:r>
              <a:rPr lang="ar-SA" sz="2800" dirty="0">
                <a:sym typeface="Symbol" pitchFamily="18" charset="2"/>
              </a:rPr>
              <a:t> مليون برميل يوميا. يقدر الطلب من الوقود لكل مدينة :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18</a:t>
            </a:r>
            <a:r>
              <a:rPr lang="ar-SA" sz="2800" dirty="0">
                <a:sym typeface="Symbol" pitchFamily="18" charset="2"/>
              </a:rPr>
              <a:t> و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23</a:t>
            </a:r>
            <a:r>
              <a:rPr lang="ar-SA" sz="2800" dirty="0">
                <a:sym typeface="Symbol" pitchFamily="18" charset="2"/>
              </a:rPr>
              <a:t> و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12</a:t>
            </a:r>
            <a:r>
              <a:rPr lang="ar-SA" sz="2800" dirty="0">
                <a:sym typeface="Symbol" pitchFamily="18" charset="2"/>
              </a:rPr>
              <a:t> مليون برميل يوميا للمدينة الأولى والثانية والثالثة على الترتيب. وتبلغ تكلفة نقل البرميل الواحد من أحد المصفاتين إلى أي مدينة 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5</a:t>
            </a:r>
            <a:r>
              <a:rPr lang="ar-SA" sz="2800" dirty="0">
                <a:sym typeface="Symbol" pitchFamily="18" charset="2"/>
              </a:rPr>
              <a:t> ريال لكل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10</a:t>
            </a:r>
            <a:r>
              <a:rPr lang="ar-SA" sz="2800" dirty="0">
                <a:sym typeface="Symbol" pitchFamily="18" charset="2"/>
              </a:rPr>
              <a:t> كيلو متر. وتبعد المدينة-</a:t>
            </a:r>
            <a:r>
              <a:rPr lang="en-US" sz="2800" dirty="0">
                <a:sym typeface="Symbol" pitchFamily="18" charset="2"/>
              </a:rPr>
              <a:t>1</a:t>
            </a:r>
            <a:r>
              <a:rPr lang="ar-SA" sz="2800" dirty="0">
                <a:sym typeface="Symbol" pitchFamily="18" charset="2"/>
              </a:rPr>
              <a:t>: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50</a:t>
            </a:r>
            <a:r>
              <a:rPr lang="ar-SA" sz="2800" dirty="0">
                <a:sym typeface="Symbol" pitchFamily="18" charset="2"/>
              </a:rPr>
              <a:t> كم و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30</a:t>
            </a:r>
            <a:r>
              <a:rPr lang="ar-SA" sz="2800" dirty="0">
                <a:sym typeface="Symbol" pitchFamily="18" charset="2"/>
              </a:rPr>
              <a:t> كم عن المصفاة </a:t>
            </a:r>
            <a:r>
              <a:rPr lang="en-US" sz="2800" dirty="0">
                <a:sym typeface="Symbol" pitchFamily="18" charset="2"/>
              </a:rPr>
              <a:t>1</a:t>
            </a:r>
            <a:r>
              <a:rPr lang="ar-SA" sz="2800" dirty="0">
                <a:sym typeface="Symbol" pitchFamily="18" charset="2"/>
              </a:rPr>
              <a:t> و </a:t>
            </a:r>
            <a:r>
              <a:rPr lang="en-US" sz="2800" dirty="0">
                <a:sym typeface="Symbol" pitchFamily="18" charset="2"/>
              </a:rPr>
              <a:t>2</a:t>
            </a:r>
            <a:r>
              <a:rPr lang="ar-SA" sz="2800" dirty="0">
                <a:sym typeface="Symbol" pitchFamily="18" charset="2"/>
              </a:rPr>
              <a:t> على الترتيب والمدينة-</a:t>
            </a:r>
            <a:r>
              <a:rPr lang="en-US" sz="2800" dirty="0">
                <a:sym typeface="Symbol" pitchFamily="18" charset="2"/>
              </a:rPr>
              <a:t>2</a:t>
            </a:r>
            <a:r>
              <a:rPr lang="ar-SA" sz="2800" dirty="0">
                <a:sym typeface="Symbol" pitchFamily="18" charset="2"/>
              </a:rPr>
              <a:t>: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24</a:t>
            </a:r>
            <a:r>
              <a:rPr lang="ar-SA" sz="2800" dirty="0">
                <a:sym typeface="Symbol" pitchFamily="18" charset="2"/>
              </a:rPr>
              <a:t> كم و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46</a:t>
            </a:r>
            <a:r>
              <a:rPr lang="ar-SA" sz="2800" dirty="0">
                <a:sym typeface="Symbol" pitchFamily="18" charset="2"/>
              </a:rPr>
              <a:t> كم عن المصفاة </a:t>
            </a:r>
            <a:r>
              <a:rPr lang="en-US" sz="2800" dirty="0">
                <a:sym typeface="Symbol" pitchFamily="18" charset="2"/>
              </a:rPr>
              <a:t>1</a:t>
            </a:r>
            <a:r>
              <a:rPr lang="ar-SA" sz="2800" dirty="0">
                <a:sym typeface="Symbol" pitchFamily="18" charset="2"/>
              </a:rPr>
              <a:t> و </a:t>
            </a:r>
            <a:r>
              <a:rPr lang="en-US" sz="2800" dirty="0">
                <a:sym typeface="Symbol" pitchFamily="18" charset="2"/>
              </a:rPr>
              <a:t>2</a:t>
            </a:r>
            <a:r>
              <a:rPr lang="ar-SA" sz="2800" dirty="0">
                <a:sym typeface="Symbol" pitchFamily="18" charset="2"/>
              </a:rPr>
              <a:t> على الترتيب و المدينة-</a:t>
            </a:r>
            <a:r>
              <a:rPr lang="en-US" sz="2800" dirty="0">
                <a:sym typeface="Symbol" pitchFamily="18" charset="2"/>
              </a:rPr>
              <a:t>3</a:t>
            </a:r>
            <a:r>
              <a:rPr lang="ar-SA" sz="2800" dirty="0">
                <a:sym typeface="Symbol" pitchFamily="18" charset="2"/>
              </a:rPr>
              <a:t>: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32</a:t>
            </a:r>
            <a:r>
              <a:rPr lang="ar-SA" sz="2800" dirty="0">
                <a:sym typeface="Symbol" pitchFamily="18" charset="2"/>
              </a:rPr>
              <a:t> كم و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18</a:t>
            </a:r>
            <a:r>
              <a:rPr lang="ar-SA" sz="2800" dirty="0">
                <a:sym typeface="Symbol" pitchFamily="18" charset="2"/>
              </a:rPr>
              <a:t> كم عن المصفاة </a:t>
            </a:r>
            <a:r>
              <a:rPr lang="en-US" sz="2800" dirty="0">
                <a:sym typeface="Symbol" pitchFamily="18" charset="2"/>
              </a:rPr>
              <a:t>1</a:t>
            </a:r>
            <a:r>
              <a:rPr lang="ar-SA" sz="2800" dirty="0">
                <a:sym typeface="Symbol" pitchFamily="18" charset="2"/>
              </a:rPr>
              <a:t> و </a:t>
            </a:r>
            <a:r>
              <a:rPr lang="en-US" sz="2800" dirty="0">
                <a:sym typeface="Symbol" pitchFamily="18" charset="2"/>
              </a:rPr>
              <a:t>2</a:t>
            </a:r>
            <a:r>
              <a:rPr lang="ar-SA" sz="2800" dirty="0">
                <a:sym typeface="Symbol" pitchFamily="18" charset="2"/>
              </a:rPr>
              <a:t> على الترتيب. أوجد الطريقة المثلى لتأمين احتياج كل مدينة.</a:t>
            </a:r>
          </a:p>
          <a:p>
            <a:pPr marL="63500" indent="0" algn="just" rtl="1" eaLnBrk="1" hangingPunct="1">
              <a:lnSpc>
                <a:spcPct val="90000"/>
              </a:lnSpc>
              <a:buFontTx/>
              <a:buNone/>
            </a:pPr>
            <a:r>
              <a:rPr lang="ar-SA" sz="2000" dirty="0">
                <a:sym typeface="Symbol" pitchFamily="18" charset="2"/>
              </a:rPr>
              <a:t>	</a:t>
            </a:r>
            <a:r>
              <a:rPr lang="en-US" sz="2000" dirty="0">
                <a:sym typeface="Symbol" pitchFamily="18" charset="2"/>
              </a:rPr>
              <a:t> </a:t>
            </a:r>
            <a:endParaRPr lang="ar-SA" sz="20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BDB4A-ADF3-4EC6-BC69-A7DFE6E35C65}" type="slidenum">
              <a:rPr lang="ar-SA"/>
              <a:pPr>
                <a:defRPr/>
              </a:pPr>
              <a:t>56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نماذج النقـــل غير المتزنة – فائض في الإمداد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8486775" cy="4827588"/>
          </a:xfrm>
        </p:spPr>
        <p:txBody>
          <a:bodyPr/>
          <a:lstStyle/>
          <a:p>
            <a:pPr marL="63500" indent="0" algn="r" rtl="1" eaLnBrk="1" hangingPunct="1">
              <a:buFontTx/>
              <a:buNone/>
            </a:pPr>
            <a:r>
              <a:rPr lang="ar-SA" sz="2400" dirty="0">
                <a:sym typeface="Symbol" pitchFamily="18" charset="2"/>
              </a:rPr>
              <a:t>مثال: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جدول النقل: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3500" lvl="0" indent="0" algn="ctr" rtl="1" eaLnBrk="1" hangingPunct="1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Supply</a:t>
            </a:r>
          </a:p>
          <a:p>
            <a:pPr marL="63500" indent="0" algn="r" rtl="1" eaLnBrk="1" hangingPunct="1"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</a:t>
            </a: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3500" indent="0" algn="r" rtl="1" eaLnBrk="1" hangingPunct="1">
              <a:buFontTx/>
              <a:buNone/>
            </a:pP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3500" indent="0" algn="r" rtl="1" eaLnBrk="1" hangingPunct="1"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3500" indent="0" algn="r" rtl="1" eaLnBrk="1" hangingPunct="1">
              <a:buFontTx/>
              <a:buNone/>
            </a:pP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3500" indent="0" algn="r" rtl="1" eaLnBrk="1" hangingPunct="1">
              <a:buFontTx/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3500" indent="0" eaLnBrk="1" hangingPunct="1">
              <a:buFontTx/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Demand	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18  	   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23	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12	</a:t>
            </a:r>
            <a:endParaRPr lang="ar-SA" sz="2000" dirty="0">
              <a:sym typeface="Symbol" pitchFamily="18" charset="2"/>
            </a:endParaRPr>
          </a:p>
        </p:txBody>
      </p:sp>
      <p:graphicFrame>
        <p:nvGraphicFramePr>
          <p:cNvPr id="273708" name="Group 300"/>
          <p:cNvGraphicFramePr>
            <a:graphicFrameLocks noGrp="1"/>
          </p:cNvGraphicFramePr>
          <p:nvPr>
            <p:ph sz="half" idx="2"/>
          </p:nvPr>
        </p:nvGraphicFramePr>
        <p:xfrm>
          <a:off x="2819401" y="2743200"/>
          <a:ext cx="5284787" cy="1762126"/>
        </p:xfrm>
        <a:graphic>
          <a:graphicData uri="http://schemas.openxmlformats.org/drawingml/2006/table">
            <a:tbl>
              <a:tblPr rtl="1"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41" name="Rectangle 279"/>
          <p:cNvSpPr>
            <a:spLocks noChangeArrowheads="1"/>
          </p:cNvSpPr>
          <p:nvPr/>
        </p:nvSpPr>
        <p:spPr bwMode="auto">
          <a:xfrm>
            <a:off x="3752850" y="2742882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80"/>
          <p:cNvSpPr>
            <a:spLocks noChangeArrowheads="1"/>
          </p:cNvSpPr>
          <p:nvPr/>
        </p:nvSpPr>
        <p:spPr bwMode="auto">
          <a:xfrm>
            <a:off x="6391275" y="2742882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Rectangle 282"/>
          <p:cNvSpPr>
            <a:spLocks noChangeArrowheads="1"/>
          </p:cNvSpPr>
          <p:nvPr/>
        </p:nvSpPr>
        <p:spPr bwMode="auto">
          <a:xfrm>
            <a:off x="3751763" y="362458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Rectangle 283"/>
          <p:cNvSpPr>
            <a:spLocks noChangeArrowheads="1"/>
          </p:cNvSpPr>
          <p:nvPr/>
        </p:nvSpPr>
        <p:spPr bwMode="auto">
          <a:xfrm>
            <a:off x="6390958" y="3625161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287"/>
          <p:cNvSpPr>
            <a:spLocks noChangeArrowheads="1"/>
          </p:cNvSpPr>
          <p:nvPr/>
        </p:nvSpPr>
        <p:spPr bwMode="auto">
          <a:xfrm>
            <a:off x="5072313" y="274408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288"/>
          <p:cNvSpPr>
            <a:spLocks noChangeArrowheads="1"/>
          </p:cNvSpPr>
          <p:nvPr/>
        </p:nvSpPr>
        <p:spPr bwMode="auto">
          <a:xfrm>
            <a:off x="5070475" y="3624897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BDB4A-ADF3-4EC6-BC69-A7DFE6E35C65}" type="slidenum">
              <a:rPr lang="ar-SA"/>
              <a:pPr>
                <a:defRPr/>
              </a:pPr>
              <a:t>57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نماذج النقـــل غير المتزنة – فائض في الإمداد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8486775" cy="4827588"/>
          </a:xfrm>
        </p:spPr>
        <p:txBody>
          <a:bodyPr/>
          <a:lstStyle/>
          <a:p>
            <a:pPr marL="63500" indent="0" algn="r" rtl="1" eaLnBrk="1" hangingPunct="1">
              <a:buFontTx/>
              <a:buNone/>
            </a:pPr>
            <a:r>
              <a:rPr lang="ar-SA" sz="2400" dirty="0">
                <a:sym typeface="Symbol" pitchFamily="18" charset="2"/>
              </a:rPr>
              <a:t>مثال: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إجمالي الطلب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18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23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12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53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63500" indent="0" algn="r" rtl="1" eaLnBrk="1" hangingPunct="1">
              <a:buFontTx/>
              <a:buNone/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إجمالي الإمداد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46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66</a:t>
            </a:r>
            <a:endParaRPr lang="en-US" sz="24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3500" indent="0" algn="r" rtl="1" eaLnBrk="1" hangingPunct="1">
              <a:buFontTx/>
              <a:buNone/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الفرق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66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–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53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13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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فائض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3500" indent="0" algn="r" rtl="1" eaLnBrk="1" hangingPunct="1">
              <a:buFontTx/>
              <a:buNone/>
            </a:pP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3500" lvl="0" indent="0" algn="ctr" rtl="1" eaLnBrk="1" hangingPunct="1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                                  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dummy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Supply</a:t>
            </a:r>
          </a:p>
          <a:p>
            <a:pPr marL="63500" indent="0" algn="r" rtl="1" eaLnBrk="1" hangingPunct="1"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</a:t>
            </a: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3500" indent="0" algn="r" rtl="1" eaLnBrk="1" hangingPunct="1">
              <a:buFontTx/>
              <a:buNone/>
            </a:pP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3500" indent="0" algn="r" rtl="1" eaLnBrk="1" hangingPunct="1"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3500" indent="0" algn="r" rtl="1" eaLnBrk="1" hangingPunct="1">
              <a:buFontTx/>
              <a:buNone/>
            </a:pP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3500" indent="0" algn="r" rtl="1" eaLnBrk="1" hangingPunct="1">
              <a:buFontTx/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3500" indent="0" eaLnBrk="1" hangingPunct="1">
              <a:buFontTx/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	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18  	     23	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12	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13</a:t>
            </a:r>
            <a:endParaRPr lang="ar-SA" sz="2000" dirty="0">
              <a:solidFill>
                <a:srgbClr val="FF0000"/>
              </a:solidFill>
              <a:sym typeface="Symbol" pitchFamily="18" charset="2"/>
            </a:endParaRPr>
          </a:p>
        </p:txBody>
      </p:sp>
      <p:graphicFrame>
        <p:nvGraphicFramePr>
          <p:cNvPr id="273708" name="Group 300"/>
          <p:cNvGraphicFramePr>
            <a:graphicFrameLocks noGrp="1"/>
          </p:cNvGraphicFramePr>
          <p:nvPr>
            <p:ph sz="half" idx="2"/>
          </p:nvPr>
        </p:nvGraphicFramePr>
        <p:xfrm>
          <a:off x="1497013" y="4141788"/>
          <a:ext cx="6607175" cy="1762126"/>
        </p:xfrm>
        <a:graphic>
          <a:graphicData uri="http://schemas.openxmlformats.org/drawingml/2006/table">
            <a:tbl>
              <a:tblPr rtl="1"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40" name="Rectangle 278"/>
          <p:cNvSpPr>
            <a:spLocks noChangeArrowheads="1"/>
          </p:cNvSpPr>
          <p:nvPr/>
        </p:nvSpPr>
        <p:spPr bwMode="auto">
          <a:xfrm>
            <a:off x="2428558" y="4143254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Rectangle 279"/>
          <p:cNvSpPr>
            <a:spLocks noChangeArrowheads="1"/>
          </p:cNvSpPr>
          <p:nvPr/>
        </p:nvSpPr>
        <p:spPr bwMode="auto">
          <a:xfrm>
            <a:off x="3750945" y="414337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80"/>
          <p:cNvSpPr>
            <a:spLocks noChangeArrowheads="1"/>
          </p:cNvSpPr>
          <p:nvPr/>
        </p:nvSpPr>
        <p:spPr bwMode="auto">
          <a:xfrm>
            <a:off x="6391221" y="414347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281"/>
          <p:cNvSpPr>
            <a:spLocks noChangeArrowheads="1"/>
          </p:cNvSpPr>
          <p:nvPr/>
        </p:nvSpPr>
        <p:spPr bwMode="auto">
          <a:xfrm>
            <a:off x="2429760" y="502412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Rectangle 282"/>
          <p:cNvSpPr>
            <a:spLocks noChangeArrowheads="1"/>
          </p:cNvSpPr>
          <p:nvPr/>
        </p:nvSpPr>
        <p:spPr bwMode="auto">
          <a:xfrm>
            <a:off x="3751763" y="5022701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Rectangle 283"/>
          <p:cNvSpPr>
            <a:spLocks noChangeArrowheads="1"/>
          </p:cNvSpPr>
          <p:nvPr/>
        </p:nvSpPr>
        <p:spPr bwMode="auto">
          <a:xfrm>
            <a:off x="6391056" y="502189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287"/>
          <p:cNvSpPr>
            <a:spLocks noChangeArrowheads="1"/>
          </p:cNvSpPr>
          <p:nvPr/>
        </p:nvSpPr>
        <p:spPr bwMode="auto">
          <a:xfrm>
            <a:off x="5068503" y="414267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288"/>
          <p:cNvSpPr>
            <a:spLocks noChangeArrowheads="1"/>
          </p:cNvSpPr>
          <p:nvPr/>
        </p:nvSpPr>
        <p:spPr bwMode="auto">
          <a:xfrm>
            <a:off x="5068570" y="5023485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49E1B0-0095-4DBB-8363-9CCE3D8218A0}" type="slidenum">
              <a:rPr lang="ar-SA"/>
              <a:pPr>
                <a:defRPr/>
              </a:pPr>
              <a:t>58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نماذج النقـــل غير المتزنة – عجز في الإمداد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8486775" cy="4840288"/>
          </a:xfrm>
        </p:spPr>
        <p:txBody>
          <a:bodyPr/>
          <a:lstStyle/>
          <a:p>
            <a:pPr marL="1047750" lvl="1" indent="-533400" algn="r" rtl="1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ar-SA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		           	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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&lt;  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428750" lvl="2" indent="-457200" algn="r" rtl="1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ar-SA" sz="1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lvl="2" indent="0" algn="r" rtl="1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Char char="•"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نوجد نقطة إمداد إضافية (وهمية) ، نسميها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endParaRPr lang="ar-SA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lvl="2" indent="0" algn="r" rtl="1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Char char="•"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مقدار الإمداد عندها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مساوي للعجز في الإمداد:</a:t>
            </a:r>
          </a:p>
          <a:p>
            <a:pPr marL="1428750" lvl="2" indent="-457200" algn="ctr" rtl="1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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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0" lvl="2" indent="0" algn="r" rtl="1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Char char="•"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تكلفة النقل من عقدة الإمداد الوهمية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إلى أي عقدة الطلب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تساوي: </a:t>
            </a:r>
          </a:p>
          <a:p>
            <a:pPr marL="800100" lvl="3" indent="-342900" algn="r" rtl="1" eaLnBrk="1" hangingPunct="1">
              <a:lnSpc>
                <a:spcPct val="115000"/>
              </a:lnSpc>
              <a:spcBef>
                <a:spcPct val="0"/>
              </a:spcBef>
              <a:buFont typeface="Times New Roman" panose="02020603050405020304" pitchFamily="18" charset="0"/>
              <a:buChar char="−"/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الصفر (هذا يكفي لحل مسألة النقل)</a:t>
            </a:r>
          </a:p>
          <a:p>
            <a:pPr marL="800100" lvl="3" indent="-342900" algn="r" rtl="1" eaLnBrk="1" hangingPunct="1">
              <a:lnSpc>
                <a:spcPct val="115000"/>
              </a:lnSpc>
              <a:spcBef>
                <a:spcPct val="0"/>
              </a:spcBef>
              <a:buFont typeface="Times New Roman" panose="02020603050405020304" pitchFamily="18" charset="0"/>
              <a:buChar char="−"/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ويمكن وضعها تساوي تكلفة تأمين العجز من عقدة الإمداد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94244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C7326-DFAB-49F2-AFE2-CA8FC62DEC16}" type="slidenum">
              <a:rPr lang="ar-SA"/>
              <a:pPr>
                <a:defRPr/>
              </a:pPr>
              <a:t>59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نماذج النقـــل غير المتزنة – عجز في الإمداد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8486775" cy="4840288"/>
          </a:xfrm>
        </p:spPr>
        <p:txBody>
          <a:bodyPr/>
          <a:lstStyle/>
          <a:p>
            <a:pPr marL="444500" indent="-381000" algn="r" rtl="1" eaLnBrk="1" hangingPunct="1"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مثال:</a:t>
            </a:r>
          </a:p>
          <a:p>
            <a:pPr marL="444500" indent="-381000" algn="r" rtl="1" eaLnBrk="1" hangingPunct="1">
              <a:lnSpc>
                <a:spcPct val="90000"/>
              </a:lnSpc>
              <a:buFontTx/>
              <a:buNone/>
            </a:pPr>
            <a:r>
              <a:rPr lang="ar-SA" dirty="0">
                <a:sym typeface="Symbol" pitchFamily="18" charset="2"/>
              </a:rPr>
              <a:t>في المثال السابق افترض أن:</a:t>
            </a:r>
          </a:p>
          <a:p>
            <a:pPr marL="444500" indent="-381000" algn="r" rtl="1" eaLnBrk="1" hangingPunct="1">
              <a:lnSpc>
                <a:spcPct val="90000"/>
              </a:lnSpc>
              <a:buFontTx/>
              <a:buNone/>
            </a:pPr>
            <a:endParaRPr lang="ar-SA" dirty="0">
              <a:sym typeface="Symbol" pitchFamily="18" charset="2"/>
            </a:endParaRPr>
          </a:p>
          <a:p>
            <a:pPr marL="514350" indent="-450850" algn="r" rtl="1" eaLnBrk="1" hangingPunct="1">
              <a:lnSpc>
                <a:spcPct val="90000"/>
              </a:lnSpc>
              <a:buFontTx/>
              <a:buAutoNum type="arabicPeriod"/>
            </a:pPr>
            <a:r>
              <a:rPr lang="ar-SA" dirty="0">
                <a:sym typeface="Symbol" pitchFamily="18" charset="2"/>
              </a:rPr>
              <a:t>أحد المولدات في مصفاة-</a:t>
            </a:r>
            <a:r>
              <a:rPr lang="en-US" dirty="0">
                <a:sym typeface="Symbol" pitchFamily="18" charset="2"/>
              </a:rPr>
              <a:t>2</a:t>
            </a:r>
            <a:r>
              <a:rPr lang="ar-SA" dirty="0">
                <a:sym typeface="Symbol" pitchFamily="18" charset="2"/>
              </a:rPr>
              <a:t> قد تعطل مما أدى إلى انخفاض الإنتاج إلى النصف.</a:t>
            </a:r>
          </a:p>
          <a:p>
            <a:pPr marL="444500" indent="-381000" algn="r" rtl="1" eaLnBrk="1" hangingPunct="1">
              <a:lnSpc>
                <a:spcPct val="90000"/>
              </a:lnSpc>
              <a:buFontTx/>
              <a:buNone/>
            </a:pPr>
            <a:endParaRPr lang="en-US" dirty="0">
              <a:sym typeface="Symbol" pitchFamily="18" charset="2"/>
            </a:endParaRPr>
          </a:p>
          <a:p>
            <a:pPr marL="444500" indent="-381000" algn="r" rtl="1" eaLnBrk="1" hangingPunct="1">
              <a:lnSpc>
                <a:spcPct val="9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2</a:t>
            </a:r>
            <a:r>
              <a:rPr lang="ar-SA" dirty="0">
                <a:sym typeface="Symbol" pitchFamily="18" charset="2"/>
              </a:rPr>
              <a:t>. يتم ضخ كميات من الوقود من قبل المصفاة الرئيسية التي تبعد </a:t>
            </a:r>
            <a:r>
              <a:rPr lang="en-US" dirty="0">
                <a:sym typeface="Symbol" pitchFamily="18" charset="2"/>
              </a:rPr>
              <a:t>100</a:t>
            </a:r>
            <a:r>
              <a:rPr lang="ar-SA" dirty="0">
                <a:sym typeface="Symbol" pitchFamily="18" charset="2"/>
              </a:rPr>
              <a:t> كم عن المصفاة المعطلة بتكلفة </a:t>
            </a:r>
            <a:r>
              <a:rPr lang="en-US" dirty="0">
                <a:sym typeface="Symbol" pitchFamily="18" charset="2"/>
              </a:rPr>
              <a:t>20</a:t>
            </a:r>
            <a:r>
              <a:rPr lang="ar-SA" dirty="0">
                <a:sym typeface="Symbol" pitchFamily="18" charset="2"/>
              </a:rPr>
              <a:t> ريال للبرميل.</a:t>
            </a:r>
            <a:endParaRPr lang="en-US" dirty="0">
              <a:sym typeface="Symbol" pitchFamily="18" charset="2"/>
            </a:endParaRPr>
          </a:p>
          <a:p>
            <a:pPr marL="444500" indent="-381000" algn="r" rtl="1" eaLnBrk="1" hangingPunct="1">
              <a:lnSpc>
                <a:spcPct val="9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 </a:t>
            </a:r>
            <a:endParaRPr lang="ar-SA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77C9-A9E3-49D6-8A86-F711FD693113}" type="slidenum">
              <a:rPr lang="ar-SA"/>
              <a:pPr>
                <a:defRPr/>
              </a:pPr>
              <a:t>6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1447800"/>
            <a:ext cx="8258175" cy="5122863"/>
          </a:xfrm>
        </p:spPr>
        <p:txBody>
          <a:bodyPr/>
          <a:lstStyle/>
          <a:p>
            <a:pPr marL="609600" indent="-609600" algn="r" rt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: ملايين الكيلووات المرسلة من محطة 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إلى مدينة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ar-SA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يومياً</a:t>
            </a:r>
          </a:p>
          <a:p>
            <a:pPr marL="609600" indent="-609600" algn="r" rt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itchFamily="18" charset="2"/>
              </a:rPr>
              <a:t>min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     8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11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  6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12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+ 10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13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 9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14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  9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21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+ 12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22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+ 13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23</a:t>
            </a:r>
            <a:r>
              <a:rPr lang="en-US" sz="3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7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24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+ 14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31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  9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32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+ 16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33</a:t>
            </a:r>
            <a:r>
              <a:rPr lang="en-US" sz="3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 5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34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s.t.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	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	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11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12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13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14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≤ 35</a:t>
            </a: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21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22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23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24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≤ 50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31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32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33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34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≤ 40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	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11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21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31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 45</a:t>
            </a: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12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22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32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 20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13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23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33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 30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14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24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34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 30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 0   ,  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1 , 2 , 3  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1 , 2 , 3 , 4 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البرنامج الرياضي الخطي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5962650" y="3522712"/>
            <a:ext cx="2667000" cy="990600"/>
          </a:xfrm>
          <a:prstGeom prst="borderCallout1">
            <a:avLst>
              <a:gd name="adj1" fmla="val 51537"/>
              <a:gd name="adj2" fmla="val -5054"/>
              <a:gd name="adj3" fmla="val 44783"/>
              <a:gd name="adj4" fmla="val -42185"/>
            </a:avLst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400" dirty="0">
                <a:solidFill>
                  <a:srgbClr val="0000FF"/>
                </a:solidFill>
              </a:rPr>
              <a:t>كل محطة لا ترسل أكثر من طاقتها القصوى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5962650" y="4819650"/>
            <a:ext cx="2667000" cy="990600"/>
          </a:xfrm>
          <a:prstGeom prst="borderCallout1">
            <a:avLst>
              <a:gd name="adj1" fmla="val 51537"/>
              <a:gd name="adj2" fmla="val -5054"/>
              <a:gd name="adj3" fmla="val 47809"/>
              <a:gd name="adj4" fmla="val -62419"/>
            </a:avLst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400" dirty="0">
                <a:solidFill>
                  <a:srgbClr val="0000FF"/>
                </a:solidFill>
              </a:rPr>
              <a:t>كل مدينة تستلم على الأقل طلبها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AA12A3-09D8-4934-BCD8-1A8441C5C799}" type="slidenum">
              <a:rPr lang="ar-SA"/>
              <a:pPr>
                <a:defRPr/>
              </a:pPr>
              <a:t>60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نماذج النقـــل غير المتزنة – عجز في الإمداد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8486775" cy="5105400"/>
          </a:xfrm>
        </p:spPr>
        <p:txBody>
          <a:bodyPr/>
          <a:lstStyle/>
          <a:p>
            <a:pPr marL="63500" indent="0" algn="r" rtl="1" eaLnBrk="1" hangingPunct="1"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مثال: 	</a:t>
            </a:r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إجمالي الطلب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18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23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12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53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63500" indent="0" algn="r" rtl="1" eaLnBrk="1" hangingPunct="1">
              <a:buFontTx/>
              <a:buNone/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إجمالي الإمداد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23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43</a:t>
            </a:r>
          </a:p>
          <a:p>
            <a:pPr marL="63500" indent="0" algn="r" rtl="1" eaLnBrk="1" hangingPunct="1">
              <a:buFontTx/>
              <a:buNone/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الفرق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53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–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43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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عجز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3500" lvl="0" indent="0" algn="ctr" rtl="1" eaLnBrk="1" hangingPunct="1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                                              Supply </a:t>
            </a:r>
          </a:p>
          <a:p>
            <a:pPr marL="63500" lvl="0" indent="0" rtl="1" eaLnBrk="1" hangingPunct="1">
              <a:buNone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marL="63500" lvl="0" indent="0" rtl="1" eaLnBrk="1" hangingPunct="1">
              <a:buNone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marL="63500" indent="0" algn="r" rtl="1" eaLnBrk="1" hangingPunct="1"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3500" indent="0" algn="r" rtl="1" eaLnBrk="1" hangingPunct="1"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3500" indent="0" algn="r" rtl="1" eaLnBrk="1" hangingPunct="1"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3500" indent="0" rtl="1" eaLnBrk="1" hangingPunct="1"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Dummy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</a:p>
          <a:p>
            <a:pPr marL="63500" indent="0" rtl="1" eaLnBrk="1" hangingPunct="1">
              <a:buFontTx/>
              <a:buNone/>
            </a:pPr>
            <a:endParaRPr lang="en-US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3500" indent="0" eaLnBrk="1" hangingPunct="1"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</a:t>
            </a:r>
            <a:r>
              <a:rPr lang="ar-SA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</a:t>
            </a:r>
            <a:r>
              <a:rPr lang="ar-SA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18  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23	  12</a:t>
            </a:r>
            <a:endParaRPr lang="ar-SA" sz="2000" dirty="0">
              <a:sym typeface="Symbol" pitchFamily="18" charset="2"/>
            </a:endParaRPr>
          </a:p>
        </p:txBody>
      </p:sp>
      <p:graphicFrame>
        <p:nvGraphicFramePr>
          <p:cNvPr id="276548" name="Group 6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4724496"/>
              </p:ext>
            </p:extLst>
          </p:nvPr>
        </p:nvGraphicFramePr>
        <p:xfrm>
          <a:off x="1968500" y="3582988"/>
          <a:ext cx="5284788" cy="2643189"/>
        </p:xfrm>
        <a:graphic>
          <a:graphicData uri="http://schemas.openxmlformats.org/drawingml/2006/table">
            <a:tbl>
              <a:tblPr rtl="1"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sz="9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14" name="Rectangle 27"/>
          <p:cNvSpPr>
            <a:spLocks noChangeArrowheads="1"/>
          </p:cNvSpPr>
          <p:nvPr/>
        </p:nvSpPr>
        <p:spPr bwMode="auto">
          <a:xfrm>
            <a:off x="2900363" y="3583971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8"/>
          <p:cNvSpPr>
            <a:spLocks noChangeArrowheads="1"/>
          </p:cNvSpPr>
          <p:nvPr/>
        </p:nvSpPr>
        <p:spPr bwMode="auto">
          <a:xfrm>
            <a:off x="4220747" y="358419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9"/>
          <p:cNvSpPr>
            <a:spLocks noChangeArrowheads="1"/>
          </p:cNvSpPr>
          <p:nvPr/>
        </p:nvSpPr>
        <p:spPr bwMode="auto">
          <a:xfrm>
            <a:off x="4221480" y="5346163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30"/>
          <p:cNvSpPr>
            <a:spLocks noChangeArrowheads="1"/>
          </p:cNvSpPr>
          <p:nvPr/>
        </p:nvSpPr>
        <p:spPr bwMode="auto">
          <a:xfrm>
            <a:off x="2901950" y="446287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1"/>
          <p:cNvSpPr>
            <a:spLocks noChangeArrowheads="1"/>
          </p:cNvSpPr>
          <p:nvPr/>
        </p:nvSpPr>
        <p:spPr bwMode="auto">
          <a:xfrm>
            <a:off x="4218086" y="4464466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2"/>
          <p:cNvSpPr>
            <a:spLocks noChangeArrowheads="1"/>
          </p:cNvSpPr>
          <p:nvPr/>
        </p:nvSpPr>
        <p:spPr bwMode="auto">
          <a:xfrm>
            <a:off x="2901883" y="5344961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3"/>
          <p:cNvSpPr>
            <a:spLocks noChangeArrowheads="1"/>
          </p:cNvSpPr>
          <p:nvPr/>
        </p:nvSpPr>
        <p:spPr bwMode="auto">
          <a:xfrm>
            <a:off x="5542061" y="3583488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Rectangle 34"/>
          <p:cNvSpPr>
            <a:spLocks noChangeArrowheads="1"/>
          </p:cNvSpPr>
          <p:nvPr/>
        </p:nvSpPr>
        <p:spPr bwMode="auto">
          <a:xfrm>
            <a:off x="5540375" y="446278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Rectangle 75"/>
          <p:cNvSpPr>
            <a:spLocks noChangeArrowheads="1"/>
          </p:cNvSpPr>
          <p:nvPr/>
        </p:nvSpPr>
        <p:spPr bwMode="auto">
          <a:xfrm>
            <a:off x="5542665" y="5345180"/>
            <a:ext cx="3905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1469D3-B244-4ADB-B0CA-DA6D42A483CE}" type="slidenum">
              <a:rPr lang="ar-SA"/>
              <a:pPr>
                <a:defRPr/>
              </a:pPr>
              <a:t>7</a:t>
            </a:fld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458200" cy="4954588"/>
          </a:xfrm>
        </p:spPr>
        <p:txBody>
          <a:bodyPr/>
          <a:lstStyle/>
          <a:p>
            <a:pPr marL="609600" indent="-609600" algn="r" rtl="1" eaLnBrk="1" hangingPunct="1">
              <a:spcBef>
                <a:spcPct val="0"/>
              </a:spcBef>
            </a:pPr>
            <a:endParaRPr lang="ar-SA" sz="12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68288" lvl="1" indent="-88900" algn="r" rtl="1" eaLnBrk="1" hangingPunct="1">
              <a:spcBef>
                <a:spcPct val="0"/>
              </a:spcBef>
              <a:buFontTx/>
              <a:buAutoNum type="arabicPeriod"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مجموعة من عقد الإمداد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Supply Nodes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عددها 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عقدة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68288" lvl="1" indent="-88900" algn="r" rtl="1" eaLnBrk="1" hangingPunct="1">
              <a:spcBef>
                <a:spcPct val="0"/>
              </a:spcBef>
              <a:buFontTx/>
              <a:buAutoNum type="arabicPeriod"/>
            </a:pP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68288" lvl="1" indent="-88900" algn="r" rtl="1" eaLnBrk="1" hangingPunct="1">
              <a:spcBef>
                <a:spcPct val="0"/>
              </a:spcBef>
              <a:buFontTx/>
              <a:buAutoNum type="arabicPeriod"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مجموعة من عقد الطلب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Demand Nodes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عددها 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عقدة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68288" lvl="1" indent="-88900" algn="r" rtl="1" eaLnBrk="1" hangingPunct="1">
              <a:spcBef>
                <a:spcPct val="0"/>
              </a:spcBef>
              <a:buFontTx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68288" lvl="1" indent="-88900" algn="r" rtl="1" eaLnBrk="1" hangingPunct="1">
              <a:spcBef>
                <a:spcPct val="0"/>
              </a:spcBef>
              <a:buFontTx/>
              <a:buAutoNum type="arabicPeriod"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الطاقة القصوى للإمداد عند عقدة الإمداد 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تساوي 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b="1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ar-SA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268288" lvl="1" indent="-88900" algn="r" rtl="1" eaLnBrk="1" hangingPunct="1">
              <a:spcBef>
                <a:spcPct val="0"/>
              </a:spcBef>
              <a:buFontTx/>
              <a:buAutoNum type="arabicPeriod"/>
            </a:pPr>
            <a:endParaRPr lang="ar-SA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68288" lvl="1" indent="-88900" algn="r" rtl="1" eaLnBrk="1" hangingPunct="1">
              <a:spcBef>
                <a:spcPct val="0"/>
              </a:spcBef>
              <a:buFontTx/>
              <a:buAutoNum type="arabicPeriod"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إجمالي الطلب عند عقدة الطلب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يساوي 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en-US" b="1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en-US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68288" lvl="1" indent="-88900" algn="r" rtl="1" eaLnBrk="1" hangingPunct="1">
              <a:spcBef>
                <a:spcPct val="0"/>
              </a:spcBef>
              <a:buFontTx/>
              <a:buAutoNum type="arabicPeriod"/>
            </a:pPr>
            <a:endParaRPr lang="ar-SA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68288" lvl="1" indent="-88900" algn="r" rtl="1" eaLnBrk="1" hangingPunct="1">
              <a:spcBef>
                <a:spcPct val="0"/>
              </a:spcBef>
              <a:buFontTx/>
              <a:buAutoNum type="arabicPeriod"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تكلفة نقل الوحدة من عقدة الإمداد 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ar-SA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إلى عقدة الطلب</a:t>
            </a:r>
            <a:r>
              <a:rPr lang="ar-SA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ar-SA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تساوي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b="1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endParaRPr lang="ar-SA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العناصر الأساسية في مسألة النقل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683E-00A5-47B0-80A7-637399E9EABA}" type="slidenum">
              <a:rPr lang="ar-SA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28357" name="Oval 5"/>
          <p:cNvSpPr>
            <a:spLocks noChangeArrowheads="1"/>
          </p:cNvSpPr>
          <p:nvPr/>
        </p:nvSpPr>
        <p:spPr bwMode="auto">
          <a:xfrm>
            <a:off x="884055" y="2673350"/>
            <a:ext cx="771525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00" b="1" dirty="0">
                <a:latin typeface="Arial" charset="0"/>
                <a:cs typeface="Arial" charset="0"/>
              </a:rPr>
              <a:t>Supply 1</a:t>
            </a:r>
          </a:p>
        </p:txBody>
      </p:sp>
      <p:sp>
        <p:nvSpPr>
          <p:cNvPr id="228361" name="Oval 9"/>
          <p:cNvSpPr>
            <a:spLocks noChangeArrowheads="1"/>
          </p:cNvSpPr>
          <p:nvPr/>
        </p:nvSpPr>
        <p:spPr bwMode="auto">
          <a:xfrm>
            <a:off x="866592" y="3884613"/>
            <a:ext cx="771525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00" b="1" dirty="0">
                <a:latin typeface="Arial" charset="0"/>
                <a:cs typeface="Arial" charset="0"/>
              </a:rPr>
              <a:t>Supply 2</a:t>
            </a:r>
          </a:p>
        </p:txBody>
      </p:sp>
      <p:sp>
        <p:nvSpPr>
          <p:cNvPr id="228362" name="Oval 10"/>
          <p:cNvSpPr>
            <a:spLocks noChangeArrowheads="1"/>
          </p:cNvSpPr>
          <p:nvPr/>
        </p:nvSpPr>
        <p:spPr bwMode="auto">
          <a:xfrm>
            <a:off x="809442" y="5189538"/>
            <a:ext cx="771525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00" b="1" dirty="0">
                <a:latin typeface="Arial" charset="0"/>
                <a:cs typeface="Arial" charset="0"/>
              </a:rPr>
              <a:t>Supply 3</a:t>
            </a:r>
          </a:p>
        </p:txBody>
      </p:sp>
      <p:sp>
        <p:nvSpPr>
          <p:cNvPr id="228363" name="Oval 11"/>
          <p:cNvSpPr>
            <a:spLocks noChangeArrowheads="1"/>
          </p:cNvSpPr>
          <p:nvPr/>
        </p:nvSpPr>
        <p:spPr bwMode="auto">
          <a:xfrm>
            <a:off x="4665480" y="1882775"/>
            <a:ext cx="771525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Arial" charset="0"/>
                <a:cs typeface="Arial" charset="0"/>
              </a:rPr>
              <a:t>Demand</a:t>
            </a:r>
            <a:r>
              <a:rPr lang="en-US" sz="1200" dirty="0">
                <a:latin typeface="Arial" charset="0"/>
                <a:cs typeface="Arial" charset="0"/>
              </a:rPr>
              <a:t> </a:t>
            </a:r>
            <a:r>
              <a:rPr lang="en-US" sz="1200" b="1" dirty="0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28364" name="Oval 12"/>
          <p:cNvSpPr>
            <a:spLocks noChangeArrowheads="1"/>
          </p:cNvSpPr>
          <p:nvPr/>
        </p:nvSpPr>
        <p:spPr bwMode="auto">
          <a:xfrm>
            <a:off x="4648017" y="3170238"/>
            <a:ext cx="771525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Arial" charset="0"/>
                <a:cs typeface="Arial" charset="0"/>
              </a:rPr>
              <a:t>Demand</a:t>
            </a:r>
            <a:r>
              <a:rPr lang="en-US" sz="1200" dirty="0">
                <a:latin typeface="Arial" charset="0"/>
                <a:cs typeface="Arial" charset="0"/>
              </a:rPr>
              <a:t> </a:t>
            </a:r>
            <a:r>
              <a:rPr lang="en-US" sz="1200" b="1" dirty="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28365" name="Oval 13"/>
          <p:cNvSpPr>
            <a:spLocks noChangeArrowheads="1"/>
          </p:cNvSpPr>
          <p:nvPr/>
        </p:nvSpPr>
        <p:spPr bwMode="auto">
          <a:xfrm>
            <a:off x="4609917" y="4570413"/>
            <a:ext cx="771525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Arial" charset="0"/>
                <a:cs typeface="Arial" charset="0"/>
              </a:rPr>
              <a:t>Demand</a:t>
            </a:r>
            <a:r>
              <a:rPr lang="en-US" sz="1200" dirty="0">
                <a:latin typeface="Arial" charset="0"/>
                <a:cs typeface="Arial" charset="0"/>
              </a:rPr>
              <a:t> </a:t>
            </a:r>
            <a:r>
              <a:rPr lang="en-US" sz="1200" b="1" dirty="0"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28366" name="Oval 14"/>
          <p:cNvSpPr>
            <a:spLocks noChangeArrowheads="1"/>
          </p:cNvSpPr>
          <p:nvPr/>
        </p:nvSpPr>
        <p:spPr bwMode="auto">
          <a:xfrm>
            <a:off x="4648017" y="5980113"/>
            <a:ext cx="771525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latin typeface="Arial" charset="0"/>
                <a:cs typeface="Arial" charset="0"/>
              </a:rPr>
              <a:t>Demand 4</a:t>
            </a:r>
          </a:p>
        </p:txBody>
      </p:sp>
      <p:sp>
        <p:nvSpPr>
          <p:cNvPr id="228381" name="Text Box 29"/>
          <p:cNvSpPr txBox="1">
            <a:spLocks noChangeArrowheads="1"/>
          </p:cNvSpPr>
          <p:nvPr/>
        </p:nvSpPr>
        <p:spPr bwMode="auto">
          <a:xfrm>
            <a:off x="364942" y="2573885"/>
            <a:ext cx="4972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28382" name="Text Box 30"/>
          <p:cNvSpPr txBox="1">
            <a:spLocks noChangeArrowheads="1"/>
          </p:cNvSpPr>
          <p:nvPr/>
        </p:nvSpPr>
        <p:spPr bwMode="auto">
          <a:xfrm>
            <a:off x="319972" y="3784628"/>
            <a:ext cx="4972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28383" name="Text Box 31"/>
          <p:cNvSpPr txBox="1">
            <a:spLocks noChangeArrowheads="1"/>
          </p:cNvSpPr>
          <p:nvPr/>
        </p:nvSpPr>
        <p:spPr bwMode="auto">
          <a:xfrm>
            <a:off x="304800" y="5102435"/>
            <a:ext cx="4972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baseline="-25000" dirty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28384" name="Text Box 32"/>
          <p:cNvSpPr txBox="1">
            <a:spLocks noChangeArrowheads="1"/>
          </p:cNvSpPr>
          <p:nvPr/>
        </p:nvSpPr>
        <p:spPr bwMode="auto">
          <a:xfrm>
            <a:off x="5479867" y="6011863"/>
            <a:ext cx="5373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0000FF"/>
                </a:solidFill>
              </a:rPr>
              <a:t>d</a:t>
            </a:r>
            <a:r>
              <a:rPr lang="en-US" sz="2800" baseline="-25000" dirty="0">
                <a:solidFill>
                  <a:srgbClr val="0000FF"/>
                </a:solidFill>
              </a:rPr>
              <a:t>4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28385" name="Text Box 33"/>
          <p:cNvSpPr txBox="1">
            <a:spLocks noChangeArrowheads="1"/>
          </p:cNvSpPr>
          <p:nvPr/>
        </p:nvSpPr>
        <p:spPr bwMode="auto">
          <a:xfrm>
            <a:off x="5459230" y="4594225"/>
            <a:ext cx="5373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0000FF"/>
                </a:solidFill>
              </a:rPr>
              <a:t>d</a:t>
            </a:r>
            <a:r>
              <a:rPr lang="en-US" sz="2800" baseline="-25000" dirty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28386" name="Text Box 34"/>
          <p:cNvSpPr txBox="1">
            <a:spLocks noChangeArrowheads="1"/>
          </p:cNvSpPr>
          <p:nvPr/>
        </p:nvSpPr>
        <p:spPr bwMode="auto">
          <a:xfrm>
            <a:off x="5498917" y="3178175"/>
            <a:ext cx="5373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0000FF"/>
                </a:solidFill>
              </a:rPr>
              <a:t>d</a:t>
            </a:r>
            <a:r>
              <a:rPr lang="en-US" sz="2800" baseline="-25000" dirty="0">
                <a:solidFill>
                  <a:srgbClr val="0000FF"/>
                </a:solidFill>
              </a:rPr>
              <a:t>2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28387" name="Text Box 35"/>
          <p:cNvSpPr txBox="1">
            <a:spLocks noChangeArrowheads="1"/>
          </p:cNvSpPr>
          <p:nvPr/>
        </p:nvSpPr>
        <p:spPr bwMode="auto">
          <a:xfrm>
            <a:off x="5459230" y="1871663"/>
            <a:ext cx="5373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0000FF"/>
                </a:solidFill>
              </a:rPr>
              <a:t>d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endParaRPr lang="en-US" sz="2800" dirty="0">
              <a:solidFill>
                <a:srgbClr val="0000FF"/>
              </a:solidFill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482542" y="1979613"/>
            <a:ext cx="3322638" cy="4359276"/>
            <a:chOff x="1918" y="1247"/>
            <a:chExt cx="2093" cy="2746"/>
          </a:xfrm>
        </p:grpSpPr>
        <p:sp>
          <p:nvSpPr>
            <p:cNvPr id="6164" name="Line 15"/>
            <p:cNvSpPr>
              <a:spLocks noChangeShapeType="1"/>
            </p:cNvSpPr>
            <p:nvPr/>
          </p:nvSpPr>
          <p:spPr bwMode="auto">
            <a:xfrm flipV="1">
              <a:off x="1997" y="1247"/>
              <a:ext cx="1977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6"/>
            <p:cNvSpPr>
              <a:spLocks noChangeShapeType="1"/>
            </p:cNvSpPr>
            <p:nvPr/>
          </p:nvSpPr>
          <p:spPr bwMode="auto">
            <a:xfrm>
              <a:off x="2021" y="1810"/>
              <a:ext cx="1907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17"/>
            <p:cNvSpPr>
              <a:spLocks noChangeShapeType="1"/>
            </p:cNvSpPr>
            <p:nvPr/>
          </p:nvSpPr>
          <p:spPr bwMode="auto">
            <a:xfrm>
              <a:off x="2010" y="1895"/>
              <a:ext cx="1977" cy="10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18"/>
            <p:cNvSpPr>
              <a:spLocks noChangeShapeType="1"/>
            </p:cNvSpPr>
            <p:nvPr/>
          </p:nvSpPr>
          <p:spPr bwMode="auto">
            <a:xfrm>
              <a:off x="1971" y="1934"/>
              <a:ext cx="2040" cy="18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19"/>
            <p:cNvSpPr>
              <a:spLocks noChangeShapeType="1"/>
            </p:cNvSpPr>
            <p:nvPr/>
          </p:nvSpPr>
          <p:spPr bwMode="auto">
            <a:xfrm flipV="1">
              <a:off x="1976" y="1333"/>
              <a:ext cx="1947" cy="1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20"/>
            <p:cNvSpPr>
              <a:spLocks noChangeShapeType="1"/>
            </p:cNvSpPr>
            <p:nvPr/>
          </p:nvSpPr>
          <p:spPr bwMode="auto">
            <a:xfrm flipV="1">
              <a:off x="2012" y="2187"/>
              <a:ext cx="1907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21"/>
            <p:cNvSpPr>
              <a:spLocks noChangeShapeType="1"/>
            </p:cNvSpPr>
            <p:nvPr/>
          </p:nvSpPr>
          <p:spPr bwMode="auto">
            <a:xfrm>
              <a:off x="2005" y="2652"/>
              <a:ext cx="1900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22"/>
            <p:cNvSpPr>
              <a:spLocks noChangeShapeType="1"/>
            </p:cNvSpPr>
            <p:nvPr/>
          </p:nvSpPr>
          <p:spPr bwMode="auto">
            <a:xfrm>
              <a:off x="1979" y="2687"/>
              <a:ext cx="1944" cy="1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23"/>
            <p:cNvSpPr>
              <a:spLocks noChangeShapeType="1"/>
            </p:cNvSpPr>
            <p:nvPr/>
          </p:nvSpPr>
          <p:spPr bwMode="auto">
            <a:xfrm flipV="1">
              <a:off x="1948" y="1421"/>
              <a:ext cx="2012" cy="19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24"/>
            <p:cNvSpPr>
              <a:spLocks noChangeShapeType="1"/>
            </p:cNvSpPr>
            <p:nvPr/>
          </p:nvSpPr>
          <p:spPr bwMode="auto">
            <a:xfrm flipV="1">
              <a:off x="1979" y="2251"/>
              <a:ext cx="1987" cy="1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25"/>
            <p:cNvSpPr>
              <a:spLocks noChangeShapeType="1"/>
            </p:cNvSpPr>
            <p:nvPr/>
          </p:nvSpPr>
          <p:spPr bwMode="auto">
            <a:xfrm flipV="1">
              <a:off x="1964" y="3135"/>
              <a:ext cx="1976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26"/>
            <p:cNvSpPr>
              <a:spLocks noChangeShapeType="1"/>
            </p:cNvSpPr>
            <p:nvPr/>
          </p:nvSpPr>
          <p:spPr bwMode="auto">
            <a:xfrm>
              <a:off x="1918" y="3525"/>
              <a:ext cx="202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Text Box 37"/>
            <p:cNvSpPr txBox="1">
              <a:spLocks noChangeArrowheads="1"/>
            </p:cNvSpPr>
            <p:nvPr/>
          </p:nvSpPr>
          <p:spPr bwMode="auto">
            <a:xfrm>
              <a:off x="2184" y="1438"/>
              <a:ext cx="2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</a:rPr>
                <a:t>c</a:t>
              </a:r>
              <a:r>
                <a:rPr lang="en-US" baseline="-25000" dirty="0">
                  <a:solidFill>
                    <a:srgbClr val="0000FF"/>
                  </a:solidFill>
                </a:rPr>
                <a:t>11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6177" name="Text Box 38"/>
            <p:cNvSpPr txBox="1">
              <a:spLocks noChangeArrowheads="1"/>
            </p:cNvSpPr>
            <p:nvPr/>
          </p:nvSpPr>
          <p:spPr bwMode="auto">
            <a:xfrm>
              <a:off x="2274" y="1661"/>
              <a:ext cx="2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</a:rPr>
                <a:t>c</a:t>
              </a:r>
              <a:r>
                <a:rPr lang="en-US" baseline="-25000" dirty="0">
                  <a:solidFill>
                    <a:srgbClr val="0000FF"/>
                  </a:solidFill>
                </a:rPr>
                <a:t>12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6178" name="Text Box 39"/>
            <p:cNvSpPr txBox="1">
              <a:spLocks noChangeArrowheads="1"/>
            </p:cNvSpPr>
            <p:nvPr/>
          </p:nvSpPr>
          <p:spPr bwMode="auto">
            <a:xfrm>
              <a:off x="2239" y="1870"/>
              <a:ext cx="2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</a:rPr>
                <a:t>c</a:t>
              </a:r>
              <a:r>
                <a:rPr lang="en-US" baseline="-25000" dirty="0">
                  <a:solidFill>
                    <a:srgbClr val="0000FF"/>
                  </a:solidFill>
                </a:rPr>
                <a:t>13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6179" name="Text Box 40"/>
            <p:cNvSpPr txBox="1">
              <a:spLocks noChangeArrowheads="1"/>
            </p:cNvSpPr>
            <p:nvPr/>
          </p:nvSpPr>
          <p:spPr bwMode="auto">
            <a:xfrm>
              <a:off x="2195" y="2023"/>
              <a:ext cx="2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</a:rPr>
                <a:t>c</a:t>
              </a:r>
              <a:r>
                <a:rPr lang="en-US" baseline="-25000" dirty="0">
                  <a:solidFill>
                    <a:srgbClr val="0000FF"/>
                  </a:solidFill>
                </a:rPr>
                <a:t>14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6180" name="Text Box 42"/>
            <p:cNvSpPr txBox="1">
              <a:spLocks noChangeArrowheads="1"/>
            </p:cNvSpPr>
            <p:nvPr/>
          </p:nvSpPr>
          <p:spPr bwMode="auto">
            <a:xfrm>
              <a:off x="2023" y="2139"/>
              <a:ext cx="2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</a:rPr>
                <a:t>c</a:t>
              </a:r>
              <a:r>
                <a:rPr lang="en-US" baseline="-25000" dirty="0">
                  <a:solidFill>
                    <a:srgbClr val="0000FF"/>
                  </a:solidFill>
                </a:rPr>
                <a:t>21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6181" name="Text Box 43"/>
            <p:cNvSpPr txBox="1">
              <a:spLocks noChangeArrowheads="1"/>
            </p:cNvSpPr>
            <p:nvPr/>
          </p:nvSpPr>
          <p:spPr bwMode="auto">
            <a:xfrm>
              <a:off x="2158" y="2285"/>
              <a:ext cx="2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</a:rPr>
                <a:t>c</a:t>
              </a:r>
              <a:r>
                <a:rPr lang="en-US" baseline="-25000" dirty="0">
                  <a:solidFill>
                    <a:srgbClr val="0000FF"/>
                  </a:solidFill>
                </a:rPr>
                <a:t>22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6182" name="Text Box 44"/>
            <p:cNvSpPr txBox="1">
              <a:spLocks noChangeArrowheads="1"/>
            </p:cNvSpPr>
            <p:nvPr/>
          </p:nvSpPr>
          <p:spPr bwMode="auto">
            <a:xfrm>
              <a:off x="2163" y="2493"/>
              <a:ext cx="2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</a:rPr>
                <a:t>c</a:t>
              </a:r>
              <a:r>
                <a:rPr lang="en-US" baseline="-25000" dirty="0">
                  <a:solidFill>
                    <a:srgbClr val="0000FF"/>
                  </a:solidFill>
                </a:rPr>
                <a:t>23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6183" name="Text Box 45"/>
            <p:cNvSpPr txBox="1">
              <a:spLocks noChangeArrowheads="1"/>
            </p:cNvSpPr>
            <p:nvPr/>
          </p:nvSpPr>
          <p:spPr bwMode="auto">
            <a:xfrm>
              <a:off x="2117" y="2644"/>
              <a:ext cx="2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</a:rPr>
                <a:t>c</a:t>
              </a:r>
              <a:r>
                <a:rPr lang="en-US" baseline="-25000" dirty="0">
                  <a:solidFill>
                    <a:srgbClr val="0000FF"/>
                  </a:solidFill>
                </a:rPr>
                <a:t>24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6184" name="Text Box 46"/>
            <p:cNvSpPr txBox="1">
              <a:spLocks noChangeArrowheads="1"/>
            </p:cNvSpPr>
            <p:nvPr/>
          </p:nvSpPr>
          <p:spPr bwMode="auto">
            <a:xfrm>
              <a:off x="1987" y="2878"/>
              <a:ext cx="2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</a:rPr>
                <a:t>c</a:t>
              </a:r>
              <a:r>
                <a:rPr lang="en-US" baseline="-25000" dirty="0">
                  <a:solidFill>
                    <a:srgbClr val="0000FF"/>
                  </a:solidFill>
                </a:rPr>
                <a:t>31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6185" name="Text Box 47"/>
            <p:cNvSpPr txBox="1">
              <a:spLocks noChangeArrowheads="1"/>
            </p:cNvSpPr>
            <p:nvPr/>
          </p:nvSpPr>
          <p:spPr bwMode="auto">
            <a:xfrm>
              <a:off x="2206" y="2933"/>
              <a:ext cx="2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</a:rPr>
                <a:t>c</a:t>
              </a:r>
              <a:r>
                <a:rPr lang="en-US" baseline="-25000" dirty="0">
                  <a:solidFill>
                    <a:srgbClr val="0000FF"/>
                  </a:solidFill>
                </a:rPr>
                <a:t>32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6186" name="Text Box 48"/>
            <p:cNvSpPr txBox="1">
              <a:spLocks noChangeArrowheads="1"/>
            </p:cNvSpPr>
            <p:nvPr/>
          </p:nvSpPr>
          <p:spPr bwMode="auto">
            <a:xfrm>
              <a:off x="2291" y="3169"/>
              <a:ext cx="2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</a:rPr>
                <a:t>c</a:t>
              </a:r>
              <a:r>
                <a:rPr lang="en-US" baseline="-25000" dirty="0">
                  <a:solidFill>
                    <a:srgbClr val="0000FF"/>
                  </a:solidFill>
                </a:rPr>
                <a:t>33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6187" name="Text Box 49"/>
            <p:cNvSpPr txBox="1">
              <a:spLocks noChangeArrowheads="1"/>
            </p:cNvSpPr>
            <p:nvPr/>
          </p:nvSpPr>
          <p:spPr bwMode="auto">
            <a:xfrm>
              <a:off x="2238" y="3420"/>
              <a:ext cx="2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</a:rPr>
                <a:t>c</a:t>
              </a:r>
              <a:r>
                <a:rPr lang="en-US" baseline="-25000" dirty="0">
                  <a:solidFill>
                    <a:srgbClr val="0000FF"/>
                  </a:solidFill>
                </a:rPr>
                <a:t>34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228403" name="Text Box 51"/>
          <p:cNvSpPr txBox="1">
            <a:spLocks noChangeArrowheads="1"/>
          </p:cNvSpPr>
          <p:nvPr/>
        </p:nvSpPr>
        <p:spPr bwMode="auto">
          <a:xfrm>
            <a:off x="6078538" y="2043113"/>
            <a:ext cx="287972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rtl="1"/>
            <a:r>
              <a:rPr lang="ar-SA" sz="2600" b="1" dirty="0"/>
              <a:t>ما هي الطريقة المثلى </a:t>
            </a:r>
            <a:endParaRPr lang="en-US" sz="2600" b="1" dirty="0"/>
          </a:p>
          <a:p>
            <a:pPr algn="r" rtl="1"/>
            <a:r>
              <a:rPr lang="ar-SA" sz="2600" b="1" dirty="0"/>
              <a:t>التي يتم بها نقل الوحدات </a:t>
            </a:r>
            <a:endParaRPr lang="en-US" sz="2600" b="1" dirty="0"/>
          </a:p>
          <a:p>
            <a:pPr algn="r" rtl="1"/>
            <a:r>
              <a:rPr lang="ar-SA" sz="2600" b="1" dirty="0"/>
              <a:t>من</a:t>
            </a:r>
            <a:r>
              <a:rPr lang="en-US" sz="2600" b="1" dirty="0"/>
              <a:t>  </a:t>
            </a:r>
            <a:r>
              <a:rPr lang="ar-SA" sz="2600" b="1" dirty="0"/>
              <a:t>عقد الإمداد إلى</a:t>
            </a:r>
            <a:endParaRPr lang="en-US" sz="2600" b="1" dirty="0"/>
          </a:p>
          <a:p>
            <a:pPr algn="r" rtl="1"/>
            <a:r>
              <a:rPr lang="ar-SA" sz="2600" b="1" dirty="0"/>
              <a:t> عقد الطلب ؟؟</a:t>
            </a:r>
            <a:endParaRPr lang="en-US" sz="2600" b="1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مسألة النقل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70522-0924-4F37-9040-6E48596CF690}" type="slidenum">
              <a:rPr lang="ar-SA"/>
              <a:pPr>
                <a:defRPr/>
              </a:pPr>
              <a:t>9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58175" cy="4954588"/>
          </a:xfrm>
        </p:spPr>
        <p:txBody>
          <a:bodyPr/>
          <a:lstStyle/>
          <a:p>
            <a:pPr marL="0" lvl="1" indent="0" algn="r" rtl="1" eaLnBrk="1" hangingPunct="1">
              <a:spcBef>
                <a:spcPct val="0"/>
              </a:spcBef>
              <a:buFontTx/>
              <a:buNone/>
            </a:pP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lvl="1" indent="0" algn="r" rtl="1" eaLnBrk="1" hangingPunct="1">
              <a:spcBef>
                <a:spcPct val="0"/>
              </a:spcBef>
              <a:buNone/>
            </a:pP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ar-SA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ar-SA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= عدد الوحدات المنقولة من عقدة الإمداد  </a:t>
            </a:r>
            <a:r>
              <a:rPr lang="en-US" i="1" dirty="0" err="1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i</a:t>
            </a:r>
            <a:r>
              <a:rPr lang="ar-SA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8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 </a:t>
            </a:r>
            <a:r>
              <a:rPr lang="ar-SA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إلى عقدة الطلب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ar-SA" dirty="0"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marL="609600" indent="-609600" algn="ctr" rtl="1" eaLnBrk="1" hangingPunct="1">
              <a:spcBef>
                <a:spcPct val="0"/>
              </a:spcBef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    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, 2 , … 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,   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1 , 2 , … 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47750" lvl="1" indent="-533400" algn="r" rtl="1" eaLnBrk="1" hangingPunct="1">
              <a:spcBef>
                <a:spcPct val="0"/>
              </a:spcBef>
              <a:buFontTx/>
              <a:buNone/>
            </a:pP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 rt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تكلفة نقل 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ar-SA" sz="2800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ar-SA" sz="800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من عقدة الإمداد 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إلى عقدة الطلب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endParaRPr lang="ar-SA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 rt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ar-SA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 rt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كل عقدة طلب يجب أن تحصل </a:t>
            </a:r>
            <a:r>
              <a:rPr lang="ar-SA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على الأقل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على ما يغطي الطلب لديها</a:t>
            </a:r>
          </a:p>
          <a:p>
            <a:pPr algn="r" rt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ar-SA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 rt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كل عقدة إمداد يجب أن يرسل منها </a:t>
            </a:r>
            <a:r>
              <a:rPr lang="ar-SA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على الأكثر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طاقتها القصوى للإمداد</a:t>
            </a:r>
          </a:p>
          <a:p>
            <a:pPr marL="609600" indent="-609600" algn="r" rtl="1" eaLnBrk="1" hangingPunct="1">
              <a:spcBef>
                <a:spcPct val="0"/>
              </a:spcBef>
              <a:buFontTx/>
              <a:buNone/>
            </a:pPr>
            <a:endParaRPr lang="ar-SA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الصيغة العامة للنموذج الرياضي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282522</TotalTime>
  <Words>4661</Words>
  <Application>Microsoft Office PowerPoint</Application>
  <PresentationFormat>On-screen Show (4:3)</PresentationFormat>
  <Paragraphs>1633</Paragraphs>
  <Slides>60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Cambria Math</vt:lpstr>
      <vt:lpstr>Courier New</vt:lpstr>
      <vt:lpstr>Symbol</vt:lpstr>
      <vt:lpstr>Times New Roman</vt:lpstr>
      <vt:lpstr>Wingdings</vt:lpstr>
      <vt:lpstr>Default Design</vt:lpstr>
      <vt:lpstr>معادلة</vt:lpstr>
      <vt:lpstr>  مسألة النقل Transportation Problem   </vt:lpstr>
      <vt:lpstr>مسألة النقل</vt:lpstr>
      <vt:lpstr>مثال: توزيع الكهرباء</vt:lpstr>
      <vt:lpstr>مثال: توزيع الكهرباء</vt:lpstr>
      <vt:lpstr>رسم توضيحي</vt:lpstr>
      <vt:lpstr>البرنامج الرياضي الخطي</vt:lpstr>
      <vt:lpstr>العناصر الأساسية في مسألة النقل</vt:lpstr>
      <vt:lpstr>مسألة النقل</vt:lpstr>
      <vt:lpstr>الصيغة العامة للنموذج الرياضي</vt:lpstr>
      <vt:lpstr>الصيغة العامة للنموذج الرياضي</vt:lpstr>
      <vt:lpstr>مسألة النقل</vt:lpstr>
      <vt:lpstr>مسألة النقل المتزنة</vt:lpstr>
      <vt:lpstr>تمثيل مشكلة النقل على شكل جدول</vt:lpstr>
      <vt:lpstr>مثال توزيع الكهرباء</vt:lpstr>
      <vt:lpstr>حل مسألة النقل</vt:lpstr>
      <vt:lpstr>طريقة سمبلكس مسائل النقل</vt:lpstr>
      <vt:lpstr>الحل الأساسي الممكن في مسألة النقل</vt:lpstr>
      <vt:lpstr>مثال توزيع الكهرباء</vt:lpstr>
      <vt:lpstr>إيجاد حل أساسي ممكن مبدئي</vt:lpstr>
      <vt:lpstr>إيجاد حل أساسي ممكن مبدئي</vt:lpstr>
      <vt:lpstr>إيجاد حل أساسي ممكن مبدئي</vt:lpstr>
      <vt:lpstr>إيجاد حل أساسي ممكن مبدئي</vt:lpstr>
      <vt:lpstr>إيجاد حل أساسي ممكن مبدئي</vt:lpstr>
      <vt:lpstr>اختبار أمثلية الحل الأساسي الممكن في جدول النقل  (طريقة التوزيع المعدل) </vt:lpstr>
      <vt:lpstr>اختبار أمثلية الحل الأساسي الممكن في جدول النقل  (طريقة التوزيع المعدل) </vt:lpstr>
      <vt:lpstr>حلقة التحوير</vt:lpstr>
      <vt:lpstr>PowerPoint Presentation</vt:lpstr>
      <vt:lpstr>PowerPoint Presentation</vt:lpstr>
      <vt:lpstr>الانتقال إلى حل أساسي ممكن جديد في جدول النقل (طريقة الحجر المتنقل)</vt:lpstr>
      <vt:lpstr>الانتقال إلى حل أساسي ممكن جديد في جدول النقل (طريقة الحجر المتنقل)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ملاحظات</vt:lpstr>
      <vt:lpstr>نماذج النقـــل</vt:lpstr>
      <vt:lpstr>نماذج النقـــل غير المتزنة</vt:lpstr>
      <vt:lpstr>نماذج النقـــل غير المتزنة – فائض في الإمداد</vt:lpstr>
      <vt:lpstr>نماذج النقـــل غير المتزنة – فائض في الإمداد</vt:lpstr>
      <vt:lpstr>نماذج النقـــل غير المتزنة – فائض في الإمداد</vt:lpstr>
      <vt:lpstr>نماذج النقـــل غير المتزنة – فائض في الإمداد</vt:lpstr>
      <vt:lpstr>نماذج النقـــل غير المتزنة – عجز في الإمداد</vt:lpstr>
      <vt:lpstr>نماذج النقـــل غير المتزنة – عجز في الإمداد</vt:lpstr>
      <vt:lpstr>نماذج النقـــل غير المتزنة – عجز في الإمداد</vt:lpstr>
    </vt:vector>
  </TitlesOfParts>
  <Company>KSU-OR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Khalid</dc:creator>
  <cp:lastModifiedBy>d4444</cp:lastModifiedBy>
  <cp:revision>2005</cp:revision>
  <dcterms:created xsi:type="dcterms:W3CDTF">2005-02-02T13:26:22Z</dcterms:created>
  <dcterms:modified xsi:type="dcterms:W3CDTF">2020-10-13T13:09:20Z</dcterms:modified>
</cp:coreProperties>
</file>