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0"/>
  </p:notesMasterIdLst>
  <p:handoutMasterIdLst>
    <p:handoutMasterId r:id="rId41"/>
  </p:handoutMasterIdLst>
  <p:sldIdLst>
    <p:sldId id="663" r:id="rId2"/>
    <p:sldId id="692" r:id="rId3"/>
    <p:sldId id="686" r:id="rId4"/>
    <p:sldId id="395" r:id="rId5"/>
    <p:sldId id="396" r:id="rId6"/>
    <p:sldId id="689" r:id="rId7"/>
    <p:sldId id="690" r:id="rId8"/>
    <p:sldId id="691" r:id="rId9"/>
    <p:sldId id="688" r:id="rId10"/>
    <p:sldId id="687" r:id="rId11"/>
    <p:sldId id="695" r:id="rId12"/>
    <p:sldId id="696" r:id="rId13"/>
    <p:sldId id="697" r:id="rId14"/>
    <p:sldId id="699" r:id="rId15"/>
    <p:sldId id="700" r:id="rId16"/>
    <p:sldId id="701" r:id="rId17"/>
    <p:sldId id="703" r:id="rId18"/>
    <p:sldId id="702" r:id="rId19"/>
    <p:sldId id="718" r:id="rId20"/>
    <p:sldId id="412" r:id="rId21"/>
    <p:sldId id="706" r:id="rId22"/>
    <p:sldId id="707" r:id="rId23"/>
    <p:sldId id="708" r:id="rId24"/>
    <p:sldId id="712" r:id="rId25"/>
    <p:sldId id="713" r:id="rId26"/>
    <p:sldId id="710" r:id="rId27"/>
    <p:sldId id="714" r:id="rId28"/>
    <p:sldId id="717" r:id="rId29"/>
    <p:sldId id="897" r:id="rId30"/>
    <p:sldId id="418" r:id="rId31"/>
    <p:sldId id="419" r:id="rId32"/>
    <p:sldId id="421" r:id="rId33"/>
    <p:sldId id="423" r:id="rId34"/>
    <p:sldId id="424" r:id="rId35"/>
    <p:sldId id="715" r:id="rId36"/>
    <p:sldId id="719" r:id="rId37"/>
    <p:sldId id="720" r:id="rId38"/>
    <p:sldId id="898" r:id="rId39"/>
  </p:sldIdLst>
  <p:sldSz cx="9144000" cy="6858000" type="screen4x3"/>
  <p:notesSz cx="6834188" cy="997902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7A60A"/>
    <a:srgbClr val="006600"/>
    <a:srgbClr val="00E266"/>
    <a:srgbClr val="25F802"/>
    <a:srgbClr val="00FA71"/>
    <a:srgbClr val="000000"/>
    <a:srgbClr val="93FFC4"/>
    <a:srgbClr val="00DA63"/>
    <a:srgbClr val="07A9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2" autoAdjust="0"/>
    <p:restoredTop sz="93341" autoAdjust="0"/>
  </p:normalViewPr>
  <p:slideViewPr>
    <p:cSldViewPr>
      <p:cViewPr varScale="1">
        <p:scale>
          <a:sx n="81" d="100"/>
          <a:sy n="81" d="100"/>
        </p:scale>
        <p:origin x="1493"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39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4579" name="Rectangle 3"/>
          <p:cNvSpPr>
            <a:spLocks noGrp="1" noChangeArrowheads="1"/>
          </p:cNvSpPr>
          <p:nvPr>
            <p:ph type="dt" sz="quarter"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4580" name="Rectangle 4"/>
          <p:cNvSpPr>
            <a:spLocks noGrp="1" noChangeArrowheads="1"/>
          </p:cNvSpPr>
          <p:nvPr>
            <p:ph type="ftr" sz="quarter" idx="2"/>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4581" name="Rectangle 5"/>
          <p:cNvSpPr>
            <a:spLocks noGrp="1" noChangeArrowheads="1"/>
          </p:cNvSpPr>
          <p:nvPr>
            <p:ph type="sldNum" sz="quarter" idx="3"/>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2FED4F71-9085-4D3D-A598-899A59774897}" type="slidenum">
              <a:rPr lang="en-US"/>
              <a:pPr>
                <a:defRPr/>
              </a:pPr>
              <a:t>‹#›</a:t>
            </a:fld>
            <a:endParaRPr lang="en-US"/>
          </a:p>
        </p:txBody>
      </p:sp>
    </p:spTree>
    <p:extLst>
      <p:ext uri="{BB962C8B-B14F-4D97-AF65-F5344CB8AC3E}">
        <p14:creationId xmlns:p14="http://schemas.microsoft.com/office/powerpoint/2010/main" val="3876472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2275"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71913" y="0"/>
            <a:ext cx="2960687" cy="498475"/>
          </a:xfrm>
          <a:prstGeom prst="rect">
            <a:avLst/>
          </a:prstGeom>
        </p:spPr>
        <p:txBody>
          <a:bodyPr vert="horz" lIns="91440" tIns="45720" rIns="91440" bIns="45720" rtlCol="0"/>
          <a:lstStyle>
            <a:lvl1pPr algn="r">
              <a:defRPr sz="1200"/>
            </a:lvl1pPr>
          </a:lstStyle>
          <a:p>
            <a:fld id="{9C9EF6AC-4BA6-4FE0-8FE2-930D6BBC3A4A}" type="datetimeFigureOut">
              <a:rPr lang="en-US" smtClean="0"/>
              <a:pPr/>
              <a:t>3/16/2021</a:t>
            </a:fld>
            <a:endParaRPr lang="en-US"/>
          </a:p>
        </p:txBody>
      </p:sp>
      <p:sp>
        <p:nvSpPr>
          <p:cNvPr id="4" name="Slide Image Placeholder 3"/>
          <p:cNvSpPr>
            <a:spLocks noGrp="1" noRot="1" noChangeAspect="1"/>
          </p:cNvSpPr>
          <p:nvPr>
            <p:ph type="sldImg" idx="2"/>
          </p:nvPr>
        </p:nvSpPr>
        <p:spPr>
          <a:xfrm>
            <a:off x="922338" y="747713"/>
            <a:ext cx="4991100" cy="37433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4213" y="4740275"/>
            <a:ext cx="5467350" cy="44910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78963"/>
            <a:ext cx="2962275"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71913" y="9478963"/>
            <a:ext cx="2960687" cy="498475"/>
          </a:xfrm>
          <a:prstGeom prst="rect">
            <a:avLst/>
          </a:prstGeom>
        </p:spPr>
        <p:txBody>
          <a:bodyPr vert="horz" lIns="91440" tIns="45720" rIns="91440" bIns="45720" rtlCol="0" anchor="b"/>
          <a:lstStyle>
            <a:lvl1pPr algn="r">
              <a:defRPr sz="1200"/>
            </a:lvl1pPr>
          </a:lstStyle>
          <a:p>
            <a:fld id="{F2D9C85A-915F-4B9F-B320-E33023B75065}" type="slidenum">
              <a:rPr lang="en-US" smtClean="0"/>
              <a:pPr/>
              <a:t>‹#›</a:t>
            </a:fld>
            <a:endParaRPr lang="en-US"/>
          </a:p>
        </p:txBody>
      </p:sp>
    </p:spTree>
    <p:extLst>
      <p:ext uri="{BB962C8B-B14F-4D97-AF65-F5344CB8AC3E}">
        <p14:creationId xmlns:p14="http://schemas.microsoft.com/office/powerpoint/2010/main" val="182766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D9C85A-915F-4B9F-B320-E33023B75065}" type="slidenum">
              <a:rPr lang="en-US" smtClean="0"/>
              <a:pPr/>
              <a:t>13</a:t>
            </a:fld>
            <a:endParaRPr lang="en-US"/>
          </a:p>
        </p:txBody>
      </p:sp>
    </p:spTree>
    <p:extLst>
      <p:ext uri="{BB962C8B-B14F-4D97-AF65-F5344CB8AC3E}">
        <p14:creationId xmlns:p14="http://schemas.microsoft.com/office/powerpoint/2010/main" val="871295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D9C85A-915F-4B9F-B320-E33023B75065}" type="slidenum">
              <a:rPr lang="en-US" smtClean="0"/>
              <a:pPr/>
              <a:t>14</a:t>
            </a:fld>
            <a:endParaRPr lang="en-US"/>
          </a:p>
        </p:txBody>
      </p:sp>
    </p:spTree>
    <p:extLst>
      <p:ext uri="{BB962C8B-B14F-4D97-AF65-F5344CB8AC3E}">
        <p14:creationId xmlns:p14="http://schemas.microsoft.com/office/powerpoint/2010/main" val="1615376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D9C85A-915F-4B9F-B320-E33023B75065}" type="slidenum">
              <a:rPr lang="en-US" smtClean="0"/>
              <a:pPr/>
              <a:t>15</a:t>
            </a:fld>
            <a:endParaRPr lang="en-US"/>
          </a:p>
        </p:txBody>
      </p:sp>
    </p:spTree>
    <p:extLst>
      <p:ext uri="{BB962C8B-B14F-4D97-AF65-F5344CB8AC3E}">
        <p14:creationId xmlns:p14="http://schemas.microsoft.com/office/powerpoint/2010/main" val="2942686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D9C85A-915F-4B9F-B320-E33023B75065}" type="slidenum">
              <a:rPr lang="en-US" smtClean="0"/>
              <a:pPr/>
              <a:t>16</a:t>
            </a:fld>
            <a:endParaRPr lang="en-US"/>
          </a:p>
        </p:txBody>
      </p:sp>
    </p:spTree>
    <p:extLst>
      <p:ext uri="{BB962C8B-B14F-4D97-AF65-F5344CB8AC3E}">
        <p14:creationId xmlns:p14="http://schemas.microsoft.com/office/powerpoint/2010/main" val="2455322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D9C85A-915F-4B9F-B320-E33023B75065}" type="slidenum">
              <a:rPr lang="en-US" smtClean="0"/>
              <a:pPr/>
              <a:t>17</a:t>
            </a:fld>
            <a:endParaRPr lang="en-US"/>
          </a:p>
        </p:txBody>
      </p:sp>
    </p:spTree>
    <p:extLst>
      <p:ext uri="{BB962C8B-B14F-4D97-AF65-F5344CB8AC3E}">
        <p14:creationId xmlns:p14="http://schemas.microsoft.com/office/powerpoint/2010/main" val="3040255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D9C85A-915F-4B9F-B320-E33023B75065}" type="slidenum">
              <a:rPr lang="en-US" smtClean="0"/>
              <a:pPr/>
              <a:t>18</a:t>
            </a:fld>
            <a:endParaRPr lang="en-US"/>
          </a:p>
        </p:txBody>
      </p:sp>
    </p:spTree>
    <p:extLst>
      <p:ext uri="{BB962C8B-B14F-4D97-AF65-F5344CB8AC3E}">
        <p14:creationId xmlns:p14="http://schemas.microsoft.com/office/powerpoint/2010/main" val="1290298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D9C85A-915F-4B9F-B320-E33023B75065}" type="slidenum">
              <a:rPr lang="en-US" smtClean="0"/>
              <a:pPr/>
              <a:t>19</a:t>
            </a:fld>
            <a:endParaRPr lang="en-US"/>
          </a:p>
        </p:txBody>
      </p:sp>
    </p:spTree>
    <p:extLst>
      <p:ext uri="{BB962C8B-B14F-4D97-AF65-F5344CB8AC3E}">
        <p14:creationId xmlns:p14="http://schemas.microsoft.com/office/powerpoint/2010/main" val="464230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59468F9-5DA9-4686-83ED-3B6E8564BD07}" type="slidenum">
              <a:rPr lang="ar-SA"/>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8EFE1D3-6C99-4E58-889F-2989E27198CF}" type="slidenum">
              <a:rPr lang="ar-SA"/>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CA666C-DFE9-4286-99DE-9686812CF843}" type="slidenum">
              <a:rPr lang="ar-SA"/>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200400" y="6400800"/>
            <a:ext cx="2133600" cy="244475"/>
          </a:xfrm>
        </p:spPr>
        <p:txBody>
          <a:bodyPr/>
          <a:lstStyle>
            <a:lvl1pPr>
              <a:defRPr/>
            </a:lvl1pPr>
          </a:lstStyle>
          <a:p>
            <a:endParaRPr lang="en-US"/>
          </a:p>
        </p:txBody>
      </p:sp>
      <p:sp>
        <p:nvSpPr>
          <p:cNvPr id="6" name="Footer Placeholder 5"/>
          <p:cNvSpPr>
            <a:spLocks noGrp="1"/>
          </p:cNvSpPr>
          <p:nvPr>
            <p:ph type="ftr" sz="quarter" idx="11"/>
          </p:nvPr>
        </p:nvSpPr>
        <p:spPr>
          <a:xfrm>
            <a:off x="76200" y="6461125"/>
            <a:ext cx="2895600" cy="244475"/>
          </a:xfrm>
        </p:spPr>
        <p:txBody>
          <a:bodyPr/>
          <a:lstStyle>
            <a:lvl1pPr>
              <a:defRPr/>
            </a:lvl1pPr>
          </a:lstStyle>
          <a:p>
            <a:r>
              <a:rPr lang="en-US"/>
              <a:t>OR101:DR. Khalid Al-Nowibet</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B894DA0D-94AF-4962-BF90-869B62500E29}" type="slidenum">
              <a:rPr lang="ar-SA"/>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3848100" y="6235700"/>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0" y="6467475"/>
            <a:ext cx="2895600" cy="390525"/>
          </a:xfrm>
        </p:spPr>
        <p:txBody>
          <a:bodyPr/>
          <a:lstStyle>
            <a:lvl1pPr>
              <a:defRPr/>
            </a:lvl1pPr>
          </a:lstStyle>
          <a:p>
            <a:r>
              <a:rPr lang="en-US"/>
              <a:t>OR101: Dr. Khalid Al-Nowibet</a:t>
            </a:r>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A6BFAA0E-179A-4537-9CA8-9002AA6CD51F}" type="slidenum">
              <a:rPr lang="ar-SA"/>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0F4DE9-CE2E-4274-9328-0145549855D2}" type="slidenum">
              <a:rPr lang="ar-SA"/>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740261-E0E2-4F8F-B202-A1D51C375589}" type="slidenum">
              <a:rPr lang="ar-SA"/>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958BCF4-B7AB-4D91-B384-AE64937DC550}" type="slidenum">
              <a:rPr lang="ar-SA"/>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C327B8A-24DE-4F20-AEE3-5DA6A46595AC}" type="slidenum">
              <a:rPr lang="ar-SA"/>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6FF5EA3-AAC8-4A81-AAC5-8FC721B6D004}" type="slidenum">
              <a:rPr lang="ar-SA"/>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4000A24-4F07-4141-AAAB-CF49395B5C1A}" type="slidenum">
              <a:rPr lang="ar-SA"/>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8383E0B-AB08-4A91-A485-0BFFCCDB1DF3}" type="slidenum">
              <a:rPr lang="ar-SA"/>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6F2C187-FD57-4656-96C0-C90785765191}" type="slidenum">
              <a:rPr lang="ar-SA"/>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74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74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9FC50A33-56F7-4581-ABA0-6165713F8F2E}" type="slidenum">
              <a:rPr lang="ar-SA"/>
              <a:pPr>
                <a:defRPr/>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8"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45.png"/><Relationship Id="rId5" Type="http://schemas.openxmlformats.org/officeDocument/2006/relationships/image" Target="../media/image47.png"/><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57200" y="1711380"/>
            <a:ext cx="8229600" cy="3200400"/>
          </a:xfrm>
        </p:spPr>
        <p:style>
          <a:lnRef idx="2">
            <a:schemeClr val="accent5">
              <a:shade val="50000"/>
            </a:schemeClr>
          </a:lnRef>
          <a:fillRef idx="1">
            <a:schemeClr val="accent5"/>
          </a:fillRef>
          <a:effectRef idx="0">
            <a:schemeClr val="accent5"/>
          </a:effectRef>
          <a:fontRef idx="minor">
            <a:schemeClr val="lt1"/>
          </a:fontRef>
        </p:style>
        <p:txBody>
          <a:bodyPr/>
          <a:lstStyle/>
          <a:p>
            <a:pPr lvl="1" rtl="1" eaLnBrk="1" hangingPunct="1"/>
            <a:br>
              <a:rPr lang="ar-SA" sz="5400" b="1" dirty="0">
                <a:solidFill>
                  <a:srgbClr val="002060"/>
                </a:solidFill>
              </a:rPr>
            </a:br>
            <a:br>
              <a:rPr lang="ar-SA" sz="5400" b="1" dirty="0">
                <a:solidFill>
                  <a:srgbClr val="002060"/>
                </a:solidFill>
              </a:rPr>
            </a:br>
            <a:r>
              <a:rPr lang="ar-SA" sz="5400" b="1" dirty="0">
                <a:solidFill>
                  <a:srgbClr val="002060"/>
                </a:solidFill>
              </a:rPr>
              <a:t>مسألة التخصيص</a:t>
            </a:r>
            <a:br>
              <a:rPr lang="ar-SA" sz="4000" b="1" dirty="0">
                <a:solidFill>
                  <a:srgbClr val="002060"/>
                </a:solidFill>
                <a:latin typeface="Times New Roman" pitchFamily="18" charset="0"/>
                <a:cs typeface="Times New Roman" pitchFamily="18" charset="0"/>
              </a:rPr>
            </a:br>
            <a:r>
              <a:rPr lang="en-US" sz="4000" dirty="0">
                <a:solidFill>
                  <a:srgbClr val="002060"/>
                </a:solidFill>
                <a:latin typeface="Times New Roman" pitchFamily="18" charset="0"/>
                <a:cs typeface="Times New Roman" pitchFamily="18" charset="0"/>
              </a:rPr>
              <a:t> </a:t>
            </a:r>
            <a:r>
              <a:rPr lang="en-US" sz="4000" b="1" dirty="0">
                <a:solidFill>
                  <a:srgbClr val="002060"/>
                </a:solidFill>
              </a:rPr>
              <a:t>Assignment Problem </a:t>
            </a:r>
            <a:br>
              <a:rPr lang="en-US" sz="4000" b="1" dirty="0">
                <a:solidFill>
                  <a:srgbClr val="002060"/>
                </a:solidFill>
              </a:rPr>
            </a:br>
            <a:br>
              <a:rPr lang="ar-SA" sz="5400" b="1" dirty="0">
                <a:solidFill>
                  <a:srgbClr val="002060"/>
                </a:solidFill>
              </a:rPr>
            </a:br>
            <a:endParaRPr lang="en-US" sz="4000" b="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6"/>
          <p:cNvSpPr>
            <a:spLocks noGrp="1"/>
          </p:cNvSpPr>
          <p:nvPr>
            <p:ph type="sldNum" sz="quarter" idx="12"/>
          </p:nvPr>
        </p:nvSpPr>
        <p:spPr>
          <a:noFill/>
        </p:spPr>
        <p:txBody>
          <a:bodyPr/>
          <a:lstStyle/>
          <a:p>
            <a:fld id="{0E6D5EA8-F2B5-4AD7-8867-71B6E6164DF2}" type="slidenum">
              <a:rPr lang="ar-SA" smtClean="0"/>
              <a:pPr/>
              <a:t>10</a:t>
            </a:fld>
            <a:endParaRPr lang="en-US"/>
          </a:p>
        </p:txBody>
      </p:sp>
      <p:sp>
        <p:nvSpPr>
          <p:cNvPr id="2054" name="Oval 8"/>
          <p:cNvSpPr>
            <a:spLocks noChangeArrowheads="1"/>
          </p:cNvSpPr>
          <p:nvPr/>
        </p:nvSpPr>
        <p:spPr bwMode="auto">
          <a:xfrm>
            <a:off x="209550" y="1600200"/>
            <a:ext cx="3371850" cy="2800350"/>
          </a:xfrm>
          <a:prstGeom prst="ellipse">
            <a:avLst/>
          </a:prstGeom>
          <a:solidFill>
            <a:schemeClr val="accent3">
              <a:lumMod val="95000"/>
            </a:schemeClr>
          </a:solidFill>
          <a:ln w="9525">
            <a:solidFill>
              <a:schemeClr val="bg1">
                <a:lumMod val="65000"/>
              </a:schemeClr>
            </a:solidFill>
            <a:round/>
            <a:headEnd/>
            <a:tailEnd/>
          </a:ln>
        </p:spPr>
        <p:txBody>
          <a:bodyPr wrap="none" anchor="ctr"/>
          <a:lstStyle/>
          <a:p>
            <a:pPr algn="ctr" rtl="1"/>
            <a:r>
              <a:rPr lang="ar-SA" sz="2400" b="1" u="sng" dirty="0"/>
              <a:t>البرامج الخطية</a:t>
            </a:r>
          </a:p>
          <a:p>
            <a:pPr algn="ctr" rtl="1"/>
            <a:r>
              <a:rPr lang="ar-SA" sz="2400" dirty="0"/>
              <a:t>تحقق خصائص البرنامج الخطي</a:t>
            </a:r>
            <a:endParaRPr lang="en-US" sz="2400" dirty="0"/>
          </a:p>
        </p:txBody>
      </p:sp>
      <p:sp>
        <p:nvSpPr>
          <p:cNvPr id="2055" name="Oval 10"/>
          <p:cNvSpPr>
            <a:spLocks noChangeArrowheads="1"/>
          </p:cNvSpPr>
          <p:nvPr/>
        </p:nvSpPr>
        <p:spPr bwMode="auto">
          <a:xfrm>
            <a:off x="4497050" y="2268200"/>
            <a:ext cx="3957090" cy="1828800"/>
          </a:xfrm>
          <a:prstGeom prst="ellipse">
            <a:avLst/>
          </a:prstGeom>
          <a:solidFill>
            <a:schemeClr val="accent3">
              <a:lumMod val="95000"/>
            </a:schemeClr>
          </a:solidFill>
          <a:ln w="9525">
            <a:solidFill>
              <a:schemeClr val="bg1">
                <a:lumMod val="65000"/>
              </a:schemeClr>
            </a:solidFill>
            <a:round/>
            <a:headEnd/>
            <a:tailEnd/>
          </a:ln>
        </p:spPr>
        <p:txBody>
          <a:bodyPr wrap="none" anchor="ctr"/>
          <a:lstStyle/>
          <a:p>
            <a:pPr algn="ctr" rtl="1"/>
            <a:r>
              <a:rPr lang="ar-SA" sz="2400" b="1" u="sng" dirty="0"/>
              <a:t>مسائل النقل</a:t>
            </a:r>
          </a:p>
          <a:p>
            <a:pPr algn="ctr" rtl="1"/>
            <a:r>
              <a:rPr lang="ar-SA" sz="2400" dirty="0"/>
              <a:t>معاملات المتغيرات في القيود  </a:t>
            </a:r>
            <a:r>
              <a:rPr lang="en-US" sz="2400" dirty="0">
                <a:latin typeface="Cambria Math" panose="02040503050406030204" pitchFamily="18" charset="0"/>
                <a:ea typeface="Cambria Math" panose="02040503050406030204" pitchFamily="18" charset="0"/>
              </a:rPr>
              <a:t>0</a:t>
            </a:r>
            <a:r>
              <a:rPr lang="ar-SA" sz="2400" dirty="0"/>
              <a:t> أو </a:t>
            </a:r>
            <a:r>
              <a:rPr lang="en-US" sz="2400" dirty="0">
                <a:latin typeface="Cambria Math" panose="02040503050406030204" pitchFamily="18" charset="0"/>
                <a:ea typeface="Cambria Math" panose="02040503050406030204" pitchFamily="18" charset="0"/>
              </a:rPr>
              <a:t>1</a:t>
            </a:r>
          </a:p>
        </p:txBody>
      </p:sp>
      <p:sp>
        <p:nvSpPr>
          <p:cNvPr id="2056" name="Oval 12"/>
          <p:cNvSpPr>
            <a:spLocks noChangeArrowheads="1"/>
          </p:cNvSpPr>
          <p:nvPr/>
        </p:nvSpPr>
        <p:spPr bwMode="auto">
          <a:xfrm>
            <a:off x="4503920" y="4881955"/>
            <a:ext cx="3848100" cy="1514475"/>
          </a:xfrm>
          <a:prstGeom prst="ellipse">
            <a:avLst/>
          </a:prstGeom>
          <a:solidFill>
            <a:schemeClr val="accent3">
              <a:lumMod val="95000"/>
            </a:schemeClr>
          </a:solidFill>
          <a:ln w="9525">
            <a:solidFill>
              <a:schemeClr val="bg1">
                <a:lumMod val="65000"/>
              </a:schemeClr>
            </a:solidFill>
            <a:round/>
            <a:headEnd/>
            <a:tailEnd/>
          </a:ln>
        </p:spPr>
        <p:txBody>
          <a:bodyPr wrap="none" anchor="ctr"/>
          <a:lstStyle/>
          <a:p>
            <a:pPr algn="ctr" rtl="1"/>
            <a:r>
              <a:rPr lang="ar-SA" sz="2400" b="1" u="sng" dirty="0"/>
              <a:t>مسائل التخصيص</a:t>
            </a:r>
          </a:p>
          <a:p>
            <a:pPr algn="ctr" rtl="1"/>
            <a:r>
              <a:rPr lang="ar-SA" sz="2400" dirty="0"/>
              <a:t>معاملات المتغيرات في القيود  </a:t>
            </a:r>
            <a:r>
              <a:rPr lang="en-US" sz="2400" dirty="0">
                <a:latin typeface="Cambria Math" panose="02040503050406030204" pitchFamily="18" charset="0"/>
                <a:ea typeface="Cambria Math" panose="02040503050406030204" pitchFamily="18" charset="0"/>
              </a:rPr>
              <a:t>0</a:t>
            </a:r>
            <a:r>
              <a:rPr lang="ar-SA" sz="2400" dirty="0"/>
              <a:t> أو </a:t>
            </a:r>
            <a:r>
              <a:rPr lang="en-US" sz="2400" dirty="0">
                <a:latin typeface="Cambria Math" panose="02040503050406030204" pitchFamily="18" charset="0"/>
                <a:ea typeface="Cambria Math" panose="02040503050406030204" pitchFamily="18" charset="0"/>
              </a:rPr>
              <a:t>1</a:t>
            </a:r>
            <a:endParaRPr lang="ar-SA" sz="2400" dirty="0">
              <a:latin typeface="Cambria Math" panose="02040503050406030204" pitchFamily="18" charset="0"/>
              <a:ea typeface="Cambria Math" panose="02040503050406030204" pitchFamily="18" charset="0"/>
            </a:endParaRPr>
          </a:p>
          <a:p>
            <a:pPr algn="ctr" rtl="1"/>
            <a:r>
              <a:rPr lang="ar-SA" sz="2400" dirty="0"/>
              <a:t>الطرف الأيمن في القيود = </a:t>
            </a:r>
            <a:r>
              <a:rPr lang="en-US" sz="2400" dirty="0">
                <a:latin typeface="Cambria Math" panose="02040503050406030204" pitchFamily="18" charset="0"/>
                <a:ea typeface="Cambria Math" panose="02040503050406030204" pitchFamily="18" charset="0"/>
              </a:rPr>
              <a:t>1</a:t>
            </a:r>
          </a:p>
        </p:txBody>
      </p:sp>
      <p:sp>
        <p:nvSpPr>
          <p:cNvPr id="2057" name="AutoShape 14"/>
          <p:cNvSpPr>
            <a:spLocks noChangeArrowheads="1"/>
          </p:cNvSpPr>
          <p:nvPr/>
        </p:nvSpPr>
        <p:spPr bwMode="auto">
          <a:xfrm rot="196213">
            <a:off x="3716280" y="2972988"/>
            <a:ext cx="638175" cy="419100"/>
          </a:xfrm>
          <a:prstGeom prst="rightArrow">
            <a:avLst>
              <a:gd name="adj1" fmla="val 54546"/>
              <a:gd name="adj2" fmla="val 65153"/>
            </a:avLst>
          </a:prstGeom>
          <a:solidFill>
            <a:schemeClr val="accent3">
              <a:lumMod val="65000"/>
            </a:schemeClr>
          </a:solidFill>
          <a:ln w="9525">
            <a:solidFill>
              <a:schemeClr val="tx1">
                <a:lumMod val="65000"/>
                <a:lumOff val="35000"/>
              </a:schemeClr>
            </a:solidFill>
            <a:miter lim="800000"/>
            <a:headEnd/>
            <a:tailEnd/>
          </a:ln>
        </p:spPr>
        <p:txBody>
          <a:bodyPr wrap="none" anchor="ctr"/>
          <a:lstStyle/>
          <a:p>
            <a:endParaRPr lang="en-US"/>
          </a:p>
        </p:txBody>
      </p:sp>
      <p:sp>
        <p:nvSpPr>
          <p:cNvPr id="2058" name="AutoShape 15"/>
          <p:cNvSpPr>
            <a:spLocks noChangeArrowheads="1"/>
          </p:cNvSpPr>
          <p:nvPr/>
        </p:nvSpPr>
        <p:spPr bwMode="auto">
          <a:xfrm rot="5400000">
            <a:off x="6100762" y="4271808"/>
            <a:ext cx="638175" cy="419100"/>
          </a:xfrm>
          <a:prstGeom prst="rightArrow">
            <a:avLst>
              <a:gd name="adj1" fmla="val 54546"/>
              <a:gd name="adj2" fmla="val 65153"/>
            </a:avLst>
          </a:prstGeom>
          <a:solidFill>
            <a:schemeClr val="accent3">
              <a:lumMod val="65000"/>
            </a:schemeClr>
          </a:solidFill>
          <a:ln w="9525">
            <a:solidFill>
              <a:schemeClr val="tx1">
                <a:lumMod val="65000"/>
                <a:lumOff val="35000"/>
              </a:schemeClr>
            </a:solidFill>
            <a:miter lim="800000"/>
            <a:headEnd/>
            <a:tailEnd/>
          </a:ln>
        </p:spPr>
        <p:txBody>
          <a:bodyPr wrap="none" anchor="ctr"/>
          <a:lstStyle/>
          <a:p>
            <a:endParaRPr lang="en-US"/>
          </a:p>
        </p:txBody>
      </p:sp>
      <p:sp>
        <p:nvSpPr>
          <p:cNvPr id="11"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مسألة التخصيص – حالة خاصة من مسألة النقل</a:t>
            </a:r>
            <a:endParaRPr lang="en-US" sz="4000" b="1" dirty="0">
              <a:solidFill>
                <a:srgbClr val="002060"/>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Slide Number Placeholder 6"/>
          <p:cNvSpPr>
            <a:spLocks noGrp="1"/>
          </p:cNvSpPr>
          <p:nvPr>
            <p:ph type="sldNum" sz="quarter" idx="12"/>
          </p:nvPr>
        </p:nvSpPr>
        <p:spPr>
          <a:noFill/>
        </p:spPr>
        <p:txBody>
          <a:bodyPr/>
          <a:lstStyle/>
          <a:p>
            <a:fld id="{062C8E17-0C27-4613-BAE1-1B5CC6F2ECAA}" type="slidenum">
              <a:rPr lang="ar-SA" smtClean="0"/>
              <a:pPr/>
              <a:t>11</a:t>
            </a:fld>
            <a:endParaRPr lang="en-US"/>
          </a:p>
        </p:txBody>
      </p:sp>
      <p:sp>
        <p:nvSpPr>
          <p:cNvPr id="240642" name="Rectangle 2"/>
          <p:cNvSpPr>
            <a:spLocks noGrp="1" noChangeArrowheads="1"/>
          </p:cNvSpPr>
          <p:nvPr>
            <p:ph type="body" sz="half" idx="1"/>
          </p:nvPr>
        </p:nvSpPr>
        <p:spPr>
          <a:xfrm>
            <a:off x="457200" y="1600200"/>
            <a:ext cx="8258175" cy="4573588"/>
          </a:xfrm>
        </p:spPr>
        <p:txBody>
          <a:bodyPr/>
          <a:lstStyle/>
          <a:p>
            <a:pPr marL="647700" indent="-533400" algn="r" rtl="1" eaLnBrk="1" hangingPunct="1">
              <a:lnSpc>
                <a:spcPct val="120000"/>
              </a:lnSpc>
              <a:spcBef>
                <a:spcPct val="0"/>
              </a:spcBef>
            </a:pPr>
            <a:r>
              <a:rPr lang="ar-SA" dirty="0">
                <a:latin typeface="Times New Roman" pitchFamily="18" charset="0"/>
                <a:cs typeface="Times New Roman" pitchFamily="18" charset="0"/>
                <a:sym typeface="Symbol" pitchFamily="18" charset="2"/>
              </a:rPr>
              <a:t>خوارزمية لحل مسائل التخصيص. </a:t>
            </a:r>
          </a:p>
          <a:p>
            <a:pPr marL="647700" indent="-533400" algn="r" rtl="1" eaLnBrk="1" hangingPunct="1">
              <a:lnSpc>
                <a:spcPct val="120000"/>
              </a:lnSpc>
              <a:spcBef>
                <a:spcPct val="0"/>
              </a:spcBef>
            </a:pPr>
            <a:r>
              <a:rPr lang="ar-SA" dirty="0">
                <a:latin typeface="Times New Roman" pitchFamily="18" charset="0"/>
                <a:cs typeface="Times New Roman" pitchFamily="18" charset="0"/>
                <a:sym typeface="Symbol" pitchFamily="18" charset="2"/>
              </a:rPr>
              <a:t>يجب ان تكون مسألة التخصيص متزنة:</a:t>
            </a:r>
          </a:p>
          <a:p>
            <a:pPr marL="1047750" lvl="1" indent="-361950" algn="r" rtl="1" eaLnBrk="1" hangingPunct="1">
              <a:lnSpc>
                <a:spcPct val="120000"/>
              </a:lnSpc>
              <a:spcBef>
                <a:spcPct val="0"/>
              </a:spcBef>
              <a:buFont typeface="Times New Roman" panose="02020603050405020304" pitchFamily="18" charset="0"/>
              <a:buChar char="−"/>
            </a:pPr>
            <a:r>
              <a:rPr lang="ar-SA" sz="2400" dirty="0">
                <a:latin typeface="Times New Roman" pitchFamily="18" charset="0"/>
                <a:cs typeface="Times New Roman" pitchFamily="18" charset="0"/>
                <a:sym typeface="Symbol" pitchFamily="18" charset="2"/>
              </a:rPr>
              <a:t>عدد المهام </a:t>
            </a:r>
            <a:r>
              <a:rPr lang="ar-SA" sz="2400" b="1" dirty="0">
                <a:latin typeface="Times New Roman" pitchFamily="18" charset="0"/>
                <a:cs typeface="Times New Roman" pitchFamily="18" charset="0"/>
                <a:sym typeface="Symbol" pitchFamily="18" charset="2"/>
              </a:rPr>
              <a:t>=</a:t>
            </a:r>
            <a:r>
              <a:rPr lang="ar-SA" sz="2400" dirty="0">
                <a:latin typeface="Times New Roman" pitchFamily="18" charset="0"/>
                <a:cs typeface="Times New Roman" pitchFamily="18" charset="0"/>
                <a:sym typeface="Symbol" pitchFamily="18" charset="2"/>
              </a:rPr>
              <a:t> عدد المنفذين</a:t>
            </a:r>
          </a:p>
          <a:p>
            <a:pPr marL="1047750" lvl="2" indent="-361950" algn="r" rtl="1" eaLnBrk="1" hangingPunct="1">
              <a:lnSpc>
                <a:spcPct val="120000"/>
              </a:lnSpc>
              <a:spcBef>
                <a:spcPct val="0"/>
              </a:spcBef>
              <a:buFont typeface="Times New Roman" panose="02020603050405020304" pitchFamily="18" charset="0"/>
              <a:buChar char="−"/>
            </a:pPr>
            <a:r>
              <a:rPr lang="ar-SA" dirty="0">
                <a:latin typeface="Times New Roman" pitchFamily="18" charset="0"/>
                <a:cs typeface="Times New Roman" pitchFamily="18" charset="0"/>
                <a:sym typeface="Symbol" pitchFamily="18" charset="2"/>
              </a:rPr>
              <a:t>قد نحتاج لافتراض مهمات وهمية أو منفذين وهميين لجعل المسألة متزنة، مع تكاليف تخصيص مساوية للصفر.</a:t>
            </a:r>
          </a:p>
          <a:p>
            <a:pPr marL="647700" indent="-533400" algn="r" rtl="1" eaLnBrk="1" hangingPunct="1">
              <a:spcBef>
                <a:spcPct val="0"/>
              </a:spcBef>
            </a:pPr>
            <a:r>
              <a:rPr lang="ar-SA" dirty="0">
                <a:latin typeface="Times New Roman" pitchFamily="18" charset="0"/>
                <a:cs typeface="Times New Roman" pitchFamily="18" charset="0"/>
                <a:sym typeface="Symbol" pitchFamily="18" charset="2"/>
              </a:rPr>
              <a:t>تطبق على مسائل التخصيص من نوع </a:t>
            </a:r>
            <a:r>
              <a:rPr lang="en-US" dirty="0">
                <a:latin typeface="Times New Roman" pitchFamily="18" charset="0"/>
                <a:cs typeface="Times New Roman" pitchFamily="18" charset="0"/>
                <a:sym typeface="Symbol" pitchFamily="18" charset="2"/>
              </a:rPr>
              <a:t>min  </a:t>
            </a:r>
            <a:r>
              <a:rPr lang="en-US" i="1" dirty="0">
                <a:latin typeface="Times New Roman" pitchFamily="18" charset="0"/>
                <a:cs typeface="Times New Roman" pitchFamily="18" charset="0"/>
                <a:sym typeface="Symbol" pitchFamily="18" charset="2"/>
              </a:rPr>
              <a:t>z</a:t>
            </a:r>
            <a:r>
              <a:rPr lang="en-US" dirty="0">
                <a:latin typeface="Times New Roman" pitchFamily="18" charset="0"/>
                <a:cs typeface="Times New Roman" pitchFamily="18" charset="0"/>
                <a:sym typeface="Symbol" pitchFamily="18" charset="2"/>
              </a:rPr>
              <a:t>    :</a:t>
            </a:r>
            <a:endParaRPr lang="ar-SA" dirty="0">
              <a:latin typeface="Times New Roman" pitchFamily="18" charset="0"/>
              <a:cs typeface="Times New Roman" pitchFamily="18" charset="0"/>
              <a:sym typeface="Symbol" pitchFamily="18" charset="2"/>
            </a:endParaRPr>
          </a:p>
          <a:p>
            <a:pPr marL="1028700" lvl="1" indent="-342900" algn="r" rtl="1" eaLnBrk="1" hangingPunct="1">
              <a:spcBef>
                <a:spcPct val="0"/>
              </a:spcBef>
            </a:pPr>
            <a:r>
              <a:rPr lang="ar-SA" dirty="0">
                <a:latin typeface="Times New Roman" pitchFamily="18" charset="0"/>
                <a:cs typeface="Times New Roman" pitchFamily="18" charset="0"/>
                <a:sym typeface="Symbol" pitchFamily="18" charset="2"/>
              </a:rPr>
              <a:t>يمكن تطبيق الخوارزمية على مسائل التخصيص من نوع</a:t>
            </a:r>
          </a:p>
          <a:p>
            <a:pPr marL="1028700" lvl="1" indent="-342900" algn="r" rtl="1" eaLnBrk="1" hangingPunct="1">
              <a:spcBef>
                <a:spcPct val="0"/>
              </a:spcBef>
              <a:buNone/>
            </a:pPr>
            <a:r>
              <a:rPr lang="ar-SA"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max  </a:t>
            </a:r>
            <a:r>
              <a:rPr lang="en-US" i="1" dirty="0">
                <a:latin typeface="Times New Roman" pitchFamily="18" charset="0"/>
                <a:cs typeface="Times New Roman" pitchFamily="18" charset="0"/>
                <a:sym typeface="Symbol" pitchFamily="18" charset="2"/>
              </a:rPr>
              <a:t>z</a:t>
            </a:r>
            <a:r>
              <a:rPr lang="ar-SA" dirty="0">
                <a:latin typeface="Times New Roman" pitchFamily="18" charset="0"/>
                <a:cs typeface="Times New Roman" pitchFamily="18" charset="0"/>
                <a:sym typeface="Symbol" pitchFamily="18" charset="2"/>
              </a:rPr>
              <a:t>  بعد ضرب عناصر مصفوفة الأرباح في </a:t>
            </a:r>
            <a:r>
              <a:rPr lang="en-US" dirty="0">
                <a:latin typeface="Courier New" panose="02070309020205020404" pitchFamily="49" charset="0"/>
                <a:cs typeface="Courier New" panose="02070309020205020404" pitchFamily="49" charset="0"/>
                <a:sym typeface="Symbol" pitchFamily="18" charset="2"/>
              </a:rPr>
              <a:t>-</a:t>
            </a:r>
            <a:r>
              <a:rPr lang="en-US" dirty="0">
                <a:latin typeface="Times New Roman" pitchFamily="18" charset="0"/>
                <a:cs typeface="Times New Roman" pitchFamily="18" charset="0"/>
                <a:sym typeface="Symbol" pitchFamily="18" charset="2"/>
              </a:rPr>
              <a:t>1</a:t>
            </a:r>
            <a:r>
              <a:rPr lang="ar-SA" dirty="0">
                <a:latin typeface="Times New Roman" pitchFamily="18" charset="0"/>
                <a:cs typeface="Times New Roman" pitchFamily="18" charset="0"/>
                <a:sym typeface="Symbol" pitchFamily="18" charset="2"/>
              </a:rPr>
              <a:t> أو تحويل مصفوفة الأرباح لمصفوفة فرص ضائعة (لن ندرسها). </a:t>
            </a:r>
          </a:p>
          <a:p>
            <a:pPr marL="609600" indent="-609600" algn="r" rtl="1" eaLnBrk="1" hangingPunct="1">
              <a:spcBef>
                <a:spcPct val="0"/>
              </a:spcBef>
              <a:buFontTx/>
              <a:buNone/>
            </a:pPr>
            <a:endParaRPr lang="ar-SA" b="1"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الطريقة الهنغارية </a:t>
            </a:r>
            <a:r>
              <a:rPr lang="ar-SA" sz="3600" b="1" dirty="0">
                <a:solidFill>
                  <a:srgbClr val="002060"/>
                </a:solidFill>
                <a:latin typeface="Times New Roman" pitchFamily="18" charset="0"/>
                <a:cs typeface="Times New Roman" pitchFamily="18" charset="0"/>
                <a:sym typeface="Symbol" pitchFamily="18" charset="2"/>
              </a:rPr>
              <a:t>(</a:t>
            </a:r>
            <a:r>
              <a:rPr lang="en-US" sz="3600" b="1" dirty="0">
                <a:solidFill>
                  <a:srgbClr val="002060"/>
                </a:solidFill>
                <a:latin typeface="Times New Roman" pitchFamily="18" charset="0"/>
                <a:cs typeface="Times New Roman" pitchFamily="18" charset="0"/>
                <a:sym typeface="Symbol" pitchFamily="18" charset="2"/>
              </a:rPr>
              <a:t>The Hungarian Method</a:t>
            </a:r>
            <a:r>
              <a:rPr lang="ar-SA" sz="3600" b="1" dirty="0">
                <a:solidFill>
                  <a:srgbClr val="002060"/>
                </a:solidFill>
                <a:latin typeface="Times New Roman" pitchFamily="18" charset="0"/>
                <a:cs typeface="Times New Roman" pitchFamily="18" charset="0"/>
                <a:sym typeface="Symbol" pitchFamily="18" charset="2"/>
              </a:rPr>
              <a:t>)</a:t>
            </a:r>
            <a:endParaRPr lang="en-US" sz="3600" b="1" dirty="0">
              <a:solidFill>
                <a:srgbClr val="002060"/>
              </a:solidFill>
              <a:latin typeface="Times New Roman" pitchFamily="18" charset="0"/>
              <a:cs typeface="Times New Roman" pitchFamily="18" charset="0"/>
              <a:sym typeface="Symbol" pitchFamily="18" charset="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Slide Number Placeholder 6"/>
          <p:cNvSpPr>
            <a:spLocks noGrp="1"/>
          </p:cNvSpPr>
          <p:nvPr>
            <p:ph type="sldNum" sz="quarter" idx="12"/>
          </p:nvPr>
        </p:nvSpPr>
        <p:spPr>
          <a:noFill/>
        </p:spPr>
        <p:txBody>
          <a:bodyPr/>
          <a:lstStyle/>
          <a:p>
            <a:fld id="{062C8E17-0C27-4613-BAE1-1B5CC6F2ECAA}" type="slidenum">
              <a:rPr lang="ar-SA" smtClean="0"/>
              <a:pPr/>
              <a:t>12</a:t>
            </a:fld>
            <a:endParaRPr lang="en-US"/>
          </a:p>
        </p:txBody>
      </p:sp>
      <p:sp>
        <p:nvSpPr>
          <p:cNvPr id="240642" name="Rectangle 2"/>
          <p:cNvSpPr>
            <a:spLocks noGrp="1" noChangeArrowheads="1"/>
          </p:cNvSpPr>
          <p:nvPr>
            <p:ph type="body" sz="half" idx="1"/>
          </p:nvPr>
        </p:nvSpPr>
        <p:spPr>
          <a:xfrm>
            <a:off x="457200" y="1484784"/>
            <a:ext cx="8258175" cy="4573588"/>
          </a:xfrm>
        </p:spPr>
        <p:txBody>
          <a:bodyPr/>
          <a:lstStyle/>
          <a:p>
            <a:pPr marL="647700" indent="-533400" algn="r" rtl="1" eaLnBrk="1" hangingPunct="1">
              <a:lnSpc>
                <a:spcPct val="120000"/>
              </a:lnSpc>
              <a:spcBef>
                <a:spcPct val="0"/>
              </a:spcBef>
            </a:pPr>
            <a:r>
              <a:rPr lang="ar-SA" dirty="0">
                <a:latin typeface="Times New Roman" pitchFamily="18" charset="0"/>
                <a:cs typeface="Times New Roman" pitchFamily="18" charset="0"/>
                <a:sym typeface="Symbol" pitchFamily="18" charset="2"/>
              </a:rPr>
              <a:t>تعتمد على مصفوفة التكاليف فقط.</a:t>
            </a:r>
            <a:endParaRPr lang="en-US" dirty="0">
              <a:latin typeface="Times New Roman" pitchFamily="18" charset="0"/>
              <a:cs typeface="Times New Roman" pitchFamily="18" charset="0"/>
              <a:sym typeface="Symbol" pitchFamily="18" charset="2"/>
            </a:endParaRPr>
          </a:p>
          <a:p>
            <a:pPr marL="647700" indent="-533400" algn="r" rtl="1" eaLnBrk="1" hangingPunct="1">
              <a:lnSpc>
                <a:spcPct val="120000"/>
              </a:lnSpc>
              <a:spcBef>
                <a:spcPct val="0"/>
              </a:spcBef>
              <a:buFont typeface="Arial" pitchFamily="34" charset="0"/>
              <a:buChar char="•"/>
            </a:pPr>
            <a:r>
              <a:rPr lang="ar-SA" dirty="0">
                <a:latin typeface="Times New Roman" pitchFamily="18" charset="0"/>
                <a:cs typeface="Times New Roman" pitchFamily="18" charset="0"/>
                <a:sym typeface="Symbol" pitchFamily="18" charset="2"/>
              </a:rPr>
              <a:t>سنفترض أن تكلفة تخصيص المهمة </a:t>
            </a:r>
            <a:r>
              <a:rPr lang="en-US" i="1" dirty="0" err="1">
                <a:latin typeface="Times New Roman" pitchFamily="18" charset="0"/>
                <a:cs typeface="Times New Roman" pitchFamily="18" charset="0"/>
                <a:sym typeface="Symbol" pitchFamily="18" charset="2"/>
              </a:rPr>
              <a:t>i</a:t>
            </a:r>
            <a:r>
              <a:rPr lang="ar-SA" dirty="0">
                <a:latin typeface="Times New Roman" pitchFamily="18" charset="0"/>
                <a:cs typeface="Times New Roman" pitchFamily="18" charset="0"/>
                <a:sym typeface="Symbol" pitchFamily="18" charset="2"/>
              </a:rPr>
              <a:t> للمنفذ </a:t>
            </a:r>
            <a:r>
              <a:rPr lang="en-US" i="1" dirty="0">
                <a:latin typeface="Times New Roman" pitchFamily="18" charset="0"/>
                <a:cs typeface="Times New Roman" pitchFamily="18" charset="0"/>
                <a:sym typeface="Symbol" pitchFamily="18" charset="2"/>
              </a:rPr>
              <a:t>j</a:t>
            </a:r>
            <a:r>
              <a:rPr lang="ar-SA" dirty="0">
                <a:latin typeface="Times New Roman" pitchFamily="18" charset="0"/>
                <a:cs typeface="Times New Roman" pitchFamily="18" charset="0"/>
                <a:sym typeface="Symbol" pitchFamily="18" charset="2"/>
              </a:rPr>
              <a:t> غير سالبة.</a:t>
            </a:r>
          </a:p>
          <a:p>
            <a:pPr marL="647700" indent="-533400" algn="r" rtl="1" eaLnBrk="1" hangingPunct="1">
              <a:lnSpc>
                <a:spcPct val="120000"/>
              </a:lnSpc>
              <a:spcBef>
                <a:spcPct val="0"/>
              </a:spcBef>
              <a:buNone/>
            </a:pPr>
            <a:r>
              <a:rPr lang="ar-SA" dirty="0">
                <a:latin typeface="Times New Roman" pitchFamily="18" charset="0"/>
                <a:cs typeface="Times New Roman" pitchFamily="18" charset="0"/>
                <a:sym typeface="Symbol" pitchFamily="18" charset="2"/>
              </a:rPr>
              <a:t>     أي أن :   </a:t>
            </a:r>
            <a:r>
              <a:rPr lang="en-US" i="1" dirty="0" err="1">
                <a:latin typeface="Times New Roman" pitchFamily="18" charset="0"/>
                <a:cs typeface="Times New Roman" pitchFamily="18" charset="0"/>
                <a:sym typeface="Symbol" pitchFamily="18" charset="2"/>
              </a:rPr>
              <a:t>c</a:t>
            </a:r>
            <a:r>
              <a:rPr lang="en-US" i="1" baseline="-25000" dirty="0" err="1">
                <a:latin typeface="Times New Roman" pitchFamily="18" charset="0"/>
                <a:cs typeface="Times New Roman" pitchFamily="18" charset="0"/>
                <a:sym typeface="Symbol" pitchFamily="18" charset="2"/>
              </a:rPr>
              <a:t>ij</a:t>
            </a:r>
            <a:r>
              <a:rPr lang="en-US" dirty="0">
                <a:latin typeface="Times New Roman" pitchFamily="18" charset="0"/>
                <a:cs typeface="Times New Roman" pitchFamily="18" charset="0"/>
                <a:sym typeface="Symbol" pitchFamily="18" charset="2"/>
              </a:rPr>
              <a:t> ≥ 0</a:t>
            </a:r>
            <a:endParaRPr lang="ar-SA" dirty="0">
              <a:latin typeface="Times New Roman" pitchFamily="18" charset="0"/>
              <a:cs typeface="Times New Roman" pitchFamily="18" charset="0"/>
              <a:sym typeface="Symbol" pitchFamily="18" charset="2"/>
            </a:endParaRPr>
          </a:p>
          <a:p>
            <a:pPr marL="647700" indent="-533400" algn="r" rtl="1" eaLnBrk="1" hangingPunct="1">
              <a:lnSpc>
                <a:spcPct val="120000"/>
              </a:lnSpc>
              <a:spcBef>
                <a:spcPct val="0"/>
              </a:spcBef>
            </a:pPr>
            <a:r>
              <a:rPr lang="ar-SA" dirty="0">
                <a:latin typeface="Times New Roman" pitchFamily="18" charset="0"/>
                <a:cs typeface="Times New Roman" pitchFamily="18" charset="0"/>
                <a:sym typeface="Symbol" pitchFamily="18" charset="2"/>
              </a:rPr>
              <a:t>تعمل باستخدام النظرية التالية:</a:t>
            </a:r>
          </a:p>
          <a:p>
            <a:pPr marL="628650" indent="0" algn="just" rtl="1" eaLnBrk="1" hangingPunct="1">
              <a:lnSpc>
                <a:spcPct val="120000"/>
              </a:lnSpc>
              <a:spcBef>
                <a:spcPct val="0"/>
              </a:spcBef>
              <a:buNone/>
            </a:pPr>
            <a:r>
              <a:rPr lang="ar-SA" dirty="0">
                <a:solidFill>
                  <a:srgbClr val="FF0000"/>
                </a:solidFill>
                <a:latin typeface="Times New Roman" pitchFamily="18" charset="0"/>
                <a:cs typeface="Times New Roman" pitchFamily="18" charset="0"/>
                <a:sym typeface="Symbol" pitchFamily="18" charset="2"/>
              </a:rPr>
              <a:t>إذا أضفنا أو </a:t>
            </a:r>
            <a:r>
              <a:rPr lang="ar-SA">
                <a:solidFill>
                  <a:srgbClr val="FF0000"/>
                </a:solidFill>
                <a:latin typeface="Times New Roman" pitchFamily="18" charset="0"/>
                <a:cs typeface="Times New Roman" pitchFamily="18" charset="0"/>
                <a:sym typeface="Symbol" pitchFamily="18" charset="2"/>
              </a:rPr>
              <a:t>طرحنا قيمة ثابتة </a:t>
            </a:r>
            <a:r>
              <a:rPr lang="ar-SA" dirty="0">
                <a:solidFill>
                  <a:srgbClr val="FF0000"/>
                </a:solidFill>
                <a:latin typeface="Times New Roman" pitchFamily="18" charset="0"/>
                <a:cs typeface="Times New Roman" pitchFamily="18" charset="0"/>
                <a:sym typeface="Symbol" pitchFamily="18" charset="2"/>
              </a:rPr>
              <a:t>من جميع القيم في أحد الصفوف أو في أحد الأعمدة في مصفوفة التكاليف ، فإن التخصيص الأمثل لا يتغير.</a:t>
            </a:r>
          </a:p>
          <a:p>
            <a:pPr marL="114300" indent="0" algn="just" rtl="1" eaLnBrk="1" hangingPunct="1">
              <a:lnSpc>
                <a:spcPct val="120000"/>
              </a:lnSpc>
              <a:spcBef>
                <a:spcPct val="0"/>
              </a:spcBef>
              <a:buNone/>
            </a:pPr>
            <a:r>
              <a:rPr lang="ar-SA" dirty="0">
                <a:latin typeface="Times New Roman" pitchFamily="18" charset="0"/>
                <a:cs typeface="Times New Roman" pitchFamily="18" charset="0"/>
                <a:sym typeface="Symbol" pitchFamily="18" charset="2"/>
              </a:rPr>
              <a:t>     (تنطبق النظرية أيضا على مسألة النقل المتزنة)</a:t>
            </a:r>
          </a:p>
          <a:p>
            <a:pPr marL="609600" indent="-609600" algn="r" rtl="1" eaLnBrk="1" hangingPunct="1">
              <a:spcBef>
                <a:spcPct val="0"/>
              </a:spcBef>
              <a:buFontTx/>
              <a:buNone/>
            </a:pPr>
            <a:endParaRPr lang="ar-SA" b="1"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الطريقة الهنغارية</a:t>
            </a:r>
            <a:endParaRPr lang="en-US" sz="3600" b="1" dirty="0">
              <a:solidFill>
                <a:srgbClr val="002060"/>
              </a:solidFill>
              <a:latin typeface="Times New Roman" pitchFamily="18" charset="0"/>
              <a:cs typeface="Times New Roman" pitchFamily="18" charset="0"/>
              <a:sym typeface="Symbol" pitchFamily="18" charset="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6" name="Rectangle 2"/>
          <p:cNvSpPr>
            <a:spLocks noGrp="1" noChangeArrowheads="1"/>
          </p:cNvSpPr>
          <p:nvPr>
            <p:ph type="body" sz="half" idx="1"/>
          </p:nvPr>
        </p:nvSpPr>
        <p:spPr>
          <a:xfrm>
            <a:off x="457200" y="1600200"/>
            <a:ext cx="8258175" cy="4573588"/>
          </a:xfrm>
        </p:spPr>
        <p:txBody>
          <a:bodyPr/>
          <a:lstStyle/>
          <a:p>
            <a:pPr marL="1047750" lvl="1" indent="-533400" algn="r" rtl="1" eaLnBrk="1" hangingPunct="1">
              <a:spcBef>
                <a:spcPct val="0"/>
              </a:spcBef>
              <a:buFontTx/>
              <a:buNone/>
            </a:pPr>
            <a:r>
              <a:rPr lang="ar-SA" dirty="0">
                <a:latin typeface="Times New Roman" pitchFamily="18" charset="0"/>
                <a:cs typeface="Times New Roman" pitchFamily="18" charset="0"/>
                <a:sym typeface="Symbol" pitchFamily="18" charset="2"/>
              </a:rPr>
              <a:t>لتكن مصفوفة تكاليف الإسناد كالتالي:</a:t>
            </a:r>
          </a:p>
          <a:p>
            <a:pPr marL="1047750" lvl="1" indent="-533400" algn="r" rtl="1" eaLnBrk="1" hangingPunct="1">
              <a:spcBef>
                <a:spcPct val="0"/>
              </a:spcBef>
              <a:buFontTx/>
              <a:buNone/>
            </a:pPr>
            <a:endParaRPr lang="ar-SA" dirty="0">
              <a:latin typeface="Times New Roman" pitchFamily="18" charset="0"/>
              <a:cs typeface="Times New Roman" pitchFamily="18" charset="0"/>
              <a:sym typeface="Symbol" pitchFamily="18" charset="2"/>
            </a:endParaRPr>
          </a:p>
          <a:p>
            <a:pPr marL="1047750" lvl="1" indent="-533400" algn="r" rtl="1" eaLnBrk="1" hangingPunct="1">
              <a:spcBef>
                <a:spcPct val="0"/>
              </a:spcBef>
              <a:buFontTx/>
              <a:buNone/>
            </a:pPr>
            <a:endParaRPr lang="ar-SA" dirty="0">
              <a:latin typeface="Times New Roman" pitchFamily="18" charset="0"/>
              <a:cs typeface="Times New Roman" pitchFamily="18" charset="0"/>
              <a:sym typeface="Symbol" pitchFamily="18" charset="2"/>
            </a:endParaRPr>
          </a:p>
          <a:p>
            <a:pPr marL="1047750" lvl="1" indent="-533400" algn="r" rtl="1" eaLnBrk="1" hangingPunct="1">
              <a:spcBef>
                <a:spcPct val="0"/>
              </a:spcBef>
              <a:buFontTx/>
              <a:buNone/>
            </a:pPr>
            <a:endParaRPr lang="ar-SA" dirty="0">
              <a:latin typeface="Times New Roman" pitchFamily="18" charset="0"/>
              <a:cs typeface="Times New Roman" pitchFamily="18" charset="0"/>
              <a:sym typeface="Symbol" pitchFamily="18" charset="2"/>
            </a:endParaRPr>
          </a:p>
          <a:p>
            <a:pPr marL="1047750" lvl="1" indent="-533400" algn="r" rtl="1" eaLnBrk="1" hangingPunct="1">
              <a:spcBef>
                <a:spcPct val="0"/>
              </a:spcBef>
              <a:buFontTx/>
              <a:buNone/>
            </a:pPr>
            <a:endParaRPr lang="ar-SA" dirty="0">
              <a:latin typeface="Times New Roman" pitchFamily="18" charset="0"/>
              <a:cs typeface="Times New Roman" pitchFamily="18" charset="0"/>
              <a:sym typeface="Symbol" pitchFamily="18" charset="2"/>
            </a:endParaRPr>
          </a:p>
          <a:p>
            <a:pPr marL="1047750" lvl="1" indent="-533400" algn="r" rtl="1" eaLnBrk="1" hangingPunct="1">
              <a:spcBef>
                <a:spcPct val="0"/>
              </a:spcBef>
              <a:buFontTx/>
              <a:buNone/>
            </a:pPr>
            <a:endParaRPr lang="ar-SA" dirty="0">
              <a:latin typeface="Times New Roman" pitchFamily="18" charset="0"/>
              <a:cs typeface="Times New Roman" pitchFamily="18" charset="0"/>
              <a:sym typeface="Symbol" pitchFamily="18" charset="2"/>
            </a:endParaRPr>
          </a:p>
          <a:p>
            <a:pPr marL="1047750" lvl="1" indent="-533400" algn="r" rtl="1" eaLnBrk="1" hangingPunct="1">
              <a:spcBef>
                <a:spcPct val="0"/>
              </a:spcBef>
              <a:buFontTx/>
              <a:buNone/>
            </a:pPr>
            <a:endParaRPr lang="ar-SA" dirty="0">
              <a:latin typeface="Times New Roman" pitchFamily="18" charset="0"/>
              <a:cs typeface="Times New Roman" pitchFamily="18" charset="0"/>
              <a:sym typeface="Symbol" pitchFamily="18" charset="2"/>
            </a:endParaRPr>
          </a:p>
          <a:p>
            <a:pPr marL="1047750" lvl="1" indent="-533400" algn="r" rtl="1" eaLnBrk="1" hangingPunct="1">
              <a:lnSpc>
                <a:spcPct val="120000"/>
              </a:lnSpc>
              <a:spcBef>
                <a:spcPct val="0"/>
              </a:spcBef>
              <a:buFontTx/>
              <a:buNone/>
            </a:pPr>
            <a:r>
              <a:rPr lang="ar-SA" b="1" dirty="0">
                <a:latin typeface="Times New Roman" pitchFamily="18" charset="0"/>
                <a:cs typeface="Times New Roman" pitchFamily="18" charset="0"/>
                <a:sym typeface="Symbol" pitchFamily="18" charset="2"/>
              </a:rPr>
              <a:t>خطوة </a:t>
            </a:r>
            <a:r>
              <a:rPr lang="en-US" b="1" dirty="0">
                <a:latin typeface="Times New Roman" pitchFamily="18" charset="0"/>
                <a:cs typeface="Times New Roman" pitchFamily="18" charset="0"/>
                <a:sym typeface="Symbol" pitchFamily="18" charset="2"/>
              </a:rPr>
              <a:t>1</a:t>
            </a:r>
            <a:r>
              <a:rPr lang="ar-SA" b="1" dirty="0">
                <a:latin typeface="Times New Roman"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لكل صف </a:t>
            </a:r>
            <a:r>
              <a:rPr lang="en-US" i="1" dirty="0" err="1">
                <a:latin typeface="Times New Roman" pitchFamily="18" charset="0"/>
                <a:cs typeface="Times New Roman" pitchFamily="18" charset="0"/>
                <a:sym typeface="Symbol" pitchFamily="18" charset="2"/>
              </a:rPr>
              <a:t>i</a:t>
            </a:r>
            <a:r>
              <a:rPr lang="ar-SA" dirty="0">
                <a:latin typeface="Times New Roman" pitchFamily="18" charset="0"/>
                <a:cs typeface="Times New Roman" pitchFamily="18" charset="0"/>
                <a:sym typeface="Symbol" pitchFamily="18" charset="2"/>
              </a:rPr>
              <a:t> حدد العنصر الأصغر وليكن </a:t>
            </a:r>
            <a:r>
              <a:rPr lang="en-US" i="1" dirty="0">
                <a:latin typeface="Times New Roman" pitchFamily="18" charset="0"/>
                <a:cs typeface="Times New Roman" pitchFamily="18" charset="0"/>
                <a:sym typeface="Symbol" pitchFamily="18" charset="2"/>
              </a:rPr>
              <a:t>p</a:t>
            </a:r>
            <a:r>
              <a:rPr lang="en-US" i="1" baseline="-25000" dirty="0">
                <a:latin typeface="Times New Roman" pitchFamily="18" charset="0"/>
                <a:cs typeface="Times New Roman" pitchFamily="18" charset="0"/>
                <a:sym typeface="Symbol" pitchFamily="18" charset="2"/>
              </a:rPr>
              <a:t>i</a:t>
            </a:r>
          </a:p>
          <a:p>
            <a:pPr marL="1047750" lvl="1" indent="-533400" algn="ctr" eaLnBrk="1" hangingPunct="1">
              <a:lnSpc>
                <a:spcPct val="120000"/>
              </a:lnSpc>
              <a:spcBef>
                <a:spcPct val="0"/>
              </a:spcBef>
              <a:buFontTx/>
              <a:buNone/>
            </a:pPr>
            <a:r>
              <a:rPr lang="en-US" i="1" dirty="0">
                <a:latin typeface="Times New Roman" pitchFamily="18" charset="0"/>
                <a:cs typeface="Times New Roman" pitchFamily="18" charset="0"/>
                <a:sym typeface="Symbol" pitchFamily="18" charset="2"/>
              </a:rPr>
              <a:t>p</a:t>
            </a:r>
            <a:r>
              <a:rPr lang="en-US" i="1" baseline="-25000" dirty="0">
                <a:latin typeface="Times New Roman" pitchFamily="18" charset="0"/>
                <a:cs typeface="Times New Roman" pitchFamily="18" charset="0"/>
                <a:sym typeface="Symbol" pitchFamily="18" charset="2"/>
              </a:rPr>
              <a:t>i</a:t>
            </a:r>
            <a:r>
              <a:rPr lang="en-US" dirty="0">
                <a:latin typeface="Times New Roman" pitchFamily="18" charset="0"/>
                <a:cs typeface="Times New Roman" pitchFamily="18" charset="0"/>
                <a:sym typeface="Symbol" pitchFamily="18" charset="2"/>
              </a:rPr>
              <a:t> = min {</a:t>
            </a:r>
            <a:r>
              <a:rPr lang="en-US" i="1" dirty="0" err="1">
                <a:latin typeface="Times New Roman" pitchFamily="18" charset="0"/>
                <a:cs typeface="Times New Roman" pitchFamily="18" charset="0"/>
                <a:sym typeface="Symbol" pitchFamily="18" charset="2"/>
              </a:rPr>
              <a:t>c</a:t>
            </a:r>
            <a:r>
              <a:rPr lang="en-US" i="1" baseline="-25000" dirty="0" err="1">
                <a:latin typeface="Times New Roman" pitchFamily="18" charset="0"/>
                <a:cs typeface="Times New Roman" pitchFamily="18" charset="0"/>
                <a:sym typeface="Symbol" pitchFamily="18" charset="2"/>
              </a:rPr>
              <a:t>ij</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j</a:t>
            </a:r>
            <a:r>
              <a:rPr lang="en-US" dirty="0">
                <a:latin typeface="Times New Roman" pitchFamily="18" charset="0"/>
                <a:cs typeface="Times New Roman" pitchFamily="18" charset="0"/>
                <a:sym typeface="Symbol" pitchFamily="18" charset="2"/>
              </a:rPr>
              <a:t> = 1 , 2 , … , </a:t>
            </a:r>
            <a:r>
              <a:rPr lang="en-US" i="1" dirty="0">
                <a:latin typeface="Times New Roman" pitchFamily="18" charset="0"/>
                <a:cs typeface="Times New Roman" pitchFamily="18" charset="0"/>
                <a:sym typeface="Symbol" pitchFamily="18" charset="2"/>
              </a:rPr>
              <a:t>n</a:t>
            </a:r>
            <a:r>
              <a:rPr lang="en-US" dirty="0">
                <a:latin typeface="Times New Roman" pitchFamily="18" charset="0"/>
                <a:cs typeface="Times New Roman" pitchFamily="18" charset="0"/>
                <a:sym typeface="Symbol" pitchFamily="18" charset="2"/>
              </a:rPr>
              <a:t>}</a:t>
            </a:r>
          </a:p>
          <a:p>
            <a:pPr marL="1047750" lvl="1" indent="-533400" algn="ctr" eaLnBrk="1" hangingPunct="1">
              <a:lnSpc>
                <a:spcPct val="120000"/>
              </a:lnSpc>
              <a:spcBef>
                <a:spcPct val="0"/>
              </a:spcBef>
              <a:buFontTx/>
              <a:buNone/>
            </a:pPr>
            <a:r>
              <a:rPr lang="en-US" b="1" dirty="0">
                <a:latin typeface="Times New Roman" pitchFamily="18" charset="0"/>
                <a:cs typeface="Times New Roman" pitchFamily="18" charset="0"/>
                <a:sym typeface="Symbol" pitchFamily="18" charset="2"/>
              </a:rPr>
              <a:t>  </a:t>
            </a:r>
            <a:endParaRPr lang="ar-SA" b="1" dirty="0">
              <a:latin typeface="Times New Roman" pitchFamily="18" charset="0"/>
              <a:cs typeface="Times New Roman" pitchFamily="18" charset="0"/>
              <a:sym typeface="Symbol" pitchFamily="18" charset="2"/>
            </a:endParaRPr>
          </a:p>
        </p:txBody>
      </p:sp>
      <p:sp>
        <p:nvSpPr>
          <p:cNvPr id="4099" name="Slide Number Placeholder 6"/>
          <p:cNvSpPr>
            <a:spLocks noGrp="1"/>
          </p:cNvSpPr>
          <p:nvPr>
            <p:ph type="sldNum" sz="quarter" idx="12"/>
          </p:nvPr>
        </p:nvSpPr>
        <p:spPr>
          <a:noFill/>
        </p:spPr>
        <p:txBody>
          <a:bodyPr/>
          <a:lstStyle/>
          <a:p>
            <a:fld id="{360478CB-A142-4808-81AD-275BE01CABA0}" type="slidenum">
              <a:rPr lang="ar-SA" smtClean="0"/>
              <a:pPr/>
              <a:t>13</a:t>
            </a:fld>
            <a:endParaRPr lang="en-US"/>
          </a:p>
        </p:txBody>
      </p:sp>
      <p:graphicFrame>
        <p:nvGraphicFramePr>
          <p:cNvPr id="241699" name="Group 35"/>
          <p:cNvGraphicFramePr>
            <a:graphicFrameLocks noGrp="1"/>
          </p:cNvGraphicFramePr>
          <p:nvPr>
            <p:ph sz="half" idx="2"/>
          </p:nvPr>
        </p:nvGraphicFramePr>
        <p:xfrm>
          <a:off x="2495550" y="2687638"/>
          <a:ext cx="4124325" cy="1584960"/>
        </p:xfrm>
        <a:graphic>
          <a:graphicData uri="http://schemas.openxmlformats.org/drawingml/2006/table">
            <a:tbl>
              <a:tblPr rtl="1"/>
              <a:tblGrid>
                <a:gridCol w="1055687">
                  <a:extLst>
                    <a:ext uri="{9D8B030D-6E8A-4147-A177-3AD203B41FA5}">
                      <a16:colId xmlns:a16="http://schemas.microsoft.com/office/drawing/2014/main" val="20000"/>
                    </a:ext>
                  </a:extLst>
                </a:gridCol>
                <a:gridCol w="1055688">
                  <a:extLst>
                    <a:ext uri="{9D8B030D-6E8A-4147-A177-3AD203B41FA5}">
                      <a16:colId xmlns:a16="http://schemas.microsoft.com/office/drawing/2014/main" val="20001"/>
                    </a:ext>
                  </a:extLst>
                </a:gridCol>
                <a:gridCol w="1057275">
                  <a:extLst>
                    <a:ext uri="{9D8B030D-6E8A-4147-A177-3AD203B41FA5}">
                      <a16:colId xmlns:a16="http://schemas.microsoft.com/office/drawing/2014/main" val="20002"/>
                    </a:ext>
                  </a:extLst>
                </a:gridCol>
                <a:gridCol w="955675">
                  <a:extLst>
                    <a:ext uri="{9D8B030D-6E8A-4147-A177-3AD203B41FA5}">
                      <a16:colId xmlns:a16="http://schemas.microsoft.com/office/drawing/2014/main" val="20003"/>
                    </a:ext>
                  </a:extLst>
                </a:gridCol>
              </a:tblGrid>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11</a:t>
                      </a:r>
                      <a:endParaRPr kumimoji="0" lang="en-US" sz="20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21</a:t>
                      </a:r>
                      <a:endParaRPr kumimoji="0" lang="en-US" sz="20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31</a:t>
                      </a:r>
                      <a:endParaRPr kumimoji="0" lang="en-US" sz="20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41</a:t>
                      </a:r>
                      <a:endParaRPr kumimoji="0" lang="en-US" sz="20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41700" name="Text Box 36"/>
          <p:cNvSpPr txBox="1">
            <a:spLocks noChangeArrowheads="1"/>
          </p:cNvSpPr>
          <p:nvPr/>
        </p:nvSpPr>
        <p:spPr bwMode="auto">
          <a:xfrm>
            <a:off x="6680200" y="2600325"/>
            <a:ext cx="714375" cy="1679575"/>
          </a:xfrm>
          <a:prstGeom prst="rect">
            <a:avLst/>
          </a:prstGeom>
          <a:noFill/>
          <a:ln w="9525">
            <a:noFill/>
            <a:miter lim="800000"/>
            <a:headEnd/>
            <a:tailEnd/>
          </a:ln>
        </p:spPr>
        <p:txBody>
          <a:bodyPr wrap="none">
            <a:spAutoFit/>
          </a:bodyPr>
          <a:lstStyle/>
          <a:p>
            <a:pPr>
              <a:lnSpc>
                <a:spcPct val="130000"/>
              </a:lnSpc>
            </a:pPr>
            <a:r>
              <a:rPr lang="en-US" sz="2000">
                <a:sym typeface="Symbol" pitchFamily="18" charset="2"/>
              </a:rPr>
              <a:t></a:t>
            </a:r>
            <a:r>
              <a:rPr lang="en-US" sz="2000">
                <a:latin typeface="Times New Roman" pitchFamily="18" charset="0"/>
                <a:cs typeface="Times New Roman" pitchFamily="18" charset="0"/>
                <a:sym typeface="Symbol" pitchFamily="18" charset="2"/>
              </a:rPr>
              <a:t> </a:t>
            </a:r>
            <a:r>
              <a:rPr lang="en-US" sz="2000" i="1">
                <a:latin typeface="Times New Roman" pitchFamily="18" charset="0"/>
                <a:cs typeface="Times New Roman" pitchFamily="18" charset="0"/>
              </a:rPr>
              <a:t>p</a:t>
            </a:r>
            <a:r>
              <a:rPr lang="en-US" sz="2000" baseline="-25000">
                <a:latin typeface="Times New Roman" pitchFamily="18" charset="0"/>
                <a:cs typeface="Times New Roman" pitchFamily="18" charset="0"/>
              </a:rPr>
              <a:t>1</a:t>
            </a:r>
          </a:p>
          <a:p>
            <a:pPr>
              <a:lnSpc>
                <a:spcPct val="130000"/>
              </a:lnSpc>
            </a:pPr>
            <a:r>
              <a:rPr lang="en-US" sz="2000">
                <a:sym typeface="Symbol" pitchFamily="18" charset="2"/>
              </a:rPr>
              <a:t> </a:t>
            </a:r>
            <a:r>
              <a:rPr lang="en-US" sz="2000" i="1">
                <a:latin typeface="Times New Roman" pitchFamily="18" charset="0"/>
                <a:cs typeface="Times New Roman" pitchFamily="18" charset="0"/>
              </a:rPr>
              <a:t>p</a:t>
            </a:r>
            <a:r>
              <a:rPr lang="en-US" sz="2000" baseline="-25000">
                <a:latin typeface="Times New Roman" pitchFamily="18" charset="0"/>
                <a:cs typeface="Times New Roman" pitchFamily="18" charset="0"/>
              </a:rPr>
              <a:t>2</a:t>
            </a:r>
          </a:p>
          <a:p>
            <a:pPr>
              <a:lnSpc>
                <a:spcPct val="130000"/>
              </a:lnSpc>
            </a:pPr>
            <a:r>
              <a:rPr lang="en-US" sz="2000">
                <a:sym typeface="Symbol" pitchFamily="18" charset="2"/>
              </a:rPr>
              <a:t> </a:t>
            </a:r>
            <a:r>
              <a:rPr lang="en-US" sz="2000" i="1">
                <a:latin typeface="Times New Roman" pitchFamily="18" charset="0"/>
                <a:cs typeface="Times New Roman" pitchFamily="18" charset="0"/>
              </a:rPr>
              <a:t>p</a:t>
            </a:r>
            <a:r>
              <a:rPr lang="en-US" sz="2000" baseline="-25000">
                <a:latin typeface="Times New Roman" pitchFamily="18" charset="0"/>
                <a:cs typeface="Times New Roman" pitchFamily="18" charset="0"/>
              </a:rPr>
              <a:t>3</a:t>
            </a:r>
          </a:p>
          <a:p>
            <a:pPr>
              <a:lnSpc>
                <a:spcPct val="130000"/>
              </a:lnSpc>
            </a:pPr>
            <a:r>
              <a:rPr lang="en-US" sz="2000">
                <a:sym typeface="Symbol" pitchFamily="18" charset="2"/>
              </a:rPr>
              <a:t> </a:t>
            </a:r>
            <a:r>
              <a:rPr lang="en-US" sz="2000" i="1">
                <a:latin typeface="Times New Roman" pitchFamily="18" charset="0"/>
                <a:cs typeface="Times New Roman" pitchFamily="18" charset="0"/>
              </a:rPr>
              <a:t>p</a:t>
            </a:r>
            <a:r>
              <a:rPr lang="en-US" sz="2000" baseline="-25000">
                <a:latin typeface="Times New Roman" pitchFamily="18" charset="0"/>
                <a:cs typeface="Times New Roman" pitchFamily="18" charset="0"/>
              </a:rPr>
              <a:t>4</a:t>
            </a:r>
          </a:p>
        </p:txBody>
      </p:sp>
      <p:sp>
        <p:nvSpPr>
          <p:cNvPr id="8"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الطريقة الهنغارية</a:t>
            </a:r>
            <a:endParaRPr lang="en-US" sz="3600" b="1" dirty="0">
              <a:solidFill>
                <a:srgbClr val="002060"/>
              </a:solidFill>
              <a:latin typeface="Times New Roman" pitchFamily="18" charset="0"/>
              <a:cs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1666">
                                            <p:txEl>
                                              <p:pRg st="7" end="7"/>
                                            </p:txEl>
                                          </p:spTgt>
                                        </p:tgtEl>
                                        <p:attrNameLst>
                                          <p:attrName>style.visibility</p:attrName>
                                        </p:attrNameLst>
                                      </p:cBhvr>
                                      <p:to>
                                        <p:strVal val="visible"/>
                                      </p:to>
                                    </p:set>
                                    <p:animEffect transition="in" filter="blinds(horizontal)">
                                      <p:cBhvr>
                                        <p:cTn id="7" dur="500"/>
                                        <p:tgtEl>
                                          <p:spTgt spid="241666">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1666">
                                            <p:txEl>
                                              <p:pRg st="8" end="8"/>
                                            </p:txEl>
                                          </p:spTgt>
                                        </p:tgtEl>
                                        <p:attrNameLst>
                                          <p:attrName>style.visibility</p:attrName>
                                        </p:attrNameLst>
                                      </p:cBhvr>
                                      <p:to>
                                        <p:strVal val="visible"/>
                                      </p:to>
                                    </p:set>
                                    <p:animEffect transition="in" filter="blinds(horizontal)">
                                      <p:cBhvr>
                                        <p:cTn id="10" dur="500"/>
                                        <p:tgtEl>
                                          <p:spTgt spid="241666">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41666">
                                            <p:txEl>
                                              <p:pRg st="9" end="9"/>
                                            </p:txEl>
                                          </p:spTgt>
                                        </p:tgtEl>
                                        <p:attrNameLst>
                                          <p:attrName>style.visibility</p:attrName>
                                        </p:attrNameLst>
                                      </p:cBhvr>
                                      <p:to>
                                        <p:strVal val="visible"/>
                                      </p:to>
                                    </p:set>
                                    <p:animEffect transition="in" filter="blinds(horizontal)">
                                      <p:cBhvr>
                                        <p:cTn id="13" dur="500"/>
                                        <p:tgtEl>
                                          <p:spTgt spid="241666">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241700"/>
                                        </p:tgtEl>
                                        <p:attrNameLst>
                                          <p:attrName>style.visibility</p:attrName>
                                        </p:attrNameLst>
                                      </p:cBhvr>
                                      <p:to>
                                        <p:strVal val="visible"/>
                                      </p:to>
                                    </p:set>
                                    <p:animEffect transition="in" filter="blinds(vertical)">
                                      <p:cBhvr>
                                        <p:cTn id="18" dur="500"/>
                                        <p:tgtEl>
                                          <p:spTgt spid="241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700"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Slide Number Placeholder 6"/>
          <p:cNvSpPr>
            <a:spLocks noGrp="1"/>
          </p:cNvSpPr>
          <p:nvPr>
            <p:ph type="sldNum" sz="quarter" idx="12"/>
          </p:nvPr>
        </p:nvSpPr>
        <p:spPr>
          <a:noFill/>
        </p:spPr>
        <p:txBody>
          <a:bodyPr/>
          <a:lstStyle/>
          <a:p>
            <a:fld id="{360478CB-A142-4808-81AD-275BE01CABA0}" type="slidenum">
              <a:rPr lang="ar-SA" smtClean="0"/>
              <a:pPr/>
              <a:t>14</a:t>
            </a:fld>
            <a:endParaRPr lang="en-US"/>
          </a:p>
        </p:txBody>
      </p:sp>
      <p:sp>
        <p:nvSpPr>
          <p:cNvPr id="8"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الطريقة الهنغارية</a:t>
            </a:r>
            <a:endParaRPr lang="en-US" sz="3600" b="1" dirty="0">
              <a:solidFill>
                <a:srgbClr val="002060"/>
              </a:solidFill>
              <a:latin typeface="Times New Roman" pitchFamily="18" charset="0"/>
              <a:cs typeface="Times New Roman" pitchFamily="18" charset="0"/>
              <a:sym typeface="Symbol" pitchFamily="18" charset="2"/>
            </a:endParaRPr>
          </a:p>
        </p:txBody>
      </p:sp>
      <p:sp>
        <p:nvSpPr>
          <p:cNvPr id="11" name="Rectangle 2"/>
          <p:cNvSpPr>
            <a:spLocks noGrp="1" noChangeArrowheads="1"/>
          </p:cNvSpPr>
          <p:nvPr>
            <p:ph type="body" sz="half" idx="1"/>
          </p:nvPr>
        </p:nvSpPr>
        <p:spPr>
          <a:xfrm>
            <a:off x="457200" y="1600200"/>
            <a:ext cx="8258175" cy="4573588"/>
          </a:xfrm>
        </p:spPr>
        <p:txBody>
          <a:bodyPr/>
          <a:lstStyle/>
          <a:p>
            <a:pPr marL="1047750" lvl="1" indent="-533400" algn="r" rtl="1" eaLnBrk="1" hangingPunct="1">
              <a:spcBef>
                <a:spcPct val="0"/>
              </a:spcBef>
              <a:buFontTx/>
              <a:buNone/>
            </a:pPr>
            <a:endParaRPr lang="en-US" dirty="0">
              <a:latin typeface="Times New Roman" pitchFamily="18" charset="0"/>
              <a:cs typeface="Times New Roman" pitchFamily="18" charset="0"/>
              <a:sym typeface="Symbol" pitchFamily="18" charset="2"/>
            </a:endParaRPr>
          </a:p>
          <a:p>
            <a:pPr marL="1047750" lvl="1" indent="-533400" algn="r" rtl="1" eaLnBrk="1" hangingPunct="1">
              <a:spcBef>
                <a:spcPct val="0"/>
              </a:spcBef>
              <a:buFontTx/>
              <a:buNone/>
            </a:pPr>
            <a:r>
              <a:rPr lang="ar-SA" b="1" dirty="0">
                <a:latin typeface="Times New Roman" pitchFamily="18" charset="0"/>
                <a:cs typeface="Times New Roman" pitchFamily="18" charset="0"/>
                <a:sym typeface="Symbol" pitchFamily="18" charset="2"/>
              </a:rPr>
              <a:t>خطوة </a:t>
            </a:r>
            <a:r>
              <a:rPr lang="en-US" b="1" dirty="0">
                <a:latin typeface="Times New Roman" pitchFamily="18" charset="0"/>
                <a:cs typeface="Times New Roman" pitchFamily="18" charset="0"/>
                <a:sym typeface="Symbol" pitchFamily="18" charset="2"/>
              </a:rPr>
              <a:t>2</a:t>
            </a:r>
            <a:r>
              <a:rPr lang="ar-SA" b="1" dirty="0">
                <a:latin typeface="Times New Roman"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لكل صف </a:t>
            </a:r>
            <a:r>
              <a:rPr lang="en-US" i="1" dirty="0" err="1">
                <a:latin typeface="Times New Roman" pitchFamily="18" charset="0"/>
                <a:cs typeface="Times New Roman" pitchFamily="18" charset="0"/>
                <a:sym typeface="Symbol" pitchFamily="18" charset="2"/>
              </a:rPr>
              <a:t>i</a:t>
            </a:r>
            <a:r>
              <a:rPr lang="ar-SA" dirty="0">
                <a:latin typeface="Times New Roman" pitchFamily="18" charset="0"/>
                <a:cs typeface="Times New Roman" pitchFamily="18" charset="0"/>
                <a:sym typeface="Symbol" pitchFamily="18" charset="2"/>
              </a:rPr>
              <a:t> اطرح العنصر الأصغر </a:t>
            </a:r>
            <a:r>
              <a:rPr lang="en-US" i="1" dirty="0">
                <a:latin typeface="Times New Roman" pitchFamily="18" charset="0"/>
                <a:cs typeface="Times New Roman" pitchFamily="18" charset="0"/>
                <a:sym typeface="Symbol" pitchFamily="18" charset="2"/>
              </a:rPr>
              <a:t>p</a:t>
            </a:r>
            <a:r>
              <a:rPr lang="en-US" i="1" baseline="-25000" dirty="0">
                <a:latin typeface="Times New Roman" pitchFamily="18" charset="0"/>
                <a:cs typeface="Times New Roman" pitchFamily="18" charset="0"/>
                <a:sym typeface="Symbol" pitchFamily="18" charset="2"/>
              </a:rPr>
              <a:t>i</a:t>
            </a:r>
            <a:r>
              <a:rPr lang="ar-SA" baseline="-25000"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من كل عنصر  </a:t>
            </a:r>
          </a:p>
          <a:p>
            <a:pPr marL="1047750" lvl="1" indent="-533400" algn="r" rtl="1" eaLnBrk="1" hangingPunct="1">
              <a:spcBef>
                <a:spcPct val="0"/>
              </a:spcBef>
              <a:buFontTx/>
              <a:buNone/>
            </a:pPr>
            <a:r>
              <a:rPr lang="ar-SA" dirty="0">
                <a:latin typeface="Times New Roman" pitchFamily="18" charset="0"/>
                <a:cs typeface="Times New Roman" pitchFamily="18" charset="0"/>
                <a:sym typeface="Symbol" pitchFamily="18" charset="2"/>
              </a:rPr>
              <a:t>            في الصف لتنتج المصفوفة الجديدة التالية:</a:t>
            </a:r>
          </a:p>
          <a:p>
            <a:pPr marL="1047750" lvl="1" indent="-533400" algn="r" rtl="1" eaLnBrk="1" hangingPunct="1">
              <a:spcBef>
                <a:spcPct val="0"/>
              </a:spcBef>
              <a:buFontTx/>
              <a:buNone/>
            </a:pPr>
            <a:endParaRPr lang="ar-SA" dirty="0">
              <a:latin typeface="Times New Roman" pitchFamily="18" charset="0"/>
              <a:cs typeface="Times New Roman" pitchFamily="18" charset="0"/>
              <a:sym typeface="Symbol" pitchFamily="18" charset="2"/>
            </a:endParaRPr>
          </a:p>
          <a:p>
            <a:pPr marL="1047750" lvl="1" indent="-533400" algn="r" rtl="1" eaLnBrk="1" hangingPunct="1">
              <a:spcBef>
                <a:spcPct val="0"/>
              </a:spcBef>
              <a:buFontTx/>
              <a:buNone/>
            </a:pPr>
            <a:endParaRPr lang="ar-SA" dirty="0">
              <a:latin typeface="Times New Roman" pitchFamily="18" charset="0"/>
              <a:cs typeface="Times New Roman" pitchFamily="18" charset="0"/>
              <a:sym typeface="Symbol" pitchFamily="18" charset="2"/>
            </a:endParaRPr>
          </a:p>
          <a:p>
            <a:pPr marL="1047750" lvl="1" indent="-533400" algn="r" rtl="1" eaLnBrk="1" hangingPunct="1">
              <a:spcBef>
                <a:spcPct val="0"/>
              </a:spcBef>
              <a:buFontTx/>
              <a:buNone/>
            </a:pPr>
            <a:endParaRPr lang="ar-SA" dirty="0">
              <a:latin typeface="Times New Roman" pitchFamily="18" charset="0"/>
              <a:cs typeface="Times New Roman" pitchFamily="18" charset="0"/>
              <a:sym typeface="Symbol" pitchFamily="18" charset="2"/>
            </a:endParaRPr>
          </a:p>
          <a:p>
            <a:pPr marL="1047750" lvl="1" indent="-533400" algn="r" rtl="1" eaLnBrk="1" hangingPunct="1">
              <a:spcBef>
                <a:spcPct val="0"/>
              </a:spcBef>
              <a:buFontTx/>
              <a:buNone/>
            </a:pPr>
            <a:endParaRPr lang="ar-SA" dirty="0">
              <a:latin typeface="Times New Roman" pitchFamily="18" charset="0"/>
              <a:cs typeface="Times New Roman" pitchFamily="18" charset="0"/>
              <a:sym typeface="Symbol" pitchFamily="18" charset="2"/>
            </a:endParaRPr>
          </a:p>
          <a:p>
            <a:pPr marL="1047750" lvl="1" indent="-533400" algn="r" rtl="1" eaLnBrk="1" hangingPunct="1">
              <a:lnSpc>
                <a:spcPct val="120000"/>
              </a:lnSpc>
              <a:spcBef>
                <a:spcPct val="0"/>
              </a:spcBef>
              <a:buFontTx/>
              <a:buNone/>
            </a:pPr>
            <a:endParaRPr lang="en-US" i="1" dirty="0">
              <a:latin typeface="Times New Roman" pitchFamily="18" charset="0"/>
              <a:cs typeface="Times New Roman" pitchFamily="18" charset="0"/>
              <a:sym typeface="Symbol" pitchFamily="18" charset="2"/>
            </a:endParaRPr>
          </a:p>
        </p:txBody>
      </p:sp>
      <p:graphicFrame>
        <p:nvGraphicFramePr>
          <p:cNvPr id="12" name="Group 93"/>
          <p:cNvGraphicFramePr>
            <a:graphicFrameLocks noGrp="1"/>
          </p:cNvGraphicFramePr>
          <p:nvPr>
            <p:ph sz="half" idx="2"/>
          </p:nvPr>
        </p:nvGraphicFramePr>
        <p:xfrm>
          <a:off x="1885950" y="3887788"/>
          <a:ext cx="4905375" cy="1943102"/>
        </p:xfrm>
        <a:graphic>
          <a:graphicData uri="http://schemas.openxmlformats.org/drawingml/2006/table">
            <a:tbl>
              <a:tblPr rtl="1"/>
              <a:tblGrid>
                <a:gridCol w="1254125">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5712">
                  <a:extLst>
                    <a:ext uri="{9D8B030D-6E8A-4147-A177-3AD203B41FA5}">
                      <a16:colId xmlns:a16="http://schemas.microsoft.com/office/drawing/2014/main" val="20002"/>
                    </a:ext>
                  </a:extLst>
                </a:gridCol>
                <a:gridCol w="1138238">
                  <a:extLst>
                    <a:ext uri="{9D8B030D-6E8A-4147-A177-3AD203B41FA5}">
                      <a16:colId xmlns:a16="http://schemas.microsoft.com/office/drawing/2014/main" val="20003"/>
                    </a:ext>
                  </a:extLst>
                </a:gridCol>
              </a:tblGrid>
              <a:tr h="4873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14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13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12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11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41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24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23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22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21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73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34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33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32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31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1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44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43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42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c</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41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Slide Number Placeholder 6"/>
          <p:cNvSpPr>
            <a:spLocks noGrp="1"/>
          </p:cNvSpPr>
          <p:nvPr>
            <p:ph type="sldNum" sz="quarter" idx="12"/>
          </p:nvPr>
        </p:nvSpPr>
        <p:spPr>
          <a:noFill/>
        </p:spPr>
        <p:txBody>
          <a:bodyPr/>
          <a:lstStyle/>
          <a:p>
            <a:fld id="{360478CB-A142-4808-81AD-275BE01CABA0}" type="slidenum">
              <a:rPr lang="ar-SA" smtClean="0"/>
              <a:pPr/>
              <a:t>15</a:t>
            </a:fld>
            <a:endParaRPr lang="en-US"/>
          </a:p>
        </p:txBody>
      </p:sp>
      <p:sp>
        <p:nvSpPr>
          <p:cNvPr id="8"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الطريقة الهنغارية</a:t>
            </a:r>
            <a:endParaRPr lang="en-US" sz="3600" b="1" dirty="0">
              <a:solidFill>
                <a:srgbClr val="002060"/>
              </a:solidFill>
              <a:latin typeface="Times New Roman" pitchFamily="18" charset="0"/>
              <a:cs typeface="Times New Roman" pitchFamily="18" charset="0"/>
              <a:sym typeface="Symbol" pitchFamily="18" charset="2"/>
            </a:endParaRPr>
          </a:p>
        </p:txBody>
      </p:sp>
      <p:sp>
        <p:nvSpPr>
          <p:cNvPr id="9" name="Rectangle 2"/>
          <p:cNvSpPr>
            <a:spLocks noGrp="1" noChangeArrowheads="1"/>
          </p:cNvSpPr>
          <p:nvPr>
            <p:ph type="body" sz="half" idx="1"/>
          </p:nvPr>
        </p:nvSpPr>
        <p:spPr>
          <a:xfrm>
            <a:off x="457200" y="1600200"/>
            <a:ext cx="8258175" cy="4849813"/>
          </a:xfrm>
        </p:spPr>
        <p:txBody>
          <a:bodyPr/>
          <a:lstStyle/>
          <a:p>
            <a:pPr marL="1047750" lvl="1" indent="-533400" algn="r" rtl="1" eaLnBrk="1" hangingPunct="1">
              <a:spcBef>
                <a:spcPct val="0"/>
              </a:spcBef>
              <a:buFontTx/>
              <a:buNone/>
            </a:pPr>
            <a:endParaRPr lang="en-US" sz="1400" dirty="0">
              <a:latin typeface="Times New Roman" pitchFamily="18" charset="0"/>
              <a:cs typeface="Times New Roman" pitchFamily="18" charset="0"/>
              <a:sym typeface="Symbol" pitchFamily="18" charset="2"/>
            </a:endParaRPr>
          </a:p>
          <a:p>
            <a:pPr marL="1047750" lvl="1" indent="-533400" algn="r" rtl="1" eaLnBrk="1" hangingPunct="1">
              <a:spcBef>
                <a:spcPct val="0"/>
              </a:spcBef>
              <a:buFontTx/>
              <a:buNone/>
            </a:pPr>
            <a:r>
              <a:rPr lang="ar-SA" dirty="0">
                <a:latin typeface="Times New Roman" pitchFamily="18" charset="0"/>
                <a:cs typeface="Times New Roman" pitchFamily="18" charset="0"/>
                <a:sym typeface="Symbol" pitchFamily="18" charset="2"/>
              </a:rPr>
              <a:t>لتكن المصفوفة الناتجة هي:</a:t>
            </a:r>
          </a:p>
          <a:p>
            <a:pPr marL="1047750" lvl="1" indent="-533400" algn="r" rtl="1" eaLnBrk="1" hangingPunct="1">
              <a:spcBef>
                <a:spcPct val="0"/>
              </a:spcBef>
              <a:buFontTx/>
              <a:buNone/>
            </a:pPr>
            <a:endParaRPr lang="en-US" dirty="0">
              <a:latin typeface="Times New Roman" pitchFamily="18" charset="0"/>
              <a:cs typeface="Times New Roman" pitchFamily="18" charset="0"/>
              <a:sym typeface="Symbol" pitchFamily="18" charset="2"/>
            </a:endParaRPr>
          </a:p>
          <a:p>
            <a:pPr marL="1047750" lvl="1" indent="-533400" algn="r" rtl="1" eaLnBrk="1" hangingPunct="1">
              <a:spcBef>
                <a:spcPct val="0"/>
              </a:spcBef>
              <a:buFontTx/>
              <a:buNone/>
            </a:pPr>
            <a:endParaRPr lang="ar-SA" dirty="0">
              <a:latin typeface="Times New Roman" pitchFamily="18" charset="0"/>
              <a:cs typeface="Times New Roman" pitchFamily="18" charset="0"/>
              <a:sym typeface="Symbol" pitchFamily="18" charset="2"/>
            </a:endParaRPr>
          </a:p>
          <a:p>
            <a:pPr marL="1047750" lvl="1" indent="-533400" algn="r" rtl="1" eaLnBrk="1" hangingPunct="1">
              <a:spcBef>
                <a:spcPct val="0"/>
              </a:spcBef>
              <a:buFontTx/>
              <a:buNone/>
            </a:pPr>
            <a:endParaRPr lang="ar-SA" dirty="0">
              <a:latin typeface="Times New Roman" pitchFamily="18" charset="0"/>
              <a:cs typeface="Times New Roman" pitchFamily="18" charset="0"/>
              <a:sym typeface="Symbol" pitchFamily="18" charset="2"/>
            </a:endParaRPr>
          </a:p>
          <a:p>
            <a:pPr marL="1047750" lvl="1" indent="-533400" algn="r" rtl="1" eaLnBrk="1" hangingPunct="1">
              <a:spcBef>
                <a:spcPct val="0"/>
              </a:spcBef>
              <a:buFontTx/>
              <a:buNone/>
            </a:pPr>
            <a:endParaRPr lang="ar-SA" dirty="0">
              <a:latin typeface="Times New Roman" pitchFamily="18" charset="0"/>
              <a:cs typeface="Times New Roman" pitchFamily="18" charset="0"/>
              <a:sym typeface="Symbol" pitchFamily="18" charset="2"/>
            </a:endParaRPr>
          </a:p>
          <a:p>
            <a:pPr marL="1047750" lvl="1" indent="-533400" algn="r" rtl="1" eaLnBrk="1" hangingPunct="1">
              <a:spcBef>
                <a:spcPct val="0"/>
              </a:spcBef>
              <a:buFontTx/>
              <a:buNone/>
            </a:pPr>
            <a:endParaRPr lang="ar-SA" dirty="0">
              <a:latin typeface="Times New Roman" pitchFamily="18" charset="0"/>
              <a:cs typeface="Times New Roman" pitchFamily="18" charset="0"/>
              <a:sym typeface="Symbol" pitchFamily="18" charset="2"/>
            </a:endParaRPr>
          </a:p>
          <a:p>
            <a:pPr marL="1047750" lvl="1" indent="-533400" algn="r" rtl="1" eaLnBrk="1" hangingPunct="1">
              <a:lnSpc>
                <a:spcPct val="120000"/>
              </a:lnSpc>
              <a:spcBef>
                <a:spcPct val="0"/>
              </a:spcBef>
              <a:buFontTx/>
              <a:buNone/>
            </a:pPr>
            <a:endParaRPr lang="en-US" sz="1000" dirty="0">
              <a:latin typeface="Times New Roman" pitchFamily="18" charset="0"/>
              <a:cs typeface="Times New Roman" pitchFamily="18" charset="0"/>
              <a:sym typeface="Symbol" pitchFamily="18" charset="2"/>
            </a:endParaRPr>
          </a:p>
          <a:p>
            <a:pPr marL="1047750" lvl="1" indent="-533400" algn="r" rtl="1" eaLnBrk="1" hangingPunct="1">
              <a:lnSpc>
                <a:spcPct val="120000"/>
              </a:lnSpc>
              <a:spcBef>
                <a:spcPct val="0"/>
              </a:spcBef>
              <a:buFontTx/>
              <a:buNone/>
            </a:pPr>
            <a:endParaRPr lang="en-US" sz="1000" dirty="0">
              <a:latin typeface="Times New Roman" pitchFamily="18" charset="0"/>
              <a:cs typeface="Times New Roman" pitchFamily="18" charset="0"/>
              <a:sym typeface="Symbol" pitchFamily="18" charset="2"/>
            </a:endParaRPr>
          </a:p>
          <a:p>
            <a:pPr marL="1047750" lvl="1" indent="-533400" algn="r" rtl="1" eaLnBrk="1" hangingPunct="1">
              <a:lnSpc>
                <a:spcPct val="120000"/>
              </a:lnSpc>
              <a:spcBef>
                <a:spcPct val="0"/>
              </a:spcBef>
              <a:buFontTx/>
              <a:buNone/>
            </a:pPr>
            <a:endParaRPr lang="en-US" sz="1000" dirty="0">
              <a:latin typeface="Times New Roman" pitchFamily="18" charset="0"/>
              <a:cs typeface="Times New Roman" pitchFamily="18" charset="0"/>
              <a:sym typeface="Symbol" pitchFamily="18" charset="2"/>
            </a:endParaRPr>
          </a:p>
          <a:p>
            <a:pPr marL="1047750" lvl="1" indent="-533400" algn="r" rtl="1" eaLnBrk="1" hangingPunct="1">
              <a:lnSpc>
                <a:spcPct val="120000"/>
              </a:lnSpc>
              <a:spcBef>
                <a:spcPct val="0"/>
              </a:spcBef>
              <a:buFontTx/>
              <a:buNone/>
            </a:pPr>
            <a:endParaRPr lang="en-US" sz="1000" dirty="0">
              <a:latin typeface="Times New Roman" pitchFamily="18" charset="0"/>
              <a:cs typeface="Times New Roman" pitchFamily="18" charset="0"/>
              <a:sym typeface="Symbol" pitchFamily="18" charset="2"/>
            </a:endParaRPr>
          </a:p>
          <a:p>
            <a:pPr marL="1047750" lvl="1" indent="-533400" algn="r" rtl="1" eaLnBrk="1" hangingPunct="1">
              <a:lnSpc>
                <a:spcPct val="120000"/>
              </a:lnSpc>
              <a:spcBef>
                <a:spcPct val="0"/>
              </a:spcBef>
              <a:buFontTx/>
              <a:buNone/>
            </a:pPr>
            <a:r>
              <a:rPr lang="ar-SA" b="1" dirty="0">
                <a:latin typeface="Times New Roman" pitchFamily="18" charset="0"/>
                <a:cs typeface="Times New Roman" pitchFamily="18" charset="0"/>
                <a:sym typeface="Symbol" pitchFamily="18" charset="2"/>
              </a:rPr>
              <a:t>خطوة </a:t>
            </a:r>
            <a:r>
              <a:rPr lang="en-US" b="1" dirty="0">
                <a:latin typeface="Times New Roman" pitchFamily="18" charset="0"/>
                <a:cs typeface="Times New Roman" pitchFamily="18" charset="0"/>
                <a:sym typeface="Symbol" pitchFamily="18" charset="2"/>
              </a:rPr>
              <a:t>3</a:t>
            </a:r>
            <a:r>
              <a:rPr lang="ar-SA" b="1" dirty="0">
                <a:latin typeface="Times New Roman"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لكل عمود </a:t>
            </a:r>
            <a:r>
              <a:rPr lang="en-US" i="1" dirty="0">
                <a:latin typeface="Times New Roman" pitchFamily="18" charset="0"/>
                <a:cs typeface="Times New Roman" pitchFamily="18" charset="0"/>
                <a:sym typeface="Symbol" pitchFamily="18" charset="2"/>
              </a:rPr>
              <a:t>j</a:t>
            </a:r>
            <a:r>
              <a:rPr lang="ar-SA" dirty="0">
                <a:latin typeface="Times New Roman" pitchFamily="18" charset="0"/>
                <a:cs typeface="Times New Roman" pitchFamily="18" charset="0"/>
                <a:sym typeface="Symbol" pitchFamily="18" charset="2"/>
              </a:rPr>
              <a:t>  حدد العنصر الأصغر وليكن </a:t>
            </a:r>
            <a:r>
              <a:rPr lang="en-US" i="1" dirty="0" err="1">
                <a:latin typeface="Times New Roman" pitchFamily="18" charset="0"/>
                <a:cs typeface="Times New Roman" pitchFamily="18" charset="0"/>
                <a:sym typeface="Symbol" pitchFamily="18" charset="2"/>
              </a:rPr>
              <a:t>q</a:t>
            </a:r>
            <a:r>
              <a:rPr lang="en-US" i="1" baseline="-25000" dirty="0" err="1">
                <a:latin typeface="Times New Roman" pitchFamily="18" charset="0"/>
                <a:cs typeface="Times New Roman" pitchFamily="18" charset="0"/>
                <a:sym typeface="Symbol" pitchFamily="18" charset="2"/>
              </a:rPr>
              <a:t>j</a:t>
            </a:r>
            <a:endParaRPr lang="en-US" i="1" baseline="-25000" dirty="0">
              <a:latin typeface="Times New Roman" pitchFamily="18" charset="0"/>
              <a:cs typeface="Times New Roman" pitchFamily="18" charset="0"/>
              <a:sym typeface="Symbol" pitchFamily="18" charset="2"/>
            </a:endParaRPr>
          </a:p>
          <a:p>
            <a:pPr marL="1047750" lvl="1" indent="-533400" algn="ctr" eaLnBrk="1" hangingPunct="1">
              <a:lnSpc>
                <a:spcPct val="120000"/>
              </a:lnSpc>
              <a:spcBef>
                <a:spcPct val="0"/>
              </a:spcBef>
              <a:buFontTx/>
              <a:buNone/>
            </a:pPr>
            <a:r>
              <a:rPr lang="en-US" i="1" dirty="0" err="1">
                <a:latin typeface="Times New Roman" pitchFamily="18" charset="0"/>
                <a:cs typeface="Times New Roman" pitchFamily="18" charset="0"/>
                <a:sym typeface="Symbol" pitchFamily="18" charset="2"/>
              </a:rPr>
              <a:t>q</a:t>
            </a:r>
            <a:r>
              <a:rPr lang="en-US" i="1" baseline="-25000" dirty="0" err="1">
                <a:latin typeface="Times New Roman" pitchFamily="18" charset="0"/>
                <a:cs typeface="Times New Roman" pitchFamily="18" charset="0"/>
                <a:sym typeface="Symbol" pitchFamily="18" charset="2"/>
              </a:rPr>
              <a:t>j</a:t>
            </a:r>
            <a:r>
              <a:rPr lang="en-US" dirty="0">
                <a:latin typeface="Times New Roman" pitchFamily="18" charset="0"/>
                <a:cs typeface="Times New Roman" pitchFamily="18" charset="0"/>
                <a:sym typeface="Symbol" pitchFamily="18" charset="2"/>
              </a:rPr>
              <a:t> = min {</a:t>
            </a:r>
            <a:r>
              <a:rPr lang="en-US" i="1" dirty="0" err="1">
                <a:latin typeface="Times New Roman" pitchFamily="18" charset="0"/>
                <a:cs typeface="Times New Roman" pitchFamily="18" charset="0"/>
                <a:sym typeface="Symbol" pitchFamily="18" charset="2"/>
              </a:rPr>
              <a:t>d</a:t>
            </a:r>
            <a:r>
              <a:rPr lang="en-US" i="1" baseline="-25000" dirty="0" err="1">
                <a:latin typeface="Times New Roman" pitchFamily="18" charset="0"/>
                <a:cs typeface="Times New Roman" pitchFamily="18" charset="0"/>
                <a:sym typeface="Symbol" pitchFamily="18" charset="2"/>
              </a:rPr>
              <a:t>ij</a:t>
            </a:r>
            <a:r>
              <a:rPr lang="en-US" dirty="0">
                <a:latin typeface="Times New Roman" pitchFamily="18" charset="0"/>
                <a:cs typeface="Times New Roman" pitchFamily="18" charset="0"/>
                <a:sym typeface="Symbol" pitchFamily="18" charset="2"/>
              </a:rPr>
              <a:t> : </a:t>
            </a:r>
            <a:r>
              <a:rPr lang="en-US" i="1" dirty="0" err="1">
                <a:latin typeface="Times New Roman" pitchFamily="18" charset="0"/>
                <a:cs typeface="Times New Roman" pitchFamily="18" charset="0"/>
                <a:sym typeface="Symbol" pitchFamily="18" charset="2"/>
              </a:rPr>
              <a:t>i</a:t>
            </a:r>
            <a:r>
              <a:rPr lang="en-US" dirty="0">
                <a:latin typeface="Times New Roman" pitchFamily="18" charset="0"/>
                <a:cs typeface="Times New Roman" pitchFamily="18" charset="0"/>
                <a:sym typeface="Symbol" pitchFamily="18" charset="2"/>
              </a:rPr>
              <a:t> = 1 , 2 , … , </a:t>
            </a:r>
            <a:r>
              <a:rPr lang="en-US" i="1" dirty="0">
                <a:latin typeface="Times New Roman" pitchFamily="18" charset="0"/>
                <a:cs typeface="Times New Roman" pitchFamily="18" charset="0"/>
                <a:sym typeface="Symbol" pitchFamily="18" charset="2"/>
              </a:rPr>
              <a:t>n</a:t>
            </a:r>
            <a:r>
              <a:rPr lang="en-US" dirty="0">
                <a:latin typeface="Times New Roman" pitchFamily="18" charset="0"/>
                <a:cs typeface="Times New Roman" pitchFamily="18" charset="0"/>
                <a:sym typeface="Symbol" pitchFamily="18" charset="2"/>
              </a:rPr>
              <a:t>}</a:t>
            </a:r>
          </a:p>
          <a:p>
            <a:pPr marL="1047750" lvl="1" indent="-533400" algn="ctr" eaLnBrk="1" hangingPunct="1">
              <a:lnSpc>
                <a:spcPct val="120000"/>
              </a:lnSpc>
              <a:spcBef>
                <a:spcPct val="0"/>
              </a:spcBef>
              <a:buFontTx/>
              <a:buNone/>
            </a:pPr>
            <a:r>
              <a:rPr lang="en-US" i="1" dirty="0">
                <a:latin typeface="Times New Roman" pitchFamily="18" charset="0"/>
                <a:cs typeface="Times New Roman" pitchFamily="18" charset="0"/>
                <a:sym typeface="Symbol" pitchFamily="18" charset="2"/>
              </a:rPr>
              <a:t>  </a:t>
            </a:r>
          </a:p>
        </p:txBody>
      </p:sp>
      <p:graphicFrame>
        <p:nvGraphicFramePr>
          <p:cNvPr id="10" name="Group 4"/>
          <p:cNvGraphicFramePr>
            <a:graphicFrameLocks noGrp="1"/>
          </p:cNvGraphicFramePr>
          <p:nvPr>
            <p:ph sz="half" idx="2"/>
          </p:nvPr>
        </p:nvGraphicFramePr>
        <p:xfrm>
          <a:off x="2028825" y="2514600"/>
          <a:ext cx="4953000" cy="1704976"/>
        </p:xfrm>
        <a:graphic>
          <a:graphicData uri="http://schemas.openxmlformats.org/drawingml/2006/table">
            <a:tbl>
              <a:tblPr rtl="1"/>
              <a:tblGrid>
                <a:gridCol w="1266825">
                  <a:extLst>
                    <a:ext uri="{9D8B030D-6E8A-4147-A177-3AD203B41FA5}">
                      <a16:colId xmlns:a16="http://schemas.microsoft.com/office/drawing/2014/main" val="20000"/>
                    </a:ext>
                  </a:extLst>
                </a:gridCol>
                <a:gridCol w="1268412">
                  <a:extLst>
                    <a:ext uri="{9D8B030D-6E8A-4147-A177-3AD203B41FA5}">
                      <a16:colId xmlns:a16="http://schemas.microsoft.com/office/drawing/2014/main" val="20001"/>
                    </a:ext>
                  </a:extLst>
                </a:gridCol>
                <a:gridCol w="1268413">
                  <a:extLst>
                    <a:ext uri="{9D8B030D-6E8A-4147-A177-3AD203B41FA5}">
                      <a16:colId xmlns:a16="http://schemas.microsoft.com/office/drawing/2014/main" val="20002"/>
                    </a:ext>
                  </a:extLst>
                </a:gridCol>
                <a:gridCol w="1149350">
                  <a:extLst>
                    <a:ext uri="{9D8B030D-6E8A-4147-A177-3AD203B41FA5}">
                      <a16:colId xmlns:a16="http://schemas.microsoft.com/office/drawing/2014/main" val="20003"/>
                    </a:ext>
                  </a:extLst>
                </a:gridCol>
              </a:tblGrid>
              <a:tr h="4270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13</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12</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5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23</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22</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0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33</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32</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5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43</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42</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4" name="Text Box 31"/>
          <p:cNvSpPr txBox="1">
            <a:spLocks noChangeArrowheads="1"/>
          </p:cNvSpPr>
          <p:nvPr/>
        </p:nvSpPr>
        <p:spPr bwMode="auto">
          <a:xfrm>
            <a:off x="2089150" y="4144962"/>
            <a:ext cx="4698722" cy="830997"/>
          </a:xfrm>
          <a:prstGeom prst="rect">
            <a:avLst/>
          </a:prstGeom>
          <a:noFill/>
          <a:ln w="9525">
            <a:noFill/>
            <a:miter lim="800000"/>
            <a:headEnd/>
            <a:tailEnd/>
          </a:ln>
        </p:spPr>
        <p:txBody>
          <a:bodyPr wrap="none">
            <a:spAutoFit/>
          </a:bodyPr>
          <a:lstStyle/>
          <a:p>
            <a:r>
              <a:rPr lang="en-US" sz="2400" dirty="0">
                <a:latin typeface="Times New Roman" pitchFamily="18" charset="0"/>
                <a:cs typeface="Times New Roman" pitchFamily="18" charset="0"/>
              </a:rPr>
              <a:t>    ↓              ↓               ↓               ↓</a:t>
            </a:r>
          </a:p>
          <a:p>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q</a:t>
            </a:r>
            <a:r>
              <a:rPr lang="en-US" sz="2400" baseline="-25000" dirty="0">
                <a:latin typeface="Times New Roman" pitchFamily="18" charset="0"/>
                <a:cs typeface="Times New Roman" pitchFamily="18" charset="0"/>
              </a:rPr>
              <a:t>1                   </a:t>
            </a:r>
            <a:r>
              <a:rPr lang="en-US" sz="2400" i="1" dirty="0">
                <a:latin typeface="Times New Roman" pitchFamily="18" charset="0"/>
                <a:cs typeface="Times New Roman" pitchFamily="18" charset="0"/>
              </a:rPr>
              <a:t>q</a:t>
            </a:r>
            <a:r>
              <a:rPr lang="en-US" sz="2400" baseline="-25000" dirty="0">
                <a:latin typeface="Times New Roman" pitchFamily="18" charset="0"/>
                <a:cs typeface="Times New Roman" pitchFamily="18" charset="0"/>
              </a:rPr>
              <a:t>2                    </a:t>
            </a:r>
            <a:r>
              <a:rPr lang="en-US" sz="2400" i="1" dirty="0">
                <a:latin typeface="Times New Roman" pitchFamily="18" charset="0"/>
                <a:cs typeface="Times New Roman" pitchFamily="18" charset="0"/>
              </a:rPr>
              <a:t>q</a:t>
            </a:r>
            <a:r>
              <a:rPr lang="en-US" sz="2400" baseline="-25000" dirty="0">
                <a:latin typeface="Times New Roman" pitchFamily="18" charset="0"/>
                <a:cs typeface="Times New Roman" pitchFamily="18" charset="0"/>
              </a:rPr>
              <a:t>3</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q</a:t>
            </a:r>
            <a:r>
              <a:rPr lang="en-US" sz="2400" baseline="-25000" dirty="0">
                <a:latin typeface="Times New Roman" pitchFamily="18" charset="0"/>
                <a:cs typeface="Times New Roman" pitchFamily="18" charset="0"/>
              </a:rPr>
              <a:t>4</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1" end="11"/>
                                            </p:txEl>
                                          </p:spTgt>
                                        </p:tgtEl>
                                        <p:attrNameLst>
                                          <p:attrName>style.visibility</p:attrName>
                                        </p:attrNameLst>
                                      </p:cBhvr>
                                      <p:to>
                                        <p:strVal val="visible"/>
                                      </p:to>
                                    </p:set>
                                    <p:animEffect transition="in" filter="blinds(horizontal)">
                                      <p:cBhvr>
                                        <p:cTn id="7" dur="500"/>
                                        <p:tgtEl>
                                          <p:spTgt spid="9">
                                            <p:txEl>
                                              <p:pRg st="11" end="1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12" end="12"/>
                                            </p:txEl>
                                          </p:spTgt>
                                        </p:tgtEl>
                                        <p:attrNameLst>
                                          <p:attrName>style.visibility</p:attrName>
                                        </p:attrNameLst>
                                      </p:cBhvr>
                                      <p:to>
                                        <p:strVal val="visible"/>
                                      </p:to>
                                    </p:set>
                                    <p:animEffect transition="in" filter="blinds(horizontal)">
                                      <p:cBhvr>
                                        <p:cTn id="10" dur="500"/>
                                        <p:tgtEl>
                                          <p:spTgt spid="9">
                                            <p:txEl>
                                              <p:pRg st="12" end="1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
                                            <p:txEl>
                                              <p:pRg st="13" end="13"/>
                                            </p:txEl>
                                          </p:spTgt>
                                        </p:tgtEl>
                                        <p:attrNameLst>
                                          <p:attrName>style.visibility</p:attrName>
                                        </p:attrNameLst>
                                      </p:cBhvr>
                                      <p:to>
                                        <p:strVal val="visible"/>
                                      </p:to>
                                    </p:set>
                                    <p:animEffect transition="in" filter="blinds(horizontal)">
                                      <p:cBhvr>
                                        <p:cTn id="13" dur="500"/>
                                        <p:tgtEl>
                                          <p:spTgt spid="9">
                                            <p:txEl>
                                              <p:pRg st="13" end="1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Slide Number Placeholder 6"/>
          <p:cNvSpPr>
            <a:spLocks noGrp="1"/>
          </p:cNvSpPr>
          <p:nvPr>
            <p:ph type="sldNum" sz="quarter" idx="12"/>
          </p:nvPr>
        </p:nvSpPr>
        <p:spPr>
          <a:noFill/>
        </p:spPr>
        <p:txBody>
          <a:bodyPr/>
          <a:lstStyle/>
          <a:p>
            <a:fld id="{360478CB-A142-4808-81AD-275BE01CABA0}" type="slidenum">
              <a:rPr lang="ar-SA" smtClean="0"/>
              <a:pPr/>
              <a:t>16</a:t>
            </a:fld>
            <a:endParaRPr lang="en-US"/>
          </a:p>
        </p:txBody>
      </p:sp>
      <p:sp>
        <p:nvSpPr>
          <p:cNvPr id="8"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الطريقة الهنغارية</a:t>
            </a:r>
            <a:endParaRPr lang="en-US" sz="3600" b="1" dirty="0">
              <a:solidFill>
                <a:srgbClr val="002060"/>
              </a:solidFill>
              <a:latin typeface="Times New Roman" pitchFamily="18" charset="0"/>
              <a:cs typeface="Times New Roman" pitchFamily="18" charset="0"/>
              <a:sym typeface="Symbol" pitchFamily="18" charset="2"/>
            </a:endParaRPr>
          </a:p>
        </p:txBody>
      </p:sp>
      <p:sp>
        <p:nvSpPr>
          <p:cNvPr id="12" name="Rectangle 2"/>
          <p:cNvSpPr>
            <a:spLocks noGrp="1" noChangeArrowheads="1"/>
          </p:cNvSpPr>
          <p:nvPr>
            <p:ph type="body" sz="half" idx="1"/>
          </p:nvPr>
        </p:nvSpPr>
        <p:spPr>
          <a:xfrm>
            <a:off x="457200" y="1600200"/>
            <a:ext cx="8258175" cy="4573588"/>
          </a:xfrm>
        </p:spPr>
        <p:txBody>
          <a:bodyPr/>
          <a:lstStyle/>
          <a:p>
            <a:pPr marL="1047750" lvl="1" indent="-533400" algn="r" rtl="1" eaLnBrk="1" hangingPunct="1">
              <a:spcBef>
                <a:spcPct val="0"/>
              </a:spcBef>
              <a:buFontTx/>
              <a:buNone/>
            </a:pPr>
            <a:endParaRPr lang="en-US" dirty="0">
              <a:latin typeface="Times New Roman" pitchFamily="18" charset="0"/>
              <a:cs typeface="Times New Roman" pitchFamily="18" charset="0"/>
              <a:sym typeface="Symbol" pitchFamily="18" charset="2"/>
            </a:endParaRPr>
          </a:p>
          <a:p>
            <a:pPr marL="1047750" lvl="1" indent="-533400" algn="r" rtl="1" eaLnBrk="1" hangingPunct="1">
              <a:spcBef>
                <a:spcPct val="0"/>
              </a:spcBef>
              <a:buFontTx/>
              <a:buNone/>
            </a:pPr>
            <a:r>
              <a:rPr lang="ar-SA" b="1" dirty="0">
                <a:latin typeface="Times New Roman" pitchFamily="18" charset="0"/>
                <a:cs typeface="Times New Roman" pitchFamily="18" charset="0"/>
                <a:sym typeface="Symbol" pitchFamily="18" charset="2"/>
              </a:rPr>
              <a:t>خطوة </a:t>
            </a:r>
            <a:r>
              <a:rPr lang="en-US" b="1" dirty="0">
                <a:latin typeface="Times New Roman" pitchFamily="18" charset="0"/>
                <a:cs typeface="Times New Roman" pitchFamily="18" charset="0"/>
                <a:sym typeface="Symbol" pitchFamily="18" charset="2"/>
              </a:rPr>
              <a:t>4</a:t>
            </a:r>
            <a:r>
              <a:rPr lang="ar-SA" b="1" dirty="0">
                <a:latin typeface="Times New Roman"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لكل عمود </a:t>
            </a:r>
            <a:r>
              <a:rPr lang="en-US" i="1" dirty="0">
                <a:latin typeface="Times New Roman" pitchFamily="18" charset="0"/>
                <a:cs typeface="Times New Roman" pitchFamily="18" charset="0"/>
                <a:sym typeface="Symbol" pitchFamily="18" charset="2"/>
              </a:rPr>
              <a:t>j</a:t>
            </a:r>
            <a:r>
              <a:rPr lang="ar-SA" i="1"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اطرح العنصر الأصغر </a:t>
            </a:r>
            <a:r>
              <a:rPr lang="en-US" i="1" dirty="0" err="1">
                <a:latin typeface="Times New Roman" pitchFamily="18" charset="0"/>
                <a:cs typeface="Times New Roman" pitchFamily="18" charset="0"/>
                <a:sym typeface="Symbol" pitchFamily="18" charset="2"/>
              </a:rPr>
              <a:t>q</a:t>
            </a:r>
            <a:r>
              <a:rPr lang="en-US" i="1" baseline="-25000" dirty="0" err="1">
                <a:latin typeface="Times New Roman" pitchFamily="18" charset="0"/>
                <a:cs typeface="Times New Roman" pitchFamily="18" charset="0"/>
                <a:sym typeface="Symbol" pitchFamily="18" charset="2"/>
              </a:rPr>
              <a:t>j</a:t>
            </a:r>
            <a:r>
              <a:rPr lang="ar-SA" baseline="-25000"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من كل عنصر </a:t>
            </a:r>
          </a:p>
          <a:p>
            <a:pPr marL="1047750" lvl="1" indent="-533400" algn="r" rtl="1" eaLnBrk="1" hangingPunct="1">
              <a:spcBef>
                <a:spcPct val="0"/>
              </a:spcBef>
              <a:buFontTx/>
              <a:buNone/>
            </a:pPr>
            <a:r>
              <a:rPr lang="ar-SA" dirty="0">
                <a:latin typeface="Times New Roman" pitchFamily="18" charset="0"/>
                <a:cs typeface="Times New Roman" pitchFamily="18" charset="0"/>
                <a:sym typeface="Symbol" pitchFamily="18" charset="2"/>
              </a:rPr>
              <a:t>             في العمود لتنتج المصفوفة الجديدة التالية:</a:t>
            </a:r>
          </a:p>
          <a:p>
            <a:pPr marL="1047750" lvl="1" indent="-533400" algn="r" rtl="1" eaLnBrk="1" hangingPunct="1">
              <a:spcBef>
                <a:spcPct val="0"/>
              </a:spcBef>
              <a:buFontTx/>
              <a:buNone/>
            </a:pPr>
            <a:endParaRPr lang="ar-SA" dirty="0">
              <a:latin typeface="Times New Roman" pitchFamily="18" charset="0"/>
              <a:cs typeface="Times New Roman" pitchFamily="18" charset="0"/>
              <a:sym typeface="Symbol" pitchFamily="18" charset="2"/>
            </a:endParaRPr>
          </a:p>
          <a:p>
            <a:pPr marL="1047750" lvl="1" indent="-533400" algn="r" rtl="1" eaLnBrk="1" hangingPunct="1">
              <a:spcBef>
                <a:spcPct val="0"/>
              </a:spcBef>
              <a:buFontTx/>
              <a:buNone/>
            </a:pPr>
            <a:endParaRPr lang="ar-SA" dirty="0">
              <a:latin typeface="Times New Roman" pitchFamily="18" charset="0"/>
              <a:cs typeface="Times New Roman" pitchFamily="18" charset="0"/>
              <a:sym typeface="Symbol" pitchFamily="18" charset="2"/>
            </a:endParaRPr>
          </a:p>
          <a:p>
            <a:pPr marL="1047750" lvl="1" indent="-533400" algn="r" rtl="1" eaLnBrk="1" hangingPunct="1">
              <a:spcBef>
                <a:spcPct val="0"/>
              </a:spcBef>
              <a:buFontTx/>
              <a:buNone/>
            </a:pPr>
            <a:endParaRPr lang="ar-SA" dirty="0">
              <a:latin typeface="Times New Roman" pitchFamily="18" charset="0"/>
              <a:cs typeface="Times New Roman" pitchFamily="18" charset="0"/>
              <a:sym typeface="Symbol" pitchFamily="18" charset="2"/>
            </a:endParaRPr>
          </a:p>
          <a:p>
            <a:pPr marL="1047750" lvl="1" indent="-533400" algn="r" rtl="1" eaLnBrk="1" hangingPunct="1">
              <a:spcBef>
                <a:spcPct val="0"/>
              </a:spcBef>
              <a:buFontTx/>
              <a:buNone/>
            </a:pPr>
            <a:endParaRPr lang="ar-SA" dirty="0">
              <a:latin typeface="Times New Roman" pitchFamily="18" charset="0"/>
              <a:cs typeface="Times New Roman" pitchFamily="18" charset="0"/>
              <a:sym typeface="Symbol" pitchFamily="18" charset="2"/>
            </a:endParaRPr>
          </a:p>
          <a:p>
            <a:pPr marL="1047750" lvl="1" indent="-533400" algn="r" rtl="1" eaLnBrk="1" hangingPunct="1">
              <a:lnSpc>
                <a:spcPct val="120000"/>
              </a:lnSpc>
              <a:spcBef>
                <a:spcPct val="0"/>
              </a:spcBef>
              <a:buFontTx/>
              <a:buNone/>
            </a:pPr>
            <a:endParaRPr lang="en-US" i="1" dirty="0">
              <a:latin typeface="Times New Roman" pitchFamily="18" charset="0"/>
              <a:cs typeface="Times New Roman" pitchFamily="18" charset="0"/>
              <a:sym typeface="Symbol" pitchFamily="18" charset="2"/>
            </a:endParaRPr>
          </a:p>
        </p:txBody>
      </p:sp>
      <p:graphicFrame>
        <p:nvGraphicFramePr>
          <p:cNvPr id="13" name="Group 4"/>
          <p:cNvGraphicFramePr>
            <a:graphicFrameLocks noGrp="1"/>
          </p:cNvGraphicFramePr>
          <p:nvPr>
            <p:ph sz="half" idx="2"/>
          </p:nvPr>
        </p:nvGraphicFramePr>
        <p:xfrm>
          <a:off x="1885950" y="3887788"/>
          <a:ext cx="4905375" cy="1943102"/>
        </p:xfrm>
        <a:graphic>
          <a:graphicData uri="http://schemas.openxmlformats.org/drawingml/2006/table">
            <a:tbl>
              <a:tblPr rtl="1"/>
              <a:tblGrid>
                <a:gridCol w="1254125">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5712">
                  <a:extLst>
                    <a:ext uri="{9D8B030D-6E8A-4147-A177-3AD203B41FA5}">
                      <a16:colId xmlns:a16="http://schemas.microsoft.com/office/drawing/2014/main" val="20002"/>
                    </a:ext>
                  </a:extLst>
                </a:gridCol>
                <a:gridCol w="1138238">
                  <a:extLst>
                    <a:ext uri="{9D8B030D-6E8A-4147-A177-3AD203B41FA5}">
                      <a16:colId xmlns:a16="http://schemas.microsoft.com/office/drawing/2014/main" val="20003"/>
                    </a:ext>
                  </a:extLst>
                </a:gridCol>
              </a:tblGrid>
              <a:tr h="4873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14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13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000" b="0" i="1" u="none" strike="noStrike" cap="none" normalizeH="0" baseline="-25000" dirty="0">
                          <a:ln>
                            <a:noFill/>
                          </a:ln>
                          <a:solidFill>
                            <a:schemeClr val="tx1"/>
                          </a:solidFill>
                          <a:effectLst/>
                          <a:latin typeface="Times New Roman" pitchFamily="18" charset="0"/>
                          <a:cs typeface="Times New Roman" pitchFamily="18" charset="0"/>
                        </a:rPr>
                        <a:t>3</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12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11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41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24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23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000" b="0" i="1" u="none" strike="noStrike" cap="none" normalizeH="0" baseline="-25000" dirty="0">
                          <a:ln>
                            <a:noFill/>
                          </a:ln>
                          <a:solidFill>
                            <a:schemeClr val="tx1"/>
                          </a:solidFill>
                          <a:effectLst/>
                          <a:latin typeface="Times New Roman" pitchFamily="18" charset="0"/>
                          <a:cs typeface="Times New Roman" pitchFamily="18" charset="0"/>
                        </a:rPr>
                        <a:t>3</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22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21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73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34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33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000" b="0" i="1" u="none" strike="noStrike" cap="none" normalizeH="0" baseline="-25000" dirty="0">
                          <a:ln>
                            <a:noFill/>
                          </a:ln>
                          <a:solidFill>
                            <a:schemeClr val="tx1"/>
                          </a:solidFill>
                          <a:effectLst/>
                          <a:latin typeface="Times New Roman" pitchFamily="18" charset="0"/>
                          <a:cs typeface="Times New Roman" pitchFamily="18" charset="0"/>
                        </a:rPr>
                        <a:t>3</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32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31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1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44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43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000" b="0" i="1" u="none" strike="noStrike" cap="none" normalizeH="0" baseline="-25000" dirty="0">
                          <a:ln>
                            <a:noFill/>
                          </a:ln>
                          <a:solidFill>
                            <a:schemeClr val="tx1"/>
                          </a:solidFill>
                          <a:effectLst/>
                          <a:latin typeface="Times New Roman" pitchFamily="18" charset="0"/>
                          <a:cs typeface="Times New Roman" pitchFamily="18" charset="0"/>
                        </a:rPr>
                        <a:t>3</a:t>
                      </a:r>
                      <a:endParaRPr kumimoji="0" lang="en-US" sz="2000" b="0" i="0" u="none" strike="noStrike" cap="none" normalizeH="0" baseline="-25000" dirty="0">
                        <a:ln>
                          <a:noFill/>
                        </a:ln>
                        <a:solidFill>
                          <a:schemeClr val="tx1"/>
                        </a:solidFill>
                        <a:effectLst/>
                        <a:latin typeface="Times New Roman" pitchFamily="18" charset="0"/>
                        <a:cs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42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d</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41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Slide Number Placeholder 6"/>
          <p:cNvSpPr>
            <a:spLocks noGrp="1"/>
          </p:cNvSpPr>
          <p:nvPr>
            <p:ph type="sldNum" sz="quarter" idx="12"/>
          </p:nvPr>
        </p:nvSpPr>
        <p:spPr>
          <a:noFill/>
        </p:spPr>
        <p:txBody>
          <a:bodyPr/>
          <a:lstStyle/>
          <a:p>
            <a:fld id="{360478CB-A142-4808-81AD-275BE01CABA0}" type="slidenum">
              <a:rPr lang="ar-SA" smtClean="0"/>
              <a:pPr/>
              <a:t>17</a:t>
            </a:fld>
            <a:endParaRPr lang="en-US"/>
          </a:p>
        </p:txBody>
      </p:sp>
      <p:sp>
        <p:nvSpPr>
          <p:cNvPr id="8"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الطريقة الهنغارية</a:t>
            </a:r>
            <a:endParaRPr lang="en-US" sz="3600" b="1" dirty="0">
              <a:solidFill>
                <a:srgbClr val="002060"/>
              </a:solidFill>
              <a:latin typeface="Times New Roman" pitchFamily="18" charset="0"/>
              <a:cs typeface="Times New Roman" pitchFamily="18" charset="0"/>
              <a:sym typeface="Symbol" pitchFamily="18" charset="2"/>
            </a:endParaRPr>
          </a:p>
        </p:txBody>
      </p:sp>
      <p:sp>
        <p:nvSpPr>
          <p:cNvPr id="9" name="Rectangle 2"/>
          <p:cNvSpPr>
            <a:spLocks noGrp="1" noChangeArrowheads="1"/>
          </p:cNvSpPr>
          <p:nvPr>
            <p:ph type="body" sz="half" idx="1"/>
          </p:nvPr>
        </p:nvSpPr>
        <p:spPr>
          <a:xfrm>
            <a:off x="457200" y="1600200"/>
            <a:ext cx="8258175" cy="4573588"/>
          </a:xfrm>
        </p:spPr>
        <p:txBody>
          <a:bodyPr/>
          <a:lstStyle/>
          <a:p>
            <a:pPr marL="1047750" lvl="1" indent="-533400" algn="r" rtl="1" eaLnBrk="1" hangingPunct="1">
              <a:spcBef>
                <a:spcPct val="0"/>
              </a:spcBef>
              <a:buFontTx/>
              <a:buNone/>
            </a:pPr>
            <a:endParaRPr lang="ar-SA" dirty="0">
              <a:latin typeface="Times New Roman" pitchFamily="18" charset="0"/>
              <a:cs typeface="Times New Roman" pitchFamily="18" charset="0"/>
              <a:sym typeface="Symbol" pitchFamily="18" charset="2"/>
            </a:endParaRPr>
          </a:p>
          <a:p>
            <a:pPr marL="1047750" lvl="1" indent="-533400" algn="r" rtl="1" eaLnBrk="1" hangingPunct="1">
              <a:spcBef>
                <a:spcPct val="0"/>
              </a:spcBef>
              <a:buNone/>
            </a:pPr>
            <a:r>
              <a:rPr lang="ar-SA" b="1" dirty="0">
                <a:latin typeface="Times New Roman" pitchFamily="18" charset="0"/>
                <a:cs typeface="Times New Roman" pitchFamily="18" charset="0"/>
                <a:sym typeface="Symbol" pitchFamily="18" charset="2"/>
              </a:rPr>
              <a:t>خطوة </a:t>
            </a:r>
            <a:r>
              <a:rPr lang="en-US" b="1" dirty="0">
                <a:latin typeface="Times New Roman" pitchFamily="18" charset="0"/>
                <a:cs typeface="Times New Roman" pitchFamily="18" charset="0"/>
                <a:sym typeface="Symbol" pitchFamily="18" charset="2"/>
              </a:rPr>
              <a:t>5</a:t>
            </a:r>
            <a:r>
              <a:rPr lang="ar-SA" b="1" dirty="0">
                <a:latin typeface="Times New Roman"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اختبار </a:t>
            </a:r>
            <a:r>
              <a:rPr lang="ar-SA" dirty="0" err="1">
                <a:latin typeface="Times New Roman" pitchFamily="18" charset="0"/>
                <a:cs typeface="Times New Roman" pitchFamily="18" charset="0"/>
                <a:sym typeface="Symbol" pitchFamily="18" charset="2"/>
              </a:rPr>
              <a:t>الأمثلية</a:t>
            </a:r>
            <a:r>
              <a:rPr lang="ar-SA" dirty="0">
                <a:latin typeface="Times New Roman" pitchFamily="18" charset="0"/>
                <a:cs typeface="Times New Roman" pitchFamily="18" charset="0"/>
                <a:sym typeface="Symbol" pitchFamily="18" charset="2"/>
              </a:rPr>
              <a:t>:</a:t>
            </a:r>
          </a:p>
          <a:p>
            <a:pPr marL="1047750" lvl="1" indent="-533400" algn="r" rtl="1" eaLnBrk="1" hangingPunct="1">
              <a:spcBef>
                <a:spcPct val="0"/>
              </a:spcBef>
              <a:buFontTx/>
              <a:buNone/>
            </a:pPr>
            <a:endParaRPr lang="ar-SA" dirty="0">
              <a:cs typeface="Times New Roman" pitchFamily="18" charset="0"/>
              <a:sym typeface="Symbol" pitchFamily="18" charset="2"/>
            </a:endParaRPr>
          </a:p>
          <a:p>
            <a:pPr marL="1047750" lvl="1" indent="-533400" algn="r" rtl="1" eaLnBrk="1" hangingPunct="1">
              <a:spcBef>
                <a:spcPct val="0"/>
              </a:spcBef>
              <a:buFontTx/>
              <a:buNone/>
            </a:pPr>
            <a:r>
              <a:rPr lang="ar-SA" sz="800" dirty="0">
                <a:cs typeface="Times New Roman" pitchFamily="18" charset="0"/>
                <a:sym typeface="Symbol" pitchFamily="18" charset="2"/>
              </a:rPr>
              <a:t> </a:t>
            </a:r>
            <a:r>
              <a:rPr lang="ar-SA" dirty="0">
                <a:cs typeface="Times New Roman" pitchFamily="18" charset="0"/>
                <a:sym typeface="Symbol" pitchFamily="18" charset="2"/>
              </a:rPr>
              <a:t> أوجد  </a:t>
            </a:r>
            <a:r>
              <a:rPr lang="en-US" i="1" dirty="0">
                <a:cs typeface="Times New Roman" pitchFamily="18" charset="0"/>
                <a:sym typeface="Symbol" pitchFamily="18" charset="2"/>
              </a:rPr>
              <a:t>k</a:t>
            </a:r>
            <a:r>
              <a:rPr lang="ar-SA" dirty="0">
                <a:cs typeface="Times New Roman" pitchFamily="18" charset="0"/>
                <a:sym typeface="Symbol" pitchFamily="18" charset="2"/>
              </a:rPr>
              <a:t> = أقل عدد ممكن من الخطوط الأفقية والعمودية التي  </a:t>
            </a:r>
          </a:p>
          <a:p>
            <a:pPr marL="1047750" lvl="1" indent="-533400" algn="r" rtl="1" eaLnBrk="1" hangingPunct="1">
              <a:spcBef>
                <a:spcPct val="0"/>
              </a:spcBef>
              <a:buFontTx/>
              <a:buNone/>
            </a:pPr>
            <a:r>
              <a:rPr lang="ar-SA" dirty="0">
                <a:cs typeface="Times New Roman" pitchFamily="18" charset="0"/>
                <a:sym typeface="Symbol" pitchFamily="18" charset="2"/>
              </a:rPr>
              <a:t>   </a:t>
            </a:r>
            <a:r>
              <a:rPr lang="ar-SA" sz="800" dirty="0">
                <a:cs typeface="Times New Roman" pitchFamily="18" charset="0"/>
                <a:sym typeface="Symbol" pitchFamily="18" charset="2"/>
              </a:rPr>
              <a:t> </a:t>
            </a:r>
            <a:r>
              <a:rPr lang="ar-SA" dirty="0">
                <a:cs typeface="Times New Roman" pitchFamily="18" charset="0"/>
                <a:sym typeface="Symbol" pitchFamily="18" charset="2"/>
              </a:rPr>
              <a:t>        </a:t>
            </a:r>
            <a:r>
              <a:rPr lang="en-US" sz="500" dirty="0">
                <a:cs typeface="Times New Roman" pitchFamily="18" charset="0"/>
                <a:sym typeface="Symbol" pitchFamily="18" charset="2"/>
              </a:rPr>
              <a:t> </a:t>
            </a:r>
            <a:r>
              <a:rPr lang="ar-SA" dirty="0">
                <a:cs typeface="Times New Roman" pitchFamily="18" charset="0"/>
                <a:sym typeface="Symbol" pitchFamily="18" charset="2"/>
              </a:rPr>
              <a:t>  </a:t>
            </a:r>
            <a:r>
              <a:rPr lang="en-US" sz="800" dirty="0">
                <a:cs typeface="Times New Roman" pitchFamily="18" charset="0"/>
                <a:sym typeface="Symbol" pitchFamily="18" charset="2"/>
              </a:rPr>
              <a:t> </a:t>
            </a:r>
            <a:r>
              <a:rPr lang="ar-SA" dirty="0">
                <a:cs typeface="Times New Roman" pitchFamily="18" charset="0"/>
                <a:sym typeface="Symbol" pitchFamily="18" charset="2"/>
              </a:rPr>
              <a:t>  تغطي جميع الأصفار في المصفوفة.</a:t>
            </a:r>
            <a:r>
              <a:rPr lang="en-US" sz="2400" dirty="0">
                <a:sym typeface="Symbol" pitchFamily="18" charset="2"/>
              </a:rPr>
              <a:t> </a:t>
            </a:r>
            <a:endParaRPr lang="ar-SA" sz="2400" dirty="0">
              <a:sym typeface="Symbol" pitchFamily="18" charset="2"/>
            </a:endParaRPr>
          </a:p>
          <a:p>
            <a:pPr marL="1047750" lvl="1" indent="-533400" algn="r" rtl="1" eaLnBrk="1" hangingPunct="1">
              <a:spcBef>
                <a:spcPct val="0"/>
              </a:spcBef>
              <a:buFontTx/>
              <a:buNone/>
            </a:pPr>
            <a:endParaRPr lang="ar-SA" sz="1200" dirty="0">
              <a:latin typeface="Times New Roman" pitchFamily="18" charset="0"/>
              <a:cs typeface="Times New Roman" pitchFamily="18" charset="0"/>
              <a:sym typeface="Symbol" pitchFamily="18" charset="2"/>
            </a:endParaRPr>
          </a:p>
          <a:p>
            <a:pPr marL="1047750" lvl="1" indent="-533400" algn="r" rtl="1" eaLnBrk="1" hangingPunct="1">
              <a:spcBef>
                <a:spcPct val="0"/>
              </a:spcBef>
              <a:buFontTx/>
              <a:buNone/>
            </a:pPr>
            <a:r>
              <a:rPr lang="ar-SA" dirty="0">
                <a:latin typeface="Times New Roman" pitchFamily="18" charset="0"/>
                <a:cs typeface="Times New Roman" pitchFamily="18" charset="0"/>
                <a:sym typeface="Symbol" pitchFamily="18" charset="2"/>
              </a:rPr>
              <a:t>إذا كان </a:t>
            </a:r>
            <a:r>
              <a:rPr lang="en-US" i="1" dirty="0">
                <a:cs typeface="Times New Roman" pitchFamily="18" charset="0"/>
                <a:sym typeface="Symbol" pitchFamily="18" charset="2"/>
              </a:rPr>
              <a:t>k</a:t>
            </a:r>
            <a:r>
              <a:rPr lang="ar-SA" dirty="0">
                <a:latin typeface="Times New Roman" pitchFamily="18" charset="0"/>
                <a:cs typeface="Times New Roman" pitchFamily="18" charset="0"/>
                <a:sym typeface="Symbol" pitchFamily="18" charset="2"/>
              </a:rPr>
              <a:t> </a:t>
            </a:r>
            <a:r>
              <a:rPr lang="ar-SA" dirty="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عدد الصفوف (أو عدد الأعمدة) </a:t>
            </a: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الحل أمثل. </a:t>
            </a:r>
            <a:r>
              <a:rPr lang="ar-SA" u="sng" dirty="0">
                <a:latin typeface="Times New Roman" pitchFamily="18" charset="0"/>
                <a:cs typeface="Times New Roman" pitchFamily="18" charset="0"/>
                <a:sym typeface="Symbol" pitchFamily="18" charset="2"/>
              </a:rPr>
              <a:t>توقف</a:t>
            </a:r>
            <a:r>
              <a:rPr lang="ar-SA" dirty="0">
                <a:latin typeface="Times New Roman" pitchFamily="18" charset="0"/>
                <a:cs typeface="Times New Roman" pitchFamily="18" charset="0"/>
                <a:sym typeface="Symbol" pitchFamily="18" charset="2"/>
              </a:rPr>
              <a:t>.  </a:t>
            </a:r>
          </a:p>
          <a:p>
            <a:pPr marL="1047750" lvl="1" indent="-533400" algn="r" rtl="1" eaLnBrk="1" hangingPunct="1">
              <a:spcBef>
                <a:spcPct val="0"/>
              </a:spcBef>
              <a:buFontTx/>
              <a:buNone/>
            </a:pPr>
            <a:r>
              <a:rPr lang="ar-SA" sz="800" b="1" u="sng" dirty="0">
                <a:latin typeface="Times New Roman" pitchFamily="18" charset="0"/>
                <a:cs typeface="Times New Roman" pitchFamily="18" charset="0"/>
                <a:sym typeface="Symbol" pitchFamily="18" charset="2"/>
              </a:rPr>
              <a:t>         </a:t>
            </a:r>
          </a:p>
          <a:p>
            <a:pPr marL="1047750" lvl="1" indent="-533400" algn="r" rtl="1" eaLnBrk="1" hangingPunct="1">
              <a:spcBef>
                <a:spcPct val="0"/>
              </a:spcBef>
              <a:buFontTx/>
              <a:buNone/>
            </a:pPr>
            <a:r>
              <a:rPr lang="ar-SA" b="1" i="1" dirty="0">
                <a:latin typeface="Times New Roman" pitchFamily="18" charset="0"/>
                <a:cs typeface="Times New Roman" pitchFamily="18" charset="0"/>
                <a:sym typeface="Symbol" pitchFamily="18" charset="2"/>
              </a:rPr>
              <a:t>          </a:t>
            </a:r>
            <a:r>
              <a:rPr lang="ar-SA" b="1" dirty="0">
                <a:latin typeface="Times New Roman" pitchFamily="18" charset="0"/>
                <a:cs typeface="Times New Roman" pitchFamily="18" charset="0"/>
                <a:sym typeface="Symbol" pitchFamily="18" charset="2"/>
              </a:rPr>
              <a:t> </a:t>
            </a:r>
            <a:endParaRPr lang="ar-SA" dirty="0">
              <a:latin typeface="Times New Roman" pitchFamily="18" charset="0"/>
              <a:cs typeface="Times New Roman" pitchFamily="18" charset="0"/>
              <a:sym typeface="Symbol" pitchFamily="18" charset="2"/>
            </a:endParaRPr>
          </a:p>
          <a:p>
            <a:pPr marL="400050" lvl="1" indent="0" algn="just" rtl="1" eaLnBrk="1" hangingPunct="1">
              <a:spcBef>
                <a:spcPct val="0"/>
              </a:spcBef>
              <a:buFontTx/>
              <a:buNone/>
            </a:pPr>
            <a:r>
              <a:rPr lang="ar-SA" sz="4000" dirty="0">
                <a:latin typeface="Times New Roman"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يمكن إثبات أنه يمكن تخصيص </a:t>
            </a:r>
            <a:r>
              <a:rPr lang="en-US" i="1" dirty="0">
                <a:cs typeface="Times New Roman" pitchFamily="18" charset="0"/>
                <a:sym typeface="Symbol" pitchFamily="18" charset="2"/>
              </a:rPr>
              <a:t>k</a:t>
            </a:r>
            <a:r>
              <a:rPr lang="ar-SA" dirty="0">
                <a:latin typeface="Times New Roman" pitchFamily="18" charset="0"/>
                <a:cs typeface="Times New Roman" pitchFamily="18" charset="0"/>
                <a:sym typeface="Symbol" pitchFamily="18" charset="2"/>
              </a:rPr>
              <a:t> منفذ إلى </a:t>
            </a:r>
            <a:r>
              <a:rPr lang="en-US" i="1" dirty="0">
                <a:cs typeface="Times New Roman" pitchFamily="18" charset="0"/>
                <a:sym typeface="Symbol" pitchFamily="18" charset="2"/>
              </a:rPr>
              <a:t>k</a:t>
            </a:r>
            <a:r>
              <a:rPr lang="ar-SA" dirty="0">
                <a:latin typeface="Times New Roman" pitchFamily="18" charset="0"/>
                <a:cs typeface="Times New Roman" pitchFamily="18" charset="0"/>
                <a:sym typeface="Symbol" pitchFamily="18" charset="2"/>
              </a:rPr>
              <a:t> مهمة ، لذا نتوقف </a:t>
            </a:r>
          </a:p>
          <a:p>
            <a:pPr marL="400050" lvl="1" indent="0" algn="just" rtl="1" eaLnBrk="1" hangingPunct="1">
              <a:spcBef>
                <a:spcPct val="0"/>
              </a:spcBef>
              <a:buFontTx/>
              <a:buNone/>
            </a:pPr>
            <a:r>
              <a:rPr lang="ar-SA" dirty="0">
                <a:latin typeface="Times New Roman" pitchFamily="18" charset="0"/>
                <a:cs typeface="Times New Roman" pitchFamily="18" charset="0"/>
                <a:sym typeface="Symbol" pitchFamily="18" charset="2"/>
              </a:rPr>
              <a:t> عندما </a:t>
            </a:r>
            <a:r>
              <a:rPr lang="en-US" i="1" dirty="0">
                <a:cs typeface="Times New Roman" pitchFamily="18" charset="0"/>
                <a:sym typeface="Symbol" pitchFamily="18" charset="2"/>
              </a:rPr>
              <a:t>k</a:t>
            </a:r>
            <a:r>
              <a:rPr lang="ar-SA" dirty="0">
                <a:latin typeface="Times New Roman" pitchFamily="18" charset="0"/>
                <a:cs typeface="Times New Roman" pitchFamily="18" charset="0"/>
                <a:sym typeface="Symbol" pitchFamily="18" charset="2"/>
              </a:rPr>
              <a:t> = عدد المنفذين (الصفوف) = عدد المهمات (الأعمدة)</a:t>
            </a:r>
            <a:r>
              <a:rPr lang="ar-SA" sz="4000" dirty="0">
                <a:latin typeface="Times New Roman"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Slide Number Placeholder 6"/>
          <p:cNvSpPr>
            <a:spLocks noGrp="1"/>
          </p:cNvSpPr>
          <p:nvPr>
            <p:ph type="sldNum" sz="quarter" idx="12"/>
          </p:nvPr>
        </p:nvSpPr>
        <p:spPr>
          <a:noFill/>
        </p:spPr>
        <p:txBody>
          <a:bodyPr/>
          <a:lstStyle/>
          <a:p>
            <a:fld id="{360478CB-A142-4808-81AD-275BE01CABA0}" type="slidenum">
              <a:rPr lang="ar-SA" smtClean="0"/>
              <a:pPr/>
              <a:t>18</a:t>
            </a:fld>
            <a:endParaRPr lang="en-US"/>
          </a:p>
        </p:txBody>
      </p:sp>
      <p:sp>
        <p:nvSpPr>
          <p:cNvPr id="8"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الطريقة الهنغارية</a:t>
            </a:r>
            <a:endParaRPr lang="en-US" sz="3600" b="1" dirty="0">
              <a:solidFill>
                <a:srgbClr val="002060"/>
              </a:solidFill>
              <a:latin typeface="Times New Roman" pitchFamily="18" charset="0"/>
              <a:cs typeface="Times New Roman" pitchFamily="18" charset="0"/>
              <a:sym typeface="Symbol" pitchFamily="18" charset="2"/>
            </a:endParaRPr>
          </a:p>
        </p:txBody>
      </p:sp>
      <p:sp>
        <p:nvSpPr>
          <p:cNvPr id="11" name="Rectangle 2"/>
          <p:cNvSpPr>
            <a:spLocks noGrp="1" noChangeArrowheads="1"/>
          </p:cNvSpPr>
          <p:nvPr>
            <p:ph type="body" sz="half" idx="1"/>
          </p:nvPr>
        </p:nvSpPr>
        <p:spPr>
          <a:xfrm>
            <a:off x="142875" y="1600200"/>
            <a:ext cx="8724900" cy="4783138"/>
          </a:xfrm>
        </p:spPr>
        <p:txBody>
          <a:bodyPr/>
          <a:lstStyle/>
          <a:p>
            <a:pPr marL="1047750" lvl="1" indent="-533400" algn="r" rtl="1" eaLnBrk="1" hangingPunct="1">
              <a:lnSpc>
                <a:spcPct val="90000"/>
              </a:lnSpc>
              <a:spcBef>
                <a:spcPct val="0"/>
              </a:spcBef>
              <a:buFontTx/>
              <a:buNone/>
            </a:pPr>
            <a:endParaRPr lang="ar-SA" dirty="0">
              <a:latin typeface="Times New Roman" pitchFamily="18" charset="0"/>
              <a:cs typeface="Times New Roman" pitchFamily="18" charset="0"/>
              <a:sym typeface="Symbol" pitchFamily="18" charset="2"/>
            </a:endParaRPr>
          </a:p>
          <a:p>
            <a:pPr marL="1047750" lvl="1" indent="-533400" algn="r" rtl="1" eaLnBrk="1" hangingPunct="1">
              <a:lnSpc>
                <a:spcPct val="90000"/>
              </a:lnSpc>
              <a:spcBef>
                <a:spcPct val="0"/>
              </a:spcBef>
              <a:buFontTx/>
              <a:buNone/>
            </a:pPr>
            <a:r>
              <a:rPr lang="ar-SA" b="1" dirty="0">
                <a:latin typeface="Times New Roman" pitchFamily="18" charset="0"/>
                <a:cs typeface="Times New Roman" pitchFamily="18" charset="0"/>
                <a:sym typeface="Symbol" pitchFamily="18" charset="2"/>
              </a:rPr>
              <a:t>خطوة </a:t>
            </a:r>
            <a:r>
              <a:rPr lang="en-US" b="1" dirty="0">
                <a:latin typeface="Times New Roman" pitchFamily="18" charset="0"/>
                <a:cs typeface="Times New Roman" pitchFamily="18" charset="0"/>
                <a:sym typeface="Symbol" pitchFamily="18" charset="2"/>
              </a:rPr>
              <a:t>6</a:t>
            </a:r>
            <a:r>
              <a:rPr lang="ar-SA" b="1" dirty="0">
                <a:latin typeface="Times New Roman"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إذا كان  </a:t>
            </a:r>
            <a:r>
              <a:rPr lang="en-US" i="1" dirty="0">
                <a:cs typeface="Times New Roman" pitchFamily="18" charset="0"/>
                <a:sym typeface="Symbol" pitchFamily="18" charset="2"/>
              </a:rPr>
              <a:t>k</a:t>
            </a:r>
            <a:r>
              <a:rPr lang="ar-SA" dirty="0">
                <a:latin typeface="Times New Roman" pitchFamily="18" charset="0"/>
                <a:cs typeface="Times New Roman" pitchFamily="18" charset="0"/>
                <a:sym typeface="Symbol" pitchFamily="18" charset="2"/>
              </a:rPr>
              <a:t>  أقل من عدد الصفوف: </a:t>
            </a:r>
          </a:p>
          <a:p>
            <a:pPr marL="1047750" lvl="1" indent="-533400" algn="r" rtl="1" eaLnBrk="1" hangingPunct="1">
              <a:lnSpc>
                <a:spcPct val="90000"/>
              </a:lnSpc>
              <a:spcBef>
                <a:spcPct val="0"/>
              </a:spcBef>
              <a:buFontTx/>
              <a:buNone/>
            </a:pPr>
            <a:endParaRPr lang="ar-SA" sz="1400" dirty="0">
              <a:latin typeface="Times New Roman" pitchFamily="18" charset="0"/>
              <a:cs typeface="Times New Roman" pitchFamily="18" charset="0"/>
              <a:sym typeface="Symbol" pitchFamily="18" charset="2"/>
            </a:endParaRPr>
          </a:p>
          <a:p>
            <a:pPr marL="1276350" lvl="2" indent="-304800" algn="r" rtl="1" eaLnBrk="1" hangingPunct="1">
              <a:lnSpc>
                <a:spcPct val="125000"/>
              </a:lnSpc>
              <a:spcBef>
                <a:spcPct val="0"/>
              </a:spcBef>
            </a:pPr>
            <a:r>
              <a:rPr lang="ar-SA" dirty="0">
                <a:latin typeface="Times New Roman" pitchFamily="18" charset="0"/>
                <a:cs typeface="Times New Roman" pitchFamily="18" charset="0"/>
                <a:sym typeface="Symbol" pitchFamily="18" charset="2"/>
              </a:rPr>
              <a:t> حدد أقل عنصر من العناصر الغير مغطاه بخط أفقي أو عمودي وليكن </a:t>
            </a:r>
            <a:r>
              <a:rPr lang="en-US" i="1" dirty="0">
                <a:latin typeface="Times New Roman" pitchFamily="18" charset="0"/>
                <a:cs typeface="Times New Roman" pitchFamily="18" charset="0"/>
                <a:sym typeface="Symbol" pitchFamily="18" charset="2"/>
              </a:rPr>
              <a:t>h</a:t>
            </a:r>
            <a:r>
              <a:rPr lang="ar-SA" i="1" dirty="0">
                <a:latin typeface="Times New Roman" pitchFamily="18" charset="0"/>
                <a:cs typeface="Times New Roman" pitchFamily="18" charset="0"/>
                <a:sym typeface="Symbol" pitchFamily="18" charset="2"/>
              </a:rPr>
              <a:t>.</a:t>
            </a:r>
          </a:p>
          <a:p>
            <a:pPr marL="1276350" lvl="2" indent="-304800" algn="r" rtl="1" eaLnBrk="1" hangingPunct="1">
              <a:lnSpc>
                <a:spcPct val="125000"/>
              </a:lnSpc>
              <a:spcBef>
                <a:spcPct val="0"/>
              </a:spcBef>
            </a:pPr>
            <a:r>
              <a:rPr lang="ar-SA" dirty="0">
                <a:latin typeface="Times New Roman" pitchFamily="18" charset="0"/>
                <a:cs typeface="Times New Roman" pitchFamily="18" charset="0"/>
                <a:sym typeface="Symbol" pitchFamily="18" charset="2"/>
              </a:rPr>
              <a:t>اطرح العدد </a:t>
            </a:r>
            <a:r>
              <a:rPr lang="en-US" i="1" dirty="0">
                <a:latin typeface="Times New Roman" pitchFamily="18" charset="0"/>
                <a:cs typeface="Times New Roman" pitchFamily="18" charset="0"/>
                <a:sym typeface="Symbol" pitchFamily="18" charset="2"/>
              </a:rPr>
              <a:t>h</a:t>
            </a:r>
            <a:r>
              <a:rPr lang="ar-SA" dirty="0">
                <a:latin typeface="Times New Roman" pitchFamily="18" charset="0"/>
                <a:cs typeface="Times New Roman" pitchFamily="18" charset="0"/>
                <a:sym typeface="Symbol" pitchFamily="18" charset="2"/>
              </a:rPr>
              <a:t> من جميع العناصر الغير مغطاه.</a:t>
            </a:r>
          </a:p>
          <a:p>
            <a:pPr marL="1276350" lvl="2" indent="-304800" algn="r" rtl="1" eaLnBrk="1" hangingPunct="1">
              <a:lnSpc>
                <a:spcPct val="125000"/>
              </a:lnSpc>
              <a:spcBef>
                <a:spcPct val="0"/>
              </a:spcBef>
            </a:pPr>
            <a:r>
              <a:rPr lang="ar-SA" dirty="0">
                <a:latin typeface="Times New Roman" pitchFamily="18" charset="0"/>
                <a:cs typeface="Times New Roman" pitchFamily="18" charset="0"/>
                <a:sym typeface="Symbol" pitchFamily="18" charset="2"/>
              </a:rPr>
              <a:t>أضف العدد </a:t>
            </a:r>
            <a:r>
              <a:rPr lang="en-US" i="1" dirty="0">
                <a:latin typeface="Times New Roman" pitchFamily="18" charset="0"/>
                <a:cs typeface="Times New Roman" pitchFamily="18" charset="0"/>
                <a:sym typeface="Symbol" pitchFamily="18" charset="2"/>
              </a:rPr>
              <a:t>h</a:t>
            </a:r>
            <a:r>
              <a:rPr lang="ar-SA" dirty="0">
                <a:latin typeface="Times New Roman" pitchFamily="18" charset="0"/>
                <a:cs typeface="Times New Roman" pitchFamily="18" charset="0"/>
                <a:sym typeface="Symbol" pitchFamily="18" charset="2"/>
              </a:rPr>
              <a:t> إلى جميع العناصر المغطاة بخطين (خط أفقي وخط عمودي).</a:t>
            </a:r>
          </a:p>
          <a:p>
            <a:pPr marL="1276350" lvl="2" indent="-304800" algn="r" rtl="1" eaLnBrk="1" hangingPunct="1">
              <a:lnSpc>
                <a:spcPct val="125000"/>
              </a:lnSpc>
              <a:spcBef>
                <a:spcPct val="0"/>
              </a:spcBef>
            </a:pPr>
            <a:r>
              <a:rPr lang="ar-SA" dirty="0">
                <a:latin typeface="Times New Roman" pitchFamily="18" charset="0"/>
                <a:cs typeface="Times New Roman" pitchFamily="18" charset="0"/>
                <a:sym typeface="Symbol" pitchFamily="18" charset="2"/>
              </a:rPr>
              <a:t>انتقل إلى خطوة </a:t>
            </a:r>
            <a:r>
              <a:rPr lang="en-US" dirty="0">
                <a:latin typeface="Times New Roman" pitchFamily="18" charset="0"/>
                <a:cs typeface="Times New Roman" pitchFamily="18" charset="0"/>
                <a:sym typeface="Symbol" pitchFamily="18" charset="2"/>
              </a:rPr>
              <a:t>5</a:t>
            </a:r>
            <a:r>
              <a:rPr lang="ar-SA" dirty="0">
                <a:latin typeface="Times New Roman" pitchFamily="18" charset="0"/>
                <a:cs typeface="Times New Roman" pitchFamily="18" charset="0"/>
                <a:sym typeface="Symbol" pitchFamily="18" charset="2"/>
              </a:rPr>
              <a:t>.</a:t>
            </a:r>
            <a:endParaRPr lang="en-US" dirty="0">
              <a:latin typeface="Times New Roman" pitchFamily="18" charset="0"/>
              <a:cs typeface="Times New Roman" pitchFamily="18" charset="0"/>
              <a:sym typeface="Symbol"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Slide Number Placeholder 6"/>
          <p:cNvSpPr>
            <a:spLocks noGrp="1"/>
          </p:cNvSpPr>
          <p:nvPr>
            <p:ph type="sldNum" sz="quarter" idx="12"/>
          </p:nvPr>
        </p:nvSpPr>
        <p:spPr>
          <a:noFill/>
        </p:spPr>
        <p:txBody>
          <a:bodyPr/>
          <a:lstStyle/>
          <a:p>
            <a:fld id="{360478CB-A142-4808-81AD-275BE01CABA0}" type="slidenum">
              <a:rPr lang="ar-SA" smtClean="0"/>
              <a:pPr/>
              <a:t>19</a:t>
            </a:fld>
            <a:endParaRPr lang="en-US"/>
          </a:p>
        </p:txBody>
      </p:sp>
      <p:sp>
        <p:nvSpPr>
          <p:cNvPr id="8"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تحديد الحل الأمثل في المصفوفة النهائية</a:t>
            </a:r>
            <a:endParaRPr lang="en-US" sz="4000" b="1" dirty="0">
              <a:solidFill>
                <a:srgbClr val="002060"/>
              </a:solidFill>
              <a:latin typeface="Times New Roman" pitchFamily="18" charset="0"/>
              <a:cs typeface="Times New Roman" pitchFamily="18" charset="0"/>
              <a:sym typeface="Symbol" pitchFamily="18" charset="2"/>
            </a:endParaRPr>
          </a:p>
        </p:txBody>
      </p:sp>
      <mc:AlternateContent xmlns:mc="http://schemas.openxmlformats.org/markup-compatibility/2006" xmlns:a14="http://schemas.microsoft.com/office/drawing/2010/main">
        <mc:Choice Requires="a14">
          <p:sp>
            <p:nvSpPr>
              <p:cNvPr id="6" name="Rectangle 2"/>
              <p:cNvSpPr>
                <a:spLocks noGrp="1" noChangeArrowheads="1"/>
              </p:cNvSpPr>
              <p:nvPr>
                <p:ph type="body" sz="half" idx="1"/>
              </p:nvPr>
            </p:nvSpPr>
            <p:spPr>
              <a:xfrm>
                <a:off x="142875" y="1447800"/>
                <a:ext cx="8724900" cy="4783138"/>
              </a:xfrm>
            </p:spPr>
            <p:txBody>
              <a:bodyPr/>
              <a:lstStyle/>
              <a:p>
                <a:pPr marL="1047750" lvl="1" indent="-533400" algn="r" rtl="1" eaLnBrk="1" hangingPunct="1">
                  <a:spcBef>
                    <a:spcPct val="0"/>
                  </a:spcBef>
                  <a:buFontTx/>
                  <a:buNone/>
                </a:pPr>
                <a:endParaRPr lang="ar-SA" sz="800" dirty="0">
                  <a:latin typeface="Times New Roman" pitchFamily="18" charset="0"/>
                  <a:cs typeface="Times New Roman" pitchFamily="18" charset="0"/>
                  <a:sym typeface="Symbol" pitchFamily="18" charset="2"/>
                </a:endParaRPr>
              </a:p>
              <a:p>
                <a:pPr marL="449263" lvl="1" indent="-449263" algn="r" rtl="1" eaLnBrk="1" hangingPunct="1">
                  <a:spcBef>
                    <a:spcPct val="0"/>
                  </a:spcBef>
                  <a:buFontTx/>
                  <a:buAutoNum type="arabicPeriod"/>
                </a:pPr>
                <a:r>
                  <a:rPr lang="ar-SA" dirty="0">
                    <a:latin typeface="Times New Roman" pitchFamily="18" charset="0"/>
                    <a:cs typeface="Times New Roman" pitchFamily="18" charset="0"/>
                    <a:sym typeface="Symbol" pitchFamily="18" charset="2"/>
                  </a:rPr>
                  <a:t>لكل صف: إذا وجدت خلية واحدة فقط في الصف ذات تكلفة صفر، ولتكن خلية (</a:t>
                </a:r>
                <a:r>
                  <a:rPr lang="en-US" i="1" dirty="0" err="1">
                    <a:latin typeface="Times New Roman" pitchFamily="18" charset="0"/>
                    <a:cs typeface="Times New Roman" pitchFamily="18" charset="0"/>
                    <a:sym typeface="Symbol" pitchFamily="18" charset="2"/>
                  </a:rPr>
                  <a:t>i</a:t>
                </a:r>
                <a:r>
                  <a:rPr lang="en-US"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j</a:t>
                </a:r>
                <a:r>
                  <a:rPr lang="en-US" sz="800"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 اجعل </a:t>
                </a:r>
                <a14:m>
                  <m:oMath xmlns:m="http://schemas.openxmlformats.org/officeDocument/2006/math">
                    <m:sSubSup>
                      <m:sSubSupPr>
                        <m:ctrlPr>
                          <a:rPr lang="en-US" b="0" i="1" smtClean="0">
                            <a:latin typeface="Cambria Math" panose="02040503050406030204" pitchFamily="18" charset="0"/>
                            <a:cs typeface="Times New Roman" pitchFamily="18" charset="0"/>
                            <a:sym typeface="Symbol" pitchFamily="18" charset="2"/>
                          </a:rPr>
                        </m:ctrlPr>
                      </m:sSubSupPr>
                      <m:e>
                        <m:r>
                          <a:rPr lang="en-US" b="0" i="1" smtClean="0">
                            <a:latin typeface="Cambria Math" panose="02040503050406030204" pitchFamily="18" charset="0"/>
                            <a:cs typeface="Times New Roman" pitchFamily="18" charset="0"/>
                            <a:sym typeface="Symbol" pitchFamily="18" charset="2"/>
                          </a:rPr>
                          <m:t>𝑥</m:t>
                        </m:r>
                      </m:e>
                      <m:sub>
                        <m:r>
                          <a:rPr lang="en-US" b="0" i="1" smtClean="0">
                            <a:latin typeface="Cambria Math" panose="02040503050406030204" pitchFamily="18" charset="0"/>
                            <a:cs typeface="Times New Roman" pitchFamily="18" charset="0"/>
                            <a:sym typeface="Symbol" pitchFamily="18" charset="2"/>
                          </a:rPr>
                          <m:t>𝑖𝑗</m:t>
                        </m:r>
                      </m:sub>
                      <m:sup>
                        <m:r>
                          <a:rPr lang="en-US" b="0" i="1" smtClean="0">
                            <a:latin typeface="Cambria Math" panose="02040503050406030204" pitchFamily="18" charset="0"/>
                            <a:cs typeface="Times New Roman" pitchFamily="18" charset="0"/>
                            <a:sym typeface="Symbol" pitchFamily="18" charset="2"/>
                          </a:rPr>
                          <m:t>∗</m:t>
                        </m:r>
                      </m:sup>
                    </m:sSubSup>
                    <m:r>
                      <a:rPr lang="en-US" b="0" i="1" smtClean="0">
                        <a:latin typeface="Cambria Math" panose="02040503050406030204" pitchFamily="18" charset="0"/>
                        <a:cs typeface="Times New Roman" pitchFamily="18" charset="0"/>
                        <a:sym typeface="Symbol" pitchFamily="18" charset="2"/>
                      </a:rPr>
                      <m:t>=</m:t>
                    </m:r>
                    <m:r>
                      <a:rPr lang="en-US" b="0" i="1" smtClean="0">
                        <a:latin typeface="Cambria Math" panose="02040503050406030204" pitchFamily="18" charset="0"/>
                        <a:cs typeface="Times New Roman" pitchFamily="18" charset="0"/>
                        <a:sym typeface="Symbol" pitchFamily="18" charset="2"/>
                      </a:rPr>
                      <m:t>1</m:t>
                    </m:r>
                  </m:oMath>
                </a14:m>
                <a:r>
                  <a:rPr lang="ar-SA" dirty="0">
                    <a:latin typeface="Times New Roman" pitchFamily="18" charset="0"/>
                    <a:cs typeface="Times New Roman" pitchFamily="18" charset="0"/>
                    <a:sym typeface="Symbol" pitchFamily="18" charset="2"/>
                  </a:rPr>
                  <a:t>  ثم احذف الصف   </a:t>
                </a:r>
                <a:r>
                  <a:rPr lang="en-US" i="1" dirty="0" err="1">
                    <a:latin typeface="Times New Roman" pitchFamily="18" charset="0"/>
                    <a:cs typeface="Times New Roman" pitchFamily="18" charset="0"/>
                    <a:sym typeface="Symbol" pitchFamily="18" charset="2"/>
                  </a:rPr>
                  <a:t>i</a:t>
                </a:r>
                <a:r>
                  <a:rPr lang="ar-SA" i="1"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والعمود </a:t>
                </a:r>
                <a:r>
                  <a:rPr lang="ar-SA" i="1"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j</a:t>
                </a:r>
                <a:r>
                  <a:rPr lang="ar-SA" dirty="0">
                    <a:latin typeface="Times New Roman" pitchFamily="18" charset="0"/>
                    <a:cs typeface="Times New Roman" pitchFamily="18" charset="0"/>
                    <a:sym typeface="Symbol" pitchFamily="18" charset="2"/>
                  </a:rPr>
                  <a:t>  من التعيينات اللاحقة.</a:t>
                </a:r>
              </a:p>
              <a:p>
                <a:pPr marL="449263" lvl="1" indent="-449263" algn="r" rtl="1" eaLnBrk="1" hangingPunct="1">
                  <a:spcBef>
                    <a:spcPct val="0"/>
                  </a:spcBef>
                  <a:buFontTx/>
                  <a:buAutoNum type="arabicPeriod"/>
                </a:pPr>
                <a:endParaRPr lang="ar-SA" sz="800" dirty="0">
                  <a:latin typeface="Times New Roman" pitchFamily="18" charset="0"/>
                  <a:cs typeface="Times New Roman" pitchFamily="18" charset="0"/>
                  <a:sym typeface="Symbol" pitchFamily="18" charset="2"/>
                </a:endParaRPr>
              </a:p>
              <a:p>
                <a:pPr marL="449263" lvl="1" indent="-449263" algn="r" rtl="1" eaLnBrk="1" hangingPunct="1">
                  <a:spcBef>
                    <a:spcPct val="0"/>
                  </a:spcBef>
                  <a:buFontTx/>
                  <a:buAutoNum type="arabicPeriod"/>
                </a:pPr>
                <a:r>
                  <a:rPr lang="ar-SA" dirty="0">
                    <a:latin typeface="Times New Roman" pitchFamily="18" charset="0"/>
                    <a:cs typeface="Times New Roman" pitchFamily="18" charset="0"/>
                    <a:sym typeface="Symbol" pitchFamily="18" charset="2"/>
                  </a:rPr>
                  <a:t>لكل عمود: إذا وجدت خلية واحدة فقط في العمود ذات تكلفة صفر، ولتكن خلية (</a:t>
                </a:r>
                <a:r>
                  <a:rPr lang="en-US" i="1" dirty="0" err="1">
                    <a:latin typeface="Times New Roman" pitchFamily="18" charset="0"/>
                    <a:cs typeface="Times New Roman" pitchFamily="18" charset="0"/>
                    <a:sym typeface="Symbol" pitchFamily="18" charset="2"/>
                  </a:rPr>
                  <a:t>i</a:t>
                </a:r>
                <a:r>
                  <a:rPr lang="en-US"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j</a:t>
                </a:r>
                <a:r>
                  <a:rPr lang="en-US" sz="800"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 اجعل </a:t>
                </a:r>
                <a14:m>
                  <m:oMath xmlns:m="http://schemas.openxmlformats.org/officeDocument/2006/math">
                    <m:sSubSup>
                      <m:sSubSupPr>
                        <m:ctrlPr>
                          <a:rPr lang="en-US" i="1">
                            <a:latin typeface="Cambria Math" panose="02040503050406030204" pitchFamily="18" charset="0"/>
                            <a:cs typeface="Times New Roman" pitchFamily="18" charset="0"/>
                            <a:sym typeface="Symbol" pitchFamily="18" charset="2"/>
                          </a:rPr>
                        </m:ctrlPr>
                      </m:sSubSupPr>
                      <m:e>
                        <m:r>
                          <a:rPr lang="en-US" i="1">
                            <a:latin typeface="Cambria Math" panose="02040503050406030204" pitchFamily="18" charset="0"/>
                            <a:cs typeface="Times New Roman" pitchFamily="18" charset="0"/>
                            <a:sym typeface="Symbol" pitchFamily="18" charset="2"/>
                          </a:rPr>
                          <m:t>𝑥</m:t>
                        </m:r>
                      </m:e>
                      <m:sub>
                        <m:r>
                          <a:rPr lang="en-US" i="1">
                            <a:latin typeface="Cambria Math" panose="02040503050406030204" pitchFamily="18" charset="0"/>
                            <a:cs typeface="Times New Roman" pitchFamily="18" charset="0"/>
                            <a:sym typeface="Symbol" pitchFamily="18" charset="2"/>
                          </a:rPr>
                          <m:t>𝑖𝑗</m:t>
                        </m:r>
                      </m:sub>
                      <m:sup>
                        <m:r>
                          <a:rPr lang="en-US" i="1">
                            <a:latin typeface="Cambria Math" panose="02040503050406030204" pitchFamily="18" charset="0"/>
                            <a:cs typeface="Times New Roman" pitchFamily="18" charset="0"/>
                            <a:sym typeface="Symbol" pitchFamily="18" charset="2"/>
                          </a:rPr>
                          <m:t>∗</m:t>
                        </m:r>
                      </m:sup>
                    </m:sSubSup>
                    <m:r>
                      <a:rPr lang="en-US" i="1">
                        <a:latin typeface="Cambria Math" panose="02040503050406030204" pitchFamily="18" charset="0"/>
                        <a:cs typeface="Times New Roman" pitchFamily="18" charset="0"/>
                        <a:sym typeface="Symbol" pitchFamily="18" charset="2"/>
                      </a:rPr>
                      <m:t>=</m:t>
                    </m:r>
                    <m:r>
                      <a:rPr lang="en-US" i="1">
                        <a:latin typeface="Cambria Math" panose="02040503050406030204" pitchFamily="18" charset="0"/>
                        <a:cs typeface="Times New Roman" pitchFamily="18" charset="0"/>
                        <a:sym typeface="Symbol" pitchFamily="18" charset="2"/>
                      </a:rPr>
                      <m:t>1</m:t>
                    </m:r>
                  </m:oMath>
                </a14:m>
                <a:r>
                  <a:rPr lang="ar-SA" dirty="0">
                    <a:latin typeface="Times New Roman" pitchFamily="18" charset="0"/>
                    <a:cs typeface="Times New Roman" pitchFamily="18" charset="0"/>
                    <a:sym typeface="Symbol" pitchFamily="18" charset="2"/>
                  </a:rPr>
                  <a:t>  ثم احذف الصف   </a:t>
                </a:r>
                <a:r>
                  <a:rPr lang="en-US" i="1" dirty="0" err="1">
                    <a:latin typeface="Times New Roman" pitchFamily="18" charset="0"/>
                    <a:cs typeface="Times New Roman" pitchFamily="18" charset="0"/>
                    <a:sym typeface="Symbol" pitchFamily="18" charset="2"/>
                  </a:rPr>
                  <a:t>i</a:t>
                </a:r>
                <a:r>
                  <a:rPr lang="ar-SA" i="1"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والعمود </a:t>
                </a:r>
                <a:r>
                  <a:rPr lang="ar-SA" i="1"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j</a:t>
                </a:r>
                <a:r>
                  <a:rPr lang="ar-SA" dirty="0">
                    <a:latin typeface="Times New Roman" pitchFamily="18" charset="0"/>
                    <a:cs typeface="Times New Roman" pitchFamily="18" charset="0"/>
                    <a:sym typeface="Symbol" pitchFamily="18" charset="2"/>
                  </a:rPr>
                  <a:t>  من التعيينات اللاحقة.</a:t>
                </a:r>
              </a:p>
              <a:p>
                <a:pPr marL="449263" lvl="1" indent="-449263" algn="r" rtl="1" eaLnBrk="1" hangingPunct="1">
                  <a:spcBef>
                    <a:spcPct val="0"/>
                  </a:spcBef>
                  <a:buFontTx/>
                  <a:buAutoNum type="arabicPeriod"/>
                </a:pPr>
                <a:endParaRPr lang="ar-SA" sz="800" dirty="0">
                  <a:latin typeface="Times New Roman" pitchFamily="18" charset="0"/>
                  <a:cs typeface="Times New Roman" pitchFamily="18" charset="0"/>
                  <a:sym typeface="Symbol" pitchFamily="18" charset="2"/>
                </a:endParaRPr>
              </a:p>
              <a:p>
                <a:pPr marL="449263" lvl="1" indent="-449263" algn="r" rtl="1" eaLnBrk="1" hangingPunct="1">
                  <a:spcBef>
                    <a:spcPct val="0"/>
                  </a:spcBef>
                  <a:buFontTx/>
                  <a:buAutoNum type="arabicPeriod"/>
                </a:pPr>
                <a:r>
                  <a:rPr lang="ar-SA" dirty="0">
                    <a:latin typeface="Times New Roman" pitchFamily="18" charset="0"/>
                    <a:cs typeface="Times New Roman" pitchFamily="18" charset="0"/>
                    <a:sym typeface="Symbol" pitchFamily="18" charset="2"/>
                  </a:rPr>
                  <a:t>في حالة عدم وجود صف أو عمود متبقي يحتوي على خلية واحدة فقط ذات تكلفة صفر، فيتم التخصيص في الصف أو العمود الأقل أصفارا. </a:t>
                </a:r>
              </a:p>
              <a:p>
                <a:pPr marL="449263" lvl="1" indent="-449263" algn="r" rtl="1" eaLnBrk="1" hangingPunct="1">
                  <a:spcBef>
                    <a:spcPct val="0"/>
                  </a:spcBef>
                  <a:buNone/>
                </a:pPr>
                <a:r>
                  <a:rPr lang="ar-SA" dirty="0">
                    <a:latin typeface="Times New Roman" pitchFamily="18" charset="0"/>
                    <a:cs typeface="Times New Roman" pitchFamily="18" charset="0"/>
                    <a:sym typeface="Symbol" pitchFamily="18" charset="2"/>
                  </a:rPr>
                  <a:t>     يتم التعيين بطريقة اختيارية لأحد الخلايا الموجودة ذات القيمة صفر،</a:t>
                </a:r>
              </a:p>
              <a:p>
                <a:pPr marL="449263" lvl="1" indent="-449263" algn="r" rtl="1" eaLnBrk="1" hangingPunct="1">
                  <a:spcBef>
                    <a:spcPct val="0"/>
                  </a:spcBef>
                  <a:buNone/>
                </a:pPr>
                <a:r>
                  <a:rPr lang="ar-SA" dirty="0">
                    <a:latin typeface="Times New Roman" pitchFamily="18" charset="0"/>
                    <a:cs typeface="Times New Roman" pitchFamily="18" charset="0"/>
                    <a:sym typeface="Symbol" pitchFamily="18" charset="2"/>
                  </a:rPr>
                  <a:t>     ويحذف الصف والعمود من التعيينات اللاحقة. ثم نعيد الخطوتين </a:t>
                </a:r>
                <a:r>
                  <a:rPr lang="en-US" dirty="0">
                    <a:latin typeface="Times New Roman" pitchFamily="18" charset="0"/>
                    <a:cs typeface="Times New Roman" pitchFamily="18" charset="0"/>
                    <a:sym typeface="Symbol" pitchFamily="18" charset="2"/>
                  </a:rPr>
                  <a:t>1</a:t>
                </a:r>
                <a:r>
                  <a:rPr lang="ar-SA" dirty="0">
                    <a:latin typeface="Times New Roman" pitchFamily="18" charset="0"/>
                    <a:cs typeface="Times New Roman" pitchFamily="18" charset="0"/>
                    <a:sym typeface="Symbol" pitchFamily="18" charset="2"/>
                  </a:rPr>
                  <a:t> و </a:t>
                </a:r>
                <a:r>
                  <a:rPr lang="en-US" sz="800"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2</a:t>
                </a:r>
                <a:r>
                  <a:rPr lang="ar-SA" dirty="0">
                    <a:latin typeface="Times New Roman" pitchFamily="18" charset="0"/>
                    <a:cs typeface="Times New Roman" pitchFamily="18" charset="0"/>
                    <a:sym typeface="Symbol" pitchFamily="18" charset="2"/>
                  </a:rPr>
                  <a:t>.</a:t>
                </a:r>
              </a:p>
              <a:p>
                <a:pPr marL="1047750" lvl="1" indent="-533400" algn="r" rtl="1" eaLnBrk="1" hangingPunct="1">
                  <a:spcBef>
                    <a:spcPct val="0"/>
                  </a:spcBef>
                  <a:buFontTx/>
                  <a:buAutoNum type="arabicPeriod"/>
                </a:pPr>
                <a:endParaRPr lang="ar-SA" dirty="0">
                  <a:latin typeface="Times New Roman" pitchFamily="18" charset="0"/>
                  <a:cs typeface="Times New Roman" pitchFamily="18" charset="0"/>
                  <a:sym typeface="Symbol" pitchFamily="18" charset="2"/>
                </a:endParaRPr>
              </a:p>
              <a:p>
                <a:pPr marL="1047750" lvl="1" indent="-533400" algn="r" rtl="1" eaLnBrk="1" hangingPunct="1">
                  <a:spcBef>
                    <a:spcPct val="0"/>
                  </a:spcBef>
                  <a:buFontTx/>
                  <a:buAutoNum type="arabicPeriod"/>
                </a:pPr>
                <a:endParaRPr lang="ar-SA" sz="1400" dirty="0">
                  <a:latin typeface="Times New Roman" pitchFamily="18" charset="0"/>
                  <a:cs typeface="Times New Roman" pitchFamily="18" charset="0"/>
                  <a:sym typeface="Symbol" pitchFamily="18" charset="2"/>
                </a:endParaRPr>
              </a:p>
            </p:txBody>
          </p:sp>
        </mc:Choice>
        <mc:Fallback xmlns="">
          <p:sp>
            <p:nvSpPr>
              <p:cNvPr id="6" name="Rectangle 2"/>
              <p:cNvSpPr>
                <a:spLocks noGrp="1" noRot="1" noChangeAspect="1" noMove="1" noResize="1" noEditPoints="1" noAdjustHandles="1" noChangeArrowheads="1" noChangeShapeType="1" noTextEdit="1"/>
              </p:cNvSpPr>
              <p:nvPr>
                <p:ph type="body" sz="half" idx="1"/>
              </p:nvPr>
            </p:nvSpPr>
            <p:spPr>
              <a:xfrm>
                <a:off x="142875" y="1447800"/>
                <a:ext cx="8724900" cy="4783138"/>
              </a:xfrm>
              <a:blipFill>
                <a:blip r:embed="rId3"/>
                <a:stretch>
                  <a:fillRect l="-1047" r="-1397" b="-4337"/>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pPr>
              <a:defRPr/>
            </a:pPr>
            <a:fld id="{DDAEF3EF-A6A0-428F-B04D-04BA1841ADD8}" type="slidenum">
              <a:rPr lang="ar-SA"/>
              <a:pPr>
                <a:defRPr/>
              </a:pPr>
              <a:t>2</a:t>
            </a:fld>
            <a:endParaRPr lang="en-US"/>
          </a:p>
        </p:txBody>
      </p:sp>
      <p:sp>
        <p:nvSpPr>
          <p:cNvPr id="11267" name="Rectangle 2"/>
          <p:cNvSpPr>
            <a:spLocks noGrp="1" noChangeArrowheads="1"/>
          </p:cNvSpPr>
          <p:nvPr>
            <p:ph type="body" sz="half" idx="1"/>
          </p:nvPr>
        </p:nvSpPr>
        <p:spPr>
          <a:xfrm>
            <a:off x="457200" y="1570756"/>
            <a:ext cx="8258175" cy="4954588"/>
          </a:xfrm>
        </p:spPr>
        <p:txBody>
          <a:bodyPr/>
          <a:lstStyle/>
          <a:p>
            <a:pPr marL="609600" indent="-609600" algn="r" rtl="1" eaLnBrk="1" hangingPunct="1">
              <a:spcBef>
                <a:spcPct val="0"/>
              </a:spcBef>
            </a:pPr>
            <a:r>
              <a:rPr lang="ar-SA" dirty="0">
                <a:latin typeface="Times New Roman" pitchFamily="18" charset="0"/>
                <a:cs typeface="Times New Roman" pitchFamily="18" charset="0"/>
                <a:sym typeface="Symbol" pitchFamily="18" charset="2"/>
              </a:rPr>
              <a:t>إحدى تطبيقات البرمجة الخطية</a:t>
            </a:r>
          </a:p>
          <a:p>
            <a:pPr marL="609600" indent="-609600" algn="r" rtl="1" eaLnBrk="1" hangingPunct="1">
              <a:spcBef>
                <a:spcPct val="0"/>
              </a:spcBef>
            </a:pPr>
            <a:endParaRPr lang="ar-SA" sz="800" dirty="0">
              <a:latin typeface="Times New Roman" pitchFamily="18" charset="0"/>
              <a:cs typeface="Times New Roman" pitchFamily="18" charset="0"/>
              <a:sym typeface="Symbol" pitchFamily="18" charset="2"/>
            </a:endParaRPr>
          </a:p>
          <a:p>
            <a:pPr marL="609600" indent="-609600" algn="r" rtl="1" eaLnBrk="1" hangingPunct="1">
              <a:spcBef>
                <a:spcPct val="0"/>
              </a:spcBef>
            </a:pPr>
            <a:r>
              <a:rPr lang="ar-SA" dirty="0">
                <a:latin typeface="Times New Roman" pitchFamily="18" charset="0"/>
                <a:cs typeface="Times New Roman" pitchFamily="18" charset="0"/>
                <a:sym typeface="Symbol" pitchFamily="18" charset="2"/>
              </a:rPr>
              <a:t>من مسائل الشبكات، وتعتبر حالة خاصة من مسألة النقل</a:t>
            </a:r>
          </a:p>
          <a:p>
            <a:pPr marL="1428750" lvl="1" indent="-514350" algn="r" rtl="1" eaLnBrk="1" hangingPunct="1">
              <a:spcBef>
                <a:spcPct val="0"/>
              </a:spcBef>
            </a:pPr>
            <a:r>
              <a:rPr lang="ar-SA" sz="2400" dirty="0">
                <a:latin typeface="Times New Roman" pitchFamily="18" charset="0"/>
                <a:cs typeface="Times New Roman" pitchFamily="18" charset="0"/>
                <a:sym typeface="Symbol" pitchFamily="18" charset="2"/>
              </a:rPr>
              <a:t>يمكن تحويل مسألة التخصيص إلى مسألة نقل (ويمكن أيضا تحويل مسألة النقل إلى مسألة تخصيص).</a:t>
            </a:r>
          </a:p>
          <a:p>
            <a:pPr marL="1428750" lvl="1" indent="-514350" algn="r" rtl="1" eaLnBrk="1" hangingPunct="1">
              <a:spcBef>
                <a:spcPct val="0"/>
              </a:spcBef>
            </a:pPr>
            <a:r>
              <a:rPr lang="ar-SA" sz="2400" dirty="0">
                <a:latin typeface="Times New Roman" pitchFamily="18" charset="0"/>
                <a:cs typeface="Times New Roman" pitchFamily="18" charset="0"/>
                <a:sym typeface="Symbol" pitchFamily="18" charset="2"/>
              </a:rPr>
              <a:t>طريقة سمبلكس النقل غير فعالة لتطبيقها على مسألة التخصيص.</a:t>
            </a:r>
          </a:p>
          <a:p>
            <a:pPr marL="1047750" lvl="1" indent="-533400" algn="r" rtl="1" eaLnBrk="1" hangingPunct="1">
              <a:spcBef>
                <a:spcPct val="0"/>
              </a:spcBef>
              <a:buFontTx/>
              <a:buNone/>
            </a:pPr>
            <a:endParaRPr lang="ar-SA" sz="800" dirty="0">
              <a:latin typeface="Times New Roman" pitchFamily="18" charset="0"/>
              <a:cs typeface="Times New Roman" pitchFamily="18" charset="0"/>
              <a:sym typeface="Symbol" pitchFamily="18" charset="2"/>
            </a:endParaRPr>
          </a:p>
          <a:p>
            <a:pPr marL="609600" indent="-609600" algn="r" rtl="1" eaLnBrk="1" hangingPunct="1">
              <a:spcBef>
                <a:spcPct val="0"/>
              </a:spcBef>
              <a:buFont typeface="Arial" charset="0"/>
              <a:buChar char="•"/>
            </a:pPr>
            <a:r>
              <a:rPr lang="ar-SA" dirty="0">
                <a:latin typeface="Times New Roman" pitchFamily="18" charset="0"/>
                <a:cs typeface="Times New Roman" pitchFamily="18" charset="0"/>
                <a:sym typeface="Symbol" pitchFamily="18" charset="2"/>
              </a:rPr>
              <a:t>هي مسألة تخصيص (إسناد ، تعيين):</a:t>
            </a:r>
          </a:p>
          <a:p>
            <a:pPr marL="1428750" lvl="1" indent="-514350" algn="r" rtl="1" eaLnBrk="1" hangingPunct="1">
              <a:spcBef>
                <a:spcPct val="0"/>
              </a:spcBef>
            </a:pPr>
            <a:r>
              <a:rPr lang="ar-SA" dirty="0">
                <a:latin typeface="Times New Roman" pitchFamily="18" charset="0"/>
                <a:cs typeface="Times New Roman" pitchFamily="18" charset="0"/>
                <a:sym typeface="Symbol" pitchFamily="18" charset="2"/>
              </a:rPr>
              <a:t>وظائف إلى موظفين</a:t>
            </a:r>
          </a:p>
          <a:p>
            <a:pPr marL="1428750" lvl="1" indent="-514350" algn="r" rtl="1" eaLnBrk="1" hangingPunct="1">
              <a:spcBef>
                <a:spcPct val="0"/>
              </a:spcBef>
            </a:pPr>
            <a:r>
              <a:rPr lang="ar-SA" dirty="0">
                <a:latin typeface="Times New Roman" pitchFamily="18" charset="0"/>
                <a:cs typeface="Times New Roman" pitchFamily="18" charset="0"/>
                <a:sym typeface="Symbol" pitchFamily="18" charset="2"/>
              </a:rPr>
              <a:t>مهام إلى مكائن (آلات)</a:t>
            </a:r>
          </a:p>
          <a:p>
            <a:pPr marL="1428750" lvl="1" indent="-514350" algn="r" rtl="1" eaLnBrk="1" hangingPunct="1">
              <a:spcBef>
                <a:spcPct val="0"/>
              </a:spcBef>
            </a:pPr>
            <a:r>
              <a:rPr lang="ar-SA" dirty="0">
                <a:latin typeface="Times New Roman" pitchFamily="18" charset="0"/>
                <a:cs typeface="Times New Roman" pitchFamily="18" charset="0"/>
                <a:sym typeface="Symbol" pitchFamily="18" charset="2"/>
              </a:rPr>
              <a:t>موظفي مبيعات إلى مناطق بيع</a:t>
            </a:r>
          </a:p>
          <a:p>
            <a:pPr marL="1428750" lvl="1" indent="-514350" algn="r" rtl="1" eaLnBrk="1" hangingPunct="1">
              <a:spcBef>
                <a:spcPct val="0"/>
              </a:spcBef>
            </a:pPr>
            <a:r>
              <a:rPr lang="ar-SA" dirty="0">
                <a:latin typeface="Times New Roman" pitchFamily="18" charset="0"/>
                <a:cs typeface="Times New Roman" pitchFamily="18" charset="0"/>
                <a:sym typeface="Symbol" pitchFamily="18" charset="2"/>
              </a:rPr>
              <a:t>مشاريع إلى شركات</a:t>
            </a:r>
          </a:p>
          <a:p>
            <a:pPr marL="1009650" lvl="1" indent="-609600" algn="r" rtl="1" eaLnBrk="1" hangingPunct="1">
              <a:spcBef>
                <a:spcPct val="0"/>
              </a:spcBef>
            </a:pPr>
            <a:endParaRPr lang="ar-SA" dirty="0">
              <a:latin typeface="Times New Roman" pitchFamily="18" charset="0"/>
              <a:cs typeface="Times New Roman" pitchFamily="18" charset="0"/>
              <a:sym typeface="Symbol" pitchFamily="18" charset="2"/>
            </a:endParaRPr>
          </a:p>
          <a:p>
            <a:pPr marL="1009650" lvl="1" indent="-609600" algn="r" rtl="1" eaLnBrk="1" hangingPunct="1">
              <a:spcBef>
                <a:spcPct val="0"/>
              </a:spcBef>
            </a:pPr>
            <a:endParaRPr lang="ar-SA" sz="2800"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rPr>
              <a:t>مسألة التخصيص (الإسناد) (التعيين)</a:t>
            </a:r>
            <a:endParaRPr lang="en-US" sz="4000" b="1" dirty="0">
              <a:solidFill>
                <a:srgbClr val="002060"/>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5F7CF43C-2875-4582-8E53-17EF037F6246}" type="slidenum">
              <a:rPr lang="ar-SA"/>
              <a:pPr/>
              <a:t>20</a:t>
            </a:fld>
            <a:endParaRPr lang="en-US"/>
          </a:p>
        </p:txBody>
      </p:sp>
      <p:graphicFrame>
        <p:nvGraphicFramePr>
          <p:cNvPr id="242759" name="Group 71"/>
          <p:cNvGraphicFramePr>
            <a:graphicFrameLocks noGrp="1"/>
          </p:cNvGraphicFramePr>
          <p:nvPr>
            <p:ph idx="1"/>
          </p:nvPr>
        </p:nvGraphicFramePr>
        <p:xfrm>
          <a:off x="1403668" y="1611311"/>
          <a:ext cx="5494337" cy="1893889"/>
        </p:xfrm>
        <a:graphic>
          <a:graphicData uri="http://schemas.openxmlformats.org/drawingml/2006/table">
            <a:tbl>
              <a:tblPr rtl="1"/>
              <a:tblGrid>
                <a:gridCol w="1406525">
                  <a:extLst>
                    <a:ext uri="{9D8B030D-6E8A-4147-A177-3AD203B41FA5}">
                      <a16:colId xmlns:a16="http://schemas.microsoft.com/office/drawing/2014/main" val="20000"/>
                    </a:ext>
                  </a:extLst>
                </a:gridCol>
                <a:gridCol w="1406525">
                  <a:extLst>
                    <a:ext uri="{9D8B030D-6E8A-4147-A177-3AD203B41FA5}">
                      <a16:colId xmlns:a16="http://schemas.microsoft.com/office/drawing/2014/main" val="20001"/>
                    </a:ext>
                  </a:extLst>
                </a:gridCol>
                <a:gridCol w="1408112">
                  <a:extLst>
                    <a:ext uri="{9D8B030D-6E8A-4147-A177-3AD203B41FA5}">
                      <a16:colId xmlns:a16="http://schemas.microsoft.com/office/drawing/2014/main" val="20002"/>
                    </a:ext>
                  </a:extLst>
                </a:gridCol>
                <a:gridCol w="1273175">
                  <a:extLst>
                    <a:ext uri="{9D8B030D-6E8A-4147-A177-3AD203B41FA5}">
                      <a16:colId xmlns:a16="http://schemas.microsoft.com/office/drawing/2014/main" val="20003"/>
                    </a:ext>
                  </a:extLst>
                </a:gridCol>
              </a:tblGrid>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7</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14</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a:t>
                      </a:r>
                      <a:endParaRPr kumimoji="0" lang="en-US" sz="2400" b="0" i="0" u="none" strike="noStrike" cap="none" normalizeH="0" baseline="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9</a:t>
                      </a:r>
                      <a:endParaRPr kumimoji="0" lang="en-US" sz="2400" b="0" i="0" u="none" strike="noStrike" cap="none" normalizeH="0" baseline="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7</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10</a:t>
                      </a:r>
                      <a:endParaRPr kumimoji="0" lang="en-US" sz="2400" b="0" i="0" u="none" strike="noStrike" cap="none" normalizeH="0" baseline="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42761" name="Text Box 73"/>
          <p:cNvSpPr txBox="1">
            <a:spLocks noChangeArrowheads="1"/>
          </p:cNvSpPr>
          <p:nvPr/>
        </p:nvSpPr>
        <p:spPr bwMode="auto">
          <a:xfrm>
            <a:off x="6912610" y="1524000"/>
            <a:ext cx="1290638" cy="1990725"/>
          </a:xfrm>
          <a:prstGeom prst="rect">
            <a:avLst/>
          </a:prstGeom>
          <a:noFill/>
          <a:ln w="9525">
            <a:noFill/>
            <a:miter lim="800000"/>
            <a:headEnd/>
            <a:tailEnd/>
          </a:ln>
          <a:effectLst/>
        </p:spPr>
        <p:txBody>
          <a:bodyPr wrap="none">
            <a:spAutoFit/>
          </a:bodyPr>
          <a:lstStyle/>
          <a:p>
            <a:pPr>
              <a:lnSpc>
                <a:spcPct val="130000"/>
              </a:lnSpc>
            </a:pP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rPr>
              <a:t>p</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 5</a:t>
            </a:r>
            <a:endParaRPr lang="en-US" sz="2400" baseline="-25000" dirty="0">
              <a:latin typeface="Times New Roman" pitchFamily="18" charset="0"/>
              <a:cs typeface="Times New Roman" pitchFamily="18" charset="0"/>
            </a:endParaRPr>
          </a:p>
          <a:p>
            <a:pPr>
              <a:lnSpc>
                <a:spcPct val="130000"/>
              </a:lnSpc>
            </a:pP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rPr>
              <a:t>p</a:t>
            </a:r>
            <a:r>
              <a:rPr lang="en-US" sz="2400" baseline="-25000" dirty="0">
                <a:latin typeface="Times New Roman" pitchFamily="18" charset="0"/>
                <a:cs typeface="Times New Roman" pitchFamily="18" charset="0"/>
              </a:rPr>
              <a:t>2 </a:t>
            </a:r>
            <a:r>
              <a:rPr lang="en-US" sz="2400" dirty="0">
                <a:latin typeface="Times New Roman" pitchFamily="18" charset="0"/>
                <a:cs typeface="Times New Roman" pitchFamily="18" charset="0"/>
              </a:rPr>
              <a:t>= 2</a:t>
            </a:r>
            <a:endParaRPr lang="en-US" sz="2400" baseline="-25000" dirty="0">
              <a:latin typeface="Times New Roman" pitchFamily="18" charset="0"/>
              <a:cs typeface="Times New Roman" pitchFamily="18" charset="0"/>
            </a:endParaRPr>
          </a:p>
          <a:p>
            <a:pPr>
              <a:lnSpc>
                <a:spcPct val="130000"/>
              </a:lnSpc>
            </a:pP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rPr>
              <a:t>p</a:t>
            </a:r>
            <a:r>
              <a:rPr lang="en-US" sz="2400" baseline="-25000" dirty="0">
                <a:latin typeface="Times New Roman" pitchFamily="18" charset="0"/>
                <a:cs typeface="Times New Roman" pitchFamily="18" charset="0"/>
              </a:rPr>
              <a:t>3 </a:t>
            </a:r>
            <a:r>
              <a:rPr lang="en-US" sz="2400" dirty="0">
                <a:latin typeface="Times New Roman" pitchFamily="18" charset="0"/>
                <a:cs typeface="Times New Roman" pitchFamily="18" charset="0"/>
              </a:rPr>
              <a:t>= 3</a:t>
            </a:r>
            <a:endParaRPr lang="en-US" sz="2400" baseline="-25000" dirty="0">
              <a:latin typeface="Times New Roman" pitchFamily="18" charset="0"/>
              <a:cs typeface="Times New Roman" pitchFamily="18" charset="0"/>
            </a:endParaRPr>
          </a:p>
          <a:p>
            <a:pPr>
              <a:lnSpc>
                <a:spcPct val="130000"/>
              </a:lnSpc>
            </a:pP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rPr>
              <a:t>p</a:t>
            </a:r>
            <a:r>
              <a:rPr lang="en-US" sz="2400" baseline="-25000" dirty="0">
                <a:latin typeface="Times New Roman" pitchFamily="18" charset="0"/>
                <a:cs typeface="Times New Roman" pitchFamily="18" charset="0"/>
              </a:rPr>
              <a:t>4 </a:t>
            </a:r>
            <a:r>
              <a:rPr lang="en-US" sz="2400" dirty="0">
                <a:latin typeface="Times New Roman" pitchFamily="18" charset="0"/>
                <a:cs typeface="Times New Roman" pitchFamily="18" charset="0"/>
              </a:rPr>
              <a:t>= 2</a:t>
            </a:r>
          </a:p>
        </p:txBody>
      </p:sp>
      <p:sp>
        <p:nvSpPr>
          <p:cNvPr id="37" name="Rectangle 36"/>
          <p:cNvSpPr/>
          <p:nvPr/>
        </p:nvSpPr>
        <p:spPr>
          <a:xfrm>
            <a:off x="1441430" y="3545360"/>
            <a:ext cx="7399020" cy="523220"/>
          </a:xfrm>
          <a:prstGeom prst="rect">
            <a:avLst/>
          </a:prstGeom>
        </p:spPr>
        <p:txBody>
          <a:bodyPr wrap="square">
            <a:spAutoFit/>
          </a:bodyPr>
          <a:lstStyle/>
          <a:p>
            <a:pPr algn="r" rtl="1"/>
            <a:r>
              <a:rPr lang="ar-SA" sz="2800" dirty="0"/>
              <a:t>حدد العنصر الأصغر في كل صف ، ثم اطرحه من قيم الصف</a:t>
            </a:r>
          </a:p>
        </p:txBody>
      </p:sp>
      <p:sp>
        <p:nvSpPr>
          <p:cNvPr id="10"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مثال: الطريقة الهنغارية</a:t>
            </a:r>
            <a:endParaRPr lang="en-US" sz="3600" b="1" dirty="0">
              <a:solidFill>
                <a:srgbClr val="002060"/>
              </a:solidFill>
              <a:latin typeface="Times New Roman" pitchFamily="18" charset="0"/>
              <a:cs typeface="Times New Roman" pitchFamily="18" charset="0"/>
              <a:sym typeface="Symbol" pitchFamily="18" charset="2"/>
            </a:endParaRPr>
          </a:p>
        </p:txBody>
      </p:sp>
      <p:graphicFrame>
        <p:nvGraphicFramePr>
          <p:cNvPr id="11" name="Group 71"/>
          <p:cNvGraphicFramePr>
            <a:graphicFrameLocks/>
          </p:cNvGraphicFramePr>
          <p:nvPr/>
        </p:nvGraphicFramePr>
        <p:xfrm>
          <a:off x="1401580" y="4188371"/>
          <a:ext cx="5494337" cy="1893889"/>
        </p:xfrm>
        <a:graphic>
          <a:graphicData uri="http://schemas.openxmlformats.org/drawingml/2006/table">
            <a:tbl>
              <a:tblPr rtl="1"/>
              <a:tblGrid>
                <a:gridCol w="1406525">
                  <a:extLst>
                    <a:ext uri="{9D8B030D-6E8A-4147-A177-3AD203B41FA5}">
                      <a16:colId xmlns:a16="http://schemas.microsoft.com/office/drawing/2014/main" val="20000"/>
                    </a:ext>
                  </a:extLst>
                </a:gridCol>
                <a:gridCol w="1406525">
                  <a:extLst>
                    <a:ext uri="{9D8B030D-6E8A-4147-A177-3AD203B41FA5}">
                      <a16:colId xmlns:a16="http://schemas.microsoft.com/office/drawing/2014/main" val="20001"/>
                    </a:ext>
                  </a:extLst>
                </a:gridCol>
                <a:gridCol w="1408112">
                  <a:extLst>
                    <a:ext uri="{9D8B030D-6E8A-4147-A177-3AD203B41FA5}">
                      <a16:colId xmlns:a16="http://schemas.microsoft.com/office/drawing/2014/main" val="20002"/>
                    </a:ext>
                  </a:extLst>
                </a:gridCol>
                <a:gridCol w="1273175">
                  <a:extLst>
                    <a:ext uri="{9D8B030D-6E8A-4147-A177-3AD203B41FA5}">
                      <a16:colId xmlns:a16="http://schemas.microsoft.com/office/drawing/2014/main" val="20003"/>
                    </a:ext>
                  </a:extLst>
                </a:gridCol>
              </a:tblGrid>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9</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10</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42761"/>
                                        </p:tgtEl>
                                        <p:attrNameLst>
                                          <p:attrName>style.visibility</p:attrName>
                                        </p:attrNameLst>
                                      </p:cBhvr>
                                      <p:to>
                                        <p:strVal val="visible"/>
                                      </p:to>
                                    </p:set>
                                    <p:animEffect transition="in" filter="blinds(vertical)">
                                      <p:cBhvr>
                                        <p:cTn id="12" dur="500"/>
                                        <p:tgtEl>
                                          <p:spTgt spid="2427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61" grpId="0"/>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5F7CF43C-2875-4582-8E53-17EF037F6246}" type="slidenum">
              <a:rPr lang="ar-SA"/>
              <a:pPr/>
              <a:t>21</a:t>
            </a:fld>
            <a:endParaRPr lang="en-US"/>
          </a:p>
        </p:txBody>
      </p:sp>
      <p:graphicFrame>
        <p:nvGraphicFramePr>
          <p:cNvPr id="242759" name="Group 71"/>
          <p:cNvGraphicFramePr>
            <a:graphicFrameLocks noGrp="1"/>
          </p:cNvGraphicFramePr>
          <p:nvPr>
            <p:ph idx="1"/>
            <p:extLst>
              <p:ext uri="{D42A27DB-BD31-4B8C-83A1-F6EECF244321}">
                <p14:modId xmlns:p14="http://schemas.microsoft.com/office/powerpoint/2010/main" val="3386704917"/>
              </p:ext>
            </p:extLst>
          </p:nvPr>
        </p:nvGraphicFramePr>
        <p:xfrm>
          <a:off x="1403668" y="1607178"/>
          <a:ext cx="5494337" cy="1893889"/>
        </p:xfrm>
        <a:graphic>
          <a:graphicData uri="http://schemas.openxmlformats.org/drawingml/2006/table">
            <a:tbl>
              <a:tblPr rtl="1"/>
              <a:tblGrid>
                <a:gridCol w="1406525">
                  <a:extLst>
                    <a:ext uri="{9D8B030D-6E8A-4147-A177-3AD203B41FA5}">
                      <a16:colId xmlns:a16="http://schemas.microsoft.com/office/drawing/2014/main" val="20000"/>
                    </a:ext>
                  </a:extLst>
                </a:gridCol>
                <a:gridCol w="1406525">
                  <a:extLst>
                    <a:ext uri="{9D8B030D-6E8A-4147-A177-3AD203B41FA5}">
                      <a16:colId xmlns:a16="http://schemas.microsoft.com/office/drawing/2014/main" val="20001"/>
                    </a:ext>
                  </a:extLst>
                </a:gridCol>
                <a:gridCol w="1408112">
                  <a:extLst>
                    <a:ext uri="{9D8B030D-6E8A-4147-A177-3AD203B41FA5}">
                      <a16:colId xmlns:a16="http://schemas.microsoft.com/office/drawing/2014/main" val="20002"/>
                    </a:ext>
                  </a:extLst>
                </a:gridCol>
                <a:gridCol w="1273175">
                  <a:extLst>
                    <a:ext uri="{9D8B030D-6E8A-4147-A177-3AD203B41FA5}">
                      <a16:colId xmlns:a16="http://schemas.microsoft.com/office/drawing/2014/main" val="20003"/>
                    </a:ext>
                  </a:extLst>
                </a:gridCol>
              </a:tblGrid>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9</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10</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7" name="Rectangle 36"/>
          <p:cNvSpPr/>
          <p:nvPr/>
        </p:nvSpPr>
        <p:spPr>
          <a:xfrm>
            <a:off x="1441430" y="4129790"/>
            <a:ext cx="7399020" cy="523220"/>
          </a:xfrm>
          <a:prstGeom prst="rect">
            <a:avLst/>
          </a:prstGeom>
        </p:spPr>
        <p:txBody>
          <a:bodyPr wrap="square">
            <a:spAutoFit/>
          </a:bodyPr>
          <a:lstStyle/>
          <a:p>
            <a:pPr algn="r" rtl="1"/>
            <a:r>
              <a:rPr lang="ar-SA" sz="2800" dirty="0"/>
              <a:t>حدد العنصر الأصغر في كل عمود ، ثم اطرحه من قيم العمود</a:t>
            </a:r>
          </a:p>
        </p:txBody>
      </p:sp>
      <p:sp>
        <p:nvSpPr>
          <p:cNvPr id="10"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مثال: الطريقة الهنغارية</a:t>
            </a:r>
            <a:endParaRPr lang="en-US" sz="3600" b="1" dirty="0">
              <a:solidFill>
                <a:srgbClr val="002060"/>
              </a:solidFill>
              <a:latin typeface="Times New Roman" pitchFamily="18" charset="0"/>
              <a:cs typeface="Times New Roman" pitchFamily="18" charset="0"/>
              <a:sym typeface="Symbol" pitchFamily="18" charset="2"/>
            </a:endParaRPr>
          </a:p>
        </p:txBody>
      </p:sp>
      <p:graphicFrame>
        <p:nvGraphicFramePr>
          <p:cNvPr id="11" name="Group 71"/>
          <p:cNvGraphicFramePr>
            <a:graphicFrameLocks/>
          </p:cNvGraphicFramePr>
          <p:nvPr/>
        </p:nvGraphicFramePr>
        <p:xfrm>
          <a:off x="1401580" y="4832941"/>
          <a:ext cx="5494337" cy="1893889"/>
        </p:xfrm>
        <a:graphic>
          <a:graphicData uri="http://schemas.openxmlformats.org/drawingml/2006/table">
            <a:tbl>
              <a:tblPr rtl="1"/>
              <a:tblGrid>
                <a:gridCol w="1406525">
                  <a:extLst>
                    <a:ext uri="{9D8B030D-6E8A-4147-A177-3AD203B41FA5}">
                      <a16:colId xmlns:a16="http://schemas.microsoft.com/office/drawing/2014/main" val="20000"/>
                    </a:ext>
                  </a:extLst>
                </a:gridCol>
                <a:gridCol w="1406525">
                  <a:extLst>
                    <a:ext uri="{9D8B030D-6E8A-4147-A177-3AD203B41FA5}">
                      <a16:colId xmlns:a16="http://schemas.microsoft.com/office/drawing/2014/main" val="20001"/>
                    </a:ext>
                  </a:extLst>
                </a:gridCol>
                <a:gridCol w="1408112">
                  <a:extLst>
                    <a:ext uri="{9D8B030D-6E8A-4147-A177-3AD203B41FA5}">
                      <a16:colId xmlns:a16="http://schemas.microsoft.com/office/drawing/2014/main" val="20002"/>
                    </a:ext>
                  </a:extLst>
                </a:gridCol>
                <a:gridCol w="1273175">
                  <a:extLst>
                    <a:ext uri="{9D8B030D-6E8A-4147-A177-3AD203B41FA5}">
                      <a16:colId xmlns:a16="http://schemas.microsoft.com/office/drawing/2014/main" val="20003"/>
                    </a:ext>
                  </a:extLst>
                </a:gridCol>
              </a:tblGrid>
              <a:tr h="4746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10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6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46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 name="Text Box 32"/>
          <p:cNvSpPr txBox="1">
            <a:spLocks noChangeArrowheads="1"/>
          </p:cNvSpPr>
          <p:nvPr/>
        </p:nvSpPr>
        <p:spPr bwMode="auto">
          <a:xfrm>
            <a:off x="1630180" y="3475102"/>
            <a:ext cx="5036820" cy="707886"/>
          </a:xfrm>
          <a:prstGeom prst="rect">
            <a:avLst/>
          </a:prstGeom>
          <a:noFill/>
          <a:ln w="9525">
            <a:noFill/>
            <a:miter lim="800000"/>
            <a:headEnd/>
            <a:tailEnd/>
          </a:ln>
          <a:effectLst/>
        </p:spPr>
        <p:txBody>
          <a:bodyPr wrap="square">
            <a:spAutoFit/>
          </a:bodyPr>
          <a:lstStyle/>
          <a:p>
            <a:r>
              <a:rPr lang="en-US" dirty="0">
                <a:latin typeface="Times New Roman" pitchFamily="18" charset="0"/>
                <a:cs typeface="Times New Roman" pitchFamily="18" charset="0"/>
              </a:rPr>
              <a:t>     ↓                     ↓                        ↓                 </a:t>
            </a:r>
            <a:r>
              <a:rPr lang="en-US" sz="800" dirty="0">
                <a:latin typeface="Times New Roman" pitchFamily="18" charset="0"/>
                <a:cs typeface="Times New Roman" pitchFamily="18" charset="0"/>
              </a:rPr>
              <a:t> </a:t>
            </a:r>
            <a:r>
              <a:rPr lang="en-US"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r>
              <a:rPr lang="en-US" sz="2000" i="1" dirty="0">
                <a:latin typeface="Times New Roman" pitchFamily="18" charset="0"/>
                <a:cs typeface="Times New Roman" pitchFamily="18" charset="0"/>
              </a:rPr>
              <a:t>q</a:t>
            </a:r>
            <a:r>
              <a:rPr lang="en-US" sz="2000" baseline="-25000" dirty="0">
                <a:latin typeface="Times New Roman" pitchFamily="18" charset="0"/>
                <a:cs typeface="Times New Roman" pitchFamily="18" charset="0"/>
              </a:rPr>
              <a:t>1 </a:t>
            </a:r>
            <a:r>
              <a:rPr lang="en-US" sz="2000" dirty="0">
                <a:latin typeface="Times New Roman" pitchFamily="18" charset="0"/>
                <a:cs typeface="Times New Roman" pitchFamily="18" charset="0"/>
              </a:rPr>
              <a:t>= 0</a:t>
            </a:r>
            <a:r>
              <a:rPr lang="en-US" sz="2000" baseline="-25000" dirty="0">
                <a:latin typeface="Times New Roman" pitchFamily="18" charset="0"/>
                <a:cs typeface="Times New Roman" pitchFamily="18" charset="0"/>
              </a:rPr>
              <a:t>                 </a:t>
            </a:r>
            <a:r>
              <a:rPr lang="en-US" sz="2000" i="1" dirty="0">
                <a:latin typeface="Times New Roman" pitchFamily="18" charset="0"/>
                <a:cs typeface="Times New Roman" pitchFamily="18" charset="0"/>
              </a:rPr>
              <a:t>q</a:t>
            </a:r>
            <a:r>
              <a:rPr lang="en-US" sz="2000" baseline="-25000" dirty="0">
                <a:latin typeface="Times New Roman" pitchFamily="18" charset="0"/>
                <a:cs typeface="Times New Roman" pitchFamily="18" charset="0"/>
              </a:rPr>
              <a:t>2 </a:t>
            </a:r>
            <a:r>
              <a:rPr lang="en-US" sz="2000" dirty="0">
                <a:latin typeface="Times New Roman" pitchFamily="18" charset="0"/>
                <a:cs typeface="Times New Roman" pitchFamily="18" charset="0"/>
              </a:rPr>
              <a:t>= 0</a:t>
            </a:r>
            <a:r>
              <a:rPr lang="en-US" sz="2000" baseline="-25000" dirty="0">
                <a:latin typeface="Times New Roman" pitchFamily="18" charset="0"/>
                <a:cs typeface="Times New Roman" pitchFamily="18" charset="0"/>
              </a:rPr>
              <a:t>                     </a:t>
            </a:r>
            <a:r>
              <a:rPr lang="en-US" sz="2000" i="1" dirty="0">
                <a:latin typeface="Times New Roman" pitchFamily="18" charset="0"/>
                <a:cs typeface="Times New Roman" pitchFamily="18" charset="0"/>
              </a:rPr>
              <a:t>q</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 = 0             </a:t>
            </a:r>
            <a:r>
              <a:rPr lang="en-US" sz="2000" i="1" dirty="0">
                <a:latin typeface="Times New Roman" pitchFamily="18" charset="0"/>
                <a:cs typeface="Times New Roman" pitchFamily="18" charset="0"/>
              </a:rPr>
              <a:t>q</a:t>
            </a:r>
            <a:r>
              <a:rPr lang="en-US" sz="2000" baseline="-25000" dirty="0">
                <a:latin typeface="Times New Roman" pitchFamily="18" charset="0"/>
                <a:cs typeface="Times New Roman" pitchFamily="18" charset="0"/>
              </a:rPr>
              <a:t>4</a:t>
            </a:r>
            <a:r>
              <a:rPr lang="en-US" sz="2000" dirty="0">
                <a:latin typeface="Times New Roman" pitchFamily="18" charset="0"/>
                <a:cs typeface="Times New Roman" pitchFamily="18" charset="0"/>
              </a:rPr>
              <a:t>= 2</a:t>
            </a:r>
            <a:endParaRPr lang="ar-SA" sz="2000" baseline="-25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a:noFill/>
        </p:spPr>
        <p:txBody>
          <a:bodyPr/>
          <a:lstStyle/>
          <a:p>
            <a:fld id="{97C11E50-9EBC-4C48-BA05-12401EFDD148}" type="slidenum">
              <a:rPr lang="ar-SA" smtClean="0"/>
              <a:pPr/>
              <a:t>22</a:t>
            </a:fld>
            <a:endParaRPr lang="en-US"/>
          </a:p>
        </p:txBody>
      </p:sp>
      <p:sp>
        <p:nvSpPr>
          <p:cNvPr id="15364"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مثال: الطريقة الهنغارية</a:t>
            </a:r>
            <a:endParaRPr lang="en-US" sz="4000" b="1" dirty="0">
              <a:solidFill>
                <a:srgbClr val="002060"/>
              </a:solidFill>
              <a:latin typeface="Times New Roman" pitchFamily="18" charset="0"/>
              <a:cs typeface="Times New Roman" pitchFamily="18" charset="0"/>
              <a:sym typeface="Symbol" pitchFamily="18" charset="2"/>
            </a:endParaRPr>
          </a:p>
        </p:txBody>
      </p:sp>
      <p:graphicFrame>
        <p:nvGraphicFramePr>
          <p:cNvPr id="257027" name="Group 3"/>
          <p:cNvGraphicFramePr>
            <a:graphicFrameLocks noGrp="1"/>
          </p:cNvGraphicFramePr>
          <p:nvPr>
            <p:ph idx="1"/>
          </p:nvPr>
        </p:nvGraphicFramePr>
        <p:xfrm>
          <a:off x="1335088" y="2981325"/>
          <a:ext cx="5494337" cy="1893889"/>
        </p:xfrm>
        <a:graphic>
          <a:graphicData uri="http://schemas.openxmlformats.org/drawingml/2006/table">
            <a:tbl>
              <a:tblPr rtl="1"/>
              <a:tblGrid>
                <a:gridCol w="1406525">
                  <a:extLst>
                    <a:ext uri="{9D8B030D-6E8A-4147-A177-3AD203B41FA5}">
                      <a16:colId xmlns:a16="http://schemas.microsoft.com/office/drawing/2014/main" val="20000"/>
                    </a:ext>
                  </a:extLst>
                </a:gridCol>
                <a:gridCol w="1406525">
                  <a:extLst>
                    <a:ext uri="{9D8B030D-6E8A-4147-A177-3AD203B41FA5}">
                      <a16:colId xmlns:a16="http://schemas.microsoft.com/office/drawing/2014/main" val="20001"/>
                    </a:ext>
                  </a:extLst>
                </a:gridCol>
                <a:gridCol w="1408112">
                  <a:extLst>
                    <a:ext uri="{9D8B030D-6E8A-4147-A177-3AD203B41FA5}">
                      <a16:colId xmlns:a16="http://schemas.microsoft.com/office/drawing/2014/main" val="20002"/>
                    </a:ext>
                  </a:extLst>
                </a:gridCol>
                <a:gridCol w="1273175">
                  <a:extLst>
                    <a:ext uri="{9D8B030D-6E8A-4147-A177-3AD203B41FA5}">
                      <a16:colId xmlns:a16="http://schemas.microsoft.com/office/drawing/2014/main" val="20003"/>
                    </a:ext>
                  </a:extLst>
                </a:gridCol>
              </a:tblGrid>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57058" name="Text Box 34"/>
          <p:cNvSpPr txBox="1">
            <a:spLocks noChangeArrowheads="1"/>
          </p:cNvSpPr>
          <p:nvPr/>
        </p:nvSpPr>
        <p:spPr bwMode="auto">
          <a:xfrm>
            <a:off x="762000" y="1838980"/>
            <a:ext cx="7924800" cy="523220"/>
          </a:xfrm>
          <a:prstGeom prst="rect">
            <a:avLst/>
          </a:prstGeom>
          <a:noFill/>
          <a:ln w="9525">
            <a:noFill/>
            <a:miter lim="800000"/>
            <a:headEnd/>
            <a:tailEnd/>
          </a:ln>
        </p:spPr>
        <p:txBody>
          <a:bodyPr wrap="square">
            <a:spAutoFit/>
          </a:bodyPr>
          <a:lstStyle/>
          <a:p>
            <a:pPr algn="r" rtl="1"/>
            <a:r>
              <a:rPr lang="ar-SA" sz="2800" dirty="0"/>
              <a:t>تغطية الخلايا الصفرية بأقل عدد من الخطوط الأفقية والعمودية</a:t>
            </a:r>
            <a:endParaRPr lang="en-US" sz="2800" dirty="0"/>
          </a:p>
        </p:txBody>
      </p:sp>
      <p:sp>
        <p:nvSpPr>
          <p:cNvPr id="257059" name="Line 35"/>
          <p:cNvSpPr>
            <a:spLocks noChangeShapeType="1"/>
          </p:cNvSpPr>
          <p:nvPr/>
        </p:nvSpPr>
        <p:spPr bwMode="auto">
          <a:xfrm>
            <a:off x="809625" y="3209925"/>
            <a:ext cx="6534150" cy="0"/>
          </a:xfrm>
          <a:prstGeom prst="line">
            <a:avLst/>
          </a:prstGeom>
          <a:noFill/>
          <a:ln w="19050">
            <a:solidFill>
              <a:srgbClr val="FF0000"/>
            </a:solidFill>
            <a:round/>
            <a:headEnd/>
            <a:tailEnd/>
          </a:ln>
        </p:spPr>
        <p:txBody>
          <a:bodyPr/>
          <a:lstStyle/>
          <a:p>
            <a:endParaRPr lang="en-US"/>
          </a:p>
        </p:txBody>
      </p:sp>
      <p:sp>
        <p:nvSpPr>
          <p:cNvPr id="257060" name="Line 36"/>
          <p:cNvSpPr>
            <a:spLocks noChangeShapeType="1"/>
          </p:cNvSpPr>
          <p:nvPr/>
        </p:nvSpPr>
        <p:spPr bwMode="auto">
          <a:xfrm flipH="1">
            <a:off x="1943100" y="2733675"/>
            <a:ext cx="9525" cy="2447925"/>
          </a:xfrm>
          <a:prstGeom prst="line">
            <a:avLst/>
          </a:prstGeom>
          <a:noFill/>
          <a:ln w="19050">
            <a:solidFill>
              <a:srgbClr val="FF0000"/>
            </a:solidFill>
            <a:round/>
            <a:headEnd/>
            <a:tailEnd/>
          </a:ln>
        </p:spPr>
        <p:txBody>
          <a:bodyPr/>
          <a:lstStyle/>
          <a:p>
            <a:endParaRPr lang="en-US"/>
          </a:p>
        </p:txBody>
      </p:sp>
      <p:sp>
        <p:nvSpPr>
          <p:cNvPr id="257065" name="Line 41"/>
          <p:cNvSpPr>
            <a:spLocks noChangeShapeType="1"/>
          </p:cNvSpPr>
          <p:nvPr/>
        </p:nvSpPr>
        <p:spPr bwMode="auto">
          <a:xfrm>
            <a:off x="800100" y="4181475"/>
            <a:ext cx="6534150" cy="0"/>
          </a:xfrm>
          <a:prstGeom prst="line">
            <a:avLst/>
          </a:prstGeom>
          <a:noFill/>
          <a:ln w="19050">
            <a:solidFill>
              <a:srgbClr val="FF0000"/>
            </a:solidFill>
            <a:round/>
            <a:headEnd/>
            <a:tailEnd/>
          </a:ln>
        </p:spPr>
        <p:txBody>
          <a:bodyPr/>
          <a:lstStyle/>
          <a:p>
            <a:endParaRPr lang="en-US"/>
          </a:p>
        </p:txBody>
      </p:sp>
      <p:sp>
        <p:nvSpPr>
          <p:cNvPr id="257067" name="Text Box 43"/>
          <p:cNvSpPr txBox="1">
            <a:spLocks noChangeArrowheads="1"/>
          </p:cNvSpPr>
          <p:nvPr/>
        </p:nvSpPr>
        <p:spPr bwMode="auto">
          <a:xfrm>
            <a:off x="2057400" y="5410200"/>
            <a:ext cx="4097337" cy="519112"/>
          </a:xfrm>
          <a:prstGeom prst="rect">
            <a:avLst/>
          </a:prstGeom>
          <a:noFill/>
          <a:ln w="9525">
            <a:noFill/>
            <a:miter lim="800000"/>
            <a:headEnd/>
            <a:tailEnd/>
          </a:ln>
        </p:spPr>
        <p:txBody>
          <a:bodyPr wrap="none">
            <a:spAutoFit/>
          </a:bodyPr>
          <a:lstStyle/>
          <a:p>
            <a:pPr algn="ctr" rtl="1"/>
            <a:r>
              <a:rPr lang="ar-SA" sz="2800" b="1" dirty="0">
                <a:solidFill>
                  <a:srgbClr val="FF0000"/>
                </a:solidFill>
              </a:rPr>
              <a:t>عدد الخطوط أقل من عدد الصفوف</a:t>
            </a:r>
            <a:endParaRPr 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7058"/>
                                        </p:tgtEl>
                                        <p:attrNameLst>
                                          <p:attrName>style.visibility</p:attrName>
                                        </p:attrNameLst>
                                      </p:cBhvr>
                                      <p:to>
                                        <p:strVal val="visible"/>
                                      </p:to>
                                    </p:set>
                                    <p:animEffect transition="in" filter="blinds(horizontal)">
                                      <p:cBhvr>
                                        <p:cTn id="7" dur="500"/>
                                        <p:tgtEl>
                                          <p:spTgt spid="2570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57059"/>
                                        </p:tgtEl>
                                        <p:attrNameLst>
                                          <p:attrName>style.visibility</p:attrName>
                                        </p:attrNameLst>
                                      </p:cBhvr>
                                      <p:to>
                                        <p:strVal val="visible"/>
                                      </p:to>
                                    </p:set>
                                    <p:animEffect transition="in" filter="blinds(vertical)">
                                      <p:cBhvr>
                                        <p:cTn id="12" dur="500"/>
                                        <p:tgtEl>
                                          <p:spTgt spid="2570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57060"/>
                                        </p:tgtEl>
                                        <p:attrNameLst>
                                          <p:attrName>style.visibility</p:attrName>
                                        </p:attrNameLst>
                                      </p:cBhvr>
                                      <p:to>
                                        <p:strVal val="visible"/>
                                      </p:to>
                                    </p:set>
                                    <p:animEffect transition="in" filter="blinds(vertical)">
                                      <p:cBhvr>
                                        <p:cTn id="17" dur="500"/>
                                        <p:tgtEl>
                                          <p:spTgt spid="2570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57065"/>
                                        </p:tgtEl>
                                        <p:attrNameLst>
                                          <p:attrName>style.visibility</p:attrName>
                                        </p:attrNameLst>
                                      </p:cBhvr>
                                      <p:to>
                                        <p:strVal val="visible"/>
                                      </p:to>
                                    </p:set>
                                    <p:animEffect transition="in" filter="blinds(vertical)">
                                      <p:cBhvr>
                                        <p:cTn id="22" dur="500"/>
                                        <p:tgtEl>
                                          <p:spTgt spid="2570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7067"/>
                                        </p:tgtEl>
                                        <p:attrNameLst>
                                          <p:attrName>style.visibility</p:attrName>
                                        </p:attrNameLst>
                                      </p:cBhvr>
                                      <p:to>
                                        <p:strVal val="visible"/>
                                      </p:to>
                                    </p:set>
                                    <p:animEffect transition="in" filter="blinds(horizontal)">
                                      <p:cBhvr>
                                        <p:cTn id="27" dur="500"/>
                                        <p:tgtEl>
                                          <p:spTgt spid="257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58" grpId="0"/>
      <p:bldP spid="257059" grpId="0" animBg="1"/>
      <p:bldP spid="257060" grpId="0" animBg="1"/>
      <p:bldP spid="257065" grpId="0" animBg="1"/>
      <p:bldP spid="25706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a:noFill/>
        </p:spPr>
        <p:txBody>
          <a:bodyPr/>
          <a:lstStyle/>
          <a:p>
            <a:fld id="{EAD87A3A-3785-45E7-B7B5-B90E32DA719A}" type="slidenum">
              <a:rPr lang="ar-SA" smtClean="0"/>
              <a:pPr/>
              <a:t>23</a:t>
            </a:fld>
            <a:endParaRPr lang="en-US"/>
          </a:p>
        </p:txBody>
      </p:sp>
      <p:sp>
        <p:nvSpPr>
          <p:cNvPr id="16388"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مثال: الطريقة الهنغارية</a:t>
            </a:r>
            <a:endParaRPr lang="en-US" sz="4000" b="1" dirty="0">
              <a:solidFill>
                <a:srgbClr val="002060"/>
              </a:solidFill>
              <a:latin typeface="Times New Roman" pitchFamily="18" charset="0"/>
              <a:cs typeface="Times New Roman" pitchFamily="18" charset="0"/>
              <a:sym typeface="Symbol" pitchFamily="18" charset="2"/>
            </a:endParaRPr>
          </a:p>
        </p:txBody>
      </p:sp>
      <p:graphicFrame>
        <p:nvGraphicFramePr>
          <p:cNvPr id="258051" name="Group 3"/>
          <p:cNvGraphicFramePr>
            <a:graphicFrameLocks noGrp="1"/>
          </p:cNvGraphicFramePr>
          <p:nvPr>
            <p:ph idx="1"/>
          </p:nvPr>
        </p:nvGraphicFramePr>
        <p:xfrm>
          <a:off x="1335088" y="2981325"/>
          <a:ext cx="5494337" cy="1893889"/>
        </p:xfrm>
        <a:graphic>
          <a:graphicData uri="http://schemas.openxmlformats.org/drawingml/2006/table">
            <a:tbl>
              <a:tblPr rtl="1"/>
              <a:tblGrid>
                <a:gridCol w="1406525">
                  <a:extLst>
                    <a:ext uri="{9D8B030D-6E8A-4147-A177-3AD203B41FA5}">
                      <a16:colId xmlns:a16="http://schemas.microsoft.com/office/drawing/2014/main" val="20000"/>
                    </a:ext>
                  </a:extLst>
                </a:gridCol>
                <a:gridCol w="1406525">
                  <a:extLst>
                    <a:ext uri="{9D8B030D-6E8A-4147-A177-3AD203B41FA5}">
                      <a16:colId xmlns:a16="http://schemas.microsoft.com/office/drawing/2014/main" val="20001"/>
                    </a:ext>
                  </a:extLst>
                </a:gridCol>
                <a:gridCol w="1408112">
                  <a:extLst>
                    <a:ext uri="{9D8B030D-6E8A-4147-A177-3AD203B41FA5}">
                      <a16:colId xmlns:a16="http://schemas.microsoft.com/office/drawing/2014/main" val="20002"/>
                    </a:ext>
                  </a:extLst>
                </a:gridCol>
                <a:gridCol w="1273175">
                  <a:extLst>
                    <a:ext uri="{9D8B030D-6E8A-4147-A177-3AD203B41FA5}">
                      <a16:colId xmlns:a16="http://schemas.microsoft.com/office/drawing/2014/main" val="20003"/>
                    </a:ext>
                  </a:extLst>
                </a:gridCol>
              </a:tblGrid>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416" name="Rectangle 30"/>
          <p:cNvSpPr>
            <a:spLocks noChangeArrowheads="1"/>
          </p:cNvSpPr>
          <p:nvPr/>
        </p:nvSpPr>
        <p:spPr bwMode="auto">
          <a:xfrm>
            <a:off x="142875" y="1600200"/>
            <a:ext cx="8724900" cy="4783138"/>
          </a:xfrm>
          <a:prstGeom prst="rect">
            <a:avLst/>
          </a:prstGeom>
          <a:noFill/>
          <a:ln w="9525">
            <a:noFill/>
            <a:miter lim="800000"/>
            <a:headEnd/>
            <a:tailEnd/>
          </a:ln>
        </p:spPr>
        <p:txBody>
          <a:bodyPr/>
          <a:lstStyle/>
          <a:p>
            <a:pPr marL="609600" indent="-609600" algn="r" rtl="1"/>
            <a:endParaRPr lang="en-US" sz="3200" b="1" dirty="0">
              <a:latin typeface="Times New Roman" pitchFamily="18" charset="0"/>
              <a:cs typeface="Times New Roman" pitchFamily="18" charset="0"/>
              <a:sym typeface="Symbol" pitchFamily="18" charset="2"/>
            </a:endParaRPr>
          </a:p>
        </p:txBody>
      </p:sp>
      <p:sp>
        <p:nvSpPr>
          <p:cNvPr id="258079" name="Text Box 31"/>
          <p:cNvSpPr txBox="1">
            <a:spLocks noChangeArrowheads="1"/>
          </p:cNvSpPr>
          <p:nvPr/>
        </p:nvSpPr>
        <p:spPr bwMode="auto">
          <a:xfrm>
            <a:off x="1484313" y="2133600"/>
            <a:ext cx="5216525" cy="519112"/>
          </a:xfrm>
          <a:prstGeom prst="rect">
            <a:avLst/>
          </a:prstGeom>
          <a:noFill/>
          <a:ln w="9525">
            <a:noFill/>
            <a:miter lim="800000"/>
            <a:headEnd/>
            <a:tailEnd/>
          </a:ln>
        </p:spPr>
        <p:txBody>
          <a:bodyPr wrap="none">
            <a:spAutoFit/>
          </a:bodyPr>
          <a:lstStyle/>
          <a:p>
            <a:pPr algn="ctr" rtl="1"/>
            <a:r>
              <a:rPr lang="ar-SA" sz="2800" dirty="0"/>
              <a:t>حدد العنصر الأصغر في الخلايا غير المغطاة</a:t>
            </a:r>
            <a:endParaRPr lang="en-US" sz="2800" dirty="0"/>
          </a:p>
        </p:txBody>
      </p:sp>
      <p:sp>
        <p:nvSpPr>
          <p:cNvPr id="16418" name="Line 33"/>
          <p:cNvSpPr>
            <a:spLocks noChangeShapeType="1"/>
          </p:cNvSpPr>
          <p:nvPr/>
        </p:nvSpPr>
        <p:spPr bwMode="auto">
          <a:xfrm>
            <a:off x="809625" y="3209925"/>
            <a:ext cx="6534150" cy="0"/>
          </a:xfrm>
          <a:prstGeom prst="line">
            <a:avLst/>
          </a:prstGeom>
          <a:noFill/>
          <a:ln w="19050">
            <a:solidFill>
              <a:srgbClr val="FF0000"/>
            </a:solidFill>
            <a:round/>
            <a:headEnd/>
            <a:tailEnd/>
          </a:ln>
        </p:spPr>
        <p:txBody>
          <a:bodyPr/>
          <a:lstStyle/>
          <a:p>
            <a:endParaRPr lang="en-US"/>
          </a:p>
        </p:txBody>
      </p:sp>
      <p:sp>
        <p:nvSpPr>
          <p:cNvPr id="16419" name="Line 34"/>
          <p:cNvSpPr>
            <a:spLocks noChangeShapeType="1"/>
          </p:cNvSpPr>
          <p:nvPr/>
        </p:nvSpPr>
        <p:spPr bwMode="auto">
          <a:xfrm flipH="1">
            <a:off x="1943100" y="2733675"/>
            <a:ext cx="9525" cy="2447925"/>
          </a:xfrm>
          <a:prstGeom prst="line">
            <a:avLst/>
          </a:prstGeom>
          <a:noFill/>
          <a:ln w="19050">
            <a:solidFill>
              <a:srgbClr val="FF0000"/>
            </a:solidFill>
            <a:round/>
            <a:headEnd/>
            <a:tailEnd/>
          </a:ln>
        </p:spPr>
        <p:txBody>
          <a:bodyPr/>
          <a:lstStyle/>
          <a:p>
            <a:endParaRPr lang="en-US"/>
          </a:p>
        </p:txBody>
      </p:sp>
      <p:sp>
        <p:nvSpPr>
          <p:cNvPr id="16420" name="Line 35"/>
          <p:cNvSpPr>
            <a:spLocks noChangeShapeType="1"/>
          </p:cNvSpPr>
          <p:nvPr/>
        </p:nvSpPr>
        <p:spPr bwMode="auto">
          <a:xfrm>
            <a:off x="800100" y="4162425"/>
            <a:ext cx="6534150" cy="0"/>
          </a:xfrm>
          <a:prstGeom prst="line">
            <a:avLst/>
          </a:prstGeom>
          <a:noFill/>
          <a:ln w="19050">
            <a:solidFill>
              <a:srgbClr val="FF0000"/>
            </a:solidFill>
            <a:round/>
            <a:headEnd/>
            <a:tailEnd/>
          </a:ln>
        </p:spPr>
        <p:txBody>
          <a:bodyPr/>
          <a:lstStyle/>
          <a:p>
            <a:endParaRPr lang="en-US"/>
          </a:p>
        </p:txBody>
      </p:sp>
      <p:sp>
        <p:nvSpPr>
          <p:cNvPr id="16422" name="Oval 38"/>
          <p:cNvSpPr>
            <a:spLocks noChangeArrowheads="1"/>
          </p:cNvSpPr>
          <p:nvPr/>
        </p:nvSpPr>
        <p:spPr bwMode="auto">
          <a:xfrm>
            <a:off x="5910965" y="3495675"/>
            <a:ext cx="419100" cy="390525"/>
          </a:xfrm>
          <a:prstGeom prst="ellipse">
            <a:avLst/>
          </a:prstGeom>
          <a:noFill/>
          <a:ln w="28575">
            <a:solidFill>
              <a:srgbClr val="FF0000"/>
            </a:solidFill>
            <a:round/>
            <a:headEnd/>
            <a:tailEnd/>
          </a:ln>
        </p:spPr>
        <p:txBody>
          <a:bodyPr wrap="none" anchor="ct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422"/>
                                        </p:tgtEl>
                                        <p:attrNameLst>
                                          <p:attrName>style.visibility</p:attrName>
                                        </p:attrNameLst>
                                      </p:cBhvr>
                                      <p:to>
                                        <p:strVal val="visible"/>
                                      </p:to>
                                    </p:set>
                                    <p:animEffect transition="in" filter="box(in)">
                                      <p:cBhvr>
                                        <p:cTn id="7" dur="500"/>
                                        <p:tgtEl>
                                          <p:spTgt spid="16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a:noFill/>
        </p:spPr>
        <p:txBody>
          <a:bodyPr/>
          <a:lstStyle/>
          <a:p>
            <a:fld id="{EAD87A3A-3785-45E7-B7B5-B90E32DA719A}" type="slidenum">
              <a:rPr lang="ar-SA" smtClean="0"/>
              <a:pPr/>
              <a:t>24</a:t>
            </a:fld>
            <a:endParaRPr lang="en-US"/>
          </a:p>
        </p:txBody>
      </p:sp>
      <p:sp>
        <p:nvSpPr>
          <p:cNvPr id="16388"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مثال: الطريقة الهنغارية</a:t>
            </a:r>
            <a:endParaRPr lang="en-US" sz="4000" b="1" dirty="0">
              <a:solidFill>
                <a:srgbClr val="002060"/>
              </a:solidFill>
              <a:latin typeface="Times New Roman" pitchFamily="18" charset="0"/>
              <a:cs typeface="Times New Roman" pitchFamily="18" charset="0"/>
              <a:sym typeface="Symbol" pitchFamily="18" charset="2"/>
            </a:endParaRPr>
          </a:p>
        </p:txBody>
      </p:sp>
      <p:graphicFrame>
        <p:nvGraphicFramePr>
          <p:cNvPr id="258051" name="Group 3"/>
          <p:cNvGraphicFramePr>
            <a:graphicFrameLocks noGrp="1"/>
          </p:cNvGraphicFramePr>
          <p:nvPr>
            <p:ph idx="1"/>
          </p:nvPr>
        </p:nvGraphicFramePr>
        <p:xfrm>
          <a:off x="1335088" y="2981325"/>
          <a:ext cx="5494337" cy="1893889"/>
        </p:xfrm>
        <a:graphic>
          <a:graphicData uri="http://schemas.openxmlformats.org/drawingml/2006/table">
            <a:tbl>
              <a:tblPr rtl="1"/>
              <a:tblGrid>
                <a:gridCol w="1406525">
                  <a:extLst>
                    <a:ext uri="{9D8B030D-6E8A-4147-A177-3AD203B41FA5}">
                      <a16:colId xmlns:a16="http://schemas.microsoft.com/office/drawing/2014/main" val="20000"/>
                    </a:ext>
                  </a:extLst>
                </a:gridCol>
                <a:gridCol w="1406525">
                  <a:extLst>
                    <a:ext uri="{9D8B030D-6E8A-4147-A177-3AD203B41FA5}">
                      <a16:colId xmlns:a16="http://schemas.microsoft.com/office/drawing/2014/main" val="20001"/>
                    </a:ext>
                  </a:extLst>
                </a:gridCol>
                <a:gridCol w="1408112">
                  <a:extLst>
                    <a:ext uri="{9D8B030D-6E8A-4147-A177-3AD203B41FA5}">
                      <a16:colId xmlns:a16="http://schemas.microsoft.com/office/drawing/2014/main" val="20002"/>
                    </a:ext>
                  </a:extLst>
                </a:gridCol>
                <a:gridCol w="1273175">
                  <a:extLst>
                    <a:ext uri="{9D8B030D-6E8A-4147-A177-3AD203B41FA5}">
                      <a16:colId xmlns:a16="http://schemas.microsoft.com/office/drawing/2014/main" val="20003"/>
                    </a:ext>
                  </a:extLst>
                </a:gridCol>
              </a:tblGrid>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r>
                        <a:rPr kumimoji="0" lang="en-US" sz="2400" b="0" i="0" u="none" strike="noStrike" cap="none" normalizeH="0" baseline="0" dirty="0">
                          <a:ln>
                            <a:noFill/>
                          </a:ln>
                          <a:solidFill>
                            <a:srgbClr val="FF3300"/>
                          </a:solidFill>
                          <a:effectLst/>
                          <a:latin typeface="Times New Roman" pitchFamily="18" charset="0"/>
                          <a:cs typeface="Times New Roman" pitchFamily="18"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r>
                        <a:rPr kumimoji="0" lang="en-US" sz="2400" b="0" i="0" u="none" strike="noStrike" cap="none" normalizeH="0" baseline="0" dirty="0">
                          <a:ln>
                            <a:noFill/>
                          </a:ln>
                          <a:solidFill>
                            <a:srgbClr val="FF3300"/>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10</a:t>
                      </a:r>
                      <a:r>
                        <a:rPr kumimoji="0" lang="en-US" sz="2400" b="0" i="0" u="none" strike="noStrike" cap="none" normalizeH="0" baseline="0" dirty="0">
                          <a:ln>
                            <a:noFill/>
                          </a:ln>
                          <a:solidFill>
                            <a:srgbClr val="FF3300"/>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r>
                        <a:rPr kumimoji="0" lang="en-US" sz="2400" b="0" i="0" u="none" strike="noStrike" cap="none" normalizeH="0" baseline="0" dirty="0">
                          <a:ln>
                            <a:noFill/>
                          </a:ln>
                          <a:solidFill>
                            <a:srgbClr val="FF3300"/>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r>
                        <a:rPr kumimoji="0" lang="en-US" sz="2400" b="0" i="0" u="none" strike="noStrike" cap="none" normalizeH="0" baseline="0" dirty="0">
                          <a:ln>
                            <a:noFill/>
                          </a:ln>
                          <a:solidFill>
                            <a:srgbClr val="FF3300"/>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a:t>
                      </a:r>
                      <a:r>
                        <a:rPr kumimoji="0" lang="en-US" sz="2400" b="0" i="0" u="none" strike="noStrike" cap="none" normalizeH="0" baseline="0" dirty="0">
                          <a:ln>
                            <a:noFill/>
                          </a:ln>
                          <a:solidFill>
                            <a:srgbClr val="FF3300"/>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416" name="Rectangle 30"/>
          <p:cNvSpPr>
            <a:spLocks noChangeArrowheads="1"/>
          </p:cNvSpPr>
          <p:nvPr/>
        </p:nvSpPr>
        <p:spPr bwMode="auto">
          <a:xfrm>
            <a:off x="142875" y="1600200"/>
            <a:ext cx="8724900" cy="4783138"/>
          </a:xfrm>
          <a:prstGeom prst="rect">
            <a:avLst/>
          </a:prstGeom>
          <a:noFill/>
          <a:ln w="9525">
            <a:noFill/>
            <a:miter lim="800000"/>
            <a:headEnd/>
            <a:tailEnd/>
          </a:ln>
        </p:spPr>
        <p:txBody>
          <a:bodyPr/>
          <a:lstStyle/>
          <a:p>
            <a:pPr marL="609600" indent="-609600" algn="r" rtl="1"/>
            <a:endParaRPr lang="en-US" sz="3200" b="1" dirty="0">
              <a:latin typeface="Times New Roman" pitchFamily="18" charset="0"/>
              <a:cs typeface="Times New Roman" pitchFamily="18" charset="0"/>
              <a:sym typeface="Symbol" pitchFamily="18" charset="2"/>
            </a:endParaRPr>
          </a:p>
        </p:txBody>
      </p:sp>
      <p:sp>
        <p:nvSpPr>
          <p:cNvPr id="16418" name="Line 33"/>
          <p:cNvSpPr>
            <a:spLocks noChangeShapeType="1"/>
          </p:cNvSpPr>
          <p:nvPr/>
        </p:nvSpPr>
        <p:spPr bwMode="auto">
          <a:xfrm>
            <a:off x="809625" y="3209925"/>
            <a:ext cx="6534150" cy="0"/>
          </a:xfrm>
          <a:prstGeom prst="line">
            <a:avLst/>
          </a:prstGeom>
          <a:noFill/>
          <a:ln w="19050">
            <a:solidFill>
              <a:srgbClr val="FF0000"/>
            </a:solidFill>
            <a:round/>
            <a:headEnd/>
            <a:tailEnd/>
          </a:ln>
        </p:spPr>
        <p:txBody>
          <a:bodyPr/>
          <a:lstStyle/>
          <a:p>
            <a:endParaRPr lang="en-US"/>
          </a:p>
        </p:txBody>
      </p:sp>
      <p:sp>
        <p:nvSpPr>
          <p:cNvPr id="16419" name="Line 34"/>
          <p:cNvSpPr>
            <a:spLocks noChangeShapeType="1"/>
          </p:cNvSpPr>
          <p:nvPr/>
        </p:nvSpPr>
        <p:spPr bwMode="auto">
          <a:xfrm flipH="1">
            <a:off x="1943100" y="2733675"/>
            <a:ext cx="9525" cy="2447925"/>
          </a:xfrm>
          <a:prstGeom prst="line">
            <a:avLst/>
          </a:prstGeom>
          <a:noFill/>
          <a:ln w="19050">
            <a:solidFill>
              <a:srgbClr val="FF0000"/>
            </a:solidFill>
            <a:round/>
            <a:headEnd/>
            <a:tailEnd/>
          </a:ln>
        </p:spPr>
        <p:txBody>
          <a:bodyPr/>
          <a:lstStyle/>
          <a:p>
            <a:endParaRPr lang="en-US"/>
          </a:p>
        </p:txBody>
      </p:sp>
      <p:sp>
        <p:nvSpPr>
          <p:cNvPr id="16420" name="Line 35"/>
          <p:cNvSpPr>
            <a:spLocks noChangeShapeType="1"/>
          </p:cNvSpPr>
          <p:nvPr/>
        </p:nvSpPr>
        <p:spPr bwMode="auto">
          <a:xfrm>
            <a:off x="800100" y="4162425"/>
            <a:ext cx="6534150" cy="0"/>
          </a:xfrm>
          <a:prstGeom prst="line">
            <a:avLst/>
          </a:prstGeom>
          <a:noFill/>
          <a:ln w="19050">
            <a:solidFill>
              <a:srgbClr val="FF0000"/>
            </a:solidFill>
            <a:round/>
            <a:headEnd/>
            <a:tailEnd/>
          </a:ln>
        </p:spPr>
        <p:txBody>
          <a:bodyPr/>
          <a:lstStyle/>
          <a:p>
            <a:endParaRPr lang="en-US"/>
          </a:p>
        </p:txBody>
      </p:sp>
      <p:sp>
        <p:nvSpPr>
          <p:cNvPr id="258088" name="Text Box 40"/>
          <p:cNvSpPr txBox="1">
            <a:spLocks noChangeArrowheads="1"/>
          </p:cNvSpPr>
          <p:nvPr/>
        </p:nvSpPr>
        <p:spPr bwMode="auto">
          <a:xfrm>
            <a:off x="1035050" y="1676400"/>
            <a:ext cx="6127750" cy="946150"/>
          </a:xfrm>
          <a:prstGeom prst="rect">
            <a:avLst/>
          </a:prstGeom>
          <a:noFill/>
          <a:ln w="9525">
            <a:noFill/>
            <a:miter lim="800000"/>
            <a:headEnd/>
            <a:tailEnd/>
          </a:ln>
        </p:spPr>
        <p:txBody>
          <a:bodyPr wrap="none">
            <a:spAutoFit/>
          </a:bodyPr>
          <a:lstStyle/>
          <a:p>
            <a:pPr algn="ctr" rtl="1"/>
            <a:r>
              <a:rPr lang="ar-SA" sz="2800" dirty="0"/>
              <a:t>اطرح العنصر الأصغر من العناصر غير المغطاة</a:t>
            </a:r>
          </a:p>
          <a:p>
            <a:pPr algn="ctr" rtl="1"/>
            <a:r>
              <a:rPr lang="ar-SA" sz="2800" dirty="0"/>
              <a:t>أضف العنصر الأصغر على العناصر المغطاة بخطين</a:t>
            </a:r>
            <a:endParaRPr lang="en-US" sz="2800" dirty="0"/>
          </a:p>
        </p:txBody>
      </p:sp>
      <p:sp>
        <p:nvSpPr>
          <p:cNvPr id="12" name="TextBox 11"/>
          <p:cNvSpPr txBox="1"/>
          <p:nvPr/>
        </p:nvSpPr>
        <p:spPr>
          <a:xfrm>
            <a:off x="2038350" y="4048125"/>
            <a:ext cx="533400" cy="461665"/>
          </a:xfrm>
          <a:prstGeom prst="rect">
            <a:avLst/>
          </a:prstGeom>
          <a:noFill/>
        </p:spPr>
        <p:txBody>
          <a:bodyPr wrap="square" rtlCol="0">
            <a:spAutoFit/>
          </a:bodyPr>
          <a:lstStyle/>
          <a:p>
            <a:r>
              <a:rPr lang="en-US" sz="2400" dirty="0">
                <a:solidFill>
                  <a:srgbClr val="FF3300"/>
                </a:solidFill>
                <a:latin typeface="Times New Roman" pitchFamily="18" charset="0"/>
                <a:cs typeface="Times New Roman" pitchFamily="18" charset="0"/>
              </a:rPr>
              <a:t>+1</a:t>
            </a:r>
            <a:endParaRPr lang="en-US" sz="2400" dirty="0"/>
          </a:p>
        </p:txBody>
      </p:sp>
      <p:sp>
        <p:nvSpPr>
          <p:cNvPr id="13" name="TextBox 12"/>
          <p:cNvSpPr txBox="1"/>
          <p:nvPr/>
        </p:nvSpPr>
        <p:spPr>
          <a:xfrm>
            <a:off x="2057400" y="3095220"/>
            <a:ext cx="533400" cy="461665"/>
          </a:xfrm>
          <a:prstGeom prst="rect">
            <a:avLst/>
          </a:prstGeom>
          <a:noFill/>
        </p:spPr>
        <p:txBody>
          <a:bodyPr wrap="square" rtlCol="0">
            <a:spAutoFit/>
          </a:bodyPr>
          <a:lstStyle/>
          <a:p>
            <a:r>
              <a:rPr lang="en-US" sz="2400" dirty="0">
                <a:solidFill>
                  <a:srgbClr val="FF3300"/>
                </a:solidFill>
                <a:latin typeface="Times New Roman" pitchFamily="18" charset="0"/>
                <a:cs typeface="Times New Roman" pitchFamily="18" charset="0"/>
              </a:rPr>
              <a:t>+1</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a:noFill/>
        </p:spPr>
        <p:txBody>
          <a:bodyPr/>
          <a:lstStyle/>
          <a:p>
            <a:fld id="{EAD87A3A-3785-45E7-B7B5-B90E32DA719A}" type="slidenum">
              <a:rPr lang="ar-SA" smtClean="0"/>
              <a:pPr/>
              <a:t>25</a:t>
            </a:fld>
            <a:endParaRPr lang="en-US"/>
          </a:p>
        </p:txBody>
      </p:sp>
      <p:sp>
        <p:nvSpPr>
          <p:cNvPr id="16388"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مثال: الطريقة الهنغارية</a:t>
            </a:r>
            <a:endParaRPr lang="en-US" sz="4000" b="1" dirty="0">
              <a:solidFill>
                <a:srgbClr val="002060"/>
              </a:solidFill>
              <a:latin typeface="Times New Roman" pitchFamily="18" charset="0"/>
              <a:cs typeface="Times New Roman" pitchFamily="18" charset="0"/>
              <a:sym typeface="Symbol" pitchFamily="18" charset="2"/>
            </a:endParaRPr>
          </a:p>
        </p:txBody>
      </p:sp>
      <p:graphicFrame>
        <p:nvGraphicFramePr>
          <p:cNvPr id="258051" name="Group 3"/>
          <p:cNvGraphicFramePr>
            <a:graphicFrameLocks noGrp="1"/>
          </p:cNvGraphicFramePr>
          <p:nvPr>
            <p:ph idx="1"/>
            <p:extLst>
              <p:ext uri="{D42A27DB-BD31-4B8C-83A1-F6EECF244321}">
                <p14:modId xmlns:p14="http://schemas.microsoft.com/office/powerpoint/2010/main" val="2889786568"/>
              </p:ext>
            </p:extLst>
          </p:nvPr>
        </p:nvGraphicFramePr>
        <p:xfrm>
          <a:off x="1335088" y="2981325"/>
          <a:ext cx="5494337" cy="1893889"/>
        </p:xfrm>
        <a:graphic>
          <a:graphicData uri="http://schemas.openxmlformats.org/drawingml/2006/table">
            <a:tbl>
              <a:tblPr rtl="1"/>
              <a:tblGrid>
                <a:gridCol w="1406525">
                  <a:extLst>
                    <a:ext uri="{9D8B030D-6E8A-4147-A177-3AD203B41FA5}">
                      <a16:colId xmlns:a16="http://schemas.microsoft.com/office/drawing/2014/main" val="20000"/>
                    </a:ext>
                  </a:extLst>
                </a:gridCol>
                <a:gridCol w="1406525">
                  <a:extLst>
                    <a:ext uri="{9D8B030D-6E8A-4147-A177-3AD203B41FA5}">
                      <a16:colId xmlns:a16="http://schemas.microsoft.com/office/drawing/2014/main" val="20001"/>
                    </a:ext>
                  </a:extLst>
                </a:gridCol>
                <a:gridCol w="1408112">
                  <a:extLst>
                    <a:ext uri="{9D8B030D-6E8A-4147-A177-3AD203B41FA5}">
                      <a16:colId xmlns:a16="http://schemas.microsoft.com/office/drawing/2014/main" val="20002"/>
                    </a:ext>
                  </a:extLst>
                </a:gridCol>
                <a:gridCol w="1273175">
                  <a:extLst>
                    <a:ext uri="{9D8B030D-6E8A-4147-A177-3AD203B41FA5}">
                      <a16:colId xmlns:a16="http://schemas.microsoft.com/office/drawing/2014/main" val="20003"/>
                    </a:ext>
                  </a:extLst>
                </a:gridCol>
              </a:tblGrid>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9</a:t>
                      </a:r>
                      <a:r>
                        <a:rPr kumimoji="0" lang="en-US" sz="2400" b="0" i="0" u="none" strike="noStrike" cap="none" normalizeH="0" baseline="0" dirty="0">
                          <a:ln>
                            <a:noFill/>
                          </a:ln>
                          <a:solidFill>
                            <a:srgbClr val="FF3300"/>
                          </a:solidFill>
                          <a:effectLst/>
                          <a:latin typeface="Times New Roman" pitchFamily="18" charset="0"/>
                          <a:cs typeface="Times New Roman" pitchFamily="18"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r>
                        <a:rPr kumimoji="0" lang="en-US" sz="2400" b="0" i="0" u="none" strike="noStrike" cap="none" normalizeH="0" baseline="0" dirty="0">
                          <a:ln>
                            <a:noFill/>
                          </a:ln>
                          <a:solidFill>
                            <a:srgbClr val="FF3300"/>
                          </a:solidFill>
                          <a:effectLst/>
                          <a:latin typeface="Times New Roman" pitchFamily="18" charset="0"/>
                          <a:cs typeface="Times New Roman" pitchFamily="18"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r>
                        <a:rPr kumimoji="0" lang="en-US" sz="2400" b="0" i="0" u="none" strike="noStrike" cap="none" normalizeH="0" baseline="0" dirty="0">
                          <a:ln>
                            <a:noFill/>
                          </a:ln>
                          <a:solidFill>
                            <a:srgbClr val="FF3300"/>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10</a:t>
                      </a:r>
                      <a:r>
                        <a:rPr kumimoji="0" lang="en-US" sz="2400" b="0" i="0" u="none" strike="noStrike" cap="none" normalizeH="0" baseline="0" dirty="0">
                          <a:ln>
                            <a:noFill/>
                          </a:ln>
                          <a:solidFill>
                            <a:srgbClr val="FF3300"/>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4</a:t>
                      </a:r>
                      <a:r>
                        <a:rPr kumimoji="0" lang="en-US" sz="2400" b="0" i="0" u="none" strike="noStrike" cap="none" normalizeH="0" baseline="0" dirty="0">
                          <a:ln>
                            <a:noFill/>
                          </a:ln>
                          <a:solidFill>
                            <a:srgbClr val="FF3300"/>
                          </a:solidFill>
                          <a:effectLst/>
                          <a:latin typeface="Times New Roman" pitchFamily="18" charset="0"/>
                          <a:cs typeface="Times New Roman" pitchFamily="18"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r>
                        <a:rPr kumimoji="0" lang="en-US" sz="2400" b="0" i="0" u="none" strike="noStrike" cap="none" normalizeH="0" baseline="0" dirty="0">
                          <a:ln>
                            <a:noFill/>
                          </a:ln>
                          <a:solidFill>
                            <a:srgbClr val="FF3300"/>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r>
                        <a:rPr kumimoji="0" lang="en-US" sz="2400" b="0" i="0" u="none" strike="noStrike" cap="none" normalizeH="0" baseline="0" dirty="0">
                          <a:ln>
                            <a:noFill/>
                          </a:ln>
                          <a:solidFill>
                            <a:srgbClr val="FF3300"/>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a:t>
                      </a:r>
                      <a:r>
                        <a:rPr kumimoji="0" lang="en-US" sz="2400" b="0" i="0" u="none" strike="noStrike" cap="none" normalizeH="0" baseline="0" dirty="0">
                          <a:ln>
                            <a:noFill/>
                          </a:ln>
                          <a:solidFill>
                            <a:srgbClr val="FF3300"/>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416" name="Rectangle 30"/>
          <p:cNvSpPr>
            <a:spLocks noChangeArrowheads="1"/>
          </p:cNvSpPr>
          <p:nvPr/>
        </p:nvSpPr>
        <p:spPr bwMode="auto">
          <a:xfrm>
            <a:off x="142875" y="1600200"/>
            <a:ext cx="8724900" cy="4783138"/>
          </a:xfrm>
          <a:prstGeom prst="rect">
            <a:avLst/>
          </a:prstGeom>
          <a:noFill/>
          <a:ln w="9525">
            <a:noFill/>
            <a:miter lim="800000"/>
            <a:headEnd/>
            <a:tailEnd/>
          </a:ln>
        </p:spPr>
        <p:txBody>
          <a:bodyPr/>
          <a:lstStyle/>
          <a:p>
            <a:pPr marL="609600" indent="-609600" algn="r" rtl="1"/>
            <a:endParaRPr lang="en-US" sz="3200" b="1" dirty="0">
              <a:latin typeface="Times New Roman" pitchFamily="18" charset="0"/>
              <a:cs typeface="Times New Roman" pitchFamily="18" charset="0"/>
              <a:sym typeface="Symbol" pitchFamily="18" charset="2"/>
            </a:endParaRPr>
          </a:p>
        </p:txBody>
      </p:sp>
      <p:sp>
        <p:nvSpPr>
          <p:cNvPr id="258088" name="Text Box 40"/>
          <p:cNvSpPr txBox="1">
            <a:spLocks noChangeArrowheads="1"/>
          </p:cNvSpPr>
          <p:nvPr/>
        </p:nvSpPr>
        <p:spPr bwMode="auto">
          <a:xfrm>
            <a:off x="1035050" y="1676400"/>
            <a:ext cx="6127750" cy="946150"/>
          </a:xfrm>
          <a:prstGeom prst="rect">
            <a:avLst/>
          </a:prstGeom>
          <a:noFill/>
          <a:ln w="9525">
            <a:noFill/>
            <a:miter lim="800000"/>
            <a:headEnd/>
            <a:tailEnd/>
          </a:ln>
        </p:spPr>
        <p:txBody>
          <a:bodyPr wrap="none">
            <a:spAutoFit/>
          </a:bodyPr>
          <a:lstStyle/>
          <a:p>
            <a:pPr algn="ctr" rtl="1"/>
            <a:r>
              <a:rPr lang="ar-SA" sz="2800" dirty="0"/>
              <a:t>اطرح العنصر الأصغر من العناصر غير المغطاة</a:t>
            </a:r>
          </a:p>
          <a:p>
            <a:pPr algn="ctr" rtl="1"/>
            <a:r>
              <a:rPr lang="ar-SA" sz="2800" dirty="0"/>
              <a:t>أضف العنصر الأصغر على العناصر المغطاة بخطين</a:t>
            </a:r>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a:noFill/>
        </p:spPr>
        <p:txBody>
          <a:bodyPr/>
          <a:lstStyle/>
          <a:p>
            <a:fld id="{C1DEF15C-1BD3-444B-B94D-65EA204ACCF8}" type="slidenum">
              <a:rPr lang="ar-SA" smtClean="0"/>
              <a:pPr/>
              <a:t>26</a:t>
            </a:fld>
            <a:endParaRPr lang="en-US" dirty="0"/>
          </a:p>
        </p:txBody>
      </p:sp>
      <p:sp>
        <p:nvSpPr>
          <p:cNvPr id="18436"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مثال: الطريقة الهنغارية</a:t>
            </a:r>
            <a:endParaRPr lang="en-US" sz="4000" b="1" dirty="0">
              <a:solidFill>
                <a:srgbClr val="002060"/>
              </a:solidFill>
              <a:latin typeface="Times New Roman" pitchFamily="18" charset="0"/>
              <a:cs typeface="Times New Roman" pitchFamily="18" charset="0"/>
              <a:sym typeface="Symbol" pitchFamily="18" charset="2"/>
            </a:endParaRPr>
          </a:p>
        </p:txBody>
      </p:sp>
      <p:graphicFrame>
        <p:nvGraphicFramePr>
          <p:cNvPr id="261123" name="Group 3"/>
          <p:cNvGraphicFramePr>
            <a:graphicFrameLocks noGrp="1"/>
          </p:cNvGraphicFramePr>
          <p:nvPr>
            <p:ph idx="1"/>
          </p:nvPr>
        </p:nvGraphicFramePr>
        <p:xfrm>
          <a:off x="1335088" y="2981325"/>
          <a:ext cx="5494337" cy="1893889"/>
        </p:xfrm>
        <a:graphic>
          <a:graphicData uri="http://schemas.openxmlformats.org/drawingml/2006/table">
            <a:tbl>
              <a:tblPr rtl="1"/>
              <a:tblGrid>
                <a:gridCol w="1406525">
                  <a:extLst>
                    <a:ext uri="{9D8B030D-6E8A-4147-A177-3AD203B41FA5}">
                      <a16:colId xmlns:a16="http://schemas.microsoft.com/office/drawing/2014/main" val="20000"/>
                    </a:ext>
                  </a:extLst>
                </a:gridCol>
                <a:gridCol w="1406525">
                  <a:extLst>
                    <a:ext uri="{9D8B030D-6E8A-4147-A177-3AD203B41FA5}">
                      <a16:colId xmlns:a16="http://schemas.microsoft.com/office/drawing/2014/main" val="20001"/>
                    </a:ext>
                  </a:extLst>
                </a:gridCol>
                <a:gridCol w="1408112">
                  <a:extLst>
                    <a:ext uri="{9D8B030D-6E8A-4147-A177-3AD203B41FA5}">
                      <a16:colId xmlns:a16="http://schemas.microsoft.com/office/drawing/2014/main" val="20002"/>
                    </a:ext>
                  </a:extLst>
                </a:gridCol>
                <a:gridCol w="1273175">
                  <a:extLst>
                    <a:ext uri="{9D8B030D-6E8A-4147-A177-3AD203B41FA5}">
                      <a16:colId xmlns:a16="http://schemas.microsoft.com/office/drawing/2014/main" val="20003"/>
                    </a:ext>
                  </a:extLst>
                </a:gridCol>
              </a:tblGrid>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61151" name="Text Box 31"/>
          <p:cNvSpPr txBox="1">
            <a:spLocks noChangeArrowheads="1"/>
          </p:cNvSpPr>
          <p:nvPr/>
        </p:nvSpPr>
        <p:spPr bwMode="auto">
          <a:xfrm>
            <a:off x="457200" y="1836738"/>
            <a:ext cx="7467600" cy="523220"/>
          </a:xfrm>
          <a:prstGeom prst="rect">
            <a:avLst/>
          </a:prstGeom>
          <a:noFill/>
          <a:ln w="9525">
            <a:noFill/>
            <a:miter lim="800000"/>
            <a:headEnd/>
            <a:tailEnd/>
          </a:ln>
        </p:spPr>
        <p:txBody>
          <a:bodyPr wrap="square">
            <a:spAutoFit/>
          </a:bodyPr>
          <a:lstStyle/>
          <a:p>
            <a:pPr algn="r" rtl="1"/>
            <a:r>
              <a:rPr lang="ar-SA" sz="2800" dirty="0"/>
              <a:t>تغطية الخلايا الصفرية بأقل عدد من الخطوط الأفقية والعمودية</a:t>
            </a:r>
            <a:endParaRPr lang="en-US" sz="2800" dirty="0"/>
          </a:p>
        </p:txBody>
      </p:sp>
      <p:sp>
        <p:nvSpPr>
          <p:cNvPr id="261152" name="Line 32"/>
          <p:cNvSpPr>
            <a:spLocks noChangeShapeType="1"/>
          </p:cNvSpPr>
          <p:nvPr/>
        </p:nvSpPr>
        <p:spPr bwMode="auto">
          <a:xfrm>
            <a:off x="809625" y="3209925"/>
            <a:ext cx="6534150" cy="0"/>
          </a:xfrm>
          <a:prstGeom prst="line">
            <a:avLst/>
          </a:prstGeom>
          <a:noFill/>
          <a:ln w="19050">
            <a:solidFill>
              <a:srgbClr val="FF0000"/>
            </a:solidFill>
            <a:round/>
            <a:headEnd/>
            <a:tailEnd/>
          </a:ln>
        </p:spPr>
        <p:txBody>
          <a:bodyPr/>
          <a:lstStyle/>
          <a:p>
            <a:endParaRPr lang="en-US"/>
          </a:p>
        </p:txBody>
      </p:sp>
      <p:sp>
        <p:nvSpPr>
          <p:cNvPr id="261153" name="Line 33"/>
          <p:cNvSpPr>
            <a:spLocks noChangeShapeType="1"/>
          </p:cNvSpPr>
          <p:nvPr/>
        </p:nvSpPr>
        <p:spPr bwMode="auto">
          <a:xfrm flipH="1">
            <a:off x="1990725" y="2762250"/>
            <a:ext cx="9525" cy="2447925"/>
          </a:xfrm>
          <a:prstGeom prst="line">
            <a:avLst/>
          </a:prstGeom>
          <a:noFill/>
          <a:ln w="19050">
            <a:solidFill>
              <a:srgbClr val="FF0000"/>
            </a:solidFill>
            <a:round/>
            <a:headEnd/>
            <a:tailEnd/>
          </a:ln>
        </p:spPr>
        <p:txBody>
          <a:bodyPr/>
          <a:lstStyle/>
          <a:p>
            <a:endParaRPr lang="en-US"/>
          </a:p>
        </p:txBody>
      </p:sp>
      <p:sp>
        <p:nvSpPr>
          <p:cNvPr id="261154" name="Line 34"/>
          <p:cNvSpPr>
            <a:spLocks noChangeShapeType="1"/>
          </p:cNvSpPr>
          <p:nvPr/>
        </p:nvSpPr>
        <p:spPr bwMode="auto">
          <a:xfrm>
            <a:off x="838200" y="4124325"/>
            <a:ext cx="6534150" cy="0"/>
          </a:xfrm>
          <a:prstGeom prst="line">
            <a:avLst/>
          </a:prstGeom>
          <a:noFill/>
          <a:ln w="19050">
            <a:solidFill>
              <a:srgbClr val="FF0000"/>
            </a:solidFill>
            <a:round/>
            <a:headEnd/>
            <a:tailEnd/>
          </a:ln>
        </p:spPr>
        <p:txBody>
          <a:bodyPr/>
          <a:lstStyle/>
          <a:p>
            <a:endParaRPr lang="en-US"/>
          </a:p>
        </p:txBody>
      </p:sp>
      <p:sp>
        <p:nvSpPr>
          <p:cNvPr id="261155" name="Line 35"/>
          <p:cNvSpPr>
            <a:spLocks noChangeShapeType="1"/>
          </p:cNvSpPr>
          <p:nvPr/>
        </p:nvSpPr>
        <p:spPr bwMode="auto">
          <a:xfrm flipH="1">
            <a:off x="6124575" y="2752725"/>
            <a:ext cx="9525" cy="2447925"/>
          </a:xfrm>
          <a:prstGeom prst="line">
            <a:avLst/>
          </a:prstGeom>
          <a:noFill/>
          <a:ln w="19050">
            <a:solidFill>
              <a:srgbClr val="FF0000"/>
            </a:solidFill>
            <a:round/>
            <a:headEnd/>
            <a:tailEnd/>
          </a:ln>
        </p:spPr>
        <p:txBody>
          <a:bodyPr/>
          <a:lstStyle/>
          <a:p>
            <a:endParaRPr lang="en-US"/>
          </a:p>
        </p:txBody>
      </p:sp>
      <p:sp>
        <p:nvSpPr>
          <p:cNvPr id="261156" name="Text Box 36"/>
          <p:cNvSpPr txBox="1">
            <a:spLocks noChangeArrowheads="1"/>
          </p:cNvSpPr>
          <p:nvPr/>
        </p:nvSpPr>
        <p:spPr bwMode="auto">
          <a:xfrm>
            <a:off x="2130375" y="5399088"/>
            <a:ext cx="3653564" cy="1015663"/>
          </a:xfrm>
          <a:prstGeom prst="rect">
            <a:avLst/>
          </a:prstGeom>
          <a:noFill/>
          <a:ln w="9525">
            <a:noFill/>
            <a:miter lim="800000"/>
            <a:headEnd/>
            <a:tailEnd/>
          </a:ln>
        </p:spPr>
        <p:txBody>
          <a:bodyPr wrap="none">
            <a:spAutoFit/>
          </a:bodyPr>
          <a:lstStyle/>
          <a:p>
            <a:pPr algn="ctr" rtl="1"/>
            <a:r>
              <a:rPr lang="ar-SA" sz="2800" b="1" dirty="0">
                <a:solidFill>
                  <a:srgbClr val="FF0000"/>
                </a:solidFill>
              </a:rPr>
              <a:t>عدد الخطوط  </a:t>
            </a:r>
            <a:r>
              <a:rPr lang="en-US" sz="2800" b="1" dirty="0">
                <a:solidFill>
                  <a:srgbClr val="FF0000"/>
                </a:solidFill>
              </a:rPr>
              <a:t> =</a:t>
            </a:r>
            <a:r>
              <a:rPr lang="ar-SA" sz="2800" b="1" dirty="0">
                <a:solidFill>
                  <a:srgbClr val="FF0000"/>
                </a:solidFill>
              </a:rPr>
              <a:t>عدد الصفوف</a:t>
            </a:r>
            <a:endParaRPr lang="en-US" sz="2800" b="1" dirty="0">
              <a:solidFill>
                <a:srgbClr val="FF0000"/>
              </a:solidFill>
            </a:endParaRPr>
          </a:p>
          <a:p>
            <a:pPr algn="ctr" rtl="1"/>
            <a:r>
              <a:rPr lang="ar-SA" sz="3200" b="1" dirty="0">
                <a:solidFill>
                  <a:srgbClr val="FF0000"/>
                </a:solidFill>
              </a:rPr>
              <a:t>وصلنا للحل الأمثل</a:t>
            </a:r>
            <a:endParaRPr lang="en-US" sz="32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1151"/>
                                        </p:tgtEl>
                                        <p:attrNameLst>
                                          <p:attrName>style.visibility</p:attrName>
                                        </p:attrNameLst>
                                      </p:cBhvr>
                                      <p:to>
                                        <p:strVal val="visible"/>
                                      </p:to>
                                    </p:set>
                                    <p:animEffect transition="in" filter="blinds(horizontal)">
                                      <p:cBhvr>
                                        <p:cTn id="7" dur="500"/>
                                        <p:tgtEl>
                                          <p:spTgt spid="2611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61152"/>
                                        </p:tgtEl>
                                        <p:attrNameLst>
                                          <p:attrName>style.visibility</p:attrName>
                                        </p:attrNameLst>
                                      </p:cBhvr>
                                      <p:to>
                                        <p:strVal val="visible"/>
                                      </p:to>
                                    </p:set>
                                    <p:animEffect transition="in" filter="blinds(vertical)">
                                      <p:cBhvr>
                                        <p:cTn id="12" dur="500"/>
                                        <p:tgtEl>
                                          <p:spTgt spid="2611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61153"/>
                                        </p:tgtEl>
                                        <p:attrNameLst>
                                          <p:attrName>style.visibility</p:attrName>
                                        </p:attrNameLst>
                                      </p:cBhvr>
                                      <p:to>
                                        <p:strVal val="visible"/>
                                      </p:to>
                                    </p:set>
                                    <p:animEffect transition="in" filter="blinds(vertical)">
                                      <p:cBhvr>
                                        <p:cTn id="17" dur="500"/>
                                        <p:tgtEl>
                                          <p:spTgt spid="2611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61154"/>
                                        </p:tgtEl>
                                        <p:attrNameLst>
                                          <p:attrName>style.visibility</p:attrName>
                                        </p:attrNameLst>
                                      </p:cBhvr>
                                      <p:to>
                                        <p:strVal val="visible"/>
                                      </p:to>
                                    </p:set>
                                    <p:animEffect transition="in" filter="blinds(vertical)">
                                      <p:cBhvr>
                                        <p:cTn id="22" dur="500"/>
                                        <p:tgtEl>
                                          <p:spTgt spid="26115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61155"/>
                                        </p:tgtEl>
                                        <p:attrNameLst>
                                          <p:attrName>style.visibility</p:attrName>
                                        </p:attrNameLst>
                                      </p:cBhvr>
                                      <p:to>
                                        <p:strVal val="visible"/>
                                      </p:to>
                                    </p:set>
                                    <p:animEffect transition="in" filter="blinds(vertical)">
                                      <p:cBhvr>
                                        <p:cTn id="27" dur="500"/>
                                        <p:tgtEl>
                                          <p:spTgt spid="26115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1156"/>
                                        </p:tgtEl>
                                        <p:attrNameLst>
                                          <p:attrName>style.visibility</p:attrName>
                                        </p:attrNameLst>
                                      </p:cBhvr>
                                      <p:to>
                                        <p:strVal val="visible"/>
                                      </p:to>
                                    </p:set>
                                    <p:animEffect transition="in" filter="blinds(horizontal)">
                                      <p:cBhvr>
                                        <p:cTn id="32" dur="500"/>
                                        <p:tgtEl>
                                          <p:spTgt spid="261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51" grpId="0"/>
      <p:bldP spid="261152" grpId="0" animBg="1"/>
      <p:bldP spid="261153" grpId="0" animBg="1"/>
      <p:bldP spid="261154" grpId="0" animBg="1"/>
      <p:bldP spid="261155" grpId="0" animBg="1"/>
      <p:bldP spid="2611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a:spLocks noGrp="1"/>
          </p:cNvSpPr>
          <p:nvPr>
            <p:ph type="sldNum" sz="quarter" idx="12"/>
          </p:nvPr>
        </p:nvSpPr>
        <p:spPr>
          <a:noFill/>
        </p:spPr>
        <p:txBody>
          <a:bodyPr/>
          <a:lstStyle/>
          <a:p>
            <a:fld id="{0C382A49-3F5C-4DB7-A297-218F101603AC}" type="slidenum">
              <a:rPr lang="ar-SA" smtClean="0"/>
              <a:pPr/>
              <a:t>27</a:t>
            </a:fld>
            <a:endParaRPr lang="en-US"/>
          </a:p>
        </p:txBody>
      </p:sp>
      <p:sp>
        <p:nvSpPr>
          <p:cNvPr id="19460"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مثال: الطريقة الهنغارية</a:t>
            </a:r>
            <a:endParaRPr lang="en-US" sz="4000" b="1" dirty="0">
              <a:solidFill>
                <a:srgbClr val="002060"/>
              </a:solidFill>
              <a:latin typeface="Times New Roman" pitchFamily="18" charset="0"/>
              <a:cs typeface="Times New Roman" pitchFamily="18" charset="0"/>
              <a:sym typeface="Symbol" pitchFamily="18" charset="2"/>
            </a:endParaRPr>
          </a:p>
        </p:txBody>
      </p:sp>
      <p:graphicFrame>
        <p:nvGraphicFramePr>
          <p:cNvPr id="260099" name="Group 3"/>
          <p:cNvGraphicFramePr>
            <a:graphicFrameLocks noGrp="1"/>
          </p:cNvGraphicFramePr>
          <p:nvPr>
            <p:ph idx="1"/>
          </p:nvPr>
        </p:nvGraphicFramePr>
        <p:xfrm>
          <a:off x="1335088" y="2981325"/>
          <a:ext cx="5494337" cy="1893889"/>
        </p:xfrm>
        <a:graphic>
          <a:graphicData uri="http://schemas.openxmlformats.org/drawingml/2006/table">
            <a:tbl>
              <a:tblPr rtl="1"/>
              <a:tblGrid>
                <a:gridCol w="1406525">
                  <a:extLst>
                    <a:ext uri="{9D8B030D-6E8A-4147-A177-3AD203B41FA5}">
                      <a16:colId xmlns:a16="http://schemas.microsoft.com/office/drawing/2014/main" val="20000"/>
                    </a:ext>
                  </a:extLst>
                </a:gridCol>
                <a:gridCol w="1406525">
                  <a:extLst>
                    <a:ext uri="{9D8B030D-6E8A-4147-A177-3AD203B41FA5}">
                      <a16:colId xmlns:a16="http://schemas.microsoft.com/office/drawing/2014/main" val="20001"/>
                    </a:ext>
                  </a:extLst>
                </a:gridCol>
                <a:gridCol w="1408112">
                  <a:extLst>
                    <a:ext uri="{9D8B030D-6E8A-4147-A177-3AD203B41FA5}">
                      <a16:colId xmlns:a16="http://schemas.microsoft.com/office/drawing/2014/main" val="20002"/>
                    </a:ext>
                  </a:extLst>
                </a:gridCol>
                <a:gridCol w="1273175">
                  <a:extLst>
                    <a:ext uri="{9D8B030D-6E8A-4147-A177-3AD203B41FA5}">
                      <a16:colId xmlns:a16="http://schemas.microsoft.com/office/drawing/2014/main" val="20003"/>
                    </a:ext>
                  </a:extLst>
                </a:gridCol>
              </a:tblGrid>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60128" name="Text Box 32"/>
          <p:cNvSpPr txBox="1">
            <a:spLocks noChangeArrowheads="1"/>
          </p:cNvSpPr>
          <p:nvPr/>
        </p:nvSpPr>
        <p:spPr bwMode="auto">
          <a:xfrm>
            <a:off x="2951163" y="1846263"/>
            <a:ext cx="2430462" cy="519112"/>
          </a:xfrm>
          <a:prstGeom prst="rect">
            <a:avLst/>
          </a:prstGeom>
          <a:noFill/>
          <a:ln w="9525">
            <a:noFill/>
            <a:miter lim="800000"/>
            <a:headEnd/>
            <a:tailEnd/>
          </a:ln>
        </p:spPr>
        <p:txBody>
          <a:bodyPr wrap="none">
            <a:spAutoFit/>
          </a:bodyPr>
          <a:lstStyle/>
          <a:p>
            <a:pPr algn="ctr" rtl="1"/>
            <a:r>
              <a:rPr lang="ar-SA" sz="2800" b="1" dirty="0"/>
              <a:t>تحديد الإسناد الأمثل</a:t>
            </a:r>
            <a:endParaRPr lang="en-US" sz="2800" b="1" dirty="0"/>
          </a:p>
        </p:txBody>
      </p:sp>
      <p:sp>
        <p:nvSpPr>
          <p:cNvPr id="260135" name="Oval 39"/>
          <p:cNvSpPr>
            <a:spLocks noChangeArrowheads="1"/>
          </p:cNvSpPr>
          <p:nvPr/>
        </p:nvSpPr>
        <p:spPr bwMode="auto">
          <a:xfrm>
            <a:off x="4491740" y="3971925"/>
            <a:ext cx="428625" cy="400050"/>
          </a:xfrm>
          <a:prstGeom prst="ellipse">
            <a:avLst/>
          </a:prstGeom>
          <a:noFill/>
          <a:ln w="38100">
            <a:solidFill>
              <a:srgbClr val="669900"/>
            </a:solidFill>
            <a:round/>
            <a:headEnd/>
            <a:tailEnd/>
          </a:ln>
        </p:spPr>
        <p:txBody>
          <a:bodyPr wrap="none" anchor="ctr"/>
          <a:lstStyle/>
          <a:p>
            <a:endParaRPr lang="en-US"/>
          </a:p>
        </p:txBody>
      </p:sp>
      <p:sp>
        <p:nvSpPr>
          <p:cNvPr id="260141" name="Oval 45"/>
          <p:cNvSpPr>
            <a:spLocks noChangeArrowheads="1"/>
          </p:cNvSpPr>
          <p:nvPr/>
        </p:nvSpPr>
        <p:spPr bwMode="auto">
          <a:xfrm>
            <a:off x="1747135" y="4448175"/>
            <a:ext cx="428625" cy="400050"/>
          </a:xfrm>
          <a:prstGeom prst="ellipse">
            <a:avLst/>
          </a:prstGeom>
          <a:noFill/>
          <a:ln w="38100">
            <a:solidFill>
              <a:srgbClr val="669900"/>
            </a:solidFill>
            <a:round/>
            <a:headEnd/>
            <a:tailEnd/>
          </a:ln>
        </p:spPr>
        <p:txBody>
          <a:bodyPr wrap="none" anchor="ctr"/>
          <a:lstStyle/>
          <a:p>
            <a:endParaRPr lang="en-US"/>
          </a:p>
        </p:txBody>
      </p:sp>
      <p:sp>
        <p:nvSpPr>
          <p:cNvPr id="260150" name="Oval 54"/>
          <p:cNvSpPr>
            <a:spLocks noChangeArrowheads="1"/>
          </p:cNvSpPr>
          <p:nvPr/>
        </p:nvSpPr>
        <p:spPr bwMode="auto">
          <a:xfrm>
            <a:off x="5912553" y="3493203"/>
            <a:ext cx="428625" cy="400050"/>
          </a:xfrm>
          <a:prstGeom prst="ellipse">
            <a:avLst/>
          </a:prstGeom>
          <a:noFill/>
          <a:ln w="38100">
            <a:solidFill>
              <a:srgbClr val="669900"/>
            </a:solidFill>
            <a:round/>
            <a:headEnd/>
            <a:tailEnd/>
          </a:ln>
        </p:spPr>
        <p:txBody>
          <a:bodyPr wrap="none" anchor="ctr"/>
          <a:lstStyle/>
          <a:p>
            <a:endParaRPr lang="en-US"/>
          </a:p>
        </p:txBody>
      </p:sp>
      <p:sp>
        <p:nvSpPr>
          <p:cNvPr id="260156" name="Oval 60"/>
          <p:cNvSpPr>
            <a:spLocks noChangeArrowheads="1"/>
          </p:cNvSpPr>
          <p:nvPr/>
        </p:nvSpPr>
        <p:spPr bwMode="auto">
          <a:xfrm>
            <a:off x="3093153" y="3021013"/>
            <a:ext cx="428625" cy="400050"/>
          </a:xfrm>
          <a:prstGeom prst="ellipse">
            <a:avLst/>
          </a:prstGeom>
          <a:noFill/>
          <a:ln w="38100">
            <a:solidFill>
              <a:srgbClr val="669900"/>
            </a:solidFill>
            <a:round/>
            <a:headEnd/>
            <a:tailEnd/>
          </a:ln>
        </p:spPr>
        <p:txBody>
          <a:bodyPr wrap="none" anchor="ctr"/>
          <a:lstStyle/>
          <a:p>
            <a:endParaRPr lang="en-US"/>
          </a:p>
        </p:txBody>
      </p:sp>
      <mc:AlternateContent xmlns:mc="http://schemas.openxmlformats.org/markup-compatibility/2006" xmlns:a14="http://schemas.microsoft.com/office/drawing/2010/main">
        <mc:Choice Requires="a14">
          <p:sp>
            <p:nvSpPr>
              <p:cNvPr id="14" name="Text Box 40"/>
              <p:cNvSpPr txBox="1">
                <a:spLocks noChangeArrowheads="1"/>
              </p:cNvSpPr>
              <p:nvPr/>
            </p:nvSpPr>
            <p:spPr bwMode="auto">
              <a:xfrm>
                <a:off x="1385517" y="5136843"/>
                <a:ext cx="1438855" cy="523220"/>
              </a:xfrm>
              <a:prstGeom prst="rect">
                <a:avLst/>
              </a:prstGeom>
              <a:noFill/>
              <a:ln w="9525">
                <a:noFill/>
                <a:miter lim="800000"/>
                <a:headEnd/>
                <a:tailEnd/>
              </a:ln>
            </p:spPr>
            <p:txBody>
              <a:bodyPr wrap="none">
                <a:spAutoFit/>
              </a:bodyPr>
              <a:lstStyle/>
              <a:p>
                <a14:m>
                  <m:oMath xmlns:m="http://schemas.openxmlformats.org/officeDocument/2006/math">
                    <m:sSubSup>
                      <m:sSubSupPr>
                        <m:ctrlPr>
                          <a:rPr lang="en-US" sz="2800" i="1" smtClean="0">
                            <a:latin typeface="Cambria Math" panose="02040503050406030204" pitchFamily="18" charset="0"/>
                            <a:cs typeface="Times New Roman" pitchFamily="18" charset="0"/>
                            <a:sym typeface="Symbol" pitchFamily="18" charset="2"/>
                          </a:rPr>
                        </m:ctrlPr>
                      </m:sSubSupPr>
                      <m:e>
                        <m:r>
                          <a:rPr lang="en-US" sz="2800" i="1">
                            <a:latin typeface="Cambria Math" panose="02040503050406030204" pitchFamily="18" charset="0"/>
                            <a:cs typeface="Times New Roman" pitchFamily="18" charset="0"/>
                            <a:sym typeface="Symbol" pitchFamily="18" charset="2"/>
                          </a:rPr>
                          <m:t>𝑥</m:t>
                        </m:r>
                      </m:e>
                      <m:sub>
                        <m:r>
                          <a:rPr lang="en-US" sz="2800" b="0" i="1" smtClean="0">
                            <a:latin typeface="Cambria Math" panose="02040503050406030204" pitchFamily="18" charset="0"/>
                            <a:cs typeface="Times New Roman" pitchFamily="18" charset="0"/>
                            <a:sym typeface="Symbol" pitchFamily="18" charset="2"/>
                          </a:rPr>
                          <m:t>12</m:t>
                        </m:r>
                      </m:sub>
                      <m:sup>
                        <m:r>
                          <a:rPr lang="en-US" sz="2800" i="1">
                            <a:latin typeface="Cambria Math" panose="02040503050406030204" pitchFamily="18" charset="0"/>
                            <a:cs typeface="Times New Roman" pitchFamily="18" charset="0"/>
                            <a:sym typeface="Symbol" pitchFamily="18" charset="2"/>
                          </a:rPr>
                          <m:t>∗</m:t>
                        </m:r>
                      </m:sup>
                    </m:sSubSup>
                    <m:r>
                      <a:rPr lang="en-US" sz="2800" i="1">
                        <a:latin typeface="Cambria Math" panose="02040503050406030204" pitchFamily="18" charset="0"/>
                        <a:cs typeface="Times New Roman" pitchFamily="18" charset="0"/>
                        <a:sym typeface="Symbol" pitchFamily="18" charset="2"/>
                      </a:rPr>
                      <m:t>=</m:t>
                    </m:r>
                    <m:r>
                      <a:rPr lang="en-US" sz="2800" i="1">
                        <a:latin typeface="Cambria Math" panose="02040503050406030204" pitchFamily="18" charset="0"/>
                        <a:cs typeface="Times New Roman" pitchFamily="18" charset="0"/>
                        <a:sym typeface="Symbol" pitchFamily="18" charset="2"/>
                      </a:rPr>
                      <m:t>1</m:t>
                    </m:r>
                  </m:oMath>
                </a14:m>
                <a:r>
                  <a:rPr lang="ar-SA" sz="2800" dirty="0">
                    <a:latin typeface="Times New Roman" pitchFamily="18" charset="0"/>
                    <a:cs typeface="Times New Roman" pitchFamily="18" charset="0"/>
                    <a:sym typeface="Symbol" pitchFamily="18" charset="2"/>
                  </a:rPr>
                  <a:t> </a:t>
                </a:r>
                <a:endParaRPr lang="en-US" sz="2800" b="1" dirty="0">
                  <a:latin typeface="Times New Roman" pitchFamily="18" charset="0"/>
                  <a:cs typeface="Times New Roman" pitchFamily="18" charset="0"/>
                </a:endParaRPr>
              </a:p>
            </p:txBody>
          </p:sp>
        </mc:Choice>
        <mc:Fallback xmlns="">
          <p:sp>
            <p:nvSpPr>
              <p:cNvPr id="14" name="Text Box 40"/>
              <p:cNvSpPr txBox="1">
                <a:spLocks noRot="1" noChangeAspect="1" noMove="1" noResize="1" noEditPoints="1" noAdjustHandles="1" noChangeArrowheads="1" noChangeShapeType="1" noTextEdit="1"/>
              </p:cNvSpPr>
              <p:nvPr/>
            </p:nvSpPr>
            <p:spPr bwMode="auto">
              <a:xfrm>
                <a:off x="1385517" y="5136843"/>
                <a:ext cx="1438855" cy="523220"/>
              </a:xfrm>
              <a:prstGeom prst="rect">
                <a:avLst/>
              </a:prstGeom>
              <a:blipFill>
                <a:blip r:embed="rId2"/>
                <a:stretch>
                  <a:fillRect t="-12941" r="-7627" b="-32941"/>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 Box 46"/>
              <p:cNvSpPr txBox="1">
                <a:spLocks noChangeArrowheads="1"/>
              </p:cNvSpPr>
              <p:nvPr/>
            </p:nvSpPr>
            <p:spPr bwMode="auto">
              <a:xfrm>
                <a:off x="2771800" y="5139133"/>
                <a:ext cx="1447127" cy="523220"/>
              </a:xfrm>
              <a:prstGeom prst="rect">
                <a:avLst/>
              </a:prstGeom>
              <a:noFill/>
              <a:ln w="9525">
                <a:noFill/>
                <a:miter lim="800000"/>
                <a:headEnd/>
                <a:tailEnd/>
              </a:ln>
            </p:spPr>
            <p:txBody>
              <a:bodyPr wrap="none">
                <a:spAutoFit/>
              </a:bodyPr>
              <a:lstStyle/>
              <a:p>
                <a14:m>
                  <m:oMath xmlns:m="http://schemas.openxmlformats.org/officeDocument/2006/math">
                    <m:sSubSup>
                      <m:sSubSupPr>
                        <m:ctrlPr>
                          <a:rPr lang="en-US" sz="2800" i="1" smtClean="0">
                            <a:latin typeface="Cambria Math" panose="02040503050406030204" pitchFamily="18" charset="0"/>
                            <a:cs typeface="Times New Roman" pitchFamily="18" charset="0"/>
                            <a:sym typeface="Symbol" pitchFamily="18" charset="2"/>
                          </a:rPr>
                        </m:ctrlPr>
                      </m:sSubSupPr>
                      <m:e>
                        <m:r>
                          <a:rPr lang="en-US" sz="2800" i="1">
                            <a:latin typeface="Cambria Math" panose="02040503050406030204" pitchFamily="18" charset="0"/>
                            <a:cs typeface="Times New Roman" pitchFamily="18" charset="0"/>
                            <a:sym typeface="Symbol" pitchFamily="18" charset="2"/>
                          </a:rPr>
                          <m:t>𝑥</m:t>
                        </m:r>
                      </m:e>
                      <m:sub>
                        <m:r>
                          <a:rPr lang="en-US" sz="2800" b="0" i="1" smtClean="0">
                            <a:latin typeface="Cambria Math" panose="02040503050406030204" pitchFamily="18" charset="0"/>
                            <a:cs typeface="Times New Roman" pitchFamily="18" charset="0"/>
                            <a:sym typeface="Symbol" pitchFamily="18" charset="2"/>
                          </a:rPr>
                          <m:t>24</m:t>
                        </m:r>
                      </m:sub>
                      <m:sup>
                        <m:r>
                          <a:rPr lang="en-US" sz="2800" i="1">
                            <a:latin typeface="Cambria Math" panose="02040503050406030204" pitchFamily="18" charset="0"/>
                            <a:cs typeface="Times New Roman" pitchFamily="18" charset="0"/>
                            <a:sym typeface="Symbol" pitchFamily="18" charset="2"/>
                          </a:rPr>
                          <m:t>∗</m:t>
                        </m:r>
                      </m:sup>
                    </m:sSubSup>
                    <m:r>
                      <a:rPr lang="en-US" sz="2800" i="1">
                        <a:latin typeface="Cambria Math" panose="02040503050406030204" pitchFamily="18" charset="0"/>
                        <a:cs typeface="Times New Roman" pitchFamily="18" charset="0"/>
                        <a:sym typeface="Symbol" pitchFamily="18" charset="2"/>
                      </a:rPr>
                      <m:t>=</m:t>
                    </m:r>
                    <m:r>
                      <a:rPr lang="en-US" sz="2800" i="1">
                        <a:latin typeface="Cambria Math" panose="02040503050406030204" pitchFamily="18" charset="0"/>
                        <a:cs typeface="Times New Roman" pitchFamily="18" charset="0"/>
                        <a:sym typeface="Symbol" pitchFamily="18" charset="2"/>
                      </a:rPr>
                      <m:t>1</m:t>
                    </m:r>
                  </m:oMath>
                </a14:m>
                <a:r>
                  <a:rPr lang="ar-SA" sz="2800" dirty="0">
                    <a:latin typeface="Times New Roman" pitchFamily="18" charset="0"/>
                    <a:cs typeface="Times New Roman" pitchFamily="18" charset="0"/>
                    <a:sym typeface="Symbol" pitchFamily="18" charset="2"/>
                  </a:rPr>
                  <a:t> </a:t>
                </a:r>
                <a:endParaRPr lang="en-US" sz="2800" b="1" dirty="0">
                  <a:latin typeface="Times New Roman" pitchFamily="18" charset="0"/>
                  <a:cs typeface="Times New Roman" pitchFamily="18" charset="0"/>
                </a:endParaRPr>
              </a:p>
            </p:txBody>
          </p:sp>
        </mc:Choice>
        <mc:Fallback xmlns="">
          <p:sp>
            <p:nvSpPr>
              <p:cNvPr id="15" name="Text Box 46"/>
              <p:cNvSpPr txBox="1">
                <a:spLocks noRot="1" noChangeAspect="1" noMove="1" noResize="1" noEditPoints="1" noAdjustHandles="1" noChangeArrowheads="1" noChangeShapeType="1" noTextEdit="1"/>
              </p:cNvSpPr>
              <p:nvPr/>
            </p:nvSpPr>
            <p:spPr bwMode="auto">
              <a:xfrm>
                <a:off x="2771800" y="5139133"/>
                <a:ext cx="1447127" cy="523220"/>
              </a:xfrm>
              <a:prstGeom prst="rect">
                <a:avLst/>
              </a:prstGeom>
              <a:blipFill>
                <a:blip r:embed="rId3"/>
                <a:stretch>
                  <a:fillRect t="-11628" r="-7595" b="-31395"/>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 Box 55"/>
              <p:cNvSpPr txBox="1">
                <a:spLocks noChangeArrowheads="1"/>
              </p:cNvSpPr>
              <p:nvPr/>
            </p:nvSpPr>
            <p:spPr bwMode="auto">
              <a:xfrm>
                <a:off x="5652120" y="5135593"/>
                <a:ext cx="1447127" cy="523220"/>
              </a:xfrm>
              <a:prstGeom prst="rect">
                <a:avLst/>
              </a:prstGeom>
              <a:noFill/>
              <a:ln w="9525">
                <a:noFill/>
                <a:miter lim="800000"/>
                <a:headEnd/>
                <a:tailEnd/>
              </a:ln>
            </p:spPr>
            <p:txBody>
              <a:bodyPr wrap="none">
                <a:spAutoFit/>
              </a:bodyPr>
              <a:lstStyle/>
              <a:p>
                <a14:m>
                  <m:oMath xmlns:m="http://schemas.openxmlformats.org/officeDocument/2006/math">
                    <m:sSubSup>
                      <m:sSubSupPr>
                        <m:ctrlPr>
                          <a:rPr lang="en-US" sz="2800" i="1" smtClean="0">
                            <a:latin typeface="Cambria Math" panose="02040503050406030204" pitchFamily="18" charset="0"/>
                            <a:cs typeface="Times New Roman" pitchFamily="18" charset="0"/>
                            <a:sym typeface="Symbol" pitchFamily="18" charset="2"/>
                          </a:rPr>
                        </m:ctrlPr>
                      </m:sSubSupPr>
                      <m:e>
                        <m:r>
                          <a:rPr lang="en-US" sz="2800" i="1">
                            <a:latin typeface="Cambria Math" panose="02040503050406030204" pitchFamily="18" charset="0"/>
                            <a:cs typeface="Times New Roman" pitchFamily="18" charset="0"/>
                            <a:sym typeface="Symbol" pitchFamily="18" charset="2"/>
                          </a:rPr>
                          <m:t>𝑥</m:t>
                        </m:r>
                      </m:e>
                      <m:sub>
                        <m:r>
                          <a:rPr lang="en-US" sz="2800" b="0" i="1" smtClean="0">
                            <a:latin typeface="Cambria Math" panose="02040503050406030204" pitchFamily="18" charset="0"/>
                            <a:cs typeface="Times New Roman" pitchFamily="18" charset="0"/>
                            <a:sym typeface="Symbol" pitchFamily="18" charset="2"/>
                          </a:rPr>
                          <m:t>41</m:t>
                        </m:r>
                      </m:sub>
                      <m:sup>
                        <m:r>
                          <a:rPr lang="en-US" sz="2800" i="1">
                            <a:latin typeface="Cambria Math" panose="02040503050406030204" pitchFamily="18" charset="0"/>
                            <a:cs typeface="Times New Roman" pitchFamily="18" charset="0"/>
                            <a:sym typeface="Symbol" pitchFamily="18" charset="2"/>
                          </a:rPr>
                          <m:t>∗</m:t>
                        </m:r>
                      </m:sup>
                    </m:sSubSup>
                    <m:r>
                      <a:rPr lang="en-US" sz="2800" i="1">
                        <a:latin typeface="Cambria Math" panose="02040503050406030204" pitchFamily="18" charset="0"/>
                        <a:cs typeface="Times New Roman" pitchFamily="18" charset="0"/>
                        <a:sym typeface="Symbol" pitchFamily="18" charset="2"/>
                      </a:rPr>
                      <m:t>=</m:t>
                    </m:r>
                    <m:r>
                      <a:rPr lang="en-US" sz="2800" i="1">
                        <a:latin typeface="Cambria Math" panose="02040503050406030204" pitchFamily="18" charset="0"/>
                        <a:cs typeface="Times New Roman" pitchFamily="18" charset="0"/>
                        <a:sym typeface="Symbol" pitchFamily="18" charset="2"/>
                      </a:rPr>
                      <m:t>1</m:t>
                    </m:r>
                  </m:oMath>
                </a14:m>
                <a:r>
                  <a:rPr lang="ar-SA" sz="2800" dirty="0">
                    <a:latin typeface="Times New Roman" pitchFamily="18" charset="0"/>
                    <a:cs typeface="Times New Roman" pitchFamily="18" charset="0"/>
                    <a:sym typeface="Symbol" pitchFamily="18" charset="2"/>
                  </a:rPr>
                  <a:t> </a:t>
                </a:r>
                <a:endParaRPr lang="en-US" sz="2800" b="1" dirty="0">
                  <a:latin typeface="Times New Roman" pitchFamily="18" charset="0"/>
                  <a:cs typeface="Times New Roman" pitchFamily="18" charset="0"/>
                </a:endParaRPr>
              </a:p>
            </p:txBody>
          </p:sp>
        </mc:Choice>
        <mc:Fallback xmlns="">
          <p:sp>
            <p:nvSpPr>
              <p:cNvPr id="16" name="Text Box 55"/>
              <p:cNvSpPr txBox="1">
                <a:spLocks noRot="1" noChangeAspect="1" noMove="1" noResize="1" noEditPoints="1" noAdjustHandles="1" noChangeArrowheads="1" noChangeShapeType="1" noTextEdit="1"/>
              </p:cNvSpPr>
              <p:nvPr/>
            </p:nvSpPr>
            <p:spPr bwMode="auto">
              <a:xfrm>
                <a:off x="5652120" y="5135593"/>
                <a:ext cx="1447127" cy="523220"/>
              </a:xfrm>
              <a:prstGeom prst="rect">
                <a:avLst/>
              </a:prstGeom>
              <a:blipFill>
                <a:blip r:embed="rId4"/>
                <a:stretch>
                  <a:fillRect t="-11628" r="-7563" b="-31395"/>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 Box 61"/>
              <p:cNvSpPr txBox="1">
                <a:spLocks noChangeArrowheads="1"/>
              </p:cNvSpPr>
              <p:nvPr/>
            </p:nvSpPr>
            <p:spPr bwMode="auto">
              <a:xfrm>
                <a:off x="4211960" y="5135073"/>
                <a:ext cx="1447127" cy="523220"/>
              </a:xfrm>
              <a:prstGeom prst="rect">
                <a:avLst/>
              </a:prstGeom>
              <a:noFill/>
              <a:ln w="9525">
                <a:noFill/>
                <a:miter lim="800000"/>
                <a:headEnd/>
                <a:tailEnd/>
              </a:ln>
            </p:spPr>
            <p:txBody>
              <a:bodyPr wrap="none">
                <a:spAutoFit/>
              </a:bodyPr>
              <a:lstStyle/>
              <a:p>
                <a14:m>
                  <m:oMath xmlns:m="http://schemas.openxmlformats.org/officeDocument/2006/math">
                    <m:sSubSup>
                      <m:sSubSupPr>
                        <m:ctrlPr>
                          <a:rPr lang="en-US" sz="2800" i="1" smtClean="0">
                            <a:latin typeface="Cambria Math" panose="02040503050406030204" pitchFamily="18" charset="0"/>
                            <a:cs typeface="Times New Roman" pitchFamily="18" charset="0"/>
                            <a:sym typeface="Symbol" pitchFamily="18" charset="2"/>
                          </a:rPr>
                        </m:ctrlPr>
                      </m:sSubSupPr>
                      <m:e>
                        <m:r>
                          <a:rPr lang="en-US" sz="2800" i="1">
                            <a:latin typeface="Cambria Math" panose="02040503050406030204" pitchFamily="18" charset="0"/>
                            <a:cs typeface="Times New Roman" pitchFamily="18" charset="0"/>
                            <a:sym typeface="Symbol" pitchFamily="18" charset="2"/>
                          </a:rPr>
                          <m:t>𝑥</m:t>
                        </m:r>
                      </m:e>
                      <m:sub>
                        <m:r>
                          <a:rPr lang="en-US" sz="2800" b="0" i="1" smtClean="0">
                            <a:latin typeface="Cambria Math" panose="02040503050406030204" pitchFamily="18" charset="0"/>
                            <a:cs typeface="Times New Roman" pitchFamily="18" charset="0"/>
                            <a:sym typeface="Symbol" pitchFamily="18" charset="2"/>
                          </a:rPr>
                          <m:t>33</m:t>
                        </m:r>
                      </m:sub>
                      <m:sup>
                        <m:r>
                          <a:rPr lang="en-US" sz="2800" i="1">
                            <a:latin typeface="Cambria Math" panose="02040503050406030204" pitchFamily="18" charset="0"/>
                            <a:cs typeface="Times New Roman" pitchFamily="18" charset="0"/>
                            <a:sym typeface="Symbol" pitchFamily="18" charset="2"/>
                          </a:rPr>
                          <m:t>∗</m:t>
                        </m:r>
                      </m:sup>
                    </m:sSubSup>
                    <m:r>
                      <a:rPr lang="en-US" sz="2800" i="1">
                        <a:latin typeface="Cambria Math" panose="02040503050406030204" pitchFamily="18" charset="0"/>
                        <a:cs typeface="Times New Roman" pitchFamily="18" charset="0"/>
                        <a:sym typeface="Symbol" pitchFamily="18" charset="2"/>
                      </a:rPr>
                      <m:t>=</m:t>
                    </m:r>
                    <m:r>
                      <a:rPr lang="en-US" sz="2800" i="1">
                        <a:latin typeface="Cambria Math" panose="02040503050406030204" pitchFamily="18" charset="0"/>
                        <a:cs typeface="Times New Roman" pitchFamily="18" charset="0"/>
                        <a:sym typeface="Symbol" pitchFamily="18" charset="2"/>
                      </a:rPr>
                      <m:t>1</m:t>
                    </m:r>
                  </m:oMath>
                </a14:m>
                <a:r>
                  <a:rPr lang="ar-SA" sz="2800" dirty="0">
                    <a:latin typeface="Times New Roman" pitchFamily="18" charset="0"/>
                    <a:cs typeface="Times New Roman" pitchFamily="18" charset="0"/>
                    <a:sym typeface="Symbol" pitchFamily="18" charset="2"/>
                  </a:rPr>
                  <a:t> </a:t>
                </a:r>
                <a:endParaRPr lang="en-US" sz="2800" b="1" dirty="0">
                  <a:latin typeface="Times New Roman" pitchFamily="18" charset="0"/>
                  <a:cs typeface="Times New Roman" pitchFamily="18" charset="0"/>
                </a:endParaRPr>
              </a:p>
            </p:txBody>
          </p:sp>
        </mc:Choice>
        <mc:Fallback xmlns="">
          <p:sp>
            <p:nvSpPr>
              <p:cNvPr id="17" name="Text Box 61"/>
              <p:cNvSpPr txBox="1">
                <a:spLocks noRot="1" noChangeAspect="1" noMove="1" noResize="1" noEditPoints="1" noAdjustHandles="1" noChangeArrowheads="1" noChangeShapeType="1" noTextEdit="1"/>
              </p:cNvSpPr>
              <p:nvPr/>
            </p:nvSpPr>
            <p:spPr bwMode="auto">
              <a:xfrm>
                <a:off x="4211960" y="5135073"/>
                <a:ext cx="1447127" cy="523220"/>
              </a:xfrm>
              <a:prstGeom prst="rect">
                <a:avLst/>
              </a:prstGeom>
              <a:blipFill>
                <a:blip r:embed="rId5"/>
                <a:stretch>
                  <a:fillRect t="-11628" r="-7595" b="-31395"/>
                </a:stretch>
              </a:blipFill>
              <a:ln w="9525">
                <a:noFill/>
                <a:miter lim="800000"/>
                <a:headEnd/>
                <a:tailEnd/>
              </a:ln>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0128"/>
                                        </p:tgtEl>
                                        <p:attrNameLst>
                                          <p:attrName>style.visibility</p:attrName>
                                        </p:attrNameLst>
                                      </p:cBhvr>
                                      <p:to>
                                        <p:strVal val="visible"/>
                                      </p:to>
                                    </p:set>
                                    <p:animEffect transition="in" filter="blinds(horizontal)">
                                      <p:cBhvr>
                                        <p:cTn id="7" dur="500"/>
                                        <p:tgtEl>
                                          <p:spTgt spid="2601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0135"/>
                                        </p:tgtEl>
                                        <p:attrNameLst>
                                          <p:attrName>style.visibility</p:attrName>
                                        </p:attrNameLst>
                                      </p:cBhvr>
                                      <p:to>
                                        <p:strVal val="visible"/>
                                      </p:to>
                                    </p:set>
                                    <p:animEffect transition="in" filter="blinds(horizontal)">
                                      <p:cBhvr>
                                        <p:cTn id="12" dur="500"/>
                                        <p:tgtEl>
                                          <p:spTgt spid="26013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60141"/>
                                        </p:tgtEl>
                                        <p:attrNameLst>
                                          <p:attrName>style.visibility</p:attrName>
                                        </p:attrNameLst>
                                      </p:cBhvr>
                                      <p:to>
                                        <p:strVal val="visible"/>
                                      </p:to>
                                    </p:set>
                                    <p:animEffect transition="in" filter="blinds(horizontal)">
                                      <p:cBhvr>
                                        <p:cTn id="21" dur="500"/>
                                        <p:tgtEl>
                                          <p:spTgt spid="26014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60150"/>
                                        </p:tgtEl>
                                        <p:attrNameLst>
                                          <p:attrName>style.visibility</p:attrName>
                                        </p:attrNameLst>
                                      </p:cBhvr>
                                      <p:to>
                                        <p:strVal val="visible"/>
                                      </p:to>
                                    </p:set>
                                    <p:animEffect transition="in" filter="blinds(horizontal)">
                                      <p:cBhvr>
                                        <p:cTn id="30" dur="500"/>
                                        <p:tgtEl>
                                          <p:spTgt spid="26015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60156"/>
                                        </p:tgtEl>
                                        <p:attrNameLst>
                                          <p:attrName>style.visibility</p:attrName>
                                        </p:attrNameLst>
                                      </p:cBhvr>
                                      <p:to>
                                        <p:strVal val="visible"/>
                                      </p:to>
                                    </p:set>
                                    <p:animEffect transition="in" filter="blinds(horizontal)">
                                      <p:cBhvr>
                                        <p:cTn id="39" dur="500"/>
                                        <p:tgtEl>
                                          <p:spTgt spid="26015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28" grpId="0"/>
      <p:bldP spid="260135" grpId="0" animBg="1"/>
      <p:bldP spid="260141" grpId="0" animBg="1"/>
      <p:bldP spid="260150" grpId="0" animBg="1"/>
      <p:bldP spid="260156" grpId="0" animBg="1"/>
      <p:bldP spid="14" grpId="0"/>
      <p:bldP spid="15" grpId="0"/>
      <p:bldP spid="16"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a:spLocks noGrp="1"/>
          </p:cNvSpPr>
          <p:nvPr>
            <p:ph type="sldNum" sz="quarter" idx="12"/>
          </p:nvPr>
        </p:nvSpPr>
        <p:spPr>
          <a:noFill/>
        </p:spPr>
        <p:txBody>
          <a:bodyPr/>
          <a:lstStyle/>
          <a:p>
            <a:fld id="{0C382A49-3F5C-4DB7-A297-218F101603AC}" type="slidenum">
              <a:rPr lang="ar-SA" smtClean="0"/>
              <a:pPr/>
              <a:t>28</a:t>
            </a:fld>
            <a:endParaRPr lang="en-US"/>
          </a:p>
        </p:txBody>
      </p:sp>
      <p:sp>
        <p:nvSpPr>
          <p:cNvPr id="19460"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مثال: الطريقة الهنغارية</a:t>
            </a:r>
            <a:endParaRPr lang="en-US" sz="4000" b="1" dirty="0">
              <a:solidFill>
                <a:srgbClr val="002060"/>
              </a:solidFill>
              <a:latin typeface="Times New Roman" pitchFamily="18" charset="0"/>
              <a:cs typeface="Times New Roman" pitchFamily="18" charset="0"/>
              <a:sym typeface="Symbol" pitchFamily="18" charset="2"/>
            </a:endParaRPr>
          </a:p>
        </p:txBody>
      </p:sp>
      <p:graphicFrame>
        <p:nvGraphicFramePr>
          <p:cNvPr id="260099" name="Group 3"/>
          <p:cNvGraphicFramePr>
            <a:graphicFrameLocks noGrp="1"/>
          </p:cNvGraphicFramePr>
          <p:nvPr>
            <p:ph idx="1"/>
          </p:nvPr>
        </p:nvGraphicFramePr>
        <p:xfrm>
          <a:off x="1335088" y="2981325"/>
          <a:ext cx="5494337" cy="1893889"/>
        </p:xfrm>
        <a:graphic>
          <a:graphicData uri="http://schemas.openxmlformats.org/drawingml/2006/table">
            <a:tbl>
              <a:tblPr rtl="1"/>
              <a:tblGrid>
                <a:gridCol w="1406525">
                  <a:extLst>
                    <a:ext uri="{9D8B030D-6E8A-4147-A177-3AD203B41FA5}">
                      <a16:colId xmlns:a16="http://schemas.microsoft.com/office/drawing/2014/main" val="20000"/>
                    </a:ext>
                  </a:extLst>
                </a:gridCol>
                <a:gridCol w="1406525">
                  <a:extLst>
                    <a:ext uri="{9D8B030D-6E8A-4147-A177-3AD203B41FA5}">
                      <a16:colId xmlns:a16="http://schemas.microsoft.com/office/drawing/2014/main" val="20001"/>
                    </a:ext>
                  </a:extLst>
                </a:gridCol>
                <a:gridCol w="1408112">
                  <a:extLst>
                    <a:ext uri="{9D8B030D-6E8A-4147-A177-3AD203B41FA5}">
                      <a16:colId xmlns:a16="http://schemas.microsoft.com/office/drawing/2014/main" val="20002"/>
                    </a:ext>
                  </a:extLst>
                </a:gridCol>
                <a:gridCol w="1273175">
                  <a:extLst>
                    <a:ext uri="{9D8B030D-6E8A-4147-A177-3AD203B41FA5}">
                      <a16:colId xmlns:a16="http://schemas.microsoft.com/office/drawing/2014/main" val="20003"/>
                    </a:ext>
                  </a:extLst>
                </a:gridCol>
              </a:tblGrid>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7</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14</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a:t>
                      </a:r>
                      <a:endParaRPr kumimoji="0" lang="en-US" sz="2400" b="0" i="0" u="none" strike="noStrike" cap="none" normalizeH="0" baseline="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9</a:t>
                      </a:r>
                      <a:endParaRPr kumimoji="0" lang="en-US" sz="2400" b="0" i="0" u="none" strike="noStrike" cap="none" normalizeH="0" baseline="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7</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10</a:t>
                      </a:r>
                      <a:endParaRPr kumimoji="0" lang="en-US" sz="2400" b="0" i="0" u="none" strike="noStrike" cap="none" normalizeH="0" baseline="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60128" name="Text Box 32"/>
          <p:cNvSpPr txBox="1">
            <a:spLocks noChangeArrowheads="1"/>
          </p:cNvSpPr>
          <p:nvPr/>
        </p:nvSpPr>
        <p:spPr bwMode="auto">
          <a:xfrm>
            <a:off x="2951163" y="1846263"/>
            <a:ext cx="2430462" cy="519112"/>
          </a:xfrm>
          <a:prstGeom prst="rect">
            <a:avLst/>
          </a:prstGeom>
          <a:noFill/>
          <a:ln w="9525">
            <a:noFill/>
            <a:miter lim="800000"/>
            <a:headEnd/>
            <a:tailEnd/>
          </a:ln>
        </p:spPr>
        <p:txBody>
          <a:bodyPr wrap="none">
            <a:spAutoFit/>
          </a:bodyPr>
          <a:lstStyle/>
          <a:p>
            <a:pPr algn="ctr" rtl="1"/>
            <a:r>
              <a:rPr lang="ar-SA" sz="2800" b="1" dirty="0"/>
              <a:t>تحديد الإسناد الأمثل</a:t>
            </a:r>
            <a:endParaRPr lang="en-US" sz="2800" b="1" dirty="0"/>
          </a:p>
        </p:txBody>
      </p:sp>
      <p:sp>
        <p:nvSpPr>
          <p:cNvPr id="260135" name="Oval 39"/>
          <p:cNvSpPr>
            <a:spLocks noChangeArrowheads="1"/>
          </p:cNvSpPr>
          <p:nvPr/>
        </p:nvSpPr>
        <p:spPr bwMode="auto">
          <a:xfrm>
            <a:off x="4491740" y="3971925"/>
            <a:ext cx="428625" cy="400050"/>
          </a:xfrm>
          <a:prstGeom prst="ellipse">
            <a:avLst/>
          </a:prstGeom>
          <a:noFill/>
          <a:ln w="38100">
            <a:solidFill>
              <a:srgbClr val="669900"/>
            </a:solidFill>
            <a:round/>
            <a:headEnd/>
            <a:tailEnd/>
          </a:ln>
        </p:spPr>
        <p:txBody>
          <a:bodyPr wrap="none" anchor="ctr"/>
          <a:lstStyle/>
          <a:p>
            <a:endParaRPr lang="en-US"/>
          </a:p>
        </p:txBody>
      </p:sp>
      <p:sp>
        <p:nvSpPr>
          <p:cNvPr id="260141" name="Oval 45"/>
          <p:cNvSpPr>
            <a:spLocks noChangeArrowheads="1"/>
          </p:cNvSpPr>
          <p:nvPr/>
        </p:nvSpPr>
        <p:spPr bwMode="auto">
          <a:xfrm>
            <a:off x="1747135" y="4448175"/>
            <a:ext cx="428625" cy="400050"/>
          </a:xfrm>
          <a:prstGeom prst="ellipse">
            <a:avLst/>
          </a:prstGeom>
          <a:noFill/>
          <a:ln w="38100">
            <a:solidFill>
              <a:srgbClr val="669900"/>
            </a:solidFill>
            <a:round/>
            <a:headEnd/>
            <a:tailEnd/>
          </a:ln>
        </p:spPr>
        <p:txBody>
          <a:bodyPr wrap="none" anchor="ctr"/>
          <a:lstStyle/>
          <a:p>
            <a:endParaRPr lang="en-US"/>
          </a:p>
        </p:txBody>
      </p:sp>
      <p:sp>
        <p:nvSpPr>
          <p:cNvPr id="260150" name="Oval 54"/>
          <p:cNvSpPr>
            <a:spLocks noChangeArrowheads="1"/>
          </p:cNvSpPr>
          <p:nvPr/>
        </p:nvSpPr>
        <p:spPr bwMode="auto">
          <a:xfrm>
            <a:off x="5912553" y="3493203"/>
            <a:ext cx="428625" cy="400050"/>
          </a:xfrm>
          <a:prstGeom prst="ellipse">
            <a:avLst/>
          </a:prstGeom>
          <a:noFill/>
          <a:ln w="38100">
            <a:solidFill>
              <a:srgbClr val="669900"/>
            </a:solidFill>
            <a:round/>
            <a:headEnd/>
            <a:tailEnd/>
          </a:ln>
        </p:spPr>
        <p:txBody>
          <a:bodyPr wrap="none" anchor="ctr"/>
          <a:lstStyle/>
          <a:p>
            <a:endParaRPr lang="en-US"/>
          </a:p>
        </p:txBody>
      </p:sp>
      <p:sp>
        <p:nvSpPr>
          <p:cNvPr id="20" name="Text Box 32"/>
          <p:cNvSpPr txBox="1">
            <a:spLocks noChangeArrowheads="1"/>
          </p:cNvSpPr>
          <p:nvPr/>
        </p:nvSpPr>
        <p:spPr bwMode="auto">
          <a:xfrm>
            <a:off x="2289217" y="5661248"/>
            <a:ext cx="3967753" cy="584775"/>
          </a:xfrm>
          <a:prstGeom prst="rect">
            <a:avLst/>
          </a:prstGeom>
          <a:noFill/>
          <a:ln w="9525">
            <a:noFill/>
            <a:miter lim="800000"/>
            <a:headEnd/>
            <a:tailEnd/>
          </a:ln>
        </p:spPr>
        <p:txBody>
          <a:bodyPr wrap="none">
            <a:spAutoFit/>
          </a:bodyPr>
          <a:lstStyle/>
          <a:p>
            <a:pPr rtl="1"/>
            <a:r>
              <a:rPr lang="en-US" sz="3200" i="1" dirty="0">
                <a:latin typeface="Cambria Math" panose="02040503050406030204" pitchFamily="18" charset="0"/>
                <a:ea typeface="Cambria Math" panose="02040503050406030204" pitchFamily="18" charset="0"/>
              </a:rPr>
              <a:t>z</a:t>
            </a:r>
            <a:r>
              <a:rPr lang="en-US" sz="2800" i="1" dirty="0"/>
              <a:t>  </a:t>
            </a:r>
            <a:r>
              <a:rPr lang="en-US" sz="2800" dirty="0"/>
              <a:t>= </a:t>
            </a:r>
            <a:r>
              <a:rPr lang="en-US" sz="2800" i="1" dirty="0"/>
              <a:t>c</a:t>
            </a:r>
            <a:r>
              <a:rPr lang="en-US" sz="2800" baseline="-25000" dirty="0"/>
              <a:t>12</a:t>
            </a:r>
            <a:r>
              <a:rPr lang="en-US" sz="2800" dirty="0"/>
              <a:t> + </a:t>
            </a:r>
            <a:r>
              <a:rPr lang="en-US" sz="2800" i="1" dirty="0"/>
              <a:t>c</a:t>
            </a:r>
            <a:r>
              <a:rPr lang="en-US" sz="2800" baseline="-25000" dirty="0"/>
              <a:t>24</a:t>
            </a:r>
            <a:r>
              <a:rPr lang="en-US" sz="2800" dirty="0"/>
              <a:t> + </a:t>
            </a:r>
            <a:r>
              <a:rPr lang="en-US" sz="2800" i="1" dirty="0"/>
              <a:t>c</a:t>
            </a:r>
            <a:r>
              <a:rPr lang="en-US" sz="2800" baseline="-25000" dirty="0"/>
              <a:t>33</a:t>
            </a:r>
            <a:r>
              <a:rPr lang="en-US" sz="2800" dirty="0"/>
              <a:t> + </a:t>
            </a:r>
            <a:r>
              <a:rPr lang="en-US" sz="2800" i="1" dirty="0"/>
              <a:t>c</a:t>
            </a:r>
            <a:r>
              <a:rPr lang="en-US" sz="2800" baseline="-25000" dirty="0"/>
              <a:t>41</a:t>
            </a:r>
            <a:endParaRPr lang="en-US" sz="2800" dirty="0"/>
          </a:p>
        </p:txBody>
      </p:sp>
      <p:sp>
        <p:nvSpPr>
          <p:cNvPr id="21" name="Text Box 32"/>
          <p:cNvSpPr txBox="1">
            <a:spLocks noChangeArrowheads="1"/>
          </p:cNvSpPr>
          <p:nvPr/>
        </p:nvSpPr>
        <p:spPr bwMode="auto">
          <a:xfrm>
            <a:off x="1686819" y="6152400"/>
            <a:ext cx="6485581" cy="523220"/>
          </a:xfrm>
          <a:prstGeom prst="rect">
            <a:avLst/>
          </a:prstGeom>
          <a:noFill/>
          <a:ln w="9525">
            <a:noFill/>
            <a:miter lim="800000"/>
            <a:headEnd/>
            <a:tailEnd/>
          </a:ln>
        </p:spPr>
        <p:txBody>
          <a:bodyPr wrap="square">
            <a:spAutoFit/>
          </a:bodyPr>
          <a:lstStyle/>
          <a:p>
            <a:r>
              <a:rPr lang="en-US" sz="2800" i="1" dirty="0"/>
              <a:t> </a:t>
            </a:r>
            <a:r>
              <a:rPr lang="ar-SA" sz="2800" i="1" dirty="0"/>
              <a:t>    </a:t>
            </a:r>
            <a:r>
              <a:rPr lang="en-US" sz="2800" i="1" dirty="0"/>
              <a:t>     </a:t>
            </a:r>
            <a:r>
              <a:rPr lang="en-US" sz="2800" dirty="0"/>
              <a:t>=  5  </a:t>
            </a:r>
            <a:r>
              <a:rPr lang="en-US" sz="800" dirty="0"/>
              <a:t> </a:t>
            </a:r>
            <a:r>
              <a:rPr lang="en-US" sz="2800" dirty="0"/>
              <a:t>+  5  </a:t>
            </a:r>
            <a:r>
              <a:rPr lang="en-US" sz="800" dirty="0"/>
              <a:t>   </a:t>
            </a:r>
            <a:r>
              <a:rPr lang="en-US" sz="2800" dirty="0"/>
              <a:t>+  3  </a:t>
            </a:r>
            <a:r>
              <a:rPr lang="en-US" sz="800" dirty="0"/>
              <a:t>   </a:t>
            </a:r>
            <a:r>
              <a:rPr lang="en-US" sz="2800" dirty="0"/>
              <a:t>+  2   = 15  </a:t>
            </a:r>
            <a:r>
              <a:rPr lang="ar-SA" sz="2800" dirty="0"/>
              <a:t>يوم</a:t>
            </a:r>
            <a:r>
              <a:rPr lang="en-US" sz="2800" dirty="0"/>
              <a:t> </a:t>
            </a:r>
          </a:p>
        </p:txBody>
      </p:sp>
      <mc:AlternateContent xmlns:mc="http://schemas.openxmlformats.org/markup-compatibility/2006" xmlns:a14="http://schemas.microsoft.com/office/drawing/2010/main">
        <mc:Choice Requires="a14">
          <p:sp>
            <p:nvSpPr>
              <p:cNvPr id="16" name="Text Box 40"/>
              <p:cNvSpPr txBox="1">
                <a:spLocks noChangeArrowheads="1"/>
              </p:cNvSpPr>
              <p:nvPr/>
            </p:nvSpPr>
            <p:spPr bwMode="auto">
              <a:xfrm>
                <a:off x="1385517" y="5137150"/>
                <a:ext cx="1438855" cy="523220"/>
              </a:xfrm>
              <a:prstGeom prst="rect">
                <a:avLst/>
              </a:prstGeom>
              <a:noFill/>
              <a:ln w="9525">
                <a:noFill/>
                <a:miter lim="800000"/>
                <a:headEnd/>
                <a:tailEnd/>
              </a:ln>
            </p:spPr>
            <p:txBody>
              <a:bodyPr wrap="none">
                <a:spAutoFit/>
              </a:bodyPr>
              <a:lstStyle/>
              <a:p>
                <a14:m>
                  <m:oMath xmlns:m="http://schemas.openxmlformats.org/officeDocument/2006/math">
                    <m:sSubSup>
                      <m:sSubSupPr>
                        <m:ctrlPr>
                          <a:rPr lang="en-US" sz="2800" i="1" smtClean="0">
                            <a:latin typeface="Cambria Math" panose="02040503050406030204" pitchFamily="18" charset="0"/>
                            <a:cs typeface="Times New Roman" pitchFamily="18" charset="0"/>
                            <a:sym typeface="Symbol" pitchFamily="18" charset="2"/>
                          </a:rPr>
                        </m:ctrlPr>
                      </m:sSubSupPr>
                      <m:e>
                        <m:r>
                          <a:rPr lang="en-US" sz="2800" i="1">
                            <a:latin typeface="Cambria Math" panose="02040503050406030204" pitchFamily="18" charset="0"/>
                            <a:cs typeface="Times New Roman" pitchFamily="18" charset="0"/>
                            <a:sym typeface="Symbol" pitchFamily="18" charset="2"/>
                          </a:rPr>
                          <m:t>𝑥</m:t>
                        </m:r>
                      </m:e>
                      <m:sub>
                        <m:r>
                          <a:rPr lang="en-US" sz="2800" b="0" i="1" smtClean="0">
                            <a:latin typeface="Cambria Math" panose="02040503050406030204" pitchFamily="18" charset="0"/>
                            <a:cs typeface="Times New Roman" pitchFamily="18" charset="0"/>
                            <a:sym typeface="Symbol" pitchFamily="18" charset="2"/>
                          </a:rPr>
                          <m:t>12</m:t>
                        </m:r>
                      </m:sub>
                      <m:sup>
                        <m:r>
                          <a:rPr lang="en-US" sz="2800" i="1">
                            <a:latin typeface="Cambria Math" panose="02040503050406030204" pitchFamily="18" charset="0"/>
                            <a:cs typeface="Times New Roman" pitchFamily="18" charset="0"/>
                            <a:sym typeface="Symbol" pitchFamily="18" charset="2"/>
                          </a:rPr>
                          <m:t>∗</m:t>
                        </m:r>
                      </m:sup>
                    </m:sSubSup>
                    <m:r>
                      <a:rPr lang="en-US" sz="2800" i="1">
                        <a:latin typeface="Cambria Math" panose="02040503050406030204" pitchFamily="18" charset="0"/>
                        <a:cs typeface="Times New Roman" pitchFamily="18" charset="0"/>
                        <a:sym typeface="Symbol" pitchFamily="18" charset="2"/>
                      </a:rPr>
                      <m:t>=</m:t>
                    </m:r>
                    <m:r>
                      <a:rPr lang="en-US" sz="2800" i="1">
                        <a:latin typeface="Cambria Math" panose="02040503050406030204" pitchFamily="18" charset="0"/>
                        <a:cs typeface="Times New Roman" pitchFamily="18" charset="0"/>
                        <a:sym typeface="Symbol" pitchFamily="18" charset="2"/>
                      </a:rPr>
                      <m:t>1</m:t>
                    </m:r>
                  </m:oMath>
                </a14:m>
                <a:r>
                  <a:rPr lang="ar-SA" sz="2800" dirty="0">
                    <a:latin typeface="Times New Roman" pitchFamily="18" charset="0"/>
                    <a:cs typeface="Times New Roman" pitchFamily="18" charset="0"/>
                    <a:sym typeface="Symbol" pitchFamily="18" charset="2"/>
                  </a:rPr>
                  <a:t> </a:t>
                </a:r>
                <a:endParaRPr lang="en-US" sz="2800" b="1" dirty="0">
                  <a:latin typeface="Times New Roman" pitchFamily="18" charset="0"/>
                  <a:cs typeface="Times New Roman" pitchFamily="18" charset="0"/>
                </a:endParaRPr>
              </a:p>
            </p:txBody>
          </p:sp>
        </mc:Choice>
        <mc:Fallback xmlns="">
          <p:sp>
            <p:nvSpPr>
              <p:cNvPr id="16" name="Text Box 40"/>
              <p:cNvSpPr txBox="1">
                <a:spLocks noRot="1" noChangeAspect="1" noMove="1" noResize="1" noEditPoints="1" noAdjustHandles="1" noChangeArrowheads="1" noChangeShapeType="1" noTextEdit="1"/>
              </p:cNvSpPr>
              <p:nvPr/>
            </p:nvSpPr>
            <p:spPr bwMode="auto">
              <a:xfrm>
                <a:off x="1385517" y="5137150"/>
                <a:ext cx="1438855" cy="523220"/>
              </a:xfrm>
              <a:prstGeom prst="rect">
                <a:avLst/>
              </a:prstGeom>
              <a:blipFill>
                <a:blip r:embed="rId2"/>
                <a:stretch>
                  <a:fillRect t="-12791" r="-7627" b="-31395"/>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 Box 46"/>
              <p:cNvSpPr txBox="1">
                <a:spLocks noChangeArrowheads="1"/>
              </p:cNvSpPr>
              <p:nvPr/>
            </p:nvSpPr>
            <p:spPr bwMode="auto">
              <a:xfrm>
                <a:off x="2771800" y="5139440"/>
                <a:ext cx="1447127" cy="523220"/>
              </a:xfrm>
              <a:prstGeom prst="rect">
                <a:avLst/>
              </a:prstGeom>
              <a:noFill/>
              <a:ln w="9525">
                <a:noFill/>
                <a:miter lim="800000"/>
                <a:headEnd/>
                <a:tailEnd/>
              </a:ln>
            </p:spPr>
            <p:txBody>
              <a:bodyPr wrap="none">
                <a:spAutoFit/>
              </a:bodyPr>
              <a:lstStyle/>
              <a:p>
                <a14:m>
                  <m:oMath xmlns:m="http://schemas.openxmlformats.org/officeDocument/2006/math">
                    <m:sSubSup>
                      <m:sSubSupPr>
                        <m:ctrlPr>
                          <a:rPr lang="en-US" sz="2800" i="1" smtClean="0">
                            <a:latin typeface="Cambria Math" panose="02040503050406030204" pitchFamily="18" charset="0"/>
                            <a:cs typeface="Times New Roman" pitchFamily="18" charset="0"/>
                            <a:sym typeface="Symbol" pitchFamily="18" charset="2"/>
                          </a:rPr>
                        </m:ctrlPr>
                      </m:sSubSupPr>
                      <m:e>
                        <m:r>
                          <a:rPr lang="en-US" sz="2800" i="1">
                            <a:latin typeface="Cambria Math" panose="02040503050406030204" pitchFamily="18" charset="0"/>
                            <a:cs typeface="Times New Roman" pitchFamily="18" charset="0"/>
                            <a:sym typeface="Symbol" pitchFamily="18" charset="2"/>
                          </a:rPr>
                          <m:t>𝑥</m:t>
                        </m:r>
                      </m:e>
                      <m:sub>
                        <m:r>
                          <a:rPr lang="en-US" sz="2800" b="0" i="1" smtClean="0">
                            <a:latin typeface="Cambria Math" panose="02040503050406030204" pitchFamily="18" charset="0"/>
                            <a:cs typeface="Times New Roman" pitchFamily="18" charset="0"/>
                            <a:sym typeface="Symbol" pitchFamily="18" charset="2"/>
                          </a:rPr>
                          <m:t>24</m:t>
                        </m:r>
                      </m:sub>
                      <m:sup>
                        <m:r>
                          <a:rPr lang="en-US" sz="2800" i="1">
                            <a:latin typeface="Cambria Math" panose="02040503050406030204" pitchFamily="18" charset="0"/>
                            <a:cs typeface="Times New Roman" pitchFamily="18" charset="0"/>
                            <a:sym typeface="Symbol" pitchFamily="18" charset="2"/>
                          </a:rPr>
                          <m:t>∗</m:t>
                        </m:r>
                      </m:sup>
                    </m:sSubSup>
                    <m:r>
                      <a:rPr lang="en-US" sz="2800" i="1">
                        <a:latin typeface="Cambria Math" panose="02040503050406030204" pitchFamily="18" charset="0"/>
                        <a:cs typeface="Times New Roman" pitchFamily="18" charset="0"/>
                        <a:sym typeface="Symbol" pitchFamily="18" charset="2"/>
                      </a:rPr>
                      <m:t>=</m:t>
                    </m:r>
                    <m:r>
                      <a:rPr lang="en-US" sz="2800" i="1">
                        <a:latin typeface="Cambria Math" panose="02040503050406030204" pitchFamily="18" charset="0"/>
                        <a:cs typeface="Times New Roman" pitchFamily="18" charset="0"/>
                        <a:sym typeface="Symbol" pitchFamily="18" charset="2"/>
                      </a:rPr>
                      <m:t>1</m:t>
                    </m:r>
                  </m:oMath>
                </a14:m>
                <a:r>
                  <a:rPr lang="ar-SA" sz="2800" dirty="0">
                    <a:latin typeface="Times New Roman" pitchFamily="18" charset="0"/>
                    <a:cs typeface="Times New Roman" pitchFamily="18" charset="0"/>
                    <a:sym typeface="Symbol" pitchFamily="18" charset="2"/>
                  </a:rPr>
                  <a:t> </a:t>
                </a:r>
                <a:endParaRPr lang="en-US" sz="2800" b="1" dirty="0">
                  <a:latin typeface="Times New Roman" pitchFamily="18" charset="0"/>
                  <a:cs typeface="Times New Roman" pitchFamily="18" charset="0"/>
                </a:endParaRPr>
              </a:p>
            </p:txBody>
          </p:sp>
        </mc:Choice>
        <mc:Fallback xmlns="">
          <p:sp>
            <p:nvSpPr>
              <p:cNvPr id="17" name="Text Box 46"/>
              <p:cNvSpPr txBox="1">
                <a:spLocks noRot="1" noChangeAspect="1" noMove="1" noResize="1" noEditPoints="1" noAdjustHandles="1" noChangeArrowheads="1" noChangeShapeType="1" noTextEdit="1"/>
              </p:cNvSpPr>
              <p:nvPr/>
            </p:nvSpPr>
            <p:spPr bwMode="auto">
              <a:xfrm>
                <a:off x="2771800" y="5139440"/>
                <a:ext cx="1447127" cy="523220"/>
              </a:xfrm>
              <a:prstGeom prst="rect">
                <a:avLst/>
              </a:prstGeom>
              <a:blipFill>
                <a:blip r:embed="rId3"/>
                <a:stretch>
                  <a:fillRect t="-11628" r="-7595" b="-31395"/>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 Box 55"/>
              <p:cNvSpPr txBox="1">
                <a:spLocks noChangeArrowheads="1"/>
              </p:cNvSpPr>
              <p:nvPr/>
            </p:nvSpPr>
            <p:spPr bwMode="auto">
              <a:xfrm>
                <a:off x="5652120" y="5135900"/>
                <a:ext cx="1447127" cy="523220"/>
              </a:xfrm>
              <a:prstGeom prst="rect">
                <a:avLst/>
              </a:prstGeom>
              <a:noFill/>
              <a:ln w="9525">
                <a:noFill/>
                <a:miter lim="800000"/>
                <a:headEnd/>
                <a:tailEnd/>
              </a:ln>
            </p:spPr>
            <p:txBody>
              <a:bodyPr wrap="none">
                <a:spAutoFit/>
              </a:bodyPr>
              <a:lstStyle/>
              <a:p>
                <a14:m>
                  <m:oMath xmlns:m="http://schemas.openxmlformats.org/officeDocument/2006/math">
                    <m:sSubSup>
                      <m:sSubSupPr>
                        <m:ctrlPr>
                          <a:rPr lang="en-US" sz="2800" i="1" smtClean="0">
                            <a:latin typeface="Cambria Math" panose="02040503050406030204" pitchFamily="18" charset="0"/>
                            <a:cs typeface="Times New Roman" pitchFamily="18" charset="0"/>
                            <a:sym typeface="Symbol" pitchFamily="18" charset="2"/>
                          </a:rPr>
                        </m:ctrlPr>
                      </m:sSubSupPr>
                      <m:e>
                        <m:r>
                          <a:rPr lang="en-US" sz="2800" i="1">
                            <a:latin typeface="Cambria Math" panose="02040503050406030204" pitchFamily="18" charset="0"/>
                            <a:cs typeface="Times New Roman" pitchFamily="18" charset="0"/>
                            <a:sym typeface="Symbol" pitchFamily="18" charset="2"/>
                          </a:rPr>
                          <m:t>𝑥</m:t>
                        </m:r>
                      </m:e>
                      <m:sub>
                        <m:r>
                          <a:rPr lang="en-US" sz="2800" b="0" i="1" smtClean="0">
                            <a:latin typeface="Cambria Math" panose="02040503050406030204" pitchFamily="18" charset="0"/>
                            <a:cs typeface="Times New Roman" pitchFamily="18" charset="0"/>
                            <a:sym typeface="Symbol" pitchFamily="18" charset="2"/>
                          </a:rPr>
                          <m:t>41</m:t>
                        </m:r>
                      </m:sub>
                      <m:sup>
                        <m:r>
                          <a:rPr lang="en-US" sz="2800" i="1">
                            <a:latin typeface="Cambria Math" panose="02040503050406030204" pitchFamily="18" charset="0"/>
                            <a:cs typeface="Times New Roman" pitchFamily="18" charset="0"/>
                            <a:sym typeface="Symbol" pitchFamily="18" charset="2"/>
                          </a:rPr>
                          <m:t>∗</m:t>
                        </m:r>
                      </m:sup>
                    </m:sSubSup>
                    <m:r>
                      <a:rPr lang="en-US" sz="2800" i="1">
                        <a:latin typeface="Cambria Math" panose="02040503050406030204" pitchFamily="18" charset="0"/>
                        <a:cs typeface="Times New Roman" pitchFamily="18" charset="0"/>
                        <a:sym typeface="Symbol" pitchFamily="18" charset="2"/>
                      </a:rPr>
                      <m:t>=</m:t>
                    </m:r>
                    <m:r>
                      <a:rPr lang="en-US" sz="2800" i="1">
                        <a:latin typeface="Cambria Math" panose="02040503050406030204" pitchFamily="18" charset="0"/>
                        <a:cs typeface="Times New Roman" pitchFamily="18" charset="0"/>
                        <a:sym typeface="Symbol" pitchFamily="18" charset="2"/>
                      </a:rPr>
                      <m:t>1</m:t>
                    </m:r>
                  </m:oMath>
                </a14:m>
                <a:r>
                  <a:rPr lang="ar-SA" sz="2800" dirty="0">
                    <a:latin typeface="Times New Roman" pitchFamily="18" charset="0"/>
                    <a:cs typeface="Times New Roman" pitchFamily="18" charset="0"/>
                    <a:sym typeface="Symbol" pitchFamily="18" charset="2"/>
                  </a:rPr>
                  <a:t> </a:t>
                </a:r>
                <a:endParaRPr lang="en-US" sz="2800" b="1" dirty="0">
                  <a:latin typeface="Times New Roman" pitchFamily="18" charset="0"/>
                  <a:cs typeface="Times New Roman" pitchFamily="18" charset="0"/>
                </a:endParaRPr>
              </a:p>
            </p:txBody>
          </p:sp>
        </mc:Choice>
        <mc:Fallback xmlns="">
          <p:sp>
            <p:nvSpPr>
              <p:cNvPr id="18" name="Text Box 55"/>
              <p:cNvSpPr txBox="1">
                <a:spLocks noRot="1" noChangeAspect="1" noMove="1" noResize="1" noEditPoints="1" noAdjustHandles="1" noChangeArrowheads="1" noChangeShapeType="1" noTextEdit="1"/>
              </p:cNvSpPr>
              <p:nvPr/>
            </p:nvSpPr>
            <p:spPr bwMode="auto">
              <a:xfrm>
                <a:off x="5652120" y="5135900"/>
                <a:ext cx="1447127" cy="523220"/>
              </a:xfrm>
              <a:prstGeom prst="rect">
                <a:avLst/>
              </a:prstGeom>
              <a:blipFill>
                <a:blip r:embed="rId4"/>
                <a:stretch>
                  <a:fillRect t="-12941" r="-7563" b="-32941"/>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 Box 61"/>
              <p:cNvSpPr txBox="1">
                <a:spLocks noChangeArrowheads="1"/>
              </p:cNvSpPr>
              <p:nvPr/>
            </p:nvSpPr>
            <p:spPr bwMode="auto">
              <a:xfrm>
                <a:off x="4211960" y="5135380"/>
                <a:ext cx="1447127" cy="523220"/>
              </a:xfrm>
              <a:prstGeom prst="rect">
                <a:avLst/>
              </a:prstGeom>
              <a:noFill/>
              <a:ln w="9525">
                <a:noFill/>
                <a:miter lim="800000"/>
                <a:headEnd/>
                <a:tailEnd/>
              </a:ln>
            </p:spPr>
            <p:txBody>
              <a:bodyPr wrap="none">
                <a:spAutoFit/>
              </a:bodyPr>
              <a:lstStyle/>
              <a:p>
                <a14:m>
                  <m:oMath xmlns:m="http://schemas.openxmlformats.org/officeDocument/2006/math">
                    <m:sSubSup>
                      <m:sSubSupPr>
                        <m:ctrlPr>
                          <a:rPr lang="en-US" sz="2800" i="1" smtClean="0">
                            <a:latin typeface="Cambria Math" panose="02040503050406030204" pitchFamily="18" charset="0"/>
                            <a:cs typeface="Times New Roman" pitchFamily="18" charset="0"/>
                            <a:sym typeface="Symbol" pitchFamily="18" charset="2"/>
                          </a:rPr>
                        </m:ctrlPr>
                      </m:sSubSupPr>
                      <m:e>
                        <m:r>
                          <a:rPr lang="en-US" sz="2800" i="1">
                            <a:latin typeface="Cambria Math" panose="02040503050406030204" pitchFamily="18" charset="0"/>
                            <a:cs typeface="Times New Roman" pitchFamily="18" charset="0"/>
                            <a:sym typeface="Symbol" pitchFamily="18" charset="2"/>
                          </a:rPr>
                          <m:t>𝑥</m:t>
                        </m:r>
                      </m:e>
                      <m:sub>
                        <m:r>
                          <a:rPr lang="en-US" sz="2800" b="0" i="1" smtClean="0">
                            <a:latin typeface="Cambria Math" panose="02040503050406030204" pitchFamily="18" charset="0"/>
                            <a:cs typeface="Times New Roman" pitchFamily="18" charset="0"/>
                            <a:sym typeface="Symbol" pitchFamily="18" charset="2"/>
                          </a:rPr>
                          <m:t>33</m:t>
                        </m:r>
                      </m:sub>
                      <m:sup>
                        <m:r>
                          <a:rPr lang="en-US" sz="2800" i="1">
                            <a:latin typeface="Cambria Math" panose="02040503050406030204" pitchFamily="18" charset="0"/>
                            <a:cs typeface="Times New Roman" pitchFamily="18" charset="0"/>
                            <a:sym typeface="Symbol" pitchFamily="18" charset="2"/>
                          </a:rPr>
                          <m:t>∗</m:t>
                        </m:r>
                      </m:sup>
                    </m:sSubSup>
                    <m:r>
                      <a:rPr lang="en-US" sz="2800" i="1">
                        <a:latin typeface="Cambria Math" panose="02040503050406030204" pitchFamily="18" charset="0"/>
                        <a:cs typeface="Times New Roman" pitchFamily="18" charset="0"/>
                        <a:sym typeface="Symbol" pitchFamily="18" charset="2"/>
                      </a:rPr>
                      <m:t>=</m:t>
                    </m:r>
                    <m:r>
                      <a:rPr lang="en-US" sz="2800" i="1">
                        <a:latin typeface="Cambria Math" panose="02040503050406030204" pitchFamily="18" charset="0"/>
                        <a:cs typeface="Times New Roman" pitchFamily="18" charset="0"/>
                        <a:sym typeface="Symbol" pitchFamily="18" charset="2"/>
                      </a:rPr>
                      <m:t>1</m:t>
                    </m:r>
                  </m:oMath>
                </a14:m>
                <a:r>
                  <a:rPr lang="ar-SA" sz="2800" dirty="0">
                    <a:latin typeface="Times New Roman" pitchFamily="18" charset="0"/>
                    <a:cs typeface="Times New Roman" pitchFamily="18" charset="0"/>
                    <a:sym typeface="Symbol" pitchFamily="18" charset="2"/>
                  </a:rPr>
                  <a:t> </a:t>
                </a:r>
                <a:endParaRPr lang="en-US" sz="2800" b="1" dirty="0">
                  <a:latin typeface="Times New Roman" pitchFamily="18" charset="0"/>
                  <a:cs typeface="Times New Roman" pitchFamily="18" charset="0"/>
                </a:endParaRPr>
              </a:p>
            </p:txBody>
          </p:sp>
        </mc:Choice>
        <mc:Fallback xmlns="">
          <p:sp>
            <p:nvSpPr>
              <p:cNvPr id="19" name="Text Box 61"/>
              <p:cNvSpPr txBox="1">
                <a:spLocks noRot="1" noChangeAspect="1" noMove="1" noResize="1" noEditPoints="1" noAdjustHandles="1" noChangeArrowheads="1" noChangeShapeType="1" noTextEdit="1"/>
              </p:cNvSpPr>
              <p:nvPr/>
            </p:nvSpPr>
            <p:spPr bwMode="auto">
              <a:xfrm>
                <a:off x="4211960" y="5135380"/>
                <a:ext cx="1447127" cy="523220"/>
              </a:xfrm>
              <a:prstGeom prst="rect">
                <a:avLst/>
              </a:prstGeom>
              <a:blipFill>
                <a:blip r:embed="rId5"/>
                <a:stretch>
                  <a:fillRect t="-11628" r="-7595" b="-31395"/>
                </a:stretch>
              </a:blipFill>
              <a:ln w="9525">
                <a:noFill/>
                <a:miter lim="800000"/>
                <a:headEnd/>
                <a:tailEnd/>
              </a:ln>
            </p:spPr>
            <p:txBody>
              <a:bodyPr/>
              <a:lstStyle/>
              <a:p>
                <a:r>
                  <a:rPr lang="en-US">
                    <a:noFill/>
                  </a:rPr>
                  <a:t> </a:t>
                </a:r>
              </a:p>
            </p:txBody>
          </p:sp>
        </mc:Fallback>
      </mc:AlternateContent>
      <p:sp>
        <p:nvSpPr>
          <p:cNvPr id="22" name="Oval 60"/>
          <p:cNvSpPr>
            <a:spLocks noChangeArrowheads="1"/>
          </p:cNvSpPr>
          <p:nvPr/>
        </p:nvSpPr>
        <p:spPr bwMode="auto">
          <a:xfrm>
            <a:off x="3093153" y="3021013"/>
            <a:ext cx="428625" cy="400050"/>
          </a:xfrm>
          <a:prstGeom prst="ellipse">
            <a:avLst/>
          </a:prstGeom>
          <a:noFill/>
          <a:ln w="38100">
            <a:solidFill>
              <a:srgbClr val="669900"/>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a:spLocks noGrp="1"/>
          </p:cNvSpPr>
          <p:nvPr>
            <p:ph type="sldNum" sz="quarter" idx="12"/>
          </p:nvPr>
        </p:nvSpPr>
        <p:spPr>
          <a:noFill/>
        </p:spPr>
        <p:txBody>
          <a:bodyPr/>
          <a:lstStyle/>
          <a:p>
            <a:fld id="{0C382A49-3F5C-4DB7-A297-218F101603AC}" type="slidenum">
              <a:rPr lang="ar-SA" smtClean="0"/>
              <a:pPr/>
              <a:t>29</a:t>
            </a:fld>
            <a:endParaRPr lang="en-US"/>
          </a:p>
        </p:txBody>
      </p:sp>
      <p:sp>
        <p:nvSpPr>
          <p:cNvPr id="19460"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مثال: الطريقة الهنغارية</a:t>
            </a:r>
            <a:endParaRPr lang="en-US" sz="4000" b="1" dirty="0">
              <a:solidFill>
                <a:srgbClr val="002060"/>
              </a:solidFill>
              <a:latin typeface="Times New Roman" pitchFamily="18" charset="0"/>
              <a:cs typeface="Times New Roman" pitchFamily="18" charset="0"/>
              <a:sym typeface="Symbol" pitchFamily="18" charset="2"/>
            </a:endParaRPr>
          </a:p>
        </p:txBody>
      </p:sp>
      <p:sp>
        <p:nvSpPr>
          <p:cNvPr id="23" name="Rectangle 2"/>
          <p:cNvSpPr txBox="1">
            <a:spLocks noChangeArrowheads="1"/>
          </p:cNvSpPr>
          <p:nvPr/>
        </p:nvSpPr>
        <p:spPr bwMode="auto">
          <a:xfrm>
            <a:off x="200025" y="1667718"/>
            <a:ext cx="8702675" cy="5073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533400" indent="-533400" algn="r" rtl="1">
              <a:lnSpc>
                <a:spcPct val="90000"/>
              </a:lnSpc>
              <a:spcBef>
                <a:spcPct val="0"/>
              </a:spcBef>
              <a:buFont typeface="Arial" charset="0"/>
              <a:buChar char="•"/>
            </a:pPr>
            <a:r>
              <a:rPr lang="ar-SA" kern="0" dirty="0">
                <a:latin typeface="Times New Roman" pitchFamily="18" charset="0"/>
                <a:cs typeface="Times New Roman" pitchFamily="18" charset="0"/>
                <a:sym typeface="Symbol" pitchFamily="18" charset="2"/>
              </a:rPr>
              <a:t>قيمة دالة الهدف المثلى = </a:t>
            </a:r>
            <a:r>
              <a:rPr lang="en-US" kern="0" dirty="0">
                <a:latin typeface="Times New Roman" pitchFamily="18" charset="0"/>
                <a:cs typeface="Times New Roman" pitchFamily="18" charset="0"/>
                <a:sym typeface="Symbol" pitchFamily="18" charset="2"/>
              </a:rPr>
              <a:t>15</a:t>
            </a:r>
            <a:endParaRPr lang="ar-SA" kern="0" dirty="0">
              <a:latin typeface="Times New Roman" pitchFamily="18" charset="0"/>
              <a:cs typeface="Times New Roman" pitchFamily="18" charset="0"/>
              <a:sym typeface="Symbol" pitchFamily="18" charset="2"/>
            </a:endParaRPr>
          </a:p>
          <a:p>
            <a:pPr marL="533400" indent="-533400" algn="r" rtl="1">
              <a:lnSpc>
                <a:spcPct val="90000"/>
              </a:lnSpc>
              <a:spcBef>
                <a:spcPct val="0"/>
              </a:spcBef>
              <a:buFont typeface="Arial" charset="0"/>
              <a:buChar char="•"/>
            </a:pPr>
            <a:r>
              <a:rPr lang="ar-SA" kern="0" dirty="0">
                <a:latin typeface="Times New Roman" pitchFamily="18" charset="0"/>
                <a:cs typeface="Times New Roman" pitchFamily="18" charset="0"/>
                <a:sym typeface="Symbol" pitchFamily="18" charset="2"/>
              </a:rPr>
              <a:t>لاحظ أن:</a:t>
            </a:r>
          </a:p>
          <a:p>
            <a:pPr marL="0" indent="0" rtl="1">
              <a:lnSpc>
                <a:spcPct val="90000"/>
              </a:lnSpc>
              <a:spcBef>
                <a:spcPct val="0"/>
              </a:spcBef>
              <a:buNone/>
            </a:pPr>
            <a:r>
              <a:rPr lang="en-US" sz="3600" i="1" kern="0" dirty="0">
                <a:latin typeface="Times New Roman" pitchFamily="18" charset="0"/>
                <a:cs typeface="Times New Roman" pitchFamily="18" charset="0"/>
                <a:sym typeface="Symbol" pitchFamily="18" charset="2"/>
              </a:rPr>
              <a:t>    p</a:t>
            </a:r>
            <a:r>
              <a:rPr lang="en-US" sz="3600" kern="0" baseline="-25000" dirty="0">
                <a:latin typeface="Times New Roman" pitchFamily="18" charset="0"/>
                <a:cs typeface="Times New Roman" pitchFamily="18" charset="0"/>
                <a:sym typeface="Symbol" pitchFamily="18" charset="2"/>
              </a:rPr>
              <a:t>1</a:t>
            </a:r>
            <a:r>
              <a:rPr lang="en-US" sz="3600" kern="0" dirty="0">
                <a:latin typeface="Times New Roman" pitchFamily="18" charset="0"/>
                <a:cs typeface="Times New Roman" pitchFamily="18" charset="0"/>
                <a:sym typeface="Symbol" pitchFamily="18" charset="2"/>
              </a:rPr>
              <a:t> + </a:t>
            </a:r>
            <a:r>
              <a:rPr lang="en-US" sz="3600" i="1" kern="0" dirty="0">
                <a:latin typeface="Times New Roman" pitchFamily="18" charset="0"/>
                <a:cs typeface="Times New Roman" pitchFamily="18" charset="0"/>
                <a:sym typeface="Symbol" pitchFamily="18" charset="2"/>
              </a:rPr>
              <a:t>p</a:t>
            </a:r>
            <a:r>
              <a:rPr lang="en-US" sz="3600" kern="0" baseline="-25000" dirty="0">
                <a:latin typeface="Times New Roman" pitchFamily="18" charset="0"/>
                <a:cs typeface="Times New Roman" pitchFamily="18" charset="0"/>
                <a:sym typeface="Symbol" pitchFamily="18" charset="2"/>
              </a:rPr>
              <a:t>2</a:t>
            </a:r>
            <a:r>
              <a:rPr lang="en-US" sz="3600" kern="0" dirty="0">
                <a:latin typeface="Times New Roman" pitchFamily="18" charset="0"/>
                <a:cs typeface="Times New Roman" pitchFamily="18" charset="0"/>
                <a:sym typeface="Symbol" pitchFamily="18" charset="2"/>
              </a:rPr>
              <a:t> + </a:t>
            </a:r>
            <a:r>
              <a:rPr lang="en-US" sz="3600" i="1" kern="0" dirty="0">
                <a:latin typeface="Times New Roman" pitchFamily="18" charset="0"/>
                <a:cs typeface="Times New Roman" pitchFamily="18" charset="0"/>
                <a:sym typeface="Symbol" pitchFamily="18" charset="2"/>
              </a:rPr>
              <a:t>p</a:t>
            </a:r>
            <a:r>
              <a:rPr lang="en-US" sz="3600" kern="0" baseline="-25000" dirty="0">
                <a:latin typeface="Times New Roman" pitchFamily="18" charset="0"/>
                <a:cs typeface="Times New Roman" pitchFamily="18" charset="0"/>
                <a:sym typeface="Symbol" pitchFamily="18" charset="2"/>
              </a:rPr>
              <a:t>3</a:t>
            </a:r>
            <a:r>
              <a:rPr lang="en-US" sz="3600" kern="0" dirty="0">
                <a:latin typeface="Times New Roman" pitchFamily="18" charset="0"/>
                <a:cs typeface="Times New Roman" pitchFamily="18" charset="0"/>
                <a:sym typeface="Symbol" pitchFamily="18" charset="2"/>
              </a:rPr>
              <a:t> + </a:t>
            </a:r>
            <a:r>
              <a:rPr lang="en-US" sz="3600" i="1" kern="0" dirty="0">
                <a:latin typeface="Times New Roman" pitchFamily="18" charset="0"/>
                <a:cs typeface="Times New Roman" pitchFamily="18" charset="0"/>
                <a:sym typeface="Symbol" pitchFamily="18" charset="2"/>
              </a:rPr>
              <a:t>p</a:t>
            </a:r>
            <a:r>
              <a:rPr lang="en-US" sz="3600" kern="0" baseline="-25000" dirty="0">
                <a:latin typeface="Times New Roman" pitchFamily="18" charset="0"/>
                <a:cs typeface="Times New Roman" pitchFamily="18" charset="0"/>
                <a:sym typeface="Symbol" pitchFamily="18" charset="2"/>
              </a:rPr>
              <a:t>4</a:t>
            </a:r>
            <a:r>
              <a:rPr lang="en-US" sz="3600" kern="0" dirty="0">
                <a:latin typeface="Times New Roman" pitchFamily="18" charset="0"/>
                <a:cs typeface="Times New Roman" pitchFamily="18" charset="0"/>
                <a:sym typeface="Symbol" pitchFamily="18" charset="2"/>
              </a:rPr>
              <a:t> + </a:t>
            </a:r>
            <a:r>
              <a:rPr lang="en-US" sz="3600" i="1" kern="0" dirty="0">
                <a:latin typeface="Times New Roman" pitchFamily="18" charset="0"/>
                <a:cs typeface="Times New Roman" pitchFamily="18" charset="0"/>
                <a:sym typeface="Symbol" pitchFamily="18" charset="2"/>
              </a:rPr>
              <a:t>q</a:t>
            </a:r>
            <a:r>
              <a:rPr lang="en-US" sz="3600" kern="0" baseline="-25000" dirty="0">
                <a:latin typeface="Times New Roman" pitchFamily="18" charset="0"/>
                <a:cs typeface="Times New Roman" pitchFamily="18" charset="0"/>
                <a:sym typeface="Symbol" pitchFamily="18" charset="2"/>
              </a:rPr>
              <a:t>1</a:t>
            </a:r>
            <a:r>
              <a:rPr lang="en-US" sz="3600" kern="0" dirty="0">
                <a:latin typeface="Times New Roman" pitchFamily="18" charset="0"/>
                <a:cs typeface="Times New Roman" pitchFamily="18" charset="0"/>
                <a:sym typeface="Symbol" pitchFamily="18" charset="2"/>
              </a:rPr>
              <a:t> + </a:t>
            </a:r>
            <a:r>
              <a:rPr lang="en-US" sz="3600" i="1" kern="0" dirty="0">
                <a:latin typeface="Times New Roman" pitchFamily="18" charset="0"/>
                <a:cs typeface="Times New Roman" pitchFamily="18" charset="0"/>
                <a:sym typeface="Symbol" pitchFamily="18" charset="2"/>
              </a:rPr>
              <a:t>q</a:t>
            </a:r>
            <a:r>
              <a:rPr lang="en-US" sz="3600" kern="0" baseline="-25000" dirty="0">
                <a:latin typeface="Times New Roman" pitchFamily="18" charset="0"/>
                <a:cs typeface="Times New Roman" pitchFamily="18" charset="0"/>
                <a:sym typeface="Symbol" pitchFamily="18" charset="2"/>
              </a:rPr>
              <a:t>2</a:t>
            </a:r>
            <a:r>
              <a:rPr lang="en-US" sz="3600" kern="0" dirty="0">
                <a:latin typeface="Times New Roman" pitchFamily="18" charset="0"/>
                <a:cs typeface="Times New Roman" pitchFamily="18" charset="0"/>
                <a:sym typeface="Symbol" pitchFamily="18" charset="2"/>
              </a:rPr>
              <a:t> + </a:t>
            </a:r>
            <a:r>
              <a:rPr lang="en-US" sz="3600" i="1" kern="0" dirty="0">
                <a:latin typeface="Times New Roman" pitchFamily="18" charset="0"/>
                <a:cs typeface="Times New Roman" pitchFamily="18" charset="0"/>
                <a:sym typeface="Symbol" pitchFamily="18" charset="2"/>
              </a:rPr>
              <a:t>q</a:t>
            </a:r>
            <a:r>
              <a:rPr lang="en-US" sz="3600" kern="0" baseline="-25000" dirty="0">
                <a:latin typeface="Times New Roman" pitchFamily="18" charset="0"/>
                <a:cs typeface="Times New Roman" pitchFamily="18" charset="0"/>
                <a:sym typeface="Symbol" pitchFamily="18" charset="2"/>
              </a:rPr>
              <a:t>3</a:t>
            </a:r>
            <a:r>
              <a:rPr lang="en-US" sz="3600" kern="0" dirty="0">
                <a:latin typeface="Times New Roman" pitchFamily="18" charset="0"/>
                <a:cs typeface="Times New Roman" pitchFamily="18" charset="0"/>
                <a:sym typeface="Symbol" pitchFamily="18" charset="2"/>
              </a:rPr>
              <a:t> + </a:t>
            </a:r>
            <a:r>
              <a:rPr lang="en-US" sz="3600" i="1" kern="0" dirty="0">
                <a:latin typeface="Times New Roman" pitchFamily="18" charset="0"/>
                <a:cs typeface="Times New Roman" pitchFamily="18" charset="0"/>
                <a:sym typeface="Symbol" pitchFamily="18" charset="2"/>
              </a:rPr>
              <a:t>q</a:t>
            </a:r>
            <a:r>
              <a:rPr lang="en-US" sz="3600" kern="0" baseline="-25000" dirty="0">
                <a:latin typeface="Times New Roman" pitchFamily="18" charset="0"/>
                <a:cs typeface="Times New Roman" pitchFamily="18" charset="0"/>
                <a:sym typeface="Symbol" pitchFamily="18" charset="2"/>
              </a:rPr>
              <a:t>4</a:t>
            </a:r>
            <a:r>
              <a:rPr lang="en-US" sz="3600" kern="0" dirty="0">
                <a:latin typeface="Times New Roman" pitchFamily="18" charset="0"/>
                <a:cs typeface="Times New Roman" pitchFamily="18" charset="0"/>
                <a:sym typeface="Symbol" pitchFamily="18" charset="2"/>
              </a:rPr>
              <a:t> + </a:t>
            </a:r>
            <a:r>
              <a:rPr lang="en-US" sz="3600" i="1" kern="0" dirty="0">
                <a:latin typeface="Times New Roman" pitchFamily="18" charset="0"/>
                <a:cs typeface="Times New Roman" pitchFamily="18" charset="0"/>
                <a:sym typeface="Symbol" pitchFamily="18" charset="2"/>
              </a:rPr>
              <a:t>h</a:t>
            </a:r>
            <a:endParaRPr lang="en-US" sz="3600" kern="0" baseline="-25000" dirty="0">
              <a:latin typeface="Times New Roman" pitchFamily="18" charset="0"/>
              <a:cs typeface="Times New Roman" pitchFamily="18" charset="0"/>
              <a:sym typeface="Symbol" pitchFamily="18" charset="2"/>
            </a:endParaRPr>
          </a:p>
          <a:p>
            <a:pPr marL="0" indent="0" rtl="1">
              <a:lnSpc>
                <a:spcPct val="90000"/>
              </a:lnSpc>
              <a:spcBef>
                <a:spcPct val="0"/>
              </a:spcBef>
              <a:buNone/>
            </a:pPr>
            <a:r>
              <a:rPr lang="en-US" sz="3600" kern="0" dirty="0">
                <a:latin typeface="Times New Roman" pitchFamily="18" charset="0"/>
                <a:cs typeface="Times New Roman" pitchFamily="18" charset="0"/>
                <a:sym typeface="Symbol" pitchFamily="18" charset="2"/>
              </a:rPr>
              <a:t>=  5  +</a:t>
            </a:r>
            <a:r>
              <a:rPr lang="en-US" sz="800" kern="0" dirty="0">
                <a:latin typeface="Times New Roman" pitchFamily="18" charset="0"/>
                <a:cs typeface="Times New Roman" pitchFamily="18" charset="0"/>
                <a:sym typeface="Symbol" pitchFamily="18" charset="2"/>
              </a:rPr>
              <a:t> </a:t>
            </a:r>
            <a:r>
              <a:rPr lang="en-US" sz="100" kern="0" dirty="0">
                <a:latin typeface="Times New Roman" pitchFamily="18" charset="0"/>
                <a:cs typeface="Times New Roman" pitchFamily="18" charset="0"/>
                <a:sym typeface="Symbol" pitchFamily="18" charset="2"/>
              </a:rPr>
              <a:t>        </a:t>
            </a:r>
            <a:r>
              <a:rPr lang="en-US" sz="3600" kern="0" dirty="0">
                <a:latin typeface="Times New Roman" pitchFamily="18" charset="0"/>
                <a:cs typeface="Times New Roman" pitchFamily="18" charset="0"/>
                <a:sym typeface="Symbol" pitchFamily="18" charset="2"/>
              </a:rPr>
              <a:t> 2  +</a:t>
            </a:r>
            <a:r>
              <a:rPr lang="en-US" sz="800" kern="0" dirty="0">
                <a:latin typeface="Times New Roman" pitchFamily="18" charset="0"/>
                <a:cs typeface="Times New Roman" pitchFamily="18" charset="0"/>
                <a:sym typeface="Symbol" pitchFamily="18" charset="2"/>
              </a:rPr>
              <a:t> </a:t>
            </a:r>
            <a:r>
              <a:rPr lang="en-US" sz="3600" kern="0" dirty="0">
                <a:latin typeface="Times New Roman" pitchFamily="18" charset="0"/>
                <a:cs typeface="Times New Roman" pitchFamily="18" charset="0"/>
                <a:sym typeface="Symbol" pitchFamily="18" charset="2"/>
              </a:rPr>
              <a:t> 3  + </a:t>
            </a:r>
            <a:r>
              <a:rPr lang="en-US" sz="1600" kern="0" dirty="0">
                <a:latin typeface="Times New Roman" pitchFamily="18" charset="0"/>
                <a:cs typeface="Times New Roman" pitchFamily="18" charset="0"/>
                <a:sym typeface="Symbol" pitchFamily="18" charset="2"/>
              </a:rPr>
              <a:t> </a:t>
            </a:r>
            <a:r>
              <a:rPr lang="en-US" sz="800" kern="0" dirty="0">
                <a:latin typeface="Times New Roman" pitchFamily="18" charset="0"/>
                <a:cs typeface="Times New Roman" pitchFamily="18" charset="0"/>
                <a:sym typeface="Symbol" pitchFamily="18" charset="2"/>
              </a:rPr>
              <a:t> </a:t>
            </a:r>
            <a:r>
              <a:rPr lang="en-US" sz="3600" kern="0" dirty="0">
                <a:latin typeface="Times New Roman" pitchFamily="18" charset="0"/>
                <a:cs typeface="Times New Roman" pitchFamily="18" charset="0"/>
                <a:sym typeface="Symbol" pitchFamily="18" charset="2"/>
              </a:rPr>
              <a:t>2</a:t>
            </a:r>
            <a:r>
              <a:rPr lang="en-US" sz="1600" kern="0" dirty="0">
                <a:latin typeface="Times New Roman" pitchFamily="18" charset="0"/>
                <a:cs typeface="Times New Roman" pitchFamily="18" charset="0"/>
                <a:sym typeface="Symbol" pitchFamily="18" charset="2"/>
              </a:rPr>
              <a:t> </a:t>
            </a:r>
            <a:r>
              <a:rPr lang="en-US" sz="800" kern="0" dirty="0">
                <a:latin typeface="Times New Roman" pitchFamily="18" charset="0"/>
                <a:cs typeface="Times New Roman" pitchFamily="18" charset="0"/>
                <a:sym typeface="Symbol" pitchFamily="18" charset="2"/>
              </a:rPr>
              <a:t> </a:t>
            </a:r>
            <a:r>
              <a:rPr lang="en-US" sz="3600" kern="0" dirty="0">
                <a:latin typeface="Times New Roman" pitchFamily="18" charset="0"/>
                <a:cs typeface="Times New Roman" pitchFamily="18" charset="0"/>
                <a:sym typeface="Symbol" pitchFamily="18" charset="2"/>
              </a:rPr>
              <a:t> +</a:t>
            </a:r>
            <a:r>
              <a:rPr lang="en-US" sz="1200" kern="0" dirty="0">
                <a:latin typeface="Times New Roman" pitchFamily="18" charset="0"/>
                <a:cs typeface="Times New Roman" pitchFamily="18" charset="0"/>
                <a:sym typeface="Symbol" pitchFamily="18" charset="2"/>
              </a:rPr>
              <a:t> </a:t>
            </a:r>
            <a:r>
              <a:rPr lang="en-US" sz="3600" kern="0" dirty="0">
                <a:latin typeface="Times New Roman" pitchFamily="18" charset="0"/>
                <a:cs typeface="Times New Roman" pitchFamily="18" charset="0"/>
                <a:sym typeface="Symbol" pitchFamily="18" charset="2"/>
              </a:rPr>
              <a:t> </a:t>
            </a:r>
            <a:r>
              <a:rPr lang="en-US" sz="1000" kern="0" dirty="0">
                <a:latin typeface="Times New Roman" pitchFamily="18" charset="0"/>
                <a:cs typeface="Times New Roman" pitchFamily="18" charset="0"/>
                <a:sym typeface="Symbol" pitchFamily="18" charset="2"/>
              </a:rPr>
              <a:t>  </a:t>
            </a:r>
            <a:r>
              <a:rPr lang="en-US" sz="3600" kern="0" dirty="0">
                <a:latin typeface="Times New Roman" pitchFamily="18" charset="0"/>
                <a:cs typeface="Times New Roman" pitchFamily="18" charset="0"/>
                <a:sym typeface="Symbol" pitchFamily="18" charset="2"/>
              </a:rPr>
              <a:t>0</a:t>
            </a:r>
            <a:r>
              <a:rPr lang="en-US" sz="1000" kern="0" dirty="0">
                <a:latin typeface="Times New Roman" pitchFamily="18" charset="0"/>
                <a:cs typeface="Times New Roman" pitchFamily="18" charset="0"/>
                <a:sym typeface="Symbol" pitchFamily="18" charset="2"/>
              </a:rPr>
              <a:t>  </a:t>
            </a:r>
            <a:r>
              <a:rPr lang="en-US" sz="3600" kern="0" dirty="0">
                <a:latin typeface="Times New Roman" pitchFamily="18" charset="0"/>
                <a:cs typeface="Times New Roman" pitchFamily="18" charset="0"/>
                <a:sym typeface="Symbol" pitchFamily="18" charset="2"/>
              </a:rPr>
              <a:t> +  0 </a:t>
            </a:r>
            <a:r>
              <a:rPr lang="en-US" sz="1000" kern="0" dirty="0">
                <a:latin typeface="Times New Roman" pitchFamily="18" charset="0"/>
                <a:cs typeface="Times New Roman" pitchFamily="18" charset="0"/>
                <a:sym typeface="Symbol" pitchFamily="18" charset="2"/>
              </a:rPr>
              <a:t>  </a:t>
            </a:r>
            <a:r>
              <a:rPr lang="en-US" sz="3600" kern="0" dirty="0">
                <a:latin typeface="Times New Roman" pitchFamily="18" charset="0"/>
                <a:cs typeface="Times New Roman" pitchFamily="18" charset="0"/>
                <a:sym typeface="Symbol" pitchFamily="18" charset="2"/>
              </a:rPr>
              <a:t>+  0</a:t>
            </a:r>
            <a:r>
              <a:rPr lang="en-US" sz="800" kern="0" dirty="0">
                <a:latin typeface="Times New Roman" pitchFamily="18" charset="0"/>
                <a:cs typeface="Times New Roman" pitchFamily="18" charset="0"/>
                <a:sym typeface="Symbol" pitchFamily="18" charset="2"/>
              </a:rPr>
              <a:t> </a:t>
            </a:r>
            <a:r>
              <a:rPr lang="en-US" sz="3600" kern="0" dirty="0">
                <a:latin typeface="Times New Roman" pitchFamily="18" charset="0"/>
                <a:cs typeface="Times New Roman" pitchFamily="18" charset="0"/>
                <a:sym typeface="Symbol" pitchFamily="18" charset="2"/>
              </a:rPr>
              <a:t> +  2</a:t>
            </a:r>
            <a:r>
              <a:rPr lang="en-US" sz="1000" kern="0" dirty="0">
                <a:latin typeface="Times New Roman" pitchFamily="18" charset="0"/>
                <a:cs typeface="Times New Roman" pitchFamily="18" charset="0"/>
                <a:sym typeface="Symbol" pitchFamily="18" charset="2"/>
              </a:rPr>
              <a:t> </a:t>
            </a:r>
            <a:r>
              <a:rPr lang="en-US" sz="3600" kern="0" dirty="0">
                <a:latin typeface="Times New Roman" pitchFamily="18" charset="0"/>
                <a:cs typeface="Times New Roman" pitchFamily="18" charset="0"/>
                <a:sym typeface="Symbol" pitchFamily="18" charset="2"/>
              </a:rPr>
              <a:t> + 1 </a:t>
            </a:r>
          </a:p>
          <a:p>
            <a:pPr marL="0" indent="0" rtl="1">
              <a:lnSpc>
                <a:spcPct val="90000"/>
              </a:lnSpc>
              <a:spcBef>
                <a:spcPct val="0"/>
              </a:spcBef>
              <a:buNone/>
            </a:pPr>
            <a:r>
              <a:rPr lang="en-US" sz="3600" kern="0" dirty="0">
                <a:latin typeface="Times New Roman" pitchFamily="18" charset="0"/>
                <a:cs typeface="Times New Roman" pitchFamily="18" charset="0"/>
                <a:sym typeface="Symbol" pitchFamily="18" charset="2"/>
              </a:rPr>
              <a:t>= 15 </a:t>
            </a:r>
            <a:endParaRPr lang="ar-SA" sz="3600" kern="0" dirty="0">
              <a:latin typeface="Times New Roman" pitchFamily="18" charset="0"/>
              <a:cs typeface="Times New Roman" pitchFamily="18" charset="0"/>
              <a:sym typeface="Symbol" pitchFamily="18" charset="2"/>
            </a:endParaRPr>
          </a:p>
        </p:txBody>
      </p:sp>
    </p:spTree>
    <p:extLst>
      <p:ext uri="{BB962C8B-B14F-4D97-AF65-F5344CB8AC3E}">
        <p14:creationId xmlns:p14="http://schemas.microsoft.com/office/powerpoint/2010/main" val="1568972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pPr>
              <a:defRPr/>
            </a:pPr>
            <a:fld id="{DDAEF3EF-A6A0-428F-B04D-04BA1841ADD8}" type="slidenum">
              <a:rPr lang="ar-SA"/>
              <a:pPr>
                <a:defRPr/>
              </a:pPr>
              <a:t>3</a:t>
            </a:fld>
            <a:endParaRPr lang="en-US"/>
          </a:p>
        </p:txBody>
      </p:sp>
      <p:sp>
        <p:nvSpPr>
          <p:cNvPr id="11267" name="Rectangle 2"/>
          <p:cNvSpPr>
            <a:spLocks noGrp="1" noChangeArrowheads="1"/>
          </p:cNvSpPr>
          <p:nvPr>
            <p:ph type="body" sz="half" idx="1"/>
          </p:nvPr>
        </p:nvSpPr>
        <p:spPr>
          <a:xfrm>
            <a:off x="457200" y="1600200"/>
            <a:ext cx="8258175" cy="4954588"/>
          </a:xfrm>
        </p:spPr>
        <p:txBody>
          <a:bodyPr/>
          <a:lstStyle/>
          <a:p>
            <a:pPr marL="1047750" lvl="1" indent="-533400" algn="r" rtl="1" eaLnBrk="1" hangingPunct="1">
              <a:spcBef>
                <a:spcPct val="0"/>
              </a:spcBef>
              <a:buFontTx/>
              <a:buNone/>
            </a:pPr>
            <a:endParaRPr lang="ar-SA" sz="1200" dirty="0">
              <a:latin typeface="Times New Roman" pitchFamily="18" charset="0"/>
              <a:cs typeface="Times New Roman" pitchFamily="18" charset="0"/>
              <a:sym typeface="Symbol" pitchFamily="18" charset="2"/>
            </a:endParaRPr>
          </a:p>
          <a:p>
            <a:pPr marL="609600" indent="-609600" algn="r" rtl="1" eaLnBrk="1" hangingPunct="1">
              <a:spcBef>
                <a:spcPct val="0"/>
              </a:spcBef>
              <a:buFont typeface="Arial" charset="0"/>
              <a:buChar char="•"/>
            </a:pPr>
            <a:r>
              <a:rPr lang="ar-SA" dirty="0">
                <a:latin typeface="Times New Roman" pitchFamily="18" charset="0"/>
                <a:cs typeface="Times New Roman" pitchFamily="18" charset="0"/>
                <a:sym typeface="Symbol" pitchFamily="18" charset="2"/>
              </a:rPr>
              <a:t>هي مسألة تخصيص مجموعة </a:t>
            </a:r>
            <a:r>
              <a:rPr lang="en-US" i="1" dirty="0">
                <a:latin typeface="Times New Roman" pitchFamily="18" charset="0"/>
                <a:cs typeface="Times New Roman" pitchFamily="18" charset="0"/>
                <a:sym typeface="Symbol" pitchFamily="18" charset="2"/>
              </a:rPr>
              <a:t>n</a:t>
            </a:r>
            <a:r>
              <a:rPr lang="ar-SA" dirty="0">
                <a:latin typeface="Times New Roman" pitchFamily="18" charset="0"/>
                <a:cs typeface="Times New Roman" pitchFamily="18" charset="0"/>
                <a:sym typeface="Symbol" pitchFamily="18" charset="2"/>
              </a:rPr>
              <a:t> من المهمات إلى مجموعة  </a:t>
            </a:r>
            <a:r>
              <a:rPr lang="en-US" i="1" dirty="0">
                <a:latin typeface="Times New Roman" pitchFamily="18" charset="0"/>
                <a:cs typeface="Times New Roman" pitchFamily="18" charset="0"/>
                <a:sym typeface="Symbol" pitchFamily="18" charset="2"/>
              </a:rPr>
              <a:t>n</a:t>
            </a:r>
            <a:r>
              <a:rPr lang="ar-SA" dirty="0">
                <a:latin typeface="Times New Roman" pitchFamily="18" charset="0"/>
                <a:cs typeface="Times New Roman" pitchFamily="18" charset="0"/>
                <a:sym typeface="Symbol" pitchFamily="18" charset="2"/>
              </a:rPr>
              <a:t> من المنفذين.</a:t>
            </a:r>
          </a:p>
          <a:p>
            <a:pPr marL="0" indent="0" algn="r" rtl="1" eaLnBrk="1" hangingPunct="1">
              <a:spcBef>
                <a:spcPct val="0"/>
              </a:spcBef>
              <a:buNone/>
            </a:pPr>
            <a:endParaRPr lang="ar-SA" sz="1200" dirty="0">
              <a:latin typeface="Times New Roman" pitchFamily="18" charset="0"/>
              <a:cs typeface="Times New Roman" pitchFamily="18" charset="0"/>
              <a:sym typeface="Symbol" pitchFamily="18" charset="2"/>
            </a:endParaRPr>
          </a:p>
          <a:p>
            <a:pPr marL="609600" indent="-609600" algn="r" rtl="1" eaLnBrk="1" hangingPunct="1">
              <a:spcBef>
                <a:spcPct val="0"/>
              </a:spcBef>
              <a:buFont typeface="Arial" charset="0"/>
              <a:buChar char="•"/>
            </a:pPr>
            <a:r>
              <a:rPr lang="ar-SA" dirty="0">
                <a:latin typeface="Times New Roman" pitchFamily="18" charset="0"/>
                <a:cs typeface="Times New Roman" pitchFamily="18" charset="0"/>
                <a:sym typeface="Symbol" pitchFamily="18" charset="2"/>
              </a:rPr>
              <a:t>كل منفذ يسند له تنفيذ مهمة واحدة فقط</a:t>
            </a:r>
          </a:p>
          <a:p>
            <a:pPr marL="0" indent="0" algn="r" rtl="1" eaLnBrk="1" hangingPunct="1">
              <a:spcBef>
                <a:spcPct val="0"/>
              </a:spcBef>
              <a:buNone/>
            </a:pPr>
            <a:endParaRPr lang="ar-SA" sz="1200" dirty="0">
              <a:latin typeface="Times New Roman" pitchFamily="18" charset="0"/>
              <a:cs typeface="Times New Roman" pitchFamily="18" charset="0"/>
              <a:sym typeface="Symbol" pitchFamily="18" charset="2"/>
            </a:endParaRPr>
          </a:p>
          <a:p>
            <a:pPr marL="609600" indent="-609600" algn="r" rtl="1" eaLnBrk="1" hangingPunct="1">
              <a:spcBef>
                <a:spcPct val="0"/>
              </a:spcBef>
              <a:buFont typeface="Arial" charset="0"/>
              <a:buChar char="•"/>
            </a:pPr>
            <a:r>
              <a:rPr lang="ar-SA" dirty="0">
                <a:latin typeface="Times New Roman" pitchFamily="18" charset="0"/>
                <a:cs typeface="Times New Roman" pitchFamily="18" charset="0"/>
                <a:sym typeface="Symbol" pitchFamily="18" charset="2"/>
              </a:rPr>
              <a:t>كل مهمة يسند تنفيذها لمنفذ واحد فقط</a:t>
            </a:r>
          </a:p>
          <a:p>
            <a:pPr marL="609600" indent="-609600" algn="r" rtl="1" eaLnBrk="1" hangingPunct="1">
              <a:spcBef>
                <a:spcPct val="0"/>
              </a:spcBef>
              <a:buFont typeface="Arial" charset="0"/>
              <a:buChar char="•"/>
            </a:pPr>
            <a:endParaRPr lang="ar-SA" sz="1200" dirty="0">
              <a:latin typeface="Times New Roman" pitchFamily="18" charset="0"/>
              <a:cs typeface="Times New Roman" pitchFamily="18" charset="0"/>
              <a:sym typeface="Symbol" pitchFamily="18" charset="2"/>
            </a:endParaRPr>
          </a:p>
          <a:p>
            <a:pPr marL="609600" indent="-609600" algn="r" rtl="1" eaLnBrk="1" hangingPunct="1">
              <a:spcBef>
                <a:spcPct val="0"/>
              </a:spcBef>
              <a:buFont typeface="Arial" charset="0"/>
              <a:buChar char="•"/>
            </a:pPr>
            <a:r>
              <a:rPr lang="ar-SA" dirty="0">
                <a:latin typeface="Times New Roman" pitchFamily="18" charset="0"/>
                <a:cs typeface="Times New Roman" pitchFamily="18" charset="0"/>
                <a:sym typeface="Symbol" pitchFamily="18" charset="2"/>
              </a:rPr>
              <a:t>عند إسناد المنفذ  </a:t>
            </a:r>
            <a:r>
              <a:rPr lang="en-US" i="1" dirty="0" err="1">
                <a:latin typeface="Times New Roman" pitchFamily="18" charset="0"/>
                <a:cs typeface="Times New Roman" pitchFamily="18" charset="0"/>
                <a:sym typeface="Symbol" pitchFamily="18" charset="2"/>
              </a:rPr>
              <a:t>i</a:t>
            </a:r>
            <a:r>
              <a:rPr lang="ar-SA" dirty="0">
                <a:latin typeface="Times New Roman" pitchFamily="18" charset="0"/>
                <a:cs typeface="Times New Roman" pitchFamily="18" charset="0"/>
                <a:sym typeface="Symbol" pitchFamily="18" charset="2"/>
              </a:rPr>
              <a:t>  لتنفيذ المهمة  </a:t>
            </a:r>
            <a:r>
              <a:rPr lang="en-US" i="1" dirty="0">
                <a:latin typeface="Times New Roman" pitchFamily="18" charset="0"/>
                <a:cs typeface="Times New Roman" pitchFamily="18" charset="0"/>
                <a:sym typeface="Symbol" pitchFamily="18" charset="2"/>
              </a:rPr>
              <a:t>j</a:t>
            </a:r>
            <a:r>
              <a:rPr lang="ar-SA" i="1"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a:t>
            </a:r>
            <a:r>
              <a:rPr lang="ar-SA" sz="800"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يكون هناك تكلفة (أو ربح) </a:t>
            </a:r>
            <a:r>
              <a:rPr lang="en-US" i="1" dirty="0" err="1">
                <a:latin typeface="Times New Roman" pitchFamily="18" charset="0"/>
                <a:cs typeface="Times New Roman" pitchFamily="18" charset="0"/>
                <a:sym typeface="Symbol" pitchFamily="18" charset="2"/>
              </a:rPr>
              <a:t>c</a:t>
            </a:r>
            <a:r>
              <a:rPr lang="en-US" i="1" baseline="-25000" dirty="0" err="1">
                <a:latin typeface="Times New Roman" pitchFamily="18" charset="0"/>
                <a:cs typeface="Times New Roman" pitchFamily="18" charset="0"/>
                <a:sym typeface="Symbol" pitchFamily="18" charset="2"/>
              </a:rPr>
              <a:t>ij</a:t>
            </a:r>
            <a:r>
              <a:rPr lang="ar-SA" dirty="0">
                <a:latin typeface="Times New Roman" pitchFamily="18" charset="0"/>
                <a:cs typeface="Times New Roman" pitchFamily="18" charset="0"/>
                <a:sym typeface="Symbol" pitchFamily="18" charset="2"/>
              </a:rPr>
              <a:t>.</a:t>
            </a:r>
          </a:p>
          <a:p>
            <a:pPr marL="609600" indent="-609600" algn="r" rtl="1" eaLnBrk="1" hangingPunct="1">
              <a:spcBef>
                <a:spcPct val="0"/>
              </a:spcBef>
              <a:buFont typeface="Arial" charset="0"/>
              <a:buChar char="•"/>
            </a:pPr>
            <a:endParaRPr lang="ar-SA" sz="1200" dirty="0">
              <a:latin typeface="Times New Roman" pitchFamily="18" charset="0"/>
              <a:cs typeface="Times New Roman" pitchFamily="18" charset="0"/>
              <a:sym typeface="Symbol" pitchFamily="18" charset="2"/>
            </a:endParaRPr>
          </a:p>
          <a:p>
            <a:pPr marL="609600" indent="-609600" algn="r" rtl="1" eaLnBrk="1" hangingPunct="1">
              <a:spcBef>
                <a:spcPct val="0"/>
              </a:spcBef>
              <a:buFont typeface="Arial" charset="0"/>
              <a:buChar char="•"/>
            </a:pPr>
            <a:r>
              <a:rPr lang="ar-SA" dirty="0">
                <a:latin typeface="Times New Roman" pitchFamily="18" charset="0"/>
                <a:cs typeface="Times New Roman" pitchFamily="18" charset="0"/>
                <a:sym typeface="Symbol" pitchFamily="18" charset="2"/>
              </a:rPr>
              <a:t>الهدف تقليل تكاليف (أو زيادة أرباح) التخصيص.</a:t>
            </a:r>
          </a:p>
          <a:p>
            <a:pPr marL="609600" indent="-609600" algn="r" rtl="1" eaLnBrk="1" hangingPunct="1">
              <a:spcBef>
                <a:spcPct val="0"/>
              </a:spcBef>
              <a:buFont typeface="Arial" charset="0"/>
              <a:buChar char="•"/>
            </a:pPr>
            <a:endParaRPr lang="ar-SA" sz="2800"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rPr>
              <a:t>مسألة التخصيص</a:t>
            </a:r>
            <a:endParaRPr lang="en-US" sz="4000" b="1" dirty="0">
              <a:solidFill>
                <a:srgbClr val="002060"/>
              </a:solidFill>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6"/>
          <p:cNvSpPr>
            <a:spLocks noGrp="1"/>
          </p:cNvSpPr>
          <p:nvPr>
            <p:ph type="sldNum" sz="quarter" idx="12"/>
          </p:nvPr>
        </p:nvSpPr>
        <p:spPr/>
        <p:txBody>
          <a:bodyPr/>
          <a:lstStyle/>
          <a:p>
            <a:fld id="{8577085C-BC1E-4EF2-A931-0E73C0D421DA}" type="slidenum">
              <a:rPr lang="ar-SA"/>
              <a:pPr/>
              <a:t>30</a:t>
            </a:fld>
            <a:endParaRPr lang="en-US"/>
          </a:p>
        </p:txBody>
      </p:sp>
      <p:sp>
        <p:nvSpPr>
          <p:cNvPr id="242691" name="Rectangle 3"/>
          <p:cNvSpPr>
            <a:spLocks noChangeArrowheads="1"/>
          </p:cNvSpPr>
          <p:nvPr/>
        </p:nvSpPr>
        <p:spPr bwMode="auto">
          <a:xfrm>
            <a:off x="265113" y="1323474"/>
            <a:ext cx="8570912" cy="2677656"/>
          </a:xfrm>
          <a:prstGeom prst="rect">
            <a:avLst/>
          </a:prstGeom>
          <a:noFill/>
          <a:ln w="9525">
            <a:noFill/>
            <a:miter lim="800000"/>
            <a:headEnd/>
            <a:tailEnd/>
          </a:ln>
          <a:effectLst/>
        </p:spPr>
        <p:txBody>
          <a:bodyPr wrap="square" anchor="ctr">
            <a:spAutoFit/>
          </a:bodyPr>
          <a:lstStyle/>
          <a:p>
            <a:pPr algn="just" rtl="1">
              <a:lnSpc>
                <a:spcPct val="150000"/>
              </a:lnSpc>
            </a:pPr>
            <a:r>
              <a:rPr lang="ar-SA" sz="2800" dirty="0">
                <a:latin typeface="Times New Roman" pitchFamily="18" charset="0"/>
                <a:cs typeface="Times New Roman" pitchFamily="18" charset="0"/>
              </a:rPr>
              <a:t>شركة تطوير عقاري أسند إليها تنفيذ خمسة مشاريع. تمتلك هذه الشركة خمس فرق إنشاء مختلفة تتفاوت فيما بينها بالمعدات والإمكانات وأعداد العمال. يستغرق كل فريق وقت (بالأشهر) لإنجاز أي من المشاريع حسب ما هو موضح في الجدول التالي:</a:t>
            </a:r>
            <a:endParaRPr lang="en-US" sz="2800" dirty="0">
              <a:latin typeface="Times New Roman" pitchFamily="18" charset="0"/>
              <a:cs typeface="Times New Roman" pitchFamily="18" charset="0"/>
            </a:endParaRPr>
          </a:p>
        </p:txBody>
      </p:sp>
      <p:graphicFrame>
        <p:nvGraphicFramePr>
          <p:cNvPr id="242693" name="Group 5"/>
          <p:cNvGraphicFramePr>
            <a:graphicFrameLocks noGrp="1"/>
          </p:cNvGraphicFramePr>
          <p:nvPr>
            <p:ph sz="half" idx="2"/>
          </p:nvPr>
        </p:nvGraphicFramePr>
        <p:xfrm>
          <a:off x="457200" y="3962400"/>
          <a:ext cx="7234237" cy="2417763"/>
        </p:xfrm>
        <a:graphic>
          <a:graphicData uri="http://schemas.openxmlformats.org/drawingml/2006/table">
            <a:tbl>
              <a:tblPr rtl="1"/>
              <a:tblGrid>
                <a:gridCol w="1176337">
                  <a:extLst>
                    <a:ext uri="{9D8B030D-6E8A-4147-A177-3AD203B41FA5}">
                      <a16:colId xmlns:a16="http://schemas.microsoft.com/office/drawing/2014/main" val="20000"/>
                    </a:ext>
                  </a:extLst>
                </a:gridCol>
                <a:gridCol w="1176338">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131373">
                  <a:extLst>
                    <a:ext uri="{9D8B030D-6E8A-4147-A177-3AD203B41FA5}">
                      <a16:colId xmlns:a16="http://schemas.microsoft.com/office/drawing/2014/main" val="20004"/>
                    </a:ext>
                  </a:extLst>
                </a:gridCol>
                <a:gridCol w="1400689">
                  <a:extLst>
                    <a:ext uri="{9D8B030D-6E8A-4147-A177-3AD203B41FA5}">
                      <a16:colId xmlns:a16="http://schemas.microsoft.com/office/drawing/2014/main" val="20005"/>
                    </a:ext>
                  </a:extLst>
                </a:gridCol>
              </a:tblGrid>
              <a:tr h="4365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defRPr/>
                      </a:pPr>
                      <a:r>
                        <a:rPr kumimoji="0" lang="ar-SA" sz="2000" b="0" i="0" u="none" strike="noStrike" cap="none" normalizeH="0" baseline="0" dirty="0">
                          <a:ln>
                            <a:noFill/>
                          </a:ln>
                          <a:solidFill>
                            <a:schemeClr val="tx1"/>
                          </a:solidFill>
                          <a:effectLst/>
                          <a:latin typeface="Times New Roman" pitchFamily="18" charset="0"/>
                          <a:cs typeface="Times New Roman" pitchFamily="18" charset="0"/>
                        </a:rPr>
                        <a:t>المشروع-</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20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defRPr/>
                      </a:pPr>
                      <a:r>
                        <a:rPr kumimoji="0" lang="ar-SA" sz="2000" b="0" i="0" u="none" strike="noStrike" cap="none" normalizeH="0" baseline="0" dirty="0">
                          <a:ln>
                            <a:noFill/>
                          </a:ln>
                          <a:solidFill>
                            <a:schemeClr val="tx1"/>
                          </a:solidFill>
                          <a:effectLst/>
                          <a:latin typeface="Times New Roman" pitchFamily="18" charset="0"/>
                          <a:cs typeface="Times New Roman" pitchFamily="18" charset="0"/>
                        </a:rPr>
                        <a:t>المشروع-</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20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defRPr/>
                      </a:pPr>
                      <a:r>
                        <a:rPr kumimoji="0" lang="ar-SA" sz="2000" b="0" i="0" u="none" strike="noStrike" cap="none" normalizeH="0" baseline="0" dirty="0">
                          <a:ln>
                            <a:noFill/>
                          </a:ln>
                          <a:solidFill>
                            <a:schemeClr val="tx1"/>
                          </a:solidFill>
                          <a:effectLst/>
                          <a:latin typeface="Times New Roman" pitchFamily="18" charset="0"/>
                          <a:cs typeface="Times New Roman" pitchFamily="18" charset="0"/>
                        </a:rPr>
                        <a:t>المشروع-</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0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defRPr/>
                      </a:pPr>
                      <a:r>
                        <a:rPr kumimoji="0" lang="ar-SA" sz="2000" b="0" i="0" u="none" strike="noStrike" cap="none" normalizeH="0" baseline="0" dirty="0">
                          <a:ln>
                            <a:noFill/>
                          </a:ln>
                          <a:solidFill>
                            <a:schemeClr val="tx1"/>
                          </a:solidFill>
                          <a:effectLst/>
                          <a:latin typeface="Times New Roman" pitchFamily="18" charset="0"/>
                          <a:cs typeface="Times New Roman" pitchFamily="18" charset="0"/>
                        </a:rPr>
                        <a:t>المشروع-</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0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defRPr/>
                      </a:pPr>
                      <a:r>
                        <a:rPr kumimoji="0" lang="ar-SA" sz="2000" b="0" i="0" u="none" strike="noStrike" cap="none" normalizeH="0" baseline="0" dirty="0">
                          <a:ln>
                            <a:noFill/>
                          </a:ln>
                          <a:solidFill>
                            <a:schemeClr val="tx1"/>
                          </a:solidFill>
                          <a:effectLst/>
                          <a:latin typeface="Times New Roman" pitchFamily="18" charset="0"/>
                          <a:cs typeface="Times New Roman" pitchFamily="18" charset="0"/>
                        </a:rPr>
                        <a:t>المشروع-</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0825">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000" b="0" i="0" u="none" strike="noStrike" cap="none" normalizeH="0" baseline="0" dirty="0">
                          <a:ln>
                            <a:noFill/>
                          </a:ln>
                          <a:solidFill>
                            <a:schemeClr val="tx1"/>
                          </a:solidFill>
                          <a:effectLst/>
                          <a:latin typeface="Times New Roman" pitchFamily="18" charset="0"/>
                          <a:cs typeface="Times New Roman" pitchFamily="18" charset="0"/>
                        </a:rPr>
                        <a:t>الفريق-</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dirty="0">
                        <a:ln>
                          <a:noFill/>
                        </a:ln>
                        <a:solidFill>
                          <a:schemeClr val="tx1"/>
                        </a:solidFill>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9238">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000" b="0" i="0" u="none" strike="noStrike" cap="none" normalizeH="0" baseline="0" dirty="0">
                          <a:ln>
                            <a:noFill/>
                          </a:ln>
                          <a:solidFill>
                            <a:schemeClr val="tx1"/>
                          </a:solidFill>
                          <a:effectLst/>
                          <a:latin typeface="Times New Roman" pitchFamily="18" charset="0"/>
                          <a:cs typeface="Times New Roman" pitchFamily="18" charset="0"/>
                        </a:rPr>
                        <a:t>الفريق-</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000" b="0" i="0" u="none" strike="noStrike" cap="none" normalizeH="0" baseline="0" dirty="0">
                        <a:ln>
                          <a:noFill/>
                        </a:ln>
                        <a:solidFill>
                          <a:schemeClr val="tx1"/>
                        </a:solidFill>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241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20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000" b="0" i="0" u="none" strike="noStrike" cap="none" normalizeH="0" baseline="0" dirty="0">
                          <a:ln>
                            <a:noFill/>
                          </a:ln>
                          <a:solidFill>
                            <a:schemeClr val="tx1"/>
                          </a:solidFill>
                          <a:effectLst/>
                          <a:latin typeface="Times New Roman" pitchFamily="18" charset="0"/>
                          <a:cs typeface="Times New Roman" pitchFamily="18" charset="0"/>
                        </a:rPr>
                        <a:t>الفريق-</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000" b="0" i="0" u="none" strike="noStrike" cap="none" normalizeH="0" baseline="0" dirty="0">
                        <a:ln>
                          <a:noFill/>
                        </a:ln>
                        <a:solidFill>
                          <a:schemeClr val="tx1"/>
                        </a:solidFill>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241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20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000" b="0" i="0" u="none" strike="noStrike" cap="none" normalizeH="0" baseline="0" dirty="0">
                          <a:ln>
                            <a:noFill/>
                          </a:ln>
                          <a:solidFill>
                            <a:schemeClr val="tx1"/>
                          </a:solidFill>
                          <a:effectLst/>
                          <a:latin typeface="Times New Roman" pitchFamily="18" charset="0"/>
                          <a:cs typeface="Times New Roman" pitchFamily="18" charset="0"/>
                        </a:rPr>
                        <a:t>الفريق-</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2000" b="0" i="0" u="none" strike="noStrike" cap="none" normalizeH="0" baseline="0" dirty="0">
                        <a:ln>
                          <a:noFill/>
                        </a:ln>
                        <a:solidFill>
                          <a:schemeClr val="tx1"/>
                        </a:solidFill>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0825">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000" b="0" i="0" u="none" strike="noStrike" cap="none" normalizeH="0" baseline="0" dirty="0">
                          <a:ln>
                            <a:noFill/>
                          </a:ln>
                          <a:solidFill>
                            <a:schemeClr val="tx1"/>
                          </a:solidFill>
                          <a:effectLst/>
                          <a:latin typeface="Times New Roman" pitchFamily="18" charset="0"/>
                          <a:cs typeface="Times New Roman" pitchFamily="18" charset="0"/>
                        </a:rPr>
                        <a:t>الفريق-</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2000" b="0" i="0" u="none" strike="noStrike" cap="none" normalizeH="0" baseline="0" dirty="0">
                        <a:ln>
                          <a:noFill/>
                        </a:ln>
                        <a:solidFill>
                          <a:schemeClr val="tx1"/>
                        </a:solidFill>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مسألة التخصيص: مثال 2</a:t>
            </a:r>
            <a:endParaRPr lang="en-US" sz="4000" b="1" dirty="0">
              <a:solidFill>
                <a:srgbClr val="002060"/>
              </a:solidFill>
              <a:latin typeface="Times New Roman" pitchFamily="18" charset="0"/>
              <a:cs typeface="Times New Roman" pitchFamily="18" charset="0"/>
              <a:sym typeface="Symbol" pitchFamily="18" charset="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6"/>
          <p:cNvSpPr>
            <a:spLocks noGrp="1"/>
          </p:cNvSpPr>
          <p:nvPr>
            <p:ph type="sldNum" sz="quarter" idx="12"/>
          </p:nvPr>
        </p:nvSpPr>
        <p:spPr/>
        <p:txBody>
          <a:bodyPr/>
          <a:lstStyle/>
          <a:p>
            <a:fld id="{774C2711-C22A-4DB1-AFAC-944B228B99C9}" type="slidenum">
              <a:rPr lang="ar-SA"/>
              <a:pPr/>
              <a:t>31</a:t>
            </a:fld>
            <a:endParaRPr lang="en-US"/>
          </a:p>
        </p:txBody>
      </p:sp>
      <p:graphicFrame>
        <p:nvGraphicFramePr>
          <p:cNvPr id="246879" name="Group 95"/>
          <p:cNvGraphicFramePr>
            <a:graphicFrameLocks noGrp="1"/>
          </p:cNvGraphicFramePr>
          <p:nvPr>
            <p:ph sz="half" idx="2"/>
          </p:nvPr>
        </p:nvGraphicFramePr>
        <p:xfrm>
          <a:off x="1505903" y="1756410"/>
          <a:ext cx="5767387" cy="1981200"/>
        </p:xfrm>
        <a:graphic>
          <a:graphicData uri="http://schemas.openxmlformats.org/drawingml/2006/table">
            <a:tbl>
              <a:tblPr rtl="1"/>
              <a:tblGrid>
                <a:gridCol w="1176337">
                  <a:extLst>
                    <a:ext uri="{9D8B030D-6E8A-4147-A177-3AD203B41FA5}">
                      <a16:colId xmlns:a16="http://schemas.microsoft.com/office/drawing/2014/main" val="20000"/>
                    </a:ext>
                  </a:extLst>
                </a:gridCol>
                <a:gridCol w="1176338">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065212">
                  <a:extLst>
                    <a:ext uri="{9D8B030D-6E8A-4147-A177-3AD203B41FA5}">
                      <a16:colId xmlns:a16="http://schemas.microsoft.com/office/drawing/2014/main" val="20004"/>
                    </a:ext>
                  </a:extLst>
                </a:gridCol>
              </a:tblGrid>
              <a:tr h="250825">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9238">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241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20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241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20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825">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46880" name="Text Box 96"/>
          <p:cNvSpPr txBox="1">
            <a:spLocks noChangeArrowheads="1"/>
          </p:cNvSpPr>
          <p:nvPr/>
        </p:nvSpPr>
        <p:spPr bwMode="auto">
          <a:xfrm>
            <a:off x="7315200" y="1733550"/>
            <a:ext cx="1104900" cy="2076450"/>
          </a:xfrm>
          <a:prstGeom prst="rect">
            <a:avLst/>
          </a:prstGeom>
          <a:noFill/>
          <a:ln w="9525">
            <a:noFill/>
            <a:miter lim="800000"/>
            <a:headEnd/>
            <a:tailEnd/>
          </a:ln>
          <a:effectLst/>
        </p:spPr>
        <p:txBody>
          <a:bodyPr wrap="none">
            <a:spAutoFit/>
          </a:bodyPr>
          <a:lstStyle/>
          <a:p>
            <a:pPr>
              <a:lnSpc>
                <a:spcPct val="130000"/>
              </a:lnSpc>
            </a:pPr>
            <a:r>
              <a:rPr lang="en-US" sz="2000" dirty="0">
                <a:latin typeface="Times New Roman" pitchFamily="18" charset="0"/>
                <a:cs typeface="Times New Roman" pitchFamily="18" charset="0"/>
                <a:sym typeface="Symbol" pitchFamily="18" charset="2"/>
              </a:rPr>
              <a:t> </a:t>
            </a:r>
            <a:r>
              <a:rPr lang="en-US" sz="2000" i="1" dirty="0">
                <a:latin typeface="Times New Roman" pitchFamily="18" charset="0"/>
                <a:cs typeface="Times New Roman" pitchFamily="18" charset="0"/>
              </a:rPr>
              <a:t>p</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 6</a:t>
            </a:r>
            <a:endParaRPr lang="en-US" sz="2000" baseline="-25000" dirty="0">
              <a:latin typeface="Times New Roman" pitchFamily="18" charset="0"/>
              <a:cs typeface="Times New Roman" pitchFamily="18" charset="0"/>
            </a:endParaRPr>
          </a:p>
          <a:p>
            <a:pPr>
              <a:lnSpc>
                <a:spcPct val="130000"/>
              </a:lnSpc>
            </a:pPr>
            <a:r>
              <a:rPr lang="en-US" sz="2000" dirty="0">
                <a:latin typeface="Times New Roman" pitchFamily="18" charset="0"/>
                <a:cs typeface="Times New Roman" pitchFamily="18" charset="0"/>
                <a:sym typeface="Symbol" pitchFamily="18" charset="2"/>
              </a:rPr>
              <a:t> </a:t>
            </a:r>
            <a:r>
              <a:rPr lang="en-US" sz="2000" i="1" dirty="0">
                <a:latin typeface="Times New Roman" pitchFamily="18" charset="0"/>
                <a:cs typeface="Times New Roman" pitchFamily="18" charset="0"/>
              </a:rPr>
              <a:t>p</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 5</a:t>
            </a:r>
            <a:endParaRPr lang="en-US" sz="2000" baseline="-25000" dirty="0">
              <a:latin typeface="Times New Roman" pitchFamily="18" charset="0"/>
              <a:cs typeface="Times New Roman" pitchFamily="18" charset="0"/>
            </a:endParaRPr>
          </a:p>
          <a:p>
            <a:pPr>
              <a:lnSpc>
                <a:spcPct val="130000"/>
              </a:lnSpc>
            </a:pPr>
            <a:r>
              <a:rPr lang="en-US" sz="2000" dirty="0">
                <a:latin typeface="Times New Roman" pitchFamily="18" charset="0"/>
                <a:cs typeface="Times New Roman" pitchFamily="18" charset="0"/>
                <a:sym typeface="Symbol" pitchFamily="18" charset="2"/>
              </a:rPr>
              <a:t> </a:t>
            </a:r>
            <a:r>
              <a:rPr lang="en-US" sz="2000" i="1" dirty="0">
                <a:latin typeface="Times New Roman" pitchFamily="18" charset="0"/>
                <a:cs typeface="Times New Roman" pitchFamily="18" charset="0"/>
              </a:rPr>
              <a:t>p</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 = 6</a:t>
            </a:r>
            <a:endParaRPr lang="en-US" sz="2000" baseline="-25000" dirty="0">
              <a:latin typeface="Times New Roman" pitchFamily="18" charset="0"/>
              <a:cs typeface="Times New Roman" pitchFamily="18" charset="0"/>
            </a:endParaRPr>
          </a:p>
          <a:p>
            <a:pPr>
              <a:lnSpc>
                <a:spcPct val="130000"/>
              </a:lnSpc>
              <a:buFont typeface="Symbol" pitchFamily="18" charset="2"/>
              <a:buChar char="®"/>
            </a:pPr>
            <a:r>
              <a:rPr lang="en-US" sz="2000" i="1" dirty="0">
                <a:latin typeface="Times New Roman" pitchFamily="18" charset="0"/>
                <a:cs typeface="Times New Roman" pitchFamily="18" charset="0"/>
              </a:rPr>
              <a:t> p</a:t>
            </a:r>
            <a:r>
              <a:rPr lang="en-US" sz="2000" baseline="-25000" dirty="0">
                <a:latin typeface="Times New Roman" pitchFamily="18" charset="0"/>
                <a:cs typeface="Times New Roman" pitchFamily="18" charset="0"/>
              </a:rPr>
              <a:t>4</a:t>
            </a:r>
            <a:r>
              <a:rPr lang="en-US" sz="2000" dirty="0">
                <a:latin typeface="Times New Roman" pitchFamily="18" charset="0"/>
                <a:cs typeface="Times New Roman" pitchFamily="18" charset="0"/>
              </a:rPr>
              <a:t> = 6</a:t>
            </a:r>
            <a:endParaRPr lang="en-US" sz="2000" baseline="-25000" dirty="0">
              <a:latin typeface="Times New Roman" pitchFamily="18" charset="0"/>
              <a:cs typeface="Times New Roman" pitchFamily="18" charset="0"/>
            </a:endParaRPr>
          </a:p>
          <a:p>
            <a:pPr>
              <a:lnSpc>
                <a:spcPct val="130000"/>
              </a:lnSpc>
              <a:buFont typeface="Symbol" pitchFamily="18" charset="2"/>
              <a:buChar char="®"/>
            </a:pPr>
            <a:r>
              <a:rPr lang="en-US" sz="2000" dirty="0">
                <a:latin typeface="Times New Roman" pitchFamily="18" charset="0"/>
                <a:cs typeface="Times New Roman" pitchFamily="18" charset="0"/>
                <a:sym typeface="Symbol" pitchFamily="18" charset="2"/>
              </a:rPr>
              <a:t> </a:t>
            </a:r>
            <a:r>
              <a:rPr lang="en-US" sz="2000" i="1" dirty="0">
                <a:latin typeface="Times New Roman" pitchFamily="18" charset="0"/>
                <a:cs typeface="Times New Roman" pitchFamily="18" charset="0"/>
              </a:rPr>
              <a:t>p</a:t>
            </a:r>
            <a:r>
              <a:rPr lang="en-US" sz="2000" baseline="-25000" dirty="0">
                <a:latin typeface="Times New Roman" pitchFamily="18" charset="0"/>
                <a:cs typeface="Times New Roman" pitchFamily="18" charset="0"/>
              </a:rPr>
              <a:t>5</a:t>
            </a:r>
            <a:r>
              <a:rPr lang="en-US" sz="2000" dirty="0">
                <a:latin typeface="Times New Roman" pitchFamily="18" charset="0"/>
                <a:cs typeface="Times New Roman" pitchFamily="18" charset="0"/>
              </a:rPr>
              <a:t> = 4</a:t>
            </a:r>
          </a:p>
        </p:txBody>
      </p:sp>
      <p:graphicFrame>
        <p:nvGraphicFramePr>
          <p:cNvPr id="46" name="Table 45"/>
          <p:cNvGraphicFramePr>
            <a:graphicFrameLocks noGrp="1"/>
          </p:cNvGraphicFramePr>
          <p:nvPr/>
        </p:nvGraphicFramePr>
        <p:xfrm>
          <a:off x="1471613" y="4114800"/>
          <a:ext cx="5767387" cy="1981200"/>
        </p:xfrm>
        <a:graphic>
          <a:graphicData uri="http://schemas.openxmlformats.org/drawingml/2006/table">
            <a:tbl>
              <a:tblPr rtl="1"/>
              <a:tblGrid>
                <a:gridCol w="1176337">
                  <a:extLst>
                    <a:ext uri="{9D8B030D-6E8A-4147-A177-3AD203B41FA5}">
                      <a16:colId xmlns:a16="http://schemas.microsoft.com/office/drawing/2014/main" val="20000"/>
                    </a:ext>
                  </a:extLst>
                </a:gridCol>
                <a:gridCol w="1176338">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065212">
                  <a:extLst>
                    <a:ext uri="{9D8B030D-6E8A-4147-A177-3AD203B41FA5}">
                      <a16:colId xmlns:a16="http://schemas.microsoft.com/office/drawing/2014/main" val="20004"/>
                    </a:ext>
                  </a:extLst>
                </a:gridCol>
              </a:tblGrid>
              <a:tr h="250825">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dirty="0">
                          <a:ln>
                            <a:noFill/>
                          </a:ln>
                          <a:solidFill>
                            <a:schemeClr val="tx1"/>
                          </a:solidFill>
                          <a:effectLst/>
                          <a:latin typeface="Times New Roman" pitchFamily="18" charset="0"/>
                          <a:ea typeface="+mn-ea"/>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a:ln>
                            <a:noFill/>
                          </a:ln>
                          <a:solidFill>
                            <a:schemeClr val="tx1"/>
                          </a:solidFill>
                          <a:effectLst/>
                          <a:latin typeface="Times New Roman" pitchFamily="18" charset="0"/>
                          <a:ea typeface="+mn-ea"/>
                          <a:cs typeface="Times New Roman" pitchFamily="18" charset="0"/>
                        </a:rPr>
                        <a:t>18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a:ln>
                            <a:noFill/>
                          </a:ln>
                          <a:solidFill>
                            <a:schemeClr val="tx1"/>
                          </a:solidFill>
                          <a:effectLst/>
                          <a:latin typeface="Times New Roman" pitchFamily="18" charset="0"/>
                          <a:ea typeface="+mn-ea"/>
                          <a:cs typeface="Times New Roman" pitchFamily="18"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a:ln>
                            <a:noFill/>
                          </a:ln>
                          <a:solidFill>
                            <a:schemeClr val="tx1"/>
                          </a:solidFill>
                          <a:effectLst/>
                          <a:latin typeface="Times New Roman" pitchFamily="18" charset="0"/>
                          <a:ea typeface="+mn-ea"/>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dirty="0">
                          <a:ln>
                            <a:noFill/>
                          </a:ln>
                          <a:solidFill>
                            <a:schemeClr val="tx1"/>
                          </a:solidFill>
                          <a:effectLst/>
                          <a:latin typeface="Times New Roman" pitchFamily="18" charset="0"/>
                          <a:ea typeface="+mn-ea"/>
                          <a:cs typeface="Times New Roman" pitchFamily="18"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9238">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a:ln>
                            <a:noFill/>
                          </a:ln>
                          <a:solidFill>
                            <a:schemeClr val="tx1"/>
                          </a:solidFill>
                          <a:effectLst/>
                          <a:latin typeface="Times New Roman" pitchFamily="18" charset="0"/>
                          <a:ea typeface="+mn-ea"/>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a:ln>
                            <a:noFill/>
                          </a:ln>
                          <a:solidFill>
                            <a:schemeClr val="tx1"/>
                          </a:solidFill>
                          <a:effectLst/>
                          <a:latin typeface="Times New Roman" pitchFamily="18" charset="0"/>
                          <a:ea typeface="+mn-ea"/>
                          <a:cs typeface="Times New Roman" pitchFamily="18" charset="0"/>
                        </a:rPr>
                        <a:t>12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a:ln>
                            <a:noFill/>
                          </a:ln>
                          <a:solidFill>
                            <a:schemeClr val="tx1"/>
                          </a:solidFill>
                          <a:effectLst/>
                          <a:latin typeface="Times New Roman" pitchFamily="18" charset="0"/>
                          <a:ea typeface="+mn-ea"/>
                          <a:cs typeface="Times New Roman" pitchFamily="18"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a:ln>
                            <a:noFill/>
                          </a:ln>
                          <a:solidFill>
                            <a:schemeClr val="tx1"/>
                          </a:solidFill>
                          <a:effectLst/>
                          <a:latin typeface="Times New Roman" pitchFamily="18" charset="0"/>
                          <a:ea typeface="+mn-ea"/>
                          <a:cs typeface="Times New Roman" pitchFamily="18"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dirty="0">
                          <a:ln>
                            <a:noFill/>
                          </a:ln>
                          <a:solidFill>
                            <a:schemeClr val="tx1"/>
                          </a:solidFill>
                          <a:effectLst/>
                          <a:latin typeface="Times New Roman" pitchFamily="18" charset="0"/>
                          <a:ea typeface="+mn-ea"/>
                          <a:cs typeface="Times New Roman" pitchFamily="18" charset="0"/>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241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a:ln>
                            <a:noFill/>
                          </a:ln>
                          <a:solidFill>
                            <a:schemeClr val="tx1"/>
                          </a:solidFill>
                          <a:effectLst/>
                          <a:latin typeface="Times New Roman" pitchFamily="18" charset="0"/>
                          <a:ea typeface="+mn-ea"/>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a:ln>
                            <a:noFill/>
                          </a:ln>
                          <a:solidFill>
                            <a:schemeClr val="tx1"/>
                          </a:solidFill>
                          <a:effectLst/>
                          <a:latin typeface="Times New Roman" pitchFamily="18" charset="0"/>
                          <a:ea typeface="+mn-ea"/>
                          <a:cs typeface="Times New Roman" pitchFamily="18" charset="0"/>
                        </a:rPr>
                        <a:t>12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a:ln>
                            <a:noFill/>
                          </a:ln>
                          <a:solidFill>
                            <a:schemeClr val="tx1"/>
                          </a:solidFill>
                          <a:effectLst/>
                          <a:latin typeface="Times New Roman" pitchFamily="18" charset="0"/>
                          <a:ea typeface="+mn-ea"/>
                          <a:cs typeface="Times New Roman" pitchFamily="18"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a:ln>
                            <a:noFill/>
                          </a:ln>
                          <a:solidFill>
                            <a:schemeClr val="tx1"/>
                          </a:solidFill>
                          <a:effectLst/>
                          <a:latin typeface="Times New Roman" pitchFamily="18" charset="0"/>
                          <a:ea typeface="+mn-ea"/>
                          <a:cs typeface="Times New Roman" pitchFamily="18"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dirty="0">
                          <a:ln>
                            <a:noFill/>
                          </a:ln>
                          <a:solidFill>
                            <a:schemeClr val="tx1"/>
                          </a:solidFill>
                          <a:effectLst/>
                          <a:latin typeface="Times New Roman" pitchFamily="18" charset="0"/>
                          <a:ea typeface="+mn-ea"/>
                          <a:cs typeface="Times New Roman" pitchFamily="18" charset="0"/>
                        </a:rPr>
                        <a:t>14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241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a:ln>
                            <a:noFill/>
                          </a:ln>
                          <a:solidFill>
                            <a:schemeClr val="tx1"/>
                          </a:solidFill>
                          <a:effectLst/>
                          <a:latin typeface="Times New Roman" pitchFamily="18" charset="0"/>
                          <a:ea typeface="+mn-ea"/>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a:ln>
                            <a:noFill/>
                          </a:ln>
                          <a:solidFill>
                            <a:schemeClr val="tx1"/>
                          </a:solidFill>
                          <a:effectLst/>
                          <a:latin typeface="Times New Roman" pitchFamily="18" charset="0"/>
                          <a:ea typeface="+mn-ea"/>
                          <a:cs typeface="Times New Roman" pitchFamily="18" charset="0"/>
                        </a:rPr>
                        <a:t>12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dirty="0">
                          <a:ln>
                            <a:noFill/>
                          </a:ln>
                          <a:solidFill>
                            <a:schemeClr val="tx1"/>
                          </a:solidFill>
                          <a:effectLst/>
                          <a:latin typeface="Times New Roman" pitchFamily="18" charset="0"/>
                          <a:ea typeface="+mn-ea"/>
                          <a:cs typeface="Times New Roman" pitchFamily="18"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a:ln>
                            <a:noFill/>
                          </a:ln>
                          <a:solidFill>
                            <a:schemeClr val="tx1"/>
                          </a:solidFill>
                          <a:effectLst/>
                          <a:latin typeface="Times New Roman" pitchFamily="18" charset="0"/>
                          <a:ea typeface="+mn-ea"/>
                          <a:cs typeface="Times New Roman" pitchFamily="18"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dirty="0">
                          <a:ln>
                            <a:noFill/>
                          </a:ln>
                          <a:solidFill>
                            <a:schemeClr val="tx1"/>
                          </a:solidFill>
                          <a:effectLst/>
                          <a:latin typeface="Times New Roman" pitchFamily="18" charset="0"/>
                          <a:ea typeface="+mn-ea"/>
                          <a:cs typeface="Times New Roman" pitchFamily="18" charset="0"/>
                        </a:rPr>
                        <a:t>14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825">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a:ln>
                            <a:noFill/>
                          </a:ln>
                          <a:solidFill>
                            <a:schemeClr val="tx1"/>
                          </a:solidFill>
                          <a:effectLst/>
                          <a:latin typeface="Times New Roman" pitchFamily="18" charset="0"/>
                          <a:ea typeface="+mn-ea"/>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a:ln>
                            <a:noFill/>
                          </a:ln>
                          <a:solidFill>
                            <a:schemeClr val="tx1"/>
                          </a:solidFill>
                          <a:effectLst/>
                          <a:latin typeface="Times New Roman" pitchFamily="18" charset="0"/>
                          <a:ea typeface="+mn-ea"/>
                          <a:cs typeface="Times New Roman" pitchFamily="18" charset="0"/>
                        </a:rPr>
                        <a:t>16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a:ln>
                            <a:noFill/>
                          </a:ln>
                          <a:solidFill>
                            <a:schemeClr val="tx1"/>
                          </a:solidFill>
                          <a:effectLst/>
                          <a:latin typeface="Times New Roman" pitchFamily="18" charset="0"/>
                          <a:ea typeface="+mn-ea"/>
                          <a:cs typeface="Times New Roman" pitchFamily="18"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a:ln>
                            <a:noFill/>
                          </a:ln>
                          <a:solidFill>
                            <a:schemeClr val="tx1"/>
                          </a:solidFill>
                          <a:effectLst/>
                          <a:latin typeface="Times New Roman" pitchFamily="18" charset="0"/>
                          <a:ea typeface="+mn-ea"/>
                          <a:cs typeface="Times New Roman" pitchFamily="18"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dirty="0">
                          <a:ln>
                            <a:noFill/>
                          </a:ln>
                          <a:solidFill>
                            <a:schemeClr val="tx1"/>
                          </a:solidFill>
                          <a:effectLst/>
                          <a:latin typeface="Times New Roman" pitchFamily="18" charset="0"/>
                          <a:ea typeface="+mn-ea"/>
                          <a:cs typeface="Times New Roman" pitchFamily="18" charset="0"/>
                        </a:rPr>
                        <a:t>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مسألة التخصيص: مثال 2</a:t>
            </a:r>
            <a:endParaRPr lang="en-US" sz="4000" b="1" dirty="0">
              <a:solidFill>
                <a:srgbClr val="002060"/>
              </a:solidFill>
              <a:latin typeface="Times New Roman" pitchFamily="18" charset="0"/>
              <a:cs typeface="Times New Roman" pitchFamily="18" charset="0"/>
              <a:sym typeface="Symbol" pitchFamily="18" charset="2"/>
            </a:endParaRPr>
          </a:p>
        </p:txBody>
      </p:sp>
      <p:sp>
        <p:nvSpPr>
          <p:cNvPr id="8" name="Text Box 42"/>
          <p:cNvSpPr txBox="1">
            <a:spLocks noChangeArrowheads="1"/>
          </p:cNvSpPr>
          <p:nvPr/>
        </p:nvSpPr>
        <p:spPr bwMode="auto">
          <a:xfrm>
            <a:off x="1602673" y="6051030"/>
            <a:ext cx="5508239" cy="707886"/>
          </a:xfrm>
          <a:prstGeom prst="rect">
            <a:avLst/>
          </a:prstGeom>
          <a:noFill/>
          <a:ln w="9525">
            <a:noFill/>
            <a:miter lim="800000"/>
            <a:headEnd/>
            <a:tailEnd/>
          </a:ln>
          <a:effectLst/>
        </p:spPr>
        <p:txBody>
          <a:bodyPr wrap="none">
            <a:spAutoFit/>
          </a:bodyPr>
          <a:lstStyle/>
          <a:p>
            <a:r>
              <a:rPr lang="en-US" sz="2000" dirty="0">
                <a:latin typeface="Times New Roman" pitchFamily="18" charset="0"/>
                <a:cs typeface="Times New Roman" pitchFamily="18" charset="0"/>
              </a:rPr>
              <a:t>    ↓                ↓                 ↓                ↓                 </a:t>
            </a:r>
            <a:r>
              <a:rPr lang="en-US" sz="2000" dirty="0"/>
              <a:t>↓</a:t>
            </a:r>
            <a:endParaRPr lang="en-US" sz="2000" dirty="0">
              <a:latin typeface="Times New Roman" pitchFamily="18" charset="0"/>
              <a:cs typeface="Times New Roman" pitchFamily="18" charset="0"/>
            </a:endParaRPr>
          </a:p>
          <a:p>
            <a:r>
              <a:rPr lang="ar-SA" sz="800" i="1" dirty="0">
                <a:latin typeface="Times New Roman" pitchFamily="18" charset="0"/>
                <a:cs typeface="Times New Roman" pitchFamily="18" charset="0"/>
              </a:rPr>
              <a:t> </a:t>
            </a:r>
            <a:r>
              <a:rPr lang="en-US" sz="2000" i="1" dirty="0">
                <a:latin typeface="Times New Roman" pitchFamily="18" charset="0"/>
                <a:cs typeface="Times New Roman" pitchFamily="18" charset="0"/>
              </a:rPr>
              <a:t>q</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a:t>
            </a:r>
            <a:r>
              <a:rPr lang="ar-SA" sz="2000" dirty="0">
                <a:latin typeface="Times New Roman" pitchFamily="18" charset="0"/>
                <a:cs typeface="Times New Roman" pitchFamily="18" charset="0"/>
              </a:rPr>
              <a:t> </a:t>
            </a:r>
            <a:r>
              <a:rPr lang="en-US" sz="2000" dirty="0">
                <a:latin typeface="Times New Roman" pitchFamily="18" charset="0"/>
                <a:cs typeface="Times New Roman" pitchFamily="18" charset="0"/>
              </a:rPr>
              <a:t>6</a:t>
            </a:r>
            <a:r>
              <a:rPr lang="en-US" sz="2000" baseline="-25000" dirty="0">
                <a:latin typeface="Times New Roman" pitchFamily="18" charset="0"/>
                <a:cs typeface="Times New Roman" pitchFamily="18" charset="0"/>
              </a:rPr>
              <a:t>              </a:t>
            </a:r>
            <a:r>
              <a:rPr lang="en-US" sz="2000" i="1" dirty="0">
                <a:latin typeface="Times New Roman" pitchFamily="18" charset="0"/>
                <a:cs typeface="Times New Roman" pitchFamily="18" charset="0"/>
              </a:rPr>
              <a:t>q</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a:t>
            </a:r>
            <a:r>
              <a:rPr lang="ar-SA" sz="2000" dirty="0">
                <a:latin typeface="Times New Roman" pitchFamily="18" charset="0"/>
                <a:cs typeface="Times New Roman" pitchFamily="18" charset="0"/>
              </a:rPr>
              <a:t> </a:t>
            </a:r>
            <a:r>
              <a:rPr lang="en-US" sz="2000" dirty="0">
                <a:latin typeface="Times New Roman" pitchFamily="18" charset="0"/>
                <a:cs typeface="Times New Roman" pitchFamily="18" charset="0"/>
              </a:rPr>
              <a:t>0</a:t>
            </a:r>
            <a:r>
              <a:rPr lang="en-US" sz="2000" baseline="-25000" dirty="0">
                <a:latin typeface="Times New Roman" pitchFamily="18" charset="0"/>
                <a:cs typeface="Times New Roman" pitchFamily="18" charset="0"/>
              </a:rPr>
              <a:t>           </a:t>
            </a:r>
            <a:r>
              <a:rPr lang="ar-SA" sz="800" dirty="0">
                <a:latin typeface="Times New Roman" pitchFamily="18" charset="0"/>
                <a:cs typeface="Times New Roman" pitchFamily="18" charset="0"/>
              </a:rPr>
              <a:t> </a:t>
            </a:r>
            <a:r>
              <a:rPr lang="en-US" sz="2000" baseline="-25000" dirty="0">
                <a:latin typeface="Times New Roman" pitchFamily="18" charset="0"/>
                <a:cs typeface="Times New Roman" pitchFamily="18" charset="0"/>
              </a:rPr>
              <a:t> </a:t>
            </a:r>
            <a:r>
              <a:rPr lang="ar-SA" sz="800" dirty="0">
                <a:latin typeface="Times New Roman" pitchFamily="18" charset="0"/>
                <a:cs typeface="Times New Roman" pitchFamily="18" charset="0"/>
              </a:rPr>
              <a:t> </a:t>
            </a:r>
            <a:r>
              <a:rPr lang="ar-SA" sz="500" dirty="0">
                <a:latin typeface="Times New Roman" pitchFamily="18" charset="0"/>
                <a:cs typeface="Times New Roman" pitchFamily="18" charset="0"/>
              </a:rPr>
              <a:t> </a:t>
            </a:r>
            <a:r>
              <a:rPr lang="en-US" sz="2000" baseline="-25000" dirty="0">
                <a:latin typeface="Times New Roman" pitchFamily="18" charset="0"/>
                <a:cs typeface="Times New Roman" pitchFamily="18" charset="0"/>
              </a:rPr>
              <a:t>  </a:t>
            </a:r>
            <a:r>
              <a:rPr lang="en-US" sz="2000" i="1" dirty="0">
                <a:latin typeface="Times New Roman" pitchFamily="18" charset="0"/>
                <a:cs typeface="Times New Roman" pitchFamily="18" charset="0"/>
              </a:rPr>
              <a:t>q</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a:t>
            </a:r>
            <a:r>
              <a:rPr lang="ar-SA" sz="2000" dirty="0">
                <a:latin typeface="Times New Roman" pitchFamily="18" charset="0"/>
                <a:cs typeface="Times New Roman" pitchFamily="18" charset="0"/>
              </a:rPr>
              <a:t> </a:t>
            </a:r>
            <a:r>
              <a:rPr lang="en-US" sz="2000" dirty="0">
                <a:latin typeface="Times New Roman" pitchFamily="18" charset="0"/>
                <a:cs typeface="Times New Roman" pitchFamily="18" charset="0"/>
              </a:rPr>
              <a:t>5    </a:t>
            </a:r>
            <a:r>
              <a:rPr lang="ar-SA" sz="800" dirty="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ar-SA" sz="800" dirty="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q</a:t>
            </a:r>
            <a:r>
              <a:rPr lang="en-US" sz="2000" baseline="-25000" dirty="0">
                <a:latin typeface="Times New Roman" pitchFamily="18" charset="0"/>
                <a:cs typeface="Times New Roman" pitchFamily="18" charset="0"/>
              </a:rPr>
              <a:t>4</a:t>
            </a:r>
            <a:r>
              <a:rPr lang="en-US" sz="2000" dirty="0">
                <a:latin typeface="Times New Roman" pitchFamily="18" charset="0"/>
                <a:cs typeface="Times New Roman" pitchFamily="18" charset="0"/>
              </a:rPr>
              <a:t>=</a:t>
            </a:r>
            <a:r>
              <a:rPr lang="ar-SA" sz="2000" dirty="0">
                <a:latin typeface="Times New Roman" pitchFamily="18" charset="0"/>
                <a:cs typeface="Times New Roman" pitchFamily="18" charset="0"/>
              </a:rPr>
              <a:t> </a:t>
            </a:r>
            <a:r>
              <a:rPr lang="en-US" sz="2000" dirty="0">
                <a:latin typeface="Times New Roman" pitchFamily="18" charset="0"/>
                <a:cs typeface="Times New Roman" pitchFamily="18" charset="0"/>
              </a:rPr>
              <a:t>12</a:t>
            </a:r>
            <a:r>
              <a:rPr lang="en-US" sz="2000" baseline="-25000" dirty="0">
                <a:latin typeface="Times New Roman" pitchFamily="18" charset="0"/>
                <a:cs typeface="Times New Roman" pitchFamily="18" charset="0"/>
              </a:rPr>
              <a:t>       </a:t>
            </a:r>
            <a:r>
              <a:rPr lang="ar-SA" sz="800" dirty="0">
                <a:latin typeface="Times New Roman" pitchFamily="18" charset="0"/>
                <a:cs typeface="Times New Roman" pitchFamily="18" charset="0"/>
              </a:rPr>
              <a:t> </a:t>
            </a:r>
            <a:r>
              <a:rPr lang="en-US" sz="2000" baseline="-25000" dirty="0">
                <a:latin typeface="Times New Roman" pitchFamily="18" charset="0"/>
                <a:cs typeface="Times New Roman" pitchFamily="18" charset="0"/>
              </a:rPr>
              <a:t>   </a:t>
            </a:r>
            <a:r>
              <a:rPr lang="ar-SA" sz="800" dirty="0">
                <a:latin typeface="Times New Roman" pitchFamily="18" charset="0"/>
                <a:cs typeface="Times New Roman" pitchFamily="18" charset="0"/>
              </a:rPr>
              <a:t> </a:t>
            </a:r>
            <a:r>
              <a:rPr lang="en-US" sz="2000" baseline="-25000" dirty="0">
                <a:latin typeface="Times New Roman" pitchFamily="18" charset="0"/>
                <a:cs typeface="Times New Roman" pitchFamily="18" charset="0"/>
              </a:rPr>
              <a:t> </a:t>
            </a:r>
            <a:r>
              <a:rPr lang="en-US" sz="2000" i="1" dirty="0">
                <a:latin typeface="Times New Roman" pitchFamily="18" charset="0"/>
                <a:cs typeface="Times New Roman" pitchFamily="18" charset="0"/>
              </a:rPr>
              <a:t>q</a:t>
            </a:r>
            <a:r>
              <a:rPr lang="en-US" sz="2000" baseline="-25000" dirty="0">
                <a:latin typeface="Times New Roman" pitchFamily="18" charset="0"/>
                <a:cs typeface="Times New Roman" pitchFamily="18" charset="0"/>
              </a:rPr>
              <a:t>5</a:t>
            </a:r>
            <a:r>
              <a:rPr lang="en-US" sz="2000" dirty="0">
                <a:latin typeface="Times New Roman" pitchFamily="18" charset="0"/>
                <a:cs typeface="Times New Roman" pitchFamily="18" charset="0"/>
              </a:rPr>
              <a:t>=</a:t>
            </a:r>
            <a:r>
              <a:rPr lang="ar-SA" sz="2000" dirty="0">
                <a:latin typeface="Times New Roman" pitchFamily="18" charset="0"/>
                <a:cs typeface="Times New Roman" pitchFamily="18" charset="0"/>
              </a:rPr>
              <a:t> </a:t>
            </a:r>
            <a:r>
              <a:rPr lang="en-US" sz="2000" dirty="0">
                <a:latin typeface="Times New Roman" pitchFamily="18" charset="0"/>
                <a:cs typeface="Times New Roman" pitchFamily="18" charset="0"/>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46880"/>
                                        </p:tgtEl>
                                        <p:attrNameLst>
                                          <p:attrName>style.visibility</p:attrName>
                                        </p:attrNameLst>
                                      </p:cBhvr>
                                      <p:to>
                                        <p:strVal val="visible"/>
                                      </p:to>
                                    </p:set>
                                    <p:animEffect transition="in" filter="blinds(vertical)">
                                      <p:cBhvr>
                                        <p:cTn id="7" dur="500"/>
                                        <p:tgtEl>
                                          <p:spTgt spid="2468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blinds(horizontal)">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80"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6"/>
          <p:cNvSpPr>
            <a:spLocks noGrp="1"/>
          </p:cNvSpPr>
          <p:nvPr>
            <p:ph type="sldNum" sz="quarter" idx="12"/>
          </p:nvPr>
        </p:nvSpPr>
        <p:spPr/>
        <p:txBody>
          <a:bodyPr/>
          <a:lstStyle/>
          <a:p>
            <a:fld id="{B6581FDB-B3C2-46D1-96A2-5D0B7B82F659}" type="slidenum">
              <a:rPr lang="ar-SA"/>
              <a:pPr/>
              <a:t>32</a:t>
            </a:fld>
            <a:endParaRPr lang="en-US"/>
          </a:p>
        </p:txBody>
      </p:sp>
      <p:graphicFrame>
        <p:nvGraphicFramePr>
          <p:cNvPr id="250884" name="Group 4"/>
          <p:cNvGraphicFramePr>
            <a:graphicFrameLocks noGrp="1"/>
          </p:cNvGraphicFramePr>
          <p:nvPr>
            <p:ph sz="half" idx="2"/>
          </p:nvPr>
        </p:nvGraphicFramePr>
        <p:xfrm>
          <a:off x="1627823" y="1627505"/>
          <a:ext cx="5767387" cy="1981200"/>
        </p:xfrm>
        <a:graphic>
          <a:graphicData uri="http://schemas.openxmlformats.org/drawingml/2006/table">
            <a:tbl>
              <a:tblPr rtl="1"/>
              <a:tblGrid>
                <a:gridCol w="1176337">
                  <a:extLst>
                    <a:ext uri="{9D8B030D-6E8A-4147-A177-3AD203B41FA5}">
                      <a16:colId xmlns:a16="http://schemas.microsoft.com/office/drawing/2014/main" val="20000"/>
                    </a:ext>
                  </a:extLst>
                </a:gridCol>
                <a:gridCol w="1176338">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065212">
                  <a:extLst>
                    <a:ext uri="{9D8B030D-6E8A-4147-A177-3AD203B41FA5}">
                      <a16:colId xmlns:a16="http://schemas.microsoft.com/office/drawing/2014/main" val="20004"/>
                    </a:ext>
                  </a:extLst>
                </a:gridCol>
              </a:tblGrid>
              <a:tr h="2508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9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2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2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8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50922" name="Line 42"/>
          <p:cNvSpPr>
            <a:spLocks noChangeShapeType="1"/>
          </p:cNvSpPr>
          <p:nvPr/>
        </p:nvSpPr>
        <p:spPr bwMode="auto">
          <a:xfrm>
            <a:off x="1186815" y="1814195"/>
            <a:ext cx="6534150" cy="0"/>
          </a:xfrm>
          <a:prstGeom prst="line">
            <a:avLst/>
          </a:prstGeom>
          <a:noFill/>
          <a:ln w="19050">
            <a:solidFill>
              <a:srgbClr val="FF0000"/>
            </a:solidFill>
            <a:round/>
            <a:headEnd/>
            <a:tailEnd/>
          </a:ln>
        </p:spPr>
        <p:txBody>
          <a:bodyPr/>
          <a:lstStyle/>
          <a:p>
            <a:endParaRPr lang="en-US"/>
          </a:p>
        </p:txBody>
      </p:sp>
      <p:sp>
        <p:nvSpPr>
          <p:cNvPr id="250923" name="Line 43"/>
          <p:cNvSpPr>
            <a:spLocks noChangeShapeType="1"/>
          </p:cNvSpPr>
          <p:nvPr/>
        </p:nvSpPr>
        <p:spPr bwMode="auto">
          <a:xfrm flipH="1">
            <a:off x="6787515" y="1454150"/>
            <a:ext cx="9525" cy="2447925"/>
          </a:xfrm>
          <a:prstGeom prst="line">
            <a:avLst/>
          </a:prstGeom>
          <a:noFill/>
          <a:ln w="19050">
            <a:solidFill>
              <a:srgbClr val="FF0000"/>
            </a:solidFill>
            <a:round/>
            <a:headEnd/>
            <a:tailEnd/>
          </a:ln>
        </p:spPr>
        <p:txBody>
          <a:bodyPr/>
          <a:lstStyle/>
          <a:p>
            <a:endParaRPr lang="en-US"/>
          </a:p>
        </p:txBody>
      </p:sp>
      <p:sp>
        <p:nvSpPr>
          <p:cNvPr id="250926" name="Line 46"/>
          <p:cNvSpPr>
            <a:spLocks noChangeShapeType="1"/>
          </p:cNvSpPr>
          <p:nvPr/>
        </p:nvSpPr>
        <p:spPr bwMode="auto">
          <a:xfrm flipH="1">
            <a:off x="5615940" y="1454150"/>
            <a:ext cx="9525" cy="2447925"/>
          </a:xfrm>
          <a:prstGeom prst="line">
            <a:avLst/>
          </a:prstGeom>
          <a:noFill/>
          <a:ln w="19050">
            <a:solidFill>
              <a:srgbClr val="FF0000"/>
            </a:solidFill>
            <a:round/>
            <a:headEnd/>
            <a:tailEnd/>
          </a:ln>
        </p:spPr>
        <p:txBody>
          <a:bodyPr/>
          <a:lstStyle/>
          <a:p>
            <a:endParaRPr lang="en-US"/>
          </a:p>
        </p:txBody>
      </p:sp>
      <p:sp>
        <p:nvSpPr>
          <p:cNvPr id="250928" name="Line 48"/>
          <p:cNvSpPr>
            <a:spLocks noChangeShapeType="1"/>
          </p:cNvSpPr>
          <p:nvPr/>
        </p:nvSpPr>
        <p:spPr bwMode="auto">
          <a:xfrm>
            <a:off x="1243965" y="3444875"/>
            <a:ext cx="6534150" cy="0"/>
          </a:xfrm>
          <a:prstGeom prst="line">
            <a:avLst/>
          </a:prstGeom>
          <a:noFill/>
          <a:ln w="19050">
            <a:solidFill>
              <a:srgbClr val="FF0000"/>
            </a:solidFill>
            <a:round/>
            <a:headEnd/>
            <a:tailEnd/>
          </a:ln>
        </p:spPr>
        <p:txBody>
          <a:bodyPr/>
          <a:lstStyle/>
          <a:p>
            <a:endParaRPr lang="en-US"/>
          </a:p>
        </p:txBody>
      </p:sp>
      <p:sp>
        <p:nvSpPr>
          <p:cNvPr id="250929" name="Oval 49"/>
          <p:cNvSpPr>
            <a:spLocks noChangeArrowheads="1"/>
          </p:cNvSpPr>
          <p:nvPr/>
        </p:nvSpPr>
        <p:spPr bwMode="auto">
          <a:xfrm>
            <a:off x="4234815" y="2825750"/>
            <a:ext cx="419100" cy="390525"/>
          </a:xfrm>
          <a:prstGeom prst="ellipse">
            <a:avLst/>
          </a:prstGeom>
          <a:noFill/>
          <a:ln w="28575">
            <a:solidFill>
              <a:srgbClr val="FF0000"/>
            </a:solidFill>
            <a:round/>
            <a:headEnd/>
            <a:tailEnd/>
          </a:ln>
          <a:effectLst/>
        </p:spPr>
        <p:txBody>
          <a:bodyPr wrap="none" anchor="ctr"/>
          <a:lstStyle/>
          <a:p>
            <a:endParaRPr lang="en-US"/>
          </a:p>
        </p:txBody>
      </p:sp>
      <p:sp>
        <p:nvSpPr>
          <p:cNvPr id="250930" name="Text Box 50"/>
          <p:cNvSpPr txBox="1">
            <a:spLocks noChangeArrowheads="1"/>
          </p:cNvSpPr>
          <p:nvPr/>
        </p:nvSpPr>
        <p:spPr bwMode="auto">
          <a:xfrm>
            <a:off x="2590800" y="3976688"/>
            <a:ext cx="4097337" cy="519112"/>
          </a:xfrm>
          <a:prstGeom prst="rect">
            <a:avLst/>
          </a:prstGeom>
          <a:noFill/>
          <a:ln w="9525">
            <a:noFill/>
            <a:miter lim="800000"/>
            <a:headEnd/>
            <a:tailEnd/>
          </a:ln>
          <a:effectLst/>
        </p:spPr>
        <p:txBody>
          <a:bodyPr wrap="none">
            <a:spAutoFit/>
          </a:bodyPr>
          <a:lstStyle/>
          <a:p>
            <a:pPr algn="ctr" rtl="1"/>
            <a:r>
              <a:rPr lang="ar-SA" sz="2800" b="1" dirty="0">
                <a:solidFill>
                  <a:srgbClr val="FF0000"/>
                </a:solidFill>
              </a:rPr>
              <a:t>عدد الخطوط أقل من عدد الصفوف</a:t>
            </a:r>
            <a:endParaRPr lang="en-US" sz="2800" b="1" dirty="0">
              <a:solidFill>
                <a:srgbClr val="FF0000"/>
              </a:solidFill>
            </a:endParaRPr>
          </a:p>
        </p:txBody>
      </p:sp>
      <p:sp>
        <p:nvSpPr>
          <p:cNvPr id="11"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مسألة التخصيص: مثال 2</a:t>
            </a:r>
            <a:endParaRPr lang="en-US" sz="4000" b="1" dirty="0">
              <a:solidFill>
                <a:srgbClr val="002060"/>
              </a:solidFill>
              <a:latin typeface="Times New Roman" pitchFamily="18" charset="0"/>
              <a:cs typeface="Times New Roman" pitchFamily="18" charset="0"/>
              <a:sym typeface="Symbol" pitchFamily="18" charset="2"/>
            </a:endParaRPr>
          </a:p>
        </p:txBody>
      </p:sp>
      <p:graphicFrame>
        <p:nvGraphicFramePr>
          <p:cNvPr id="12" name="Group 4"/>
          <p:cNvGraphicFramePr>
            <a:graphicFrameLocks/>
          </p:cNvGraphicFramePr>
          <p:nvPr/>
        </p:nvGraphicFramePr>
        <p:xfrm>
          <a:off x="1627823" y="4572000"/>
          <a:ext cx="5767387" cy="1981200"/>
        </p:xfrm>
        <a:graphic>
          <a:graphicData uri="http://schemas.openxmlformats.org/drawingml/2006/table">
            <a:tbl>
              <a:tblPr rtl="1"/>
              <a:tblGrid>
                <a:gridCol w="1176337">
                  <a:extLst>
                    <a:ext uri="{9D8B030D-6E8A-4147-A177-3AD203B41FA5}">
                      <a16:colId xmlns:a16="http://schemas.microsoft.com/office/drawing/2014/main" val="20000"/>
                    </a:ext>
                  </a:extLst>
                </a:gridCol>
                <a:gridCol w="1176338">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065212">
                  <a:extLst>
                    <a:ext uri="{9D8B030D-6E8A-4147-A177-3AD203B41FA5}">
                      <a16:colId xmlns:a16="http://schemas.microsoft.com/office/drawing/2014/main" val="20004"/>
                    </a:ext>
                  </a:extLst>
                </a:gridCol>
              </a:tblGrid>
              <a:tr h="2508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6+1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9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3-1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4-1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4-1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2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4-1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8-1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2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4-1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8-1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8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4+1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50922"/>
                                        </p:tgtEl>
                                        <p:attrNameLst>
                                          <p:attrName>style.visibility</p:attrName>
                                        </p:attrNameLst>
                                      </p:cBhvr>
                                      <p:to>
                                        <p:strVal val="visible"/>
                                      </p:to>
                                    </p:set>
                                    <p:animEffect transition="in" filter="blinds(vertical)">
                                      <p:cBhvr>
                                        <p:cTn id="7" dur="500"/>
                                        <p:tgtEl>
                                          <p:spTgt spid="2509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50923"/>
                                        </p:tgtEl>
                                        <p:attrNameLst>
                                          <p:attrName>style.visibility</p:attrName>
                                        </p:attrNameLst>
                                      </p:cBhvr>
                                      <p:to>
                                        <p:strVal val="visible"/>
                                      </p:to>
                                    </p:set>
                                    <p:animEffect transition="in" filter="blinds(vertical)">
                                      <p:cBhvr>
                                        <p:cTn id="12" dur="500"/>
                                        <p:tgtEl>
                                          <p:spTgt spid="2509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50926"/>
                                        </p:tgtEl>
                                        <p:attrNameLst>
                                          <p:attrName>style.visibility</p:attrName>
                                        </p:attrNameLst>
                                      </p:cBhvr>
                                      <p:to>
                                        <p:strVal val="visible"/>
                                      </p:to>
                                    </p:set>
                                    <p:animEffect transition="in" filter="blinds(vertical)">
                                      <p:cBhvr>
                                        <p:cTn id="17" dur="500"/>
                                        <p:tgtEl>
                                          <p:spTgt spid="2509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50928"/>
                                        </p:tgtEl>
                                        <p:attrNameLst>
                                          <p:attrName>style.visibility</p:attrName>
                                        </p:attrNameLst>
                                      </p:cBhvr>
                                      <p:to>
                                        <p:strVal val="visible"/>
                                      </p:to>
                                    </p:set>
                                    <p:animEffect transition="in" filter="blinds(vertical)">
                                      <p:cBhvr>
                                        <p:cTn id="22" dur="500"/>
                                        <p:tgtEl>
                                          <p:spTgt spid="2509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0930"/>
                                        </p:tgtEl>
                                        <p:attrNameLst>
                                          <p:attrName>style.visibility</p:attrName>
                                        </p:attrNameLst>
                                      </p:cBhvr>
                                      <p:to>
                                        <p:strVal val="visible"/>
                                      </p:to>
                                    </p:set>
                                    <p:animEffect transition="in" filter="blinds(horizontal)">
                                      <p:cBhvr>
                                        <p:cTn id="27" dur="500"/>
                                        <p:tgtEl>
                                          <p:spTgt spid="2509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0929"/>
                                        </p:tgtEl>
                                        <p:attrNameLst>
                                          <p:attrName>style.visibility</p:attrName>
                                        </p:attrNameLst>
                                      </p:cBhvr>
                                      <p:to>
                                        <p:strVal val="visible"/>
                                      </p:to>
                                    </p:set>
                                    <p:animEffect transition="in" filter="blinds(horizontal)">
                                      <p:cBhvr>
                                        <p:cTn id="32" dur="500"/>
                                        <p:tgtEl>
                                          <p:spTgt spid="25092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22" grpId="0" animBg="1"/>
      <p:bldP spid="250923" grpId="0" animBg="1"/>
      <p:bldP spid="250926" grpId="0" animBg="1"/>
      <p:bldP spid="250928" grpId="0" animBg="1"/>
      <p:bldP spid="250929" grpId="0" animBg="1"/>
      <p:bldP spid="25093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6"/>
          <p:cNvSpPr>
            <a:spLocks noGrp="1"/>
          </p:cNvSpPr>
          <p:nvPr>
            <p:ph type="sldNum" sz="quarter" idx="12"/>
          </p:nvPr>
        </p:nvSpPr>
        <p:spPr/>
        <p:txBody>
          <a:bodyPr/>
          <a:lstStyle/>
          <a:p>
            <a:fld id="{7BD7AABC-A1AF-4357-9463-787A99DA82AC}" type="slidenum">
              <a:rPr lang="ar-SA"/>
              <a:pPr/>
              <a:t>33</a:t>
            </a:fld>
            <a:endParaRPr lang="en-US"/>
          </a:p>
        </p:txBody>
      </p:sp>
      <p:graphicFrame>
        <p:nvGraphicFramePr>
          <p:cNvPr id="252932" name="Group 4"/>
          <p:cNvGraphicFramePr>
            <a:graphicFrameLocks noGrp="1"/>
          </p:cNvGraphicFramePr>
          <p:nvPr>
            <p:ph sz="half" idx="2"/>
          </p:nvPr>
        </p:nvGraphicFramePr>
        <p:xfrm>
          <a:off x="1566863" y="1903095"/>
          <a:ext cx="5767387" cy="1981200"/>
        </p:xfrm>
        <a:graphic>
          <a:graphicData uri="http://schemas.openxmlformats.org/drawingml/2006/table">
            <a:tbl>
              <a:tblPr rtl="1"/>
              <a:tblGrid>
                <a:gridCol w="1176337">
                  <a:extLst>
                    <a:ext uri="{9D8B030D-6E8A-4147-A177-3AD203B41FA5}">
                      <a16:colId xmlns:a16="http://schemas.microsoft.com/office/drawing/2014/main" val="20000"/>
                    </a:ext>
                  </a:extLst>
                </a:gridCol>
                <a:gridCol w="1176338">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065212">
                  <a:extLst>
                    <a:ext uri="{9D8B030D-6E8A-4147-A177-3AD203B41FA5}">
                      <a16:colId xmlns:a16="http://schemas.microsoft.com/office/drawing/2014/main" val="20004"/>
                    </a:ext>
                  </a:extLst>
                </a:gridCol>
              </a:tblGrid>
              <a:tr h="2508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9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2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2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8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52970" name="Line 42"/>
          <p:cNvSpPr>
            <a:spLocks noChangeShapeType="1"/>
          </p:cNvSpPr>
          <p:nvPr/>
        </p:nvSpPr>
        <p:spPr bwMode="auto">
          <a:xfrm>
            <a:off x="1141095" y="2143125"/>
            <a:ext cx="6534150" cy="0"/>
          </a:xfrm>
          <a:prstGeom prst="line">
            <a:avLst/>
          </a:prstGeom>
          <a:noFill/>
          <a:ln w="19050">
            <a:solidFill>
              <a:srgbClr val="FF0000"/>
            </a:solidFill>
            <a:round/>
            <a:headEnd/>
            <a:tailEnd/>
          </a:ln>
        </p:spPr>
        <p:txBody>
          <a:bodyPr/>
          <a:lstStyle/>
          <a:p>
            <a:endParaRPr lang="en-US"/>
          </a:p>
        </p:txBody>
      </p:sp>
      <p:sp>
        <p:nvSpPr>
          <p:cNvPr id="252971" name="Line 43"/>
          <p:cNvSpPr>
            <a:spLocks noChangeShapeType="1"/>
          </p:cNvSpPr>
          <p:nvPr/>
        </p:nvSpPr>
        <p:spPr bwMode="auto">
          <a:xfrm flipH="1">
            <a:off x="6741795" y="1752600"/>
            <a:ext cx="9525" cy="2447925"/>
          </a:xfrm>
          <a:prstGeom prst="line">
            <a:avLst/>
          </a:prstGeom>
          <a:noFill/>
          <a:ln w="19050">
            <a:solidFill>
              <a:srgbClr val="FF0000"/>
            </a:solidFill>
            <a:round/>
            <a:headEnd/>
            <a:tailEnd/>
          </a:ln>
        </p:spPr>
        <p:txBody>
          <a:bodyPr/>
          <a:lstStyle/>
          <a:p>
            <a:endParaRPr lang="en-US"/>
          </a:p>
        </p:txBody>
      </p:sp>
      <p:sp>
        <p:nvSpPr>
          <p:cNvPr id="252972" name="Line 44"/>
          <p:cNvSpPr>
            <a:spLocks noChangeShapeType="1"/>
          </p:cNvSpPr>
          <p:nvPr/>
        </p:nvSpPr>
        <p:spPr bwMode="auto">
          <a:xfrm flipH="1">
            <a:off x="5570220" y="1752600"/>
            <a:ext cx="9525" cy="2447925"/>
          </a:xfrm>
          <a:prstGeom prst="line">
            <a:avLst/>
          </a:prstGeom>
          <a:noFill/>
          <a:ln w="19050">
            <a:solidFill>
              <a:srgbClr val="FF0000"/>
            </a:solidFill>
            <a:round/>
            <a:headEnd/>
            <a:tailEnd/>
          </a:ln>
        </p:spPr>
        <p:txBody>
          <a:bodyPr/>
          <a:lstStyle/>
          <a:p>
            <a:endParaRPr lang="en-US"/>
          </a:p>
        </p:txBody>
      </p:sp>
      <p:sp>
        <p:nvSpPr>
          <p:cNvPr id="252974" name="Line 46"/>
          <p:cNvSpPr>
            <a:spLocks noChangeShapeType="1"/>
          </p:cNvSpPr>
          <p:nvPr/>
        </p:nvSpPr>
        <p:spPr bwMode="auto">
          <a:xfrm flipH="1">
            <a:off x="4398645" y="1762125"/>
            <a:ext cx="9525" cy="2447925"/>
          </a:xfrm>
          <a:prstGeom prst="line">
            <a:avLst/>
          </a:prstGeom>
          <a:noFill/>
          <a:ln w="19050">
            <a:solidFill>
              <a:srgbClr val="FF0000"/>
            </a:solidFill>
            <a:round/>
            <a:headEnd/>
            <a:tailEnd/>
          </a:ln>
        </p:spPr>
        <p:txBody>
          <a:bodyPr/>
          <a:lstStyle/>
          <a:p>
            <a:endParaRPr lang="en-US"/>
          </a:p>
        </p:txBody>
      </p:sp>
      <p:sp>
        <p:nvSpPr>
          <p:cNvPr id="252975" name="Oval 47"/>
          <p:cNvSpPr>
            <a:spLocks noChangeArrowheads="1"/>
          </p:cNvSpPr>
          <p:nvPr/>
        </p:nvSpPr>
        <p:spPr bwMode="auto">
          <a:xfrm>
            <a:off x="3012055" y="2699635"/>
            <a:ext cx="419100" cy="390525"/>
          </a:xfrm>
          <a:prstGeom prst="ellipse">
            <a:avLst/>
          </a:prstGeom>
          <a:noFill/>
          <a:ln w="28575">
            <a:solidFill>
              <a:srgbClr val="FF0000"/>
            </a:solidFill>
            <a:round/>
            <a:headEnd/>
            <a:tailEnd/>
          </a:ln>
          <a:effectLst/>
        </p:spPr>
        <p:txBody>
          <a:bodyPr wrap="none" anchor="ctr"/>
          <a:lstStyle/>
          <a:p>
            <a:endParaRPr lang="en-US"/>
          </a:p>
        </p:txBody>
      </p:sp>
      <p:sp>
        <p:nvSpPr>
          <p:cNvPr id="252976" name="Text Box 48"/>
          <p:cNvSpPr txBox="1">
            <a:spLocks noChangeArrowheads="1"/>
          </p:cNvSpPr>
          <p:nvPr/>
        </p:nvSpPr>
        <p:spPr bwMode="auto">
          <a:xfrm>
            <a:off x="2443163" y="4129088"/>
            <a:ext cx="4097337" cy="519112"/>
          </a:xfrm>
          <a:prstGeom prst="rect">
            <a:avLst/>
          </a:prstGeom>
          <a:noFill/>
          <a:ln w="9525">
            <a:noFill/>
            <a:miter lim="800000"/>
            <a:headEnd/>
            <a:tailEnd/>
          </a:ln>
          <a:effectLst/>
        </p:spPr>
        <p:txBody>
          <a:bodyPr wrap="none">
            <a:spAutoFit/>
          </a:bodyPr>
          <a:lstStyle/>
          <a:p>
            <a:pPr algn="ctr" rtl="1"/>
            <a:r>
              <a:rPr lang="ar-SA" sz="2800" b="1" dirty="0">
                <a:solidFill>
                  <a:srgbClr val="FF0000"/>
                </a:solidFill>
              </a:rPr>
              <a:t>عدد الخطوط أقل من عدد الصفوف</a:t>
            </a:r>
            <a:endParaRPr lang="en-US" sz="2800" b="1" dirty="0">
              <a:solidFill>
                <a:srgbClr val="FF0000"/>
              </a:solidFill>
            </a:endParaRPr>
          </a:p>
        </p:txBody>
      </p:sp>
      <p:graphicFrame>
        <p:nvGraphicFramePr>
          <p:cNvPr id="52" name="Table 51"/>
          <p:cNvGraphicFramePr>
            <a:graphicFrameLocks noGrp="1"/>
          </p:cNvGraphicFramePr>
          <p:nvPr/>
        </p:nvGraphicFramePr>
        <p:xfrm>
          <a:off x="1463993" y="4724400"/>
          <a:ext cx="5767387" cy="1981200"/>
        </p:xfrm>
        <a:graphic>
          <a:graphicData uri="http://schemas.openxmlformats.org/drawingml/2006/table">
            <a:tbl>
              <a:tblPr rtl="1"/>
              <a:tblGrid>
                <a:gridCol w="1176337">
                  <a:extLst>
                    <a:ext uri="{9D8B030D-6E8A-4147-A177-3AD203B41FA5}">
                      <a16:colId xmlns:a16="http://schemas.microsoft.com/office/drawing/2014/main" val="20000"/>
                    </a:ext>
                  </a:extLst>
                </a:gridCol>
                <a:gridCol w="1176338">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065212">
                  <a:extLst>
                    <a:ext uri="{9D8B030D-6E8A-4147-A177-3AD203B41FA5}">
                      <a16:colId xmlns:a16="http://schemas.microsoft.com/office/drawing/2014/main" val="20004"/>
                    </a:ext>
                  </a:extLst>
                </a:gridCol>
              </a:tblGrid>
              <a:tr h="2508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1+3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7+3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0+3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9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3-3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3-3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2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3-3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7-3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2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3-3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7-3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8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8-3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3-3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مسألة التخصيص: مثال 2</a:t>
            </a:r>
            <a:endParaRPr lang="en-US" sz="4000" b="1" dirty="0">
              <a:solidFill>
                <a:srgbClr val="002060"/>
              </a:solidFill>
              <a:latin typeface="Times New Roman" pitchFamily="18" charset="0"/>
              <a:cs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52970"/>
                                        </p:tgtEl>
                                        <p:attrNameLst>
                                          <p:attrName>style.visibility</p:attrName>
                                        </p:attrNameLst>
                                      </p:cBhvr>
                                      <p:to>
                                        <p:strVal val="visible"/>
                                      </p:to>
                                    </p:set>
                                    <p:animEffect transition="in" filter="blinds(vertical)">
                                      <p:cBhvr>
                                        <p:cTn id="7" dur="500"/>
                                        <p:tgtEl>
                                          <p:spTgt spid="2529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52971"/>
                                        </p:tgtEl>
                                        <p:attrNameLst>
                                          <p:attrName>style.visibility</p:attrName>
                                        </p:attrNameLst>
                                      </p:cBhvr>
                                      <p:to>
                                        <p:strVal val="visible"/>
                                      </p:to>
                                    </p:set>
                                    <p:animEffect transition="in" filter="blinds(vertical)">
                                      <p:cBhvr>
                                        <p:cTn id="12" dur="500"/>
                                        <p:tgtEl>
                                          <p:spTgt spid="25297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52972"/>
                                        </p:tgtEl>
                                        <p:attrNameLst>
                                          <p:attrName>style.visibility</p:attrName>
                                        </p:attrNameLst>
                                      </p:cBhvr>
                                      <p:to>
                                        <p:strVal val="visible"/>
                                      </p:to>
                                    </p:set>
                                    <p:animEffect transition="in" filter="blinds(vertical)">
                                      <p:cBhvr>
                                        <p:cTn id="17" dur="500"/>
                                        <p:tgtEl>
                                          <p:spTgt spid="25297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52974"/>
                                        </p:tgtEl>
                                        <p:attrNameLst>
                                          <p:attrName>style.visibility</p:attrName>
                                        </p:attrNameLst>
                                      </p:cBhvr>
                                      <p:to>
                                        <p:strVal val="visible"/>
                                      </p:to>
                                    </p:set>
                                    <p:animEffect transition="in" filter="blinds(vertical)">
                                      <p:cBhvr>
                                        <p:cTn id="22" dur="500"/>
                                        <p:tgtEl>
                                          <p:spTgt spid="25297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2976"/>
                                        </p:tgtEl>
                                        <p:attrNameLst>
                                          <p:attrName>style.visibility</p:attrName>
                                        </p:attrNameLst>
                                      </p:cBhvr>
                                      <p:to>
                                        <p:strVal val="visible"/>
                                      </p:to>
                                    </p:set>
                                    <p:animEffect transition="in" filter="blinds(horizontal)">
                                      <p:cBhvr>
                                        <p:cTn id="27" dur="500"/>
                                        <p:tgtEl>
                                          <p:spTgt spid="25297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2975"/>
                                        </p:tgtEl>
                                        <p:attrNameLst>
                                          <p:attrName>style.visibility</p:attrName>
                                        </p:attrNameLst>
                                      </p:cBhvr>
                                      <p:to>
                                        <p:strVal val="visible"/>
                                      </p:to>
                                    </p:set>
                                    <p:animEffect transition="in" filter="blinds(horizontal)">
                                      <p:cBhvr>
                                        <p:cTn id="32" dur="500"/>
                                        <p:tgtEl>
                                          <p:spTgt spid="25297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blinds(horizontal)">
                                      <p:cBhvr>
                                        <p:cTn id="3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70" grpId="0" animBg="1"/>
      <p:bldP spid="252971" grpId="0" animBg="1"/>
      <p:bldP spid="252972" grpId="0" animBg="1"/>
      <p:bldP spid="252974" grpId="0" animBg="1"/>
      <p:bldP spid="252975" grpId="0" animBg="1"/>
      <p:bldP spid="25297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6"/>
          <p:cNvSpPr>
            <a:spLocks noGrp="1"/>
          </p:cNvSpPr>
          <p:nvPr>
            <p:ph type="sldNum" sz="quarter" idx="12"/>
          </p:nvPr>
        </p:nvSpPr>
        <p:spPr/>
        <p:txBody>
          <a:bodyPr/>
          <a:lstStyle/>
          <a:p>
            <a:fld id="{E513CAEA-C20A-4B90-BA91-352C9DD9A1C4}" type="slidenum">
              <a:rPr lang="ar-SA"/>
              <a:pPr/>
              <a:t>34</a:t>
            </a:fld>
            <a:endParaRPr lang="en-US"/>
          </a:p>
        </p:txBody>
      </p:sp>
      <p:graphicFrame>
        <p:nvGraphicFramePr>
          <p:cNvPr id="254980" name="Group 4"/>
          <p:cNvGraphicFramePr>
            <a:graphicFrameLocks noGrp="1"/>
          </p:cNvGraphicFramePr>
          <p:nvPr>
            <p:ph sz="half" idx="2"/>
          </p:nvPr>
        </p:nvGraphicFramePr>
        <p:xfrm>
          <a:off x="1524000" y="1704974"/>
          <a:ext cx="5767387" cy="1981200"/>
        </p:xfrm>
        <a:graphic>
          <a:graphicData uri="http://schemas.openxmlformats.org/drawingml/2006/table">
            <a:tbl>
              <a:tblPr rtl="1"/>
              <a:tblGrid>
                <a:gridCol w="1176337">
                  <a:extLst>
                    <a:ext uri="{9D8B030D-6E8A-4147-A177-3AD203B41FA5}">
                      <a16:colId xmlns:a16="http://schemas.microsoft.com/office/drawing/2014/main" val="20000"/>
                    </a:ext>
                  </a:extLst>
                </a:gridCol>
                <a:gridCol w="1176338">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065212">
                  <a:extLst>
                    <a:ext uri="{9D8B030D-6E8A-4147-A177-3AD203B41FA5}">
                      <a16:colId xmlns:a16="http://schemas.microsoft.com/office/drawing/2014/main" val="20004"/>
                    </a:ext>
                  </a:extLst>
                </a:gridCol>
              </a:tblGrid>
              <a:tr h="2508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9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2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2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8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55023" name="Line 47"/>
          <p:cNvSpPr>
            <a:spLocks noChangeShapeType="1"/>
          </p:cNvSpPr>
          <p:nvPr/>
        </p:nvSpPr>
        <p:spPr bwMode="auto">
          <a:xfrm flipH="1">
            <a:off x="6704647" y="1487804"/>
            <a:ext cx="9525" cy="2447925"/>
          </a:xfrm>
          <a:prstGeom prst="line">
            <a:avLst/>
          </a:prstGeom>
          <a:noFill/>
          <a:ln w="19050">
            <a:solidFill>
              <a:srgbClr val="FF0000"/>
            </a:solidFill>
            <a:round/>
            <a:headEnd/>
            <a:tailEnd/>
          </a:ln>
        </p:spPr>
        <p:txBody>
          <a:bodyPr/>
          <a:lstStyle/>
          <a:p>
            <a:endParaRPr lang="en-US"/>
          </a:p>
        </p:txBody>
      </p:sp>
      <p:sp>
        <p:nvSpPr>
          <p:cNvPr id="255024" name="Line 48"/>
          <p:cNvSpPr>
            <a:spLocks noChangeShapeType="1"/>
          </p:cNvSpPr>
          <p:nvPr/>
        </p:nvSpPr>
        <p:spPr bwMode="auto">
          <a:xfrm>
            <a:off x="5479731" y="1447800"/>
            <a:ext cx="24765" cy="2442210"/>
          </a:xfrm>
          <a:prstGeom prst="line">
            <a:avLst/>
          </a:prstGeom>
          <a:noFill/>
          <a:ln w="19050">
            <a:solidFill>
              <a:srgbClr val="FF0000"/>
            </a:solidFill>
            <a:round/>
            <a:headEnd/>
            <a:tailEnd/>
          </a:ln>
        </p:spPr>
        <p:txBody>
          <a:bodyPr/>
          <a:lstStyle/>
          <a:p>
            <a:endParaRPr lang="en-US"/>
          </a:p>
        </p:txBody>
      </p:sp>
      <p:sp>
        <p:nvSpPr>
          <p:cNvPr id="255025" name="Line 49"/>
          <p:cNvSpPr>
            <a:spLocks noChangeShapeType="1"/>
          </p:cNvSpPr>
          <p:nvPr/>
        </p:nvSpPr>
        <p:spPr bwMode="auto">
          <a:xfrm flipH="1">
            <a:off x="4342447" y="1506854"/>
            <a:ext cx="9525" cy="2447925"/>
          </a:xfrm>
          <a:prstGeom prst="line">
            <a:avLst/>
          </a:prstGeom>
          <a:noFill/>
          <a:ln w="19050">
            <a:solidFill>
              <a:srgbClr val="FF0000"/>
            </a:solidFill>
            <a:round/>
            <a:headEnd/>
            <a:tailEnd/>
          </a:ln>
        </p:spPr>
        <p:txBody>
          <a:bodyPr/>
          <a:lstStyle/>
          <a:p>
            <a:endParaRPr lang="en-US"/>
          </a:p>
        </p:txBody>
      </p:sp>
      <p:sp>
        <p:nvSpPr>
          <p:cNvPr id="255026" name="Line 50"/>
          <p:cNvSpPr>
            <a:spLocks noChangeShapeType="1"/>
          </p:cNvSpPr>
          <p:nvPr/>
        </p:nvSpPr>
        <p:spPr bwMode="auto">
          <a:xfrm flipH="1">
            <a:off x="3142297" y="1478279"/>
            <a:ext cx="9525" cy="2447925"/>
          </a:xfrm>
          <a:prstGeom prst="line">
            <a:avLst/>
          </a:prstGeom>
          <a:noFill/>
          <a:ln w="19050">
            <a:solidFill>
              <a:srgbClr val="FF0000"/>
            </a:solidFill>
            <a:round/>
            <a:headEnd/>
            <a:tailEnd/>
          </a:ln>
        </p:spPr>
        <p:txBody>
          <a:bodyPr/>
          <a:lstStyle/>
          <a:p>
            <a:endParaRPr lang="en-US"/>
          </a:p>
        </p:txBody>
      </p:sp>
      <p:sp>
        <p:nvSpPr>
          <p:cNvPr id="255027" name="Line 51"/>
          <p:cNvSpPr>
            <a:spLocks noChangeShapeType="1"/>
          </p:cNvSpPr>
          <p:nvPr/>
        </p:nvSpPr>
        <p:spPr bwMode="auto">
          <a:xfrm flipH="1">
            <a:off x="2037397" y="1487804"/>
            <a:ext cx="9525" cy="2447925"/>
          </a:xfrm>
          <a:prstGeom prst="line">
            <a:avLst/>
          </a:prstGeom>
          <a:noFill/>
          <a:ln w="19050">
            <a:solidFill>
              <a:srgbClr val="FF0000"/>
            </a:solidFill>
            <a:round/>
            <a:headEnd/>
            <a:tailEnd/>
          </a:ln>
        </p:spPr>
        <p:txBody>
          <a:bodyPr/>
          <a:lstStyle/>
          <a:p>
            <a:endParaRPr lang="en-US"/>
          </a:p>
        </p:txBody>
      </p:sp>
      <p:sp>
        <p:nvSpPr>
          <p:cNvPr id="255028" name="Text Box 52"/>
          <p:cNvSpPr txBox="1">
            <a:spLocks noChangeArrowheads="1"/>
          </p:cNvSpPr>
          <p:nvPr/>
        </p:nvSpPr>
        <p:spPr bwMode="auto">
          <a:xfrm>
            <a:off x="792480" y="4235450"/>
            <a:ext cx="7078980" cy="946150"/>
          </a:xfrm>
          <a:prstGeom prst="rect">
            <a:avLst/>
          </a:prstGeom>
          <a:noFill/>
          <a:ln w="9525">
            <a:noFill/>
            <a:miter lim="800000"/>
            <a:headEnd/>
            <a:tailEnd/>
          </a:ln>
          <a:effectLst/>
        </p:spPr>
        <p:txBody>
          <a:bodyPr wrap="square">
            <a:spAutoFit/>
          </a:bodyPr>
          <a:lstStyle/>
          <a:p>
            <a:pPr algn="ctr" rtl="1"/>
            <a:r>
              <a:rPr lang="ar-SA" sz="2800" b="1" dirty="0">
                <a:solidFill>
                  <a:srgbClr val="FF0000"/>
                </a:solidFill>
              </a:rPr>
              <a:t>عدد الخطوط </a:t>
            </a:r>
            <a:r>
              <a:rPr lang="en-US" sz="2800" b="1" dirty="0">
                <a:solidFill>
                  <a:srgbClr val="FF0000"/>
                </a:solidFill>
              </a:rPr>
              <a:t> =</a:t>
            </a:r>
            <a:r>
              <a:rPr lang="ar-SA" sz="2800" b="1" dirty="0">
                <a:solidFill>
                  <a:srgbClr val="FF0000"/>
                </a:solidFill>
              </a:rPr>
              <a:t> عدد الصفوف</a:t>
            </a:r>
            <a:endParaRPr lang="en-US" sz="2800" b="1" dirty="0">
              <a:solidFill>
                <a:srgbClr val="FF0000"/>
              </a:solidFill>
            </a:endParaRPr>
          </a:p>
          <a:p>
            <a:pPr algn="ctr" rtl="1"/>
            <a:r>
              <a:rPr lang="ar-SA" sz="2800" b="1" dirty="0">
                <a:solidFill>
                  <a:srgbClr val="FF0000"/>
                </a:solidFill>
              </a:rPr>
              <a:t>وصلنا للحل الأمثل</a:t>
            </a:r>
            <a:endParaRPr lang="en-US" sz="2800" b="1" dirty="0">
              <a:solidFill>
                <a:srgbClr val="FF0000"/>
              </a:solidFill>
            </a:endParaRPr>
          </a:p>
        </p:txBody>
      </p:sp>
      <p:sp>
        <p:nvSpPr>
          <p:cNvPr id="11"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مسألة التخصيص: مثال 2</a:t>
            </a:r>
            <a:endParaRPr lang="en-US" sz="4000" b="1" dirty="0">
              <a:solidFill>
                <a:srgbClr val="002060"/>
              </a:solidFill>
              <a:latin typeface="Times New Roman" pitchFamily="18" charset="0"/>
              <a:cs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55023"/>
                                        </p:tgtEl>
                                        <p:attrNameLst>
                                          <p:attrName>style.visibility</p:attrName>
                                        </p:attrNameLst>
                                      </p:cBhvr>
                                      <p:to>
                                        <p:strVal val="visible"/>
                                      </p:to>
                                    </p:set>
                                    <p:animEffect transition="in" filter="blinds(vertical)">
                                      <p:cBhvr>
                                        <p:cTn id="7" dur="500"/>
                                        <p:tgtEl>
                                          <p:spTgt spid="2550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55024"/>
                                        </p:tgtEl>
                                        <p:attrNameLst>
                                          <p:attrName>style.visibility</p:attrName>
                                        </p:attrNameLst>
                                      </p:cBhvr>
                                      <p:to>
                                        <p:strVal val="visible"/>
                                      </p:to>
                                    </p:set>
                                    <p:animEffect transition="in" filter="blinds(vertical)">
                                      <p:cBhvr>
                                        <p:cTn id="12" dur="500"/>
                                        <p:tgtEl>
                                          <p:spTgt spid="2550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55025"/>
                                        </p:tgtEl>
                                        <p:attrNameLst>
                                          <p:attrName>style.visibility</p:attrName>
                                        </p:attrNameLst>
                                      </p:cBhvr>
                                      <p:to>
                                        <p:strVal val="visible"/>
                                      </p:to>
                                    </p:set>
                                    <p:animEffect transition="in" filter="blinds(vertical)">
                                      <p:cBhvr>
                                        <p:cTn id="17" dur="500"/>
                                        <p:tgtEl>
                                          <p:spTgt spid="2550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55026"/>
                                        </p:tgtEl>
                                        <p:attrNameLst>
                                          <p:attrName>style.visibility</p:attrName>
                                        </p:attrNameLst>
                                      </p:cBhvr>
                                      <p:to>
                                        <p:strVal val="visible"/>
                                      </p:to>
                                    </p:set>
                                    <p:animEffect transition="in" filter="blinds(vertical)">
                                      <p:cBhvr>
                                        <p:cTn id="22" dur="500"/>
                                        <p:tgtEl>
                                          <p:spTgt spid="2550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55027"/>
                                        </p:tgtEl>
                                        <p:attrNameLst>
                                          <p:attrName>style.visibility</p:attrName>
                                        </p:attrNameLst>
                                      </p:cBhvr>
                                      <p:to>
                                        <p:strVal val="visible"/>
                                      </p:to>
                                    </p:set>
                                    <p:animEffect transition="in" filter="blinds(vertical)">
                                      <p:cBhvr>
                                        <p:cTn id="27" dur="500"/>
                                        <p:tgtEl>
                                          <p:spTgt spid="25502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5028"/>
                                        </p:tgtEl>
                                        <p:attrNameLst>
                                          <p:attrName>style.visibility</p:attrName>
                                        </p:attrNameLst>
                                      </p:cBhvr>
                                      <p:to>
                                        <p:strVal val="visible"/>
                                      </p:to>
                                    </p:set>
                                    <p:animEffect transition="in" filter="blinds(horizontal)">
                                      <p:cBhvr>
                                        <p:cTn id="32" dur="500"/>
                                        <p:tgtEl>
                                          <p:spTgt spid="255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23" grpId="0" animBg="1"/>
      <p:bldP spid="255024" grpId="0" animBg="1"/>
      <p:bldP spid="255025" grpId="0" animBg="1"/>
      <p:bldP spid="255026" grpId="0" animBg="1"/>
      <p:bldP spid="255027" grpId="0" animBg="1"/>
      <p:bldP spid="25502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6"/>
          <p:cNvSpPr>
            <a:spLocks noGrp="1"/>
          </p:cNvSpPr>
          <p:nvPr>
            <p:ph type="sldNum" sz="quarter" idx="12"/>
          </p:nvPr>
        </p:nvSpPr>
        <p:spPr/>
        <p:txBody>
          <a:bodyPr/>
          <a:lstStyle/>
          <a:p>
            <a:fld id="{E513CAEA-C20A-4B90-BA91-352C9DD9A1C4}" type="slidenum">
              <a:rPr lang="ar-SA"/>
              <a:pPr/>
              <a:t>35</a:t>
            </a:fld>
            <a:endParaRPr lang="en-US"/>
          </a:p>
        </p:txBody>
      </p:sp>
      <p:graphicFrame>
        <p:nvGraphicFramePr>
          <p:cNvPr id="254980" name="Group 4"/>
          <p:cNvGraphicFramePr>
            <a:graphicFrameLocks noGrp="1"/>
          </p:cNvGraphicFramePr>
          <p:nvPr>
            <p:ph sz="half" idx="2"/>
          </p:nvPr>
        </p:nvGraphicFramePr>
        <p:xfrm>
          <a:off x="1524000" y="1704974"/>
          <a:ext cx="5767387" cy="1981200"/>
        </p:xfrm>
        <a:graphic>
          <a:graphicData uri="http://schemas.openxmlformats.org/drawingml/2006/table">
            <a:tbl>
              <a:tblPr rtl="1"/>
              <a:tblGrid>
                <a:gridCol w="1176337">
                  <a:extLst>
                    <a:ext uri="{9D8B030D-6E8A-4147-A177-3AD203B41FA5}">
                      <a16:colId xmlns:a16="http://schemas.microsoft.com/office/drawing/2014/main" val="20000"/>
                    </a:ext>
                  </a:extLst>
                </a:gridCol>
                <a:gridCol w="1176338">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065212">
                  <a:extLst>
                    <a:ext uri="{9D8B030D-6E8A-4147-A177-3AD203B41FA5}">
                      <a16:colId xmlns:a16="http://schemas.microsoft.com/office/drawing/2014/main" val="20004"/>
                    </a:ext>
                  </a:extLst>
                </a:gridCol>
              </a:tblGrid>
              <a:tr h="2508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9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2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2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8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مسألة التخصيص: مثال 2</a:t>
            </a:r>
            <a:endParaRPr lang="en-US" sz="4000" b="1" dirty="0">
              <a:solidFill>
                <a:srgbClr val="002060"/>
              </a:solidFill>
              <a:latin typeface="Times New Roman" pitchFamily="18" charset="0"/>
              <a:cs typeface="Times New Roman" pitchFamily="18" charset="0"/>
              <a:sym typeface="Symbol" pitchFamily="18" charset="2"/>
            </a:endParaRPr>
          </a:p>
        </p:txBody>
      </p:sp>
      <mc:AlternateContent xmlns:mc="http://schemas.openxmlformats.org/markup-compatibility/2006" xmlns:a14="http://schemas.microsoft.com/office/drawing/2010/main">
        <mc:Choice Requires="a14">
          <p:sp>
            <p:nvSpPr>
              <p:cNvPr id="12" name="Text Box 84"/>
              <p:cNvSpPr txBox="1">
                <a:spLocks noChangeArrowheads="1"/>
              </p:cNvSpPr>
              <p:nvPr/>
            </p:nvSpPr>
            <p:spPr bwMode="auto">
              <a:xfrm>
                <a:off x="533400" y="4213225"/>
                <a:ext cx="1257524" cy="461665"/>
              </a:xfrm>
              <a:prstGeom prst="rect">
                <a:avLst/>
              </a:prstGeom>
              <a:noFill/>
              <a:ln w="9525">
                <a:noFill/>
                <a:miter lim="800000"/>
                <a:headEnd/>
                <a:tailEnd/>
              </a:ln>
              <a:effectLst/>
            </p:spPr>
            <p:txBody>
              <a:bodyPr wrap="none">
                <a:spAutoFit/>
              </a:bodyPr>
              <a:lstStyle/>
              <a:p>
                <a14:m>
                  <m:oMath xmlns:m="http://schemas.openxmlformats.org/officeDocument/2006/math">
                    <m:sSubSup>
                      <m:sSubSupPr>
                        <m:ctrlPr>
                          <a:rPr lang="en-US" sz="2400" i="1" smtClean="0">
                            <a:latin typeface="Cambria Math" panose="02040503050406030204" pitchFamily="18" charset="0"/>
                            <a:cs typeface="Times New Roman" pitchFamily="18" charset="0"/>
                            <a:sym typeface="Symbol" pitchFamily="18" charset="2"/>
                          </a:rPr>
                        </m:ctrlPr>
                      </m:sSubSupPr>
                      <m:e>
                        <m:r>
                          <a:rPr lang="en-US" sz="2400" i="1">
                            <a:latin typeface="Cambria Math" panose="02040503050406030204" pitchFamily="18" charset="0"/>
                            <a:cs typeface="Times New Roman" pitchFamily="18" charset="0"/>
                            <a:sym typeface="Symbol" pitchFamily="18" charset="2"/>
                          </a:rPr>
                          <m:t>𝑥</m:t>
                        </m:r>
                      </m:e>
                      <m:sub>
                        <m:r>
                          <a:rPr lang="en-US" sz="2400" b="0" i="1" smtClean="0">
                            <a:latin typeface="Cambria Math" panose="02040503050406030204" pitchFamily="18" charset="0"/>
                            <a:cs typeface="Times New Roman" pitchFamily="18" charset="0"/>
                            <a:sym typeface="Symbol" pitchFamily="18" charset="2"/>
                          </a:rPr>
                          <m:t>12</m:t>
                        </m:r>
                      </m:sub>
                      <m:sup>
                        <m:r>
                          <a:rPr lang="en-US" sz="2400" i="1">
                            <a:latin typeface="Cambria Math" panose="02040503050406030204" pitchFamily="18" charset="0"/>
                            <a:cs typeface="Times New Roman" pitchFamily="18" charset="0"/>
                            <a:sym typeface="Symbol" pitchFamily="18" charset="2"/>
                          </a:rPr>
                          <m:t>∗</m:t>
                        </m:r>
                      </m:sup>
                    </m:sSubSup>
                    <m:r>
                      <a:rPr lang="en-US" sz="2400" i="1">
                        <a:latin typeface="Cambria Math" panose="02040503050406030204" pitchFamily="18" charset="0"/>
                        <a:cs typeface="Times New Roman" pitchFamily="18" charset="0"/>
                        <a:sym typeface="Symbol" pitchFamily="18" charset="2"/>
                      </a:rPr>
                      <m:t>=</m:t>
                    </m:r>
                    <m:r>
                      <a:rPr lang="en-US" sz="2400" i="1">
                        <a:latin typeface="Cambria Math" panose="02040503050406030204" pitchFamily="18" charset="0"/>
                        <a:cs typeface="Times New Roman" pitchFamily="18" charset="0"/>
                        <a:sym typeface="Symbol" pitchFamily="18" charset="2"/>
                      </a:rPr>
                      <m:t>1</m:t>
                    </m:r>
                  </m:oMath>
                </a14:m>
                <a:r>
                  <a:rPr lang="ar-SA" sz="2400" dirty="0">
                    <a:latin typeface="Times New Roman" pitchFamily="18" charset="0"/>
                    <a:cs typeface="Times New Roman" pitchFamily="18" charset="0"/>
                    <a:sym typeface="Symbol" pitchFamily="18" charset="2"/>
                  </a:rPr>
                  <a:t> </a:t>
                </a:r>
                <a:endParaRPr lang="en-US" sz="2400" b="1" dirty="0">
                  <a:latin typeface="Times New Roman" pitchFamily="18" charset="0"/>
                  <a:cs typeface="Times New Roman" pitchFamily="18" charset="0"/>
                </a:endParaRPr>
              </a:p>
            </p:txBody>
          </p:sp>
        </mc:Choice>
        <mc:Fallback xmlns="">
          <p:sp>
            <p:nvSpPr>
              <p:cNvPr id="12" name="Text Box 84"/>
              <p:cNvSpPr txBox="1">
                <a:spLocks noRot="1" noChangeAspect="1" noMove="1" noResize="1" noEditPoints="1" noAdjustHandles="1" noChangeArrowheads="1" noChangeShapeType="1" noTextEdit="1"/>
              </p:cNvSpPr>
              <p:nvPr/>
            </p:nvSpPr>
            <p:spPr bwMode="auto">
              <a:xfrm>
                <a:off x="533400" y="4213225"/>
                <a:ext cx="1257524" cy="461665"/>
              </a:xfrm>
              <a:prstGeom prst="rect">
                <a:avLst/>
              </a:prstGeom>
              <a:blipFill>
                <a:blip r:embed="rId2"/>
                <a:stretch>
                  <a:fillRect t="-10526" r="-5825" b="-28947"/>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 Box 87"/>
              <p:cNvSpPr txBox="1">
                <a:spLocks noChangeArrowheads="1"/>
              </p:cNvSpPr>
              <p:nvPr/>
            </p:nvSpPr>
            <p:spPr bwMode="auto">
              <a:xfrm>
                <a:off x="548924" y="5695890"/>
                <a:ext cx="1264642" cy="461665"/>
              </a:xfrm>
              <a:prstGeom prst="rect">
                <a:avLst/>
              </a:prstGeom>
              <a:noFill/>
              <a:ln w="9525">
                <a:noFill/>
                <a:miter lim="800000"/>
                <a:headEnd/>
                <a:tailEnd/>
              </a:ln>
              <a:effectLst/>
            </p:spPr>
            <p:txBody>
              <a:bodyPr wrap="none">
                <a:spAutoFit/>
              </a:bodyPr>
              <a:lstStyle/>
              <a:p>
                <a14:m>
                  <m:oMath xmlns:m="http://schemas.openxmlformats.org/officeDocument/2006/math">
                    <m:sSubSup>
                      <m:sSubSupPr>
                        <m:ctrlPr>
                          <a:rPr lang="en-US" sz="2400" i="1" smtClean="0">
                            <a:latin typeface="Cambria Math" panose="02040503050406030204" pitchFamily="18" charset="0"/>
                            <a:cs typeface="Times New Roman" pitchFamily="18" charset="0"/>
                            <a:sym typeface="Symbol" pitchFamily="18" charset="2"/>
                          </a:rPr>
                        </m:ctrlPr>
                      </m:sSubSupPr>
                      <m:e>
                        <m:r>
                          <a:rPr lang="en-US" sz="2400" i="1">
                            <a:latin typeface="Cambria Math" panose="02040503050406030204" pitchFamily="18" charset="0"/>
                            <a:cs typeface="Times New Roman" pitchFamily="18" charset="0"/>
                            <a:sym typeface="Symbol" pitchFamily="18" charset="2"/>
                          </a:rPr>
                          <m:t>𝑥</m:t>
                        </m:r>
                      </m:e>
                      <m:sub>
                        <m:r>
                          <a:rPr lang="en-US" sz="2400" b="0" i="1" smtClean="0">
                            <a:latin typeface="Cambria Math" panose="02040503050406030204" pitchFamily="18" charset="0"/>
                            <a:cs typeface="Times New Roman" pitchFamily="18" charset="0"/>
                            <a:sym typeface="Symbol" pitchFamily="18" charset="2"/>
                          </a:rPr>
                          <m:t>53</m:t>
                        </m:r>
                      </m:sub>
                      <m:sup>
                        <m:r>
                          <a:rPr lang="en-US" sz="2400" i="1">
                            <a:latin typeface="Cambria Math" panose="02040503050406030204" pitchFamily="18" charset="0"/>
                            <a:cs typeface="Times New Roman" pitchFamily="18" charset="0"/>
                            <a:sym typeface="Symbol" pitchFamily="18" charset="2"/>
                          </a:rPr>
                          <m:t>∗</m:t>
                        </m:r>
                      </m:sup>
                    </m:sSubSup>
                    <m:r>
                      <a:rPr lang="en-US" sz="2400" i="1">
                        <a:latin typeface="Cambria Math" panose="02040503050406030204" pitchFamily="18" charset="0"/>
                        <a:cs typeface="Times New Roman" pitchFamily="18" charset="0"/>
                        <a:sym typeface="Symbol" pitchFamily="18" charset="2"/>
                      </a:rPr>
                      <m:t>=</m:t>
                    </m:r>
                    <m:r>
                      <a:rPr lang="en-US" sz="2400" i="1">
                        <a:latin typeface="Cambria Math" panose="02040503050406030204" pitchFamily="18" charset="0"/>
                        <a:cs typeface="Times New Roman" pitchFamily="18" charset="0"/>
                        <a:sym typeface="Symbol" pitchFamily="18" charset="2"/>
                      </a:rPr>
                      <m:t>1</m:t>
                    </m:r>
                  </m:oMath>
                </a14:m>
                <a:r>
                  <a:rPr lang="ar-SA" sz="2400" dirty="0">
                    <a:latin typeface="Times New Roman" pitchFamily="18" charset="0"/>
                    <a:cs typeface="Times New Roman" pitchFamily="18" charset="0"/>
                    <a:sym typeface="Symbol" pitchFamily="18" charset="2"/>
                  </a:rPr>
                  <a:t> </a:t>
                </a:r>
                <a:endParaRPr lang="en-US" sz="2400" b="1" dirty="0">
                  <a:latin typeface="Times New Roman" pitchFamily="18" charset="0"/>
                  <a:cs typeface="Times New Roman" pitchFamily="18" charset="0"/>
                </a:endParaRPr>
              </a:p>
            </p:txBody>
          </p:sp>
        </mc:Choice>
        <mc:Fallback xmlns="">
          <p:sp>
            <p:nvSpPr>
              <p:cNvPr id="13" name="Text Box 87"/>
              <p:cNvSpPr txBox="1">
                <a:spLocks noRot="1" noChangeAspect="1" noMove="1" noResize="1" noEditPoints="1" noAdjustHandles="1" noChangeArrowheads="1" noChangeShapeType="1" noTextEdit="1"/>
              </p:cNvSpPr>
              <p:nvPr/>
            </p:nvSpPr>
            <p:spPr bwMode="auto">
              <a:xfrm>
                <a:off x="548924" y="5695890"/>
                <a:ext cx="1264642" cy="461665"/>
              </a:xfrm>
              <a:prstGeom prst="rect">
                <a:avLst/>
              </a:prstGeom>
              <a:blipFill>
                <a:blip r:embed="rId3"/>
                <a:stretch>
                  <a:fillRect t="-10526" r="-5769" b="-28947"/>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 Box 90"/>
              <p:cNvSpPr txBox="1">
                <a:spLocks noChangeArrowheads="1"/>
              </p:cNvSpPr>
              <p:nvPr/>
            </p:nvSpPr>
            <p:spPr bwMode="auto">
              <a:xfrm>
                <a:off x="541763" y="4572000"/>
                <a:ext cx="1264642" cy="461665"/>
              </a:xfrm>
              <a:prstGeom prst="rect">
                <a:avLst/>
              </a:prstGeom>
              <a:noFill/>
              <a:ln w="9525">
                <a:noFill/>
                <a:miter lim="800000"/>
                <a:headEnd/>
                <a:tailEnd/>
              </a:ln>
              <a:effectLst/>
            </p:spPr>
            <p:txBody>
              <a:bodyPr wrap="none">
                <a:spAutoFit/>
              </a:bodyPr>
              <a:lstStyle/>
              <a:p>
                <a14:m>
                  <m:oMath xmlns:m="http://schemas.openxmlformats.org/officeDocument/2006/math">
                    <m:sSubSup>
                      <m:sSubSupPr>
                        <m:ctrlPr>
                          <a:rPr lang="en-US" sz="2400" i="1" smtClean="0">
                            <a:latin typeface="Cambria Math" panose="02040503050406030204" pitchFamily="18" charset="0"/>
                            <a:cs typeface="Times New Roman" pitchFamily="18" charset="0"/>
                            <a:sym typeface="Symbol" pitchFamily="18" charset="2"/>
                          </a:rPr>
                        </m:ctrlPr>
                      </m:sSubSupPr>
                      <m:e>
                        <m:r>
                          <a:rPr lang="en-US" sz="2400" i="1">
                            <a:latin typeface="Cambria Math" panose="02040503050406030204" pitchFamily="18" charset="0"/>
                            <a:cs typeface="Times New Roman" pitchFamily="18" charset="0"/>
                            <a:sym typeface="Symbol" pitchFamily="18" charset="2"/>
                          </a:rPr>
                          <m:t>𝑥</m:t>
                        </m:r>
                      </m:e>
                      <m:sub>
                        <m:r>
                          <a:rPr lang="en-US" sz="2400" b="0" i="1" smtClean="0">
                            <a:latin typeface="Cambria Math" panose="02040503050406030204" pitchFamily="18" charset="0"/>
                            <a:cs typeface="Times New Roman" pitchFamily="18" charset="0"/>
                            <a:sym typeface="Symbol" pitchFamily="18" charset="2"/>
                          </a:rPr>
                          <m:t>21</m:t>
                        </m:r>
                      </m:sub>
                      <m:sup>
                        <m:r>
                          <a:rPr lang="en-US" sz="2400" i="1">
                            <a:latin typeface="Cambria Math" panose="02040503050406030204" pitchFamily="18" charset="0"/>
                            <a:cs typeface="Times New Roman" pitchFamily="18" charset="0"/>
                            <a:sym typeface="Symbol" pitchFamily="18" charset="2"/>
                          </a:rPr>
                          <m:t>∗</m:t>
                        </m:r>
                      </m:sup>
                    </m:sSubSup>
                    <m:r>
                      <a:rPr lang="en-US" sz="2400" i="1">
                        <a:latin typeface="Cambria Math" panose="02040503050406030204" pitchFamily="18" charset="0"/>
                        <a:cs typeface="Times New Roman" pitchFamily="18" charset="0"/>
                        <a:sym typeface="Symbol" pitchFamily="18" charset="2"/>
                      </a:rPr>
                      <m:t>=</m:t>
                    </m:r>
                    <m:r>
                      <a:rPr lang="en-US" sz="2400" i="1">
                        <a:latin typeface="Cambria Math" panose="02040503050406030204" pitchFamily="18" charset="0"/>
                        <a:cs typeface="Times New Roman" pitchFamily="18" charset="0"/>
                        <a:sym typeface="Symbol" pitchFamily="18" charset="2"/>
                      </a:rPr>
                      <m:t>1</m:t>
                    </m:r>
                  </m:oMath>
                </a14:m>
                <a:r>
                  <a:rPr lang="ar-SA" sz="2400" dirty="0">
                    <a:latin typeface="Times New Roman" pitchFamily="18" charset="0"/>
                    <a:cs typeface="Times New Roman" pitchFamily="18" charset="0"/>
                    <a:sym typeface="Symbol" pitchFamily="18" charset="2"/>
                  </a:rPr>
                  <a:t> </a:t>
                </a:r>
                <a:endParaRPr lang="en-US" sz="2400" b="1" dirty="0">
                  <a:latin typeface="Times New Roman" pitchFamily="18" charset="0"/>
                  <a:cs typeface="Times New Roman" pitchFamily="18" charset="0"/>
                </a:endParaRPr>
              </a:p>
            </p:txBody>
          </p:sp>
        </mc:Choice>
        <mc:Fallback xmlns="">
          <p:sp>
            <p:nvSpPr>
              <p:cNvPr id="14" name="Text Box 90"/>
              <p:cNvSpPr txBox="1">
                <a:spLocks noRot="1" noChangeAspect="1" noMove="1" noResize="1" noEditPoints="1" noAdjustHandles="1" noChangeArrowheads="1" noChangeShapeType="1" noTextEdit="1"/>
              </p:cNvSpPr>
              <p:nvPr/>
            </p:nvSpPr>
            <p:spPr bwMode="auto">
              <a:xfrm>
                <a:off x="541763" y="4572000"/>
                <a:ext cx="1264642" cy="461665"/>
              </a:xfrm>
              <a:prstGeom prst="rect">
                <a:avLst/>
              </a:prstGeom>
              <a:blipFill>
                <a:blip r:embed="rId4"/>
                <a:stretch>
                  <a:fillRect t="-10526" r="-5797" b="-28947"/>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 Box 97"/>
              <p:cNvSpPr txBox="1">
                <a:spLocks noChangeArrowheads="1"/>
              </p:cNvSpPr>
              <p:nvPr/>
            </p:nvSpPr>
            <p:spPr bwMode="auto">
              <a:xfrm>
                <a:off x="542925" y="5308600"/>
                <a:ext cx="1264642" cy="461665"/>
              </a:xfrm>
              <a:prstGeom prst="rect">
                <a:avLst/>
              </a:prstGeom>
              <a:noFill/>
              <a:ln w="9525">
                <a:noFill/>
                <a:miter lim="800000"/>
                <a:headEnd/>
                <a:tailEnd/>
              </a:ln>
              <a:effectLst/>
            </p:spPr>
            <p:txBody>
              <a:bodyPr wrap="none">
                <a:spAutoFit/>
              </a:bodyPr>
              <a:lstStyle/>
              <a:p>
                <a14:m>
                  <m:oMath xmlns:m="http://schemas.openxmlformats.org/officeDocument/2006/math">
                    <m:sSubSup>
                      <m:sSubSupPr>
                        <m:ctrlPr>
                          <a:rPr lang="en-US" sz="2400" i="1" smtClean="0">
                            <a:latin typeface="Cambria Math" panose="02040503050406030204" pitchFamily="18" charset="0"/>
                            <a:cs typeface="Times New Roman" pitchFamily="18" charset="0"/>
                            <a:sym typeface="Symbol" pitchFamily="18" charset="2"/>
                          </a:rPr>
                        </m:ctrlPr>
                      </m:sSubSupPr>
                      <m:e>
                        <m:r>
                          <a:rPr lang="en-US" sz="2400" i="1">
                            <a:latin typeface="Cambria Math" panose="02040503050406030204" pitchFamily="18" charset="0"/>
                            <a:cs typeface="Times New Roman" pitchFamily="18" charset="0"/>
                            <a:sym typeface="Symbol" pitchFamily="18" charset="2"/>
                          </a:rPr>
                          <m:t>𝑥</m:t>
                        </m:r>
                      </m:e>
                      <m:sub>
                        <m:r>
                          <a:rPr lang="en-US" sz="2400" b="0" i="1" smtClean="0">
                            <a:latin typeface="Cambria Math" panose="02040503050406030204" pitchFamily="18" charset="0"/>
                            <a:cs typeface="Times New Roman" pitchFamily="18" charset="0"/>
                            <a:sym typeface="Symbol" pitchFamily="18" charset="2"/>
                          </a:rPr>
                          <m:t>44</m:t>
                        </m:r>
                      </m:sub>
                      <m:sup>
                        <m:r>
                          <a:rPr lang="en-US" sz="2400" i="1">
                            <a:latin typeface="Cambria Math" panose="02040503050406030204" pitchFamily="18" charset="0"/>
                            <a:cs typeface="Times New Roman" pitchFamily="18" charset="0"/>
                            <a:sym typeface="Symbol" pitchFamily="18" charset="2"/>
                          </a:rPr>
                          <m:t>∗</m:t>
                        </m:r>
                      </m:sup>
                    </m:sSubSup>
                    <m:r>
                      <a:rPr lang="en-US" sz="2400" i="1">
                        <a:latin typeface="Cambria Math" panose="02040503050406030204" pitchFamily="18" charset="0"/>
                        <a:cs typeface="Times New Roman" pitchFamily="18" charset="0"/>
                        <a:sym typeface="Symbol" pitchFamily="18" charset="2"/>
                      </a:rPr>
                      <m:t>=</m:t>
                    </m:r>
                    <m:r>
                      <a:rPr lang="en-US" sz="2400" i="1">
                        <a:latin typeface="Cambria Math" panose="02040503050406030204" pitchFamily="18" charset="0"/>
                        <a:cs typeface="Times New Roman" pitchFamily="18" charset="0"/>
                        <a:sym typeface="Symbol" pitchFamily="18" charset="2"/>
                      </a:rPr>
                      <m:t>1</m:t>
                    </m:r>
                  </m:oMath>
                </a14:m>
                <a:r>
                  <a:rPr lang="ar-SA" sz="2400" dirty="0">
                    <a:latin typeface="Times New Roman" pitchFamily="18" charset="0"/>
                    <a:cs typeface="Times New Roman" pitchFamily="18" charset="0"/>
                    <a:sym typeface="Symbol" pitchFamily="18" charset="2"/>
                  </a:rPr>
                  <a:t> </a:t>
                </a:r>
                <a:endParaRPr lang="en-US" sz="2400" b="1" dirty="0">
                  <a:latin typeface="Times New Roman" pitchFamily="18" charset="0"/>
                  <a:cs typeface="Times New Roman" pitchFamily="18" charset="0"/>
                </a:endParaRPr>
              </a:p>
            </p:txBody>
          </p:sp>
        </mc:Choice>
        <mc:Fallback xmlns="">
          <p:sp>
            <p:nvSpPr>
              <p:cNvPr id="15" name="Text Box 97"/>
              <p:cNvSpPr txBox="1">
                <a:spLocks noRot="1" noChangeAspect="1" noMove="1" noResize="1" noEditPoints="1" noAdjustHandles="1" noChangeArrowheads="1" noChangeShapeType="1" noTextEdit="1"/>
              </p:cNvSpPr>
              <p:nvPr/>
            </p:nvSpPr>
            <p:spPr bwMode="auto">
              <a:xfrm>
                <a:off x="542925" y="5308600"/>
                <a:ext cx="1264642" cy="461665"/>
              </a:xfrm>
              <a:prstGeom prst="rect">
                <a:avLst/>
              </a:prstGeom>
              <a:blipFill>
                <a:blip r:embed="rId5"/>
                <a:stretch>
                  <a:fillRect t="-10526" r="-5769" b="-28947"/>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 Box 98"/>
              <p:cNvSpPr txBox="1">
                <a:spLocks noChangeArrowheads="1"/>
              </p:cNvSpPr>
              <p:nvPr/>
            </p:nvSpPr>
            <p:spPr bwMode="auto">
              <a:xfrm>
                <a:off x="533400" y="4953000"/>
                <a:ext cx="1264642" cy="461665"/>
              </a:xfrm>
              <a:prstGeom prst="rect">
                <a:avLst/>
              </a:prstGeom>
              <a:noFill/>
              <a:ln w="9525">
                <a:noFill/>
                <a:miter lim="800000"/>
                <a:headEnd/>
                <a:tailEnd/>
              </a:ln>
              <a:effectLst/>
            </p:spPr>
            <p:txBody>
              <a:bodyPr wrap="none">
                <a:spAutoFit/>
              </a:bodyPr>
              <a:lstStyle/>
              <a:p>
                <a14:m>
                  <m:oMath xmlns:m="http://schemas.openxmlformats.org/officeDocument/2006/math">
                    <m:sSubSup>
                      <m:sSubSupPr>
                        <m:ctrlPr>
                          <a:rPr lang="en-US" sz="2400" i="1" smtClean="0">
                            <a:latin typeface="Cambria Math" panose="02040503050406030204" pitchFamily="18" charset="0"/>
                            <a:cs typeface="Times New Roman" pitchFamily="18" charset="0"/>
                            <a:sym typeface="Symbol" pitchFamily="18" charset="2"/>
                          </a:rPr>
                        </m:ctrlPr>
                      </m:sSubSupPr>
                      <m:e>
                        <m:r>
                          <a:rPr lang="en-US" sz="2400" i="1">
                            <a:latin typeface="Cambria Math" panose="02040503050406030204" pitchFamily="18" charset="0"/>
                            <a:cs typeface="Times New Roman" pitchFamily="18" charset="0"/>
                            <a:sym typeface="Symbol" pitchFamily="18" charset="2"/>
                          </a:rPr>
                          <m:t>𝑥</m:t>
                        </m:r>
                      </m:e>
                      <m:sub>
                        <m:r>
                          <a:rPr lang="en-US" sz="2400" b="0" i="1" smtClean="0">
                            <a:latin typeface="Cambria Math" panose="02040503050406030204" pitchFamily="18" charset="0"/>
                            <a:cs typeface="Times New Roman" pitchFamily="18" charset="0"/>
                            <a:sym typeface="Symbol" pitchFamily="18" charset="2"/>
                          </a:rPr>
                          <m:t>35</m:t>
                        </m:r>
                      </m:sub>
                      <m:sup>
                        <m:r>
                          <a:rPr lang="en-US" sz="2400" i="1">
                            <a:latin typeface="Cambria Math" panose="02040503050406030204" pitchFamily="18" charset="0"/>
                            <a:cs typeface="Times New Roman" pitchFamily="18" charset="0"/>
                            <a:sym typeface="Symbol" pitchFamily="18" charset="2"/>
                          </a:rPr>
                          <m:t>∗</m:t>
                        </m:r>
                      </m:sup>
                    </m:sSubSup>
                    <m:r>
                      <a:rPr lang="en-US" sz="2400" i="1">
                        <a:latin typeface="Cambria Math" panose="02040503050406030204" pitchFamily="18" charset="0"/>
                        <a:cs typeface="Times New Roman" pitchFamily="18" charset="0"/>
                        <a:sym typeface="Symbol" pitchFamily="18" charset="2"/>
                      </a:rPr>
                      <m:t>=</m:t>
                    </m:r>
                    <m:r>
                      <a:rPr lang="en-US" sz="2400" i="1">
                        <a:latin typeface="Cambria Math" panose="02040503050406030204" pitchFamily="18" charset="0"/>
                        <a:cs typeface="Times New Roman" pitchFamily="18" charset="0"/>
                        <a:sym typeface="Symbol" pitchFamily="18" charset="2"/>
                      </a:rPr>
                      <m:t>1</m:t>
                    </m:r>
                  </m:oMath>
                </a14:m>
                <a:r>
                  <a:rPr lang="ar-SA" sz="2400" dirty="0">
                    <a:latin typeface="Times New Roman" pitchFamily="18" charset="0"/>
                    <a:cs typeface="Times New Roman" pitchFamily="18" charset="0"/>
                    <a:sym typeface="Symbol" pitchFamily="18" charset="2"/>
                  </a:rPr>
                  <a:t> </a:t>
                </a:r>
                <a:endParaRPr lang="en-US" sz="2400" b="1" dirty="0">
                  <a:latin typeface="Times New Roman" pitchFamily="18" charset="0"/>
                  <a:cs typeface="Times New Roman" pitchFamily="18" charset="0"/>
                </a:endParaRPr>
              </a:p>
            </p:txBody>
          </p:sp>
        </mc:Choice>
        <mc:Fallback xmlns="">
          <p:sp>
            <p:nvSpPr>
              <p:cNvPr id="16" name="Text Box 98"/>
              <p:cNvSpPr txBox="1">
                <a:spLocks noRot="1" noChangeAspect="1" noMove="1" noResize="1" noEditPoints="1" noAdjustHandles="1" noChangeArrowheads="1" noChangeShapeType="1" noTextEdit="1"/>
              </p:cNvSpPr>
              <p:nvPr/>
            </p:nvSpPr>
            <p:spPr bwMode="auto">
              <a:xfrm>
                <a:off x="533400" y="4953000"/>
                <a:ext cx="1264642" cy="461665"/>
              </a:xfrm>
              <a:prstGeom prst="rect">
                <a:avLst/>
              </a:prstGeom>
              <a:blipFill>
                <a:blip r:embed="rId6"/>
                <a:stretch>
                  <a:fillRect t="-10667" r="-5797" b="-29333"/>
                </a:stretch>
              </a:blipFill>
              <a:ln w="9525">
                <a:noFill/>
                <a:miter lim="800000"/>
                <a:headEnd/>
                <a:tailEnd/>
              </a:ln>
              <a:effectLst/>
            </p:spPr>
            <p:txBody>
              <a:bodyPr/>
              <a:lstStyle/>
              <a:p>
                <a:r>
                  <a:rPr lang="en-US">
                    <a:noFill/>
                  </a:rPr>
                  <a:t> </a:t>
                </a:r>
              </a:p>
            </p:txBody>
          </p:sp>
        </mc:Fallback>
      </mc:AlternateContent>
      <p:sp>
        <p:nvSpPr>
          <p:cNvPr id="17" name="Rectangle 16"/>
          <p:cNvSpPr/>
          <p:nvPr/>
        </p:nvSpPr>
        <p:spPr>
          <a:xfrm>
            <a:off x="2438400" y="4802495"/>
            <a:ext cx="1007007" cy="584775"/>
          </a:xfrm>
          <a:prstGeom prst="rect">
            <a:avLst/>
          </a:prstGeom>
        </p:spPr>
        <p:txBody>
          <a:bodyPr wrap="none">
            <a:spAutoFit/>
          </a:bodyPr>
          <a:lstStyle/>
          <a:p>
            <a:r>
              <a:rPr lang="en-US" sz="2800" i="1" dirty="0">
                <a:latin typeface="Cambria Math" panose="02040503050406030204" pitchFamily="18" charset="0"/>
                <a:ea typeface="Cambria Math" panose="02040503050406030204" pitchFamily="18" charset="0"/>
                <a:cs typeface="Times New Roman" pitchFamily="18" charset="0"/>
              </a:rPr>
              <a:t>z</a:t>
            </a:r>
            <a:r>
              <a:rPr lang="en-US" sz="3200" dirty="0">
                <a:latin typeface="Times New Roman" pitchFamily="18" charset="0"/>
                <a:cs typeface="Times New Roman" pitchFamily="18" charset="0"/>
              </a:rPr>
              <a:t> </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54</a:t>
            </a:r>
          </a:p>
        </p:txBody>
      </p:sp>
      <p:sp>
        <p:nvSpPr>
          <p:cNvPr id="18" name="Oval 54"/>
          <p:cNvSpPr>
            <a:spLocks noChangeArrowheads="1"/>
          </p:cNvSpPr>
          <p:nvPr/>
        </p:nvSpPr>
        <p:spPr bwMode="auto">
          <a:xfrm>
            <a:off x="2971800" y="1706380"/>
            <a:ext cx="428625" cy="400050"/>
          </a:xfrm>
          <a:prstGeom prst="ellipse">
            <a:avLst/>
          </a:prstGeom>
          <a:noFill/>
          <a:ln w="38100">
            <a:solidFill>
              <a:srgbClr val="669900"/>
            </a:solidFill>
            <a:round/>
            <a:headEnd/>
            <a:tailEnd/>
          </a:ln>
        </p:spPr>
        <p:txBody>
          <a:bodyPr wrap="none" anchor="ctr"/>
          <a:lstStyle/>
          <a:p>
            <a:endParaRPr lang="en-US"/>
          </a:p>
        </p:txBody>
      </p:sp>
      <p:sp>
        <p:nvSpPr>
          <p:cNvPr id="19" name="Oval 54"/>
          <p:cNvSpPr>
            <a:spLocks noChangeArrowheads="1"/>
          </p:cNvSpPr>
          <p:nvPr/>
        </p:nvSpPr>
        <p:spPr bwMode="auto">
          <a:xfrm>
            <a:off x="1843790" y="2087380"/>
            <a:ext cx="428625" cy="400050"/>
          </a:xfrm>
          <a:prstGeom prst="ellipse">
            <a:avLst/>
          </a:prstGeom>
          <a:noFill/>
          <a:ln w="38100">
            <a:solidFill>
              <a:srgbClr val="669900"/>
            </a:solidFill>
            <a:round/>
            <a:headEnd/>
            <a:tailEnd/>
          </a:ln>
        </p:spPr>
        <p:txBody>
          <a:bodyPr wrap="none" anchor="ctr"/>
          <a:lstStyle/>
          <a:p>
            <a:endParaRPr lang="en-US"/>
          </a:p>
        </p:txBody>
      </p:sp>
      <p:sp>
        <p:nvSpPr>
          <p:cNvPr id="20" name="Oval 54"/>
          <p:cNvSpPr>
            <a:spLocks noChangeArrowheads="1"/>
          </p:cNvSpPr>
          <p:nvPr/>
        </p:nvSpPr>
        <p:spPr bwMode="auto">
          <a:xfrm>
            <a:off x="6487930" y="2500860"/>
            <a:ext cx="428625" cy="400050"/>
          </a:xfrm>
          <a:prstGeom prst="ellipse">
            <a:avLst/>
          </a:prstGeom>
          <a:noFill/>
          <a:ln w="38100">
            <a:solidFill>
              <a:srgbClr val="669900"/>
            </a:solidFill>
            <a:round/>
            <a:headEnd/>
            <a:tailEnd/>
          </a:ln>
        </p:spPr>
        <p:txBody>
          <a:bodyPr wrap="none" anchor="ctr"/>
          <a:lstStyle/>
          <a:p>
            <a:endParaRPr lang="en-US"/>
          </a:p>
        </p:txBody>
      </p:sp>
      <p:sp>
        <p:nvSpPr>
          <p:cNvPr id="21" name="Oval 54"/>
          <p:cNvSpPr>
            <a:spLocks noChangeArrowheads="1"/>
          </p:cNvSpPr>
          <p:nvPr/>
        </p:nvSpPr>
        <p:spPr bwMode="auto">
          <a:xfrm>
            <a:off x="5304020" y="2896850"/>
            <a:ext cx="428625" cy="400050"/>
          </a:xfrm>
          <a:prstGeom prst="ellipse">
            <a:avLst/>
          </a:prstGeom>
          <a:noFill/>
          <a:ln w="38100">
            <a:solidFill>
              <a:srgbClr val="669900"/>
            </a:solidFill>
            <a:round/>
            <a:headEnd/>
            <a:tailEnd/>
          </a:ln>
        </p:spPr>
        <p:txBody>
          <a:bodyPr wrap="none" anchor="ctr"/>
          <a:lstStyle/>
          <a:p>
            <a:endParaRPr lang="en-US"/>
          </a:p>
        </p:txBody>
      </p:sp>
      <p:sp>
        <p:nvSpPr>
          <p:cNvPr id="22" name="Oval 54"/>
          <p:cNvSpPr>
            <a:spLocks noChangeArrowheads="1"/>
          </p:cNvSpPr>
          <p:nvPr/>
        </p:nvSpPr>
        <p:spPr bwMode="auto">
          <a:xfrm>
            <a:off x="4129790" y="3306580"/>
            <a:ext cx="428625" cy="400050"/>
          </a:xfrm>
          <a:prstGeom prst="ellipse">
            <a:avLst/>
          </a:prstGeom>
          <a:noFill/>
          <a:ln w="38100">
            <a:solidFill>
              <a:srgbClr val="669900"/>
            </a:solidFill>
            <a:round/>
            <a:headEnd/>
            <a:tailEnd/>
          </a:ln>
        </p:spPr>
        <p:txBody>
          <a:bodyPr wrap="none" anchor="ctr"/>
          <a:lstStyle/>
          <a:p>
            <a:endParaRPr lang="en-US"/>
          </a:p>
        </p:txBody>
      </p:sp>
      <p:graphicFrame>
        <p:nvGraphicFramePr>
          <p:cNvPr id="23" name="Group 43"/>
          <p:cNvGraphicFramePr>
            <a:graphicFrameLocks/>
          </p:cNvGraphicFramePr>
          <p:nvPr/>
        </p:nvGraphicFramePr>
        <p:xfrm>
          <a:off x="4343400" y="4419600"/>
          <a:ext cx="3162300" cy="1828800"/>
        </p:xfrm>
        <a:graphic>
          <a:graphicData uri="http://schemas.openxmlformats.org/drawingml/2006/table">
            <a:tbl>
              <a:tblPr rtl="1"/>
              <a:tblGrid>
                <a:gridCol w="646112">
                  <a:extLst>
                    <a:ext uri="{9D8B030D-6E8A-4147-A177-3AD203B41FA5}">
                      <a16:colId xmlns:a16="http://schemas.microsoft.com/office/drawing/2014/main" val="20000"/>
                    </a:ext>
                  </a:extLst>
                </a:gridCol>
                <a:gridCol w="644525">
                  <a:extLst>
                    <a:ext uri="{9D8B030D-6E8A-4147-A177-3AD203B41FA5}">
                      <a16:colId xmlns:a16="http://schemas.microsoft.com/office/drawing/2014/main" val="20001"/>
                    </a:ext>
                  </a:extLst>
                </a:gridCol>
                <a:gridCol w="644525">
                  <a:extLst>
                    <a:ext uri="{9D8B030D-6E8A-4147-A177-3AD203B41FA5}">
                      <a16:colId xmlns:a16="http://schemas.microsoft.com/office/drawing/2014/main" val="20002"/>
                    </a:ext>
                  </a:extLst>
                </a:gridCol>
                <a:gridCol w="642938">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tblGrid>
              <a:tr h="28575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24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41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575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20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41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20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575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20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4" name="Oval 54"/>
          <p:cNvSpPr>
            <a:spLocks noChangeArrowheads="1"/>
          </p:cNvSpPr>
          <p:nvPr/>
        </p:nvSpPr>
        <p:spPr bwMode="auto">
          <a:xfrm>
            <a:off x="5040130" y="4404610"/>
            <a:ext cx="428625" cy="400050"/>
          </a:xfrm>
          <a:prstGeom prst="ellipse">
            <a:avLst/>
          </a:prstGeom>
          <a:noFill/>
          <a:ln w="25400">
            <a:solidFill>
              <a:srgbClr val="669900"/>
            </a:solidFill>
            <a:round/>
            <a:headEnd/>
            <a:tailEnd/>
          </a:ln>
        </p:spPr>
        <p:txBody>
          <a:bodyPr wrap="none" anchor="ctr"/>
          <a:lstStyle/>
          <a:p>
            <a:endParaRPr lang="en-US"/>
          </a:p>
        </p:txBody>
      </p:sp>
      <p:sp>
        <p:nvSpPr>
          <p:cNvPr id="25" name="Oval 54"/>
          <p:cNvSpPr>
            <a:spLocks noChangeArrowheads="1"/>
          </p:cNvSpPr>
          <p:nvPr/>
        </p:nvSpPr>
        <p:spPr bwMode="auto">
          <a:xfrm>
            <a:off x="4430530" y="4772025"/>
            <a:ext cx="428625" cy="400050"/>
          </a:xfrm>
          <a:prstGeom prst="ellipse">
            <a:avLst/>
          </a:prstGeom>
          <a:noFill/>
          <a:ln w="25400">
            <a:solidFill>
              <a:srgbClr val="669900"/>
            </a:solidFill>
            <a:round/>
            <a:headEnd/>
            <a:tailEnd/>
          </a:ln>
        </p:spPr>
        <p:txBody>
          <a:bodyPr wrap="none" anchor="ctr"/>
          <a:lstStyle/>
          <a:p>
            <a:endParaRPr lang="en-US"/>
          </a:p>
        </p:txBody>
      </p:sp>
      <p:sp>
        <p:nvSpPr>
          <p:cNvPr id="26" name="Oval 54"/>
          <p:cNvSpPr>
            <a:spLocks noChangeArrowheads="1"/>
          </p:cNvSpPr>
          <p:nvPr/>
        </p:nvSpPr>
        <p:spPr bwMode="auto">
          <a:xfrm>
            <a:off x="6972300" y="5136630"/>
            <a:ext cx="428625" cy="400050"/>
          </a:xfrm>
          <a:prstGeom prst="ellipse">
            <a:avLst/>
          </a:prstGeom>
          <a:noFill/>
          <a:ln w="25400">
            <a:solidFill>
              <a:srgbClr val="669900"/>
            </a:solidFill>
            <a:round/>
            <a:headEnd/>
            <a:tailEnd/>
          </a:ln>
        </p:spPr>
        <p:txBody>
          <a:bodyPr wrap="none" anchor="ctr"/>
          <a:lstStyle/>
          <a:p>
            <a:endParaRPr lang="en-US"/>
          </a:p>
        </p:txBody>
      </p:sp>
      <p:sp>
        <p:nvSpPr>
          <p:cNvPr id="27" name="Oval 54"/>
          <p:cNvSpPr>
            <a:spLocks noChangeArrowheads="1"/>
          </p:cNvSpPr>
          <p:nvPr/>
        </p:nvSpPr>
        <p:spPr bwMode="auto">
          <a:xfrm>
            <a:off x="6327255" y="5501390"/>
            <a:ext cx="428625" cy="400050"/>
          </a:xfrm>
          <a:prstGeom prst="ellipse">
            <a:avLst/>
          </a:prstGeom>
          <a:noFill/>
          <a:ln w="25400">
            <a:solidFill>
              <a:srgbClr val="669900"/>
            </a:solidFill>
            <a:round/>
            <a:headEnd/>
            <a:tailEnd/>
          </a:ln>
        </p:spPr>
        <p:txBody>
          <a:bodyPr wrap="none" anchor="ctr"/>
          <a:lstStyle/>
          <a:p>
            <a:endParaRPr lang="en-US"/>
          </a:p>
        </p:txBody>
      </p:sp>
      <p:sp>
        <p:nvSpPr>
          <p:cNvPr id="28" name="Oval 54"/>
          <p:cNvSpPr>
            <a:spLocks noChangeArrowheads="1"/>
          </p:cNvSpPr>
          <p:nvPr/>
        </p:nvSpPr>
        <p:spPr bwMode="auto">
          <a:xfrm>
            <a:off x="5676900" y="5866150"/>
            <a:ext cx="428625" cy="400050"/>
          </a:xfrm>
          <a:prstGeom prst="ellipse">
            <a:avLst/>
          </a:prstGeom>
          <a:noFill/>
          <a:ln w="25400">
            <a:solidFill>
              <a:srgbClr val="669900"/>
            </a:solidFill>
            <a:round/>
            <a:headEnd/>
            <a:tailEnd/>
          </a:ln>
        </p:spPr>
        <p:txBody>
          <a:bodyPr wrap="none"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6"/>
          <p:cNvSpPr>
            <a:spLocks noGrp="1"/>
          </p:cNvSpPr>
          <p:nvPr>
            <p:ph type="sldNum" sz="quarter" idx="12"/>
          </p:nvPr>
        </p:nvSpPr>
        <p:spPr/>
        <p:txBody>
          <a:bodyPr/>
          <a:lstStyle/>
          <a:p>
            <a:fld id="{E513CAEA-C20A-4B90-BA91-352C9DD9A1C4}" type="slidenum">
              <a:rPr lang="ar-SA"/>
              <a:pPr/>
              <a:t>36</a:t>
            </a:fld>
            <a:endParaRPr lang="en-US"/>
          </a:p>
        </p:txBody>
      </p:sp>
      <p:graphicFrame>
        <p:nvGraphicFramePr>
          <p:cNvPr id="254980" name="Group 4"/>
          <p:cNvGraphicFramePr>
            <a:graphicFrameLocks noGrp="1"/>
          </p:cNvGraphicFramePr>
          <p:nvPr>
            <p:ph sz="half" idx="2"/>
          </p:nvPr>
        </p:nvGraphicFramePr>
        <p:xfrm>
          <a:off x="1524000" y="1704974"/>
          <a:ext cx="5767387" cy="1981200"/>
        </p:xfrm>
        <a:graphic>
          <a:graphicData uri="http://schemas.openxmlformats.org/drawingml/2006/table">
            <a:tbl>
              <a:tblPr rtl="1"/>
              <a:tblGrid>
                <a:gridCol w="1176337">
                  <a:extLst>
                    <a:ext uri="{9D8B030D-6E8A-4147-A177-3AD203B41FA5}">
                      <a16:colId xmlns:a16="http://schemas.microsoft.com/office/drawing/2014/main" val="20000"/>
                    </a:ext>
                  </a:extLst>
                </a:gridCol>
                <a:gridCol w="1176338">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065212">
                  <a:extLst>
                    <a:ext uri="{9D8B030D-6E8A-4147-A177-3AD203B41FA5}">
                      <a16:colId xmlns:a16="http://schemas.microsoft.com/office/drawing/2014/main" val="20004"/>
                    </a:ext>
                  </a:extLst>
                </a:gridCol>
              </a:tblGrid>
              <a:tr h="2508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9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2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2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8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مسألة التخصيص: مثال 2</a:t>
            </a:r>
            <a:endParaRPr lang="en-US" sz="4000" b="1" dirty="0">
              <a:solidFill>
                <a:srgbClr val="002060"/>
              </a:solidFill>
              <a:latin typeface="Times New Roman" pitchFamily="18" charset="0"/>
              <a:cs typeface="Times New Roman" pitchFamily="18" charset="0"/>
              <a:sym typeface="Symbol" pitchFamily="18" charset="2"/>
            </a:endParaRPr>
          </a:p>
        </p:txBody>
      </p:sp>
      <mc:AlternateContent xmlns:mc="http://schemas.openxmlformats.org/markup-compatibility/2006" xmlns:a14="http://schemas.microsoft.com/office/drawing/2010/main">
        <mc:Choice Requires="a14">
          <p:sp>
            <p:nvSpPr>
              <p:cNvPr id="12" name="Text Box 84"/>
              <p:cNvSpPr txBox="1">
                <a:spLocks noChangeArrowheads="1"/>
              </p:cNvSpPr>
              <p:nvPr/>
            </p:nvSpPr>
            <p:spPr bwMode="auto">
              <a:xfrm>
                <a:off x="533400" y="4213225"/>
                <a:ext cx="1257524" cy="461665"/>
              </a:xfrm>
              <a:prstGeom prst="rect">
                <a:avLst/>
              </a:prstGeom>
              <a:noFill/>
              <a:ln w="9525">
                <a:noFill/>
                <a:miter lim="800000"/>
                <a:headEnd/>
                <a:tailEnd/>
              </a:ln>
              <a:effectLst/>
            </p:spPr>
            <p:txBody>
              <a:bodyPr wrap="none">
                <a:spAutoFit/>
              </a:bodyPr>
              <a:lstStyle/>
              <a:p>
                <a14:m>
                  <m:oMath xmlns:m="http://schemas.openxmlformats.org/officeDocument/2006/math">
                    <m:sSubSup>
                      <m:sSubSupPr>
                        <m:ctrlPr>
                          <a:rPr lang="en-US" sz="2400" i="1" smtClean="0">
                            <a:latin typeface="Cambria Math" panose="02040503050406030204" pitchFamily="18" charset="0"/>
                            <a:cs typeface="Times New Roman" pitchFamily="18" charset="0"/>
                            <a:sym typeface="Symbol" pitchFamily="18" charset="2"/>
                          </a:rPr>
                        </m:ctrlPr>
                      </m:sSubSupPr>
                      <m:e>
                        <m:r>
                          <a:rPr lang="en-US" sz="2400" i="1">
                            <a:latin typeface="Cambria Math" panose="02040503050406030204" pitchFamily="18" charset="0"/>
                            <a:cs typeface="Times New Roman" pitchFamily="18" charset="0"/>
                            <a:sym typeface="Symbol" pitchFamily="18" charset="2"/>
                          </a:rPr>
                          <m:t>𝑥</m:t>
                        </m:r>
                      </m:e>
                      <m:sub>
                        <m:r>
                          <a:rPr lang="en-US" sz="2400" b="0" i="1" smtClean="0">
                            <a:latin typeface="Cambria Math" panose="02040503050406030204" pitchFamily="18" charset="0"/>
                            <a:cs typeface="Times New Roman" pitchFamily="18" charset="0"/>
                            <a:sym typeface="Symbol" pitchFamily="18" charset="2"/>
                          </a:rPr>
                          <m:t>11</m:t>
                        </m:r>
                      </m:sub>
                      <m:sup>
                        <m:r>
                          <a:rPr lang="en-US" sz="2400" i="1">
                            <a:latin typeface="Cambria Math" panose="02040503050406030204" pitchFamily="18" charset="0"/>
                            <a:cs typeface="Times New Roman" pitchFamily="18" charset="0"/>
                            <a:sym typeface="Symbol" pitchFamily="18" charset="2"/>
                          </a:rPr>
                          <m:t>∗</m:t>
                        </m:r>
                      </m:sup>
                    </m:sSubSup>
                    <m:r>
                      <a:rPr lang="en-US" sz="2400" i="1">
                        <a:latin typeface="Cambria Math" panose="02040503050406030204" pitchFamily="18" charset="0"/>
                        <a:cs typeface="Times New Roman" pitchFamily="18" charset="0"/>
                        <a:sym typeface="Symbol" pitchFamily="18" charset="2"/>
                      </a:rPr>
                      <m:t>=</m:t>
                    </m:r>
                    <m:r>
                      <a:rPr lang="en-US" sz="2400" i="1">
                        <a:latin typeface="Cambria Math" panose="02040503050406030204" pitchFamily="18" charset="0"/>
                        <a:cs typeface="Times New Roman" pitchFamily="18" charset="0"/>
                        <a:sym typeface="Symbol" pitchFamily="18" charset="2"/>
                      </a:rPr>
                      <m:t>1</m:t>
                    </m:r>
                  </m:oMath>
                </a14:m>
                <a:r>
                  <a:rPr lang="ar-SA" sz="2400" dirty="0">
                    <a:latin typeface="Times New Roman" pitchFamily="18" charset="0"/>
                    <a:cs typeface="Times New Roman" pitchFamily="18" charset="0"/>
                    <a:sym typeface="Symbol" pitchFamily="18" charset="2"/>
                  </a:rPr>
                  <a:t> </a:t>
                </a:r>
                <a:endParaRPr lang="en-US" sz="2400" b="1" dirty="0">
                  <a:latin typeface="Times New Roman" pitchFamily="18" charset="0"/>
                  <a:cs typeface="Times New Roman" pitchFamily="18" charset="0"/>
                </a:endParaRPr>
              </a:p>
            </p:txBody>
          </p:sp>
        </mc:Choice>
        <mc:Fallback xmlns="">
          <p:sp>
            <p:nvSpPr>
              <p:cNvPr id="12" name="Text Box 84"/>
              <p:cNvSpPr txBox="1">
                <a:spLocks noRot="1" noChangeAspect="1" noMove="1" noResize="1" noEditPoints="1" noAdjustHandles="1" noChangeArrowheads="1" noChangeShapeType="1" noTextEdit="1"/>
              </p:cNvSpPr>
              <p:nvPr/>
            </p:nvSpPr>
            <p:spPr bwMode="auto">
              <a:xfrm>
                <a:off x="533400" y="4213225"/>
                <a:ext cx="1257524" cy="461665"/>
              </a:xfrm>
              <a:prstGeom prst="rect">
                <a:avLst/>
              </a:prstGeom>
              <a:blipFill>
                <a:blip r:embed="rId2"/>
                <a:stretch>
                  <a:fillRect t="-10526" r="-5825" b="-28947"/>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 Box 87"/>
              <p:cNvSpPr txBox="1">
                <a:spLocks noChangeArrowheads="1"/>
              </p:cNvSpPr>
              <p:nvPr/>
            </p:nvSpPr>
            <p:spPr bwMode="auto">
              <a:xfrm>
                <a:off x="548924" y="5695890"/>
                <a:ext cx="1264642" cy="461665"/>
              </a:xfrm>
              <a:prstGeom prst="rect">
                <a:avLst/>
              </a:prstGeom>
              <a:noFill/>
              <a:ln w="9525">
                <a:noFill/>
                <a:miter lim="800000"/>
                <a:headEnd/>
                <a:tailEnd/>
              </a:ln>
              <a:effectLst/>
            </p:spPr>
            <p:txBody>
              <a:bodyPr wrap="none">
                <a:spAutoFit/>
              </a:bodyPr>
              <a:lstStyle/>
              <a:p>
                <a14:m>
                  <m:oMath xmlns:m="http://schemas.openxmlformats.org/officeDocument/2006/math">
                    <m:sSubSup>
                      <m:sSubSupPr>
                        <m:ctrlPr>
                          <a:rPr lang="en-US" sz="2400" i="1" smtClean="0">
                            <a:latin typeface="Cambria Math" panose="02040503050406030204" pitchFamily="18" charset="0"/>
                            <a:cs typeface="Times New Roman" pitchFamily="18" charset="0"/>
                            <a:sym typeface="Symbol" pitchFamily="18" charset="2"/>
                          </a:rPr>
                        </m:ctrlPr>
                      </m:sSubSupPr>
                      <m:e>
                        <m:r>
                          <a:rPr lang="en-US" sz="2400" i="1">
                            <a:latin typeface="Cambria Math" panose="02040503050406030204" pitchFamily="18" charset="0"/>
                            <a:cs typeface="Times New Roman" pitchFamily="18" charset="0"/>
                            <a:sym typeface="Symbol" pitchFamily="18" charset="2"/>
                          </a:rPr>
                          <m:t>𝑥</m:t>
                        </m:r>
                      </m:e>
                      <m:sub>
                        <m:r>
                          <a:rPr lang="en-US" sz="2400" b="0" i="1" smtClean="0">
                            <a:latin typeface="Cambria Math" panose="02040503050406030204" pitchFamily="18" charset="0"/>
                            <a:cs typeface="Times New Roman" pitchFamily="18" charset="0"/>
                            <a:sym typeface="Symbol" pitchFamily="18" charset="2"/>
                          </a:rPr>
                          <m:t>53</m:t>
                        </m:r>
                      </m:sub>
                      <m:sup>
                        <m:r>
                          <a:rPr lang="en-US" sz="2400" i="1">
                            <a:latin typeface="Cambria Math" panose="02040503050406030204" pitchFamily="18" charset="0"/>
                            <a:cs typeface="Times New Roman" pitchFamily="18" charset="0"/>
                            <a:sym typeface="Symbol" pitchFamily="18" charset="2"/>
                          </a:rPr>
                          <m:t>∗</m:t>
                        </m:r>
                      </m:sup>
                    </m:sSubSup>
                    <m:r>
                      <a:rPr lang="en-US" sz="2400" i="1">
                        <a:latin typeface="Cambria Math" panose="02040503050406030204" pitchFamily="18" charset="0"/>
                        <a:cs typeface="Times New Roman" pitchFamily="18" charset="0"/>
                        <a:sym typeface="Symbol" pitchFamily="18" charset="2"/>
                      </a:rPr>
                      <m:t>=</m:t>
                    </m:r>
                    <m:r>
                      <a:rPr lang="en-US" sz="2400" i="1">
                        <a:latin typeface="Cambria Math" panose="02040503050406030204" pitchFamily="18" charset="0"/>
                        <a:cs typeface="Times New Roman" pitchFamily="18" charset="0"/>
                        <a:sym typeface="Symbol" pitchFamily="18" charset="2"/>
                      </a:rPr>
                      <m:t>1</m:t>
                    </m:r>
                  </m:oMath>
                </a14:m>
                <a:r>
                  <a:rPr lang="ar-SA" sz="2400" dirty="0">
                    <a:latin typeface="Times New Roman" pitchFamily="18" charset="0"/>
                    <a:cs typeface="Times New Roman" pitchFamily="18" charset="0"/>
                    <a:sym typeface="Symbol" pitchFamily="18" charset="2"/>
                  </a:rPr>
                  <a:t> </a:t>
                </a:r>
                <a:endParaRPr lang="en-US" sz="2400" b="1" dirty="0">
                  <a:latin typeface="Times New Roman" pitchFamily="18" charset="0"/>
                  <a:cs typeface="Times New Roman" pitchFamily="18" charset="0"/>
                </a:endParaRPr>
              </a:p>
            </p:txBody>
          </p:sp>
        </mc:Choice>
        <mc:Fallback xmlns="">
          <p:sp>
            <p:nvSpPr>
              <p:cNvPr id="13" name="Text Box 87"/>
              <p:cNvSpPr txBox="1">
                <a:spLocks noRot="1" noChangeAspect="1" noMove="1" noResize="1" noEditPoints="1" noAdjustHandles="1" noChangeArrowheads="1" noChangeShapeType="1" noTextEdit="1"/>
              </p:cNvSpPr>
              <p:nvPr/>
            </p:nvSpPr>
            <p:spPr bwMode="auto">
              <a:xfrm>
                <a:off x="548924" y="5695890"/>
                <a:ext cx="1264642" cy="461665"/>
              </a:xfrm>
              <a:prstGeom prst="rect">
                <a:avLst/>
              </a:prstGeom>
              <a:blipFill>
                <a:blip r:embed="rId3"/>
                <a:stretch>
                  <a:fillRect t="-10526" r="-5769" b="-28947"/>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 Box 90"/>
              <p:cNvSpPr txBox="1">
                <a:spLocks noChangeArrowheads="1"/>
              </p:cNvSpPr>
              <p:nvPr/>
            </p:nvSpPr>
            <p:spPr bwMode="auto">
              <a:xfrm>
                <a:off x="541763" y="4572000"/>
                <a:ext cx="1264642" cy="461665"/>
              </a:xfrm>
              <a:prstGeom prst="rect">
                <a:avLst/>
              </a:prstGeom>
              <a:noFill/>
              <a:ln w="9525">
                <a:noFill/>
                <a:miter lim="800000"/>
                <a:headEnd/>
                <a:tailEnd/>
              </a:ln>
              <a:effectLst/>
            </p:spPr>
            <p:txBody>
              <a:bodyPr wrap="none">
                <a:spAutoFit/>
              </a:bodyPr>
              <a:lstStyle/>
              <a:p>
                <a14:m>
                  <m:oMath xmlns:m="http://schemas.openxmlformats.org/officeDocument/2006/math">
                    <m:sSubSup>
                      <m:sSubSupPr>
                        <m:ctrlPr>
                          <a:rPr lang="en-US" sz="2400" i="1" smtClean="0">
                            <a:latin typeface="Cambria Math" panose="02040503050406030204" pitchFamily="18" charset="0"/>
                            <a:cs typeface="Times New Roman" pitchFamily="18" charset="0"/>
                            <a:sym typeface="Symbol" pitchFamily="18" charset="2"/>
                          </a:rPr>
                        </m:ctrlPr>
                      </m:sSubSupPr>
                      <m:e>
                        <m:r>
                          <a:rPr lang="en-US" sz="2400" i="1">
                            <a:latin typeface="Cambria Math" panose="02040503050406030204" pitchFamily="18" charset="0"/>
                            <a:cs typeface="Times New Roman" pitchFamily="18" charset="0"/>
                            <a:sym typeface="Symbol" pitchFamily="18" charset="2"/>
                          </a:rPr>
                          <m:t>𝑥</m:t>
                        </m:r>
                      </m:e>
                      <m:sub>
                        <m:r>
                          <a:rPr lang="en-US" sz="2400" b="0" i="1" smtClean="0">
                            <a:latin typeface="Cambria Math" panose="02040503050406030204" pitchFamily="18" charset="0"/>
                            <a:cs typeface="Times New Roman" pitchFamily="18" charset="0"/>
                            <a:sym typeface="Symbol" pitchFamily="18" charset="2"/>
                          </a:rPr>
                          <m:t>22</m:t>
                        </m:r>
                      </m:sub>
                      <m:sup>
                        <m:r>
                          <a:rPr lang="en-US" sz="2400" i="1">
                            <a:latin typeface="Cambria Math" panose="02040503050406030204" pitchFamily="18" charset="0"/>
                            <a:cs typeface="Times New Roman" pitchFamily="18" charset="0"/>
                            <a:sym typeface="Symbol" pitchFamily="18" charset="2"/>
                          </a:rPr>
                          <m:t>∗</m:t>
                        </m:r>
                      </m:sup>
                    </m:sSubSup>
                    <m:r>
                      <a:rPr lang="en-US" sz="2400" i="1">
                        <a:latin typeface="Cambria Math" panose="02040503050406030204" pitchFamily="18" charset="0"/>
                        <a:cs typeface="Times New Roman" pitchFamily="18" charset="0"/>
                        <a:sym typeface="Symbol" pitchFamily="18" charset="2"/>
                      </a:rPr>
                      <m:t>=</m:t>
                    </m:r>
                    <m:r>
                      <a:rPr lang="en-US" sz="2400" i="1">
                        <a:latin typeface="Cambria Math" panose="02040503050406030204" pitchFamily="18" charset="0"/>
                        <a:cs typeface="Times New Roman" pitchFamily="18" charset="0"/>
                        <a:sym typeface="Symbol" pitchFamily="18" charset="2"/>
                      </a:rPr>
                      <m:t>1</m:t>
                    </m:r>
                  </m:oMath>
                </a14:m>
                <a:r>
                  <a:rPr lang="ar-SA" sz="2400" dirty="0">
                    <a:latin typeface="Times New Roman" pitchFamily="18" charset="0"/>
                    <a:cs typeface="Times New Roman" pitchFamily="18" charset="0"/>
                    <a:sym typeface="Symbol" pitchFamily="18" charset="2"/>
                  </a:rPr>
                  <a:t> </a:t>
                </a:r>
                <a:endParaRPr lang="en-US" sz="2400" b="1" dirty="0">
                  <a:latin typeface="Times New Roman" pitchFamily="18" charset="0"/>
                  <a:cs typeface="Times New Roman" pitchFamily="18" charset="0"/>
                </a:endParaRPr>
              </a:p>
            </p:txBody>
          </p:sp>
        </mc:Choice>
        <mc:Fallback xmlns="">
          <p:sp>
            <p:nvSpPr>
              <p:cNvPr id="14" name="Text Box 90"/>
              <p:cNvSpPr txBox="1">
                <a:spLocks noRot="1" noChangeAspect="1" noMove="1" noResize="1" noEditPoints="1" noAdjustHandles="1" noChangeArrowheads="1" noChangeShapeType="1" noTextEdit="1"/>
              </p:cNvSpPr>
              <p:nvPr/>
            </p:nvSpPr>
            <p:spPr bwMode="auto">
              <a:xfrm>
                <a:off x="541763" y="4572000"/>
                <a:ext cx="1264642" cy="461665"/>
              </a:xfrm>
              <a:prstGeom prst="rect">
                <a:avLst/>
              </a:prstGeom>
              <a:blipFill>
                <a:blip r:embed="rId4"/>
                <a:stretch>
                  <a:fillRect t="-10526" r="-5797" b="-28947"/>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 Box 97"/>
              <p:cNvSpPr txBox="1">
                <a:spLocks noChangeArrowheads="1"/>
              </p:cNvSpPr>
              <p:nvPr/>
            </p:nvSpPr>
            <p:spPr bwMode="auto">
              <a:xfrm>
                <a:off x="542925" y="5308600"/>
                <a:ext cx="1264642" cy="461665"/>
              </a:xfrm>
              <a:prstGeom prst="rect">
                <a:avLst/>
              </a:prstGeom>
              <a:noFill/>
              <a:ln w="9525">
                <a:noFill/>
                <a:miter lim="800000"/>
                <a:headEnd/>
                <a:tailEnd/>
              </a:ln>
              <a:effectLst/>
            </p:spPr>
            <p:txBody>
              <a:bodyPr wrap="none">
                <a:spAutoFit/>
              </a:bodyPr>
              <a:lstStyle/>
              <a:p>
                <a14:m>
                  <m:oMath xmlns:m="http://schemas.openxmlformats.org/officeDocument/2006/math">
                    <m:sSubSup>
                      <m:sSubSupPr>
                        <m:ctrlPr>
                          <a:rPr lang="en-US" sz="2400" i="1" smtClean="0">
                            <a:latin typeface="Cambria Math" panose="02040503050406030204" pitchFamily="18" charset="0"/>
                            <a:cs typeface="Times New Roman" pitchFamily="18" charset="0"/>
                            <a:sym typeface="Symbol" pitchFamily="18" charset="2"/>
                          </a:rPr>
                        </m:ctrlPr>
                      </m:sSubSupPr>
                      <m:e>
                        <m:r>
                          <a:rPr lang="en-US" sz="2400" i="1">
                            <a:latin typeface="Cambria Math" panose="02040503050406030204" pitchFamily="18" charset="0"/>
                            <a:cs typeface="Times New Roman" pitchFamily="18" charset="0"/>
                            <a:sym typeface="Symbol" pitchFamily="18" charset="2"/>
                          </a:rPr>
                          <m:t>𝑥</m:t>
                        </m:r>
                      </m:e>
                      <m:sub>
                        <m:r>
                          <a:rPr lang="en-US" sz="2400" b="0" i="1" smtClean="0">
                            <a:latin typeface="Cambria Math" panose="02040503050406030204" pitchFamily="18" charset="0"/>
                            <a:cs typeface="Times New Roman" pitchFamily="18" charset="0"/>
                            <a:sym typeface="Symbol" pitchFamily="18" charset="2"/>
                          </a:rPr>
                          <m:t>45</m:t>
                        </m:r>
                      </m:sub>
                      <m:sup>
                        <m:r>
                          <a:rPr lang="en-US" sz="2400" i="1">
                            <a:latin typeface="Cambria Math" panose="02040503050406030204" pitchFamily="18" charset="0"/>
                            <a:cs typeface="Times New Roman" pitchFamily="18" charset="0"/>
                            <a:sym typeface="Symbol" pitchFamily="18" charset="2"/>
                          </a:rPr>
                          <m:t>∗</m:t>
                        </m:r>
                      </m:sup>
                    </m:sSubSup>
                    <m:r>
                      <a:rPr lang="en-US" sz="2400" i="1">
                        <a:latin typeface="Cambria Math" panose="02040503050406030204" pitchFamily="18" charset="0"/>
                        <a:cs typeface="Times New Roman" pitchFamily="18" charset="0"/>
                        <a:sym typeface="Symbol" pitchFamily="18" charset="2"/>
                      </a:rPr>
                      <m:t>=</m:t>
                    </m:r>
                    <m:r>
                      <a:rPr lang="en-US" sz="2400" i="1">
                        <a:latin typeface="Cambria Math" panose="02040503050406030204" pitchFamily="18" charset="0"/>
                        <a:cs typeface="Times New Roman" pitchFamily="18" charset="0"/>
                        <a:sym typeface="Symbol" pitchFamily="18" charset="2"/>
                      </a:rPr>
                      <m:t>1</m:t>
                    </m:r>
                  </m:oMath>
                </a14:m>
                <a:r>
                  <a:rPr lang="ar-SA" sz="2400" dirty="0">
                    <a:latin typeface="Times New Roman" pitchFamily="18" charset="0"/>
                    <a:cs typeface="Times New Roman" pitchFamily="18" charset="0"/>
                    <a:sym typeface="Symbol" pitchFamily="18" charset="2"/>
                  </a:rPr>
                  <a:t> </a:t>
                </a:r>
                <a:endParaRPr lang="en-US" sz="2400" b="1" dirty="0">
                  <a:latin typeface="Times New Roman" pitchFamily="18" charset="0"/>
                  <a:cs typeface="Times New Roman" pitchFamily="18" charset="0"/>
                </a:endParaRPr>
              </a:p>
            </p:txBody>
          </p:sp>
        </mc:Choice>
        <mc:Fallback xmlns="">
          <p:sp>
            <p:nvSpPr>
              <p:cNvPr id="15" name="Text Box 97"/>
              <p:cNvSpPr txBox="1">
                <a:spLocks noRot="1" noChangeAspect="1" noMove="1" noResize="1" noEditPoints="1" noAdjustHandles="1" noChangeArrowheads="1" noChangeShapeType="1" noTextEdit="1"/>
              </p:cNvSpPr>
              <p:nvPr/>
            </p:nvSpPr>
            <p:spPr bwMode="auto">
              <a:xfrm>
                <a:off x="542925" y="5308600"/>
                <a:ext cx="1264642" cy="461665"/>
              </a:xfrm>
              <a:prstGeom prst="rect">
                <a:avLst/>
              </a:prstGeom>
              <a:blipFill>
                <a:blip r:embed="rId5"/>
                <a:stretch>
                  <a:fillRect t="-10526" r="-5769" b="-28947"/>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 Box 98"/>
              <p:cNvSpPr txBox="1">
                <a:spLocks noChangeArrowheads="1"/>
              </p:cNvSpPr>
              <p:nvPr/>
            </p:nvSpPr>
            <p:spPr bwMode="auto">
              <a:xfrm>
                <a:off x="533400" y="4953000"/>
                <a:ext cx="1264642" cy="461665"/>
              </a:xfrm>
              <a:prstGeom prst="rect">
                <a:avLst/>
              </a:prstGeom>
              <a:noFill/>
              <a:ln w="9525">
                <a:noFill/>
                <a:miter lim="800000"/>
                <a:headEnd/>
                <a:tailEnd/>
              </a:ln>
              <a:effectLst/>
            </p:spPr>
            <p:txBody>
              <a:bodyPr wrap="none">
                <a:spAutoFit/>
              </a:bodyPr>
              <a:lstStyle/>
              <a:p>
                <a14:m>
                  <m:oMath xmlns:m="http://schemas.openxmlformats.org/officeDocument/2006/math">
                    <m:sSubSup>
                      <m:sSubSupPr>
                        <m:ctrlPr>
                          <a:rPr lang="en-US" sz="2400" i="1" smtClean="0">
                            <a:latin typeface="Cambria Math" panose="02040503050406030204" pitchFamily="18" charset="0"/>
                            <a:cs typeface="Times New Roman" pitchFamily="18" charset="0"/>
                            <a:sym typeface="Symbol" pitchFamily="18" charset="2"/>
                          </a:rPr>
                        </m:ctrlPr>
                      </m:sSubSupPr>
                      <m:e>
                        <m:r>
                          <a:rPr lang="en-US" sz="2400" i="1">
                            <a:latin typeface="Cambria Math" panose="02040503050406030204" pitchFamily="18" charset="0"/>
                            <a:cs typeface="Times New Roman" pitchFamily="18" charset="0"/>
                            <a:sym typeface="Symbol" pitchFamily="18" charset="2"/>
                          </a:rPr>
                          <m:t>𝑥</m:t>
                        </m:r>
                      </m:e>
                      <m:sub>
                        <m:r>
                          <a:rPr lang="en-US" sz="2400" b="0" i="1" smtClean="0">
                            <a:latin typeface="Cambria Math" panose="02040503050406030204" pitchFamily="18" charset="0"/>
                            <a:cs typeface="Times New Roman" pitchFamily="18" charset="0"/>
                            <a:sym typeface="Symbol" pitchFamily="18" charset="2"/>
                          </a:rPr>
                          <m:t>34</m:t>
                        </m:r>
                      </m:sub>
                      <m:sup>
                        <m:r>
                          <a:rPr lang="en-US" sz="2400" i="1">
                            <a:latin typeface="Cambria Math" panose="02040503050406030204" pitchFamily="18" charset="0"/>
                            <a:cs typeface="Times New Roman" pitchFamily="18" charset="0"/>
                            <a:sym typeface="Symbol" pitchFamily="18" charset="2"/>
                          </a:rPr>
                          <m:t>∗</m:t>
                        </m:r>
                      </m:sup>
                    </m:sSubSup>
                    <m:r>
                      <a:rPr lang="en-US" sz="2400" i="1">
                        <a:latin typeface="Cambria Math" panose="02040503050406030204" pitchFamily="18" charset="0"/>
                        <a:cs typeface="Times New Roman" pitchFamily="18" charset="0"/>
                        <a:sym typeface="Symbol" pitchFamily="18" charset="2"/>
                      </a:rPr>
                      <m:t>=</m:t>
                    </m:r>
                    <m:r>
                      <a:rPr lang="en-US" sz="2400" i="1">
                        <a:latin typeface="Cambria Math" panose="02040503050406030204" pitchFamily="18" charset="0"/>
                        <a:cs typeface="Times New Roman" pitchFamily="18" charset="0"/>
                        <a:sym typeface="Symbol" pitchFamily="18" charset="2"/>
                      </a:rPr>
                      <m:t>1</m:t>
                    </m:r>
                  </m:oMath>
                </a14:m>
                <a:r>
                  <a:rPr lang="ar-SA" sz="2400" dirty="0">
                    <a:latin typeface="Times New Roman" pitchFamily="18" charset="0"/>
                    <a:cs typeface="Times New Roman" pitchFamily="18" charset="0"/>
                    <a:sym typeface="Symbol" pitchFamily="18" charset="2"/>
                  </a:rPr>
                  <a:t> </a:t>
                </a:r>
                <a:endParaRPr lang="en-US" sz="2400" b="1" dirty="0">
                  <a:latin typeface="Times New Roman" pitchFamily="18" charset="0"/>
                  <a:cs typeface="Times New Roman" pitchFamily="18" charset="0"/>
                </a:endParaRPr>
              </a:p>
            </p:txBody>
          </p:sp>
        </mc:Choice>
        <mc:Fallback xmlns="">
          <p:sp>
            <p:nvSpPr>
              <p:cNvPr id="16" name="Text Box 98"/>
              <p:cNvSpPr txBox="1">
                <a:spLocks noRot="1" noChangeAspect="1" noMove="1" noResize="1" noEditPoints="1" noAdjustHandles="1" noChangeArrowheads="1" noChangeShapeType="1" noTextEdit="1"/>
              </p:cNvSpPr>
              <p:nvPr/>
            </p:nvSpPr>
            <p:spPr bwMode="auto">
              <a:xfrm>
                <a:off x="533400" y="4953000"/>
                <a:ext cx="1264642" cy="461665"/>
              </a:xfrm>
              <a:prstGeom prst="rect">
                <a:avLst/>
              </a:prstGeom>
              <a:blipFill>
                <a:blip r:embed="rId6"/>
                <a:stretch>
                  <a:fillRect t="-10667" r="-5797" b="-29333"/>
                </a:stretch>
              </a:blipFill>
              <a:ln w="9525">
                <a:noFill/>
                <a:miter lim="800000"/>
                <a:headEnd/>
                <a:tailEnd/>
              </a:ln>
              <a:effectLst/>
            </p:spPr>
            <p:txBody>
              <a:bodyPr/>
              <a:lstStyle/>
              <a:p>
                <a:r>
                  <a:rPr lang="en-US">
                    <a:noFill/>
                  </a:rPr>
                  <a:t> </a:t>
                </a:r>
              </a:p>
            </p:txBody>
          </p:sp>
        </mc:Fallback>
      </mc:AlternateContent>
      <p:sp>
        <p:nvSpPr>
          <p:cNvPr id="17" name="Rectangle 16"/>
          <p:cNvSpPr/>
          <p:nvPr/>
        </p:nvSpPr>
        <p:spPr>
          <a:xfrm>
            <a:off x="2438400" y="4802495"/>
            <a:ext cx="1007007" cy="584775"/>
          </a:xfrm>
          <a:prstGeom prst="rect">
            <a:avLst/>
          </a:prstGeom>
        </p:spPr>
        <p:txBody>
          <a:bodyPr wrap="none">
            <a:spAutoFit/>
          </a:bodyPr>
          <a:lstStyle/>
          <a:p>
            <a:r>
              <a:rPr lang="en-US" sz="2800" i="1" dirty="0">
                <a:latin typeface="Cambria Math" panose="02040503050406030204" pitchFamily="18" charset="0"/>
                <a:ea typeface="Cambria Math" panose="02040503050406030204" pitchFamily="18" charset="0"/>
                <a:cs typeface="Times New Roman" pitchFamily="18" charset="0"/>
              </a:rPr>
              <a:t>z</a:t>
            </a:r>
            <a:r>
              <a:rPr lang="en-US" sz="3200" dirty="0">
                <a:latin typeface="Times New Roman" pitchFamily="18" charset="0"/>
                <a:cs typeface="Times New Roman" pitchFamily="18" charset="0"/>
              </a:rPr>
              <a:t> </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54</a:t>
            </a:r>
          </a:p>
        </p:txBody>
      </p:sp>
      <p:sp>
        <p:nvSpPr>
          <p:cNvPr id="18" name="Oval 54"/>
          <p:cNvSpPr>
            <a:spLocks noChangeArrowheads="1"/>
          </p:cNvSpPr>
          <p:nvPr/>
        </p:nvSpPr>
        <p:spPr bwMode="auto">
          <a:xfrm>
            <a:off x="1845040" y="1706380"/>
            <a:ext cx="428625" cy="400050"/>
          </a:xfrm>
          <a:prstGeom prst="ellipse">
            <a:avLst/>
          </a:prstGeom>
          <a:noFill/>
          <a:ln w="38100">
            <a:solidFill>
              <a:srgbClr val="669900"/>
            </a:solidFill>
            <a:round/>
            <a:headEnd/>
            <a:tailEnd/>
          </a:ln>
        </p:spPr>
        <p:txBody>
          <a:bodyPr wrap="none" anchor="ctr"/>
          <a:lstStyle/>
          <a:p>
            <a:endParaRPr lang="en-US"/>
          </a:p>
        </p:txBody>
      </p:sp>
      <p:sp>
        <p:nvSpPr>
          <p:cNvPr id="19" name="Oval 54"/>
          <p:cNvSpPr>
            <a:spLocks noChangeArrowheads="1"/>
          </p:cNvSpPr>
          <p:nvPr/>
        </p:nvSpPr>
        <p:spPr bwMode="auto">
          <a:xfrm>
            <a:off x="2938060" y="2087380"/>
            <a:ext cx="428625" cy="400050"/>
          </a:xfrm>
          <a:prstGeom prst="ellipse">
            <a:avLst/>
          </a:prstGeom>
          <a:noFill/>
          <a:ln w="38100">
            <a:solidFill>
              <a:srgbClr val="669900"/>
            </a:solidFill>
            <a:round/>
            <a:headEnd/>
            <a:tailEnd/>
          </a:ln>
        </p:spPr>
        <p:txBody>
          <a:bodyPr wrap="none" anchor="ctr"/>
          <a:lstStyle/>
          <a:p>
            <a:endParaRPr lang="en-US"/>
          </a:p>
        </p:txBody>
      </p:sp>
      <p:sp>
        <p:nvSpPr>
          <p:cNvPr id="20" name="Oval 54"/>
          <p:cNvSpPr>
            <a:spLocks noChangeArrowheads="1"/>
          </p:cNvSpPr>
          <p:nvPr/>
        </p:nvSpPr>
        <p:spPr bwMode="auto">
          <a:xfrm>
            <a:off x="5304020" y="2500860"/>
            <a:ext cx="428625" cy="400050"/>
          </a:xfrm>
          <a:prstGeom prst="ellipse">
            <a:avLst/>
          </a:prstGeom>
          <a:noFill/>
          <a:ln w="38100">
            <a:solidFill>
              <a:srgbClr val="669900"/>
            </a:solidFill>
            <a:round/>
            <a:headEnd/>
            <a:tailEnd/>
          </a:ln>
        </p:spPr>
        <p:txBody>
          <a:bodyPr wrap="none" anchor="ctr"/>
          <a:lstStyle/>
          <a:p>
            <a:endParaRPr lang="en-US"/>
          </a:p>
        </p:txBody>
      </p:sp>
      <p:sp>
        <p:nvSpPr>
          <p:cNvPr id="21" name="Oval 54"/>
          <p:cNvSpPr>
            <a:spLocks noChangeArrowheads="1"/>
          </p:cNvSpPr>
          <p:nvPr/>
        </p:nvSpPr>
        <p:spPr bwMode="auto">
          <a:xfrm>
            <a:off x="6474345" y="2896850"/>
            <a:ext cx="428625" cy="400050"/>
          </a:xfrm>
          <a:prstGeom prst="ellipse">
            <a:avLst/>
          </a:prstGeom>
          <a:noFill/>
          <a:ln w="38100">
            <a:solidFill>
              <a:srgbClr val="669900"/>
            </a:solidFill>
            <a:round/>
            <a:headEnd/>
            <a:tailEnd/>
          </a:ln>
        </p:spPr>
        <p:txBody>
          <a:bodyPr wrap="none" anchor="ctr"/>
          <a:lstStyle/>
          <a:p>
            <a:endParaRPr lang="en-US"/>
          </a:p>
        </p:txBody>
      </p:sp>
      <p:sp>
        <p:nvSpPr>
          <p:cNvPr id="22" name="Oval 54"/>
          <p:cNvSpPr>
            <a:spLocks noChangeArrowheads="1"/>
          </p:cNvSpPr>
          <p:nvPr/>
        </p:nvSpPr>
        <p:spPr bwMode="auto">
          <a:xfrm>
            <a:off x="4129790" y="3306580"/>
            <a:ext cx="428625" cy="400050"/>
          </a:xfrm>
          <a:prstGeom prst="ellipse">
            <a:avLst/>
          </a:prstGeom>
          <a:noFill/>
          <a:ln w="38100">
            <a:solidFill>
              <a:srgbClr val="669900"/>
            </a:solidFill>
            <a:round/>
            <a:headEnd/>
            <a:tailEnd/>
          </a:ln>
        </p:spPr>
        <p:txBody>
          <a:bodyPr wrap="none" anchor="ctr"/>
          <a:lstStyle/>
          <a:p>
            <a:endParaRPr lang="en-US"/>
          </a:p>
        </p:txBody>
      </p:sp>
      <p:sp>
        <p:nvSpPr>
          <p:cNvPr id="23" name="Rectangle 22"/>
          <p:cNvSpPr/>
          <p:nvPr/>
        </p:nvSpPr>
        <p:spPr>
          <a:xfrm>
            <a:off x="6858000" y="3962400"/>
            <a:ext cx="1426994" cy="461665"/>
          </a:xfrm>
          <a:prstGeom prst="rect">
            <a:avLst/>
          </a:prstGeom>
        </p:spPr>
        <p:txBody>
          <a:bodyPr wrap="none">
            <a:spAutoFit/>
          </a:bodyPr>
          <a:lstStyle/>
          <a:p>
            <a:r>
              <a:rPr lang="ar-SA" sz="2400" b="1" dirty="0">
                <a:solidFill>
                  <a:srgbClr val="FF0000"/>
                </a:solidFill>
                <a:latin typeface="Times New Roman" pitchFamily="18" charset="0"/>
                <a:cs typeface="Times New Roman" pitchFamily="18" charset="0"/>
              </a:rPr>
              <a:t>حل أمثل آخر</a:t>
            </a:r>
            <a:endParaRPr lang="en-US" sz="2400" b="1" dirty="0">
              <a:solidFill>
                <a:srgbClr val="FF0000"/>
              </a:solidFill>
              <a:latin typeface="Times New Roman" pitchFamily="18" charset="0"/>
              <a:cs typeface="Times New Roman" pitchFamily="18" charset="0"/>
            </a:endParaRPr>
          </a:p>
        </p:txBody>
      </p:sp>
      <p:graphicFrame>
        <p:nvGraphicFramePr>
          <p:cNvPr id="24" name="Group 43"/>
          <p:cNvGraphicFramePr>
            <a:graphicFrameLocks/>
          </p:cNvGraphicFramePr>
          <p:nvPr/>
        </p:nvGraphicFramePr>
        <p:xfrm>
          <a:off x="4343400" y="4419600"/>
          <a:ext cx="3162300" cy="1828800"/>
        </p:xfrm>
        <a:graphic>
          <a:graphicData uri="http://schemas.openxmlformats.org/drawingml/2006/table">
            <a:tbl>
              <a:tblPr rtl="1"/>
              <a:tblGrid>
                <a:gridCol w="646112">
                  <a:extLst>
                    <a:ext uri="{9D8B030D-6E8A-4147-A177-3AD203B41FA5}">
                      <a16:colId xmlns:a16="http://schemas.microsoft.com/office/drawing/2014/main" val="20000"/>
                    </a:ext>
                  </a:extLst>
                </a:gridCol>
                <a:gridCol w="644525">
                  <a:extLst>
                    <a:ext uri="{9D8B030D-6E8A-4147-A177-3AD203B41FA5}">
                      <a16:colId xmlns:a16="http://schemas.microsoft.com/office/drawing/2014/main" val="20001"/>
                    </a:ext>
                  </a:extLst>
                </a:gridCol>
                <a:gridCol w="644525">
                  <a:extLst>
                    <a:ext uri="{9D8B030D-6E8A-4147-A177-3AD203B41FA5}">
                      <a16:colId xmlns:a16="http://schemas.microsoft.com/office/drawing/2014/main" val="20002"/>
                    </a:ext>
                  </a:extLst>
                </a:gridCol>
                <a:gridCol w="642938">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tblGrid>
              <a:tr h="28575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24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41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575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20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41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20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575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20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5" name="Oval 54"/>
          <p:cNvSpPr>
            <a:spLocks noChangeArrowheads="1"/>
          </p:cNvSpPr>
          <p:nvPr/>
        </p:nvSpPr>
        <p:spPr bwMode="auto">
          <a:xfrm>
            <a:off x="5059180" y="4781550"/>
            <a:ext cx="428625" cy="400050"/>
          </a:xfrm>
          <a:prstGeom prst="ellipse">
            <a:avLst/>
          </a:prstGeom>
          <a:noFill/>
          <a:ln w="25400">
            <a:solidFill>
              <a:srgbClr val="669900"/>
            </a:solidFill>
            <a:round/>
            <a:headEnd/>
            <a:tailEnd/>
          </a:ln>
        </p:spPr>
        <p:txBody>
          <a:bodyPr wrap="none" anchor="ctr"/>
          <a:lstStyle/>
          <a:p>
            <a:endParaRPr lang="en-US"/>
          </a:p>
        </p:txBody>
      </p:sp>
      <p:sp>
        <p:nvSpPr>
          <p:cNvPr id="26" name="Oval 54"/>
          <p:cNvSpPr>
            <a:spLocks noChangeArrowheads="1"/>
          </p:cNvSpPr>
          <p:nvPr/>
        </p:nvSpPr>
        <p:spPr bwMode="auto">
          <a:xfrm>
            <a:off x="4449580" y="4404610"/>
            <a:ext cx="428625" cy="400050"/>
          </a:xfrm>
          <a:prstGeom prst="ellipse">
            <a:avLst/>
          </a:prstGeom>
          <a:noFill/>
          <a:ln w="25400">
            <a:solidFill>
              <a:srgbClr val="669900"/>
            </a:solidFill>
            <a:round/>
            <a:headEnd/>
            <a:tailEnd/>
          </a:ln>
        </p:spPr>
        <p:txBody>
          <a:bodyPr wrap="none" anchor="ctr"/>
          <a:lstStyle/>
          <a:p>
            <a:endParaRPr lang="en-US"/>
          </a:p>
        </p:txBody>
      </p:sp>
      <p:sp>
        <p:nvSpPr>
          <p:cNvPr id="27" name="Oval 54"/>
          <p:cNvSpPr>
            <a:spLocks noChangeArrowheads="1"/>
          </p:cNvSpPr>
          <p:nvPr/>
        </p:nvSpPr>
        <p:spPr bwMode="auto">
          <a:xfrm>
            <a:off x="6972300" y="5507320"/>
            <a:ext cx="428625" cy="400050"/>
          </a:xfrm>
          <a:prstGeom prst="ellipse">
            <a:avLst/>
          </a:prstGeom>
          <a:noFill/>
          <a:ln w="25400">
            <a:solidFill>
              <a:srgbClr val="669900"/>
            </a:solidFill>
            <a:round/>
            <a:headEnd/>
            <a:tailEnd/>
          </a:ln>
        </p:spPr>
        <p:txBody>
          <a:bodyPr wrap="none" anchor="ctr"/>
          <a:lstStyle/>
          <a:p>
            <a:endParaRPr lang="en-US"/>
          </a:p>
        </p:txBody>
      </p:sp>
      <p:sp>
        <p:nvSpPr>
          <p:cNvPr id="29" name="Oval 54"/>
          <p:cNvSpPr>
            <a:spLocks noChangeArrowheads="1"/>
          </p:cNvSpPr>
          <p:nvPr/>
        </p:nvSpPr>
        <p:spPr bwMode="auto">
          <a:xfrm>
            <a:off x="5676900" y="5866150"/>
            <a:ext cx="428625" cy="400050"/>
          </a:xfrm>
          <a:prstGeom prst="ellipse">
            <a:avLst/>
          </a:prstGeom>
          <a:noFill/>
          <a:ln w="25400">
            <a:solidFill>
              <a:srgbClr val="669900"/>
            </a:solidFill>
            <a:round/>
            <a:headEnd/>
            <a:tailEnd/>
          </a:ln>
        </p:spPr>
        <p:txBody>
          <a:bodyPr wrap="none" anchor="ctr"/>
          <a:lstStyle/>
          <a:p>
            <a:endParaRPr lang="en-US"/>
          </a:p>
        </p:txBody>
      </p:sp>
      <p:sp>
        <p:nvSpPr>
          <p:cNvPr id="30" name="Oval 54"/>
          <p:cNvSpPr>
            <a:spLocks noChangeArrowheads="1"/>
          </p:cNvSpPr>
          <p:nvPr/>
        </p:nvSpPr>
        <p:spPr bwMode="auto">
          <a:xfrm>
            <a:off x="6355830" y="5135380"/>
            <a:ext cx="428625" cy="400050"/>
          </a:xfrm>
          <a:prstGeom prst="ellipse">
            <a:avLst/>
          </a:prstGeom>
          <a:noFill/>
          <a:ln w="25400">
            <a:solidFill>
              <a:srgbClr val="669900"/>
            </a:solidFill>
            <a:round/>
            <a:headEnd/>
            <a:tailEnd/>
          </a:ln>
        </p:spPr>
        <p:txBody>
          <a:bodyPr wrap="none" anchor="ct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6"/>
          <p:cNvSpPr>
            <a:spLocks noGrp="1"/>
          </p:cNvSpPr>
          <p:nvPr>
            <p:ph type="sldNum" sz="quarter" idx="12"/>
          </p:nvPr>
        </p:nvSpPr>
        <p:spPr/>
        <p:txBody>
          <a:bodyPr/>
          <a:lstStyle/>
          <a:p>
            <a:fld id="{E513CAEA-C20A-4B90-BA91-352C9DD9A1C4}" type="slidenum">
              <a:rPr lang="ar-SA"/>
              <a:pPr/>
              <a:t>37</a:t>
            </a:fld>
            <a:endParaRPr lang="en-US"/>
          </a:p>
        </p:txBody>
      </p:sp>
      <p:graphicFrame>
        <p:nvGraphicFramePr>
          <p:cNvPr id="254980" name="Group 4"/>
          <p:cNvGraphicFramePr>
            <a:graphicFrameLocks noGrp="1"/>
          </p:cNvGraphicFramePr>
          <p:nvPr>
            <p:ph sz="half" idx="2"/>
          </p:nvPr>
        </p:nvGraphicFramePr>
        <p:xfrm>
          <a:off x="1524000" y="1704974"/>
          <a:ext cx="5767387" cy="1981200"/>
        </p:xfrm>
        <a:graphic>
          <a:graphicData uri="http://schemas.openxmlformats.org/drawingml/2006/table">
            <a:tbl>
              <a:tblPr rtl="1"/>
              <a:tblGrid>
                <a:gridCol w="1176337">
                  <a:extLst>
                    <a:ext uri="{9D8B030D-6E8A-4147-A177-3AD203B41FA5}">
                      <a16:colId xmlns:a16="http://schemas.microsoft.com/office/drawing/2014/main" val="20000"/>
                    </a:ext>
                  </a:extLst>
                </a:gridCol>
                <a:gridCol w="1176338">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065212">
                  <a:extLst>
                    <a:ext uri="{9D8B030D-6E8A-4147-A177-3AD203B41FA5}">
                      <a16:colId xmlns:a16="http://schemas.microsoft.com/office/drawing/2014/main" val="20004"/>
                    </a:ext>
                  </a:extLst>
                </a:gridCol>
              </a:tblGrid>
              <a:tr h="2508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9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2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2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8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Times New Roman" pitchFamily="18" charset="0"/>
                          <a:cs typeface="Times New Roman" pitchFamily="18"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مسألة التخصيص: مثال 2</a:t>
            </a:r>
            <a:endParaRPr lang="en-US" sz="4000" b="1" dirty="0">
              <a:solidFill>
                <a:srgbClr val="002060"/>
              </a:solidFill>
              <a:latin typeface="Times New Roman" pitchFamily="18" charset="0"/>
              <a:cs typeface="Times New Roman" pitchFamily="18" charset="0"/>
              <a:sym typeface="Symbol" pitchFamily="18" charset="2"/>
            </a:endParaRPr>
          </a:p>
        </p:txBody>
      </p:sp>
      <mc:AlternateContent xmlns:mc="http://schemas.openxmlformats.org/markup-compatibility/2006" xmlns:a14="http://schemas.microsoft.com/office/drawing/2010/main">
        <mc:Choice Requires="a14">
          <p:sp>
            <p:nvSpPr>
              <p:cNvPr id="12" name="Text Box 84"/>
              <p:cNvSpPr txBox="1">
                <a:spLocks noChangeArrowheads="1"/>
              </p:cNvSpPr>
              <p:nvPr/>
            </p:nvSpPr>
            <p:spPr bwMode="auto">
              <a:xfrm>
                <a:off x="533400" y="4213225"/>
                <a:ext cx="1257524" cy="461665"/>
              </a:xfrm>
              <a:prstGeom prst="rect">
                <a:avLst/>
              </a:prstGeom>
              <a:noFill/>
              <a:ln w="9525">
                <a:noFill/>
                <a:miter lim="800000"/>
                <a:headEnd/>
                <a:tailEnd/>
              </a:ln>
              <a:effectLst/>
            </p:spPr>
            <p:txBody>
              <a:bodyPr wrap="none">
                <a:spAutoFit/>
              </a:bodyPr>
              <a:lstStyle/>
              <a:p>
                <a14:m>
                  <m:oMath xmlns:m="http://schemas.openxmlformats.org/officeDocument/2006/math">
                    <m:sSubSup>
                      <m:sSubSupPr>
                        <m:ctrlPr>
                          <a:rPr lang="en-US" sz="2400" i="1" smtClean="0">
                            <a:latin typeface="Cambria Math" panose="02040503050406030204" pitchFamily="18" charset="0"/>
                            <a:cs typeface="Times New Roman" pitchFamily="18" charset="0"/>
                            <a:sym typeface="Symbol" pitchFamily="18" charset="2"/>
                          </a:rPr>
                        </m:ctrlPr>
                      </m:sSubSupPr>
                      <m:e>
                        <m:r>
                          <a:rPr lang="en-US" sz="2400" i="1">
                            <a:latin typeface="Cambria Math" panose="02040503050406030204" pitchFamily="18" charset="0"/>
                            <a:cs typeface="Times New Roman" pitchFamily="18" charset="0"/>
                            <a:sym typeface="Symbol" pitchFamily="18" charset="2"/>
                          </a:rPr>
                          <m:t>𝑥</m:t>
                        </m:r>
                      </m:e>
                      <m:sub>
                        <m:r>
                          <a:rPr lang="en-US" sz="2400" b="0" i="1" smtClean="0">
                            <a:latin typeface="Cambria Math" panose="02040503050406030204" pitchFamily="18" charset="0"/>
                            <a:cs typeface="Times New Roman" pitchFamily="18" charset="0"/>
                            <a:sym typeface="Symbol" pitchFamily="18" charset="2"/>
                          </a:rPr>
                          <m:t>11</m:t>
                        </m:r>
                      </m:sub>
                      <m:sup>
                        <m:r>
                          <a:rPr lang="en-US" sz="2400" i="1">
                            <a:latin typeface="Cambria Math" panose="02040503050406030204" pitchFamily="18" charset="0"/>
                            <a:cs typeface="Times New Roman" pitchFamily="18" charset="0"/>
                            <a:sym typeface="Symbol" pitchFamily="18" charset="2"/>
                          </a:rPr>
                          <m:t>∗</m:t>
                        </m:r>
                      </m:sup>
                    </m:sSubSup>
                    <m:r>
                      <a:rPr lang="en-US" sz="2400" i="1">
                        <a:latin typeface="Cambria Math" panose="02040503050406030204" pitchFamily="18" charset="0"/>
                        <a:cs typeface="Times New Roman" pitchFamily="18" charset="0"/>
                        <a:sym typeface="Symbol" pitchFamily="18" charset="2"/>
                      </a:rPr>
                      <m:t>=</m:t>
                    </m:r>
                    <m:r>
                      <a:rPr lang="en-US" sz="2400" i="1">
                        <a:latin typeface="Cambria Math" panose="02040503050406030204" pitchFamily="18" charset="0"/>
                        <a:cs typeface="Times New Roman" pitchFamily="18" charset="0"/>
                        <a:sym typeface="Symbol" pitchFamily="18" charset="2"/>
                      </a:rPr>
                      <m:t>1</m:t>
                    </m:r>
                  </m:oMath>
                </a14:m>
                <a:r>
                  <a:rPr lang="ar-SA" sz="2400" dirty="0">
                    <a:latin typeface="Times New Roman" pitchFamily="18" charset="0"/>
                    <a:cs typeface="Times New Roman" pitchFamily="18" charset="0"/>
                    <a:sym typeface="Symbol" pitchFamily="18" charset="2"/>
                  </a:rPr>
                  <a:t> </a:t>
                </a:r>
                <a:endParaRPr lang="en-US" sz="2400" b="1" dirty="0">
                  <a:latin typeface="Times New Roman" pitchFamily="18" charset="0"/>
                  <a:cs typeface="Times New Roman" pitchFamily="18" charset="0"/>
                </a:endParaRPr>
              </a:p>
            </p:txBody>
          </p:sp>
        </mc:Choice>
        <mc:Fallback xmlns="">
          <p:sp>
            <p:nvSpPr>
              <p:cNvPr id="12" name="Text Box 84"/>
              <p:cNvSpPr txBox="1">
                <a:spLocks noRot="1" noChangeAspect="1" noMove="1" noResize="1" noEditPoints="1" noAdjustHandles="1" noChangeArrowheads="1" noChangeShapeType="1" noTextEdit="1"/>
              </p:cNvSpPr>
              <p:nvPr/>
            </p:nvSpPr>
            <p:spPr bwMode="auto">
              <a:xfrm>
                <a:off x="533400" y="4213225"/>
                <a:ext cx="1257524" cy="461665"/>
              </a:xfrm>
              <a:prstGeom prst="rect">
                <a:avLst/>
              </a:prstGeom>
              <a:blipFill>
                <a:blip r:embed="rId2"/>
                <a:stretch>
                  <a:fillRect t="-10526" r="-5825" b="-28947"/>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 Box 87"/>
              <p:cNvSpPr txBox="1">
                <a:spLocks noChangeArrowheads="1"/>
              </p:cNvSpPr>
              <p:nvPr/>
            </p:nvSpPr>
            <p:spPr bwMode="auto">
              <a:xfrm>
                <a:off x="548924" y="5695890"/>
                <a:ext cx="1264642" cy="461665"/>
              </a:xfrm>
              <a:prstGeom prst="rect">
                <a:avLst/>
              </a:prstGeom>
              <a:noFill/>
              <a:ln w="9525">
                <a:noFill/>
                <a:miter lim="800000"/>
                <a:headEnd/>
                <a:tailEnd/>
              </a:ln>
              <a:effectLst/>
            </p:spPr>
            <p:txBody>
              <a:bodyPr wrap="none">
                <a:spAutoFit/>
              </a:bodyPr>
              <a:lstStyle/>
              <a:p>
                <a14:m>
                  <m:oMath xmlns:m="http://schemas.openxmlformats.org/officeDocument/2006/math">
                    <m:sSubSup>
                      <m:sSubSupPr>
                        <m:ctrlPr>
                          <a:rPr lang="en-US" sz="2400" i="1" smtClean="0">
                            <a:latin typeface="Cambria Math" panose="02040503050406030204" pitchFamily="18" charset="0"/>
                            <a:cs typeface="Times New Roman" pitchFamily="18" charset="0"/>
                            <a:sym typeface="Symbol" pitchFamily="18" charset="2"/>
                          </a:rPr>
                        </m:ctrlPr>
                      </m:sSubSupPr>
                      <m:e>
                        <m:r>
                          <a:rPr lang="en-US" sz="2400" i="1">
                            <a:latin typeface="Cambria Math" panose="02040503050406030204" pitchFamily="18" charset="0"/>
                            <a:cs typeface="Times New Roman" pitchFamily="18" charset="0"/>
                            <a:sym typeface="Symbol" pitchFamily="18" charset="2"/>
                          </a:rPr>
                          <m:t>𝑥</m:t>
                        </m:r>
                      </m:e>
                      <m:sub>
                        <m:r>
                          <a:rPr lang="en-US" sz="2400" b="0" i="1" smtClean="0">
                            <a:latin typeface="Cambria Math" panose="02040503050406030204" pitchFamily="18" charset="0"/>
                            <a:cs typeface="Times New Roman" pitchFamily="18" charset="0"/>
                            <a:sym typeface="Symbol" pitchFamily="18" charset="2"/>
                          </a:rPr>
                          <m:t>53</m:t>
                        </m:r>
                      </m:sub>
                      <m:sup>
                        <m:r>
                          <a:rPr lang="en-US" sz="2400" i="1">
                            <a:latin typeface="Cambria Math" panose="02040503050406030204" pitchFamily="18" charset="0"/>
                            <a:cs typeface="Times New Roman" pitchFamily="18" charset="0"/>
                            <a:sym typeface="Symbol" pitchFamily="18" charset="2"/>
                          </a:rPr>
                          <m:t>∗</m:t>
                        </m:r>
                      </m:sup>
                    </m:sSubSup>
                    <m:r>
                      <a:rPr lang="en-US" sz="2400" i="1">
                        <a:latin typeface="Cambria Math" panose="02040503050406030204" pitchFamily="18" charset="0"/>
                        <a:cs typeface="Times New Roman" pitchFamily="18" charset="0"/>
                        <a:sym typeface="Symbol" pitchFamily="18" charset="2"/>
                      </a:rPr>
                      <m:t>=</m:t>
                    </m:r>
                    <m:r>
                      <a:rPr lang="en-US" sz="2400" i="1">
                        <a:latin typeface="Cambria Math" panose="02040503050406030204" pitchFamily="18" charset="0"/>
                        <a:cs typeface="Times New Roman" pitchFamily="18" charset="0"/>
                        <a:sym typeface="Symbol" pitchFamily="18" charset="2"/>
                      </a:rPr>
                      <m:t>1</m:t>
                    </m:r>
                  </m:oMath>
                </a14:m>
                <a:r>
                  <a:rPr lang="ar-SA" sz="2400" dirty="0">
                    <a:latin typeface="Times New Roman" pitchFamily="18" charset="0"/>
                    <a:cs typeface="Times New Roman" pitchFamily="18" charset="0"/>
                    <a:sym typeface="Symbol" pitchFamily="18" charset="2"/>
                  </a:rPr>
                  <a:t> </a:t>
                </a:r>
                <a:endParaRPr lang="en-US" sz="2400" b="1" dirty="0">
                  <a:latin typeface="Times New Roman" pitchFamily="18" charset="0"/>
                  <a:cs typeface="Times New Roman" pitchFamily="18" charset="0"/>
                </a:endParaRPr>
              </a:p>
            </p:txBody>
          </p:sp>
        </mc:Choice>
        <mc:Fallback xmlns="">
          <p:sp>
            <p:nvSpPr>
              <p:cNvPr id="13" name="Text Box 87"/>
              <p:cNvSpPr txBox="1">
                <a:spLocks noRot="1" noChangeAspect="1" noMove="1" noResize="1" noEditPoints="1" noAdjustHandles="1" noChangeArrowheads="1" noChangeShapeType="1" noTextEdit="1"/>
              </p:cNvSpPr>
              <p:nvPr/>
            </p:nvSpPr>
            <p:spPr bwMode="auto">
              <a:xfrm>
                <a:off x="548924" y="5695890"/>
                <a:ext cx="1264642" cy="461665"/>
              </a:xfrm>
              <a:prstGeom prst="rect">
                <a:avLst/>
              </a:prstGeom>
              <a:blipFill>
                <a:blip r:embed="rId3"/>
                <a:stretch>
                  <a:fillRect t="-10526" r="-5769" b="-28947"/>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 Box 90"/>
              <p:cNvSpPr txBox="1">
                <a:spLocks noChangeArrowheads="1"/>
              </p:cNvSpPr>
              <p:nvPr/>
            </p:nvSpPr>
            <p:spPr bwMode="auto">
              <a:xfrm>
                <a:off x="541763" y="4572000"/>
                <a:ext cx="1264642" cy="461665"/>
              </a:xfrm>
              <a:prstGeom prst="rect">
                <a:avLst/>
              </a:prstGeom>
              <a:noFill/>
              <a:ln w="9525">
                <a:noFill/>
                <a:miter lim="800000"/>
                <a:headEnd/>
                <a:tailEnd/>
              </a:ln>
              <a:effectLst/>
            </p:spPr>
            <p:txBody>
              <a:bodyPr wrap="none">
                <a:spAutoFit/>
              </a:bodyPr>
              <a:lstStyle/>
              <a:p>
                <a14:m>
                  <m:oMath xmlns:m="http://schemas.openxmlformats.org/officeDocument/2006/math">
                    <m:sSubSup>
                      <m:sSubSupPr>
                        <m:ctrlPr>
                          <a:rPr lang="en-US" sz="2400" i="1" smtClean="0">
                            <a:latin typeface="Cambria Math" panose="02040503050406030204" pitchFamily="18" charset="0"/>
                            <a:cs typeface="Times New Roman" pitchFamily="18" charset="0"/>
                            <a:sym typeface="Symbol" pitchFamily="18" charset="2"/>
                          </a:rPr>
                        </m:ctrlPr>
                      </m:sSubSupPr>
                      <m:e>
                        <m:r>
                          <a:rPr lang="en-US" sz="2400" i="1">
                            <a:latin typeface="Cambria Math" panose="02040503050406030204" pitchFamily="18" charset="0"/>
                            <a:cs typeface="Times New Roman" pitchFamily="18" charset="0"/>
                            <a:sym typeface="Symbol" pitchFamily="18" charset="2"/>
                          </a:rPr>
                          <m:t>𝑥</m:t>
                        </m:r>
                      </m:e>
                      <m:sub>
                        <m:r>
                          <a:rPr lang="en-US" sz="2400" b="0" i="1" smtClean="0">
                            <a:latin typeface="Cambria Math" panose="02040503050406030204" pitchFamily="18" charset="0"/>
                            <a:cs typeface="Times New Roman" pitchFamily="18" charset="0"/>
                            <a:sym typeface="Symbol" pitchFamily="18" charset="2"/>
                          </a:rPr>
                          <m:t>25</m:t>
                        </m:r>
                      </m:sub>
                      <m:sup>
                        <m:r>
                          <a:rPr lang="en-US" sz="2400" i="1">
                            <a:latin typeface="Cambria Math" panose="02040503050406030204" pitchFamily="18" charset="0"/>
                            <a:cs typeface="Times New Roman" pitchFamily="18" charset="0"/>
                            <a:sym typeface="Symbol" pitchFamily="18" charset="2"/>
                          </a:rPr>
                          <m:t>∗</m:t>
                        </m:r>
                      </m:sup>
                    </m:sSubSup>
                    <m:r>
                      <a:rPr lang="en-US" sz="2400" i="1">
                        <a:latin typeface="Cambria Math" panose="02040503050406030204" pitchFamily="18" charset="0"/>
                        <a:cs typeface="Times New Roman" pitchFamily="18" charset="0"/>
                        <a:sym typeface="Symbol" pitchFamily="18" charset="2"/>
                      </a:rPr>
                      <m:t>=</m:t>
                    </m:r>
                    <m:r>
                      <a:rPr lang="en-US" sz="2400" i="1">
                        <a:latin typeface="Cambria Math" panose="02040503050406030204" pitchFamily="18" charset="0"/>
                        <a:cs typeface="Times New Roman" pitchFamily="18" charset="0"/>
                        <a:sym typeface="Symbol" pitchFamily="18" charset="2"/>
                      </a:rPr>
                      <m:t>1</m:t>
                    </m:r>
                  </m:oMath>
                </a14:m>
                <a:r>
                  <a:rPr lang="ar-SA" sz="2400" dirty="0">
                    <a:latin typeface="Times New Roman" pitchFamily="18" charset="0"/>
                    <a:cs typeface="Times New Roman" pitchFamily="18" charset="0"/>
                    <a:sym typeface="Symbol" pitchFamily="18" charset="2"/>
                  </a:rPr>
                  <a:t> </a:t>
                </a:r>
                <a:endParaRPr lang="en-US" sz="2400" b="1" dirty="0">
                  <a:latin typeface="Times New Roman" pitchFamily="18" charset="0"/>
                  <a:cs typeface="Times New Roman" pitchFamily="18" charset="0"/>
                </a:endParaRPr>
              </a:p>
            </p:txBody>
          </p:sp>
        </mc:Choice>
        <mc:Fallback xmlns="">
          <p:sp>
            <p:nvSpPr>
              <p:cNvPr id="14" name="Text Box 90"/>
              <p:cNvSpPr txBox="1">
                <a:spLocks noRot="1" noChangeAspect="1" noMove="1" noResize="1" noEditPoints="1" noAdjustHandles="1" noChangeArrowheads="1" noChangeShapeType="1" noTextEdit="1"/>
              </p:cNvSpPr>
              <p:nvPr/>
            </p:nvSpPr>
            <p:spPr bwMode="auto">
              <a:xfrm>
                <a:off x="541763" y="4572000"/>
                <a:ext cx="1264642" cy="461665"/>
              </a:xfrm>
              <a:prstGeom prst="rect">
                <a:avLst/>
              </a:prstGeom>
              <a:blipFill>
                <a:blip r:embed="rId4"/>
                <a:stretch>
                  <a:fillRect t="-10526" r="-5797" b="-28947"/>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 Box 97"/>
              <p:cNvSpPr txBox="1">
                <a:spLocks noChangeArrowheads="1"/>
              </p:cNvSpPr>
              <p:nvPr/>
            </p:nvSpPr>
            <p:spPr bwMode="auto">
              <a:xfrm>
                <a:off x="542925" y="5308600"/>
                <a:ext cx="1264642" cy="461665"/>
              </a:xfrm>
              <a:prstGeom prst="rect">
                <a:avLst/>
              </a:prstGeom>
              <a:noFill/>
              <a:ln w="9525">
                <a:noFill/>
                <a:miter lim="800000"/>
                <a:headEnd/>
                <a:tailEnd/>
              </a:ln>
              <a:effectLst/>
            </p:spPr>
            <p:txBody>
              <a:bodyPr wrap="none">
                <a:spAutoFit/>
              </a:bodyPr>
              <a:lstStyle/>
              <a:p>
                <a14:m>
                  <m:oMath xmlns:m="http://schemas.openxmlformats.org/officeDocument/2006/math">
                    <m:sSubSup>
                      <m:sSubSupPr>
                        <m:ctrlPr>
                          <a:rPr lang="en-US" sz="2400" i="1" smtClean="0">
                            <a:latin typeface="Cambria Math" panose="02040503050406030204" pitchFamily="18" charset="0"/>
                            <a:cs typeface="Times New Roman" pitchFamily="18" charset="0"/>
                            <a:sym typeface="Symbol" pitchFamily="18" charset="2"/>
                          </a:rPr>
                        </m:ctrlPr>
                      </m:sSubSupPr>
                      <m:e>
                        <m:r>
                          <a:rPr lang="en-US" sz="2400" i="1">
                            <a:latin typeface="Cambria Math" panose="02040503050406030204" pitchFamily="18" charset="0"/>
                            <a:cs typeface="Times New Roman" pitchFamily="18" charset="0"/>
                            <a:sym typeface="Symbol" pitchFamily="18" charset="2"/>
                          </a:rPr>
                          <m:t>𝑥</m:t>
                        </m:r>
                      </m:e>
                      <m:sub>
                        <m:r>
                          <a:rPr lang="en-US" sz="2400" b="0" i="1" smtClean="0">
                            <a:latin typeface="Cambria Math" panose="02040503050406030204" pitchFamily="18" charset="0"/>
                            <a:cs typeface="Times New Roman" pitchFamily="18" charset="0"/>
                            <a:sym typeface="Symbol" pitchFamily="18" charset="2"/>
                          </a:rPr>
                          <m:t>42</m:t>
                        </m:r>
                      </m:sub>
                      <m:sup>
                        <m:r>
                          <a:rPr lang="en-US" sz="2400" i="1">
                            <a:latin typeface="Cambria Math" panose="02040503050406030204" pitchFamily="18" charset="0"/>
                            <a:cs typeface="Times New Roman" pitchFamily="18" charset="0"/>
                            <a:sym typeface="Symbol" pitchFamily="18" charset="2"/>
                          </a:rPr>
                          <m:t>∗</m:t>
                        </m:r>
                      </m:sup>
                    </m:sSubSup>
                    <m:r>
                      <a:rPr lang="en-US" sz="2400" i="1">
                        <a:latin typeface="Cambria Math" panose="02040503050406030204" pitchFamily="18" charset="0"/>
                        <a:cs typeface="Times New Roman" pitchFamily="18" charset="0"/>
                        <a:sym typeface="Symbol" pitchFamily="18" charset="2"/>
                      </a:rPr>
                      <m:t>=</m:t>
                    </m:r>
                    <m:r>
                      <a:rPr lang="en-US" sz="2400" i="1">
                        <a:latin typeface="Cambria Math" panose="02040503050406030204" pitchFamily="18" charset="0"/>
                        <a:cs typeface="Times New Roman" pitchFamily="18" charset="0"/>
                        <a:sym typeface="Symbol" pitchFamily="18" charset="2"/>
                      </a:rPr>
                      <m:t>1</m:t>
                    </m:r>
                  </m:oMath>
                </a14:m>
                <a:r>
                  <a:rPr lang="ar-SA" sz="2400" dirty="0">
                    <a:latin typeface="Times New Roman" pitchFamily="18" charset="0"/>
                    <a:cs typeface="Times New Roman" pitchFamily="18" charset="0"/>
                    <a:sym typeface="Symbol" pitchFamily="18" charset="2"/>
                  </a:rPr>
                  <a:t> </a:t>
                </a:r>
                <a:endParaRPr lang="en-US" sz="2400" b="1" dirty="0">
                  <a:latin typeface="Times New Roman" pitchFamily="18" charset="0"/>
                  <a:cs typeface="Times New Roman" pitchFamily="18" charset="0"/>
                </a:endParaRPr>
              </a:p>
            </p:txBody>
          </p:sp>
        </mc:Choice>
        <mc:Fallback xmlns="">
          <p:sp>
            <p:nvSpPr>
              <p:cNvPr id="15" name="Text Box 97"/>
              <p:cNvSpPr txBox="1">
                <a:spLocks noRot="1" noChangeAspect="1" noMove="1" noResize="1" noEditPoints="1" noAdjustHandles="1" noChangeArrowheads="1" noChangeShapeType="1" noTextEdit="1"/>
              </p:cNvSpPr>
              <p:nvPr/>
            </p:nvSpPr>
            <p:spPr bwMode="auto">
              <a:xfrm>
                <a:off x="542925" y="5308600"/>
                <a:ext cx="1264642" cy="461665"/>
              </a:xfrm>
              <a:prstGeom prst="rect">
                <a:avLst/>
              </a:prstGeom>
              <a:blipFill>
                <a:blip r:embed="rId5"/>
                <a:stretch>
                  <a:fillRect t="-10526" r="-5769" b="-28947"/>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 Box 98"/>
              <p:cNvSpPr txBox="1">
                <a:spLocks noChangeArrowheads="1"/>
              </p:cNvSpPr>
              <p:nvPr/>
            </p:nvSpPr>
            <p:spPr bwMode="auto">
              <a:xfrm>
                <a:off x="533400" y="4953000"/>
                <a:ext cx="1264642" cy="461665"/>
              </a:xfrm>
              <a:prstGeom prst="rect">
                <a:avLst/>
              </a:prstGeom>
              <a:noFill/>
              <a:ln w="9525">
                <a:noFill/>
                <a:miter lim="800000"/>
                <a:headEnd/>
                <a:tailEnd/>
              </a:ln>
              <a:effectLst/>
            </p:spPr>
            <p:txBody>
              <a:bodyPr wrap="none">
                <a:spAutoFit/>
              </a:bodyPr>
              <a:lstStyle/>
              <a:p>
                <a14:m>
                  <m:oMath xmlns:m="http://schemas.openxmlformats.org/officeDocument/2006/math">
                    <m:sSubSup>
                      <m:sSubSupPr>
                        <m:ctrlPr>
                          <a:rPr lang="en-US" sz="2400" i="1" smtClean="0">
                            <a:latin typeface="Cambria Math" panose="02040503050406030204" pitchFamily="18" charset="0"/>
                            <a:cs typeface="Times New Roman" pitchFamily="18" charset="0"/>
                            <a:sym typeface="Symbol" pitchFamily="18" charset="2"/>
                          </a:rPr>
                        </m:ctrlPr>
                      </m:sSubSupPr>
                      <m:e>
                        <m:r>
                          <a:rPr lang="en-US" sz="2400" i="1">
                            <a:latin typeface="Cambria Math" panose="02040503050406030204" pitchFamily="18" charset="0"/>
                            <a:cs typeface="Times New Roman" pitchFamily="18" charset="0"/>
                            <a:sym typeface="Symbol" pitchFamily="18" charset="2"/>
                          </a:rPr>
                          <m:t>𝑥</m:t>
                        </m:r>
                      </m:e>
                      <m:sub>
                        <m:r>
                          <a:rPr lang="en-US" sz="2400" b="0" i="1" smtClean="0">
                            <a:latin typeface="Cambria Math" panose="02040503050406030204" pitchFamily="18" charset="0"/>
                            <a:cs typeface="Times New Roman" pitchFamily="18" charset="0"/>
                            <a:sym typeface="Symbol" pitchFamily="18" charset="2"/>
                          </a:rPr>
                          <m:t>34</m:t>
                        </m:r>
                      </m:sub>
                      <m:sup>
                        <m:r>
                          <a:rPr lang="en-US" sz="2400" i="1">
                            <a:latin typeface="Cambria Math" panose="02040503050406030204" pitchFamily="18" charset="0"/>
                            <a:cs typeface="Times New Roman" pitchFamily="18" charset="0"/>
                            <a:sym typeface="Symbol" pitchFamily="18" charset="2"/>
                          </a:rPr>
                          <m:t>∗</m:t>
                        </m:r>
                      </m:sup>
                    </m:sSubSup>
                    <m:r>
                      <a:rPr lang="en-US" sz="2400" i="1">
                        <a:latin typeface="Cambria Math" panose="02040503050406030204" pitchFamily="18" charset="0"/>
                        <a:cs typeface="Times New Roman" pitchFamily="18" charset="0"/>
                        <a:sym typeface="Symbol" pitchFamily="18" charset="2"/>
                      </a:rPr>
                      <m:t>=</m:t>
                    </m:r>
                    <m:r>
                      <a:rPr lang="en-US" sz="2400" i="1">
                        <a:latin typeface="Cambria Math" panose="02040503050406030204" pitchFamily="18" charset="0"/>
                        <a:cs typeface="Times New Roman" pitchFamily="18" charset="0"/>
                        <a:sym typeface="Symbol" pitchFamily="18" charset="2"/>
                      </a:rPr>
                      <m:t>1</m:t>
                    </m:r>
                  </m:oMath>
                </a14:m>
                <a:r>
                  <a:rPr lang="ar-SA" sz="2400" dirty="0">
                    <a:latin typeface="Times New Roman" pitchFamily="18" charset="0"/>
                    <a:cs typeface="Times New Roman" pitchFamily="18" charset="0"/>
                    <a:sym typeface="Symbol" pitchFamily="18" charset="2"/>
                  </a:rPr>
                  <a:t> </a:t>
                </a:r>
                <a:endParaRPr lang="en-US" sz="2400" b="1" dirty="0">
                  <a:latin typeface="Times New Roman" pitchFamily="18" charset="0"/>
                  <a:cs typeface="Times New Roman" pitchFamily="18" charset="0"/>
                </a:endParaRPr>
              </a:p>
            </p:txBody>
          </p:sp>
        </mc:Choice>
        <mc:Fallback xmlns="">
          <p:sp>
            <p:nvSpPr>
              <p:cNvPr id="16" name="Text Box 98"/>
              <p:cNvSpPr txBox="1">
                <a:spLocks noRot="1" noChangeAspect="1" noMove="1" noResize="1" noEditPoints="1" noAdjustHandles="1" noChangeArrowheads="1" noChangeShapeType="1" noTextEdit="1"/>
              </p:cNvSpPr>
              <p:nvPr/>
            </p:nvSpPr>
            <p:spPr bwMode="auto">
              <a:xfrm>
                <a:off x="533400" y="4953000"/>
                <a:ext cx="1264642" cy="461665"/>
              </a:xfrm>
              <a:prstGeom prst="rect">
                <a:avLst/>
              </a:prstGeom>
              <a:blipFill>
                <a:blip r:embed="rId6"/>
                <a:stretch>
                  <a:fillRect t="-10667" r="-5797" b="-29333"/>
                </a:stretch>
              </a:blipFill>
              <a:ln w="9525">
                <a:noFill/>
                <a:miter lim="800000"/>
                <a:headEnd/>
                <a:tailEnd/>
              </a:ln>
              <a:effectLst/>
            </p:spPr>
            <p:txBody>
              <a:bodyPr/>
              <a:lstStyle/>
              <a:p>
                <a:r>
                  <a:rPr lang="en-US">
                    <a:noFill/>
                  </a:rPr>
                  <a:t> </a:t>
                </a:r>
              </a:p>
            </p:txBody>
          </p:sp>
        </mc:Fallback>
      </mc:AlternateContent>
      <p:sp>
        <p:nvSpPr>
          <p:cNvPr id="17" name="Rectangle 16"/>
          <p:cNvSpPr/>
          <p:nvPr/>
        </p:nvSpPr>
        <p:spPr>
          <a:xfrm>
            <a:off x="2438400" y="4802495"/>
            <a:ext cx="1007007" cy="584775"/>
          </a:xfrm>
          <a:prstGeom prst="rect">
            <a:avLst/>
          </a:prstGeom>
        </p:spPr>
        <p:txBody>
          <a:bodyPr wrap="none">
            <a:spAutoFit/>
          </a:bodyPr>
          <a:lstStyle/>
          <a:p>
            <a:r>
              <a:rPr lang="en-US" sz="2800" i="1" dirty="0">
                <a:latin typeface="Cambria Math" panose="02040503050406030204" pitchFamily="18" charset="0"/>
                <a:ea typeface="Cambria Math" panose="02040503050406030204" pitchFamily="18" charset="0"/>
                <a:cs typeface="Times New Roman" pitchFamily="18" charset="0"/>
              </a:rPr>
              <a:t>z</a:t>
            </a:r>
            <a:r>
              <a:rPr lang="en-US" sz="3200" dirty="0">
                <a:latin typeface="Times New Roman" pitchFamily="18" charset="0"/>
                <a:cs typeface="Times New Roman" pitchFamily="18" charset="0"/>
              </a:rPr>
              <a:t> </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54</a:t>
            </a:r>
          </a:p>
        </p:txBody>
      </p:sp>
      <p:sp>
        <p:nvSpPr>
          <p:cNvPr id="20" name="Oval 54"/>
          <p:cNvSpPr>
            <a:spLocks noChangeArrowheads="1"/>
          </p:cNvSpPr>
          <p:nvPr/>
        </p:nvSpPr>
        <p:spPr bwMode="auto">
          <a:xfrm>
            <a:off x="2940570" y="2895600"/>
            <a:ext cx="428625" cy="400050"/>
          </a:xfrm>
          <a:prstGeom prst="ellipse">
            <a:avLst/>
          </a:prstGeom>
          <a:noFill/>
          <a:ln w="38100">
            <a:solidFill>
              <a:srgbClr val="669900"/>
            </a:solidFill>
            <a:round/>
            <a:headEnd/>
            <a:tailEnd/>
          </a:ln>
        </p:spPr>
        <p:txBody>
          <a:bodyPr wrap="none" anchor="ctr"/>
          <a:lstStyle/>
          <a:p>
            <a:endParaRPr lang="en-US"/>
          </a:p>
        </p:txBody>
      </p:sp>
      <p:sp>
        <p:nvSpPr>
          <p:cNvPr id="21" name="Oval 54"/>
          <p:cNvSpPr>
            <a:spLocks noChangeArrowheads="1"/>
          </p:cNvSpPr>
          <p:nvPr/>
        </p:nvSpPr>
        <p:spPr bwMode="auto">
          <a:xfrm>
            <a:off x="6490585" y="2098155"/>
            <a:ext cx="428625" cy="400050"/>
          </a:xfrm>
          <a:prstGeom prst="ellipse">
            <a:avLst/>
          </a:prstGeom>
          <a:noFill/>
          <a:ln w="38100">
            <a:solidFill>
              <a:srgbClr val="669900"/>
            </a:solidFill>
            <a:round/>
            <a:headEnd/>
            <a:tailEnd/>
          </a:ln>
        </p:spPr>
        <p:txBody>
          <a:bodyPr wrap="none" anchor="ctr"/>
          <a:lstStyle/>
          <a:p>
            <a:endParaRPr lang="en-US"/>
          </a:p>
        </p:txBody>
      </p:sp>
      <p:sp>
        <p:nvSpPr>
          <p:cNvPr id="23" name="Rectangle 22"/>
          <p:cNvSpPr/>
          <p:nvPr/>
        </p:nvSpPr>
        <p:spPr>
          <a:xfrm>
            <a:off x="6373861" y="3962400"/>
            <a:ext cx="1931939" cy="461665"/>
          </a:xfrm>
          <a:prstGeom prst="rect">
            <a:avLst/>
          </a:prstGeom>
        </p:spPr>
        <p:txBody>
          <a:bodyPr wrap="none">
            <a:spAutoFit/>
          </a:bodyPr>
          <a:lstStyle/>
          <a:p>
            <a:r>
              <a:rPr lang="ar-SA" sz="2400" b="1" dirty="0">
                <a:solidFill>
                  <a:srgbClr val="FF0000"/>
                </a:solidFill>
                <a:latin typeface="Times New Roman" pitchFamily="18" charset="0"/>
                <a:cs typeface="Times New Roman" pitchFamily="18" charset="0"/>
              </a:rPr>
              <a:t>حل أمثل ثالث آخر</a:t>
            </a:r>
            <a:endParaRPr lang="en-US" sz="2400" b="1" dirty="0">
              <a:solidFill>
                <a:srgbClr val="FF0000"/>
              </a:solidFill>
              <a:latin typeface="Times New Roman" pitchFamily="18" charset="0"/>
              <a:cs typeface="Times New Roman" pitchFamily="18" charset="0"/>
            </a:endParaRPr>
          </a:p>
        </p:txBody>
      </p:sp>
      <p:graphicFrame>
        <p:nvGraphicFramePr>
          <p:cNvPr id="24" name="Group 43"/>
          <p:cNvGraphicFramePr>
            <a:graphicFrameLocks/>
          </p:cNvGraphicFramePr>
          <p:nvPr/>
        </p:nvGraphicFramePr>
        <p:xfrm>
          <a:off x="4343400" y="4419600"/>
          <a:ext cx="3162300" cy="1828800"/>
        </p:xfrm>
        <a:graphic>
          <a:graphicData uri="http://schemas.openxmlformats.org/drawingml/2006/table">
            <a:tbl>
              <a:tblPr rtl="1"/>
              <a:tblGrid>
                <a:gridCol w="646112">
                  <a:extLst>
                    <a:ext uri="{9D8B030D-6E8A-4147-A177-3AD203B41FA5}">
                      <a16:colId xmlns:a16="http://schemas.microsoft.com/office/drawing/2014/main" val="20000"/>
                    </a:ext>
                  </a:extLst>
                </a:gridCol>
                <a:gridCol w="644525">
                  <a:extLst>
                    <a:ext uri="{9D8B030D-6E8A-4147-A177-3AD203B41FA5}">
                      <a16:colId xmlns:a16="http://schemas.microsoft.com/office/drawing/2014/main" val="20001"/>
                    </a:ext>
                  </a:extLst>
                </a:gridCol>
                <a:gridCol w="644525">
                  <a:extLst>
                    <a:ext uri="{9D8B030D-6E8A-4147-A177-3AD203B41FA5}">
                      <a16:colId xmlns:a16="http://schemas.microsoft.com/office/drawing/2014/main" val="20002"/>
                    </a:ext>
                  </a:extLst>
                </a:gridCol>
                <a:gridCol w="642938">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tblGrid>
              <a:tr h="28575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24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41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575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20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41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20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575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20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5" name="Oval 54"/>
          <p:cNvSpPr>
            <a:spLocks noChangeArrowheads="1"/>
          </p:cNvSpPr>
          <p:nvPr/>
        </p:nvSpPr>
        <p:spPr bwMode="auto">
          <a:xfrm>
            <a:off x="5059180" y="5501390"/>
            <a:ext cx="428625" cy="400050"/>
          </a:xfrm>
          <a:prstGeom prst="ellipse">
            <a:avLst/>
          </a:prstGeom>
          <a:noFill/>
          <a:ln w="25400">
            <a:solidFill>
              <a:srgbClr val="669900"/>
            </a:solidFill>
            <a:round/>
            <a:headEnd/>
            <a:tailEnd/>
          </a:ln>
        </p:spPr>
        <p:txBody>
          <a:bodyPr wrap="none" anchor="ctr"/>
          <a:lstStyle/>
          <a:p>
            <a:endParaRPr lang="en-US"/>
          </a:p>
        </p:txBody>
      </p:sp>
      <p:sp>
        <p:nvSpPr>
          <p:cNvPr id="27" name="Oval 54"/>
          <p:cNvSpPr>
            <a:spLocks noChangeArrowheads="1"/>
          </p:cNvSpPr>
          <p:nvPr/>
        </p:nvSpPr>
        <p:spPr bwMode="auto">
          <a:xfrm>
            <a:off x="7010400" y="4770620"/>
            <a:ext cx="428625" cy="400050"/>
          </a:xfrm>
          <a:prstGeom prst="ellipse">
            <a:avLst/>
          </a:prstGeom>
          <a:noFill/>
          <a:ln w="25400">
            <a:solidFill>
              <a:srgbClr val="669900"/>
            </a:solidFill>
            <a:round/>
            <a:headEnd/>
            <a:tailEnd/>
          </a:ln>
        </p:spPr>
        <p:txBody>
          <a:bodyPr wrap="none" anchor="ctr"/>
          <a:lstStyle/>
          <a:p>
            <a:endParaRPr lang="en-US"/>
          </a:p>
        </p:txBody>
      </p:sp>
      <p:sp>
        <p:nvSpPr>
          <p:cNvPr id="28" name="Oval 54"/>
          <p:cNvSpPr>
            <a:spLocks noChangeArrowheads="1"/>
          </p:cNvSpPr>
          <p:nvPr/>
        </p:nvSpPr>
        <p:spPr bwMode="auto">
          <a:xfrm>
            <a:off x="6355830" y="5135380"/>
            <a:ext cx="428625" cy="400050"/>
          </a:xfrm>
          <a:prstGeom prst="ellipse">
            <a:avLst/>
          </a:prstGeom>
          <a:noFill/>
          <a:ln w="25400">
            <a:solidFill>
              <a:srgbClr val="669900"/>
            </a:solidFill>
            <a:round/>
            <a:headEnd/>
            <a:tailEnd/>
          </a:ln>
        </p:spPr>
        <p:txBody>
          <a:bodyPr wrap="none" anchor="ctr"/>
          <a:lstStyle/>
          <a:p>
            <a:endParaRPr lang="en-US"/>
          </a:p>
        </p:txBody>
      </p:sp>
      <p:sp>
        <p:nvSpPr>
          <p:cNvPr id="29" name="Oval 54"/>
          <p:cNvSpPr>
            <a:spLocks noChangeArrowheads="1"/>
          </p:cNvSpPr>
          <p:nvPr/>
        </p:nvSpPr>
        <p:spPr bwMode="auto">
          <a:xfrm>
            <a:off x="5676900" y="5866150"/>
            <a:ext cx="428625" cy="400050"/>
          </a:xfrm>
          <a:prstGeom prst="ellipse">
            <a:avLst/>
          </a:prstGeom>
          <a:noFill/>
          <a:ln w="25400">
            <a:solidFill>
              <a:srgbClr val="669900"/>
            </a:solidFill>
            <a:round/>
            <a:headEnd/>
            <a:tailEnd/>
          </a:ln>
        </p:spPr>
        <p:txBody>
          <a:bodyPr wrap="none" anchor="ctr"/>
          <a:lstStyle/>
          <a:p>
            <a:endParaRPr lang="en-US"/>
          </a:p>
        </p:txBody>
      </p:sp>
      <p:sp>
        <p:nvSpPr>
          <p:cNvPr id="30" name="Oval 54"/>
          <p:cNvSpPr>
            <a:spLocks noChangeArrowheads="1"/>
          </p:cNvSpPr>
          <p:nvPr/>
        </p:nvSpPr>
        <p:spPr bwMode="auto">
          <a:xfrm>
            <a:off x="4129790" y="3306580"/>
            <a:ext cx="428625" cy="400050"/>
          </a:xfrm>
          <a:prstGeom prst="ellipse">
            <a:avLst/>
          </a:prstGeom>
          <a:noFill/>
          <a:ln w="38100">
            <a:solidFill>
              <a:srgbClr val="669900"/>
            </a:solidFill>
            <a:round/>
            <a:headEnd/>
            <a:tailEnd/>
          </a:ln>
        </p:spPr>
        <p:txBody>
          <a:bodyPr wrap="none" anchor="ctr"/>
          <a:lstStyle/>
          <a:p>
            <a:endParaRPr lang="en-US"/>
          </a:p>
        </p:txBody>
      </p:sp>
      <p:sp>
        <p:nvSpPr>
          <p:cNvPr id="31" name="Oval 54"/>
          <p:cNvSpPr>
            <a:spLocks noChangeArrowheads="1"/>
          </p:cNvSpPr>
          <p:nvPr/>
        </p:nvSpPr>
        <p:spPr bwMode="auto">
          <a:xfrm>
            <a:off x="5304020" y="2500860"/>
            <a:ext cx="428625" cy="400050"/>
          </a:xfrm>
          <a:prstGeom prst="ellipse">
            <a:avLst/>
          </a:prstGeom>
          <a:noFill/>
          <a:ln w="38100">
            <a:solidFill>
              <a:srgbClr val="669900"/>
            </a:solidFill>
            <a:round/>
            <a:headEnd/>
            <a:tailEnd/>
          </a:ln>
        </p:spPr>
        <p:txBody>
          <a:bodyPr wrap="none" anchor="ctr"/>
          <a:lstStyle/>
          <a:p>
            <a:endParaRPr lang="en-US"/>
          </a:p>
        </p:txBody>
      </p:sp>
      <p:sp>
        <p:nvSpPr>
          <p:cNvPr id="32" name="Oval 54"/>
          <p:cNvSpPr>
            <a:spLocks noChangeArrowheads="1"/>
          </p:cNvSpPr>
          <p:nvPr/>
        </p:nvSpPr>
        <p:spPr bwMode="auto">
          <a:xfrm>
            <a:off x="1845040" y="1706380"/>
            <a:ext cx="428625" cy="400050"/>
          </a:xfrm>
          <a:prstGeom prst="ellipse">
            <a:avLst/>
          </a:prstGeom>
          <a:noFill/>
          <a:ln w="38100">
            <a:solidFill>
              <a:srgbClr val="669900"/>
            </a:solidFill>
            <a:round/>
            <a:headEnd/>
            <a:tailEnd/>
          </a:ln>
        </p:spPr>
        <p:txBody>
          <a:bodyPr wrap="none" anchor="ctr"/>
          <a:lstStyle/>
          <a:p>
            <a:endParaRPr lang="en-US"/>
          </a:p>
        </p:txBody>
      </p:sp>
      <p:sp>
        <p:nvSpPr>
          <p:cNvPr id="33" name="Oval 54"/>
          <p:cNvSpPr>
            <a:spLocks noChangeArrowheads="1"/>
          </p:cNvSpPr>
          <p:nvPr/>
        </p:nvSpPr>
        <p:spPr bwMode="auto">
          <a:xfrm>
            <a:off x="4449580" y="4404610"/>
            <a:ext cx="428625" cy="400050"/>
          </a:xfrm>
          <a:prstGeom prst="ellipse">
            <a:avLst/>
          </a:prstGeom>
          <a:noFill/>
          <a:ln w="25400">
            <a:solidFill>
              <a:srgbClr val="669900"/>
            </a:solidFill>
            <a:round/>
            <a:headEnd/>
            <a:tailEnd/>
          </a:ln>
        </p:spPr>
        <p:txBody>
          <a:bodyPr wrap="none" anchor="ct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a:spLocks noGrp="1"/>
          </p:cNvSpPr>
          <p:nvPr>
            <p:ph type="sldNum" sz="quarter" idx="12"/>
          </p:nvPr>
        </p:nvSpPr>
        <p:spPr>
          <a:noFill/>
        </p:spPr>
        <p:txBody>
          <a:bodyPr/>
          <a:lstStyle/>
          <a:p>
            <a:fld id="{0C382A49-3F5C-4DB7-A297-218F101603AC}" type="slidenum">
              <a:rPr lang="ar-SA" smtClean="0"/>
              <a:pPr/>
              <a:t>38</a:t>
            </a:fld>
            <a:endParaRPr lang="en-US"/>
          </a:p>
        </p:txBody>
      </p:sp>
      <p:sp>
        <p:nvSpPr>
          <p:cNvPr id="19460"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مسألة التخصيص: مثال 2</a:t>
            </a:r>
            <a:endParaRPr lang="en-US" sz="4000" b="1" dirty="0">
              <a:solidFill>
                <a:srgbClr val="002060"/>
              </a:solidFill>
              <a:latin typeface="Times New Roman" pitchFamily="18" charset="0"/>
              <a:cs typeface="Times New Roman" pitchFamily="18" charset="0"/>
              <a:sym typeface="Symbol" pitchFamily="18" charset="2"/>
            </a:endParaRPr>
          </a:p>
        </p:txBody>
      </p:sp>
      <p:sp>
        <p:nvSpPr>
          <p:cNvPr id="23" name="Rectangle 2"/>
          <p:cNvSpPr txBox="1">
            <a:spLocks noChangeArrowheads="1"/>
          </p:cNvSpPr>
          <p:nvPr/>
        </p:nvSpPr>
        <p:spPr bwMode="auto">
          <a:xfrm>
            <a:off x="200025" y="1667718"/>
            <a:ext cx="8702675" cy="5073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533400" indent="-533400" algn="r" rtl="1">
              <a:lnSpc>
                <a:spcPct val="90000"/>
              </a:lnSpc>
              <a:spcBef>
                <a:spcPct val="0"/>
              </a:spcBef>
              <a:buFont typeface="Arial" charset="0"/>
              <a:buChar char="•"/>
            </a:pPr>
            <a:r>
              <a:rPr lang="ar-SA" kern="0" dirty="0">
                <a:latin typeface="Times New Roman" pitchFamily="18" charset="0"/>
                <a:cs typeface="Times New Roman" pitchFamily="18" charset="0"/>
                <a:sym typeface="Symbol" pitchFamily="18" charset="2"/>
              </a:rPr>
              <a:t>قيمة دالة الهدف المثلى = </a:t>
            </a:r>
            <a:r>
              <a:rPr lang="en-US" kern="0" dirty="0">
                <a:latin typeface="Times New Roman" pitchFamily="18" charset="0"/>
                <a:cs typeface="Times New Roman" pitchFamily="18" charset="0"/>
                <a:sym typeface="Symbol" pitchFamily="18" charset="2"/>
              </a:rPr>
              <a:t>54</a:t>
            </a:r>
            <a:endParaRPr lang="ar-SA" kern="0" dirty="0">
              <a:latin typeface="Times New Roman" pitchFamily="18" charset="0"/>
              <a:cs typeface="Times New Roman" pitchFamily="18" charset="0"/>
              <a:sym typeface="Symbol" pitchFamily="18" charset="2"/>
            </a:endParaRPr>
          </a:p>
          <a:p>
            <a:pPr marL="533400" indent="-533400" algn="r" rtl="1">
              <a:lnSpc>
                <a:spcPct val="90000"/>
              </a:lnSpc>
              <a:spcBef>
                <a:spcPct val="0"/>
              </a:spcBef>
              <a:buFont typeface="Arial" charset="0"/>
              <a:buChar char="•"/>
            </a:pPr>
            <a:r>
              <a:rPr lang="ar-SA" kern="0" dirty="0">
                <a:latin typeface="Times New Roman" pitchFamily="18" charset="0"/>
                <a:cs typeface="Times New Roman" pitchFamily="18" charset="0"/>
                <a:sym typeface="Symbol" pitchFamily="18" charset="2"/>
              </a:rPr>
              <a:t>لاحظ أن:</a:t>
            </a:r>
          </a:p>
          <a:p>
            <a:pPr marL="0" indent="0" rtl="1">
              <a:lnSpc>
                <a:spcPct val="90000"/>
              </a:lnSpc>
              <a:spcBef>
                <a:spcPct val="0"/>
              </a:spcBef>
              <a:buNone/>
            </a:pPr>
            <a:r>
              <a:rPr lang="en-US" sz="3600" i="1" kern="0" dirty="0">
                <a:latin typeface="Times New Roman" pitchFamily="18" charset="0"/>
                <a:cs typeface="Times New Roman" pitchFamily="18" charset="0"/>
                <a:sym typeface="Symbol" pitchFamily="18" charset="2"/>
              </a:rPr>
              <a:t>    </a:t>
            </a:r>
            <a:r>
              <a:rPr lang="en-US" sz="2800" i="1" kern="0" dirty="0">
                <a:latin typeface="Times New Roman" pitchFamily="18" charset="0"/>
                <a:cs typeface="Times New Roman" pitchFamily="18" charset="0"/>
                <a:sym typeface="Symbol" pitchFamily="18" charset="2"/>
              </a:rPr>
              <a:t>p</a:t>
            </a:r>
            <a:r>
              <a:rPr lang="en-US" sz="2800" kern="0" baseline="-25000" dirty="0">
                <a:latin typeface="Times New Roman" pitchFamily="18" charset="0"/>
                <a:cs typeface="Times New Roman" pitchFamily="18" charset="0"/>
                <a:sym typeface="Symbol" pitchFamily="18" charset="2"/>
              </a:rPr>
              <a:t>1</a:t>
            </a:r>
            <a:r>
              <a:rPr lang="en-US" sz="2800" kern="0" dirty="0">
                <a:latin typeface="Times New Roman" pitchFamily="18" charset="0"/>
                <a:cs typeface="Times New Roman" pitchFamily="18" charset="0"/>
                <a:sym typeface="Symbol" pitchFamily="18" charset="2"/>
              </a:rPr>
              <a:t> + </a:t>
            </a:r>
            <a:r>
              <a:rPr lang="en-US" sz="2800" i="1" kern="0" dirty="0">
                <a:latin typeface="Times New Roman" pitchFamily="18" charset="0"/>
                <a:cs typeface="Times New Roman" pitchFamily="18" charset="0"/>
                <a:sym typeface="Symbol" pitchFamily="18" charset="2"/>
              </a:rPr>
              <a:t>p</a:t>
            </a:r>
            <a:r>
              <a:rPr lang="en-US" sz="2800" kern="0" baseline="-25000" dirty="0">
                <a:latin typeface="Times New Roman" pitchFamily="18" charset="0"/>
                <a:cs typeface="Times New Roman" pitchFamily="18" charset="0"/>
                <a:sym typeface="Symbol" pitchFamily="18" charset="2"/>
              </a:rPr>
              <a:t>2</a:t>
            </a:r>
            <a:r>
              <a:rPr lang="en-US" sz="2800" kern="0" dirty="0">
                <a:latin typeface="Times New Roman" pitchFamily="18" charset="0"/>
                <a:cs typeface="Times New Roman" pitchFamily="18" charset="0"/>
                <a:sym typeface="Symbol" pitchFamily="18" charset="2"/>
              </a:rPr>
              <a:t> + </a:t>
            </a:r>
            <a:r>
              <a:rPr lang="en-US" sz="2800" i="1" kern="0" dirty="0">
                <a:latin typeface="Times New Roman" pitchFamily="18" charset="0"/>
                <a:cs typeface="Times New Roman" pitchFamily="18" charset="0"/>
                <a:sym typeface="Symbol" pitchFamily="18" charset="2"/>
              </a:rPr>
              <a:t>p</a:t>
            </a:r>
            <a:r>
              <a:rPr lang="en-US" sz="2800" kern="0" baseline="-25000" dirty="0">
                <a:latin typeface="Times New Roman" pitchFamily="18" charset="0"/>
                <a:cs typeface="Times New Roman" pitchFamily="18" charset="0"/>
                <a:sym typeface="Symbol" pitchFamily="18" charset="2"/>
              </a:rPr>
              <a:t>3</a:t>
            </a:r>
            <a:r>
              <a:rPr lang="en-US" sz="2800" kern="0" dirty="0">
                <a:latin typeface="Times New Roman" pitchFamily="18" charset="0"/>
                <a:cs typeface="Times New Roman" pitchFamily="18" charset="0"/>
                <a:sym typeface="Symbol" pitchFamily="18" charset="2"/>
              </a:rPr>
              <a:t> + </a:t>
            </a:r>
            <a:r>
              <a:rPr lang="en-US" sz="2800" i="1" kern="0" dirty="0">
                <a:latin typeface="Times New Roman" pitchFamily="18" charset="0"/>
                <a:cs typeface="Times New Roman" pitchFamily="18" charset="0"/>
                <a:sym typeface="Symbol" pitchFamily="18" charset="2"/>
              </a:rPr>
              <a:t>p</a:t>
            </a:r>
            <a:r>
              <a:rPr lang="en-US" sz="2800" kern="0" baseline="-25000" dirty="0">
                <a:latin typeface="Times New Roman" pitchFamily="18" charset="0"/>
                <a:cs typeface="Times New Roman" pitchFamily="18" charset="0"/>
                <a:sym typeface="Symbol" pitchFamily="18" charset="2"/>
              </a:rPr>
              <a:t>4</a:t>
            </a:r>
            <a:r>
              <a:rPr lang="en-US" sz="2800" kern="0" dirty="0">
                <a:latin typeface="Times New Roman" pitchFamily="18" charset="0"/>
                <a:cs typeface="Times New Roman" pitchFamily="18" charset="0"/>
                <a:sym typeface="Symbol" pitchFamily="18" charset="2"/>
              </a:rPr>
              <a:t> + </a:t>
            </a:r>
            <a:r>
              <a:rPr lang="en-US" sz="2800" i="1" kern="0" dirty="0">
                <a:latin typeface="Times New Roman" pitchFamily="18" charset="0"/>
                <a:cs typeface="Times New Roman" pitchFamily="18" charset="0"/>
                <a:sym typeface="Symbol" pitchFamily="18" charset="2"/>
              </a:rPr>
              <a:t>p</a:t>
            </a:r>
            <a:r>
              <a:rPr lang="en-US" sz="2800" kern="0" baseline="-25000" dirty="0">
                <a:latin typeface="Times New Roman" pitchFamily="18" charset="0"/>
                <a:cs typeface="Times New Roman" pitchFamily="18" charset="0"/>
                <a:sym typeface="Symbol" pitchFamily="18" charset="2"/>
              </a:rPr>
              <a:t>5</a:t>
            </a:r>
            <a:r>
              <a:rPr lang="en-US" sz="2800" kern="0" dirty="0">
                <a:latin typeface="Times New Roman" pitchFamily="18" charset="0"/>
                <a:cs typeface="Times New Roman" pitchFamily="18" charset="0"/>
                <a:sym typeface="Symbol" pitchFamily="18" charset="2"/>
              </a:rPr>
              <a:t> + </a:t>
            </a:r>
            <a:r>
              <a:rPr lang="en-US" sz="2800" i="1" kern="0" dirty="0">
                <a:latin typeface="Times New Roman" pitchFamily="18" charset="0"/>
                <a:cs typeface="Times New Roman" pitchFamily="18" charset="0"/>
                <a:sym typeface="Symbol" pitchFamily="18" charset="2"/>
              </a:rPr>
              <a:t>q</a:t>
            </a:r>
            <a:r>
              <a:rPr lang="en-US" sz="2800" kern="0" baseline="-25000" dirty="0">
                <a:latin typeface="Times New Roman" pitchFamily="18" charset="0"/>
                <a:cs typeface="Times New Roman" pitchFamily="18" charset="0"/>
                <a:sym typeface="Symbol" pitchFamily="18" charset="2"/>
              </a:rPr>
              <a:t>1</a:t>
            </a:r>
            <a:r>
              <a:rPr lang="en-US" sz="2800" kern="0" dirty="0">
                <a:latin typeface="Times New Roman" pitchFamily="18" charset="0"/>
                <a:cs typeface="Times New Roman" pitchFamily="18" charset="0"/>
                <a:sym typeface="Symbol" pitchFamily="18" charset="2"/>
              </a:rPr>
              <a:t> + </a:t>
            </a:r>
            <a:r>
              <a:rPr lang="en-US" sz="2800" i="1" kern="0" dirty="0">
                <a:latin typeface="Times New Roman" pitchFamily="18" charset="0"/>
                <a:cs typeface="Times New Roman" pitchFamily="18" charset="0"/>
                <a:sym typeface="Symbol" pitchFamily="18" charset="2"/>
              </a:rPr>
              <a:t>q</a:t>
            </a:r>
            <a:r>
              <a:rPr lang="en-US" sz="2800" kern="0" baseline="-25000" dirty="0">
                <a:latin typeface="Times New Roman" pitchFamily="18" charset="0"/>
                <a:cs typeface="Times New Roman" pitchFamily="18" charset="0"/>
                <a:sym typeface="Symbol" pitchFamily="18" charset="2"/>
              </a:rPr>
              <a:t>2</a:t>
            </a:r>
            <a:r>
              <a:rPr lang="en-US" sz="2800" kern="0" dirty="0">
                <a:latin typeface="Times New Roman" pitchFamily="18" charset="0"/>
                <a:cs typeface="Times New Roman" pitchFamily="18" charset="0"/>
                <a:sym typeface="Symbol" pitchFamily="18" charset="2"/>
              </a:rPr>
              <a:t> + </a:t>
            </a:r>
            <a:r>
              <a:rPr lang="en-US" sz="2800" i="1" kern="0" dirty="0">
                <a:latin typeface="Times New Roman" pitchFamily="18" charset="0"/>
                <a:cs typeface="Times New Roman" pitchFamily="18" charset="0"/>
                <a:sym typeface="Symbol" pitchFamily="18" charset="2"/>
              </a:rPr>
              <a:t>q</a:t>
            </a:r>
            <a:r>
              <a:rPr lang="en-US" sz="2800" kern="0" baseline="-25000" dirty="0">
                <a:latin typeface="Times New Roman" pitchFamily="18" charset="0"/>
                <a:cs typeface="Times New Roman" pitchFamily="18" charset="0"/>
                <a:sym typeface="Symbol" pitchFamily="18" charset="2"/>
              </a:rPr>
              <a:t>3</a:t>
            </a:r>
            <a:r>
              <a:rPr lang="en-US" sz="2800" kern="0" dirty="0">
                <a:latin typeface="Times New Roman" pitchFamily="18" charset="0"/>
                <a:cs typeface="Times New Roman" pitchFamily="18" charset="0"/>
                <a:sym typeface="Symbol" pitchFamily="18" charset="2"/>
              </a:rPr>
              <a:t> + </a:t>
            </a:r>
            <a:r>
              <a:rPr lang="en-US" sz="2800" i="1" kern="0" dirty="0">
                <a:latin typeface="Times New Roman" pitchFamily="18" charset="0"/>
                <a:cs typeface="Times New Roman" pitchFamily="18" charset="0"/>
                <a:sym typeface="Symbol" pitchFamily="18" charset="2"/>
              </a:rPr>
              <a:t>q</a:t>
            </a:r>
            <a:r>
              <a:rPr lang="en-US" sz="2800" kern="0" baseline="-25000" dirty="0">
                <a:latin typeface="Times New Roman" pitchFamily="18" charset="0"/>
                <a:cs typeface="Times New Roman" pitchFamily="18" charset="0"/>
                <a:sym typeface="Symbol" pitchFamily="18" charset="2"/>
              </a:rPr>
              <a:t>4</a:t>
            </a:r>
            <a:r>
              <a:rPr lang="en-US" sz="2800" kern="0" dirty="0">
                <a:latin typeface="Times New Roman" pitchFamily="18" charset="0"/>
                <a:cs typeface="Times New Roman" pitchFamily="18" charset="0"/>
                <a:sym typeface="Symbol" pitchFamily="18" charset="2"/>
              </a:rPr>
              <a:t> + </a:t>
            </a:r>
            <a:r>
              <a:rPr lang="en-US" sz="2800" i="1" kern="0" dirty="0">
                <a:latin typeface="Times New Roman" pitchFamily="18" charset="0"/>
                <a:cs typeface="Times New Roman" pitchFamily="18" charset="0"/>
                <a:sym typeface="Symbol" pitchFamily="18" charset="2"/>
              </a:rPr>
              <a:t>q</a:t>
            </a:r>
            <a:r>
              <a:rPr lang="en-US" sz="2800" kern="0" baseline="-25000" dirty="0">
                <a:latin typeface="Times New Roman" pitchFamily="18" charset="0"/>
                <a:cs typeface="Times New Roman" pitchFamily="18" charset="0"/>
                <a:sym typeface="Symbol" pitchFamily="18" charset="2"/>
              </a:rPr>
              <a:t>5 </a:t>
            </a:r>
            <a:r>
              <a:rPr lang="en-US" sz="2800" kern="0" dirty="0">
                <a:latin typeface="Times New Roman" pitchFamily="18" charset="0"/>
                <a:cs typeface="Times New Roman" pitchFamily="18" charset="0"/>
                <a:sym typeface="Symbol" pitchFamily="18" charset="2"/>
              </a:rPr>
              <a:t>+ </a:t>
            </a:r>
            <a:r>
              <a:rPr lang="en-US" sz="2800" i="1" kern="0" dirty="0">
                <a:latin typeface="Times New Roman" pitchFamily="18" charset="0"/>
                <a:cs typeface="Times New Roman" pitchFamily="18" charset="0"/>
                <a:sym typeface="Symbol" pitchFamily="18" charset="2"/>
              </a:rPr>
              <a:t>h</a:t>
            </a:r>
            <a:r>
              <a:rPr lang="en-US" sz="2800" kern="0" baseline="-25000" dirty="0">
                <a:latin typeface="Times New Roman" pitchFamily="18" charset="0"/>
                <a:cs typeface="Times New Roman" pitchFamily="18" charset="0"/>
                <a:sym typeface="Symbol" pitchFamily="18" charset="2"/>
              </a:rPr>
              <a:t>1</a:t>
            </a:r>
            <a:r>
              <a:rPr lang="en-US" sz="2800" kern="0" dirty="0">
                <a:latin typeface="Times New Roman" pitchFamily="18" charset="0"/>
                <a:cs typeface="Times New Roman" pitchFamily="18" charset="0"/>
                <a:sym typeface="Symbol" pitchFamily="18" charset="2"/>
              </a:rPr>
              <a:t> + </a:t>
            </a:r>
            <a:r>
              <a:rPr lang="en-US" sz="2800" i="1" kern="0" dirty="0">
                <a:latin typeface="Times New Roman" pitchFamily="18" charset="0"/>
                <a:cs typeface="Times New Roman" pitchFamily="18" charset="0"/>
                <a:sym typeface="Symbol" pitchFamily="18" charset="2"/>
              </a:rPr>
              <a:t>h</a:t>
            </a:r>
            <a:r>
              <a:rPr lang="en-US" sz="2800" kern="0" baseline="-25000" dirty="0">
                <a:latin typeface="Times New Roman" pitchFamily="18" charset="0"/>
                <a:cs typeface="Times New Roman" pitchFamily="18" charset="0"/>
                <a:sym typeface="Symbol" pitchFamily="18" charset="2"/>
              </a:rPr>
              <a:t>2</a:t>
            </a:r>
            <a:r>
              <a:rPr lang="en-US" sz="2800" kern="0" dirty="0">
                <a:latin typeface="Times New Roman" pitchFamily="18" charset="0"/>
                <a:cs typeface="Times New Roman" pitchFamily="18" charset="0"/>
                <a:sym typeface="Symbol" pitchFamily="18" charset="2"/>
              </a:rPr>
              <a:t> </a:t>
            </a:r>
            <a:endParaRPr lang="en-US" sz="2800" kern="0" baseline="-25000" dirty="0">
              <a:latin typeface="Times New Roman" pitchFamily="18" charset="0"/>
              <a:cs typeface="Times New Roman" pitchFamily="18" charset="0"/>
              <a:sym typeface="Symbol" pitchFamily="18" charset="2"/>
            </a:endParaRPr>
          </a:p>
          <a:p>
            <a:pPr marL="0" indent="0" rtl="1">
              <a:lnSpc>
                <a:spcPct val="90000"/>
              </a:lnSpc>
              <a:spcBef>
                <a:spcPct val="0"/>
              </a:spcBef>
              <a:buNone/>
            </a:pPr>
            <a:r>
              <a:rPr lang="en-US" sz="2800" kern="0" dirty="0">
                <a:latin typeface="Times New Roman" pitchFamily="18" charset="0"/>
                <a:cs typeface="Times New Roman" pitchFamily="18" charset="0"/>
                <a:sym typeface="Symbol" pitchFamily="18" charset="2"/>
              </a:rPr>
              <a:t>=   6  +  5</a:t>
            </a:r>
            <a:r>
              <a:rPr lang="en-US" sz="800" kern="0" dirty="0">
                <a:latin typeface="Times New Roman" pitchFamily="18" charset="0"/>
                <a:cs typeface="Times New Roman" pitchFamily="18" charset="0"/>
                <a:sym typeface="Symbol" pitchFamily="18" charset="2"/>
              </a:rPr>
              <a:t>  </a:t>
            </a:r>
            <a:r>
              <a:rPr lang="en-US" sz="2800" kern="0" dirty="0">
                <a:latin typeface="Times New Roman" pitchFamily="18" charset="0"/>
                <a:cs typeface="Times New Roman" pitchFamily="18" charset="0"/>
                <a:sym typeface="Symbol" pitchFamily="18" charset="2"/>
              </a:rPr>
              <a:t> +  6</a:t>
            </a:r>
            <a:r>
              <a:rPr lang="en-US" sz="800" kern="0" dirty="0">
                <a:latin typeface="Times New Roman" pitchFamily="18" charset="0"/>
                <a:cs typeface="Times New Roman" pitchFamily="18" charset="0"/>
                <a:sym typeface="Symbol" pitchFamily="18" charset="2"/>
              </a:rPr>
              <a:t> </a:t>
            </a:r>
            <a:r>
              <a:rPr lang="en-US" sz="2800" kern="0" dirty="0">
                <a:latin typeface="Times New Roman" pitchFamily="18" charset="0"/>
                <a:cs typeface="Times New Roman" pitchFamily="18" charset="0"/>
                <a:sym typeface="Symbol" pitchFamily="18" charset="2"/>
              </a:rPr>
              <a:t> +  6</a:t>
            </a:r>
            <a:r>
              <a:rPr lang="en-US" sz="800" kern="0" dirty="0">
                <a:latin typeface="Times New Roman" pitchFamily="18" charset="0"/>
                <a:cs typeface="Times New Roman" pitchFamily="18" charset="0"/>
                <a:sym typeface="Symbol" pitchFamily="18" charset="2"/>
              </a:rPr>
              <a:t> </a:t>
            </a:r>
            <a:r>
              <a:rPr lang="en-US" sz="2800" kern="0" dirty="0">
                <a:latin typeface="Times New Roman" pitchFamily="18" charset="0"/>
                <a:cs typeface="Times New Roman" pitchFamily="18" charset="0"/>
                <a:sym typeface="Symbol" pitchFamily="18" charset="2"/>
              </a:rPr>
              <a:t> +</a:t>
            </a:r>
            <a:r>
              <a:rPr lang="en-US" sz="800" kern="0" dirty="0">
                <a:latin typeface="Times New Roman" pitchFamily="18" charset="0"/>
                <a:cs typeface="Times New Roman" pitchFamily="18" charset="0"/>
                <a:sym typeface="Symbol" pitchFamily="18" charset="2"/>
              </a:rPr>
              <a:t>  </a:t>
            </a:r>
            <a:r>
              <a:rPr lang="en-US" sz="2800" kern="0" dirty="0">
                <a:latin typeface="Times New Roman" pitchFamily="18" charset="0"/>
                <a:cs typeface="Times New Roman" pitchFamily="18" charset="0"/>
                <a:sym typeface="Symbol" pitchFamily="18" charset="2"/>
              </a:rPr>
              <a:t> 4 </a:t>
            </a:r>
            <a:r>
              <a:rPr lang="en-US" sz="800" kern="0" dirty="0">
                <a:latin typeface="Times New Roman" pitchFamily="18" charset="0"/>
                <a:cs typeface="Times New Roman" pitchFamily="18" charset="0"/>
                <a:sym typeface="Symbol" pitchFamily="18" charset="2"/>
              </a:rPr>
              <a:t>   </a:t>
            </a:r>
            <a:r>
              <a:rPr lang="en-US" sz="2800" kern="0" dirty="0">
                <a:latin typeface="Times New Roman" pitchFamily="18" charset="0"/>
                <a:cs typeface="Times New Roman" pitchFamily="18" charset="0"/>
                <a:sym typeface="Symbol" pitchFamily="18" charset="2"/>
              </a:rPr>
              <a:t>+  6</a:t>
            </a:r>
            <a:r>
              <a:rPr lang="en-US" sz="800" kern="0" dirty="0">
                <a:latin typeface="Times New Roman" pitchFamily="18" charset="0"/>
                <a:cs typeface="Times New Roman" pitchFamily="18" charset="0"/>
                <a:sym typeface="Symbol" pitchFamily="18" charset="2"/>
              </a:rPr>
              <a:t> </a:t>
            </a:r>
            <a:r>
              <a:rPr lang="en-US" sz="2800" kern="0" dirty="0">
                <a:latin typeface="Times New Roman" pitchFamily="18" charset="0"/>
                <a:cs typeface="Times New Roman" pitchFamily="18" charset="0"/>
                <a:sym typeface="Symbol" pitchFamily="18" charset="2"/>
              </a:rPr>
              <a:t> +  0</a:t>
            </a:r>
            <a:r>
              <a:rPr lang="en-US" sz="800" kern="0" dirty="0">
                <a:latin typeface="Times New Roman" pitchFamily="18" charset="0"/>
                <a:cs typeface="Times New Roman" pitchFamily="18" charset="0"/>
                <a:sym typeface="Symbol" pitchFamily="18" charset="2"/>
              </a:rPr>
              <a:t> </a:t>
            </a:r>
            <a:r>
              <a:rPr lang="en-US" sz="2800" kern="0" dirty="0">
                <a:latin typeface="Times New Roman" pitchFamily="18" charset="0"/>
                <a:cs typeface="Times New Roman" pitchFamily="18" charset="0"/>
                <a:sym typeface="Symbol" pitchFamily="18" charset="2"/>
              </a:rPr>
              <a:t> +  5</a:t>
            </a:r>
            <a:r>
              <a:rPr lang="en-US" sz="800" kern="0" dirty="0">
                <a:latin typeface="Times New Roman" pitchFamily="18" charset="0"/>
                <a:cs typeface="Times New Roman" pitchFamily="18" charset="0"/>
                <a:sym typeface="Symbol" pitchFamily="18" charset="2"/>
              </a:rPr>
              <a:t> </a:t>
            </a:r>
            <a:r>
              <a:rPr lang="en-US" sz="500" kern="0" dirty="0">
                <a:latin typeface="Times New Roman" pitchFamily="18" charset="0"/>
                <a:cs typeface="Times New Roman" pitchFamily="18" charset="0"/>
                <a:sym typeface="Symbol" pitchFamily="18" charset="2"/>
              </a:rPr>
              <a:t> </a:t>
            </a:r>
            <a:r>
              <a:rPr lang="en-US" sz="2800" kern="0" dirty="0">
                <a:latin typeface="Times New Roman" pitchFamily="18" charset="0"/>
                <a:cs typeface="Times New Roman" pitchFamily="18" charset="0"/>
                <a:sym typeface="Symbol" pitchFamily="18" charset="2"/>
              </a:rPr>
              <a:t> +</a:t>
            </a:r>
            <a:r>
              <a:rPr lang="en-US" sz="800" kern="0" dirty="0">
                <a:latin typeface="Times New Roman" pitchFamily="18" charset="0"/>
                <a:cs typeface="Times New Roman" pitchFamily="18" charset="0"/>
                <a:sym typeface="Symbol" pitchFamily="18" charset="2"/>
              </a:rPr>
              <a:t>  </a:t>
            </a:r>
            <a:r>
              <a:rPr lang="en-US" sz="2800" kern="0" dirty="0">
                <a:latin typeface="Times New Roman" pitchFamily="18" charset="0"/>
                <a:cs typeface="Times New Roman" pitchFamily="18" charset="0"/>
                <a:sym typeface="Symbol" pitchFamily="18" charset="2"/>
              </a:rPr>
              <a:t>12</a:t>
            </a:r>
            <a:r>
              <a:rPr lang="en-US" sz="800" kern="0" dirty="0">
                <a:latin typeface="Times New Roman" pitchFamily="18" charset="0"/>
                <a:cs typeface="Times New Roman" pitchFamily="18" charset="0"/>
                <a:sym typeface="Symbol" pitchFamily="18" charset="2"/>
              </a:rPr>
              <a:t> </a:t>
            </a:r>
            <a:r>
              <a:rPr lang="en-US" sz="500" kern="0" dirty="0">
                <a:latin typeface="Times New Roman" pitchFamily="18" charset="0"/>
                <a:cs typeface="Times New Roman" pitchFamily="18" charset="0"/>
                <a:sym typeface="Symbol" pitchFamily="18" charset="2"/>
              </a:rPr>
              <a:t> </a:t>
            </a:r>
            <a:r>
              <a:rPr lang="en-US" sz="800" kern="0" dirty="0">
                <a:latin typeface="Times New Roman" pitchFamily="18" charset="0"/>
                <a:cs typeface="Times New Roman" pitchFamily="18" charset="0"/>
                <a:sym typeface="Symbol" pitchFamily="18" charset="2"/>
              </a:rPr>
              <a:t> </a:t>
            </a:r>
            <a:r>
              <a:rPr lang="en-US" sz="2800" kern="0" dirty="0">
                <a:latin typeface="Times New Roman" pitchFamily="18" charset="0"/>
                <a:cs typeface="Times New Roman" pitchFamily="18" charset="0"/>
                <a:sym typeface="Symbol" pitchFamily="18" charset="2"/>
              </a:rPr>
              <a:t>+  0 +  1</a:t>
            </a:r>
            <a:r>
              <a:rPr lang="en-US" sz="800" kern="0" dirty="0">
                <a:latin typeface="Times New Roman" pitchFamily="18" charset="0"/>
                <a:cs typeface="Times New Roman" pitchFamily="18" charset="0"/>
                <a:sym typeface="Symbol" pitchFamily="18" charset="2"/>
              </a:rPr>
              <a:t> </a:t>
            </a:r>
            <a:r>
              <a:rPr lang="en-US" sz="2800" kern="0" dirty="0">
                <a:latin typeface="Times New Roman" pitchFamily="18" charset="0"/>
                <a:cs typeface="Times New Roman" pitchFamily="18" charset="0"/>
                <a:sym typeface="Symbol" pitchFamily="18" charset="2"/>
              </a:rPr>
              <a:t> + 3 </a:t>
            </a:r>
          </a:p>
          <a:p>
            <a:pPr marL="0" indent="0" rtl="1">
              <a:lnSpc>
                <a:spcPct val="90000"/>
              </a:lnSpc>
              <a:spcBef>
                <a:spcPct val="0"/>
              </a:spcBef>
              <a:buNone/>
            </a:pPr>
            <a:r>
              <a:rPr lang="en-US" sz="2800" kern="0">
                <a:latin typeface="Times New Roman" pitchFamily="18" charset="0"/>
                <a:cs typeface="Times New Roman" pitchFamily="18" charset="0"/>
                <a:sym typeface="Symbol" pitchFamily="18" charset="2"/>
              </a:rPr>
              <a:t>=  54 </a:t>
            </a:r>
            <a:endParaRPr lang="ar-SA" sz="2800" kern="0" dirty="0">
              <a:latin typeface="Times New Roman" pitchFamily="18" charset="0"/>
              <a:cs typeface="Times New Roman" pitchFamily="18" charset="0"/>
              <a:sym typeface="Symbol" pitchFamily="18" charset="2"/>
            </a:endParaRPr>
          </a:p>
        </p:txBody>
      </p:sp>
    </p:spTree>
    <p:extLst>
      <p:ext uri="{BB962C8B-B14F-4D97-AF65-F5344CB8AC3E}">
        <p14:creationId xmlns:p14="http://schemas.microsoft.com/office/powerpoint/2010/main" val="2562877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799280E3-6BEC-4E0E-B31A-BD215CE177AE}" type="slidenum">
              <a:rPr lang="ar-SA"/>
              <a:pPr/>
              <a:t>4</a:t>
            </a:fld>
            <a:endParaRPr lang="en-US"/>
          </a:p>
        </p:txBody>
      </p:sp>
      <p:sp>
        <p:nvSpPr>
          <p:cNvPr id="234500" name="Rectangle 4"/>
          <p:cNvSpPr>
            <a:spLocks noChangeArrowheads="1"/>
          </p:cNvSpPr>
          <p:nvPr/>
        </p:nvSpPr>
        <p:spPr bwMode="auto">
          <a:xfrm>
            <a:off x="304800" y="1496973"/>
            <a:ext cx="8570912" cy="4524315"/>
          </a:xfrm>
          <a:prstGeom prst="rect">
            <a:avLst/>
          </a:prstGeom>
          <a:noFill/>
          <a:ln w="9525">
            <a:noFill/>
            <a:miter lim="800000"/>
            <a:headEnd/>
            <a:tailEnd/>
          </a:ln>
          <a:effectLst/>
        </p:spPr>
        <p:txBody>
          <a:bodyPr anchor="ctr">
            <a:spAutoFit/>
          </a:bodyPr>
          <a:lstStyle/>
          <a:p>
            <a:pPr algn="just" rtl="1"/>
            <a:r>
              <a:rPr lang="ar-SA" sz="3600" dirty="0">
                <a:latin typeface="Times New Roman" pitchFamily="18" charset="0"/>
                <a:cs typeface="Times New Roman" pitchFamily="18" charset="0"/>
              </a:rPr>
              <a:t>مدير قسم المحاسبة في إحدى الشركات لديه أربعة موظفين لتنفيذ أربعة مهام أساسية للقسم. زمن إنجاز المهمة يختلف من موظف لآخر حسب المهمة. </a:t>
            </a:r>
          </a:p>
          <a:p>
            <a:pPr algn="just" rtl="1"/>
            <a:r>
              <a:rPr lang="ar-SA" sz="3600" dirty="0">
                <a:latin typeface="Times New Roman" pitchFamily="18" charset="0"/>
                <a:cs typeface="Times New Roman" pitchFamily="18" charset="0"/>
              </a:rPr>
              <a:t>كل موظف سيعمل على تنفيذ مهمة واحدة فقط، وكل مهمة سيتم تنفيذها من قبل موظف واحد فقط.</a:t>
            </a:r>
          </a:p>
          <a:p>
            <a:pPr algn="just" rtl="1"/>
            <a:endParaRPr lang="ar-SA" sz="3600" dirty="0">
              <a:latin typeface="Times New Roman" pitchFamily="18" charset="0"/>
              <a:cs typeface="Times New Roman" pitchFamily="18" charset="0"/>
            </a:endParaRPr>
          </a:p>
          <a:p>
            <a:pPr algn="just" rtl="1"/>
            <a:r>
              <a:rPr lang="ar-SA" sz="3600" dirty="0">
                <a:latin typeface="Times New Roman" pitchFamily="18" charset="0"/>
                <a:cs typeface="Times New Roman" pitchFamily="18" charset="0"/>
              </a:rPr>
              <a:t>الجدول التالي يبين زمن (بالأيام) تنفيذ كل مهمة لكل موظف:</a:t>
            </a:r>
          </a:p>
        </p:txBody>
      </p:sp>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مثال</a:t>
            </a:r>
            <a:endParaRPr lang="en-US" sz="4000" b="1" dirty="0">
              <a:solidFill>
                <a:srgbClr val="002060"/>
              </a:solidFill>
              <a:latin typeface="Times New Roman" pitchFamily="18" charset="0"/>
              <a:cs typeface="Times New Roman" pitchFamily="18" charset="0"/>
              <a:sym typeface="Symbol" pitchFamily="18" charset="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5"/>
          <p:cNvSpPr>
            <a:spLocks noGrp="1"/>
          </p:cNvSpPr>
          <p:nvPr>
            <p:ph type="sldNum" sz="quarter" idx="12"/>
          </p:nvPr>
        </p:nvSpPr>
        <p:spPr/>
        <p:txBody>
          <a:bodyPr/>
          <a:lstStyle/>
          <a:p>
            <a:fld id="{C3C7CFAB-D031-4364-8870-F2D1E5E2A2AD}" type="slidenum">
              <a:rPr lang="ar-SA"/>
              <a:pPr/>
              <a:t>5</a:t>
            </a:fld>
            <a:endParaRPr lang="en-US"/>
          </a:p>
        </p:txBody>
      </p:sp>
      <p:graphicFrame>
        <p:nvGraphicFramePr>
          <p:cNvPr id="176311" name="Group 183"/>
          <p:cNvGraphicFramePr>
            <a:graphicFrameLocks noGrp="1"/>
          </p:cNvGraphicFramePr>
          <p:nvPr>
            <p:ph idx="1"/>
            <p:extLst>
              <p:ext uri="{D42A27DB-BD31-4B8C-83A1-F6EECF244321}">
                <p14:modId xmlns:p14="http://schemas.microsoft.com/office/powerpoint/2010/main" val="419833386"/>
              </p:ext>
            </p:extLst>
          </p:nvPr>
        </p:nvGraphicFramePr>
        <p:xfrm>
          <a:off x="1547664" y="1844824"/>
          <a:ext cx="5892336" cy="2782889"/>
        </p:xfrm>
        <a:graphic>
          <a:graphicData uri="http://schemas.openxmlformats.org/drawingml/2006/table">
            <a:tbl>
              <a:tblPr rtl="1"/>
              <a:tblGrid>
                <a:gridCol w="1143366">
                  <a:extLst>
                    <a:ext uri="{9D8B030D-6E8A-4147-A177-3AD203B41FA5}">
                      <a16:colId xmlns:a16="http://schemas.microsoft.com/office/drawing/2014/main" val="20000"/>
                    </a:ext>
                  </a:extLst>
                </a:gridCol>
                <a:gridCol w="1143366">
                  <a:extLst>
                    <a:ext uri="{9D8B030D-6E8A-4147-A177-3AD203B41FA5}">
                      <a16:colId xmlns:a16="http://schemas.microsoft.com/office/drawing/2014/main" val="20001"/>
                    </a:ext>
                  </a:extLst>
                </a:gridCol>
                <a:gridCol w="1144656">
                  <a:extLst>
                    <a:ext uri="{9D8B030D-6E8A-4147-A177-3AD203B41FA5}">
                      <a16:colId xmlns:a16="http://schemas.microsoft.com/office/drawing/2014/main" val="20002"/>
                    </a:ext>
                  </a:extLst>
                </a:gridCol>
                <a:gridCol w="1289311">
                  <a:extLst>
                    <a:ext uri="{9D8B030D-6E8A-4147-A177-3AD203B41FA5}">
                      <a16:colId xmlns:a16="http://schemas.microsoft.com/office/drawing/2014/main" val="20003"/>
                    </a:ext>
                  </a:extLst>
                </a:gridCol>
                <a:gridCol w="224194">
                  <a:extLst>
                    <a:ext uri="{9D8B030D-6E8A-4147-A177-3AD203B41FA5}">
                      <a16:colId xmlns:a16="http://schemas.microsoft.com/office/drawing/2014/main" val="20004"/>
                    </a:ext>
                  </a:extLst>
                </a:gridCol>
                <a:gridCol w="947443">
                  <a:extLst>
                    <a:ext uri="{9D8B030D-6E8A-4147-A177-3AD203B41FA5}">
                      <a16:colId xmlns:a16="http://schemas.microsoft.com/office/drawing/2014/main" val="82325411"/>
                    </a:ext>
                  </a:extLst>
                </a:gridCol>
              </a:tblGrid>
              <a:tr h="8937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مهمة</a:t>
                      </a:r>
                      <a:r>
                        <a:rPr kumimoji="0" lang="ar-SA" sz="8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a:ln>
                            <a:noFill/>
                          </a:ln>
                          <a:solidFill>
                            <a:schemeClr val="tx1"/>
                          </a:solidFill>
                          <a:effectLst/>
                          <a:latin typeface="Arial" charset="0"/>
                          <a:cs typeface="Arial" charset="0"/>
                        </a:rPr>
                        <a:t>-</a:t>
                      </a:r>
                      <a:r>
                        <a:rPr kumimoji="0" lang="ar-SA" sz="800" b="0" i="0" u="none" strike="noStrike" cap="none" normalizeH="0" baseline="0" dirty="0">
                          <a:ln>
                            <a:noFill/>
                          </a:ln>
                          <a:solidFill>
                            <a:schemeClr val="tx1"/>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مهمة</a:t>
                      </a:r>
                      <a:r>
                        <a:rPr kumimoji="0" lang="ar-SA" sz="8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a:ln>
                            <a:noFill/>
                          </a:ln>
                          <a:solidFill>
                            <a:schemeClr val="tx1"/>
                          </a:solidFill>
                          <a:effectLst/>
                          <a:latin typeface="Arial" charset="0"/>
                          <a:cs typeface="Arial" charset="0"/>
                        </a:rPr>
                        <a:t>-</a:t>
                      </a:r>
                      <a:r>
                        <a:rPr kumimoji="0" lang="ar-SA" sz="800" b="0" i="0" u="none" strike="noStrike" cap="none" normalizeH="0" baseline="0" dirty="0">
                          <a:ln>
                            <a:noFill/>
                          </a:ln>
                          <a:solidFill>
                            <a:schemeClr val="tx1"/>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مهمة</a:t>
                      </a:r>
                      <a:r>
                        <a:rPr kumimoji="0" lang="ar-SA" sz="8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a:ln>
                            <a:noFill/>
                          </a:ln>
                          <a:solidFill>
                            <a:schemeClr val="tx1"/>
                          </a:solidFill>
                          <a:effectLst/>
                          <a:latin typeface="Arial" charset="0"/>
                          <a:cs typeface="Arial" charset="0"/>
                        </a:rPr>
                        <a:t>-</a:t>
                      </a:r>
                      <a:r>
                        <a:rPr kumimoji="0" lang="ar-SA" sz="800" b="0" i="0" u="none" strike="noStrike" cap="none" normalizeH="0" baseline="0" dirty="0">
                          <a:ln>
                            <a:noFill/>
                          </a:ln>
                          <a:solidFill>
                            <a:schemeClr val="tx1"/>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مهمة</a:t>
                      </a:r>
                      <a:r>
                        <a:rPr kumimoji="0" lang="ar-SA" sz="8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a:ln>
                            <a:noFill/>
                          </a:ln>
                          <a:solidFill>
                            <a:schemeClr val="tx1"/>
                          </a:solidFill>
                          <a:effectLst/>
                          <a:latin typeface="Arial" charset="0"/>
                          <a:cs typeface="Arial" charset="0"/>
                        </a:rPr>
                        <a:t>-</a:t>
                      </a:r>
                      <a:r>
                        <a:rPr kumimoji="0" lang="ar-SA" sz="800" b="0" i="0" u="none" strike="noStrike" cap="none" normalizeH="0" baseline="0" dirty="0">
                          <a:ln>
                            <a:noFill/>
                          </a:ln>
                          <a:solidFill>
                            <a:schemeClr val="tx1"/>
                          </a:solidFill>
                          <a:effectLst/>
                          <a:latin typeface="Arial" charset="0"/>
                          <a:cs typeface="Arial" charset="0"/>
                        </a:rPr>
                        <a:t> </a:t>
                      </a:r>
                      <a:r>
                        <a:rPr kumimoji="0" lang="en-US" sz="2400" b="0" i="0" u="none" strike="noStrike" cap="none" normalizeH="0" baseline="0" dirty="0">
                          <a:ln>
                            <a:noFill/>
                          </a:ln>
                          <a:solidFill>
                            <a:schemeClr val="tx1"/>
                          </a:solidFill>
                          <a:effectLst/>
                          <a:latin typeface="Arial" charset="0"/>
                          <a:cs typeface="Arial" charset="0"/>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7</a:t>
                      </a:r>
                      <a:endParaRPr kumimoji="0" lang="en-US" sz="2400" b="0" i="0" u="none" strike="noStrike" cap="none" normalizeH="0" baseline="0">
                        <a:ln>
                          <a:noFill/>
                        </a:ln>
                        <a:solidFill>
                          <a:schemeClr val="tx1"/>
                        </a:solidFill>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14</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400" b="0" i="0" u="none" strike="noStrike" cap="none" normalizeH="0" baseline="0" dirty="0">
                          <a:ln>
                            <a:noFill/>
                          </a:ln>
                          <a:solidFill>
                            <a:schemeClr val="tx1"/>
                          </a:solidFill>
                          <a:effectLst/>
                          <a:latin typeface="Times New Roman" pitchFamily="18" charset="0"/>
                          <a:cs typeface="Times New Roman" pitchFamily="18" charset="0"/>
                        </a:rPr>
                        <a:t>موظف</a:t>
                      </a:r>
                      <a:r>
                        <a:rPr kumimoji="0" lang="ar-SA" sz="800" b="0" i="0" u="none" strike="noStrike" cap="none" normalizeH="0" baseline="0" dirty="0">
                          <a:ln>
                            <a:noFill/>
                          </a:ln>
                          <a:solidFill>
                            <a:schemeClr val="tx1"/>
                          </a:solidFill>
                          <a:effectLst/>
                          <a:latin typeface="Times New Roman" pitchFamily="18" charset="0"/>
                          <a:cs typeface="Times New Roman" pitchFamily="18" charset="0"/>
                        </a:rPr>
                        <a:t> </a:t>
                      </a:r>
                      <a:r>
                        <a:rPr kumimoji="0" lang="ar-SA" sz="2400" b="0" i="0" u="none" strike="noStrike" cap="none" normalizeH="0" baseline="0" dirty="0">
                          <a:ln>
                            <a:noFill/>
                          </a:ln>
                          <a:solidFill>
                            <a:schemeClr val="tx1"/>
                          </a:solidFill>
                          <a:effectLst/>
                          <a:latin typeface="Times New Roman" pitchFamily="18" charset="0"/>
                          <a:cs typeface="Times New Roman" pitchFamily="18" charset="0"/>
                        </a:rPr>
                        <a:t>-</a:t>
                      </a:r>
                      <a:r>
                        <a:rPr kumimoji="0" lang="ar-SA" sz="8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46990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12</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defRPr/>
                      </a:pPr>
                      <a:r>
                        <a:rPr kumimoji="0" lang="ar-SA" sz="2400" b="0" i="0" u="none" strike="noStrike" cap="none" normalizeH="0" baseline="0" dirty="0">
                          <a:ln>
                            <a:noFill/>
                          </a:ln>
                          <a:solidFill>
                            <a:schemeClr val="tx1"/>
                          </a:solidFill>
                          <a:effectLst/>
                          <a:latin typeface="Times New Roman" pitchFamily="18" charset="0"/>
                          <a:cs typeface="Times New Roman" pitchFamily="18" charset="0"/>
                        </a:rPr>
                        <a:t>موظف</a:t>
                      </a:r>
                      <a:r>
                        <a:rPr kumimoji="0" lang="ar-SA" sz="800" b="0" i="0" u="none" strike="noStrike" cap="none" normalizeH="0" baseline="0" dirty="0">
                          <a:ln>
                            <a:noFill/>
                          </a:ln>
                          <a:solidFill>
                            <a:schemeClr val="tx1"/>
                          </a:solidFill>
                          <a:effectLst/>
                          <a:latin typeface="Times New Roman" pitchFamily="18" charset="0"/>
                          <a:cs typeface="Times New Roman" pitchFamily="18" charset="0"/>
                        </a:rPr>
                        <a:t> </a:t>
                      </a:r>
                      <a:r>
                        <a:rPr kumimoji="0" lang="ar-SA" sz="2400" b="0" i="0" u="none" strike="noStrike" cap="none" normalizeH="0" baseline="0" dirty="0">
                          <a:ln>
                            <a:noFill/>
                          </a:ln>
                          <a:solidFill>
                            <a:schemeClr val="tx1"/>
                          </a:solidFill>
                          <a:effectLst/>
                          <a:latin typeface="Times New Roman" pitchFamily="18" charset="0"/>
                          <a:cs typeface="Times New Roman" pitchFamily="18" charset="0"/>
                        </a:rPr>
                        <a:t>-</a:t>
                      </a:r>
                      <a:r>
                        <a:rPr kumimoji="0" lang="ar-SA" sz="8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r h="46990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9</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7</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400" b="0" i="0" u="none" strike="noStrike" cap="none" normalizeH="0" baseline="0" dirty="0">
                          <a:ln>
                            <a:noFill/>
                          </a:ln>
                          <a:solidFill>
                            <a:schemeClr val="tx1"/>
                          </a:solidFill>
                          <a:effectLst/>
                          <a:latin typeface="Times New Roman" pitchFamily="18" charset="0"/>
                          <a:cs typeface="Times New Roman" pitchFamily="18" charset="0"/>
                        </a:rPr>
                        <a:t>موظف</a:t>
                      </a:r>
                      <a:r>
                        <a:rPr kumimoji="0" lang="ar-SA" sz="800" b="0" i="0" u="none" strike="noStrike" cap="none" normalizeH="0" baseline="0" dirty="0">
                          <a:ln>
                            <a:noFill/>
                          </a:ln>
                          <a:solidFill>
                            <a:schemeClr val="tx1"/>
                          </a:solidFill>
                          <a:effectLst/>
                          <a:latin typeface="Times New Roman" pitchFamily="18" charset="0"/>
                          <a:cs typeface="Times New Roman" pitchFamily="18" charset="0"/>
                        </a:rPr>
                        <a:t> </a:t>
                      </a:r>
                      <a:r>
                        <a:rPr kumimoji="0" lang="ar-SA" sz="2400" b="0" i="0" u="none" strike="noStrike" cap="none" normalizeH="0" baseline="0" dirty="0">
                          <a:ln>
                            <a:noFill/>
                          </a:ln>
                          <a:solidFill>
                            <a:schemeClr val="tx1"/>
                          </a:solidFill>
                          <a:effectLst/>
                          <a:latin typeface="Times New Roman" pitchFamily="18" charset="0"/>
                          <a:cs typeface="Times New Roman" pitchFamily="18" charset="0"/>
                        </a:rPr>
                        <a:t>-</a:t>
                      </a:r>
                      <a:r>
                        <a:rPr kumimoji="0" lang="ar-SA" sz="8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3291970192"/>
                  </a:ext>
                </a:extLst>
              </a:tr>
              <a:tr h="474663">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10</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ar-SA" sz="2400" b="0" i="0" u="none" strike="noStrike" cap="none" normalizeH="0" baseline="0" dirty="0">
                          <a:ln>
                            <a:noFill/>
                          </a:ln>
                          <a:solidFill>
                            <a:schemeClr val="tx1"/>
                          </a:solidFill>
                          <a:effectLst/>
                          <a:latin typeface="Times New Roman" pitchFamily="18" charset="0"/>
                          <a:cs typeface="Times New Roman" pitchFamily="18" charset="0"/>
                        </a:rPr>
                        <a:t>موظف</a:t>
                      </a:r>
                      <a:r>
                        <a:rPr kumimoji="0" lang="ar-SA" sz="800" b="0" i="0" u="none" strike="noStrike" cap="none" normalizeH="0" baseline="0" dirty="0">
                          <a:ln>
                            <a:noFill/>
                          </a:ln>
                          <a:solidFill>
                            <a:schemeClr val="tx1"/>
                          </a:solidFill>
                          <a:effectLst/>
                          <a:latin typeface="Times New Roman" pitchFamily="18" charset="0"/>
                          <a:cs typeface="Times New Roman" pitchFamily="18" charset="0"/>
                        </a:rPr>
                        <a:t> </a:t>
                      </a:r>
                      <a:r>
                        <a:rPr kumimoji="0" lang="ar-SA" sz="2400" b="0" i="0" u="none" strike="noStrike" cap="none" normalizeH="0" baseline="0" dirty="0">
                          <a:ln>
                            <a:noFill/>
                          </a:ln>
                          <a:solidFill>
                            <a:schemeClr val="tx1"/>
                          </a:solidFill>
                          <a:effectLst/>
                          <a:latin typeface="Times New Roman" pitchFamily="18" charset="0"/>
                          <a:cs typeface="Times New Roman" pitchFamily="18" charset="0"/>
                        </a:rPr>
                        <a:t>-</a:t>
                      </a:r>
                      <a:r>
                        <a:rPr kumimoji="0" lang="ar-SA" sz="8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a:ln>
                          <a:noFill/>
                        </a:ln>
                        <a:solidFill>
                          <a:schemeClr val="tx1"/>
                        </a:solidFill>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4"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مثال</a:t>
            </a:r>
            <a:endParaRPr lang="en-US" sz="4000" b="1" dirty="0">
              <a:solidFill>
                <a:srgbClr val="002060"/>
              </a:solidFill>
              <a:latin typeface="Times New Roman" pitchFamily="18" charset="0"/>
              <a:cs typeface="Times New Roman" pitchFamily="18" charset="0"/>
              <a:sym typeface="Symbol" pitchFamily="18" charset="2"/>
            </a:endParaRPr>
          </a:p>
        </p:txBody>
      </p:sp>
      <p:sp>
        <p:nvSpPr>
          <p:cNvPr id="5" name="Rectangle 4"/>
          <p:cNvSpPr>
            <a:spLocks noChangeArrowheads="1"/>
          </p:cNvSpPr>
          <p:nvPr/>
        </p:nvSpPr>
        <p:spPr bwMode="auto">
          <a:xfrm>
            <a:off x="208376" y="4365104"/>
            <a:ext cx="8570912" cy="1569660"/>
          </a:xfrm>
          <a:prstGeom prst="rect">
            <a:avLst/>
          </a:prstGeom>
          <a:noFill/>
          <a:ln w="9525">
            <a:noFill/>
            <a:miter lim="800000"/>
            <a:headEnd/>
            <a:tailEnd/>
          </a:ln>
          <a:effectLst/>
        </p:spPr>
        <p:txBody>
          <a:bodyPr anchor="ctr">
            <a:spAutoFit/>
          </a:bodyPr>
          <a:lstStyle/>
          <a:p>
            <a:pPr algn="just" rtl="1"/>
            <a:endParaRPr lang="ar-SA" sz="3200" dirty="0">
              <a:latin typeface="Times New Roman" pitchFamily="18" charset="0"/>
              <a:cs typeface="Times New Roman" pitchFamily="18" charset="0"/>
            </a:endParaRPr>
          </a:p>
          <a:p>
            <a:pPr algn="just" rtl="1"/>
            <a:r>
              <a:rPr lang="ar-SA" sz="3200" dirty="0">
                <a:latin typeface="Times New Roman" pitchFamily="18" charset="0"/>
                <a:cs typeface="Times New Roman" pitchFamily="18" charset="0"/>
              </a:rPr>
              <a:t>ما هو التخصيص (الإسناد) الأمثل لهذه المهام الأربع للموظفين الأربعة، وذلك ليكون مجموع زمن تنفيذ هذه المهام أقل ما يمكن. </a:t>
            </a:r>
            <a:endParaRPr lang="en-US" sz="32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7" name="Rectangle 3"/>
          <p:cNvSpPr>
            <a:spLocks noGrp="1" noChangeArrowheads="1"/>
          </p:cNvSpPr>
          <p:nvPr>
            <p:ph type="body" sz="half" idx="1"/>
          </p:nvPr>
        </p:nvSpPr>
        <p:spPr>
          <a:xfrm>
            <a:off x="457200" y="1600200"/>
            <a:ext cx="8258175" cy="4954588"/>
          </a:xfrm>
        </p:spPr>
        <p:txBody>
          <a:bodyPr/>
          <a:lstStyle/>
          <a:p>
            <a:pPr marL="1047750" lvl="1" indent="-533400" eaLnBrk="1" hangingPunct="1">
              <a:spcBef>
                <a:spcPct val="0"/>
              </a:spcBef>
              <a:buFontTx/>
              <a:buNone/>
            </a:pPr>
            <a:endParaRPr lang="ar-SA" sz="2400" i="1" dirty="0">
              <a:latin typeface="Times New Roman" pitchFamily="18" charset="0"/>
              <a:cs typeface="Times New Roman" pitchFamily="18" charset="0"/>
              <a:sym typeface="Symbol" pitchFamily="18" charset="2"/>
            </a:endParaRPr>
          </a:p>
          <a:p>
            <a:pPr marL="1047750" lvl="1" indent="-533400" algn="r" eaLnBrk="1" hangingPunct="1">
              <a:spcBef>
                <a:spcPct val="0"/>
              </a:spcBef>
              <a:buFontTx/>
              <a:buNone/>
            </a:pPr>
            <a:r>
              <a:rPr lang="ar-SA" sz="3600" dirty="0">
                <a:latin typeface="Times New Roman" pitchFamily="18" charset="0"/>
                <a:cs typeface="Times New Roman" pitchFamily="18" charset="0"/>
                <a:sym typeface="Symbol" pitchFamily="18" charset="2"/>
              </a:rPr>
              <a:t>متغيرات القرار:</a:t>
            </a:r>
          </a:p>
          <a:p>
            <a:pPr marL="1047750" lvl="1" indent="-533400" eaLnBrk="1" hangingPunct="1">
              <a:spcBef>
                <a:spcPct val="0"/>
              </a:spcBef>
              <a:buFontTx/>
              <a:buNone/>
            </a:pPr>
            <a:endParaRPr lang="ar-SA" sz="2400" i="1" dirty="0">
              <a:latin typeface="Times New Roman" pitchFamily="18" charset="0"/>
              <a:cs typeface="Times New Roman" pitchFamily="18" charset="0"/>
              <a:sym typeface="Symbol" pitchFamily="18" charset="2"/>
            </a:endParaRPr>
          </a:p>
          <a:p>
            <a:pPr marL="1047750" lvl="1" indent="-533400" eaLnBrk="1" hangingPunct="1">
              <a:spcBef>
                <a:spcPct val="0"/>
              </a:spcBef>
              <a:buFontTx/>
              <a:buNone/>
            </a:pPr>
            <a:endParaRPr lang="en-US" sz="2400" i="1" dirty="0">
              <a:latin typeface="Times New Roman" pitchFamily="18" charset="0"/>
              <a:cs typeface="Times New Roman" pitchFamily="18" charset="0"/>
              <a:sym typeface="Symbol" pitchFamily="18" charset="2"/>
            </a:endParaRPr>
          </a:p>
          <a:p>
            <a:pPr marL="1047750" lvl="1" indent="-533400" eaLnBrk="1" hangingPunct="1">
              <a:spcBef>
                <a:spcPct val="0"/>
              </a:spcBef>
              <a:buFontTx/>
              <a:buNone/>
            </a:pPr>
            <a:endParaRPr lang="en-US" sz="2400" i="1" dirty="0">
              <a:latin typeface="Times New Roman" pitchFamily="18" charset="0"/>
              <a:cs typeface="Times New Roman" pitchFamily="18" charset="0"/>
              <a:sym typeface="Symbol" pitchFamily="18" charset="2"/>
            </a:endParaRPr>
          </a:p>
          <a:p>
            <a:pPr marL="1047750" lvl="1" indent="-533400" eaLnBrk="1" hangingPunct="1">
              <a:spcBef>
                <a:spcPct val="0"/>
              </a:spcBef>
              <a:buFontTx/>
              <a:buNone/>
            </a:pPr>
            <a:endParaRPr lang="en-US" sz="2400" i="1" dirty="0">
              <a:latin typeface="Times New Roman" pitchFamily="18" charset="0"/>
              <a:cs typeface="Times New Roman" pitchFamily="18" charset="0"/>
              <a:sym typeface="Symbol" pitchFamily="18" charset="2"/>
            </a:endParaRPr>
          </a:p>
          <a:p>
            <a:pPr marL="1047750" lvl="1" indent="-533400" eaLnBrk="1" hangingPunct="1">
              <a:spcBef>
                <a:spcPct val="0"/>
              </a:spcBef>
              <a:buFontTx/>
              <a:buNone/>
            </a:pPr>
            <a:endParaRPr lang="en-US" sz="2400" i="1" dirty="0">
              <a:latin typeface="Times New Roman" pitchFamily="18" charset="0"/>
              <a:cs typeface="Times New Roman" pitchFamily="18" charset="0"/>
              <a:sym typeface="Symbol" pitchFamily="18" charset="2"/>
            </a:endParaRPr>
          </a:p>
          <a:p>
            <a:pPr marL="1047750" lvl="1" indent="-533400" eaLnBrk="1" hangingPunct="1">
              <a:spcBef>
                <a:spcPct val="0"/>
              </a:spcBef>
              <a:buFontTx/>
              <a:buNone/>
            </a:pPr>
            <a:endParaRPr lang="ar-SA" sz="2400" i="1" dirty="0">
              <a:latin typeface="Times New Roman" pitchFamily="18" charset="0"/>
              <a:cs typeface="Times New Roman" pitchFamily="18" charset="0"/>
              <a:sym typeface="Symbol" pitchFamily="18" charset="2"/>
            </a:endParaRPr>
          </a:p>
          <a:p>
            <a:pPr marL="1047750" lvl="1" indent="-533400" eaLnBrk="1" hangingPunct="1">
              <a:spcBef>
                <a:spcPct val="0"/>
              </a:spcBef>
              <a:buFontTx/>
              <a:buNone/>
            </a:pPr>
            <a:r>
              <a:rPr lang="en-US" sz="3200" i="1" dirty="0">
                <a:latin typeface="Times New Roman" pitchFamily="18" charset="0"/>
                <a:cs typeface="Times New Roman" pitchFamily="18" charset="0"/>
                <a:sym typeface="Symbol" pitchFamily="18" charset="2"/>
              </a:rPr>
              <a:t>       </a:t>
            </a:r>
            <a:r>
              <a:rPr lang="en-US" sz="3200" i="1" dirty="0" err="1">
                <a:latin typeface="Times New Roman" pitchFamily="18" charset="0"/>
                <a:cs typeface="Times New Roman" pitchFamily="18" charset="0"/>
                <a:sym typeface="Symbol" pitchFamily="18" charset="2"/>
              </a:rPr>
              <a:t>i</a:t>
            </a:r>
            <a:r>
              <a:rPr lang="en-US" sz="3200" i="1" dirty="0">
                <a:latin typeface="Times New Roman" pitchFamily="18" charset="0"/>
                <a:cs typeface="Times New Roman" pitchFamily="18" charset="0"/>
                <a:sym typeface="Symbol" pitchFamily="18" charset="2"/>
              </a:rPr>
              <a:t> </a:t>
            </a:r>
            <a:r>
              <a:rPr lang="en-US" sz="3200" b="1" i="1" dirty="0">
                <a:latin typeface="Times New Roman" pitchFamily="18" charset="0"/>
                <a:cs typeface="Times New Roman" pitchFamily="18" charset="0"/>
                <a:sym typeface="Symbol" pitchFamily="18" charset="2"/>
              </a:rPr>
              <a:t>=</a:t>
            </a:r>
            <a:r>
              <a:rPr lang="en-US" sz="3200" i="1" dirty="0">
                <a:latin typeface="Times New Roman" pitchFamily="18" charset="0"/>
                <a:cs typeface="Times New Roman" pitchFamily="18" charset="0"/>
                <a:sym typeface="Symbol" pitchFamily="18" charset="2"/>
              </a:rPr>
              <a:t> </a:t>
            </a:r>
            <a:r>
              <a:rPr lang="en-US" sz="3200" dirty="0">
                <a:latin typeface="Times New Roman" pitchFamily="18" charset="0"/>
                <a:cs typeface="Times New Roman" pitchFamily="18" charset="0"/>
                <a:sym typeface="Symbol" pitchFamily="18" charset="2"/>
              </a:rPr>
              <a:t>1 , 2 , 3 , 4 </a:t>
            </a:r>
            <a:r>
              <a:rPr lang="ar-SA" sz="3200" dirty="0">
                <a:latin typeface="Times New Roman" pitchFamily="18" charset="0"/>
                <a:cs typeface="Times New Roman" pitchFamily="18" charset="0"/>
                <a:sym typeface="Symbol" pitchFamily="18" charset="2"/>
              </a:rPr>
              <a:t> </a:t>
            </a:r>
            <a:r>
              <a:rPr lang="en-US" sz="3200" dirty="0">
                <a:latin typeface="Times New Roman" pitchFamily="18" charset="0"/>
                <a:cs typeface="Times New Roman" pitchFamily="18" charset="0"/>
                <a:sym typeface="Symbol" pitchFamily="18" charset="2"/>
              </a:rPr>
              <a:t>  and     </a:t>
            </a:r>
            <a:r>
              <a:rPr lang="en-US" sz="3200" i="1" dirty="0">
                <a:latin typeface="Times New Roman" pitchFamily="18" charset="0"/>
                <a:cs typeface="Times New Roman" pitchFamily="18" charset="0"/>
                <a:sym typeface="Symbol" pitchFamily="18" charset="2"/>
              </a:rPr>
              <a:t>j </a:t>
            </a:r>
            <a:r>
              <a:rPr lang="en-US" sz="3200" b="1" dirty="0">
                <a:latin typeface="Times New Roman" pitchFamily="18" charset="0"/>
                <a:cs typeface="Times New Roman" pitchFamily="18" charset="0"/>
                <a:sym typeface="Symbol" pitchFamily="18" charset="2"/>
              </a:rPr>
              <a:t>=</a:t>
            </a:r>
            <a:r>
              <a:rPr lang="en-US" sz="3200" dirty="0">
                <a:latin typeface="Times New Roman" pitchFamily="18" charset="0"/>
                <a:cs typeface="Times New Roman" pitchFamily="18" charset="0"/>
                <a:sym typeface="Symbol" pitchFamily="18" charset="2"/>
              </a:rPr>
              <a:t> 1 , 2 , 3 , 4</a:t>
            </a:r>
            <a:endParaRPr lang="en-US" sz="3200" i="1" dirty="0">
              <a:latin typeface="Times New Roman" pitchFamily="18" charset="0"/>
              <a:cs typeface="Times New Roman" pitchFamily="18" charset="0"/>
              <a:sym typeface="Symbol" pitchFamily="18" charset="2"/>
            </a:endParaRPr>
          </a:p>
          <a:p>
            <a:pPr marL="1047750" lvl="1" indent="-533400" algn="r" rtl="1" eaLnBrk="1" hangingPunct="1">
              <a:spcBef>
                <a:spcPct val="0"/>
              </a:spcBef>
              <a:buFontTx/>
              <a:buNone/>
            </a:pPr>
            <a:r>
              <a:rPr lang="en-US" sz="2400" dirty="0">
                <a:latin typeface="Times New Roman" pitchFamily="18" charset="0"/>
                <a:cs typeface="Times New Roman" pitchFamily="18" charset="0"/>
                <a:sym typeface="Symbol" pitchFamily="18" charset="2"/>
              </a:rPr>
              <a:t>	</a:t>
            </a:r>
          </a:p>
        </p:txBody>
      </p:sp>
      <p:sp>
        <p:nvSpPr>
          <p:cNvPr id="8194" name="Slide Number Placeholder 6"/>
          <p:cNvSpPr>
            <a:spLocks noGrp="1"/>
          </p:cNvSpPr>
          <p:nvPr>
            <p:ph type="sldNum" sz="quarter" idx="12"/>
          </p:nvPr>
        </p:nvSpPr>
        <p:spPr>
          <a:noFill/>
        </p:spPr>
        <p:txBody>
          <a:bodyPr/>
          <a:lstStyle/>
          <a:p>
            <a:fld id="{0B0E2353-D371-4E3B-800B-F88868F22F19}" type="slidenum">
              <a:rPr lang="ar-SA" smtClean="0"/>
              <a:pPr/>
              <a:t>6</a:t>
            </a:fld>
            <a:endParaRPr lang="en-US"/>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البرنامج الرياضي</a:t>
            </a:r>
            <a:endParaRPr lang="en-US" sz="4000" b="1" dirty="0">
              <a:solidFill>
                <a:srgbClr val="002060"/>
              </a:solidFill>
              <a:latin typeface="Times New Roman" pitchFamily="18" charset="0"/>
              <a:cs typeface="Times New Roman" pitchFamily="18" charset="0"/>
              <a:sym typeface="Symbol" pitchFamily="18" charset="2"/>
            </a:endParaRPr>
          </a:p>
        </p:txBody>
      </p:sp>
      <p:sp>
        <p:nvSpPr>
          <p:cNvPr id="10373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73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 name="TextBox 12"/>
          <p:cNvSpPr txBox="1"/>
          <p:nvPr/>
        </p:nvSpPr>
        <p:spPr>
          <a:xfrm>
            <a:off x="3178975" y="3151588"/>
            <a:ext cx="5238878" cy="584775"/>
          </a:xfrm>
          <a:prstGeom prst="rect">
            <a:avLst/>
          </a:prstGeom>
          <a:solidFill>
            <a:schemeClr val="bg1"/>
          </a:solidFill>
        </p:spPr>
        <p:txBody>
          <a:bodyPr wrap="square" rtlCol="0">
            <a:spAutoFit/>
          </a:bodyPr>
          <a:lstStyle/>
          <a:p>
            <a:pPr lvl="0" algn="r" rtl="1"/>
            <a:r>
              <a:rPr lang="ar-SA" sz="3200" dirty="0">
                <a:latin typeface="Times New Roman" pitchFamily="18" charset="0"/>
                <a:cs typeface="Times New Roman" pitchFamily="18" charset="0"/>
              </a:rPr>
              <a:t>إذا تم تخصيص الموظف </a:t>
            </a:r>
            <a:r>
              <a:rPr lang="en-US" sz="3200" dirty="0">
                <a:latin typeface="Times New Roman" pitchFamily="18" charset="0"/>
                <a:cs typeface="Times New Roman" pitchFamily="18" charset="0"/>
              </a:rPr>
              <a:t> </a:t>
            </a:r>
            <a:r>
              <a:rPr lang="en-US" sz="3200" i="1" dirty="0" err="1">
                <a:latin typeface="Times New Roman" pitchFamily="18" charset="0"/>
                <a:cs typeface="Times New Roman" pitchFamily="18" charset="0"/>
              </a:rPr>
              <a:t>i</a:t>
            </a:r>
            <a:r>
              <a:rPr lang="en-US" sz="3200" dirty="0">
                <a:latin typeface="Times New Roman" pitchFamily="18" charset="0"/>
                <a:cs typeface="Times New Roman" pitchFamily="18" charset="0"/>
              </a:rPr>
              <a:t> </a:t>
            </a:r>
            <a:r>
              <a:rPr lang="ar-SA" sz="3200" dirty="0">
                <a:latin typeface="Times New Roman" pitchFamily="18" charset="0"/>
                <a:cs typeface="Times New Roman" pitchFamily="18" charset="0"/>
              </a:rPr>
              <a:t> للمهمة  </a:t>
            </a:r>
            <a:r>
              <a:rPr lang="en-US" sz="3200" i="1" dirty="0">
                <a:latin typeface="Times New Roman" pitchFamily="18" charset="0"/>
                <a:cs typeface="Times New Roman" pitchFamily="18" charset="0"/>
              </a:rPr>
              <a:t> j</a:t>
            </a:r>
          </a:p>
        </p:txBody>
      </p:sp>
      <p:sp>
        <p:nvSpPr>
          <p:cNvPr id="15" name="TextBox 14"/>
          <p:cNvSpPr txBox="1"/>
          <p:nvPr/>
        </p:nvSpPr>
        <p:spPr>
          <a:xfrm>
            <a:off x="1187625" y="3442694"/>
            <a:ext cx="1152128" cy="584775"/>
          </a:xfrm>
          <a:prstGeom prst="rect">
            <a:avLst/>
          </a:prstGeom>
          <a:solidFill>
            <a:schemeClr val="bg1"/>
          </a:solidFill>
        </p:spPr>
        <p:txBody>
          <a:bodyPr wrap="square" rtlCol="0">
            <a:spAutoFit/>
          </a:bodyPr>
          <a:lstStyle/>
          <a:p>
            <a:pPr lvl="0" algn="r" rtl="1"/>
            <a:r>
              <a:rPr lang="en-US" sz="3200" i="1" dirty="0" err="1">
                <a:latin typeface="Times New Roman" pitchFamily="18" charset="0"/>
                <a:cs typeface="Times New Roman" pitchFamily="18" charset="0"/>
              </a:rPr>
              <a:t>x</a:t>
            </a:r>
            <a:r>
              <a:rPr lang="en-US" sz="3200" i="1" baseline="-25000" dirty="0" err="1">
                <a:latin typeface="Times New Roman" pitchFamily="18" charset="0"/>
                <a:cs typeface="Times New Roman" pitchFamily="18" charset="0"/>
              </a:rPr>
              <a:t>ij</a:t>
            </a:r>
            <a:r>
              <a:rPr lang="en-US" sz="3200" i="1" baseline="-25000" dirty="0">
                <a:latin typeface="Times New Roman" pitchFamily="18" charset="0"/>
                <a:cs typeface="Times New Roman" pitchFamily="18" charset="0"/>
              </a:rPr>
              <a:t> </a:t>
            </a:r>
            <a:r>
              <a:rPr lang="en-US" sz="3200" b="1" i="1" dirty="0">
                <a:latin typeface="Times New Roman" pitchFamily="18" charset="0"/>
                <a:cs typeface="Times New Roman" pitchFamily="18" charset="0"/>
              </a:rPr>
              <a:t>=</a:t>
            </a:r>
          </a:p>
        </p:txBody>
      </p:sp>
      <p:sp>
        <p:nvSpPr>
          <p:cNvPr id="16" name="TextBox 15"/>
          <p:cNvSpPr txBox="1"/>
          <p:nvPr/>
        </p:nvSpPr>
        <p:spPr>
          <a:xfrm>
            <a:off x="2454640" y="3171388"/>
            <a:ext cx="533400" cy="584775"/>
          </a:xfrm>
          <a:prstGeom prst="rect">
            <a:avLst/>
          </a:prstGeom>
          <a:solidFill>
            <a:schemeClr val="bg1">
              <a:alpha val="0"/>
            </a:schemeClr>
          </a:solidFill>
        </p:spPr>
        <p:txBody>
          <a:bodyPr wrap="square" rtlCol="0">
            <a:spAutoFit/>
          </a:bodyPr>
          <a:lstStyle/>
          <a:p>
            <a:pPr lvl="0" algn="r" rtl="1"/>
            <a:r>
              <a:rPr lang="en-US" sz="3200" dirty="0">
                <a:latin typeface="Times New Roman" pitchFamily="18" charset="0"/>
                <a:cs typeface="Times New Roman" pitchFamily="18" charset="0"/>
              </a:rPr>
              <a:t>1</a:t>
            </a:r>
            <a:endParaRPr lang="en-US" sz="3200" baseline="-25000" dirty="0">
              <a:latin typeface="Times New Roman" pitchFamily="18" charset="0"/>
              <a:cs typeface="Times New Roman" pitchFamily="18" charset="0"/>
            </a:endParaRPr>
          </a:p>
        </p:txBody>
      </p:sp>
      <p:sp>
        <p:nvSpPr>
          <p:cNvPr id="17" name="TextBox 16"/>
          <p:cNvSpPr txBox="1"/>
          <p:nvPr/>
        </p:nvSpPr>
        <p:spPr>
          <a:xfrm>
            <a:off x="2454640" y="3750212"/>
            <a:ext cx="533400" cy="584775"/>
          </a:xfrm>
          <a:prstGeom prst="rect">
            <a:avLst/>
          </a:prstGeom>
          <a:solidFill>
            <a:schemeClr val="bg1">
              <a:alpha val="0"/>
            </a:schemeClr>
          </a:solidFill>
        </p:spPr>
        <p:txBody>
          <a:bodyPr wrap="square" rtlCol="0">
            <a:spAutoFit/>
          </a:bodyPr>
          <a:lstStyle/>
          <a:p>
            <a:pPr lvl="0" algn="r" rtl="1"/>
            <a:r>
              <a:rPr lang="en-US" sz="3200" dirty="0">
                <a:latin typeface="Times New Roman" pitchFamily="18" charset="0"/>
                <a:cs typeface="Times New Roman" pitchFamily="18" charset="0"/>
              </a:rPr>
              <a:t>0</a:t>
            </a:r>
            <a:endParaRPr lang="en-US" sz="3200" baseline="-25000" dirty="0">
              <a:latin typeface="Times New Roman" pitchFamily="18" charset="0"/>
              <a:cs typeface="Times New Roman" pitchFamily="18" charset="0"/>
            </a:endParaRPr>
          </a:p>
        </p:txBody>
      </p:sp>
      <p:sp>
        <p:nvSpPr>
          <p:cNvPr id="10373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 name="TextBox 20"/>
          <p:cNvSpPr txBox="1"/>
          <p:nvPr/>
        </p:nvSpPr>
        <p:spPr>
          <a:xfrm>
            <a:off x="3131840" y="3684192"/>
            <a:ext cx="5692080" cy="584775"/>
          </a:xfrm>
          <a:prstGeom prst="rect">
            <a:avLst/>
          </a:prstGeom>
          <a:solidFill>
            <a:schemeClr val="bg1"/>
          </a:solidFill>
        </p:spPr>
        <p:txBody>
          <a:bodyPr wrap="square" rtlCol="0">
            <a:spAutoFit/>
          </a:bodyPr>
          <a:lstStyle/>
          <a:p>
            <a:pPr lvl="0" algn="r" rtl="1"/>
            <a:r>
              <a:rPr lang="ar-SA" sz="3200" dirty="0">
                <a:latin typeface="Times New Roman" pitchFamily="18" charset="0"/>
                <a:cs typeface="Times New Roman" pitchFamily="18" charset="0"/>
              </a:rPr>
              <a:t>إذا لم يتم تخصيص الموظف </a:t>
            </a:r>
            <a:r>
              <a:rPr lang="en-US" sz="3200" dirty="0">
                <a:latin typeface="Times New Roman" pitchFamily="18" charset="0"/>
                <a:cs typeface="Times New Roman" pitchFamily="18" charset="0"/>
              </a:rPr>
              <a:t> </a:t>
            </a:r>
            <a:r>
              <a:rPr lang="en-US" sz="3200" i="1" dirty="0" err="1">
                <a:latin typeface="Times New Roman" pitchFamily="18" charset="0"/>
                <a:cs typeface="Times New Roman" pitchFamily="18" charset="0"/>
              </a:rPr>
              <a:t>i</a:t>
            </a:r>
            <a:r>
              <a:rPr lang="en-US" sz="3200" dirty="0">
                <a:latin typeface="Times New Roman" pitchFamily="18" charset="0"/>
                <a:cs typeface="Times New Roman" pitchFamily="18" charset="0"/>
              </a:rPr>
              <a:t> </a:t>
            </a:r>
            <a:r>
              <a:rPr lang="ar-SA" sz="3200" dirty="0">
                <a:latin typeface="Times New Roman" pitchFamily="18" charset="0"/>
                <a:cs typeface="Times New Roman" pitchFamily="18" charset="0"/>
              </a:rPr>
              <a:t> للمهمة  </a:t>
            </a:r>
            <a:r>
              <a:rPr lang="en-US" sz="3200" i="1" dirty="0">
                <a:latin typeface="Times New Roman" pitchFamily="18" charset="0"/>
                <a:cs typeface="Times New Roman" pitchFamily="18" charset="0"/>
              </a:rPr>
              <a:t> j</a:t>
            </a:r>
          </a:p>
        </p:txBody>
      </p:sp>
      <p:sp>
        <p:nvSpPr>
          <p:cNvPr id="3" name="Left Brace 2"/>
          <p:cNvSpPr/>
          <p:nvPr/>
        </p:nvSpPr>
        <p:spPr>
          <a:xfrm>
            <a:off x="2408290" y="3284984"/>
            <a:ext cx="219494" cy="933708"/>
          </a:xfrm>
          <a:prstGeom prst="leftBrace">
            <a:avLst>
              <a:gd name="adj1" fmla="val 36016"/>
              <a:gd name="adj2" fmla="val 50000"/>
            </a:avLst>
          </a:prstGeom>
          <a:ln w="158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6"/>
          <p:cNvSpPr>
            <a:spLocks noGrp="1"/>
          </p:cNvSpPr>
          <p:nvPr>
            <p:ph type="sldNum" sz="quarter" idx="12"/>
          </p:nvPr>
        </p:nvSpPr>
        <p:spPr>
          <a:noFill/>
        </p:spPr>
        <p:txBody>
          <a:bodyPr/>
          <a:lstStyle/>
          <a:p>
            <a:fld id="{342D16D4-8531-4B18-BC9C-E6545AE92F5C}" type="slidenum">
              <a:rPr lang="ar-SA" smtClean="0"/>
              <a:pPr/>
              <a:t>7</a:t>
            </a:fld>
            <a:endParaRPr lang="en-US" dirty="0"/>
          </a:p>
        </p:txBody>
      </p:sp>
      <p:sp>
        <p:nvSpPr>
          <p:cNvPr id="11267"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البرنامج الرياضي</a:t>
            </a:r>
            <a:endParaRPr lang="en-US" sz="4000" b="1" dirty="0">
              <a:solidFill>
                <a:srgbClr val="002060"/>
              </a:solidFill>
              <a:latin typeface="Times New Roman" pitchFamily="18" charset="0"/>
              <a:cs typeface="Times New Roman" pitchFamily="18" charset="0"/>
              <a:sym typeface="Symbol" pitchFamily="18" charset="2"/>
            </a:endParaRPr>
          </a:p>
        </p:txBody>
      </p:sp>
      <p:sp>
        <p:nvSpPr>
          <p:cNvPr id="11268" name="Rectangle 3"/>
          <p:cNvSpPr>
            <a:spLocks noGrp="1" noChangeArrowheads="1"/>
          </p:cNvSpPr>
          <p:nvPr>
            <p:ph type="body" sz="half" idx="1"/>
          </p:nvPr>
        </p:nvSpPr>
        <p:spPr>
          <a:xfrm>
            <a:off x="276225" y="1314450"/>
            <a:ext cx="8439150" cy="5392738"/>
          </a:xfrm>
        </p:spPr>
        <p:txBody>
          <a:bodyPr/>
          <a:lstStyle/>
          <a:p>
            <a:pPr marL="1047750" lvl="1" indent="-533400" eaLnBrk="1" hangingPunct="1">
              <a:lnSpc>
                <a:spcPct val="90000"/>
              </a:lnSpc>
              <a:spcBef>
                <a:spcPct val="0"/>
              </a:spcBef>
              <a:buFontTx/>
              <a:buNone/>
            </a:pPr>
            <a:endParaRPr lang="en-US" sz="800" dirty="0">
              <a:latin typeface="Times New Roman" pitchFamily="18" charset="0"/>
              <a:cs typeface="Times New Roman" pitchFamily="18" charset="0"/>
              <a:sym typeface="Symbol" pitchFamily="18" charset="2"/>
            </a:endParaRPr>
          </a:p>
          <a:p>
            <a:pPr marL="1047750" lvl="1" indent="-533400" eaLnBrk="1" hangingPunct="1">
              <a:lnSpc>
                <a:spcPct val="90000"/>
              </a:lnSpc>
              <a:spcBef>
                <a:spcPct val="0"/>
              </a:spcBef>
              <a:buFontTx/>
              <a:buNone/>
            </a:pPr>
            <a:endParaRPr lang="en-US" sz="800" dirty="0">
              <a:latin typeface="Times New Roman" pitchFamily="18" charset="0"/>
              <a:cs typeface="Times New Roman" pitchFamily="18" charset="0"/>
              <a:sym typeface="Symbol" pitchFamily="18" charset="2"/>
            </a:endParaRPr>
          </a:p>
          <a:p>
            <a:pPr marL="449263" lvl="1" indent="-179388" eaLnBrk="1" hangingPunct="1">
              <a:lnSpc>
                <a:spcPct val="90000"/>
              </a:lnSpc>
              <a:spcBef>
                <a:spcPct val="0"/>
              </a:spcBef>
              <a:buNone/>
            </a:pPr>
            <a:r>
              <a:rPr lang="en-US"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min  </a:t>
            </a:r>
            <a:r>
              <a:rPr lang="en-US" i="1" dirty="0">
                <a:latin typeface="Cambria Math" panose="02040503050406030204" pitchFamily="18" charset="0"/>
                <a:ea typeface="Cambria Math" panose="02040503050406030204" pitchFamily="18" charset="0"/>
                <a:cs typeface="Times New Roman" pitchFamily="18" charset="0"/>
              </a:rPr>
              <a:t>z</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 =    </a:t>
            </a:r>
            <a:r>
              <a:rPr lang="en-US" sz="500"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sz="2400" dirty="0">
                <a:latin typeface="Times New Roman" pitchFamily="18" charset="0"/>
                <a:cs typeface="Times New Roman" pitchFamily="18" charset="0"/>
              </a:rPr>
              <a:t>14 </a:t>
            </a: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11</a:t>
            </a:r>
            <a:r>
              <a:rPr lang="en-US" sz="800" dirty="0">
                <a:latin typeface="Times New Roman" pitchFamily="18" charset="0"/>
                <a:cs typeface="Times New Roman" pitchFamily="18" charset="0"/>
              </a:rPr>
              <a:t> </a:t>
            </a:r>
            <a:r>
              <a:rPr lang="en-US" sz="2400" baseline="-25000" dirty="0">
                <a:latin typeface="Times New Roman" pitchFamily="18" charset="0"/>
                <a:cs typeface="Times New Roman" pitchFamily="18" charset="0"/>
              </a:rPr>
              <a:t> </a:t>
            </a:r>
            <a:r>
              <a:rPr lang="en-US" sz="2400" dirty="0">
                <a:latin typeface="Times New Roman" pitchFamily="18" charset="0"/>
                <a:cs typeface="Times New Roman" pitchFamily="18" charset="0"/>
              </a:rPr>
              <a:t> +    5 </a:t>
            </a: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12</a:t>
            </a:r>
            <a:r>
              <a:rPr lang="en-US" sz="800" baseline="-25000" dirty="0">
                <a:latin typeface="Times New Roman" pitchFamily="18" charset="0"/>
                <a:cs typeface="Times New Roman" pitchFamily="18" charset="0"/>
              </a:rPr>
              <a:t> </a:t>
            </a:r>
            <a:r>
              <a:rPr lang="en-US" sz="2400" dirty="0">
                <a:latin typeface="Times New Roman" pitchFamily="18" charset="0"/>
                <a:cs typeface="Times New Roman" pitchFamily="18" charset="0"/>
              </a:rPr>
              <a:t>  +  8 </a:t>
            </a: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13</a:t>
            </a:r>
            <a:r>
              <a:rPr lang="en-US" sz="2400" dirty="0">
                <a:latin typeface="Times New Roman" pitchFamily="18" charset="0"/>
                <a:cs typeface="Times New Roman" pitchFamily="18" charset="0"/>
              </a:rPr>
              <a:t> </a:t>
            </a:r>
            <a:r>
              <a:rPr lang="en-US" sz="1000" dirty="0">
                <a:latin typeface="Times New Roman" pitchFamily="18" charset="0"/>
                <a:cs typeface="Times New Roman" pitchFamily="18" charset="0"/>
              </a:rPr>
              <a:t> </a:t>
            </a:r>
            <a:r>
              <a:rPr lang="en-US" sz="2400" dirty="0">
                <a:latin typeface="Times New Roman" pitchFamily="18" charset="0"/>
                <a:cs typeface="Times New Roman" pitchFamily="18" charset="0"/>
              </a:rPr>
              <a:t> +    7 </a:t>
            </a: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14</a:t>
            </a:r>
            <a:r>
              <a:rPr lang="en-US" sz="2400" dirty="0">
                <a:latin typeface="Times New Roman" pitchFamily="18" charset="0"/>
                <a:cs typeface="Times New Roman" pitchFamily="18" charset="0"/>
              </a:rPr>
              <a:t> </a:t>
            </a:r>
          </a:p>
          <a:p>
            <a:pPr marL="449263" lvl="1" indent="-179388" eaLnBrk="1" hangingPunct="1">
              <a:lnSpc>
                <a:spcPct val="90000"/>
              </a:lnSpc>
              <a:spcBef>
                <a:spcPct val="0"/>
              </a:spcBef>
              <a:buNone/>
            </a:pPr>
            <a:r>
              <a:rPr lang="en-US" dirty="0">
                <a:latin typeface="Times New Roman" pitchFamily="18" charset="0"/>
                <a:cs typeface="Times New Roman" pitchFamily="18" charset="0"/>
              </a:rPr>
              <a:t>                  </a:t>
            </a:r>
            <a:r>
              <a:rPr lang="en-US" sz="2400" dirty="0">
                <a:latin typeface="Times New Roman" pitchFamily="18" charset="0"/>
                <a:cs typeface="Times New Roman" pitchFamily="18" charset="0"/>
              </a:rPr>
              <a:t>+    2 </a:t>
            </a: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21</a:t>
            </a:r>
            <a:r>
              <a:rPr lang="en-US" sz="2400" dirty="0">
                <a:latin typeface="Times New Roman" pitchFamily="18" charset="0"/>
                <a:cs typeface="Times New Roman" pitchFamily="18" charset="0"/>
              </a:rPr>
              <a:t>  +  12 </a:t>
            </a: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22</a:t>
            </a:r>
            <a:r>
              <a:rPr lang="en-US" sz="2400" dirty="0">
                <a:latin typeface="Times New Roman" pitchFamily="18" charset="0"/>
                <a:cs typeface="Times New Roman" pitchFamily="18" charset="0"/>
              </a:rPr>
              <a:t> </a:t>
            </a:r>
            <a:r>
              <a:rPr lang="en-US" sz="800" dirty="0">
                <a:latin typeface="Times New Roman" pitchFamily="18" charset="0"/>
                <a:cs typeface="Times New Roman" pitchFamily="18" charset="0"/>
              </a:rPr>
              <a:t> </a:t>
            </a:r>
            <a:r>
              <a:rPr lang="en-US" sz="2400" dirty="0">
                <a:latin typeface="Times New Roman" pitchFamily="18" charset="0"/>
                <a:cs typeface="Times New Roman" pitchFamily="18" charset="0"/>
              </a:rPr>
              <a:t> +  6 </a:t>
            </a: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23</a:t>
            </a:r>
            <a:r>
              <a:rPr lang="en-US" sz="800" baseline="-25000" dirty="0">
                <a:latin typeface="Times New Roman" pitchFamily="18" charset="0"/>
                <a:cs typeface="Times New Roman" pitchFamily="18" charset="0"/>
              </a:rPr>
              <a:t> </a:t>
            </a:r>
            <a:r>
              <a:rPr lang="en-US" sz="200" baseline="-25000" dirty="0">
                <a:latin typeface="Times New Roman" pitchFamily="18" charset="0"/>
                <a:cs typeface="Times New Roman" pitchFamily="18" charset="0"/>
              </a:rPr>
              <a:t>  </a:t>
            </a:r>
            <a:r>
              <a:rPr lang="en-US" sz="2400" dirty="0">
                <a:latin typeface="Times New Roman" pitchFamily="18" charset="0"/>
                <a:cs typeface="Times New Roman" pitchFamily="18" charset="0"/>
              </a:rPr>
              <a:t>  +    5 </a:t>
            </a: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24</a:t>
            </a:r>
            <a:r>
              <a:rPr lang="en-US" sz="2400" dirty="0">
                <a:latin typeface="Times New Roman" pitchFamily="18" charset="0"/>
                <a:cs typeface="Times New Roman" pitchFamily="18" charset="0"/>
              </a:rPr>
              <a:t> </a:t>
            </a:r>
          </a:p>
          <a:p>
            <a:pPr marL="449263" lvl="1" indent="-179388" eaLnBrk="1" hangingPunct="1">
              <a:lnSpc>
                <a:spcPct val="90000"/>
              </a:lnSpc>
              <a:spcBef>
                <a:spcPct val="0"/>
              </a:spcBef>
              <a:buNone/>
            </a:pPr>
            <a:r>
              <a:rPr lang="en-US" sz="2400" dirty="0">
                <a:latin typeface="Times New Roman" pitchFamily="18" charset="0"/>
                <a:cs typeface="Times New Roman" pitchFamily="18" charset="0"/>
              </a:rPr>
              <a:t>                     +    7 </a:t>
            </a: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31</a:t>
            </a:r>
            <a:r>
              <a:rPr lang="en-US" sz="100" baseline="-25000" dirty="0">
                <a:latin typeface="Times New Roman" pitchFamily="18" charset="0"/>
                <a:cs typeface="Times New Roman" pitchFamily="18" charset="0"/>
              </a:rPr>
              <a:t>                </a:t>
            </a:r>
            <a:r>
              <a:rPr lang="en-US" sz="2400" baseline="-25000" dirty="0">
                <a:latin typeface="Times New Roman" pitchFamily="18" charset="0"/>
                <a:cs typeface="Times New Roman" pitchFamily="18" charset="0"/>
              </a:rPr>
              <a:t> </a:t>
            </a:r>
            <a:r>
              <a:rPr lang="en-US" sz="2400" dirty="0">
                <a:latin typeface="Times New Roman" pitchFamily="18" charset="0"/>
                <a:cs typeface="Times New Roman" pitchFamily="18" charset="0"/>
              </a:rPr>
              <a:t> +    8 </a:t>
            </a: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32  </a:t>
            </a:r>
            <a:r>
              <a:rPr lang="en-US" sz="2400" dirty="0">
                <a:latin typeface="Times New Roman" pitchFamily="18" charset="0"/>
                <a:cs typeface="Times New Roman" pitchFamily="18" charset="0"/>
              </a:rPr>
              <a:t> +  3 </a:t>
            </a: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33  </a:t>
            </a:r>
            <a:r>
              <a:rPr lang="en-US" sz="2400" dirty="0">
                <a:latin typeface="Times New Roman" pitchFamily="18" charset="0"/>
                <a:cs typeface="Times New Roman" pitchFamily="18" charset="0"/>
              </a:rPr>
              <a:t> +    9 </a:t>
            </a: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34</a:t>
            </a:r>
            <a:r>
              <a:rPr lang="en-US" sz="2400" dirty="0">
                <a:latin typeface="Times New Roman" pitchFamily="18" charset="0"/>
                <a:cs typeface="Times New Roman" pitchFamily="18" charset="0"/>
              </a:rPr>
              <a:t> </a:t>
            </a:r>
          </a:p>
          <a:p>
            <a:pPr marL="449263" lvl="1" indent="-179388" eaLnBrk="1" hangingPunct="1">
              <a:lnSpc>
                <a:spcPct val="90000"/>
              </a:lnSpc>
              <a:spcBef>
                <a:spcPct val="0"/>
              </a:spcBef>
              <a:buNone/>
            </a:pPr>
            <a:r>
              <a:rPr lang="en-US" sz="2400" dirty="0">
                <a:latin typeface="Times New Roman" pitchFamily="18" charset="0"/>
                <a:cs typeface="Times New Roman" pitchFamily="18" charset="0"/>
              </a:rPr>
              <a:t>                     +    2 </a:t>
            </a: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41</a:t>
            </a:r>
            <a:r>
              <a:rPr lang="en-US" sz="200" baseline="-25000" dirty="0">
                <a:latin typeface="Times New Roman" pitchFamily="18" charset="0"/>
                <a:cs typeface="Times New Roman" pitchFamily="18" charset="0"/>
              </a:rPr>
              <a:t>     </a:t>
            </a:r>
            <a:r>
              <a:rPr lang="en-US" sz="2400" baseline="-25000" dirty="0">
                <a:latin typeface="Times New Roman" pitchFamily="18" charset="0"/>
                <a:cs typeface="Times New Roman" pitchFamily="18" charset="0"/>
              </a:rPr>
              <a:t> </a:t>
            </a:r>
            <a:r>
              <a:rPr lang="en-US" sz="2400" dirty="0">
                <a:latin typeface="Times New Roman" pitchFamily="18" charset="0"/>
                <a:cs typeface="Times New Roman" pitchFamily="18" charset="0"/>
              </a:rPr>
              <a:t> +    4 </a:t>
            </a: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42  </a:t>
            </a:r>
            <a:r>
              <a:rPr lang="en-US" sz="2400" dirty="0">
                <a:latin typeface="Times New Roman" pitchFamily="18" charset="0"/>
                <a:cs typeface="Times New Roman" pitchFamily="18" charset="0"/>
              </a:rPr>
              <a:t> +  6 </a:t>
            </a: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43  </a:t>
            </a:r>
            <a:r>
              <a:rPr lang="en-US" sz="2400" dirty="0">
                <a:latin typeface="Times New Roman" pitchFamily="18" charset="0"/>
                <a:cs typeface="Times New Roman" pitchFamily="18" charset="0"/>
              </a:rPr>
              <a:t> +  10 </a:t>
            </a: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44</a:t>
            </a:r>
            <a:r>
              <a:rPr lang="en-US" sz="2400" dirty="0">
                <a:latin typeface="Times New Roman" pitchFamily="18" charset="0"/>
                <a:cs typeface="Times New Roman" pitchFamily="18" charset="0"/>
              </a:rPr>
              <a:t> </a:t>
            </a:r>
          </a:p>
          <a:p>
            <a:pPr marL="449263" lvl="1" indent="0" eaLnBrk="1" hangingPunct="1">
              <a:lnSpc>
                <a:spcPct val="90000"/>
              </a:lnSpc>
              <a:spcBef>
                <a:spcPct val="0"/>
              </a:spcBef>
              <a:buFontTx/>
              <a:buNone/>
            </a:pPr>
            <a:r>
              <a:rPr lang="en-US" sz="2400" dirty="0" err="1">
                <a:latin typeface="Times New Roman" pitchFamily="18" charset="0"/>
                <a:cs typeface="Times New Roman" pitchFamily="18" charset="0"/>
                <a:sym typeface="Symbol" pitchFamily="18" charset="2"/>
              </a:rPr>
              <a:t>s.t.</a:t>
            </a:r>
            <a:endParaRPr lang="ar-SA" sz="2400" dirty="0">
              <a:latin typeface="Times New Roman" pitchFamily="18" charset="0"/>
              <a:cs typeface="Times New Roman" pitchFamily="18" charset="0"/>
              <a:sym typeface="Symbol" pitchFamily="18" charset="2"/>
            </a:endParaRPr>
          </a:p>
          <a:p>
            <a:pPr marL="1047750" lvl="1" indent="-533400" algn="ctr" eaLnBrk="1" hangingPunct="1">
              <a:lnSpc>
                <a:spcPct val="90000"/>
              </a:lnSpc>
              <a:spcBef>
                <a:spcPct val="0"/>
              </a:spcBef>
              <a:buFontTx/>
              <a:buNone/>
            </a:pP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11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12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13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14</a:t>
            </a:r>
            <a:r>
              <a:rPr lang="en-US" sz="2400" dirty="0">
                <a:latin typeface="Times New Roman" pitchFamily="18" charset="0"/>
                <a:cs typeface="Times New Roman" pitchFamily="18" charset="0"/>
                <a:sym typeface="Symbol" pitchFamily="18" charset="2"/>
              </a:rPr>
              <a:t> = 1</a:t>
            </a:r>
          </a:p>
          <a:p>
            <a:pPr marL="630238" lvl="1" indent="-115888" algn="ctr" eaLnBrk="1" hangingPunct="1">
              <a:lnSpc>
                <a:spcPct val="90000"/>
              </a:lnSpc>
              <a:spcBef>
                <a:spcPct val="0"/>
              </a:spcBef>
              <a:buFontTx/>
              <a:buNone/>
            </a:pP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21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22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23 </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24</a:t>
            </a:r>
            <a:r>
              <a:rPr lang="en-US" sz="2400" dirty="0">
                <a:latin typeface="Times New Roman" pitchFamily="18" charset="0"/>
                <a:cs typeface="Times New Roman" pitchFamily="18" charset="0"/>
                <a:sym typeface="Symbol" pitchFamily="18" charset="2"/>
              </a:rPr>
              <a:t> = 1</a:t>
            </a:r>
          </a:p>
          <a:p>
            <a:pPr marL="1047750" lvl="1" indent="-533400" algn="ctr" eaLnBrk="1" hangingPunct="1">
              <a:lnSpc>
                <a:spcPct val="90000"/>
              </a:lnSpc>
              <a:spcBef>
                <a:spcPct val="0"/>
              </a:spcBef>
              <a:buFontTx/>
              <a:buNone/>
            </a:pP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31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32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33 </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34</a:t>
            </a:r>
            <a:r>
              <a:rPr lang="en-US" sz="2400" dirty="0">
                <a:latin typeface="Times New Roman" pitchFamily="18" charset="0"/>
                <a:cs typeface="Times New Roman" pitchFamily="18" charset="0"/>
                <a:sym typeface="Symbol" pitchFamily="18" charset="2"/>
              </a:rPr>
              <a:t> = 1</a:t>
            </a:r>
          </a:p>
          <a:p>
            <a:pPr marL="1047750" lvl="1" indent="-533400" algn="ctr" eaLnBrk="1" hangingPunct="1">
              <a:lnSpc>
                <a:spcPct val="90000"/>
              </a:lnSpc>
              <a:spcBef>
                <a:spcPct val="0"/>
              </a:spcBef>
              <a:buFontTx/>
              <a:buNone/>
            </a:pP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41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42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43 </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44</a:t>
            </a:r>
            <a:r>
              <a:rPr lang="en-US" sz="2400" dirty="0">
                <a:latin typeface="Times New Roman" pitchFamily="18" charset="0"/>
                <a:cs typeface="Times New Roman" pitchFamily="18" charset="0"/>
                <a:sym typeface="Symbol" pitchFamily="18" charset="2"/>
              </a:rPr>
              <a:t> = 1</a:t>
            </a:r>
          </a:p>
          <a:p>
            <a:pPr marL="1047750" lvl="1" indent="-533400" algn="ctr" eaLnBrk="1" hangingPunct="1">
              <a:lnSpc>
                <a:spcPct val="90000"/>
              </a:lnSpc>
              <a:spcBef>
                <a:spcPct val="0"/>
              </a:spcBef>
              <a:buFontTx/>
              <a:buNone/>
            </a:pPr>
            <a:endParaRPr lang="en-US" sz="800" dirty="0">
              <a:latin typeface="Times New Roman" pitchFamily="18" charset="0"/>
              <a:cs typeface="Times New Roman" pitchFamily="18" charset="0"/>
              <a:sym typeface="Symbol" pitchFamily="18" charset="2"/>
            </a:endParaRPr>
          </a:p>
          <a:p>
            <a:pPr marL="1047750" lvl="1" indent="-533400" algn="ctr" eaLnBrk="1" hangingPunct="1">
              <a:lnSpc>
                <a:spcPct val="90000"/>
              </a:lnSpc>
              <a:spcBef>
                <a:spcPct val="0"/>
              </a:spcBef>
              <a:buFontTx/>
              <a:buNone/>
            </a:pPr>
            <a:endParaRPr lang="en-US" sz="800" dirty="0">
              <a:latin typeface="Times New Roman" pitchFamily="18" charset="0"/>
              <a:cs typeface="Times New Roman" pitchFamily="18" charset="0"/>
              <a:sym typeface="Symbol" pitchFamily="18" charset="2"/>
            </a:endParaRPr>
          </a:p>
          <a:p>
            <a:pPr marL="1047750" lvl="1" indent="-533400" algn="ctr" eaLnBrk="1" hangingPunct="1">
              <a:lnSpc>
                <a:spcPct val="90000"/>
              </a:lnSpc>
              <a:spcBef>
                <a:spcPct val="0"/>
              </a:spcBef>
              <a:buFontTx/>
              <a:buNone/>
            </a:pP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11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21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31 </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41</a:t>
            </a:r>
            <a:r>
              <a:rPr lang="en-US" sz="2400" dirty="0">
                <a:latin typeface="Times New Roman" pitchFamily="18" charset="0"/>
                <a:cs typeface="Times New Roman" pitchFamily="18" charset="0"/>
                <a:sym typeface="Symbol" pitchFamily="18" charset="2"/>
              </a:rPr>
              <a:t> = 1</a:t>
            </a:r>
          </a:p>
          <a:p>
            <a:pPr marL="1047750" lvl="1" indent="-533400" algn="ctr" eaLnBrk="1" hangingPunct="1">
              <a:lnSpc>
                <a:spcPct val="90000"/>
              </a:lnSpc>
              <a:spcBef>
                <a:spcPct val="0"/>
              </a:spcBef>
              <a:buFontTx/>
              <a:buNone/>
            </a:pP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12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22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32 </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42</a:t>
            </a:r>
            <a:r>
              <a:rPr lang="en-US" sz="2400" dirty="0">
                <a:latin typeface="Times New Roman" pitchFamily="18" charset="0"/>
                <a:cs typeface="Times New Roman" pitchFamily="18" charset="0"/>
                <a:sym typeface="Symbol" pitchFamily="18" charset="2"/>
              </a:rPr>
              <a:t> = 1</a:t>
            </a:r>
          </a:p>
          <a:p>
            <a:pPr marL="1047750" lvl="1" indent="-533400" algn="ctr" eaLnBrk="1" hangingPunct="1">
              <a:lnSpc>
                <a:spcPct val="90000"/>
              </a:lnSpc>
              <a:spcBef>
                <a:spcPct val="0"/>
              </a:spcBef>
              <a:buFontTx/>
              <a:buNone/>
            </a:pP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13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23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33 </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43</a:t>
            </a:r>
            <a:r>
              <a:rPr lang="en-US" sz="2400" dirty="0">
                <a:latin typeface="Times New Roman" pitchFamily="18" charset="0"/>
                <a:cs typeface="Times New Roman" pitchFamily="18" charset="0"/>
                <a:sym typeface="Symbol" pitchFamily="18" charset="2"/>
              </a:rPr>
              <a:t> = 1</a:t>
            </a:r>
          </a:p>
          <a:p>
            <a:pPr marL="1047750" lvl="1" indent="-533400" algn="ctr" eaLnBrk="1" hangingPunct="1">
              <a:lnSpc>
                <a:spcPct val="90000"/>
              </a:lnSpc>
              <a:spcBef>
                <a:spcPct val="0"/>
              </a:spcBef>
              <a:buFontTx/>
              <a:buNone/>
            </a:pP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14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24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34 </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44</a:t>
            </a:r>
            <a:r>
              <a:rPr lang="en-US" sz="2400" dirty="0">
                <a:latin typeface="Times New Roman" pitchFamily="18" charset="0"/>
                <a:cs typeface="Times New Roman" pitchFamily="18" charset="0"/>
                <a:sym typeface="Symbol" pitchFamily="18" charset="2"/>
              </a:rPr>
              <a:t> = 1</a:t>
            </a:r>
          </a:p>
          <a:p>
            <a:pPr marL="1047750" lvl="1" indent="-533400" algn="ctr" eaLnBrk="1" hangingPunct="1">
              <a:lnSpc>
                <a:spcPct val="90000"/>
              </a:lnSpc>
              <a:spcBef>
                <a:spcPct val="0"/>
              </a:spcBef>
              <a:buFontTx/>
              <a:buNone/>
            </a:pPr>
            <a:endParaRPr lang="ar-SA" sz="800" dirty="0">
              <a:latin typeface="Times New Roman" pitchFamily="18" charset="0"/>
              <a:cs typeface="Times New Roman" pitchFamily="18" charset="0"/>
              <a:sym typeface="Symbol" pitchFamily="18" charset="2"/>
            </a:endParaRPr>
          </a:p>
          <a:p>
            <a:pPr marL="1047750" lvl="1" indent="-533400" algn="ctr" eaLnBrk="1" hangingPunct="1">
              <a:lnSpc>
                <a:spcPct val="90000"/>
              </a:lnSpc>
              <a:spcBef>
                <a:spcPct val="0"/>
              </a:spcBef>
              <a:buNone/>
            </a:pPr>
            <a:r>
              <a:rPr lang="en-US" sz="2400" i="1" dirty="0">
                <a:latin typeface="Times New Roman" pitchFamily="18" charset="0"/>
                <a:cs typeface="Times New Roman" pitchFamily="18" charset="0"/>
                <a:sym typeface="Symbol" pitchFamily="18" charset="2"/>
              </a:rPr>
              <a:t>      </a:t>
            </a:r>
            <a:r>
              <a:rPr lang="en-US" sz="2400" i="1" dirty="0" err="1">
                <a:latin typeface="Times New Roman" pitchFamily="18" charset="0"/>
                <a:cs typeface="Times New Roman" pitchFamily="18" charset="0"/>
                <a:sym typeface="Symbol" pitchFamily="18" charset="2"/>
              </a:rPr>
              <a:t>x</a:t>
            </a:r>
            <a:r>
              <a:rPr lang="en-US" sz="2400" i="1" baseline="-25000" dirty="0" err="1">
                <a:latin typeface="Times New Roman" pitchFamily="18" charset="0"/>
                <a:cs typeface="Times New Roman" pitchFamily="18" charset="0"/>
                <a:sym typeface="Symbol" pitchFamily="18" charset="2"/>
              </a:rPr>
              <a:t>ij</a:t>
            </a:r>
            <a:r>
              <a:rPr lang="en-US" sz="2400" dirty="0">
                <a:latin typeface="Times New Roman" pitchFamily="18" charset="0"/>
                <a:cs typeface="Times New Roman" pitchFamily="18" charset="0"/>
                <a:sym typeface="Symbol" pitchFamily="18" charset="2"/>
              </a:rPr>
              <a:t> = 0 or 1     </a:t>
            </a:r>
            <a:r>
              <a:rPr lang="en-US" sz="2400" i="1" dirty="0" err="1">
                <a:latin typeface="Times New Roman" pitchFamily="18" charset="0"/>
                <a:cs typeface="Times New Roman" pitchFamily="18" charset="0"/>
                <a:sym typeface="Symbol" pitchFamily="18" charset="2"/>
              </a:rPr>
              <a:t>i</a:t>
            </a:r>
            <a:r>
              <a:rPr lang="en-US" sz="2400" i="1" dirty="0">
                <a:latin typeface="Times New Roman" pitchFamily="18" charset="0"/>
                <a:cs typeface="Times New Roman" pitchFamily="18" charset="0"/>
                <a:sym typeface="Symbol" pitchFamily="18" charset="2"/>
              </a:rPr>
              <a:t> = </a:t>
            </a:r>
            <a:r>
              <a:rPr lang="en-US" sz="2400" dirty="0">
                <a:latin typeface="Times New Roman" pitchFamily="18" charset="0"/>
                <a:cs typeface="Times New Roman" pitchFamily="18" charset="0"/>
                <a:sym typeface="Symbol" pitchFamily="18" charset="2"/>
              </a:rPr>
              <a:t>1 , 2 , … , </a:t>
            </a:r>
            <a:r>
              <a:rPr lang="en-US" sz="2400" i="1" dirty="0">
                <a:latin typeface="Times New Roman" pitchFamily="18" charset="0"/>
                <a:cs typeface="Times New Roman" pitchFamily="18" charset="0"/>
                <a:sym typeface="Symbol" pitchFamily="18" charset="2"/>
              </a:rPr>
              <a:t>n</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j </a:t>
            </a:r>
            <a:r>
              <a:rPr lang="en-US" sz="2400" dirty="0">
                <a:latin typeface="Times New Roman" pitchFamily="18" charset="0"/>
                <a:cs typeface="Times New Roman" pitchFamily="18" charset="0"/>
                <a:sym typeface="Symbol" pitchFamily="18" charset="2"/>
              </a:rPr>
              <a:t>= 1 , 2 , … , </a:t>
            </a:r>
            <a:r>
              <a:rPr lang="en-US" sz="2400" i="1" dirty="0">
                <a:latin typeface="Times New Roman" pitchFamily="18" charset="0"/>
                <a:cs typeface="Times New Roman" pitchFamily="18" charset="0"/>
                <a:sym typeface="Symbol" pitchFamily="18" charset="2"/>
              </a:rPr>
              <a:t>n</a:t>
            </a:r>
            <a:endParaRPr lang="ar-SA" sz="2400" dirty="0">
              <a:latin typeface="Times New Roman" pitchFamily="18" charset="0"/>
              <a:cs typeface="Times New Roman" pitchFamily="18" charset="0"/>
              <a:sym typeface="Symbol" pitchFamily="18" charset="2"/>
            </a:endParaRPr>
          </a:p>
          <a:p>
            <a:pPr marL="1047750" lvl="1" indent="-533400" algn="ctr" eaLnBrk="1" hangingPunct="1">
              <a:lnSpc>
                <a:spcPct val="90000"/>
              </a:lnSpc>
              <a:spcBef>
                <a:spcPct val="0"/>
              </a:spcBef>
              <a:buFontTx/>
              <a:buNone/>
            </a:pPr>
            <a:endParaRPr lang="en-US" sz="2000" i="1" dirty="0">
              <a:latin typeface="Times New Roman" pitchFamily="18" charset="0"/>
              <a:cs typeface="Times New Roman" pitchFamily="18" charset="0"/>
              <a:sym typeface="Symbol" pitchFamily="18" charset="2"/>
            </a:endParaRPr>
          </a:p>
        </p:txBody>
      </p:sp>
      <p:sp>
        <p:nvSpPr>
          <p:cNvPr id="6" name="Line Callout 1 5"/>
          <p:cNvSpPr/>
          <p:nvPr/>
        </p:nvSpPr>
        <p:spPr>
          <a:xfrm>
            <a:off x="6953250" y="3352800"/>
            <a:ext cx="2057400" cy="914400"/>
          </a:xfrm>
          <a:prstGeom prst="borderCallout1">
            <a:avLst>
              <a:gd name="adj1" fmla="val 51537"/>
              <a:gd name="adj2" fmla="val -5054"/>
              <a:gd name="adj3" fmla="val 78074"/>
              <a:gd name="adj4" fmla="val -28133"/>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2400" dirty="0">
                <a:solidFill>
                  <a:srgbClr val="0000FF"/>
                </a:solidFill>
              </a:rPr>
              <a:t>كل موظف يسند لمهمة واحدة فقط</a:t>
            </a:r>
            <a:endParaRPr lang="en-US" sz="2400" dirty="0">
              <a:solidFill>
                <a:srgbClr val="0000FF"/>
              </a:solidFill>
            </a:endParaRPr>
          </a:p>
        </p:txBody>
      </p:sp>
      <p:sp>
        <p:nvSpPr>
          <p:cNvPr id="7" name="Line Callout 1 6"/>
          <p:cNvSpPr/>
          <p:nvPr/>
        </p:nvSpPr>
        <p:spPr>
          <a:xfrm>
            <a:off x="6943725" y="4876800"/>
            <a:ext cx="2057400" cy="914400"/>
          </a:xfrm>
          <a:prstGeom prst="borderCallout1">
            <a:avLst>
              <a:gd name="adj1" fmla="val 51537"/>
              <a:gd name="adj2" fmla="val -5054"/>
              <a:gd name="adj3" fmla="val 78074"/>
              <a:gd name="adj4" fmla="val -28133"/>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2400" dirty="0">
                <a:solidFill>
                  <a:srgbClr val="0000FF"/>
                </a:solidFill>
              </a:rPr>
              <a:t>كل مهمة تسند لموظف واحد فقط</a:t>
            </a:r>
            <a:endParaRPr lang="en-US" sz="2400" dirty="0">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7" name="Rectangle 3"/>
          <p:cNvSpPr>
            <a:spLocks noGrp="1" noChangeArrowheads="1"/>
          </p:cNvSpPr>
          <p:nvPr>
            <p:ph type="body" sz="half" idx="1"/>
          </p:nvPr>
        </p:nvSpPr>
        <p:spPr>
          <a:xfrm>
            <a:off x="457200" y="1600200"/>
            <a:ext cx="8258175" cy="4954588"/>
          </a:xfrm>
        </p:spPr>
        <p:txBody>
          <a:bodyPr/>
          <a:lstStyle/>
          <a:p>
            <a:pPr marL="1047750" lvl="1" indent="-533400" eaLnBrk="1" hangingPunct="1">
              <a:spcBef>
                <a:spcPct val="0"/>
              </a:spcBef>
              <a:buFontTx/>
              <a:buNone/>
            </a:pPr>
            <a:endParaRPr lang="ar-SA" sz="2400" i="1" dirty="0">
              <a:latin typeface="Times New Roman" pitchFamily="18" charset="0"/>
              <a:cs typeface="Times New Roman" pitchFamily="18" charset="0"/>
              <a:sym typeface="Symbol" pitchFamily="18" charset="2"/>
            </a:endParaRPr>
          </a:p>
          <a:p>
            <a:pPr marL="1047750" lvl="1" indent="-533400" eaLnBrk="1" hangingPunct="1">
              <a:spcBef>
                <a:spcPct val="0"/>
              </a:spcBef>
              <a:buFontTx/>
              <a:buNone/>
            </a:pPr>
            <a:endParaRPr lang="ar-SA" sz="2400" i="1" dirty="0">
              <a:latin typeface="Times New Roman" pitchFamily="18" charset="0"/>
              <a:cs typeface="Times New Roman" pitchFamily="18" charset="0"/>
              <a:sym typeface="Symbol" pitchFamily="18" charset="2"/>
            </a:endParaRPr>
          </a:p>
          <a:p>
            <a:pPr marL="1047750" lvl="1" indent="-533400" eaLnBrk="1" hangingPunct="1">
              <a:spcBef>
                <a:spcPct val="0"/>
              </a:spcBef>
              <a:buFontTx/>
              <a:buNone/>
            </a:pPr>
            <a:endParaRPr lang="ar-SA" sz="2400" i="1" dirty="0">
              <a:latin typeface="Times New Roman" pitchFamily="18" charset="0"/>
              <a:cs typeface="Times New Roman" pitchFamily="18" charset="0"/>
              <a:sym typeface="Symbol" pitchFamily="18" charset="2"/>
            </a:endParaRPr>
          </a:p>
          <a:p>
            <a:pPr marL="1047750" lvl="1" indent="-533400" eaLnBrk="1" hangingPunct="1">
              <a:spcBef>
                <a:spcPct val="0"/>
              </a:spcBef>
              <a:buFontTx/>
              <a:buNone/>
            </a:pPr>
            <a:r>
              <a:rPr lang="en-US" sz="2400" i="1" dirty="0" err="1">
                <a:latin typeface="Times New Roman" pitchFamily="18" charset="0"/>
                <a:cs typeface="Times New Roman" pitchFamily="18" charset="0"/>
                <a:sym typeface="Symbol" pitchFamily="18" charset="2"/>
              </a:rPr>
              <a:t>i</a:t>
            </a:r>
            <a:r>
              <a:rPr lang="en-US" sz="2400" i="1" dirty="0">
                <a:latin typeface="Times New Roman" pitchFamily="18" charset="0"/>
                <a:cs typeface="Times New Roman" pitchFamily="18" charset="0"/>
                <a:sym typeface="Symbol" pitchFamily="18" charset="2"/>
              </a:rPr>
              <a:t> = </a:t>
            </a:r>
            <a:r>
              <a:rPr lang="en-US" sz="2400" dirty="0">
                <a:latin typeface="Times New Roman" pitchFamily="18" charset="0"/>
                <a:cs typeface="Times New Roman" pitchFamily="18" charset="0"/>
                <a:sym typeface="Symbol" pitchFamily="18" charset="2"/>
              </a:rPr>
              <a:t>1</a:t>
            </a:r>
            <a:r>
              <a:rPr lang="ar-SA" sz="24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2</a:t>
            </a:r>
            <a:r>
              <a:rPr lang="ar-SA" sz="24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a:t>
            </a:r>
            <a:r>
              <a:rPr lang="ar-SA" sz="24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n</a:t>
            </a:r>
            <a:r>
              <a:rPr lang="en-US" sz="2400" dirty="0">
                <a:latin typeface="Times New Roman" pitchFamily="18" charset="0"/>
                <a:cs typeface="Times New Roman" pitchFamily="18" charset="0"/>
                <a:sym typeface="Symbol" pitchFamily="18" charset="2"/>
              </a:rPr>
              <a:t>   and    </a:t>
            </a:r>
            <a:r>
              <a:rPr lang="en-US" sz="2400" i="1" dirty="0">
                <a:latin typeface="Times New Roman" pitchFamily="18" charset="0"/>
                <a:cs typeface="Times New Roman" pitchFamily="18" charset="0"/>
                <a:sym typeface="Symbol" pitchFamily="18" charset="2"/>
              </a:rPr>
              <a:t>j </a:t>
            </a:r>
            <a:r>
              <a:rPr lang="en-US" sz="2400" dirty="0">
                <a:latin typeface="Times New Roman" pitchFamily="18" charset="0"/>
                <a:cs typeface="Times New Roman" pitchFamily="18" charset="0"/>
                <a:sym typeface="Symbol" pitchFamily="18" charset="2"/>
              </a:rPr>
              <a:t>= 1</a:t>
            </a:r>
            <a:r>
              <a:rPr lang="ar-SA" sz="24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2</a:t>
            </a:r>
            <a:r>
              <a:rPr lang="ar-SA" sz="24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a:t>
            </a:r>
            <a:r>
              <a:rPr lang="ar-SA" sz="24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n</a:t>
            </a:r>
          </a:p>
          <a:p>
            <a:pPr marL="1047750" lvl="1" indent="-533400" algn="r" rtl="1" eaLnBrk="1" hangingPunct="1">
              <a:spcBef>
                <a:spcPct val="0"/>
              </a:spcBef>
              <a:buFontTx/>
              <a:buNone/>
            </a:pPr>
            <a:r>
              <a:rPr lang="en-US" sz="2400" dirty="0">
                <a:latin typeface="Times New Roman" pitchFamily="18" charset="0"/>
                <a:cs typeface="Times New Roman" pitchFamily="18" charset="0"/>
                <a:sym typeface="Symbol" pitchFamily="18" charset="2"/>
              </a:rPr>
              <a:t>	</a:t>
            </a:r>
          </a:p>
        </p:txBody>
      </p:sp>
      <p:sp>
        <p:nvSpPr>
          <p:cNvPr id="8194" name="Slide Number Placeholder 6"/>
          <p:cNvSpPr>
            <a:spLocks noGrp="1"/>
          </p:cNvSpPr>
          <p:nvPr>
            <p:ph type="sldNum" sz="quarter" idx="12"/>
          </p:nvPr>
        </p:nvSpPr>
        <p:spPr>
          <a:noFill/>
        </p:spPr>
        <p:txBody>
          <a:bodyPr/>
          <a:lstStyle/>
          <a:p>
            <a:fld id="{0B0E2353-D371-4E3B-800B-F88868F22F19}" type="slidenum">
              <a:rPr lang="ar-SA" smtClean="0"/>
              <a:pPr/>
              <a:t>8</a:t>
            </a:fld>
            <a:endParaRPr lang="en-US"/>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البرنامج الرياضي بشكل عام</a:t>
            </a:r>
            <a:endParaRPr lang="en-US" sz="4000" b="1" dirty="0">
              <a:solidFill>
                <a:srgbClr val="002060"/>
              </a:solidFill>
              <a:latin typeface="Times New Roman" pitchFamily="18" charset="0"/>
              <a:cs typeface="Times New Roman" pitchFamily="18" charset="0"/>
              <a:sym typeface="Symbol" pitchFamily="18" charset="2"/>
            </a:endParaRPr>
          </a:p>
        </p:txBody>
      </p:sp>
      <p:sp>
        <p:nvSpPr>
          <p:cNvPr id="10373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73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 name="TextBox 12"/>
          <p:cNvSpPr txBox="1"/>
          <p:nvPr/>
        </p:nvSpPr>
        <p:spPr>
          <a:xfrm>
            <a:off x="2453434" y="1479859"/>
            <a:ext cx="4038600" cy="461665"/>
          </a:xfrm>
          <a:prstGeom prst="rect">
            <a:avLst/>
          </a:prstGeom>
          <a:solidFill>
            <a:schemeClr val="bg1"/>
          </a:solidFill>
        </p:spPr>
        <p:txBody>
          <a:bodyPr wrap="square" rtlCol="0">
            <a:spAutoFit/>
          </a:bodyPr>
          <a:lstStyle/>
          <a:p>
            <a:pPr lvl="0" algn="r" rtl="1"/>
            <a:r>
              <a:rPr lang="ar-SA" sz="2400" dirty="0">
                <a:latin typeface="Times New Roman" pitchFamily="18" charset="0"/>
                <a:cs typeface="Times New Roman" pitchFamily="18" charset="0"/>
              </a:rPr>
              <a:t>إذا تم تخصيص الموظف </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i</a:t>
            </a:r>
            <a:r>
              <a:rPr lang="en-US" sz="2400" dirty="0">
                <a:latin typeface="Times New Roman" pitchFamily="18" charset="0"/>
                <a:cs typeface="Times New Roman" pitchFamily="18" charset="0"/>
              </a:rPr>
              <a:t> </a:t>
            </a:r>
            <a:r>
              <a:rPr lang="ar-SA" sz="2400" dirty="0">
                <a:latin typeface="Times New Roman" pitchFamily="18" charset="0"/>
                <a:cs typeface="Times New Roman" pitchFamily="18" charset="0"/>
              </a:rPr>
              <a:t> للمهمة  </a:t>
            </a:r>
            <a:r>
              <a:rPr lang="en-US" sz="2400" i="1" dirty="0">
                <a:latin typeface="Times New Roman" pitchFamily="18" charset="0"/>
                <a:cs typeface="Times New Roman" pitchFamily="18" charset="0"/>
              </a:rPr>
              <a:t> j</a:t>
            </a:r>
          </a:p>
        </p:txBody>
      </p:sp>
      <p:sp>
        <p:nvSpPr>
          <p:cNvPr id="16" name="TextBox 15"/>
          <p:cNvSpPr txBox="1"/>
          <p:nvPr/>
        </p:nvSpPr>
        <p:spPr>
          <a:xfrm>
            <a:off x="1690184" y="1499659"/>
            <a:ext cx="533400" cy="461665"/>
          </a:xfrm>
          <a:prstGeom prst="rect">
            <a:avLst/>
          </a:prstGeom>
          <a:solidFill>
            <a:schemeClr val="bg1">
              <a:alpha val="0"/>
            </a:schemeClr>
          </a:solidFill>
        </p:spPr>
        <p:txBody>
          <a:bodyPr wrap="square" rtlCol="0">
            <a:spAutoFit/>
          </a:bodyPr>
          <a:lstStyle/>
          <a:p>
            <a:pPr lvl="0" algn="r" rtl="1"/>
            <a:r>
              <a:rPr lang="en-US" sz="2400" dirty="0">
                <a:latin typeface="Times New Roman" pitchFamily="18" charset="0"/>
                <a:cs typeface="Times New Roman" pitchFamily="18" charset="0"/>
              </a:rPr>
              <a:t>1</a:t>
            </a:r>
            <a:endParaRPr lang="en-US" sz="2400" baseline="-25000" dirty="0">
              <a:latin typeface="Times New Roman" pitchFamily="18" charset="0"/>
              <a:cs typeface="Times New Roman" pitchFamily="18" charset="0"/>
            </a:endParaRPr>
          </a:p>
        </p:txBody>
      </p:sp>
      <p:sp>
        <p:nvSpPr>
          <p:cNvPr id="17" name="TextBox 16"/>
          <p:cNvSpPr txBox="1"/>
          <p:nvPr/>
        </p:nvSpPr>
        <p:spPr>
          <a:xfrm>
            <a:off x="1690184" y="2083575"/>
            <a:ext cx="533400" cy="461665"/>
          </a:xfrm>
          <a:prstGeom prst="rect">
            <a:avLst/>
          </a:prstGeom>
          <a:solidFill>
            <a:schemeClr val="bg1">
              <a:alpha val="0"/>
            </a:schemeClr>
          </a:solidFill>
        </p:spPr>
        <p:txBody>
          <a:bodyPr wrap="square" rtlCol="0">
            <a:spAutoFit/>
          </a:bodyPr>
          <a:lstStyle/>
          <a:p>
            <a:pPr lvl="0" algn="r" rtl="1"/>
            <a:r>
              <a:rPr lang="en-US" sz="2400" dirty="0">
                <a:latin typeface="Times New Roman" pitchFamily="18" charset="0"/>
                <a:cs typeface="Times New Roman" pitchFamily="18" charset="0"/>
              </a:rPr>
              <a:t>0</a:t>
            </a:r>
            <a:endParaRPr lang="en-US" sz="2400" baseline="-25000" dirty="0">
              <a:latin typeface="Times New Roman" pitchFamily="18" charset="0"/>
              <a:cs typeface="Times New Roman" pitchFamily="18" charset="0"/>
            </a:endParaRPr>
          </a:p>
        </p:txBody>
      </p:sp>
      <p:sp>
        <p:nvSpPr>
          <p:cNvPr id="10373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 name="TextBox 20"/>
          <p:cNvSpPr txBox="1"/>
          <p:nvPr/>
        </p:nvSpPr>
        <p:spPr>
          <a:xfrm>
            <a:off x="2384648" y="2017555"/>
            <a:ext cx="4419600" cy="461665"/>
          </a:xfrm>
          <a:prstGeom prst="rect">
            <a:avLst/>
          </a:prstGeom>
          <a:solidFill>
            <a:schemeClr val="bg1"/>
          </a:solidFill>
        </p:spPr>
        <p:txBody>
          <a:bodyPr wrap="square" rtlCol="0">
            <a:spAutoFit/>
          </a:bodyPr>
          <a:lstStyle/>
          <a:p>
            <a:pPr lvl="0" algn="r" rtl="1"/>
            <a:r>
              <a:rPr lang="ar-SA" sz="2400" dirty="0">
                <a:latin typeface="Times New Roman" pitchFamily="18" charset="0"/>
                <a:cs typeface="Times New Roman" pitchFamily="18" charset="0"/>
              </a:rPr>
              <a:t>إذا لم يتم تخصيص الموظف </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i</a:t>
            </a:r>
            <a:r>
              <a:rPr lang="en-US" sz="2400" dirty="0">
                <a:latin typeface="Times New Roman" pitchFamily="18" charset="0"/>
                <a:cs typeface="Times New Roman" pitchFamily="18" charset="0"/>
              </a:rPr>
              <a:t> </a:t>
            </a:r>
            <a:r>
              <a:rPr lang="ar-SA" sz="2400" dirty="0">
                <a:latin typeface="Times New Roman" pitchFamily="18" charset="0"/>
                <a:cs typeface="Times New Roman" pitchFamily="18" charset="0"/>
              </a:rPr>
              <a:t> للمهمة  </a:t>
            </a:r>
            <a:r>
              <a:rPr lang="en-US" sz="2400" i="1" dirty="0">
                <a:latin typeface="Times New Roman" pitchFamily="18" charset="0"/>
                <a:cs typeface="Times New Roman" pitchFamily="18" charset="0"/>
              </a:rPr>
              <a:t> j</a:t>
            </a:r>
          </a:p>
        </p:txBody>
      </p:sp>
      <p:graphicFrame>
        <p:nvGraphicFramePr>
          <p:cNvPr id="1086466" name="Object 2"/>
          <p:cNvGraphicFramePr>
            <a:graphicFrameLocks noChangeAspect="1"/>
          </p:cNvGraphicFramePr>
          <p:nvPr>
            <p:extLst>
              <p:ext uri="{D42A27DB-BD31-4B8C-83A1-F6EECF244321}">
                <p14:modId xmlns:p14="http://schemas.microsoft.com/office/powerpoint/2010/main" val="2097811806"/>
              </p:ext>
            </p:extLst>
          </p:nvPr>
        </p:nvGraphicFramePr>
        <p:xfrm>
          <a:off x="1666875" y="3124200"/>
          <a:ext cx="5438775" cy="3536950"/>
        </p:xfrm>
        <a:graphic>
          <a:graphicData uri="http://schemas.openxmlformats.org/presentationml/2006/ole">
            <mc:AlternateContent xmlns:mc="http://schemas.openxmlformats.org/markup-compatibility/2006">
              <mc:Choice xmlns:v="urn:schemas-microsoft-com:vml" Requires="v">
                <p:oleObj spid="_x0000_s1087227" name="معادلة" r:id="rId3" imgW="2831760" imgH="1841400" progId="Equation.3">
                  <p:embed/>
                </p:oleObj>
              </mc:Choice>
              <mc:Fallback>
                <p:oleObj name="معادلة" r:id="rId3" imgW="2831760" imgH="1841400" progId="Equation.3">
                  <p:embed/>
                  <p:pic>
                    <p:nvPicPr>
                      <p:cNvPr id="0" name="Picture 54"/>
                      <p:cNvPicPr>
                        <a:picLocks noChangeAspect="1" noChangeArrowheads="1"/>
                      </p:cNvPicPr>
                      <p:nvPr/>
                    </p:nvPicPr>
                    <p:blipFill>
                      <a:blip r:embed="rId4"/>
                      <a:srcRect/>
                      <a:stretch>
                        <a:fillRect/>
                      </a:stretch>
                    </p:blipFill>
                    <p:spPr bwMode="auto">
                      <a:xfrm>
                        <a:off x="1666875" y="3124200"/>
                        <a:ext cx="5438775" cy="353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576113" y="1733988"/>
            <a:ext cx="1110497" cy="523220"/>
          </a:xfrm>
          <a:prstGeom prst="rect">
            <a:avLst/>
          </a:prstGeom>
          <a:solidFill>
            <a:schemeClr val="bg1"/>
          </a:solidFill>
        </p:spPr>
        <p:txBody>
          <a:bodyPr wrap="square" rtlCol="0">
            <a:spAutoFit/>
          </a:bodyPr>
          <a:lstStyle/>
          <a:p>
            <a:pPr lvl="0" algn="r" rtl="1"/>
            <a:r>
              <a:rPr lang="en-US" sz="2800" i="1" dirty="0" err="1">
                <a:latin typeface="Times New Roman" pitchFamily="18" charset="0"/>
                <a:cs typeface="Times New Roman" pitchFamily="18" charset="0"/>
              </a:rPr>
              <a:t>x</a:t>
            </a:r>
            <a:r>
              <a:rPr lang="en-US" sz="2800" i="1" baseline="-25000" dirty="0" err="1">
                <a:latin typeface="Times New Roman" pitchFamily="18" charset="0"/>
                <a:cs typeface="Times New Roman" pitchFamily="18" charset="0"/>
              </a:rPr>
              <a:t>ij</a:t>
            </a:r>
            <a:r>
              <a:rPr lang="en-US" sz="2800" i="1" baseline="-25000" dirty="0">
                <a:latin typeface="Times New Roman" pitchFamily="18" charset="0"/>
                <a:cs typeface="Times New Roman" pitchFamily="18" charset="0"/>
              </a:rPr>
              <a:t> </a:t>
            </a:r>
            <a:r>
              <a:rPr lang="en-US" sz="2800" b="1" i="1" dirty="0">
                <a:latin typeface="Times New Roman" pitchFamily="18" charset="0"/>
                <a:cs typeface="Times New Roman" pitchFamily="18" charset="0"/>
              </a:rPr>
              <a:t>=</a:t>
            </a:r>
          </a:p>
        </p:txBody>
      </p:sp>
      <p:sp>
        <p:nvSpPr>
          <p:cNvPr id="19" name="Left Brace 18"/>
          <p:cNvSpPr/>
          <p:nvPr/>
        </p:nvSpPr>
        <p:spPr>
          <a:xfrm>
            <a:off x="1696156" y="1600114"/>
            <a:ext cx="161312" cy="840438"/>
          </a:xfrm>
          <a:prstGeom prst="leftBrace">
            <a:avLst>
              <a:gd name="adj1" fmla="val 36016"/>
              <a:gd name="adj2" fmla="val 50000"/>
            </a:avLst>
          </a:prstGeom>
          <a:ln w="158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6"/>
          <p:cNvSpPr>
            <a:spLocks noGrp="1"/>
          </p:cNvSpPr>
          <p:nvPr>
            <p:ph type="sldNum" sz="quarter" idx="12"/>
          </p:nvPr>
        </p:nvSpPr>
        <p:spPr>
          <a:noFill/>
        </p:spPr>
        <p:txBody>
          <a:bodyPr/>
          <a:lstStyle/>
          <a:p>
            <a:fld id="{0EF24AA8-E0AB-4FD5-8FE2-CB25D827C50B}" type="slidenum">
              <a:rPr lang="ar-SA" smtClean="0"/>
              <a:pPr/>
              <a:t>9</a:t>
            </a:fld>
            <a:endParaRPr lang="en-US"/>
          </a:p>
        </p:txBody>
      </p:sp>
      <p:sp>
        <p:nvSpPr>
          <p:cNvPr id="3075" name="Rectangle 2"/>
          <p:cNvSpPr>
            <a:spLocks noGrp="1" noChangeArrowheads="1"/>
          </p:cNvSpPr>
          <p:nvPr>
            <p:ph type="title"/>
          </p:nvPr>
        </p:nvSpPr>
        <p:spPr>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latin typeface="Times New Roman" pitchFamily="18" charset="0"/>
                <a:cs typeface="Times New Roman" pitchFamily="18" charset="0"/>
                <a:sym typeface="Symbol" pitchFamily="18" charset="2"/>
              </a:rPr>
              <a:t>مسألة التخصيص – حالة خاصة من مسألة النقل</a:t>
            </a:r>
            <a:endParaRPr lang="en-US" sz="4000" b="1" dirty="0">
              <a:solidFill>
                <a:srgbClr val="002060"/>
              </a:solidFill>
              <a:latin typeface="Times New Roman" pitchFamily="18" charset="0"/>
              <a:cs typeface="Times New Roman" pitchFamily="18" charset="0"/>
              <a:sym typeface="Symbol" pitchFamily="18" charset="2"/>
            </a:endParaRPr>
          </a:p>
        </p:txBody>
      </p:sp>
      <p:sp>
        <p:nvSpPr>
          <p:cNvPr id="3077" name="Oval 4"/>
          <p:cNvSpPr>
            <a:spLocks noChangeArrowheads="1"/>
          </p:cNvSpPr>
          <p:nvPr/>
        </p:nvSpPr>
        <p:spPr bwMode="auto">
          <a:xfrm>
            <a:off x="2105025" y="2093912"/>
            <a:ext cx="771525" cy="495300"/>
          </a:xfrm>
          <a:prstGeom prst="ellipse">
            <a:avLst/>
          </a:prstGeom>
          <a:solidFill>
            <a:schemeClr val="accent1"/>
          </a:solidFill>
          <a:ln w="9525">
            <a:solidFill>
              <a:schemeClr val="tx1"/>
            </a:solidFill>
            <a:round/>
            <a:headEnd/>
            <a:tailEnd/>
          </a:ln>
        </p:spPr>
        <p:txBody>
          <a:bodyPr wrap="none" anchor="ctr"/>
          <a:lstStyle/>
          <a:p>
            <a:pPr algn="ctr" rtl="1"/>
            <a:r>
              <a:rPr lang="ar-SA" dirty="0">
                <a:solidFill>
                  <a:srgbClr val="C00000"/>
                </a:solidFill>
              </a:rPr>
              <a:t>موظف-</a:t>
            </a:r>
            <a:r>
              <a:rPr lang="en-US" dirty="0">
                <a:solidFill>
                  <a:srgbClr val="C00000"/>
                </a:solidFill>
              </a:rPr>
              <a:t>1</a:t>
            </a:r>
          </a:p>
        </p:txBody>
      </p:sp>
      <p:sp>
        <p:nvSpPr>
          <p:cNvPr id="3078" name="Oval 5"/>
          <p:cNvSpPr>
            <a:spLocks noChangeArrowheads="1"/>
          </p:cNvSpPr>
          <p:nvPr/>
        </p:nvSpPr>
        <p:spPr bwMode="auto">
          <a:xfrm>
            <a:off x="2087563" y="3276600"/>
            <a:ext cx="771525" cy="495300"/>
          </a:xfrm>
          <a:prstGeom prst="ellipse">
            <a:avLst/>
          </a:prstGeom>
          <a:solidFill>
            <a:schemeClr val="accent1"/>
          </a:solidFill>
          <a:ln w="9525">
            <a:solidFill>
              <a:schemeClr val="tx1"/>
            </a:solidFill>
            <a:round/>
            <a:headEnd/>
            <a:tailEnd/>
          </a:ln>
        </p:spPr>
        <p:txBody>
          <a:bodyPr wrap="none" anchor="ctr"/>
          <a:lstStyle/>
          <a:p>
            <a:pPr algn="ctr" rtl="1"/>
            <a:r>
              <a:rPr lang="ar-SA" dirty="0">
                <a:solidFill>
                  <a:srgbClr val="C00000"/>
                </a:solidFill>
              </a:rPr>
              <a:t>موظف-</a:t>
            </a:r>
            <a:r>
              <a:rPr lang="en-US" dirty="0">
                <a:solidFill>
                  <a:srgbClr val="C00000"/>
                </a:solidFill>
              </a:rPr>
              <a:t>2</a:t>
            </a:r>
          </a:p>
        </p:txBody>
      </p:sp>
      <p:sp>
        <p:nvSpPr>
          <p:cNvPr id="3079" name="Oval 6"/>
          <p:cNvSpPr>
            <a:spLocks noChangeArrowheads="1"/>
          </p:cNvSpPr>
          <p:nvPr/>
        </p:nvSpPr>
        <p:spPr bwMode="auto">
          <a:xfrm>
            <a:off x="2045403" y="4419600"/>
            <a:ext cx="771525" cy="495300"/>
          </a:xfrm>
          <a:prstGeom prst="ellipse">
            <a:avLst/>
          </a:prstGeom>
          <a:solidFill>
            <a:schemeClr val="accent1"/>
          </a:solidFill>
          <a:ln w="9525">
            <a:solidFill>
              <a:schemeClr val="tx1"/>
            </a:solidFill>
            <a:round/>
            <a:headEnd/>
            <a:tailEnd/>
          </a:ln>
        </p:spPr>
        <p:txBody>
          <a:bodyPr wrap="none" anchor="ctr"/>
          <a:lstStyle/>
          <a:p>
            <a:pPr algn="ctr" rtl="1"/>
            <a:r>
              <a:rPr lang="ar-SA" dirty="0">
                <a:solidFill>
                  <a:srgbClr val="C00000"/>
                </a:solidFill>
              </a:rPr>
              <a:t>موظف-</a:t>
            </a:r>
            <a:r>
              <a:rPr lang="en-US" dirty="0">
                <a:solidFill>
                  <a:srgbClr val="C00000"/>
                </a:solidFill>
              </a:rPr>
              <a:t>3</a:t>
            </a:r>
          </a:p>
        </p:txBody>
      </p:sp>
      <p:sp>
        <p:nvSpPr>
          <p:cNvPr id="3080" name="Oval 7"/>
          <p:cNvSpPr>
            <a:spLocks noChangeArrowheads="1"/>
          </p:cNvSpPr>
          <p:nvPr/>
        </p:nvSpPr>
        <p:spPr bwMode="auto">
          <a:xfrm>
            <a:off x="5905500" y="1998662"/>
            <a:ext cx="771525" cy="495300"/>
          </a:xfrm>
          <a:prstGeom prst="ellipse">
            <a:avLst/>
          </a:prstGeom>
          <a:solidFill>
            <a:schemeClr val="accent1"/>
          </a:solidFill>
          <a:ln w="9525">
            <a:solidFill>
              <a:schemeClr val="tx1"/>
            </a:solidFill>
            <a:round/>
            <a:headEnd/>
            <a:tailEnd/>
          </a:ln>
        </p:spPr>
        <p:txBody>
          <a:bodyPr wrap="none" anchor="ctr"/>
          <a:lstStyle/>
          <a:p>
            <a:pPr algn="ctr" rtl="1"/>
            <a:r>
              <a:rPr lang="ar-SA" dirty="0">
                <a:solidFill>
                  <a:srgbClr val="C00000"/>
                </a:solidFill>
              </a:rPr>
              <a:t>مهمة-</a:t>
            </a:r>
            <a:r>
              <a:rPr lang="en-US" dirty="0">
                <a:solidFill>
                  <a:srgbClr val="C00000"/>
                </a:solidFill>
              </a:rPr>
              <a:t>1</a:t>
            </a:r>
          </a:p>
        </p:txBody>
      </p:sp>
      <p:sp>
        <p:nvSpPr>
          <p:cNvPr id="3081" name="Oval 8"/>
          <p:cNvSpPr>
            <a:spLocks noChangeArrowheads="1"/>
          </p:cNvSpPr>
          <p:nvPr/>
        </p:nvSpPr>
        <p:spPr bwMode="auto">
          <a:xfrm>
            <a:off x="5888038" y="3286125"/>
            <a:ext cx="771525" cy="495300"/>
          </a:xfrm>
          <a:prstGeom prst="ellipse">
            <a:avLst/>
          </a:prstGeom>
          <a:solidFill>
            <a:schemeClr val="accent1"/>
          </a:solidFill>
          <a:ln w="9525">
            <a:solidFill>
              <a:schemeClr val="tx1"/>
            </a:solidFill>
            <a:round/>
            <a:headEnd/>
            <a:tailEnd/>
          </a:ln>
        </p:spPr>
        <p:txBody>
          <a:bodyPr wrap="none" anchor="ctr"/>
          <a:lstStyle/>
          <a:p>
            <a:pPr algn="ctr" rtl="1"/>
            <a:r>
              <a:rPr lang="ar-SA" dirty="0">
                <a:solidFill>
                  <a:srgbClr val="C00000"/>
                </a:solidFill>
              </a:rPr>
              <a:t>مهمة-</a:t>
            </a:r>
            <a:r>
              <a:rPr lang="en-US" dirty="0">
                <a:solidFill>
                  <a:srgbClr val="C00000"/>
                </a:solidFill>
              </a:rPr>
              <a:t>2</a:t>
            </a:r>
          </a:p>
        </p:txBody>
      </p:sp>
      <p:sp>
        <p:nvSpPr>
          <p:cNvPr id="3082" name="Oval 9"/>
          <p:cNvSpPr>
            <a:spLocks noChangeArrowheads="1"/>
          </p:cNvSpPr>
          <p:nvPr/>
        </p:nvSpPr>
        <p:spPr bwMode="auto">
          <a:xfrm>
            <a:off x="5830888" y="4457700"/>
            <a:ext cx="771525" cy="495300"/>
          </a:xfrm>
          <a:prstGeom prst="ellipse">
            <a:avLst/>
          </a:prstGeom>
          <a:solidFill>
            <a:schemeClr val="accent1"/>
          </a:solidFill>
          <a:ln w="9525">
            <a:solidFill>
              <a:schemeClr val="tx1"/>
            </a:solidFill>
            <a:round/>
            <a:headEnd/>
            <a:tailEnd/>
          </a:ln>
        </p:spPr>
        <p:txBody>
          <a:bodyPr wrap="none" anchor="ctr"/>
          <a:lstStyle/>
          <a:p>
            <a:pPr algn="ctr" rtl="1"/>
            <a:r>
              <a:rPr lang="ar-SA" dirty="0">
                <a:solidFill>
                  <a:srgbClr val="C00000"/>
                </a:solidFill>
              </a:rPr>
              <a:t>مهمة-</a:t>
            </a:r>
            <a:r>
              <a:rPr lang="en-US" dirty="0">
                <a:solidFill>
                  <a:srgbClr val="C00000"/>
                </a:solidFill>
              </a:rPr>
              <a:t>3</a:t>
            </a:r>
          </a:p>
        </p:txBody>
      </p:sp>
      <p:sp>
        <p:nvSpPr>
          <p:cNvPr id="3083" name="Line 10"/>
          <p:cNvSpPr>
            <a:spLocks noChangeShapeType="1"/>
          </p:cNvSpPr>
          <p:nvPr/>
        </p:nvSpPr>
        <p:spPr bwMode="auto">
          <a:xfrm flipV="1">
            <a:off x="2828925" y="2189162"/>
            <a:ext cx="3095625" cy="19050"/>
          </a:xfrm>
          <a:prstGeom prst="line">
            <a:avLst/>
          </a:prstGeom>
          <a:noFill/>
          <a:ln w="9525">
            <a:solidFill>
              <a:schemeClr val="tx1"/>
            </a:solidFill>
            <a:round/>
            <a:headEnd/>
            <a:tailEnd type="triangle" w="med" len="med"/>
          </a:ln>
        </p:spPr>
        <p:txBody>
          <a:bodyPr/>
          <a:lstStyle/>
          <a:p>
            <a:endParaRPr lang="en-US"/>
          </a:p>
        </p:txBody>
      </p:sp>
      <p:sp>
        <p:nvSpPr>
          <p:cNvPr id="3084" name="Line 11"/>
          <p:cNvSpPr>
            <a:spLocks noChangeShapeType="1"/>
          </p:cNvSpPr>
          <p:nvPr/>
        </p:nvSpPr>
        <p:spPr bwMode="auto">
          <a:xfrm>
            <a:off x="2867025" y="2293937"/>
            <a:ext cx="3019425" cy="1114425"/>
          </a:xfrm>
          <a:prstGeom prst="line">
            <a:avLst/>
          </a:prstGeom>
          <a:noFill/>
          <a:ln w="9525">
            <a:solidFill>
              <a:schemeClr val="tx1"/>
            </a:solidFill>
            <a:round/>
            <a:headEnd/>
            <a:tailEnd type="triangle" w="med" len="med"/>
          </a:ln>
        </p:spPr>
        <p:txBody>
          <a:bodyPr/>
          <a:lstStyle/>
          <a:p>
            <a:endParaRPr lang="en-US"/>
          </a:p>
        </p:txBody>
      </p:sp>
      <p:sp>
        <p:nvSpPr>
          <p:cNvPr id="3085" name="Line 12"/>
          <p:cNvSpPr>
            <a:spLocks noChangeShapeType="1"/>
          </p:cNvSpPr>
          <p:nvPr/>
        </p:nvSpPr>
        <p:spPr bwMode="auto">
          <a:xfrm>
            <a:off x="2849563" y="2428875"/>
            <a:ext cx="3067050" cy="2095500"/>
          </a:xfrm>
          <a:prstGeom prst="line">
            <a:avLst/>
          </a:prstGeom>
          <a:noFill/>
          <a:ln w="9525">
            <a:solidFill>
              <a:schemeClr val="tx1"/>
            </a:solidFill>
            <a:round/>
            <a:headEnd/>
            <a:tailEnd type="triangle" w="med" len="med"/>
          </a:ln>
        </p:spPr>
        <p:txBody>
          <a:bodyPr/>
          <a:lstStyle/>
          <a:p>
            <a:endParaRPr lang="en-US"/>
          </a:p>
        </p:txBody>
      </p:sp>
      <p:sp>
        <p:nvSpPr>
          <p:cNvPr id="3086" name="Line 13"/>
          <p:cNvSpPr>
            <a:spLocks noChangeShapeType="1"/>
          </p:cNvSpPr>
          <p:nvPr/>
        </p:nvSpPr>
        <p:spPr bwMode="auto">
          <a:xfrm flipV="1">
            <a:off x="2820988" y="2314575"/>
            <a:ext cx="3105150" cy="1095375"/>
          </a:xfrm>
          <a:prstGeom prst="line">
            <a:avLst/>
          </a:prstGeom>
          <a:noFill/>
          <a:ln w="9525">
            <a:solidFill>
              <a:schemeClr val="tx1"/>
            </a:solidFill>
            <a:round/>
            <a:headEnd/>
            <a:tailEnd type="triangle" w="med" len="med"/>
          </a:ln>
        </p:spPr>
        <p:txBody>
          <a:bodyPr/>
          <a:lstStyle/>
          <a:p>
            <a:endParaRPr lang="en-US"/>
          </a:p>
        </p:txBody>
      </p:sp>
      <p:sp>
        <p:nvSpPr>
          <p:cNvPr id="3087" name="Line 14"/>
          <p:cNvSpPr>
            <a:spLocks noChangeShapeType="1"/>
          </p:cNvSpPr>
          <p:nvPr/>
        </p:nvSpPr>
        <p:spPr bwMode="auto">
          <a:xfrm>
            <a:off x="2859088" y="3495675"/>
            <a:ext cx="3019425" cy="38100"/>
          </a:xfrm>
          <a:prstGeom prst="line">
            <a:avLst/>
          </a:prstGeom>
          <a:noFill/>
          <a:ln w="9525">
            <a:solidFill>
              <a:schemeClr val="tx1"/>
            </a:solidFill>
            <a:round/>
            <a:headEnd/>
            <a:tailEnd type="triangle" w="med" len="med"/>
          </a:ln>
        </p:spPr>
        <p:txBody>
          <a:bodyPr/>
          <a:lstStyle/>
          <a:p>
            <a:endParaRPr lang="en-US"/>
          </a:p>
        </p:txBody>
      </p:sp>
      <p:sp>
        <p:nvSpPr>
          <p:cNvPr id="3088" name="Line 15"/>
          <p:cNvSpPr>
            <a:spLocks noChangeShapeType="1"/>
          </p:cNvSpPr>
          <p:nvPr/>
        </p:nvSpPr>
        <p:spPr bwMode="auto">
          <a:xfrm>
            <a:off x="2841625" y="3630612"/>
            <a:ext cx="3009900" cy="971550"/>
          </a:xfrm>
          <a:prstGeom prst="line">
            <a:avLst/>
          </a:prstGeom>
          <a:noFill/>
          <a:ln w="9525">
            <a:solidFill>
              <a:schemeClr val="tx1"/>
            </a:solidFill>
            <a:round/>
            <a:headEnd/>
            <a:tailEnd type="triangle" w="med" len="med"/>
          </a:ln>
        </p:spPr>
        <p:txBody>
          <a:bodyPr/>
          <a:lstStyle/>
          <a:p>
            <a:endParaRPr lang="en-US"/>
          </a:p>
        </p:txBody>
      </p:sp>
      <p:sp>
        <p:nvSpPr>
          <p:cNvPr id="3089" name="Line 16"/>
          <p:cNvSpPr>
            <a:spLocks noChangeShapeType="1"/>
          </p:cNvSpPr>
          <p:nvPr/>
        </p:nvSpPr>
        <p:spPr bwMode="auto">
          <a:xfrm flipV="1">
            <a:off x="2743201" y="2447924"/>
            <a:ext cx="3325812" cy="2047875"/>
          </a:xfrm>
          <a:prstGeom prst="line">
            <a:avLst/>
          </a:prstGeom>
          <a:noFill/>
          <a:ln w="9525">
            <a:solidFill>
              <a:schemeClr val="tx1"/>
            </a:solidFill>
            <a:round/>
            <a:headEnd/>
            <a:tailEnd type="triangle" w="med" len="med"/>
          </a:ln>
        </p:spPr>
        <p:txBody>
          <a:bodyPr/>
          <a:lstStyle/>
          <a:p>
            <a:endParaRPr lang="en-US"/>
          </a:p>
        </p:txBody>
      </p:sp>
      <p:sp>
        <p:nvSpPr>
          <p:cNvPr id="3090" name="Line 17"/>
          <p:cNvSpPr>
            <a:spLocks noChangeShapeType="1"/>
          </p:cNvSpPr>
          <p:nvPr/>
        </p:nvSpPr>
        <p:spPr bwMode="auto">
          <a:xfrm flipV="1">
            <a:off x="2819399" y="3695700"/>
            <a:ext cx="3163889" cy="876300"/>
          </a:xfrm>
          <a:prstGeom prst="line">
            <a:avLst/>
          </a:prstGeom>
          <a:noFill/>
          <a:ln w="9525">
            <a:solidFill>
              <a:schemeClr val="tx1"/>
            </a:solidFill>
            <a:round/>
            <a:headEnd/>
            <a:tailEnd type="triangle" w="med" len="med"/>
          </a:ln>
        </p:spPr>
        <p:txBody>
          <a:bodyPr/>
          <a:lstStyle/>
          <a:p>
            <a:endParaRPr lang="en-US"/>
          </a:p>
        </p:txBody>
      </p:sp>
      <p:sp>
        <p:nvSpPr>
          <p:cNvPr id="3091" name="Line 18"/>
          <p:cNvSpPr>
            <a:spLocks noChangeShapeType="1"/>
          </p:cNvSpPr>
          <p:nvPr/>
        </p:nvSpPr>
        <p:spPr bwMode="auto">
          <a:xfrm>
            <a:off x="2834390" y="4648201"/>
            <a:ext cx="2971800" cy="76200"/>
          </a:xfrm>
          <a:prstGeom prst="line">
            <a:avLst/>
          </a:prstGeom>
          <a:noFill/>
          <a:ln w="9525">
            <a:solidFill>
              <a:schemeClr val="tx1"/>
            </a:solidFill>
            <a:round/>
            <a:headEnd/>
            <a:tailEnd type="triangle" w="med" len="med"/>
          </a:ln>
        </p:spPr>
        <p:txBody>
          <a:bodyPr/>
          <a:lstStyle/>
          <a:p>
            <a:endParaRPr lang="en-US"/>
          </a:p>
        </p:txBody>
      </p:sp>
      <p:sp>
        <p:nvSpPr>
          <p:cNvPr id="21" name="Oval 6"/>
          <p:cNvSpPr>
            <a:spLocks noChangeArrowheads="1"/>
          </p:cNvSpPr>
          <p:nvPr/>
        </p:nvSpPr>
        <p:spPr bwMode="auto">
          <a:xfrm>
            <a:off x="2094095" y="5486400"/>
            <a:ext cx="771525" cy="495300"/>
          </a:xfrm>
          <a:prstGeom prst="ellipse">
            <a:avLst/>
          </a:prstGeom>
          <a:solidFill>
            <a:schemeClr val="accent1"/>
          </a:solidFill>
          <a:ln w="9525">
            <a:solidFill>
              <a:schemeClr val="tx1"/>
            </a:solidFill>
            <a:round/>
            <a:headEnd/>
            <a:tailEnd/>
          </a:ln>
        </p:spPr>
        <p:txBody>
          <a:bodyPr wrap="none" anchor="ctr"/>
          <a:lstStyle/>
          <a:p>
            <a:pPr algn="ctr" rtl="1"/>
            <a:r>
              <a:rPr lang="ar-SA" dirty="0">
                <a:solidFill>
                  <a:srgbClr val="C00000"/>
                </a:solidFill>
              </a:rPr>
              <a:t>موظف-</a:t>
            </a:r>
            <a:r>
              <a:rPr lang="en-US" dirty="0">
                <a:solidFill>
                  <a:srgbClr val="C00000"/>
                </a:solidFill>
              </a:rPr>
              <a:t>4</a:t>
            </a:r>
          </a:p>
        </p:txBody>
      </p:sp>
      <p:sp>
        <p:nvSpPr>
          <p:cNvPr id="23" name="Oval 9"/>
          <p:cNvSpPr>
            <a:spLocks noChangeArrowheads="1"/>
          </p:cNvSpPr>
          <p:nvPr/>
        </p:nvSpPr>
        <p:spPr bwMode="auto">
          <a:xfrm>
            <a:off x="5827895" y="5524500"/>
            <a:ext cx="771525" cy="495300"/>
          </a:xfrm>
          <a:prstGeom prst="ellipse">
            <a:avLst/>
          </a:prstGeom>
          <a:solidFill>
            <a:schemeClr val="accent1"/>
          </a:solidFill>
          <a:ln w="9525">
            <a:solidFill>
              <a:schemeClr val="tx1"/>
            </a:solidFill>
            <a:round/>
            <a:headEnd/>
            <a:tailEnd/>
          </a:ln>
        </p:spPr>
        <p:txBody>
          <a:bodyPr wrap="none" anchor="ctr"/>
          <a:lstStyle/>
          <a:p>
            <a:pPr algn="ctr" rtl="1"/>
            <a:r>
              <a:rPr lang="ar-SA" dirty="0">
                <a:solidFill>
                  <a:srgbClr val="C00000"/>
                </a:solidFill>
              </a:rPr>
              <a:t>مهمة-</a:t>
            </a:r>
            <a:r>
              <a:rPr lang="en-US" dirty="0">
                <a:solidFill>
                  <a:srgbClr val="C00000"/>
                </a:solidFill>
              </a:rPr>
              <a:t>4</a:t>
            </a:r>
          </a:p>
        </p:txBody>
      </p:sp>
      <p:sp>
        <p:nvSpPr>
          <p:cNvPr id="24" name="Line 12"/>
          <p:cNvSpPr>
            <a:spLocks noChangeShapeType="1"/>
          </p:cNvSpPr>
          <p:nvPr/>
        </p:nvSpPr>
        <p:spPr bwMode="auto">
          <a:xfrm>
            <a:off x="2743200" y="2514600"/>
            <a:ext cx="3124200" cy="3124200"/>
          </a:xfrm>
          <a:prstGeom prst="line">
            <a:avLst/>
          </a:prstGeom>
          <a:noFill/>
          <a:ln w="9525">
            <a:solidFill>
              <a:schemeClr val="tx1"/>
            </a:solidFill>
            <a:round/>
            <a:headEnd/>
            <a:tailEnd type="triangle" w="med" len="med"/>
          </a:ln>
        </p:spPr>
        <p:txBody>
          <a:bodyPr/>
          <a:lstStyle/>
          <a:p>
            <a:endParaRPr lang="en-US"/>
          </a:p>
        </p:txBody>
      </p:sp>
      <p:sp>
        <p:nvSpPr>
          <p:cNvPr id="25" name="Line 15"/>
          <p:cNvSpPr>
            <a:spLocks noChangeShapeType="1"/>
          </p:cNvSpPr>
          <p:nvPr/>
        </p:nvSpPr>
        <p:spPr bwMode="auto">
          <a:xfrm>
            <a:off x="2743200" y="3733800"/>
            <a:ext cx="3048000" cy="1981200"/>
          </a:xfrm>
          <a:prstGeom prst="line">
            <a:avLst/>
          </a:prstGeom>
          <a:noFill/>
          <a:ln w="9525">
            <a:solidFill>
              <a:schemeClr val="tx1"/>
            </a:solidFill>
            <a:round/>
            <a:headEnd/>
            <a:tailEnd type="triangle" w="med" len="med"/>
          </a:ln>
        </p:spPr>
        <p:txBody>
          <a:bodyPr/>
          <a:lstStyle/>
          <a:p>
            <a:endParaRPr lang="en-US"/>
          </a:p>
        </p:txBody>
      </p:sp>
      <p:sp>
        <p:nvSpPr>
          <p:cNvPr id="26" name="Line 18"/>
          <p:cNvSpPr>
            <a:spLocks noChangeShapeType="1"/>
          </p:cNvSpPr>
          <p:nvPr/>
        </p:nvSpPr>
        <p:spPr bwMode="auto">
          <a:xfrm>
            <a:off x="2758190" y="4800601"/>
            <a:ext cx="3033010" cy="990600"/>
          </a:xfrm>
          <a:prstGeom prst="line">
            <a:avLst/>
          </a:prstGeom>
          <a:noFill/>
          <a:ln w="9525">
            <a:solidFill>
              <a:schemeClr val="tx1"/>
            </a:solidFill>
            <a:round/>
            <a:headEnd/>
            <a:tailEnd type="triangle" w="med" len="med"/>
          </a:ln>
        </p:spPr>
        <p:txBody>
          <a:bodyPr/>
          <a:lstStyle/>
          <a:p>
            <a:endParaRPr lang="en-US"/>
          </a:p>
        </p:txBody>
      </p:sp>
      <p:sp>
        <p:nvSpPr>
          <p:cNvPr id="27" name="Line 18"/>
          <p:cNvSpPr>
            <a:spLocks noChangeShapeType="1"/>
          </p:cNvSpPr>
          <p:nvPr/>
        </p:nvSpPr>
        <p:spPr bwMode="auto">
          <a:xfrm flipV="1">
            <a:off x="2667000" y="2514600"/>
            <a:ext cx="3505200" cy="2971800"/>
          </a:xfrm>
          <a:prstGeom prst="line">
            <a:avLst/>
          </a:prstGeom>
          <a:noFill/>
          <a:ln w="9525">
            <a:solidFill>
              <a:schemeClr val="tx1"/>
            </a:solidFill>
            <a:round/>
            <a:headEnd/>
            <a:tailEnd type="triangle" w="med" len="med"/>
          </a:ln>
        </p:spPr>
        <p:txBody>
          <a:bodyPr/>
          <a:lstStyle/>
          <a:p>
            <a:endParaRPr lang="en-US"/>
          </a:p>
        </p:txBody>
      </p:sp>
      <p:sp>
        <p:nvSpPr>
          <p:cNvPr id="28" name="Line 18"/>
          <p:cNvSpPr>
            <a:spLocks noChangeShapeType="1"/>
          </p:cNvSpPr>
          <p:nvPr/>
        </p:nvSpPr>
        <p:spPr bwMode="auto">
          <a:xfrm flipV="1">
            <a:off x="2743200" y="3810000"/>
            <a:ext cx="3276600" cy="1737610"/>
          </a:xfrm>
          <a:prstGeom prst="line">
            <a:avLst/>
          </a:prstGeom>
          <a:noFill/>
          <a:ln w="9525">
            <a:solidFill>
              <a:schemeClr val="tx1"/>
            </a:solidFill>
            <a:round/>
            <a:headEnd/>
            <a:tailEnd type="triangle" w="med" len="med"/>
          </a:ln>
        </p:spPr>
        <p:txBody>
          <a:bodyPr/>
          <a:lstStyle/>
          <a:p>
            <a:endParaRPr lang="en-US"/>
          </a:p>
        </p:txBody>
      </p:sp>
      <p:sp>
        <p:nvSpPr>
          <p:cNvPr id="29" name="Line 18"/>
          <p:cNvSpPr>
            <a:spLocks noChangeShapeType="1"/>
          </p:cNvSpPr>
          <p:nvPr/>
        </p:nvSpPr>
        <p:spPr bwMode="auto">
          <a:xfrm flipV="1">
            <a:off x="2819400" y="4800600"/>
            <a:ext cx="3048000" cy="838200"/>
          </a:xfrm>
          <a:prstGeom prst="line">
            <a:avLst/>
          </a:prstGeom>
          <a:noFill/>
          <a:ln w="9525">
            <a:solidFill>
              <a:schemeClr val="tx1"/>
            </a:solidFill>
            <a:round/>
            <a:headEnd/>
            <a:tailEnd type="triangle" w="med" len="med"/>
          </a:ln>
        </p:spPr>
        <p:txBody>
          <a:bodyPr/>
          <a:lstStyle/>
          <a:p>
            <a:endParaRPr lang="en-US"/>
          </a:p>
        </p:txBody>
      </p:sp>
      <p:sp>
        <p:nvSpPr>
          <p:cNvPr id="30" name="Line 18"/>
          <p:cNvSpPr>
            <a:spLocks noChangeShapeType="1"/>
          </p:cNvSpPr>
          <p:nvPr/>
        </p:nvSpPr>
        <p:spPr bwMode="auto">
          <a:xfrm>
            <a:off x="2850630" y="5791200"/>
            <a:ext cx="2971800" cy="76200"/>
          </a:xfrm>
          <a:prstGeom prst="line">
            <a:avLst/>
          </a:prstGeom>
          <a:noFill/>
          <a:ln w="9525">
            <a:solidFill>
              <a:schemeClr val="tx1"/>
            </a:solidFill>
            <a:round/>
            <a:headEnd/>
            <a:tailEnd type="triangle" w="med" len="med"/>
          </a:ln>
        </p:spPr>
        <p:txBody>
          <a:bodyPr/>
          <a:lstStyle/>
          <a:p>
            <a:endParaRPr lang="en-US"/>
          </a:p>
        </p:txBody>
      </p:sp>
      <p:sp>
        <p:nvSpPr>
          <p:cNvPr id="31" name="Text Box 37"/>
          <p:cNvSpPr txBox="1">
            <a:spLocks noChangeArrowheads="1"/>
          </p:cNvSpPr>
          <p:nvPr/>
        </p:nvSpPr>
        <p:spPr bwMode="auto">
          <a:xfrm>
            <a:off x="2971800" y="1905000"/>
            <a:ext cx="441146" cy="369332"/>
          </a:xfrm>
          <a:prstGeom prst="rect">
            <a:avLst/>
          </a:prstGeom>
          <a:noFill/>
          <a:ln w="9525">
            <a:noFill/>
            <a:miter lim="800000"/>
            <a:headEnd/>
            <a:tailEnd/>
          </a:ln>
        </p:spPr>
        <p:txBody>
          <a:bodyPr wrap="none">
            <a:spAutoFit/>
          </a:bodyPr>
          <a:lstStyle/>
          <a:p>
            <a:r>
              <a:rPr lang="en-US" dirty="0"/>
              <a:t>14</a:t>
            </a:r>
          </a:p>
        </p:txBody>
      </p:sp>
      <p:sp>
        <p:nvSpPr>
          <p:cNvPr id="32" name="Text Box 37"/>
          <p:cNvSpPr txBox="1">
            <a:spLocks noChangeArrowheads="1"/>
          </p:cNvSpPr>
          <p:nvPr/>
        </p:nvSpPr>
        <p:spPr bwMode="auto">
          <a:xfrm>
            <a:off x="3179431" y="2163580"/>
            <a:ext cx="312738" cy="369888"/>
          </a:xfrm>
          <a:prstGeom prst="rect">
            <a:avLst/>
          </a:prstGeom>
          <a:noFill/>
          <a:ln w="9525">
            <a:noFill/>
            <a:miter lim="800000"/>
            <a:headEnd/>
            <a:tailEnd/>
          </a:ln>
        </p:spPr>
        <p:txBody>
          <a:bodyPr wrap="none">
            <a:spAutoFit/>
          </a:bodyPr>
          <a:lstStyle/>
          <a:p>
            <a:r>
              <a:rPr lang="en-US" dirty="0"/>
              <a:t>5</a:t>
            </a:r>
          </a:p>
        </p:txBody>
      </p:sp>
      <p:sp>
        <p:nvSpPr>
          <p:cNvPr id="33" name="Text Box 37"/>
          <p:cNvSpPr txBox="1">
            <a:spLocks noChangeArrowheads="1"/>
          </p:cNvSpPr>
          <p:nvPr/>
        </p:nvSpPr>
        <p:spPr bwMode="auto">
          <a:xfrm>
            <a:off x="3179431" y="2449512"/>
            <a:ext cx="312738" cy="369888"/>
          </a:xfrm>
          <a:prstGeom prst="rect">
            <a:avLst/>
          </a:prstGeom>
          <a:noFill/>
          <a:ln w="9525">
            <a:noFill/>
            <a:miter lim="800000"/>
            <a:headEnd/>
            <a:tailEnd/>
          </a:ln>
        </p:spPr>
        <p:txBody>
          <a:bodyPr wrap="none">
            <a:spAutoFit/>
          </a:bodyPr>
          <a:lstStyle/>
          <a:p>
            <a:r>
              <a:rPr lang="en-US" dirty="0"/>
              <a:t>8</a:t>
            </a:r>
          </a:p>
        </p:txBody>
      </p:sp>
      <p:sp>
        <p:nvSpPr>
          <p:cNvPr id="34" name="Text Box 37"/>
          <p:cNvSpPr txBox="1">
            <a:spLocks noChangeArrowheads="1"/>
          </p:cNvSpPr>
          <p:nvPr/>
        </p:nvSpPr>
        <p:spPr bwMode="auto">
          <a:xfrm>
            <a:off x="3048000" y="2631892"/>
            <a:ext cx="312738" cy="369888"/>
          </a:xfrm>
          <a:prstGeom prst="rect">
            <a:avLst/>
          </a:prstGeom>
          <a:noFill/>
          <a:ln w="9525">
            <a:noFill/>
            <a:miter lim="800000"/>
            <a:headEnd/>
            <a:tailEnd/>
          </a:ln>
        </p:spPr>
        <p:txBody>
          <a:bodyPr wrap="none">
            <a:spAutoFit/>
          </a:bodyPr>
          <a:lstStyle/>
          <a:p>
            <a:r>
              <a:rPr lang="en-US" dirty="0"/>
              <a:t>7</a:t>
            </a:r>
          </a:p>
        </p:txBody>
      </p:sp>
      <p:sp>
        <p:nvSpPr>
          <p:cNvPr id="35" name="Text Box 37"/>
          <p:cNvSpPr txBox="1">
            <a:spLocks noChangeArrowheads="1"/>
          </p:cNvSpPr>
          <p:nvPr/>
        </p:nvSpPr>
        <p:spPr bwMode="auto">
          <a:xfrm>
            <a:off x="2971800" y="2997902"/>
            <a:ext cx="312738" cy="369888"/>
          </a:xfrm>
          <a:prstGeom prst="rect">
            <a:avLst/>
          </a:prstGeom>
          <a:noFill/>
          <a:ln w="9525">
            <a:noFill/>
            <a:miter lim="800000"/>
            <a:headEnd/>
            <a:tailEnd/>
          </a:ln>
        </p:spPr>
        <p:txBody>
          <a:bodyPr wrap="none">
            <a:spAutoFit/>
          </a:bodyPr>
          <a:lstStyle/>
          <a:p>
            <a:r>
              <a:rPr lang="en-US" dirty="0"/>
              <a:t>2</a:t>
            </a:r>
          </a:p>
        </p:txBody>
      </p:sp>
      <p:sp>
        <p:nvSpPr>
          <p:cNvPr id="36" name="Text Box 37"/>
          <p:cNvSpPr txBox="1">
            <a:spLocks noChangeArrowheads="1"/>
          </p:cNvSpPr>
          <p:nvPr/>
        </p:nvSpPr>
        <p:spPr bwMode="auto">
          <a:xfrm>
            <a:off x="3089491" y="3211512"/>
            <a:ext cx="441146" cy="369332"/>
          </a:xfrm>
          <a:prstGeom prst="rect">
            <a:avLst/>
          </a:prstGeom>
          <a:noFill/>
          <a:ln w="9525">
            <a:noFill/>
            <a:miter lim="800000"/>
            <a:headEnd/>
            <a:tailEnd/>
          </a:ln>
        </p:spPr>
        <p:txBody>
          <a:bodyPr wrap="none">
            <a:spAutoFit/>
          </a:bodyPr>
          <a:lstStyle/>
          <a:p>
            <a:r>
              <a:rPr lang="en-US" dirty="0"/>
              <a:t>12</a:t>
            </a:r>
          </a:p>
        </p:txBody>
      </p:sp>
      <p:sp>
        <p:nvSpPr>
          <p:cNvPr id="37" name="Text Box 37"/>
          <p:cNvSpPr txBox="1">
            <a:spLocks noChangeArrowheads="1"/>
          </p:cNvSpPr>
          <p:nvPr/>
        </p:nvSpPr>
        <p:spPr bwMode="auto">
          <a:xfrm>
            <a:off x="3179431" y="3456352"/>
            <a:ext cx="312738" cy="369888"/>
          </a:xfrm>
          <a:prstGeom prst="rect">
            <a:avLst/>
          </a:prstGeom>
          <a:noFill/>
          <a:ln w="9525">
            <a:noFill/>
            <a:miter lim="800000"/>
            <a:headEnd/>
            <a:tailEnd/>
          </a:ln>
        </p:spPr>
        <p:txBody>
          <a:bodyPr wrap="none">
            <a:spAutoFit/>
          </a:bodyPr>
          <a:lstStyle/>
          <a:p>
            <a:r>
              <a:rPr lang="en-US" dirty="0"/>
              <a:t>6</a:t>
            </a:r>
          </a:p>
        </p:txBody>
      </p:sp>
      <p:sp>
        <p:nvSpPr>
          <p:cNvPr id="38" name="Text Box 37"/>
          <p:cNvSpPr txBox="1">
            <a:spLocks noChangeArrowheads="1"/>
          </p:cNvSpPr>
          <p:nvPr/>
        </p:nvSpPr>
        <p:spPr bwMode="auto">
          <a:xfrm>
            <a:off x="3119471" y="3759902"/>
            <a:ext cx="312738" cy="369888"/>
          </a:xfrm>
          <a:prstGeom prst="rect">
            <a:avLst/>
          </a:prstGeom>
          <a:noFill/>
          <a:ln w="9525">
            <a:noFill/>
            <a:miter lim="800000"/>
            <a:headEnd/>
            <a:tailEnd/>
          </a:ln>
        </p:spPr>
        <p:txBody>
          <a:bodyPr wrap="none">
            <a:spAutoFit/>
          </a:bodyPr>
          <a:lstStyle/>
          <a:p>
            <a:r>
              <a:rPr lang="en-US" dirty="0"/>
              <a:t>5</a:t>
            </a:r>
          </a:p>
        </p:txBody>
      </p:sp>
      <p:sp>
        <p:nvSpPr>
          <p:cNvPr id="39" name="Text Box 37"/>
          <p:cNvSpPr txBox="1">
            <a:spLocks noChangeArrowheads="1"/>
          </p:cNvSpPr>
          <p:nvPr/>
        </p:nvSpPr>
        <p:spPr bwMode="auto">
          <a:xfrm>
            <a:off x="2819400" y="4053590"/>
            <a:ext cx="312738" cy="369888"/>
          </a:xfrm>
          <a:prstGeom prst="rect">
            <a:avLst/>
          </a:prstGeom>
          <a:noFill/>
          <a:ln w="9525">
            <a:noFill/>
            <a:miter lim="800000"/>
            <a:headEnd/>
            <a:tailEnd/>
          </a:ln>
        </p:spPr>
        <p:txBody>
          <a:bodyPr wrap="none">
            <a:spAutoFit/>
          </a:bodyPr>
          <a:lstStyle/>
          <a:p>
            <a:r>
              <a:rPr lang="en-US" dirty="0"/>
              <a:t>7</a:t>
            </a:r>
          </a:p>
        </p:txBody>
      </p:sp>
      <p:sp>
        <p:nvSpPr>
          <p:cNvPr id="40" name="Text Box 37"/>
          <p:cNvSpPr txBox="1">
            <a:spLocks noChangeArrowheads="1"/>
          </p:cNvSpPr>
          <p:nvPr/>
        </p:nvSpPr>
        <p:spPr bwMode="auto">
          <a:xfrm>
            <a:off x="2986790" y="4202112"/>
            <a:ext cx="312738" cy="369888"/>
          </a:xfrm>
          <a:prstGeom prst="rect">
            <a:avLst/>
          </a:prstGeom>
          <a:noFill/>
          <a:ln w="9525">
            <a:noFill/>
            <a:miter lim="800000"/>
            <a:headEnd/>
            <a:tailEnd/>
          </a:ln>
        </p:spPr>
        <p:txBody>
          <a:bodyPr wrap="none">
            <a:spAutoFit/>
          </a:bodyPr>
          <a:lstStyle/>
          <a:p>
            <a:r>
              <a:rPr lang="en-US" dirty="0"/>
              <a:t>8</a:t>
            </a:r>
          </a:p>
        </p:txBody>
      </p:sp>
      <p:sp>
        <p:nvSpPr>
          <p:cNvPr id="41" name="Text Box 37"/>
          <p:cNvSpPr txBox="1">
            <a:spLocks noChangeArrowheads="1"/>
          </p:cNvSpPr>
          <p:nvPr/>
        </p:nvSpPr>
        <p:spPr bwMode="auto">
          <a:xfrm>
            <a:off x="3134461" y="4369502"/>
            <a:ext cx="312738" cy="369888"/>
          </a:xfrm>
          <a:prstGeom prst="rect">
            <a:avLst/>
          </a:prstGeom>
          <a:noFill/>
          <a:ln w="9525">
            <a:noFill/>
            <a:miter lim="800000"/>
            <a:headEnd/>
            <a:tailEnd/>
          </a:ln>
        </p:spPr>
        <p:txBody>
          <a:bodyPr wrap="none">
            <a:spAutoFit/>
          </a:bodyPr>
          <a:lstStyle/>
          <a:p>
            <a:r>
              <a:rPr lang="en-US" dirty="0"/>
              <a:t>3</a:t>
            </a:r>
          </a:p>
        </p:txBody>
      </p:sp>
      <p:sp>
        <p:nvSpPr>
          <p:cNvPr id="42" name="Text Box 37"/>
          <p:cNvSpPr txBox="1">
            <a:spLocks noChangeArrowheads="1"/>
          </p:cNvSpPr>
          <p:nvPr/>
        </p:nvSpPr>
        <p:spPr bwMode="auto">
          <a:xfrm>
            <a:off x="3040062" y="4629332"/>
            <a:ext cx="312738" cy="369888"/>
          </a:xfrm>
          <a:prstGeom prst="rect">
            <a:avLst/>
          </a:prstGeom>
          <a:noFill/>
          <a:ln w="9525">
            <a:noFill/>
            <a:miter lim="800000"/>
            <a:headEnd/>
            <a:tailEnd/>
          </a:ln>
        </p:spPr>
        <p:txBody>
          <a:bodyPr wrap="none">
            <a:spAutoFit/>
          </a:bodyPr>
          <a:lstStyle/>
          <a:p>
            <a:r>
              <a:rPr lang="en-US" dirty="0"/>
              <a:t>9</a:t>
            </a:r>
          </a:p>
        </p:txBody>
      </p:sp>
      <p:sp>
        <p:nvSpPr>
          <p:cNvPr id="43" name="Text Box 37"/>
          <p:cNvSpPr txBox="1">
            <a:spLocks noChangeArrowheads="1"/>
          </p:cNvSpPr>
          <p:nvPr/>
        </p:nvSpPr>
        <p:spPr bwMode="auto">
          <a:xfrm>
            <a:off x="2743200" y="4979102"/>
            <a:ext cx="312738" cy="369888"/>
          </a:xfrm>
          <a:prstGeom prst="rect">
            <a:avLst/>
          </a:prstGeom>
          <a:noFill/>
          <a:ln w="9525">
            <a:noFill/>
            <a:miter lim="800000"/>
            <a:headEnd/>
            <a:tailEnd/>
          </a:ln>
        </p:spPr>
        <p:txBody>
          <a:bodyPr wrap="none">
            <a:spAutoFit/>
          </a:bodyPr>
          <a:lstStyle/>
          <a:p>
            <a:r>
              <a:rPr lang="en-US" dirty="0"/>
              <a:t>2</a:t>
            </a:r>
          </a:p>
        </p:txBody>
      </p:sp>
      <p:sp>
        <p:nvSpPr>
          <p:cNvPr id="44" name="Text Box 37"/>
          <p:cNvSpPr txBox="1">
            <a:spLocks noChangeArrowheads="1"/>
          </p:cNvSpPr>
          <p:nvPr/>
        </p:nvSpPr>
        <p:spPr bwMode="auto">
          <a:xfrm>
            <a:off x="3001780" y="5056552"/>
            <a:ext cx="312738" cy="369888"/>
          </a:xfrm>
          <a:prstGeom prst="rect">
            <a:avLst/>
          </a:prstGeom>
          <a:noFill/>
          <a:ln w="9525">
            <a:noFill/>
            <a:miter lim="800000"/>
            <a:headEnd/>
            <a:tailEnd/>
          </a:ln>
        </p:spPr>
        <p:txBody>
          <a:bodyPr wrap="none">
            <a:spAutoFit/>
          </a:bodyPr>
          <a:lstStyle/>
          <a:p>
            <a:r>
              <a:rPr lang="en-US" dirty="0"/>
              <a:t>4</a:t>
            </a:r>
          </a:p>
        </p:txBody>
      </p:sp>
      <p:sp>
        <p:nvSpPr>
          <p:cNvPr id="45" name="Text Box 37"/>
          <p:cNvSpPr txBox="1">
            <a:spLocks noChangeArrowheads="1"/>
          </p:cNvSpPr>
          <p:nvPr/>
        </p:nvSpPr>
        <p:spPr bwMode="auto">
          <a:xfrm>
            <a:off x="3149451" y="5222692"/>
            <a:ext cx="312738" cy="369888"/>
          </a:xfrm>
          <a:prstGeom prst="rect">
            <a:avLst/>
          </a:prstGeom>
          <a:noFill/>
          <a:ln w="9525">
            <a:noFill/>
            <a:miter lim="800000"/>
            <a:headEnd/>
            <a:tailEnd/>
          </a:ln>
        </p:spPr>
        <p:txBody>
          <a:bodyPr wrap="none">
            <a:spAutoFit/>
          </a:bodyPr>
          <a:lstStyle/>
          <a:p>
            <a:r>
              <a:rPr lang="en-US" dirty="0"/>
              <a:t>6</a:t>
            </a:r>
          </a:p>
        </p:txBody>
      </p:sp>
      <p:sp>
        <p:nvSpPr>
          <p:cNvPr id="46" name="Text Box 37"/>
          <p:cNvSpPr txBox="1">
            <a:spLocks noChangeArrowheads="1"/>
          </p:cNvSpPr>
          <p:nvPr/>
        </p:nvSpPr>
        <p:spPr bwMode="auto">
          <a:xfrm>
            <a:off x="3119471" y="5497512"/>
            <a:ext cx="441146" cy="369332"/>
          </a:xfrm>
          <a:prstGeom prst="rect">
            <a:avLst/>
          </a:prstGeom>
          <a:noFill/>
          <a:ln w="9525">
            <a:noFill/>
            <a:miter lim="800000"/>
            <a:headEnd/>
            <a:tailEnd/>
          </a:ln>
        </p:spPr>
        <p:txBody>
          <a:bodyPr wrap="none">
            <a:spAutoFit/>
          </a:bodyPr>
          <a:lstStyle/>
          <a:p>
            <a:r>
              <a:rPr lang="en-US" dirty="0"/>
              <a:t>10</a:t>
            </a:r>
          </a:p>
        </p:txBody>
      </p:sp>
      <p:sp>
        <p:nvSpPr>
          <p:cNvPr id="47" name="Text Box 29"/>
          <p:cNvSpPr txBox="1">
            <a:spLocks noChangeArrowheads="1"/>
          </p:cNvSpPr>
          <p:nvPr/>
        </p:nvSpPr>
        <p:spPr bwMode="auto">
          <a:xfrm>
            <a:off x="1520858" y="2057400"/>
            <a:ext cx="385042" cy="523220"/>
          </a:xfrm>
          <a:prstGeom prst="rect">
            <a:avLst/>
          </a:prstGeom>
          <a:noFill/>
          <a:ln w="9525">
            <a:noFill/>
            <a:miter lim="800000"/>
            <a:headEnd/>
            <a:tailEnd/>
          </a:ln>
        </p:spPr>
        <p:txBody>
          <a:bodyPr wrap="none">
            <a:spAutoFit/>
          </a:bodyPr>
          <a:lstStyle/>
          <a:p>
            <a:r>
              <a:rPr lang="en-US" sz="2800" dirty="0">
                <a:solidFill>
                  <a:srgbClr val="0000FF"/>
                </a:solidFill>
                <a:latin typeface="Cambria Math" panose="02040503050406030204" pitchFamily="18" charset="0"/>
                <a:ea typeface="Cambria Math" panose="02040503050406030204" pitchFamily="18" charset="0"/>
              </a:rPr>
              <a:t>1</a:t>
            </a:r>
          </a:p>
        </p:txBody>
      </p:sp>
      <p:sp>
        <p:nvSpPr>
          <p:cNvPr id="48" name="Text Box 30"/>
          <p:cNvSpPr txBox="1">
            <a:spLocks noChangeArrowheads="1"/>
          </p:cNvSpPr>
          <p:nvPr/>
        </p:nvSpPr>
        <p:spPr bwMode="auto">
          <a:xfrm>
            <a:off x="1505868" y="3276600"/>
            <a:ext cx="385042" cy="523220"/>
          </a:xfrm>
          <a:prstGeom prst="rect">
            <a:avLst/>
          </a:prstGeom>
          <a:noFill/>
          <a:ln w="9525">
            <a:noFill/>
            <a:miter lim="800000"/>
            <a:headEnd/>
            <a:tailEnd/>
          </a:ln>
        </p:spPr>
        <p:txBody>
          <a:bodyPr wrap="none">
            <a:spAutoFit/>
          </a:bodyPr>
          <a:lstStyle/>
          <a:p>
            <a:r>
              <a:rPr lang="en-US" sz="2800" dirty="0">
                <a:solidFill>
                  <a:srgbClr val="0000FF"/>
                </a:solidFill>
                <a:latin typeface="Cambria Math" panose="02040503050406030204" pitchFamily="18" charset="0"/>
                <a:ea typeface="Cambria Math" panose="02040503050406030204" pitchFamily="18" charset="0"/>
              </a:rPr>
              <a:t>1</a:t>
            </a:r>
          </a:p>
        </p:txBody>
      </p:sp>
      <p:sp>
        <p:nvSpPr>
          <p:cNvPr id="49" name="Text Box 31"/>
          <p:cNvSpPr txBox="1">
            <a:spLocks noChangeArrowheads="1"/>
          </p:cNvSpPr>
          <p:nvPr/>
        </p:nvSpPr>
        <p:spPr bwMode="auto">
          <a:xfrm>
            <a:off x="1490696" y="4373380"/>
            <a:ext cx="385042" cy="523220"/>
          </a:xfrm>
          <a:prstGeom prst="rect">
            <a:avLst/>
          </a:prstGeom>
          <a:noFill/>
          <a:ln w="9525">
            <a:noFill/>
            <a:miter lim="800000"/>
            <a:headEnd/>
            <a:tailEnd/>
          </a:ln>
        </p:spPr>
        <p:txBody>
          <a:bodyPr wrap="none">
            <a:spAutoFit/>
          </a:bodyPr>
          <a:lstStyle/>
          <a:p>
            <a:r>
              <a:rPr lang="en-US" sz="2800" dirty="0">
                <a:solidFill>
                  <a:srgbClr val="0000FF"/>
                </a:solidFill>
                <a:latin typeface="Cambria Math" panose="02040503050406030204" pitchFamily="18" charset="0"/>
                <a:ea typeface="Cambria Math" panose="02040503050406030204" pitchFamily="18" charset="0"/>
              </a:rPr>
              <a:t>1</a:t>
            </a:r>
          </a:p>
        </p:txBody>
      </p:sp>
      <p:sp>
        <p:nvSpPr>
          <p:cNvPr id="50" name="Text Box 32"/>
          <p:cNvSpPr txBox="1">
            <a:spLocks noChangeArrowheads="1"/>
          </p:cNvSpPr>
          <p:nvPr/>
        </p:nvSpPr>
        <p:spPr bwMode="auto">
          <a:xfrm>
            <a:off x="6848657" y="5472342"/>
            <a:ext cx="385042" cy="523220"/>
          </a:xfrm>
          <a:prstGeom prst="rect">
            <a:avLst/>
          </a:prstGeom>
          <a:noFill/>
          <a:ln w="9525">
            <a:noFill/>
            <a:miter lim="800000"/>
            <a:headEnd/>
            <a:tailEnd/>
          </a:ln>
        </p:spPr>
        <p:txBody>
          <a:bodyPr wrap="none">
            <a:spAutoFit/>
          </a:bodyPr>
          <a:lstStyle/>
          <a:p>
            <a:r>
              <a:rPr lang="en-US" sz="2800" dirty="0">
                <a:solidFill>
                  <a:srgbClr val="0000FF"/>
                </a:solidFill>
                <a:latin typeface="Cambria Math" panose="02040503050406030204" pitchFamily="18" charset="0"/>
                <a:ea typeface="Cambria Math" panose="02040503050406030204" pitchFamily="18" charset="0"/>
              </a:rPr>
              <a:t>1</a:t>
            </a:r>
          </a:p>
        </p:txBody>
      </p:sp>
      <p:sp>
        <p:nvSpPr>
          <p:cNvPr id="51" name="Text Box 33"/>
          <p:cNvSpPr txBox="1">
            <a:spLocks noChangeArrowheads="1"/>
          </p:cNvSpPr>
          <p:nvPr/>
        </p:nvSpPr>
        <p:spPr bwMode="auto">
          <a:xfrm>
            <a:off x="6828020" y="4390552"/>
            <a:ext cx="385042" cy="523220"/>
          </a:xfrm>
          <a:prstGeom prst="rect">
            <a:avLst/>
          </a:prstGeom>
          <a:noFill/>
          <a:ln w="9525">
            <a:noFill/>
            <a:miter lim="800000"/>
            <a:headEnd/>
            <a:tailEnd/>
          </a:ln>
        </p:spPr>
        <p:txBody>
          <a:bodyPr wrap="none">
            <a:spAutoFit/>
          </a:bodyPr>
          <a:lstStyle/>
          <a:p>
            <a:r>
              <a:rPr lang="en-US" sz="2800" dirty="0">
                <a:solidFill>
                  <a:srgbClr val="0000FF"/>
                </a:solidFill>
                <a:latin typeface="Cambria Math" panose="02040503050406030204" pitchFamily="18" charset="0"/>
                <a:ea typeface="Cambria Math" panose="02040503050406030204" pitchFamily="18" charset="0"/>
              </a:rPr>
              <a:t>1</a:t>
            </a:r>
          </a:p>
        </p:txBody>
      </p:sp>
      <p:sp>
        <p:nvSpPr>
          <p:cNvPr id="52" name="Text Box 34"/>
          <p:cNvSpPr txBox="1">
            <a:spLocks noChangeArrowheads="1"/>
          </p:cNvSpPr>
          <p:nvPr/>
        </p:nvSpPr>
        <p:spPr bwMode="auto">
          <a:xfrm>
            <a:off x="6867707" y="3272722"/>
            <a:ext cx="385042" cy="523220"/>
          </a:xfrm>
          <a:prstGeom prst="rect">
            <a:avLst/>
          </a:prstGeom>
          <a:noFill/>
          <a:ln w="9525">
            <a:noFill/>
            <a:miter lim="800000"/>
            <a:headEnd/>
            <a:tailEnd/>
          </a:ln>
        </p:spPr>
        <p:txBody>
          <a:bodyPr wrap="none">
            <a:spAutoFit/>
          </a:bodyPr>
          <a:lstStyle/>
          <a:p>
            <a:r>
              <a:rPr lang="en-US" sz="2800" dirty="0">
                <a:solidFill>
                  <a:srgbClr val="0000FF"/>
                </a:solidFill>
                <a:latin typeface="Cambria Math" panose="02040503050406030204" pitchFamily="18" charset="0"/>
                <a:ea typeface="Cambria Math" panose="02040503050406030204" pitchFamily="18" charset="0"/>
              </a:rPr>
              <a:t>1</a:t>
            </a:r>
          </a:p>
        </p:txBody>
      </p:sp>
      <p:sp>
        <p:nvSpPr>
          <p:cNvPr id="53" name="Text Box 35"/>
          <p:cNvSpPr txBox="1">
            <a:spLocks noChangeArrowheads="1"/>
          </p:cNvSpPr>
          <p:nvPr/>
        </p:nvSpPr>
        <p:spPr bwMode="auto">
          <a:xfrm>
            <a:off x="6843010" y="1966210"/>
            <a:ext cx="385042" cy="523220"/>
          </a:xfrm>
          <a:prstGeom prst="rect">
            <a:avLst/>
          </a:prstGeom>
          <a:noFill/>
          <a:ln w="9525">
            <a:noFill/>
            <a:miter lim="800000"/>
            <a:headEnd/>
            <a:tailEnd/>
          </a:ln>
        </p:spPr>
        <p:txBody>
          <a:bodyPr wrap="none">
            <a:spAutoFit/>
          </a:bodyPr>
          <a:lstStyle/>
          <a:p>
            <a:r>
              <a:rPr lang="en-US" sz="2800" dirty="0">
                <a:solidFill>
                  <a:srgbClr val="0000FF"/>
                </a:solidFill>
                <a:latin typeface="Cambria Math" panose="02040503050406030204" pitchFamily="18" charset="0"/>
                <a:ea typeface="Cambria Math" panose="02040503050406030204" pitchFamily="18" charset="0"/>
              </a:rPr>
              <a:t>1</a:t>
            </a:r>
          </a:p>
        </p:txBody>
      </p:sp>
      <p:sp>
        <p:nvSpPr>
          <p:cNvPr id="54" name="TextBox 53"/>
          <p:cNvSpPr txBox="1"/>
          <p:nvPr/>
        </p:nvSpPr>
        <p:spPr>
          <a:xfrm>
            <a:off x="1252930" y="1479400"/>
            <a:ext cx="1066800" cy="461665"/>
          </a:xfrm>
          <a:prstGeom prst="rect">
            <a:avLst/>
          </a:prstGeom>
          <a:noFill/>
        </p:spPr>
        <p:txBody>
          <a:bodyPr wrap="square" rtlCol="0">
            <a:spAutoFit/>
          </a:bodyPr>
          <a:lstStyle/>
          <a:p>
            <a:pPr lvl="0"/>
            <a:r>
              <a:rPr lang="en-US" sz="2400" i="1" dirty="0">
                <a:latin typeface="Times New Roman" pitchFamily="18" charset="0"/>
                <a:cs typeface="Times New Roman" pitchFamily="18" charset="0"/>
              </a:rPr>
              <a:t>Supply</a:t>
            </a:r>
          </a:p>
        </p:txBody>
      </p:sp>
      <p:sp>
        <p:nvSpPr>
          <p:cNvPr id="55" name="TextBox 54"/>
          <p:cNvSpPr txBox="1"/>
          <p:nvPr/>
        </p:nvSpPr>
        <p:spPr>
          <a:xfrm>
            <a:off x="6400800" y="1522405"/>
            <a:ext cx="1295400" cy="461665"/>
          </a:xfrm>
          <a:prstGeom prst="rect">
            <a:avLst/>
          </a:prstGeom>
          <a:noFill/>
        </p:spPr>
        <p:txBody>
          <a:bodyPr wrap="square" rtlCol="0">
            <a:spAutoFit/>
          </a:bodyPr>
          <a:lstStyle/>
          <a:p>
            <a:pPr lvl="0"/>
            <a:r>
              <a:rPr lang="en-US" sz="2400" i="1" dirty="0">
                <a:latin typeface="Times New Roman" pitchFamily="18" charset="0"/>
                <a:cs typeface="Times New Roman" pitchFamily="18" charset="0"/>
              </a:rPr>
              <a:t>Demand</a:t>
            </a:r>
          </a:p>
        </p:txBody>
      </p:sp>
      <p:sp>
        <p:nvSpPr>
          <p:cNvPr id="56" name="TextBox 55"/>
          <p:cNvSpPr txBox="1"/>
          <p:nvPr/>
        </p:nvSpPr>
        <p:spPr>
          <a:xfrm>
            <a:off x="440960" y="1476185"/>
            <a:ext cx="1143000" cy="523220"/>
          </a:xfrm>
          <a:prstGeom prst="rect">
            <a:avLst/>
          </a:prstGeom>
          <a:noFill/>
        </p:spPr>
        <p:txBody>
          <a:bodyPr wrap="square" rtlCol="0">
            <a:spAutoFit/>
          </a:bodyPr>
          <a:lstStyle/>
          <a:p>
            <a:pPr lvl="0"/>
            <a:r>
              <a:rPr lang="ar-SA" sz="2800" dirty="0">
                <a:latin typeface="Times New Roman" pitchFamily="18" charset="0"/>
                <a:cs typeface="Times New Roman" pitchFamily="18" charset="0"/>
              </a:rPr>
              <a:t>الإمداد</a:t>
            </a:r>
            <a:endParaRPr lang="en-US" sz="2800" dirty="0">
              <a:latin typeface="Times New Roman" pitchFamily="18" charset="0"/>
              <a:cs typeface="Times New Roman" pitchFamily="18" charset="0"/>
            </a:endParaRPr>
          </a:p>
        </p:txBody>
      </p:sp>
      <p:sp>
        <p:nvSpPr>
          <p:cNvPr id="57" name="TextBox 56"/>
          <p:cNvSpPr txBox="1"/>
          <p:nvPr/>
        </p:nvSpPr>
        <p:spPr>
          <a:xfrm>
            <a:off x="7591270" y="1534180"/>
            <a:ext cx="914400" cy="523220"/>
          </a:xfrm>
          <a:prstGeom prst="rect">
            <a:avLst/>
          </a:prstGeom>
          <a:noFill/>
        </p:spPr>
        <p:txBody>
          <a:bodyPr wrap="square" rtlCol="0">
            <a:spAutoFit/>
          </a:bodyPr>
          <a:lstStyle/>
          <a:p>
            <a:pPr lvl="0"/>
            <a:r>
              <a:rPr lang="ar-SA" sz="2800" dirty="0">
                <a:latin typeface="Times New Roman" pitchFamily="18" charset="0"/>
                <a:cs typeface="Times New Roman" pitchFamily="18" charset="0"/>
              </a:rPr>
              <a:t>الطلب</a:t>
            </a:r>
            <a:endParaRPr lang="en-US" sz="2800" dirty="0">
              <a:latin typeface="Times New Roman" pitchFamily="18" charset="0"/>
              <a:cs typeface="Times New Roman" pitchFamily="18" charset="0"/>
            </a:endParaRPr>
          </a:p>
        </p:txBody>
      </p:sp>
      <p:sp>
        <p:nvSpPr>
          <p:cNvPr id="58" name="Text Box 31"/>
          <p:cNvSpPr txBox="1">
            <a:spLocks noChangeArrowheads="1"/>
          </p:cNvSpPr>
          <p:nvPr/>
        </p:nvSpPr>
        <p:spPr bwMode="auto">
          <a:xfrm>
            <a:off x="1489978" y="5496580"/>
            <a:ext cx="385042" cy="523220"/>
          </a:xfrm>
          <a:prstGeom prst="rect">
            <a:avLst/>
          </a:prstGeom>
          <a:noFill/>
          <a:ln w="9525">
            <a:noFill/>
            <a:miter lim="800000"/>
            <a:headEnd/>
            <a:tailEnd/>
          </a:ln>
        </p:spPr>
        <p:txBody>
          <a:bodyPr wrap="none">
            <a:spAutoFit/>
          </a:bodyPr>
          <a:lstStyle/>
          <a:p>
            <a:r>
              <a:rPr lang="en-US" sz="2800" dirty="0">
                <a:solidFill>
                  <a:srgbClr val="0000FF"/>
                </a:solidFill>
                <a:latin typeface="Cambria Math" panose="02040503050406030204" pitchFamily="18" charset="0"/>
                <a:ea typeface="Cambria Math" panose="02040503050406030204" pitchFamily="18" charset="0"/>
              </a:rPr>
              <a:t>1</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282542</TotalTime>
  <Words>2411</Words>
  <Application>Microsoft Office PowerPoint</Application>
  <PresentationFormat>On-screen Show (4:3)</PresentationFormat>
  <Paragraphs>977</Paragraphs>
  <Slides>38</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6" baseType="lpstr">
      <vt:lpstr>Arial</vt:lpstr>
      <vt:lpstr>Calibri</vt:lpstr>
      <vt:lpstr>Cambria Math</vt:lpstr>
      <vt:lpstr>Courier New</vt:lpstr>
      <vt:lpstr>Symbol</vt:lpstr>
      <vt:lpstr>Times New Roman</vt:lpstr>
      <vt:lpstr>Default Design</vt:lpstr>
      <vt:lpstr>معادلة</vt:lpstr>
      <vt:lpstr>  مسألة التخصيص  Assignment Problem   </vt:lpstr>
      <vt:lpstr>مسألة التخصيص (الإسناد) (التعيين)</vt:lpstr>
      <vt:lpstr>مسألة التخصيص</vt:lpstr>
      <vt:lpstr>مثال</vt:lpstr>
      <vt:lpstr>مثال</vt:lpstr>
      <vt:lpstr>البرنامج الرياضي</vt:lpstr>
      <vt:lpstr>البرنامج الرياضي</vt:lpstr>
      <vt:lpstr>البرنامج الرياضي بشكل عام</vt:lpstr>
      <vt:lpstr>مسألة التخصيص – حالة خاصة من مسألة النقل</vt:lpstr>
      <vt:lpstr>مسألة التخصيص – حالة خاصة من مسألة النقل</vt:lpstr>
      <vt:lpstr>الطريقة الهنغارية (The Hungarian Method)</vt:lpstr>
      <vt:lpstr>الطريقة الهنغارية</vt:lpstr>
      <vt:lpstr>الطريقة الهنغارية</vt:lpstr>
      <vt:lpstr>الطريقة الهنغارية</vt:lpstr>
      <vt:lpstr>الطريقة الهنغارية</vt:lpstr>
      <vt:lpstr>الطريقة الهنغارية</vt:lpstr>
      <vt:lpstr>الطريقة الهنغارية</vt:lpstr>
      <vt:lpstr>الطريقة الهنغارية</vt:lpstr>
      <vt:lpstr>تحديد الحل الأمثل في المصفوفة النهائية</vt:lpstr>
      <vt:lpstr>مثال: الطريقة الهنغارية</vt:lpstr>
      <vt:lpstr>مثال: الطريقة الهنغارية</vt:lpstr>
      <vt:lpstr>مثال: الطريقة الهنغارية</vt:lpstr>
      <vt:lpstr>مثال: الطريقة الهنغارية</vt:lpstr>
      <vt:lpstr>مثال: الطريقة الهنغارية</vt:lpstr>
      <vt:lpstr>مثال: الطريقة الهنغارية</vt:lpstr>
      <vt:lpstr>مثال: الطريقة الهنغارية</vt:lpstr>
      <vt:lpstr>مثال: الطريقة الهنغارية</vt:lpstr>
      <vt:lpstr>مثال: الطريقة الهنغارية</vt:lpstr>
      <vt:lpstr>مثال: الطريقة الهنغارية</vt:lpstr>
      <vt:lpstr>مسألة التخصيص: مثال 2</vt:lpstr>
      <vt:lpstr>مسألة التخصيص: مثال 2</vt:lpstr>
      <vt:lpstr>مسألة التخصيص: مثال 2</vt:lpstr>
      <vt:lpstr>مسألة التخصيص: مثال 2</vt:lpstr>
      <vt:lpstr>مسألة التخصيص: مثال 2</vt:lpstr>
      <vt:lpstr>مسألة التخصيص: مثال 2</vt:lpstr>
      <vt:lpstr>مسألة التخصيص: مثال 2</vt:lpstr>
      <vt:lpstr>مسألة التخصيص: مثال 2</vt:lpstr>
      <vt:lpstr>مسألة التخصيص: مثال 2</vt:lpstr>
    </vt:vector>
  </TitlesOfParts>
  <Company>KSU-OR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Khalid</dc:creator>
  <cp:lastModifiedBy>d4444</cp:lastModifiedBy>
  <cp:revision>2008</cp:revision>
  <dcterms:created xsi:type="dcterms:W3CDTF">2005-02-02T13:26:22Z</dcterms:created>
  <dcterms:modified xsi:type="dcterms:W3CDTF">2021-03-16T17:25:14Z</dcterms:modified>
</cp:coreProperties>
</file>