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91"/>
  </p:notesMasterIdLst>
  <p:handoutMasterIdLst>
    <p:handoutMasterId r:id="rId92"/>
  </p:handoutMasterIdLst>
  <p:sldIdLst>
    <p:sldId id="579" r:id="rId2"/>
    <p:sldId id="291" r:id="rId3"/>
    <p:sldId id="292" r:id="rId4"/>
    <p:sldId id="922" r:id="rId5"/>
    <p:sldId id="983" r:id="rId6"/>
    <p:sldId id="987" r:id="rId7"/>
    <p:sldId id="986" r:id="rId8"/>
    <p:sldId id="984" r:id="rId9"/>
    <p:sldId id="989" r:id="rId10"/>
    <p:sldId id="990" r:id="rId11"/>
    <p:sldId id="991" r:id="rId12"/>
    <p:sldId id="992" r:id="rId13"/>
    <p:sldId id="993" r:id="rId14"/>
    <p:sldId id="994" r:id="rId15"/>
    <p:sldId id="995" r:id="rId16"/>
    <p:sldId id="996" r:id="rId17"/>
    <p:sldId id="951" r:id="rId18"/>
    <p:sldId id="1015" r:id="rId19"/>
    <p:sldId id="961" r:id="rId20"/>
    <p:sldId id="928" r:id="rId21"/>
    <p:sldId id="930" r:id="rId22"/>
    <p:sldId id="946" r:id="rId23"/>
    <p:sldId id="926" r:id="rId24"/>
    <p:sldId id="1014" r:id="rId25"/>
    <p:sldId id="952" r:id="rId26"/>
    <p:sldId id="954" r:id="rId27"/>
    <p:sldId id="931" r:id="rId28"/>
    <p:sldId id="1032" r:id="rId29"/>
    <p:sldId id="933" r:id="rId30"/>
    <p:sldId id="1019" r:id="rId31"/>
    <p:sldId id="1026" r:id="rId32"/>
    <p:sldId id="1028" r:id="rId33"/>
    <p:sldId id="1029" r:id="rId34"/>
    <p:sldId id="1030" r:id="rId35"/>
    <p:sldId id="1000" r:id="rId36"/>
    <p:sldId id="932" r:id="rId37"/>
    <p:sldId id="1018" r:id="rId38"/>
    <p:sldId id="1017" r:id="rId39"/>
    <p:sldId id="934" r:id="rId40"/>
    <p:sldId id="950" r:id="rId41"/>
    <p:sldId id="1031" r:id="rId42"/>
    <p:sldId id="1002" r:id="rId43"/>
    <p:sldId id="997" r:id="rId44"/>
    <p:sldId id="999" r:id="rId45"/>
    <p:sldId id="998" r:id="rId46"/>
    <p:sldId id="935" r:id="rId47"/>
    <p:sldId id="949" r:id="rId48"/>
    <p:sldId id="1021" r:id="rId49"/>
    <p:sldId id="936" r:id="rId50"/>
    <p:sldId id="938" r:id="rId51"/>
    <p:sldId id="937" r:id="rId52"/>
    <p:sldId id="939" r:id="rId53"/>
    <p:sldId id="944" r:id="rId54"/>
    <p:sldId id="1011" r:id="rId55"/>
    <p:sldId id="1012" r:id="rId56"/>
    <p:sldId id="960" r:id="rId57"/>
    <p:sldId id="957" r:id="rId58"/>
    <p:sldId id="955" r:id="rId59"/>
    <p:sldId id="956" r:id="rId60"/>
    <p:sldId id="1006" r:id="rId61"/>
    <p:sldId id="1007" r:id="rId62"/>
    <p:sldId id="1008" r:id="rId63"/>
    <p:sldId id="941" r:id="rId64"/>
    <p:sldId id="1009" r:id="rId65"/>
    <p:sldId id="958" r:id="rId66"/>
    <p:sldId id="980" r:id="rId67"/>
    <p:sldId id="1010" r:id="rId68"/>
    <p:sldId id="959" r:id="rId69"/>
    <p:sldId id="962" r:id="rId70"/>
    <p:sldId id="963" r:id="rId71"/>
    <p:sldId id="964" r:id="rId72"/>
    <p:sldId id="1020" r:id="rId73"/>
    <p:sldId id="1034" r:id="rId74"/>
    <p:sldId id="1033" r:id="rId75"/>
    <p:sldId id="967" r:id="rId76"/>
    <p:sldId id="971" r:id="rId77"/>
    <p:sldId id="1022" r:id="rId78"/>
    <p:sldId id="1023" r:id="rId79"/>
    <p:sldId id="1024" r:id="rId80"/>
    <p:sldId id="974" r:id="rId81"/>
    <p:sldId id="975" r:id="rId82"/>
    <p:sldId id="1025" r:id="rId83"/>
    <p:sldId id="970" r:id="rId84"/>
    <p:sldId id="976" r:id="rId85"/>
    <p:sldId id="981" r:id="rId86"/>
    <p:sldId id="977" r:id="rId87"/>
    <p:sldId id="1013" r:id="rId88"/>
    <p:sldId id="978" r:id="rId89"/>
    <p:sldId id="979" r:id="rId90"/>
  </p:sldIdLst>
  <p:sldSz cx="9144000" cy="6858000" type="screen4x3"/>
  <p:notesSz cx="6834188" cy="99790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0000FF"/>
    <a:srgbClr val="00E266"/>
    <a:srgbClr val="009900"/>
    <a:srgbClr val="EFE4B0"/>
    <a:srgbClr val="FFFF99"/>
    <a:srgbClr val="FFFFCC"/>
    <a:srgbClr val="FFCCCC"/>
    <a:srgbClr val="FFCC99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01" autoAdjust="0"/>
    <p:restoredTop sz="93341" autoAdjust="0"/>
  </p:normalViewPr>
  <p:slideViewPr>
    <p:cSldViewPr>
      <p:cViewPr varScale="1">
        <p:scale>
          <a:sx n="81" d="100"/>
          <a:sy n="81" d="100"/>
        </p:scale>
        <p:origin x="104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9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1913" y="0"/>
            <a:ext cx="296068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78963"/>
            <a:ext cx="29622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1913" y="9478963"/>
            <a:ext cx="296068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FED4F71-9085-4D3D-A598-899A597748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72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22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71913" y="0"/>
            <a:ext cx="2960687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EF6AC-4BA6-4FE0-8FE2-930D6BBC3A4A}" type="datetimeFigureOut">
              <a:rPr lang="en-US" smtClean="0"/>
              <a:pPr/>
              <a:t>3/28/2021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747713"/>
            <a:ext cx="4991100" cy="3743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4213" y="4740275"/>
            <a:ext cx="5467350" cy="4491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78963"/>
            <a:ext cx="29622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71913" y="9478963"/>
            <a:ext cx="2960687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9C85A-915F-4B9F-B320-E33023B750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68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08CF46-BF30-4B27-999C-0CFB781246F3}" type="slidenum">
              <a:rPr lang="ar-SA"/>
              <a:pPr/>
              <a:t>2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41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9C85A-915F-4B9F-B320-E33023B7506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8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9C85A-915F-4B9F-B320-E33023B7506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83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9C85A-915F-4B9F-B320-E33023B75065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80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9C85A-915F-4B9F-B320-E33023B75065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7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9C85A-915F-4B9F-B320-E33023B75065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69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9C85A-915F-4B9F-B320-E33023B75065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02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9C85A-915F-4B9F-B320-E33023B75065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10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9468F9-5DA9-4686-83ED-3B6E8564BD0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FE1D3-6C99-4E58-889F-2989E27198C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A666C-DFE9-4286-99DE-9686812CF84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0F4DE9-CE2E-4274-9328-0145549855D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740261-E0E2-4F8F-B202-A1D51C37558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58BCF4-B7AB-4D91-B384-AE64937DC55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327B8A-24DE-4F20-AEE3-5DA6A46595AC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F5EA3-AAC8-4A81-AAC5-8FC721B6D00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000A24-4F07-4141-AAAB-CF49395B5C1A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383E0B-AB08-4A91-A485-0BFFCCDB1DF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2C187-FD57-4656-96C0-C9078576519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9FC50A33-56F7-4581-ABA0-6165713F8F2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2.png"/><Relationship Id="rId4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13" Type="http://schemas.openxmlformats.org/officeDocument/2006/relationships/image" Target="../media/image51.png"/><Relationship Id="rId3" Type="http://schemas.openxmlformats.org/officeDocument/2006/relationships/image" Target="../media/image430.png"/><Relationship Id="rId7" Type="http://schemas.openxmlformats.org/officeDocument/2006/relationships/image" Target="../media/image451.png"/><Relationship Id="rId12" Type="http://schemas.openxmlformats.org/officeDocument/2006/relationships/image" Target="../media/image50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3.png"/><Relationship Id="rId11" Type="http://schemas.openxmlformats.org/officeDocument/2006/relationships/image" Target="../media/image490.png"/><Relationship Id="rId10" Type="http://schemas.openxmlformats.org/officeDocument/2006/relationships/image" Target="../media/image482.png"/><Relationship Id="rId4" Type="http://schemas.openxmlformats.org/officeDocument/2006/relationships/image" Target="../media/image50.png"/><Relationship Id="rId9" Type="http://schemas.openxmlformats.org/officeDocument/2006/relationships/image" Target="../media/image470.png"/><Relationship Id="rId14" Type="http://schemas.openxmlformats.org/officeDocument/2006/relationships/image" Target="../media/image5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13" Type="http://schemas.openxmlformats.org/officeDocument/2006/relationships/image" Target="../media/image55.png"/><Relationship Id="rId3" Type="http://schemas.openxmlformats.org/officeDocument/2006/relationships/image" Target="../media/image430.png"/><Relationship Id="rId7" Type="http://schemas.openxmlformats.org/officeDocument/2006/relationships/image" Target="../media/image53.png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3.png"/><Relationship Id="rId11" Type="http://schemas.openxmlformats.org/officeDocument/2006/relationships/image" Target="../media/image490.png"/><Relationship Id="rId10" Type="http://schemas.openxmlformats.org/officeDocument/2006/relationships/image" Target="../media/image482.png"/><Relationship Id="rId4" Type="http://schemas.openxmlformats.org/officeDocument/2006/relationships/image" Target="../media/image50.png"/><Relationship Id="rId9" Type="http://schemas.openxmlformats.org/officeDocument/2006/relationships/image" Target="../media/image470.png"/><Relationship Id="rId14" Type="http://schemas.openxmlformats.org/officeDocument/2006/relationships/image" Target="../media/image56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59.png"/><Relationship Id="rId3" Type="http://schemas.openxmlformats.org/officeDocument/2006/relationships/image" Target="../media/image430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3.png"/><Relationship Id="rId11" Type="http://schemas.openxmlformats.org/officeDocument/2006/relationships/image" Target="../media/image490.png"/><Relationship Id="rId10" Type="http://schemas.openxmlformats.org/officeDocument/2006/relationships/image" Target="../media/image482.png"/><Relationship Id="rId4" Type="http://schemas.openxmlformats.org/officeDocument/2006/relationships/image" Target="../media/image50.png"/><Relationship Id="rId9" Type="http://schemas.openxmlformats.org/officeDocument/2006/relationships/image" Target="../media/image470.png"/><Relationship Id="rId14" Type="http://schemas.openxmlformats.org/officeDocument/2006/relationships/image" Target="../media/image6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Relationship Id="rId9" Type="http://schemas.openxmlformats.org/officeDocument/2006/relationships/image" Target="../media/image470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2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3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1.png"/><Relationship Id="rId3" Type="http://schemas.openxmlformats.org/officeDocument/2006/relationships/image" Target="../media/image450.png"/><Relationship Id="rId7" Type="http://schemas.openxmlformats.org/officeDocument/2006/relationships/image" Target="../media/image492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0.png"/><Relationship Id="rId5" Type="http://schemas.openxmlformats.org/officeDocument/2006/relationships/image" Target="../media/image471.png"/><Relationship Id="rId4" Type="http://schemas.openxmlformats.org/officeDocument/2006/relationships/image" Target="../media/image462.png"/><Relationship Id="rId9" Type="http://schemas.openxmlformats.org/officeDocument/2006/relationships/image" Target="../media/image512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31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300.png"/><Relationship Id="rId9" Type="http://schemas.openxmlformats.org/officeDocument/2006/relationships/image" Target="../media/image720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1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0.png"/><Relationship Id="rId4" Type="http://schemas.openxmlformats.org/officeDocument/2006/relationships/image" Target="../media/image360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0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2.png"/><Relationship Id="rId4" Type="http://schemas.openxmlformats.org/officeDocument/2006/relationships/image" Target="../media/image771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79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7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0.png"/><Relationship Id="rId4" Type="http://schemas.openxmlformats.org/officeDocument/2006/relationships/image" Target="../media/image530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1.png"/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0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image" Target="../media/image83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1.png"/><Relationship Id="rId4" Type="http://schemas.openxmlformats.org/officeDocument/2006/relationships/image" Target="../media/image201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0.png"/><Relationship Id="rId2" Type="http://schemas.openxmlformats.org/officeDocument/2006/relationships/image" Target="../media/image780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790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71600"/>
            <a:ext cx="8229600" cy="320040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rtl="1" eaLnBrk="1" hangingPunct="1"/>
            <a:r>
              <a:rPr lang="ar-SA" sz="4800" b="1" dirty="0">
                <a:solidFill>
                  <a:srgbClr val="002060"/>
                </a:solidFill>
              </a:rPr>
              <a:t>مقدمة في البرمجة غير الخطية</a:t>
            </a:r>
            <a:r>
              <a:rPr lang="en-US" sz="4800" b="1" dirty="0">
                <a:solidFill>
                  <a:srgbClr val="002060"/>
                </a:solidFill>
              </a:rPr>
              <a:t> </a:t>
            </a:r>
            <a:br>
              <a:rPr lang="ar-SA" sz="5400" b="1" dirty="0">
                <a:solidFill>
                  <a:srgbClr val="002060"/>
                </a:solidFill>
              </a:rPr>
            </a:br>
            <a:r>
              <a:rPr lang="en-US" sz="3600" b="1" dirty="0">
                <a:solidFill>
                  <a:srgbClr val="002060"/>
                </a:solidFill>
              </a:rPr>
              <a:t>Introduction to Non-Linear Programming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10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مثال تطبيقي: تحديد أبعاد مزرعة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512912"/>
            <a:ext cx="8712968" cy="4724400"/>
          </a:xfrm>
        </p:spPr>
        <p:txBody>
          <a:bodyPr/>
          <a:lstStyle/>
          <a:p>
            <a:pPr marL="339725" indent="-339725" algn="r" rtl="1"/>
            <a:r>
              <a:rPr lang="ar-SA" dirty="0"/>
              <a:t>أمثلة لحلول ممكنة </a:t>
            </a:r>
          </a:p>
          <a:p>
            <a:pPr marL="0" indent="0" algn="r" rtl="1">
              <a:buNone/>
            </a:pPr>
            <a:r>
              <a:rPr lang="ar-SA" dirty="0"/>
              <a:t>   لهذه المسألة:</a:t>
            </a:r>
            <a:endParaRPr lang="en-US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99989"/>
            <a:ext cx="3648075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" y="4114800"/>
            <a:ext cx="3638550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114800"/>
            <a:ext cx="3648075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737400" y="3699142"/>
            <a:ext cx="47456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m</a:t>
            </a:r>
            <a:r>
              <a:rPr lang="en-US" sz="1600" baseline="30000" dirty="0"/>
              <a:t>2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760248" y="6330806"/>
            <a:ext cx="47456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m</a:t>
            </a:r>
            <a:r>
              <a:rPr lang="en-US" sz="1600" baseline="30000" dirty="0"/>
              <a:t>2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8100392" y="6320974"/>
            <a:ext cx="47456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m</a:t>
            </a:r>
            <a:r>
              <a:rPr lang="en-US" sz="1600" baseline="30000" dirty="0"/>
              <a:t>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2898433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11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مثال تطبيقي: تحديد أبعاد مزرعة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marL="339725" indent="-339725" algn="r" rtl="1"/>
                <a:r>
                  <a:rPr lang="ar-SA" dirty="0"/>
                  <a:t>سنحاول تمثيل المسألة بمتغير واحد.</a:t>
                </a:r>
              </a:p>
              <a:p>
                <a:pPr marL="339725" indent="-339725" algn="r" rtl="1"/>
                <a:r>
                  <a:rPr lang="ar-SA" dirty="0"/>
                  <a:t>حيث أن طول السياج المتوفر هو:  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2400</m:t>
                    </m:r>
                  </m:oMath>
                </a14:m>
                <a:endParaRPr lang="ar-SA" b="0" dirty="0"/>
              </a:p>
              <a:p>
                <a:pPr marL="339725" indent="-339725" algn="r" rtl="1"/>
                <a:r>
                  <a:rPr lang="ar-SA" dirty="0"/>
                  <a:t>إذاً نستطيع أن نعبر عن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ar-SA" dirty="0"/>
                  <a:t>  بدلالة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ar-SA" dirty="0"/>
                  <a:t>  كما يلي:</a:t>
                </a:r>
                <a:endParaRPr lang="en-US" dirty="0"/>
              </a:p>
              <a:p>
                <a:pPr marL="0" indent="0" algn="ctr" rtl="1">
                  <a:buNone/>
                </a:pPr>
                <a:r>
                  <a:rPr lang="ar-SA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2400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dirty="0"/>
              </a:p>
              <a:p>
                <a:pPr marL="339725" indent="-339725" algn="r" rtl="1"/>
                <a:r>
                  <a:rPr lang="ar-SA" sz="2800" dirty="0"/>
                  <a:t>وبالتالي فإن مساحة الحقل هي:</a:t>
                </a:r>
                <a:endParaRPr lang="en-US" sz="2800" dirty="0"/>
              </a:p>
              <a:p>
                <a:pPr marL="0" indent="0" algn="ctr" rtl="1">
                  <a:buNone/>
                </a:pPr>
                <a:r>
                  <a:rPr lang="ar-SA" dirty="0"/>
                  <a:t>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2400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2400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339725" indent="-339725" algn="r" rtl="1"/>
                <a:endParaRPr lang="en-US" sz="2000" dirty="0"/>
              </a:p>
              <a:p>
                <a:pPr marL="339725" indent="-339725" algn="r" rtl="1"/>
                <a:r>
                  <a:rPr lang="ar-SA" sz="2800" dirty="0"/>
                  <a:t>لاحظ أنه يجب أن يكون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1200</m:t>
                    </m:r>
                  </m:oMath>
                </a14:m>
                <a:r>
                  <a:rPr lang="ar-SA" sz="2800" dirty="0"/>
                  <a:t> وإلا ستصبح قيمة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ar-SA" sz="2800" dirty="0"/>
                  <a:t> سالبة.</a:t>
                </a:r>
                <a:endParaRPr lang="en-US" sz="2800" dirty="0"/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2"/>
                <a:stretch>
                  <a:fillRect t="-1677" r="-1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190064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12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مثال تطبيقي: تحديد أبعاد مزرعة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marL="339725" indent="-339725" algn="r" rtl="1"/>
                <a:r>
                  <a:rPr lang="ar-SA" dirty="0"/>
                  <a:t>إذا لدينا البرنامج غير الخطي التالي:</a:t>
                </a:r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2400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 </m:t>
                          </m:r>
                        </m:e>
                      </m:func>
                    </m:oMath>
                  </m:oMathPara>
                </a14:m>
                <a:endParaRPr lang="en-US" sz="2800" b="0" dirty="0"/>
              </a:p>
              <a:p>
                <a:pPr marL="0" indent="0" rtl="1">
                  <a:buNone/>
                </a:pPr>
                <a:r>
                  <a:rPr lang="en-US" sz="2800" b="0" dirty="0">
                    <a:ea typeface="Cambria Math" panose="02040503050406030204" pitchFamily="18" charset="0"/>
                  </a:rPr>
                  <a:t>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                      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1200</m:t>
                    </m:r>
                  </m:oMath>
                </a14:m>
                <a:r>
                  <a:rPr lang="ar-SA" sz="2800" dirty="0"/>
                  <a:t> </a:t>
                </a:r>
              </a:p>
              <a:p>
                <a:pPr marL="339725" indent="-339725" algn="r" rtl="1"/>
                <a:endParaRPr lang="ar-SA" sz="2800" dirty="0"/>
              </a:p>
              <a:p>
                <a:pPr marL="339725" indent="-339725" algn="r" rtl="1"/>
                <a:r>
                  <a:rPr lang="ar-SA" dirty="0"/>
                  <a:t>سنجد فيما بعد أن الحل الأمثل لهذا البرنامج غير الخطي هو:</a:t>
                </a:r>
              </a:p>
              <a:p>
                <a:pPr marL="0" indent="0" algn="ctr" rtl="1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,</m:t>
                    </m:r>
                  </m:oMath>
                </a14:m>
                <a:r>
                  <a:rPr lang="en-US" dirty="0"/>
                  <a:t>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1200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   ,</m:t>
                    </m:r>
                  </m:oMath>
                </a14:m>
                <a:r>
                  <a:rPr lang="en-US" dirty="0"/>
                  <a:t>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720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endParaRPr lang="ar-SA" dirty="0"/>
              </a:p>
              <a:p>
                <a:pPr marL="0" indent="0" algn="r" rtl="1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2"/>
                <a:stretch>
                  <a:fillRect l="-2589" t="-1677" r="-1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437079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13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مثال تطبيقي: تحديد أبعاد علبة اسطوانية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512912"/>
            <a:ext cx="8712968" cy="4724400"/>
          </a:xfrm>
        </p:spPr>
        <p:txBody>
          <a:bodyPr/>
          <a:lstStyle/>
          <a:p>
            <a:pPr marL="339725" indent="-339725" algn="just" rtl="1"/>
            <a:r>
              <a:rPr lang="ar-SA" dirty="0"/>
              <a:t>إحدى الشركات تريد تصنيع علبة زيت ستحتوي على لتر واحد من الزيت. </a:t>
            </a:r>
          </a:p>
          <a:p>
            <a:pPr marL="339725" indent="-339725" algn="just" rtl="1"/>
            <a:r>
              <a:rPr lang="ar-SA" dirty="0"/>
              <a:t>ماهي أبعاد هذه العلبة التي تقلل من تكلفة الألومنيوم المستخدم لتصنيعها؟</a:t>
            </a:r>
          </a:p>
          <a:p>
            <a:pPr marL="339725" indent="-339725" algn="r" rtl="1"/>
            <a:r>
              <a:rPr lang="ar-SA" dirty="0"/>
              <a:t>أي أننا سنحتاج تقليل مساحة سطوح</a:t>
            </a:r>
          </a:p>
          <a:p>
            <a:pPr marL="0" indent="0" algn="r" rtl="1">
              <a:buNone/>
            </a:pPr>
            <a:r>
              <a:rPr lang="ar-SA" dirty="0"/>
              <a:t>   العلبة.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429000"/>
            <a:ext cx="2391206" cy="270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61332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14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مثال تطبيقي: تحديد أبعاد علبة اسطوانية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marL="339725" indent="-339725" algn="r" rtl="1"/>
                <a:r>
                  <a:rPr lang="ar-SA" dirty="0"/>
                  <a:t>نعلم أن مساحة  سطوح العلبة هي:</a:t>
                </a:r>
                <a:endParaRPr lang="en-US" dirty="0"/>
              </a:p>
              <a:p>
                <a:pPr marL="0" indent="0" algn="ctr" rtl="1">
                  <a:buNone/>
                </a:pPr>
                <a:r>
                  <a:rPr lang="en-US" dirty="0"/>
                  <a:t>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ar-SA" b="0" dirty="0">
                  <a:ea typeface="Cambria Math" panose="02040503050406030204" pitchFamily="18" charset="0"/>
                </a:endParaRPr>
              </a:p>
              <a:p>
                <a:pPr marL="0" indent="0" algn="ctr" rtl="1">
                  <a:buNone/>
                </a:pPr>
                <a:endParaRPr lang="ar-SA" dirty="0"/>
              </a:p>
              <a:p>
                <a:pPr marL="0" indent="0" algn="ctr" rtl="1">
                  <a:buNone/>
                </a:pPr>
                <a:endParaRPr lang="ar-SA" dirty="0"/>
              </a:p>
              <a:p>
                <a:pPr marL="0" indent="0" algn="ctr" rtl="1">
                  <a:buNone/>
                </a:pPr>
                <a:endParaRPr lang="ar-SA" dirty="0"/>
              </a:p>
              <a:p>
                <a:pPr marL="0" indent="0" algn="ctr" rtl="1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2"/>
                <a:stretch>
                  <a:fillRect t="-1677" r="-1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996952"/>
            <a:ext cx="7856329" cy="287994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01396" y="3337032"/>
            <a:ext cx="798596" cy="677108"/>
          </a:xfrm>
          <a:prstGeom prst="rect">
            <a:avLst/>
          </a:prstGeom>
          <a:solidFill>
            <a:srgbClr val="EFE4B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ar-SA" sz="2000" dirty="0"/>
              <a:t>مساحة</a:t>
            </a:r>
            <a:r>
              <a:rPr lang="ar-SA" dirty="0"/>
              <a:t> </a:t>
            </a:r>
          </a:p>
          <a:p>
            <a:pPr algn="ctr"/>
            <a:r>
              <a:rPr lang="ar-SA" dirty="0"/>
              <a:t>الغطاء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596336" y="3317377"/>
            <a:ext cx="724364" cy="677108"/>
          </a:xfrm>
          <a:prstGeom prst="rect">
            <a:avLst/>
          </a:prstGeom>
          <a:solidFill>
            <a:srgbClr val="EFE4B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ar-SA" sz="2000" dirty="0"/>
              <a:t>مساحة</a:t>
            </a:r>
          </a:p>
          <a:p>
            <a:r>
              <a:rPr lang="ar-SA" dirty="0"/>
              <a:t>القاعدة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38376" y="3272695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03648" y="5359683"/>
            <a:ext cx="576064" cy="1442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701396" y="4861069"/>
                <a:ext cx="762592" cy="400110"/>
              </a:xfrm>
              <a:prstGeom prst="rect">
                <a:avLst/>
              </a:prstGeom>
              <a:solidFill>
                <a:srgbClr val="EFE4B0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396" y="4861069"/>
                <a:ext cx="762592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629975" y="4868188"/>
                <a:ext cx="762592" cy="400110"/>
              </a:xfrm>
              <a:prstGeom prst="rect">
                <a:avLst/>
              </a:prstGeom>
              <a:solidFill>
                <a:srgbClr val="EFE4B0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975" y="4868188"/>
                <a:ext cx="762592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599776" y="5154326"/>
                <a:ext cx="762592" cy="400110"/>
              </a:xfrm>
              <a:prstGeom prst="rect">
                <a:avLst/>
              </a:prstGeom>
              <a:solidFill>
                <a:srgbClr val="EFE4B0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776" y="5154326"/>
                <a:ext cx="762592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5508104" y="3013866"/>
            <a:ext cx="834600" cy="677108"/>
          </a:xfrm>
          <a:prstGeom prst="rect">
            <a:avLst/>
          </a:prstGeom>
          <a:solidFill>
            <a:srgbClr val="EFE4B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ar-SA" sz="2000" dirty="0"/>
              <a:t>مساحة</a:t>
            </a:r>
            <a:r>
              <a:rPr lang="ar-SA" dirty="0"/>
              <a:t> </a:t>
            </a:r>
          </a:p>
          <a:p>
            <a:pPr algn="ctr"/>
            <a:r>
              <a:rPr lang="ar-SA" dirty="0"/>
              <a:t>الجوانب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856592" y="4222764"/>
                <a:ext cx="207640" cy="400110"/>
              </a:xfrm>
              <a:prstGeom prst="rect">
                <a:avLst/>
              </a:prstGeom>
              <a:solidFill>
                <a:srgbClr val="EFE4B0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6592" y="4222764"/>
                <a:ext cx="207640" cy="400110"/>
              </a:xfrm>
              <a:prstGeom prst="rect">
                <a:avLst/>
              </a:prstGeom>
              <a:blipFill>
                <a:blip r:embed="rId7"/>
                <a:stretch>
                  <a:fillRect l="-47059" r="-88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1390776" y="5154326"/>
            <a:ext cx="275160" cy="2678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21274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15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مثال تطبيقي: تحديد أبعاد علبة اسطوانية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marL="339725" indent="-339725" algn="r" rtl="1"/>
                <a:r>
                  <a:rPr lang="ar-SA" dirty="0"/>
                  <a:t>لتحويلها إلى مسألة في متغير واحد ، نعلم أن حجم الزيت في العلبة هو: </a:t>
                </a:r>
                <a14:m>
                  <m:oMath xmlns:m="http://schemas.openxmlformats.org/officeDocument/2006/math">
                    <m:r>
                      <a:rPr lang="ar-S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ar-S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litre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ar-SA" dirty="0"/>
              </a:p>
              <a:p>
                <a:pPr marL="339725" indent="-339725" algn="r" rtl="1"/>
                <a:r>
                  <a:rPr lang="ar-SA" dirty="0"/>
                  <a:t>وبالتالي:</a:t>
                </a:r>
                <a:r>
                  <a:rPr lang="en-US" dirty="0"/>
                  <a:t> </a:t>
                </a:r>
                <a:r>
                  <a:rPr lang="ar-SA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1000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ar-SA" dirty="0"/>
              </a:p>
              <a:p>
                <a:pPr marL="339725" indent="-339725" algn="r" rtl="1"/>
                <a:r>
                  <a:rPr lang="ar-SA" dirty="0"/>
                  <a:t>أي أننا سنحتاج تقليل مساحة سطوح</a:t>
                </a:r>
                <a:r>
                  <a:rPr lang="en-US" dirty="0"/>
                  <a:t> </a:t>
                </a:r>
                <a:r>
                  <a:rPr lang="ar-SA" dirty="0"/>
                  <a:t>العلبة:</a:t>
                </a:r>
              </a:p>
              <a:p>
                <a:pPr marL="0" indent="0" algn="ctr" rtl="1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1000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2000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ar-SA" dirty="0"/>
              </a:p>
              <a:p>
                <a:pPr marL="339725" indent="-339725" algn="r" rtl="1"/>
                <a:r>
                  <a:rPr lang="ar-SA" dirty="0"/>
                  <a:t>يجب أن تكون قيمة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ar-SA" dirty="0"/>
                  <a:t> </a:t>
                </a:r>
                <a:r>
                  <a:rPr lang="ar-SA" sz="2000" dirty="0"/>
                  <a:t> </a:t>
                </a:r>
                <a:r>
                  <a:rPr lang="ar-SA" dirty="0"/>
                  <a:t>أكبر من الصفر.</a:t>
                </a:r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3"/>
                <a:stretch>
                  <a:fillRect t="-1677" r="-1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08220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16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مثال تطبيقي: تحديد أبعاد علبة اسطوانية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marL="339725" indent="-339725" algn="r" rtl="1"/>
                <a:r>
                  <a:rPr lang="ar-SA" dirty="0"/>
                  <a:t>إذا لدينا البرنامج غير الخطي التالي:</a:t>
                </a:r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2000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 rtl="1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ar-SA" dirty="0"/>
                  <a:t> </a:t>
                </a:r>
                <a:r>
                  <a:rPr lang="en-US" dirty="0"/>
                  <a:t>                 </a:t>
                </a:r>
                <a:endParaRPr lang="ar-SA" sz="1400" dirty="0"/>
              </a:p>
              <a:p>
                <a:pPr marL="339725" indent="-339725" algn="r" rtl="1"/>
                <a:r>
                  <a:rPr lang="ar-SA" dirty="0"/>
                  <a:t>سنجد فيما بعد أن الحل الأمثل لهذا البرنامج غير الخطي هو:</a:t>
                </a:r>
              </a:p>
              <a:p>
                <a:pPr marL="0" indent="0" rtl="1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500</m:t>
                            </m:r>
                          </m:num>
                          <m:den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den>
                        </m:f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r>
                  <a:rPr lang="en-US" dirty="0"/>
                  <a:t>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rtl="1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1000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500</m:t>
                                    </m:r>
                                  </m:num>
                                  <m:den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g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500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den>
                            </m:f>
                          </m:e>
                        </m:ra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84</m:t>
                    </m:r>
                  </m:oMath>
                </a14:m>
                <a:r>
                  <a:rPr lang="en-US" dirty="0"/>
                  <a:t>   </a:t>
                </a:r>
              </a:p>
              <a:p>
                <a:pPr marL="0" indent="0" algn="r" rtl="1">
                  <a:buNone/>
                </a:pPr>
                <a:endParaRPr lang="ar-SA" dirty="0"/>
              </a:p>
              <a:p>
                <a:pPr marL="0" indent="0" algn="r" rtl="1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3"/>
                <a:stretch>
                  <a:fillRect t="-1677" r="-1679" b="-4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5116488" y="6136700"/>
            <a:ext cx="2808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sz="3200" dirty="0">
                <a:solidFill>
                  <a:srgbClr val="00B050"/>
                </a:solidFill>
              </a:rPr>
              <a:t>إذا الارتفاع = القطر</a:t>
            </a:r>
            <a:endParaRPr lang="en-US" sz="32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268888" y="4356393"/>
                <a:ext cx="28083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553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58</m:t>
                      </m:r>
                    </m:oMath>
                  </m:oMathPara>
                </a14:m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888" y="4356393"/>
                <a:ext cx="280831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28834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6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17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أمثلة لحالات البرامج غير الخطية</a:t>
            </a:r>
            <a:endParaRPr lang="en-US" sz="4000" b="1" dirty="0">
              <a:solidFill>
                <a:srgbClr val="002060"/>
              </a:solidFill>
            </a:endParaRPr>
          </a:p>
        </p:txBody>
      </p:sp>
      <p:grpSp>
        <p:nvGrpSpPr>
          <p:cNvPr id="6" name="Group 58"/>
          <p:cNvGrpSpPr>
            <a:grpSpLocks/>
          </p:cNvGrpSpPr>
          <p:nvPr/>
        </p:nvGrpSpPr>
        <p:grpSpPr bwMode="auto">
          <a:xfrm>
            <a:off x="893763" y="1628800"/>
            <a:ext cx="7208969" cy="4780960"/>
            <a:chOff x="563" y="719"/>
            <a:chExt cx="4760" cy="3640"/>
          </a:xfrm>
        </p:grpSpPr>
        <p:sp>
          <p:nvSpPr>
            <p:cNvPr id="7" name="Freeform 3" descr="20%"/>
            <p:cNvSpPr>
              <a:spLocks/>
            </p:cNvSpPr>
            <p:nvPr/>
          </p:nvSpPr>
          <p:spPr bwMode="auto">
            <a:xfrm>
              <a:off x="3402" y="2841"/>
              <a:ext cx="1252" cy="1099"/>
            </a:xfrm>
            <a:custGeom>
              <a:avLst/>
              <a:gdLst>
                <a:gd name="T0" fmla="*/ 0 w 1252"/>
                <a:gd name="T1" fmla="*/ 294 h 1099"/>
                <a:gd name="T2" fmla="*/ 603 w 1252"/>
                <a:gd name="T3" fmla="*/ 0 h 1099"/>
                <a:gd name="T4" fmla="*/ 1251 w 1252"/>
                <a:gd name="T5" fmla="*/ 645 h 1099"/>
                <a:gd name="T6" fmla="*/ 1170 w 1252"/>
                <a:gd name="T7" fmla="*/ 1098 h 1099"/>
                <a:gd name="T8" fmla="*/ 3 w 1252"/>
                <a:gd name="T9" fmla="*/ 1095 h 1099"/>
                <a:gd name="T10" fmla="*/ 0 w 1252"/>
                <a:gd name="T11" fmla="*/ 294 h 109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52" h="1099">
                  <a:moveTo>
                    <a:pt x="0" y="294"/>
                  </a:moveTo>
                  <a:lnTo>
                    <a:pt x="603" y="0"/>
                  </a:lnTo>
                  <a:lnTo>
                    <a:pt x="1251" y="645"/>
                  </a:lnTo>
                  <a:lnTo>
                    <a:pt x="1170" y="1098"/>
                  </a:lnTo>
                  <a:lnTo>
                    <a:pt x="3" y="1095"/>
                  </a:lnTo>
                  <a:lnTo>
                    <a:pt x="0" y="294"/>
                  </a:lnTo>
                </a:path>
              </a:pathLst>
            </a:custGeom>
            <a:solidFill>
              <a:srgbClr val="00E2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4" descr="20%"/>
            <p:cNvSpPr>
              <a:spLocks/>
            </p:cNvSpPr>
            <p:nvPr/>
          </p:nvSpPr>
          <p:spPr bwMode="auto">
            <a:xfrm>
              <a:off x="3402" y="1368"/>
              <a:ext cx="877" cy="790"/>
            </a:xfrm>
            <a:custGeom>
              <a:avLst/>
              <a:gdLst>
                <a:gd name="T0" fmla="*/ 3 w 877"/>
                <a:gd name="T1" fmla="*/ 0 h 790"/>
                <a:gd name="T2" fmla="*/ 528 w 877"/>
                <a:gd name="T3" fmla="*/ 0 h 790"/>
                <a:gd name="T4" fmla="*/ 876 w 877"/>
                <a:gd name="T5" fmla="*/ 420 h 790"/>
                <a:gd name="T6" fmla="*/ 876 w 877"/>
                <a:gd name="T7" fmla="*/ 789 h 790"/>
                <a:gd name="T8" fmla="*/ 0 w 877"/>
                <a:gd name="T9" fmla="*/ 789 h 790"/>
                <a:gd name="T10" fmla="*/ 3 w 877"/>
                <a:gd name="T11" fmla="*/ 0 h 7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77" h="790">
                  <a:moveTo>
                    <a:pt x="3" y="0"/>
                  </a:moveTo>
                  <a:lnTo>
                    <a:pt x="528" y="0"/>
                  </a:lnTo>
                  <a:lnTo>
                    <a:pt x="876" y="420"/>
                  </a:lnTo>
                  <a:lnTo>
                    <a:pt x="876" y="789"/>
                  </a:lnTo>
                  <a:lnTo>
                    <a:pt x="0" y="789"/>
                  </a:lnTo>
                  <a:lnTo>
                    <a:pt x="3" y="0"/>
                  </a:lnTo>
                </a:path>
              </a:pathLst>
            </a:custGeom>
            <a:solidFill>
              <a:srgbClr val="00E266"/>
            </a:solidFill>
            <a:ln w="254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5" descr="20%"/>
            <p:cNvSpPr>
              <a:spLocks/>
            </p:cNvSpPr>
            <p:nvPr/>
          </p:nvSpPr>
          <p:spPr bwMode="auto">
            <a:xfrm>
              <a:off x="576" y="1386"/>
              <a:ext cx="913" cy="778"/>
            </a:xfrm>
            <a:custGeom>
              <a:avLst/>
              <a:gdLst>
                <a:gd name="T0" fmla="*/ 0 w 913"/>
                <a:gd name="T1" fmla="*/ 0 h 778"/>
                <a:gd name="T2" fmla="*/ 519 w 913"/>
                <a:gd name="T3" fmla="*/ 0 h 778"/>
                <a:gd name="T4" fmla="*/ 564 w 913"/>
                <a:gd name="T5" fmla="*/ 6 h 778"/>
                <a:gd name="T6" fmla="*/ 618 w 913"/>
                <a:gd name="T7" fmla="*/ 12 h 778"/>
                <a:gd name="T8" fmla="*/ 657 w 913"/>
                <a:gd name="T9" fmla="*/ 27 h 778"/>
                <a:gd name="T10" fmla="*/ 714 w 913"/>
                <a:gd name="T11" fmla="*/ 48 h 778"/>
                <a:gd name="T12" fmla="*/ 792 w 913"/>
                <a:gd name="T13" fmla="*/ 102 h 778"/>
                <a:gd name="T14" fmla="*/ 828 w 913"/>
                <a:gd name="T15" fmla="*/ 147 h 778"/>
                <a:gd name="T16" fmla="*/ 861 w 913"/>
                <a:gd name="T17" fmla="*/ 195 h 778"/>
                <a:gd name="T18" fmla="*/ 882 w 913"/>
                <a:gd name="T19" fmla="*/ 237 h 778"/>
                <a:gd name="T20" fmla="*/ 897 w 913"/>
                <a:gd name="T21" fmla="*/ 282 h 778"/>
                <a:gd name="T22" fmla="*/ 903 w 913"/>
                <a:gd name="T23" fmla="*/ 312 h 778"/>
                <a:gd name="T24" fmla="*/ 912 w 913"/>
                <a:gd name="T25" fmla="*/ 387 h 778"/>
                <a:gd name="T26" fmla="*/ 912 w 913"/>
                <a:gd name="T27" fmla="*/ 438 h 778"/>
                <a:gd name="T28" fmla="*/ 912 w 913"/>
                <a:gd name="T29" fmla="*/ 777 h 778"/>
                <a:gd name="T30" fmla="*/ 0 w 913"/>
                <a:gd name="T31" fmla="*/ 774 h 778"/>
                <a:gd name="T32" fmla="*/ 0 w 913"/>
                <a:gd name="T33" fmla="*/ 0 h 77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913" h="778">
                  <a:moveTo>
                    <a:pt x="0" y="0"/>
                  </a:moveTo>
                  <a:lnTo>
                    <a:pt x="519" y="0"/>
                  </a:lnTo>
                  <a:lnTo>
                    <a:pt x="564" y="6"/>
                  </a:lnTo>
                  <a:lnTo>
                    <a:pt x="618" y="12"/>
                  </a:lnTo>
                  <a:lnTo>
                    <a:pt x="657" y="27"/>
                  </a:lnTo>
                  <a:lnTo>
                    <a:pt x="714" y="48"/>
                  </a:lnTo>
                  <a:lnTo>
                    <a:pt x="792" y="102"/>
                  </a:lnTo>
                  <a:lnTo>
                    <a:pt x="828" y="147"/>
                  </a:lnTo>
                  <a:lnTo>
                    <a:pt x="861" y="195"/>
                  </a:lnTo>
                  <a:lnTo>
                    <a:pt x="882" y="237"/>
                  </a:lnTo>
                  <a:lnTo>
                    <a:pt x="897" y="282"/>
                  </a:lnTo>
                  <a:lnTo>
                    <a:pt x="903" y="312"/>
                  </a:lnTo>
                  <a:lnTo>
                    <a:pt x="912" y="387"/>
                  </a:lnTo>
                  <a:lnTo>
                    <a:pt x="912" y="438"/>
                  </a:lnTo>
                  <a:lnTo>
                    <a:pt x="912" y="777"/>
                  </a:lnTo>
                  <a:lnTo>
                    <a:pt x="0" y="774"/>
                  </a:lnTo>
                  <a:lnTo>
                    <a:pt x="0" y="0"/>
                  </a:lnTo>
                </a:path>
              </a:pathLst>
            </a:custGeom>
            <a:solidFill>
              <a:srgbClr val="00E266"/>
            </a:solidFill>
            <a:ln w="254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 flipV="1">
              <a:off x="576" y="720"/>
              <a:ext cx="0" cy="14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574" y="2160"/>
              <a:ext cx="14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577" y="1384"/>
              <a:ext cx="527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rc 9"/>
            <p:cNvSpPr>
              <a:spLocks/>
            </p:cNvSpPr>
            <p:nvPr/>
          </p:nvSpPr>
          <p:spPr bwMode="auto">
            <a:xfrm>
              <a:off x="1107" y="1384"/>
              <a:ext cx="385" cy="372"/>
            </a:xfrm>
            <a:custGeom>
              <a:avLst/>
              <a:gdLst>
                <a:gd name="T0" fmla="*/ 0 w 21656"/>
                <a:gd name="T1" fmla="*/ 0 h 21600"/>
                <a:gd name="T2" fmla="*/ 385 w 21656"/>
                <a:gd name="T3" fmla="*/ 372 h 21600"/>
                <a:gd name="T4" fmla="*/ 1 w 21656"/>
                <a:gd name="T5" fmla="*/ 372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56" h="21600" fill="none" extrusionOk="0">
                  <a:moveTo>
                    <a:pt x="0" y="0"/>
                  </a:moveTo>
                  <a:cubicBezTo>
                    <a:pt x="18" y="0"/>
                    <a:pt x="37" y="0"/>
                    <a:pt x="56" y="0"/>
                  </a:cubicBezTo>
                  <a:cubicBezTo>
                    <a:pt x="11985" y="0"/>
                    <a:pt x="21656" y="9670"/>
                    <a:pt x="21656" y="21600"/>
                  </a:cubicBezTo>
                </a:path>
                <a:path w="21656" h="21600" stroke="0" extrusionOk="0">
                  <a:moveTo>
                    <a:pt x="0" y="0"/>
                  </a:moveTo>
                  <a:cubicBezTo>
                    <a:pt x="18" y="0"/>
                    <a:pt x="37" y="0"/>
                    <a:pt x="56" y="0"/>
                  </a:cubicBezTo>
                  <a:cubicBezTo>
                    <a:pt x="11985" y="0"/>
                    <a:pt x="21656" y="9670"/>
                    <a:pt x="21656" y="21600"/>
                  </a:cubicBezTo>
                  <a:lnTo>
                    <a:pt x="56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1491" y="1758"/>
              <a:ext cx="0" cy="3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918" y="951"/>
              <a:ext cx="903" cy="10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1293" y="864"/>
              <a:ext cx="100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ar-SA" altLang="en-US" b="0" i="0" dirty="0">
                  <a:solidFill>
                    <a:schemeClr val="tx1"/>
                  </a:solidFill>
                </a:rPr>
                <a:t>مستقيم دالة الهدف</a:t>
              </a:r>
              <a:endParaRPr lang="en-US" altLang="en-US" b="0" i="0" dirty="0">
                <a:solidFill>
                  <a:schemeClr val="tx1"/>
                </a:solidFill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 flipH="1">
              <a:off x="1089" y="969"/>
              <a:ext cx="243" cy="1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1735" y="1279"/>
              <a:ext cx="92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ar-SA" altLang="en-US" b="0" i="0" dirty="0">
                  <a:solidFill>
                    <a:schemeClr val="tx1"/>
                  </a:solidFill>
                </a:rPr>
                <a:t>الحل الأمثل</a:t>
              </a:r>
              <a:endParaRPr lang="en-US" altLang="en-US" b="0" i="0" dirty="0">
                <a:solidFill>
                  <a:schemeClr val="tx1"/>
                </a:solidFill>
              </a:endParaRPr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 flipH="1">
              <a:off x="1480" y="1380"/>
              <a:ext cx="261" cy="1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673" y="1743"/>
              <a:ext cx="654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ar-SA" altLang="en-US" sz="1400" i="0" dirty="0">
                  <a:solidFill>
                    <a:schemeClr val="tx1"/>
                  </a:solidFill>
                </a:rPr>
                <a:t>منطقة الحلول الممكنة</a:t>
              </a:r>
              <a:endParaRPr lang="en-US" altLang="en-US" sz="1400" i="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591" y="2262"/>
              <a:ext cx="89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30000"/>
                </a:lnSpc>
                <a:spcBef>
                  <a:spcPct val="50000"/>
                </a:spcBef>
              </a:pPr>
              <a:r>
                <a:rPr lang="ar-SA" altLang="en-US" b="0" i="0" dirty="0">
                  <a:solidFill>
                    <a:schemeClr val="tx1"/>
                  </a:solidFill>
                </a:rPr>
                <a:t>دالة هدف خطية</a:t>
              </a:r>
            </a:p>
            <a:p>
              <a:pPr algn="ctr">
                <a:lnSpc>
                  <a:spcPct val="30000"/>
                </a:lnSpc>
                <a:spcBef>
                  <a:spcPct val="50000"/>
                </a:spcBef>
              </a:pPr>
              <a:r>
                <a:rPr lang="ar-SA" altLang="en-US" b="0" i="0" dirty="0">
                  <a:solidFill>
                    <a:schemeClr val="tx1"/>
                  </a:solidFill>
                </a:rPr>
                <a:t>قيود غير خطية</a:t>
              </a:r>
              <a:endParaRPr lang="en-US" altLang="en-US" b="0" i="0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 18" descr="20%"/>
            <p:cNvSpPr>
              <a:spLocks/>
            </p:cNvSpPr>
            <p:nvPr/>
          </p:nvSpPr>
          <p:spPr bwMode="auto">
            <a:xfrm>
              <a:off x="565" y="3132"/>
              <a:ext cx="913" cy="778"/>
            </a:xfrm>
            <a:custGeom>
              <a:avLst/>
              <a:gdLst>
                <a:gd name="T0" fmla="*/ 0 w 913"/>
                <a:gd name="T1" fmla="*/ 0 h 778"/>
                <a:gd name="T2" fmla="*/ 519 w 913"/>
                <a:gd name="T3" fmla="*/ 0 h 778"/>
                <a:gd name="T4" fmla="*/ 564 w 913"/>
                <a:gd name="T5" fmla="*/ 6 h 778"/>
                <a:gd name="T6" fmla="*/ 618 w 913"/>
                <a:gd name="T7" fmla="*/ 12 h 778"/>
                <a:gd name="T8" fmla="*/ 657 w 913"/>
                <a:gd name="T9" fmla="*/ 27 h 778"/>
                <a:gd name="T10" fmla="*/ 714 w 913"/>
                <a:gd name="T11" fmla="*/ 48 h 778"/>
                <a:gd name="T12" fmla="*/ 792 w 913"/>
                <a:gd name="T13" fmla="*/ 102 h 778"/>
                <a:gd name="T14" fmla="*/ 828 w 913"/>
                <a:gd name="T15" fmla="*/ 147 h 778"/>
                <a:gd name="T16" fmla="*/ 861 w 913"/>
                <a:gd name="T17" fmla="*/ 195 h 778"/>
                <a:gd name="T18" fmla="*/ 882 w 913"/>
                <a:gd name="T19" fmla="*/ 237 h 778"/>
                <a:gd name="T20" fmla="*/ 897 w 913"/>
                <a:gd name="T21" fmla="*/ 282 h 778"/>
                <a:gd name="T22" fmla="*/ 903 w 913"/>
                <a:gd name="T23" fmla="*/ 312 h 778"/>
                <a:gd name="T24" fmla="*/ 912 w 913"/>
                <a:gd name="T25" fmla="*/ 387 h 778"/>
                <a:gd name="T26" fmla="*/ 912 w 913"/>
                <a:gd name="T27" fmla="*/ 438 h 778"/>
                <a:gd name="T28" fmla="*/ 912 w 913"/>
                <a:gd name="T29" fmla="*/ 777 h 778"/>
                <a:gd name="T30" fmla="*/ 0 w 913"/>
                <a:gd name="T31" fmla="*/ 774 h 778"/>
                <a:gd name="T32" fmla="*/ 0 w 913"/>
                <a:gd name="T33" fmla="*/ 0 h 77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913" h="778">
                  <a:moveTo>
                    <a:pt x="0" y="0"/>
                  </a:moveTo>
                  <a:lnTo>
                    <a:pt x="519" y="0"/>
                  </a:lnTo>
                  <a:lnTo>
                    <a:pt x="564" y="6"/>
                  </a:lnTo>
                  <a:lnTo>
                    <a:pt x="618" y="12"/>
                  </a:lnTo>
                  <a:lnTo>
                    <a:pt x="657" y="27"/>
                  </a:lnTo>
                  <a:lnTo>
                    <a:pt x="714" y="48"/>
                  </a:lnTo>
                  <a:lnTo>
                    <a:pt x="792" y="102"/>
                  </a:lnTo>
                  <a:lnTo>
                    <a:pt x="828" y="147"/>
                  </a:lnTo>
                  <a:lnTo>
                    <a:pt x="861" y="195"/>
                  </a:lnTo>
                  <a:lnTo>
                    <a:pt x="882" y="237"/>
                  </a:lnTo>
                  <a:lnTo>
                    <a:pt x="897" y="282"/>
                  </a:lnTo>
                  <a:lnTo>
                    <a:pt x="903" y="312"/>
                  </a:lnTo>
                  <a:lnTo>
                    <a:pt x="912" y="387"/>
                  </a:lnTo>
                  <a:lnTo>
                    <a:pt x="912" y="438"/>
                  </a:lnTo>
                  <a:lnTo>
                    <a:pt x="912" y="777"/>
                  </a:lnTo>
                  <a:lnTo>
                    <a:pt x="0" y="774"/>
                  </a:lnTo>
                  <a:lnTo>
                    <a:pt x="0" y="0"/>
                  </a:lnTo>
                </a:path>
              </a:pathLst>
            </a:custGeom>
            <a:solidFill>
              <a:srgbClr val="00E266"/>
            </a:solidFill>
            <a:ln w="254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 flipV="1">
              <a:off x="565" y="2466"/>
              <a:ext cx="0" cy="14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>
              <a:off x="563" y="3906"/>
              <a:ext cx="14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566" y="3130"/>
              <a:ext cx="527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Arc 22"/>
            <p:cNvSpPr>
              <a:spLocks/>
            </p:cNvSpPr>
            <p:nvPr/>
          </p:nvSpPr>
          <p:spPr bwMode="auto">
            <a:xfrm>
              <a:off x="1096" y="3130"/>
              <a:ext cx="385" cy="372"/>
            </a:xfrm>
            <a:custGeom>
              <a:avLst/>
              <a:gdLst>
                <a:gd name="T0" fmla="*/ 0 w 21656"/>
                <a:gd name="T1" fmla="*/ 0 h 21600"/>
                <a:gd name="T2" fmla="*/ 385 w 21656"/>
                <a:gd name="T3" fmla="*/ 372 h 21600"/>
                <a:gd name="T4" fmla="*/ 1 w 21656"/>
                <a:gd name="T5" fmla="*/ 372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56" h="21600" fill="none" extrusionOk="0">
                  <a:moveTo>
                    <a:pt x="0" y="0"/>
                  </a:moveTo>
                  <a:cubicBezTo>
                    <a:pt x="18" y="0"/>
                    <a:pt x="37" y="0"/>
                    <a:pt x="56" y="0"/>
                  </a:cubicBezTo>
                  <a:cubicBezTo>
                    <a:pt x="11985" y="0"/>
                    <a:pt x="21656" y="9670"/>
                    <a:pt x="21656" y="21600"/>
                  </a:cubicBezTo>
                </a:path>
                <a:path w="21656" h="21600" stroke="0" extrusionOk="0">
                  <a:moveTo>
                    <a:pt x="0" y="0"/>
                  </a:moveTo>
                  <a:cubicBezTo>
                    <a:pt x="18" y="0"/>
                    <a:pt x="37" y="0"/>
                    <a:pt x="56" y="0"/>
                  </a:cubicBezTo>
                  <a:cubicBezTo>
                    <a:pt x="11985" y="0"/>
                    <a:pt x="21656" y="9670"/>
                    <a:pt x="21656" y="21600"/>
                  </a:cubicBezTo>
                  <a:lnTo>
                    <a:pt x="56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>
              <a:off x="1480" y="3504"/>
              <a:ext cx="0" cy="3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1522" y="2596"/>
              <a:ext cx="100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ar-SA" altLang="en-US" b="0" i="0" dirty="0">
                  <a:solidFill>
                    <a:schemeClr val="tx1"/>
                  </a:solidFill>
                </a:rPr>
                <a:t>منحنى دالة الهدف</a:t>
              </a:r>
              <a:endParaRPr lang="en-US" altLang="en-US" b="0" i="0" dirty="0">
                <a:solidFill>
                  <a:schemeClr val="tx1"/>
                </a:solidFill>
              </a:endParaRPr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 flipH="1">
              <a:off x="1324" y="2715"/>
              <a:ext cx="243" cy="1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1729" y="3007"/>
              <a:ext cx="92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ar-SA" altLang="en-US" b="0" i="0" dirty="0">
                  <a:solidFill>
                    <a:schemeClr val="tx1"/>
                  </a:solidFill>
                </a:rPr>
                <a:t>الحل الأمثل</a:t>
              </a:r>
              <a:endParaRPr lang="en-US" altLang="en-US" b="0" i="0" dirty="0">
                <a:solidFill>
                  <a:schemeClr val="tx1"/>
                </a:solidFill>
              </a:endParaRPr>
            </a:p>
          </p:txBody>
        </p:sp>
        <p:sp>
          <p:nvSpPr>
            <p:cNvPr id="31" name="Line 27"/>
            <p:cNvSpPr>
              <a:spLocks noChangeShapeType="1"/>
            </p:cNvSpPr>
            <p:nvPr/>
          </p:nvSpPr>
          <p:spPr bwMode="auto">
            <a:xfrm flipH="1">
              <a:off x="1480" y="3140"/>
              <a:ext cx="261" cy="1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662" y="3487"/>
              <a:ext cx="654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ar-SA" altLang="en-US" sz="1400" i="0" dirty="0">
                  <a:solidFill>
                    <a:schemeClr val="tx1"/>
                  </a:solidFill>
                </a:rPr>
                <a:t>منطقة الحلول الممكنة</a:t>
              </a:r>
              <a:endParaRPr lang="en-US" altLang="en-US" sz="1400" i="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585" y="4020"/>
              <a:ext cx="1225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30000"/>
                </a:lnSpc>
                <a:spcBef>
                  <a:spcPct val="50000"/>
                </a:spcBef>
              </a:pPr>
              <a:r>
                <a:rPr lang="ar-SA" altLang="en-US" b="0" i="0" dirty="0">
                  <a:solidFill>
                    <a:schemeClr val="tx1"/>
                  </a:solidFill>
                </a:rPr>
                <a:t>دالة هدف غير خطية</a:t>
              </a:r>
            </a:p>
            <a:p>
              <a:pPr algn="ctr">
                <a:lnSpc>
                  <a:spcPct val="30000"/>
                </a:lnSpc>
                <a:spcBef>
                  <a:spcPct val="50000"/>
                </a:spcBef>
              </a:pPr>
              <a:r>
                <a:rPr lang="ar-SA" altLang="en-US" b="0" i="0" dirty="0">
                  <a:solidFill>
                    <a:schemeClr val="tx1"/>
                  </a:solidFill>
                </a:rPr>
                <a:t>قيود غير خطية</a:t>
              </a:r>
              <a:endParaRPr lang="en-US" altLang="en-US" b="0" i="0" dirty="0">
                <a:solidFill>
                  <a:schemeClr val="tx1"/>
                </a:solidFill>
              </a:endParaRPr>
            </a:p>
          </p:txBody>
        </p:sp>
        <p:sp>
          <p:nvSpPr>
            <p:cNvPr id="34" name="Arc 30"/>
            <p:cNvSpPr>
              <a:spLocks/>
            </p:cNvSpPr>
            <p:nvPr/>
          </p:nvSpPr>
          <p:spPr bwMode="auto">
            <a:xfrm>
              <a:off x="1285" y="2824"/>
              <a:ext cx="525" cy="707"/>
            </a:xfrm>
            <a:custGeom>
              <a:avLst/>
              <a:gdLst>
                <a:gd name="T0" fmla="*/ 525 w 21600"/>
                <a:gd name="T1" fmla="*/ 707 h 21600"/>
                <a:gd name="T2" fmla="*/ 0 w 21600"/>
                <a:gd name="T3" fmla="*/ 0 h 21600"/>
                <a:gd name="T4" fmla="*/ 525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599"/>
                  </a:moveTo>
                  <a:cubicBezTo>
                    <a:pt x="9670" y="21599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599"/>
                  </a:moveTo>
                  <a:cubicBezTo>
                    <a:pt x="9670" y="21599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599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 flipV="1">
              <a:off x="3404" y="719"/>
              <a:ext cx="0" cy="14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>
              <a:off x="3402" y="2159"/>
              <a:ext cx="14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33"/>
            <p:cNvSpPr>
              <a:spLocks noChangeArrowheads="1"/>
            </p:cNvSpPr>
            <p:nvPr/>
          </p:nvSpPr>
          <p:spPr bwMode="auto">
            <a:xfrm>
              <a:off x="4200" y="857"/>
              <a:ext cx="100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ar-SA" altLang="en-US" b="0" i="0" dirty="0">
                  <a:solidFill>
                    <a:schemeClr val="tx1"/>
                  </a:solidFill>
                </a:rPr>
                <a:t>منحنى دالة الهدف</a:t>
              </a:r>
              <a:endParaRPr lang="en-US" altLang="en-US" b="0" i="0" dirty="0">
                <a:solidFill>
                  <a:schemeClr val="tx1"/>
                </a:solidFill>
              </a:endParaRPr>
            </a:p>
          </p:txBody>
        </p:sp>
        <p:sp>
          <p:nvSpPr>
            <p:cNvPr id="38" name="Line 34"/>
            <p:cNvSpPr>
              <a:spLocks noChangeShapeType="1"/>
            </p:cNvSpPr>
            <p:nvPr/>
          </p:nvSpPr>
          <p:spPr bwMode="auto">
            <a:xfrm flipH="1">
              <a:off x="3985" y="978"/>
              <a:ext cx="243" cy="1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35"/>
            <p:cNvSpPr>
              <a:spLocks noChangeArrowheads="1"/>
            </p:cNvSpPr>
            <p:nvPr/>
          </p:nvSpPr>
          <p:spPr bwMode="auto">
            <a:xfrm>
              <a:off x="4399" y="1346"/>
              <a:ext cx="92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ar-SA" altLang="en-US" b="0" i="0" dirty="0">
                  <a:solidFill>
                    <a:schemeClr val="tx1"/>
                  </a:solidFill>
                </a:rPr>
                <a:t>الحل الأمثل</a:t>
              </a:r>
              <a:endParaRPr lang="en-US" altLang="en-US" b="0" i="0" dirty="0">
                <a:solidFill>
                  <a:schemeClr val="tx1"/>
                </a:solidFill>
              </a:endParaRPr>
            </a:p>
          </p:txBody>
        </p:sp>
        <p:sp>
          <p:nvSpPr>
            <p:cNvPr id="40" name="Line 36"/>
            <p:cNvSpPr>
              <a:spLocks noChangeShapeType="1"/>
            </p:cNvSpPr>
            <p:nvPr/>
          </p:nvSpPr>
          <p:spPr bwMode="auto">
            <a:xfrm flipH="1">
              <a:off x="4180" y="1432"/>
              <a:ext cx="261" cy="1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Rectangle 37"/>
            <p:cNvSpPr>
              <a:spLocks noChangeArrowheads="1"/>
            </p:cNvSpPr>
            <p:nvPr/>
          </p:nvSpPr>
          <p:spPr bwMode="auto">
            <a:xfrm>
              <a:off x="3501" y="1742"/>
              <a:ext cx="654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ar-SA" altLang="en-US" sz="1400" i="0" dirty="0">
                  <a:solidFill>
                    <a:schemeClr val="tx1"/>
                  </a:solidFill>
                </a:rPr>
                <a:t>منطقة الحلول الممكنة</a:t>
              </a:r>
              <a:endParaRPr lang="en-US" altLang="en-US" sz="1400" i="0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38"/>
            <p:cNvSpPr>
              <a:spLocks noChangeArrowheads="1"/>
            </p:cNvSpPr>
            <p:nvPr/>
          </p:nvSpPr>
          <p:spPr bwMode="auto">
            <a:xfrm>
              <a:off x="3436" y="2241"/>
              <a:ext cx="1137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30000"/>
                </a:lnSpc>
                <a:spcBef>
                  <a:spcPct val="50000"/>
                </a:spcBef>
              </a:pPr>
              <a:r>
                <a:rPr lang="ar-SA" altLang="en-US" b="0" i="0" dirty="0">
                  <a:solidFill>
                    <a:schemeClr val="tx1"/>
                  </a:solidFill>
                </a:rPr>
                <a:t>دالة هدف غير خطية</a:t>
              </a:r>
            </a:p>
            <a:p>
              <a:pPr algn="ctr">
                <a:lnSpc>
                  <a:spcPct val="30000"/>
                </a:lnSpc>
                <a:spcBef>
                  <a:spcPct val="50000"/>
                </a:spcBef>
              </a:pPr>
              <a:r>
                <a:rPr lang="ar-SA" altLang="en-US" b="0" i="0" dirty="0">
                  <a:solidFill>
                    <a:schemeClr val="tx1"/>
                  </a:solidFill>
                </a:rPr>
                <a:t>قيود خطية</a:t>
              </a:r>
              <a:endParaRPr lang="en-US" altLang="en-US" b="0" i="0" dirty="0">
                <a:solidFill>
                  <a:schemeClr val="tx1"/>
                </a:solidFill>
              </a:endParaRPr>
            </a:p>
          </p:txBody>
        </p:sp>
        <p:sp>
          <p:nvSpPr>
            <p:cNvPr id="43" name="Line 39"/>
            <p:cNvSpPr>
              <a:spLocks noChangeShapeType="1"/>
            </p:cNvSpPr>
            <p:nvPr/>
          </p:nvSpPr>
          <p:spPr bwMode="auto">
            <a:xfrm>
              <a:off x="3405" y="1367"/>
              <a:ext cx="53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40"/>
            <p:cNvSpPr>
              <a:spLocks noChangeShapeType="1"/>
            </p:cNvSpPr>
            <p:nvPr/>
          </p:nvSpPr>
          <p:spPr bwMode="auto">
            <a:xfrm>
              <a:off x="3930" y="1368"/>
              <a:ext cx="354" cy="4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41"/>
            <p:cNvSpPr>
              <a:spLocks noChangeShapeType="1"/>
            </p:cNvSpPr>
            <p:nvPr/>
          </p:nvSpPr>
          <p:spPr bwMode="auto">
            <a:xfrm flipH="1">
              <a:off x="4280" y="1791"/>
              <a:ext cx="1" cy="3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Arc 42"/>
            <p:cNvSpPr>
              <a:spLocks/>
            </p:cNvSpPr>
            <p:nvPr/>
          </p:nvSpPr>
          <p:spPr bwMode="auto">
            <a:xfrm>
              <a:off x="3941" y="1045"/>
              <a:ext cx="525" cy="707"/>
            </a:xfrm>
            <a:custGeom>
              <a:avLst/>
              <a:gdLst>
                <a:gd name="T0" fmla="*/ 525 w 21600"/>
                <a:gd name="T1" fmla="*/ 707 h 21600"/>
                <a:gd name="T2" fmla="*/ 0 w 21600"/>
                <a:gd name="T3" fmla="*/ 0 h 21600"/>
                <a:gd name="T4" fmla="*/ 525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599"/>
                  </a:moveTo>
                  <a:cubicBezTo>
                    <a:pt x="9670" y="21599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599"/>
                  </a:moveTo>
                  <a:cubicBezTo>
                    <a:pt x="9670" y="21599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599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43"/>
            <p:cNvSpPr>
              <a:spLocks noChangeShapeType="1"/>
            </p:cNvSpPr>
            <p:nvPr/>
          </p:nvSpPr>
          <p:spPr bwMode="auto">
            <a:xfrm flipV="1">
              <a:off x="3404" y="2496"/>
              <a:ext cx="0" cy="14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44"/>
            <p:cNvSpPr>
              <a:spLocks noChangeShapeType="1"/>
            </p:cNvSpPr>
            <p:nvPr/>
          </p:nvSpPr>
          <p:spPr bwMode="auto">
            <a:xfrm>
              <a:off x="3402" y="3936"/>
              <a:ext cx="14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Rectangle 45"/>
            <p:cNvSpPr>
              <a:spLocks noChangeArrowheads="1"/>
            </p:cNvSpPr>
            <p:nvPr/>
          </p:nvSpPr>
          <p:spPr bwMode="auto">
            <a:xfrm>
              <a:off x="4150" y="2680"/>
              <a:ext cx="100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ar-SA" altLang="en-US" b="0" i="0" dirty="0">
                  <a:solidFill>
                    <a:schemeClr val="tx1"/>
                  </a:solidFill>
                </a:rPr>
                <a:t>منحنى دالة الهدف</a:t>
              </a:r>
              <a:endParaRPr lang="en-US" altLang="en-US" b="0" i="0" dirty="0">
                <a:solidFill>
                  <a:schemeClr val="tx1"/>
                </a:solidFill>
              </a:endParaRPr>
            </a:p>
          </p:txBody>
        </p:sp>
        <p:sp>
          <p:nvSpPr>
            <p:cNvPr id="50" name="Line 46"/>
            <p:cNvSpPr>
              <a:spLocks noChangeShapeType="1"/>
            </p:cNvSpPr>
            <p:nvPr/>
          </p:nvSpPr>
          <p:spPr bwMode="auto">
            <a:xfrm flipH="1">
              <a:off x="4022" y="2802"/>
              <a:ext cx="175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Rectangle 47"/>
            <p:cNvSpPr>
              <a:spLocks noChangeArrowheads="1"/>
            </p:cNvSpPr>
            <p:nvPr/>
          </p:nvSpPr>
          <p:spPr bwMode="auto">
            <a:xfrm>
              <a:off x="4538" y="3036"/>
              <a:ext cx="697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ar-SA" altLang="en-US" b="0" i="0" dirty="0">
                  <a:solidFill>
                    <a:schemeClr val="tx1"/>
                  </a:solidFill>
                </a:rPr>
                <a:t>الحل الأمثل</a:t>
              </a:r>
              <a:endParaRPr lang="en-US" altLang="en-US" b="0" i="0" dirty="0">
                <a:solidFill>
                  <a:schemeClr val="tx1"/>
                </a:solidFill>
              </a:endParaRPr>
            </a:p>
          </p:txBody>
        </p:sp>
        <p:sp>
          <p:nvSpPr>
            <p:cNvPr id="52" name="Line 48"/>
            <p:cNvSpPr>
              <a:spLocks noChangeShapeType="1"/>
            </p:cNvSpPr>
            <p:nvPr/>
          </p:nvSpPr>
          <p:spPr bwMode="auto">
            <a:xfrm flipH="1">
              <a:off x="4174" y="3174"/>
              <a:ext cx="355" cy="1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Rectangle 49"/>
            <p:cNvSpPr>
              <a:spLocks noChangeArrowheads="1"/>
            </p:cNvSpPr>
            <p:nvPr/>
          </p:nvSpPr>
          <p:spPr bwMode="auto">
            <a:xfrm>
              <a:off x="3434" y="3619"/>
              <a:ext cx="654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ar-SA" altLang="en-US" sz="1400" i="0" dirty="0">
                  <a:solidFill>
                    <a:schemeClr val="tx1"/>
                  </a:solidFill>
                </a:rPr>
                <a:t>منطقة الحلول الممكنة</a:t>
              </a:r>
              <a:endParaRPr lang="en-US" altLang="en-US" sz="1400" i="0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0"/>
            <p:cNvSpPr>
              <a:spLocks noChangeArrowheads="1"/>
            </p:cNvSpPr>
            <p:nvPr/>
          </p:nvSpPr>
          <p:spPr bwMode="auto">
            <a:xfrm>
              <a:off x="3436" y="4032"/>
              <a:ext cx="13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30000"/>
                </a:lnSpc>
                <a:spcBef>
                  <a:spcPct val="50000"/>
                </a:spcBef>
              </a:pPr>
              <a:r>
                <a:rPr lang="ar-SA" altLang="en-US" b="0" i="0" dirty="0">
                  <a:solidFill>
                    <a:schemeClr val="tx1"/>
                  </a:solidFill>
                </a:rPr>
                <a:t>دالة هدف غير خطية</a:t>
              </a:r>
            </a:p>
            <a:p>
              <a:pPr algn="ctr">
                <a:lnSpc>
                  <a:spcPct val="30000"/>
                </a:lnSpc>
                <a:spcBef>
                  <a:spcPct val="50000"/>
                </a:spcBef>
              </a:pPr>
              <a:r>
                <a:rPr lang="ar-SA" altLang="en-US" b="0" i="0" dirty="0">
                  <a:solidFill>
                    <a:schemeClr val="tx1"/>
                  </a:solidFill>
                </a:rPr>
                <a:t>قيود خطية</a:t>
              </a:r>
              <a:endParaRPr lang="en-US" altLang="en-US" b="0" i="0" dirty="0">
                <a:solidFill>
                  <a:schemeClr val="tx1"/>
                </a:solidFill>
              </a:endParaRPr>
            </a:p>
          </p:txBody>
        </p:sp>
        <p:sp>
          <p:nvSpPr>
            <p:cNvPr id="55" name="Line 51"/>
            <p:cNvSpPr>
              <a:spLocks noChangeShapeType="1"/>
            </p:cNvSpPr>
            <p:nvPr/>
          </p:nvSpPr>
          <p:spPr bwMode="auto">
            <a:xfrm flipV="1">
              <a:off x="3405" y="2835"/>
              <a:ext cx="600" cy="3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52"/>
            <p:cNvSpPr>
              <a:spLocks noChangeShapeType="1"/>
            </p:cNvSpPr>
            <p:nvPr/>
          </p:nvSpPr>
          <p:spPr bwMode="auto">
            <a:xfrm>
              <a:off x="4005" y="2835"/>
              <a:ext cx="653" cy="65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53"/>
            <p:cNvSpPr>
              <a:spLocks noChangeShapeType="1"/>
            </p:cNvSpPr>
            <p:nvPr/>
          </p:nvSpPr>
          <p:spPr bwMode="auto">
            <a:xfrm flipH="1">
              <a:off x="4573" y="3492"/>
              <a:ext cx="80" cy="4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Oval 54"/>
            <p:cNvSpPr>
              <a:spLocks noChangeArrowheads="1"/>
            </p:cNvSpPr>
            <p:nvPr/>
          </p:nvSpPr>
          <p:spPr bwMode="auto">
            <a:xfrm rot="2700000">
              <a:off x="3759" y="3207"/>
              <a:ext cx="759" cy="39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9" name="Oval 55"/>
            <p:cNvSpPr>
              <a:spLocks noChangeArrowheads="1"/>
            </p:cNvSpPr>
            <p:nvPr/>
          </p:nvSpPr>
          <p:spPr bwMode="auto">
            <a:xfrm rot="2700000">
              <a:off x="3820" y="3235"/>
              <a:ext cx="628" cy="3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" name="Oval 56"/>
            <p:cNvSpPr>
              <a:spLocks noChangeArrowheads="1"/>
            </p:cNvSpPr>
            <p:nvPr/>
          </p:nvSpPr>
          <p:spPr bwMode="auto">
            <a:xfrm rot="2700000">
              <a:off x="3878" y="3266"/>
              <a:ext cx="511" cy="2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" name="Oval 57"/>
            <p:cNvSpPr>
              <a:spLocks noChangeArrowheads="1"/>
            </p:cNvSpPr>
            <p:nvPr/>
          </p:nvSpPr>
          <p:spPr bwMode="auto">
            <a:xfrm rot="2700000">
              <a:off x="3927" y="3289"/>
              <a:ext cx="401" cy="19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rgbClr val="00CC00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62" name="Rectangle 14"/>
          <p:cNvSpPr>
            <a:spLocks noChangeArrowheads="1"/>
          </p:cNvSpPr>
          <p:nvPr/>
        </p:nvSpPr>
        <p:spPr bwMode="auto">
          <a:xfrm>
            <a:off x="7160720" y="3518545"/>
            <a:ext cx="448288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1pPr>
            <a:lvl2pPr marL="742950" indent="-285750"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2pPr>
            <a:lvl3pPr marL="1143000" indent="-228600"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3pPr>
            <a:lvl4pPr marL="1600200" indent="-228600"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4pPr>
            <a:lvl5pPr marL="2057400" indent="-228600"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="0" i="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3" name="Rectangle 14"/>
          <p:cNvSpPr>
            <a:spLocks noChangeArrowheads="1"/>
          </p:cNvSpPr>
          <p:nvPr/>
        </p:nvSpPr>
        <p:spPr bwMode="auto">
          <a:xfrm>
            <a:off x="7131684" y="5854684"/>
            <a:ext cx="448288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1pPr>
            <a:lvl2pPr marL="742950" indent="-285750"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2pPr>
            <a:lvl3pPr marL="1143000" indent="-228600"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3pPr>
            <a:lvl4pPr marL="1600200" indent="-228600"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4pPr>
            <a:lvl5pPr marL="2057400" indent="-228600"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="0" i="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4" name="Rectangle 14"/>
          <p:cNvSpPr>
            <a:spLocks noChangeArrowheads="1"/>
          </p:cNvSpPr>
          <p:nvPr/>
        </p:nvSpPr>
        <p:spPr bwMode="auto">
          <a:xfrm>
            <a:off x="2859167" y="5814767"/>
            <a:ext cx="448288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1pPr>
            <a:lvl2pPr marL="742950" indent="-285750"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2pPr>
            <a:lvl3pPr marL="1143000" indent="-228600"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3pPr>
            <a:lvl4pPr marL="1600200" indent="-228600"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4pPr>
            <a:lvl5pPr marL="2057400" indent="-228600"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="0" i="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5" name="Rectangle 14"/>
          <p:cNvSpPr>
            <a:spLocks noChangeArrowheads="1"/>
          </p:cNvSpPr>
          <p:nvPr/>
        </p:nvSpPr>
        <p:spPr bwMode="auto">
          <a:xfrm>
            <a:off x="2871686" y="3544961"/>
            <a:ext cx="448288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1pPr>
            <a:lvl2pPr marL="742950" indent="-285750"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2pPr>
            <a:lvl3pPr marL="1143000" indent="-228600"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3pPr>
            <a:lvl4pPr marL="1600200" indent="-228600"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4pPr>
            <a:lvl5pPr marL="2057400" indent="-228600"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="0" i="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6" name="Rectangle 14"/>
          <p:cNvSpPr>
            <a:spLocks noChangeArrowheads="1"/>
          </p:cNvSpPr>
          <p:nvPr/>
        </p:nvSpPr>
        <p:spPr bwMode="auto">
          <a:xfrm>
            <a:off x="537248" y="1567371"/>
            <a:ext cx="448288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1pPr>
            <a:lvl2pPr marL="742950" indent="-285750"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2pPr>
            <a:lvl3pPr marL="1143000" indent="-228600"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3pPr>
            <a:lvl4pPr marL="1600200" indent="-228600"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4pPr>
            <a:lvl5pPr marL="2057400" indent="-228600"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="0" i="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7" name="Rectangle 14"/>
          <p:cNvSpPr>
            <a:spLocks noChangeArrowheads="1"/>
          </p:cNvSpPr>
          <p:nvPr/>
        </p:nvSpPr>
        <p:spPr bwMode="auto">
          <a:xfrm>
            <a:off x="4816267" y="1523713"/>
            <a:ext cx="448288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1pPr>
            <a:lvl2pPr marL="742950" indent="-285750"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2pPr>
            <a:lvl3pPr marL="1143000" indent="-228600"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3pPr>
            <a:lvl4pPr marL="1600200" indent="-228600"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4pPr>
            <a:lvl5pPr marL="2057400" indent="-228600"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="0" i="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8" name="Rectangle 14"/>
          <p:cNvSpPr>
            <a:spLocks noChangeArrowheads="1"/>
          </p:cNvSpPr>
          <p:nvPr/>
        </p:nvSpPr>
        <p:spPr bwMode="auto">
          <a:xfrm>
            <a:off x="4780370" y="3881892"/>
            <a:ext cx="448288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1pPr>
            <a:lvl2pPr marL="742950" indent="-285750"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2pPr>
            <a:lvl3pPr marL="1143000" indent="-228600"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3pPr>
            <a:lvl4pPr marL="1600200" indent="-228600"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4pPr>
            <a:lvl5pPr marL="2057400" indent="-228600"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="0" i="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9" name="Rectangle 14"/>
          <p:cNvSpPr>
            <a:spLocks noChangeArrowheads="1"/>
          </p:cNvSpPr>
          <p:nvPr/>
        </p:nvSpPr>
        <p:spPr bwMode="auto">
          <a:xfrm>
            <a:off x="523312" y="3823907"/>
            <a:ext cx="448288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1pPr>
            <a:lvl2pPr marL="742950" indent="-285750"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2pPr>
            <a:lvl3pPr marL="1143000" indent="-228600"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3pPr>
            <a:lvl4pPr marL="1600200" indent="-228600"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4pPr>
            <a:lvl5pPr marL="2057400" indent="-228600"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rgbClr val="00CC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="0" i="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0" name="Oval 69"/>
          <p:cNvSpPr/>
          <p:nvPr/>
        </p:nvSpPr>
        <p:spPr>
          <a:xfrm>
            <a:off x="6228184" y="2708920"/>
            <a:ext cx="144016" cy="124852"/>
          </a:xfrm>
          <a:prstGeom prst="ellipse">
            <a:avLst/>
          </a:prstGeom>
          <a:solidFill>
            <a:schemeClr val="tx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123728" y="2636912"/>
            <a:ext cx="144016" cy="124852"/>
          </a:xfrm>
          <a:prstGeom prst="ellipse">
            <a:avLst/>
          </a:prstGeom>
          <a:solidFill>
            <a:schemeClr val="tx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2123728" y="4960332"/>
            <a:ext cx="144016" cy="124852"/>
          </a:xfrm>
          <a:prstGeom prst="ellipse">
            <a:avLst/>
          </a:prstGeom>
          <a:solidFill>
            <a:schemeClr val="tx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6218352" y="5052004"/>
            <a:ext cx="144016" cy="124852"/>
          </a:xfrm>
          <a:prstGeom prst="ellipse">
            <a:avLst/>
          </a:prstGeom>
          <a:solidFill>
            <a:schemeClr val="tx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8490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18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البرمجة غير الخطية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algn="r" rtl="1"/>
                <a:r>
                  <a:rPr lang="ar-SA" sz="2800" dirty="0">
                    <a:latin typeface="Cambria Math" panose="02040503050406030204" pitchFamily="18" charset="0"/>
                  </a:rPr>
                  <a:t>سندرس فقط كيفية حل البرامج غير الخطية الغير مقيدة التي تحتوي على متغير واحد فقط.</a:t>
                </a: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r>
                  <a:rPr lang="ar-SA" altLang="zh-TW" sz="2800" dirty="0">
                    <a:latin typeface="Cambria Math" panose="02040503050406030204" pitchFamily="18" charset="0"/>
                  </a:rPr>
                  <a:t>    أي سندرس فقط ا</a:t>
                </a:r>
                <a:r>
                  <a:rPr lang="ar-SA" sz="2800" dirty="0"/>
                  <a:t>لمسألة غير الخطية التالية: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TW" sz="2800" dirty="0"/>
                  <a:t>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TW" sz="280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sz="2800" dirty="0"/>
                  <a:t>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TW" sz="280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TW" sz="2800" dirty="0"/>
              </a:p>
              <a:p>
                <a:pPr marL="0" indent="0" rtl="1">
                  <a:buNone/>
                </a:pP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</a:t>
                </a:r>
                <a:r>
                  <a:rPr lang="en-US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TW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  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TW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 rtl="1"/>
                <a:endParaRPr lang="ar-SA" altLang="zh-TW" sz="1050" dirty="0">
                  <a:latin typeface="Cambria Math" panose="02040503050406030204" pitchFamily="18" charset="0"/>
                </a:endParaRPr>
              </a:p>
              <a:p>
                <a:pPr algn="r" rtl="1"/>
                <a:r>
                  <a:rPr lang="ar-SA" altLang="zh-TW" sz="2800" dirty="0">
                    <a:latin typeface="Cambria Math" panose="02040503050406030204" pitchFamily="18" charset="0"/>
                  </a:rPr>
                  <a:t>سنفترض أن الدالة </a:t>
                </a:r>
                <a14:m>
                  <m:oMath xmlns:m="http://schemas.openxmlformats.org/officeDocument/2006/math">
                    <m:r>
                      <a:rPr lang="en-US" altLang="zh-TW" sz="280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ar-SA" altLang="zh-TW" sz="2800" dirty="0">
                    <a:latin typeface="Cambria Math" panose="02040503050406030204" pitchFamily="18" charset="0"/>
                  </a:rPr>
                  <a:t> معرفة ومتصلة على الفترة الحقيقية </a:t>
                </a:r>
                <a14:m>
                  <m:oMath xmlns:m="http://schemas.openxmlformats.org/officeDocument/2006/math">
                    <m:r>
                      <a:rPr lang="en-US" altLang="zh-TW" sz="280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TW" sz="28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sz="2800">
                        <a:latin typeface="Cambria Math" panose="02040503050406030204" pitchFamily="18" charset="0"/>
                      </a:rPr>
                      <m:t> ,   </m:t>
                    </m:r>
                    <m:r>
                      <a:rPr lang="en-US" altLang="zh-TW" sz="280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280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ar-SA" altLang="zh-TW" sz="2800" dirty="0">
                    <a:latin typeface="Cambria Math" panose="02040503050406030204" pitchFamily="18" charset="0"/>
                  </a:rPr>
                  <a:t>.</a:t>
                </a:r>
              </a:p>
              <a:p>
                <a:pPr algn="r" rtl="1"/>
                <a:r>
                  <a:rPr lang="ar-SA" altLang="zh-TW" sz="2800" dirty="0">
                    <a:latin typeface="Cambria Math" panose="02040503050406030204" pitchFamily="18" charset="0"/>
                  </a:rPr>
                  <a:t>سنفترض وجود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 ,</m:t>
                    </m:r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sz="2800" dirty="0">
                    <a:latin typeface="Cambria Math" panose="02040503050406030204" pitchFamily="18" charset="0"/>
                  </a:rPr>
                  <a:t> , …</a:t>
                </a:r>
                <a:r>
                  <a:rPr lang="ar-SA" altLang="zh-TW" sz="2800" dirty="0">
                    <a:latin typeface="Cambria Math" panose="02040503050406030204" pitchFamily="18" charset="0"/>
                  </a:rPr>
                  <a:t> حسب الحاجة في الفترة الحقيقية </a:t>
                </a:r>
                <a14:m>
                  <m:oMath xmlns:m="http://schemas.openxmlformats.org/officeDocument/2006/math">
                    <m:r>
                      <a:rPr lang="en-US" altLang="zh-TW" sz="280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TW" sz="28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sz="2800">
                        <a:latin typeface="Cambria Math" panose="02040503050406030204" pitchFamily="18" charset="0"/>
                      </a:rPr>
                      <m:t> ,   </m:t>
                    </m:r>
                    <m:r>
                      <a:rPr lang="en-US" altLang="zh-TW" sz="280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280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ar-SA" altLang="zh-TW" sz="2800" dirty="0">
                    <a:latin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2"/>
                <a:stretch>
                  <a:fillRect l="-560" t="-1290" r="-1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175956" y="3068960"/>
            <a:ext cx="57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أو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369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19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الدوال المحدبة والدوال المقعرة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512912"/>
            <a:ext cx="8712968" cy="4724400"/>
          </a:xfrm>
        </p:spPr>
        <p:txBody>
          <a:bodyPr/>
          <a:lstStyle/>
          <a:p>
            <a:pPr marL="339725" indent="-339725" algn="just" rtl="1"/>
            <a:r>
              <a:rPr lang="ar-SA" dirty="0"/>
              <a:t>الدالة </a:t>
            </a:r>
            <a:r>
              <a:rPr lang="en-US" altLang="zh-TW" i="1" dirty="0">
                <a:latin typeface="Times New Roman" panose="02020603050405020304" pitchFamily="18" charset="0"/>
              </a:rPr>
              <a:t>f</a:t>
            </a:r>
            <a:r>
              <a:rPr lang="en-US" altLang="zh-TW" sz="1200" i="1" dirty="0"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</a:rPr>
              <a:t>x</a:t>
            </a:r>
            <a:r>
              <a:rPr lang="en-US" altLang="zh-TW" dirty="0">
                <a:latin typeface="Times New Roman" panose="02020603050405020304" pitchFamily="18" charset="0"/>
              </a:rPr>
              <a:t>)</a:t>
            </a:r>
            <a:r>
              <a:rPr lang="ar-SA" dirty="0"/>
              <a:t> هي دالة محدبة (</a:t>
            </a:r>
            <a:r>
              <a:rPr lang="en-US" dirty="0"/>
              <a:t>convex</a:t>
            </a:r>
            <a:r>
              <a:rPr lang="ar-SA" dirty="0"/>
              <a:t>) إذا كان الخط المستقيم الرابط بين أي نقطتين على رسم الدالة يقع فوق الرسم</a:t>
            </a:r>
            <a:r>
              <a:rPr lang="ar-SA" altLang="zh-TW" dirty="0">
                <a:latin typeface="Times New Roman" panose="02020603050405020304" pitchFamily="18" charset="0"/>
              </a:rPr>
              <a:t>.</a:t>
            </a:r>
          </a:p>
          <a:p>
            <a:pPr marL="0" indent="0" algn="r" rtl="1">
              <a:buNone/>
            </a:pPr>
            <a:endParaRPr lang="ar-SA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974813" y="5746021"/>
            <a:ext cx="489175" cy="37959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endParaRPr 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85974" y="5746020"/>
            <a:ext cx="489175" cy="37959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endParaRPr 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84168" y="5282044"/>
            <a:ext cx="424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43808" y="2708920"/>
            <a:ext cx="80191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269146" y="5589240"/>
            <a:ext cx="288032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722009" y="2986362"/>
            <a:ext cx="31250" cy="308893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139952" y="4394600"/>
            <a:ext cx="0" cy="1214304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5547203" y="3870880"/>
            <a:ext cx="32909" cy="171836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59922" y="5474578"/>
            <a:ext cx="46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28074" y="5479762"/>
            <a:ext cx="46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0" name="Freeform 19"/>
          <p:cNvSpPr/>
          <p:nvPr/>
        </p:nvSpPr>
        <p:spPr>
          <a:xfrm rot="10800000">
            <a:off x="3548424" y="2929805"/>
            <a:ext cx="2806540" cy="1605379"/>
          </a:xfrm>
          <a:custGeom>
            <a:avLst/>
            <a:gdLst>
              <a:gd name="connsiteX0" fmla="*/ 0 w 2379407"/>
              <a:gd name="connsiteY0" fmla="*/ 1248161 h 1248161"/>
              <a:gd name="connsiteX1" fmla="*/ 1415845 w 2379407"/>
              <a:gd name="connsiteY1" fmla="*/ 9297 h 1248161"/>
              <a:gd name="connsiteX2" fmla="*/ 2379407 w 2379407"/>
              <a:gd name="connsiteY2" fmla="*/ 648393 h 1248161"/>
              <a:gd name="connsiteX3" fmla="*/ 2379407 w 2379407"/>
              <a:gd name="connsiteY3" fmla="*/ 648393 h 1248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9407" h="1248161">
                <a:moveTo>
                  <a:pt x="0" y="1248161"/>
                </a:moveTo>
                <a:cubicBezTo>
                  <a:pt x="509638" y="678709"/>
                  <a:pt x="1019277" y="109258"/>
                  <a:pt x="1415845" y="9297"/>
                </a:cubicBezTo>
                <a:cubicBezTo>
                  <a:pt x="1812413" y="-90664"/>
                  <a:pt x="2379407" y="648393"/>
                  <a:pt x="2379407" y="648393"/>
                </a:cubicBezTo>
                <a:lnTo>
                  <a:pt x="2379407" y="648393"/>
                </a:lnTo>
              </a:path>
            </a:pathLst>
          </a:custGeom>
          <a:noFill/>
          <a:ln w="317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4189271" y="3861048"/>
            <a:ext cx="1310658" cy="43620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056514" y="4259302"/>
            <a:ext cx="144016" cy="124852"/>
          </a:xfrm>
          <a:prstGeom prst="ellipse">
            <a:avLst/>
          </a:prstGeom>
          <a:solidFill>
            <a:schemeClr val="tx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490097" y="3778958"/>
            <a:ext cx="144016" cy="124852"/>
          </a:xfrm>
          <a:prstGeom prst="ellipse">
            <a:avLst/>
          </a:prstGeom>
          <a:solidFill>
            <a:schemeClr val="tx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2190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27FA-AF7C-4FDB-8157-89CEFBF9ADC5}" type="slidenum">
              <a:rPr lang="ar-SA"/>
              <a:pPr/>
              <a:t>2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مقدمة في البرمجة غير الخطية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257800"/>
          </a:xfrm>
        </p:spPr>
        <p:txBody>
          <a:bodyPr/>
          <a:lstStyle/>
          <a:p>
            <a:pPr marL="341313" indent="-341313" algn="r" rtl="1"/>
            <a:r>
              <a:rPr lang="ar-SA" b="1" dirty="0"/>
              <a:t>تعريف:</a:t>
            </a:r>
          </a:p>
          <a:p>
            <a:pPr marL="747713" lvl="1" indent="-23813" algn="just" rtl="1">
              <a:buFontTx/>
              <a:buNone/>
            </a:pPr>
            <a:r>
              <a:rPr lang="ar-SA" dirty="0">
                <a:latin typeface="Times New Roman" pitchFamily="18" charset="0"/>
                <a:cs typeface="Times New Roman" pitchFamily="18" charset="0"/>
              </a:rPr>
              <a:t>يقال أن الدالة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ar-SA" dirty="0">
                <a:latin typeface="Times New Roman" pitchFamily="18" charset="0"/>
                <a:cs typeface="Times New Roman" pitchFamily="18" charset="0"/>
              </a:rPr>
              <a:t>  دالة غير خطية إذا لا يمكن تمثيلها على الصورة:</a:t>
            </a:r>
          </a:p>
          <a:p>
            <a:pPr marL="1257300" lvl="1" indent="-533400" algn="ctr" rtl="1">
              <a:buFontTx/>
              <a:buNone/>
            </a:pP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… , </a:t>
            </a:r>
            <a:r>
              <a:rPr lang="en-US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8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+ … + </a:t>
            </a:r>
            <a:r>
              <a:rPr lang="en-US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i="1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600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1313" indent="-341313" algn="r" rtl="1">
              <a:buFontTx/>
              <a:buNone/>
            </a:pPr>
            <a:r>
              <a:rPr lang="ar-SA" dirty="0"/>
              <a:t>	   بحيث أن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, … ,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ar-SA" i="1" baseline="-25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ar-SA" dirty="0"/>
              <a:t>هي ثوابت</a:t>
            </a:r>
            <a:r>
              <a:rPr lang="ar-SA" i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ar-SA" dirty="0"/>
          </a:p>
          <a:p>
            <a:pPr marL="341313" indent="-341313" algn="r" rtl="1"/>
            <a:r>
              <a:rPr lang="ar-SA" b="1" dirty="0"/>
              <a:t>تعريف:</a:t>
            </a:r>
          </a:p>
          <a:p>
            <a:pPr marL="1257300" lvl="1" indent="-533400" algn="r" rtl="1">
              <a:buFontTx/>
              <a:buNone/>
            </a:pPr>
            <a:r>
              <a:rPr lang="ar-SA" dirty="0">
                <a:latin typeface="Times New Roman" pitchFamily="18" charset="0"/>
                <a:cs typeface="Times New Roman" pitchFamily="18" charset="0"/>
              </a:rPr>
              <a:t>لأي دالة غير خطية 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… ,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ar-SA" dirty="0">
                <a:latin typeface="Times New Roman" pitchFamily="18" charset="0"/>
                <a:cs typeface="Times New Roman" pitchFamily="18" charset="0"/>
              </a:rPr>
              <a:t>   وثابت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ar-SA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ar-SA" i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ar-SA" dirty="0">
                <a:latin typeface="Times New Roman" pitchFamily="18" charset="0"/>
                <a:cs typeface="Times New Roman" pitchFamily="18" charset="0"/>
              </a:rPr>
              <a:t>فإن:</a:t>
            </a:r>
          </a:p>
          <a:p>
            <a:pPr marL="1257300" lvl="1" indent="-533400" algn="r" rtl="1">
              <a:buFontTx/>
              <a:buNone/>
            </a:pPr>
            <a:r>
              <a:rPr lang="ar-SA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… , </a:t>
            </a:r>
            <a:r>
              <a:rPr lang="en-US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 ≤ 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ar-SA" dirty="0">
                <a:latin typeface="Times New Roman" pitchFamily="18" charset="0"/>
                <a:cs typeface="Times New Roman" pitchFamily="18" charset="0"/>
              </a:rPr>
              <a:t>أو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… , </a:t>
            </a:r>
            <a:r>
              <a:rPr lang="en-US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 ≥ 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    </a:t>
            </a:r>
            <a:endParaRPr lang="ar-SA" dirty="0">
              <a:solidFill>
                <a:srgbClr val="0000FF"/>
              </a:solidFill>
            </a:endParaRPr>
          </a:p>
          <a:p>
            <a:pPr marL="1257300" lvl="1" indent="-533400" algn="r" rtl="1">
              <a:buFontTx/>
              <a:buNone/>
            </a:pPr>
            <a:r>
              <a:rPr lang="ar-SA" dirty="0"/>
              <a:t>تسمى </a:t>
            </a:r>
            <a:r>
              <a:rPr lang="ar-SA" dirty="0" err="1"/>
              <a:t>متراجحة</a:t>
            </a:r>
            <a:r>
              <a:rPr lang="ar-SA" dirty="0"/>
              <a:t> غير خطية ،</a:t>
            </a:r>
          </a:p>
          <a:p>
            <a:pPr marL="1257300" lvl="1" indent="-533400" algn="r" rtl="1">
              <a:buFontTx/>
              <a:buNone/>
            </a:pPr>
            <a:r>
              <a:rPr lang="ar-SA" i="1" dirty="0">
                <a:latin typeface="Times New Roman" pitchFamily="18" charset="0"/>
                <a:cs typeface="Times New Roman" pitchFamily="18" charset="0"/>
              </a:rPr>
              <a:t>و  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… , </a:t>
            </a:r>
            <a:r>
              <a:rPr lang="en-US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ar-SA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ar-SA" dirty="0">
                <a:latin typeface="Times New Roman" pitchFamily="18" charset="0"/>
                <a:cs typeface="Times New Roman" pitchFamily="18" charset="0"/>
              </a:rPr>
              <a:t>تسمى معادلة غير خطية.</a:t>
            </a:r>
            <a:endParaRPr lang="en-US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40"/>
          <p:cNvSpPr/>
          <p:nvPr/>
        </p:nvSpPr>
        <p:spPr>
          <a:xfrm>
            <a:off x="3349636" y="3623821"/>
            <a:ext cx="2806540" cy="1605379"/>
          </a:xfrm>
          <a:custGeom>
            <a:avLst/>
            <a:gdLst>
              <a:gd name="connsiteX0" fmla="*/ 0 w 2379407"/>
              <a:gd name="connsiteY0" fmla="*/ 1248161 h 1248161"/>
              <a:gd name="connsiteX1" fmla="*/ 1415845 w 2379407"/>
              <a:gd name="connsiteY1" fmla="*/ 9297 h 1248161"/>
              <a:gd name="connsiteX2" fmla="*/ 2379407 w 2379407"/>
              <a:gd name="connsiteY2" fmla="*/ 648393 h 1248161"/>
              <a:gd name="connsiteX3" fmla="*/ 2379407 w 2379407"/>
              <a:gd name="connsiteY3" fmla="*/ 648393 h 1248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9407" h="1248161">
                <a:moveTo>
                  <a:pt x="0" y="1248161"/>
                </a:moveTo>
                <a:cubicBezTo>
                  <a:pt x="509638" y="678709"/>
                  <a:pt x="1019277" y="109258"/>
                  <a:pt x="1415845" y="9297"/>
                </a:cubicBezTo>
                <a:cubicBezTo>
                  <a:pt x="1812413" y="-90664"/>
                  <a:pt x="2379407" y="648393"/>
                  <a:pt x="2379407" y="648393"/>
                </a:cubicBezTo>
                <a:lnTo>
                  <a:pt x="2379407" y="648393"/>
                </a:lnTo>
              </a:path>
            </a:pathLst>
          </a:custGeom>
          <a:noFill/>
          <a:ln w="317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20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الدوال المحدبة والدوال المقعرة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512912"/>
            <a:ext cx="8712968" cy="4724400"/>
          </a:xfrm>
        </p:spPr>
        <p:txBody>
          <a:bodyPr/>
          <a:lstStyle/>
          <a:p>
            <a:pPr marL="339725" indent="-339725" algn="just" rtl="1"/>
            <a:r>
              <a:rPr lang="ar-SA" dirty="0"/>
              <a:t>الدالة </a:t>
            </a:r>
            <a:r>
              <a:rPr lang="en-US" altLang="zh-TW" i="1" dirty="0">
                <a:latin typeface="Times New Roman" panose="02020603050405020304" pitchFamily="18" charset="0"/>
              </a:rPr>
              <a:t>f</a:t>
            </a:r>
            <a:r>
              <a:rPr lang="en-US" altLang="zh-TW" sz="1200" i="1" dirty="0"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</a:rPr>
              <a:t>x</a:t>
            </a:r>
            <a:r>
              <a:rPr lang="en-US" altLang="zh-TW" dirty="0">
                <a:latin typeface="Times New Roman" panose="02020603050405020304" pitchFamily="18" charset="0"/>
              </a:rPr>
              <a:t>)</a:t>
            </a:r>
            <a:r>
              <a:rPr lang="ar-SA" dirty="0"/>
              <a:t> هي دالة مقعرة (</a:t>
            </a:r>
            <a:r>
              <a:rPr lang="en-US" dirty="0"/>
              <a:t>concave</a:t>
            </a:r>
            <a:r>
              <a:rPr lang="ar-SA" dirty="0"/>
              <a:t>) إذا كان الخط المستقيم الرابط بين أي نقطتين على رسم الدالة يقع تحت الرسم</a:t>
            </a:r>
            <a:r>
              <a:rPr lang="ar-SA" altLang="zh-TW" dirty="0">
                <a:latin typeface="Times New Roman" panose="02020603050405020304" pitchFamily="18" charset="0"/>
              </a:rPr>
              <a:t>.</a:t>
            </a:r>
          </a:p>
          <a:p>
            <a:pPr marL="0" indent="0" algn="r" rtl="1">
              <a:buNone/>
            </a:pPr>
            <a:endParaRPr lang="ar-SA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74813" y="5746021"/>
            <a:ext cx="489175" cy="37959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endParaRPr 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85974" y="5746020"/>
            <a:ext cx="489175" cy="37959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endParaRPr 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84168" y="5282044"/>
            <a:ext cx="424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43808" y="2708920"/>
            <a:ext cx="80191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269146" y="5589240"/>
            <a:ext cx="288032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722009" y="2986362"/>
            <a:ext cx="31250" cy="308893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139952" y="4394600"/>
            <a:ext cx="0" cy="1214304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959922" y="5474578"/>
            <a:ext cx="46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28074" y="5479762"/>
            <a:ext cx="46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5547203" y="3870880"/>
            <a:ext cx="32909" cy="171836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5490097" y="3778958"/>
            <a:ext cx="144016" cy="124852"/>
          </a:xfrm>
          <a:prstGeom prst="ellipse">
            <a:avLst/>
          </a:prstGeom>
          <a:solidFill>
            <a:schemeClr val="tx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056514" y="4259302"/>
            <a:ext cx="144016" cy="124852"/>
          </a:xfrm>
          <a:prstGeom prst="ellipse">
            <a:avLst/>
          </a:prstGeom>
          <a:solidFill>
            <a:schemeClr val="tx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4189271" y="3861048"/>
            <a:ext cx="1310658" cy="43620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030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21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الدوال المحدبة والدوال المقعرة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512912"/>
            <a:ext cx="8712968" cy="4724400"/>
          </a:xfrm>
        </p:spPr>
        <p:txBody>
          <a:bodyPr/>
          <a:lstStyle/>
          <a:p>
            <a:pPr marL="0" indent="0" algn="r" rtl="1">
              <a:buNone/>
            </a:pPr>
            <a:endParaRPr lang="ar-SA" sz="1200" dirty="0"/>
          </a:p>
          <a:p>
            <a:pPr marL="0" indent="0" algn="r" rtl="1">
              <a:buNone/>
            </a:pPr>
            <a:r>
              <a:rPr lang="ar-SA" dirty="0"/>
              <a:t>مثال لدالة غير محدبة ولا مقعرة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84168" y="5282044"/>
            <a:ext cx="424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43808" y="2708920"/>
            <a:ext cx="80191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269146" y="5589240"/>
            <a:ext cx="288032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722009" y="2986362"/>
            <a:ext cx="31250" cy="308893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301639" y="3520178"/>
            <a:ext cx="2782529" cy="1492998"/>
          </a:xfrm>
          <a:custGeom>
            <a:avLst/>
            <a:gdLst>
              <a:gd name="connsiteX0" fmla="*/ 0 w 2782529"/>
              <a:gd name="connsiteY0" fmla="*/ 1474838 h 1492998"/>
              <a:gd name="connsiteX1" fmla="*/ 786581 w 2782529"/>
              <a:gd name="connsiteY1" fmla="*/ 639096 h 1492998"/>
              <a:gd name="connsiteX2" fmla="*/ 1681316 w 2782529"/>
              <a:gd name="connsiteY2" fmla="*/ 1484671 h 1492998"/>
              <a:gd name="connsiteX3" fmla="*/ 2782529 w 2782529"/>
              <a:gd name="connsiteY3" fmla="*/ 0 h 1492998"/>
              <a:gd name="connsiteX4" fmla="*/ 2782529 w 2782529"/>
              <a:gd name="connsiteY4" fmla="*/ 0 h 149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2529" h="1492998">
                <a:moveTo>
                  <a:pt x="0" y="1474838"/>
                </a:moveTo>
                <a:cubicBezTo>
                  <a:pt x="253181" y="1056147"/>
                  <a:pt x="506362" y="637457"/>
                  <a:pt x="786581" y="639096"/>
                </a:cubicBezTo>
                <a:cubicBezTo>
                  <a:pt x="1066800" y="640735"/>
                  <a:pt x="1348658" y="1591187"/>
                  <a:pt x="1681316" y="1484671"/>
                </a:cubicBezTo>
                <a:cubicBezTo>
                  <a:pt x="2013974" y="1378155"/>
                  <a:pt x="2782529" y="0"/>
                  <a:pt x="2782529" y="0"/>
                </a:cubicBezTo>
                <a:lnTo>
                  <a:pt x="2782529" y="0"/>
                </a:lnTo>
              </a:path>
            </a:pathLst>
          </a:custGeom>
          <a:noFill/>
          <a:ln w="317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0680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22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النقاط الصغرى والعظمى المحلية </a:t>
            </a:r>
            <a:r>
              <a:rPr lang="en-US" sz="4000" b="1" dirty="0">
                <a:solidFill>
                  <a:srgbClr val="002060"/>
                </a:solidFill>
              </a:rPr>
              <a:t>(Local)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marL="0" indent="0" algn="r" rtl="1">
                  <a:buNone/>
                </a:pPr>
                <a:r>
                  <a:rPr lang="ar-SA" altLang="zh-TW" dirty="0">
                    <a:latin typeface="Times New Roman" panose="02020603050405020304" pitchFamily="18" charset="0"/>
                  </a:rPr>
                  <a:t>للدالة </a:t>
                </a:r>
                <a:r>
                  <a:rPr lang="en-US" altLang="zh-TW" i="1" dirty="0">
                    <a:latin typeface="Times New Roman" panose="02020603050405020304" pitchFamily="18" charset="0"/>
                  </a:rPr>
                  <a:t>f </a:t>
                </a:r>
                <a:r>
                  <a:rPr lang="en-US" altLang="zh-TW" dirty="0">
                    <a:latin typeface="Times New Roman" panose="02020603050405020304" pitchFamily="18" charset="0"/>
                  </a:rPr>
                  <a:t>(</a:t>
                </a:r>
                <a:r>
                  <a:rPr lang="en-US" altLang="zh-TW" i="1" dirty="0">
                    <a:latin typeface="Times New Roman" panose="02020603050405020304" pitchFamily="18" charset="0"/>
                  </a:rPr>
                  <a:t>x</a:t>
                </a:r>
                <a:r>
                  <a:rPr lang="en-US" altLang="zh-TW" dirty="0">
                    <a:latin typeface="Times New Roman" panose="02020603050405020304" pitchFamily="18" charset="0"/>
                  </a:rPr>
                  <a:t>)</a:t>
                </a:r>
                <a:r>
                  <a:rPr lang="ar-SA" altLang="zh-TW" dirty="0">
                    <a:latin typeface="Times New Roman" panose="02020603050405020304" pitchFamily="18" charset="0"/>
                  </a:rPr>
                  <a:t> </a:t>
                </a:r>
                <a:r>
                  <a:rPr lang="ar-SA" altLang="zh-TW" sz="2000" dirty="0">
                    <a:latin typeface="Times New Roman" panose="02020603050405020304" pitchFamily="18" charset="0"/>
                  </a:rPr>
                  <a:t> </a:t>
                </a:r>
                <a:r>
                  <a:rPr lang="ar-SA" altLang="zh-TW" dirty="0">
                    <a:latin typeface="Times New Roman" panose="02020603050405020304" pitchFamily="18" charset="0"/>
                  </a:rPr>
                  <a:t>المعرفة على الفترة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 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0" indent="0" algn="r" rtl="1">
                  <a:buNone/>
                </a:pPr>
                <a:r>
                  <a:rPr lang="ar-SA" dirty="0"/>
                  <a:t>يقال أن النقطة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ar-SA" dirty="0"/>
                  <a:t> هي:</a:t>
                </a:r>
                <a:endParaRPr lang="ar-SA" sz="1200" dirty="0"/>
              </a:p>
              <a:p>
                <a:pPr marL="339725" indent="-339725" algn="r" rtl="1"/>
                <a:r>
                  <a:rPr lang="ar-SA" dirty="0"/>
                  <a:t>نقطة </a:t>
                </a:r>
                <a:r>
                  <a:rPr lang="ar-SA" dirty="0">
                    <a:solidFill>
                      <a:srgbClr val="0000FF"/>
                    </a:solidFill>
                  </a:rPr>
                  <a:t>صغرى</a:t>
                </a:r>
                <a:r>
                  <a:rPr lang="ar-SA" dirty="0"/>
                  <a:t> </a:t>
                </a:r>
                <a:r>
                  <a:rPr lang="ar-SA" dirty="0">
                    <a:solidFill>
                      <a:srgbClr val="0000FF"/>
                    </a:solidFill>
                  </a:rPr>
                  <a:t>محلية (أو موضعية)</a:t>
                </a:r>
                <a:r>
                  <a:rPr lang="ar-SA" dirty="0"/>
                  <a:t> للدالة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ar-SA" altLang="zh-TW" i="1" dirty="0">
                    <a:latin typeface="Times New Roman" panose="02020603050405020304" pitchFamily="18" charset="0"/>
                  </a:rPr>
                  <a:t> </a:t>
                </a:r>
                <a:endParaRPr lang="en-US" altLang="zh-TW" i="1" dirty="0">
                  <a:latin typeface="Times New Roman" panose="02020603050405020304" pitchFamily="18" charset="0"/>
                </a:endParaRPr>
              </a:p>
              <a:p>
                <a:pPr marL="0" indent="0" algn="r" rtl="1">
                  <a:buNone/>
                </a:pPr>
                <a:r>
                  <a:rPr lang="ar-SA" dirty="0"/>
                  <a:t>إذا وجدت فترة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,  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⊆[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</a:rPr>
                  <a:t>]</a:t>
                </a:r>
                <a:r>
                  <a:rPr lang="ar-SA" dirty="0"/>
                  <a:t> بحيث أن:</a:t>
                </a:r>
                <a:endParaRPr lang="en-US" dirty="0"/>
              </a:p>
              <a:p>
                <a:pPr marL="0" indent="0" algn="ctr" rtl="1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∀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US" altLang="zh-TW" dirty="0">
                  <a:latin typeface="Times New Roman" panose="02020603050405020304" pitchFamily="18" charset="0"/>
                </a:endParaRPr>
              </a:p>
              <a:p>
                <a:pPr marL="0" indent="0" algn="r" rtl="1">
                  <a:spcBef>
                    <a:spcPts val="0"/>
                  </a:spcBef>
                  <a:buNone/>
                </a:pPr>
                <a:endParaRPr lang="ar-SA" altLang="zh-TW" sz="1800" dirty="0">
                  <a:latin typeface="Times New Roman" panose="02020603050405020304" pitchFamily="18" charset="0"/>
                </a:endParaRPr>
              </a:p>
              <a:p>
                <a:pPr marL="339725" indent="-339725" algn="r" rtl="1">
                  <a:spcBef>
                    <a:spcPts val="0"/>
                  </a:spcBef>
                </a:pPr>
                <a:r>
                  <a:rPr lang="ar-SA" dirty="0"/>
                  <a:t>نقطة </a:t>
                </a:r>
                <a:r>
                  <a:rPr lang="ar-SA" dirty="0">
                    <a:solidFill>
                      <a:srgbClr val="0000FF"/>
                    </a:solidFill>
                  </a:rPr>
                  <a:t>عظمى</a:t>
                </a:r>
                <a:r>
                  <a:rPr lang="ar-SA" dirty="0"/>
                  <a:t> </a:t>
                </a:r>
                <a:r>
                  <a:rPr lang="ar-SA" dirty="0">
                    <a:solidFill>
                      <a:srgbClr val="0000FF"/>
                    </a:solidFill>
                  </a:rPr>
                  <a:t>محلية (أو موضعية)</a:t>
                </a:r>
                <a:r>
                  <a:rPr lang="ar-SA" dirty="0"/>
                  <a:t> للدالة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ar-SA" altLang="zh-TW" i="1" dirty="0">
                    <a:latin typeface="Times New Roman" panose="02020603050405020304" pitchFamily="18" charset="0"/>
                  </a:rPr>
                  <a:t> </a:t>
                </a:r>
                <a:endParaRPr lang="en-US" dirty="0"/>
              </a:p>
              <a:p>
                <a:pPr marL="0" indent="0" algn="r" rtl="1">
                  <a:buNone/>
                </a:pPr>
                <a:r>
                  <a:rPr lang="ar-SA" dirty="0"/>
                  <a:t>إذا وجدت فترة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,  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⊆[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</a:rPr>
                  <a:t>]</a:t>
                </a:r>
                <a:r>
                  <a:rPr lang="ar-SA" altLang="zh-TW" dirty="0">
                    <a:latin typeface="Times New Roman" panose="02020603050405020304" pitchFamily="18" charset="0"/>
                  </a:rPr>
                  <a:t> </a:t>
                </a:r>
                <a:r>
                  <a:rPr lang="ar-SA" dirty="0"/>
                  <a:t>بحيث أن:</a:t>
                </a:r>
                <a:endParaRPr lang="en-US" dirty="0"/>
              </a:p>
              <a:p>
                <a:pPr marL="0" indent="0" algn="ctr" rtl="1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∀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US" altLang="zh-TW" dirty="0">
                  <a:latin typeface="Times New Roman" panose="02020603050405020304" pitchFamily="18" charset="0"/>
                </a:endParaRPr>
              </a:p>
              <a:p>
                <a:pPr marL="0" indent="0" algn="ctr" rtl="1">
                  <a:spcBef>
                    <a:spcPts val="0"/>
                  </a:spcBef>
                  <a:buNone/>
                </a:pPr>
                <a:endParaRPr lang="ar-SA" b="1" dirty="0"/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2"/>
                <a:stretch>
                  <a:fillRect t="-1806" r="-1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924888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23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النقاط الصغرى والعظمى الشاملة </a:t>
            </a:r>
            <a:r>
              <a:rPr lang="en-US" sz="4000" b="1" dirty="0">
                <a:solidFill>
                  <a:srgbClr val="002060"/>
                </a:solidFill>
              </a:rPr>
              <a:t>(Global)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marL="0" indent="0" algn="r" rtl="1">
                  <a:buNone/>
                </a:pPr>
                <a:r>
                  <a:rPr lang="ar-SA" altLang="zh-TW" dirty="0">
                    <a:latin typeface="Times New Roman" panose="02020603050405020304" pitchFamily="18" charset="0"/>
                  </a:rPr>
                  <a:t>للدالة </a:t>
                </a:r>
                <a:r>
                  <a:rPr lang="en-US" altLang="zh-TW" i="1" dirty="0">
                    <a:latin typeface="Times New Roman" panose="02020603050405020304" pitchFamily="18" charset="0"/>
                  </a:rPr>
                  <a:t>f </a:t>
                </a:r>
                <a:r>
                  <a:rPr lang="en-US" altLang="zh-TW" dirty="0">
                    <a:latin typeface="Times New Roman" panose="02020603050405020304" pitchFamily="18" charset="0"/>
                  </a:rPr>
                  <a:t>(</a:t>
                </a:r>
                <a:r>
                  <a:rPr lang="en-US" altLang="zh-TW" i="1" dirty="0">
                    <a:latin typeface="Times New Roman" panose="02020603050405020304" pitchFamily="18" charset="0"/>
                  </a:rPr>
                  <a:t>x</a:t>
                </a:r>
                <a:r>
                  <a:rPr lang="en-US" altLang="zh-TW" dirty="0">
                    <a:latin typeface="Times New Roman" panose="02020603050405020304" pitchFamily="18" charset="0"/>
                  </a:rPr>
                  <a:t>)</a:t>
                </a:r>
                <a:r>
                  <a:rPr lang="ar-SA" altLang="zh-TW" dirty="0">
                    <a:latin typeface="Times New Roman" panose="02020603050405020304" pitchFamily="18" charset="0"/>
                  </a:rPr>
                  <a:t> </a:t>
                </a:r>
                <a:r>
                  <a:rPr lang="ar-SA" altLang="zh-TW" sz="2000" dirty="0">
                    <a:latin typeface="Times New Roman" panose="02020603050405020304" pitchFamily="18" charset="0"/>
                  </a:rPr>
                  <a:t> </a:t>
                </a:r>
                <a:r>
                  <a:rPr lang="ar-SA" altLang="zh-TW" dirty="0">
                    <a:latin typeface="Times New Roman" panose="02020603050405020304" pitchFamily="18" charset="0"/>
                  </a:rPr>
                  <a:t>المعرفة على الفترة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 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0" indent="0" algn="r" rtl="1">
                  <a:buNone/>
                </a:pPr>
                <a:r>
                  <a:rPr lang="ar-SA" dirty="0"/>
                  <a:t>يقال أن النقطة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ar-SA" dirty="0"/>
                  <a:t> هي:</a:t>
                </a:r>
              </a:p>
              <a:p>
                <a:pPr marL="0" indent="0" algn="r" rtl="1">
                  <a:buNone/>
                </a:pPr>
                <a:endParaRPr lang="ar-SA" sz="1200" dirty="0"/>
              </a:p>
              <a:p>
                <a:pPr marL="339725" indent="-339725" algn="r" rtl="1"/>
                <a:r>
                  <a:rPr lang="ar-SA" dirty="0"/>
                  <a:t>نقطة </a:t>
                </a:r>
                <a:r>
                  <a:rPr lang="ar-SA" dirty="0">
                    <a:solidFill>
                      <a:srgbClr val="0000FF"/>
                    </a:solidFill>
                  </a:rPr>
                  <a:t>صغرى</a:t>
                </a:r>
                <a:r>
                  <a:rPr lang="ar-SA" dirty="0"/>
                  <a:t> </a:t>
                </a:r>
                <a:r>
                  <a:rPr lang="ar-SA" dirty="0">
                    <a:solidFill>
                      <a:srgbClr val="0000FF"/>
                    </a:solidFill>
                  </a:rPr>
                  <a:t>شاملة (أو كلية)</a:t>
                </a:r>
                <a:r>
                  <a:rPr lang="ar-SA" dirty="0"/>
                  <a:t> للدالة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ar-SA" altLang="zh-TW" i="1" dirty="0">
                    <a:latin typeface="Times New Roman" panose="02020603050405020304" pitchFamily="18" charset="0"/>
                  </a:rPr>
                  <a:t> </a:t>
                </a:r>
                <a:r>
                  <a:rPr lang="ar-SA" dirty="0"/>
                  <a:t>إذا كانت </a:t>
                </a:r>
                <a:endParaRPr lang="en-US" dirty="0"/>
              </a:p>
              <a:p>
                <a:pPr marL="0" indent="0" algn="ct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∀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b="0" dirty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pPr marL="0" indent="0" algn="ctr" rtl="1">
                  <a:buNone/>
                </a:pPr>
                <a:r>
                  <a:rPr lang="ar-SA" altLang="zh-TW" dirty="0">
                    <a:latin typeface="Times New Roman" panose="02020603050405020304" pitchFamily="18" charset="0"/>
                  </a:rPr>
                  <a:t>  </a:t>
                </a:r>
              </a:p>
              <a:p>
                <a:pPr marL="339725" indent="-339725" algn="r" rtl="1"/>
                <a:r>
                  <a:rPr lang="ar-SA" dirty="0"/>
                  <a:t>نقطة </a:t>
                </a:r>
                <a:r>
                  <a:rPr lang="ar-SA" dirty="0">
                    <a:solidFill>
                      <a:srgbClr val="0000FF"/>
                    </a:solidFill>
                  </a:rPr>
                  <a:t>عظمى</a:t>
                </a:r>
                <a:r>
                  <a:rPr lang="ar-SA" dirty="0"/>
                  <a:t> </a:t>
                </a:r>
                <a:r>
                  <a:rPr lang="ar-SA" dirty="0">
                    <a:solidFill>
                      <a:srgbClr val="0000FF"/>
                    </a:solidFill>
                  </a:rPr>
                  <a:t>شاملة (أو كلية)</a:t>
                </a:r>
                <a:r>
                  <a:rPr lang="ar-SA" dirty="0"/>
                  <a:t> للدالة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ar-SA" altLang="zh-TW" i="1" dirty="0">
                    <a:latin typeface="Times New Roman" panose="02020603050405020304" pitchFamily="18" charset="0"/>
                  </a:rPr>
                  <a:t> </a:t>
                </a:r>
                <a:r>
                  <a:rPr lang="ar-SA" dirty="0"/>
                  <a:t>إذا كانت</a:t>
                </a:r>
                <a:endParaRPr lang="en-US" dirty="0"/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∀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ar-SA" altLang="zh-TW" dirty="0">
                  <a:latin typeface="Times New Roman" panose="02020603050405020304" pitchFamily="18" charset="0"/>
                </a:endParaRPr>
              </a:p>
              <a:p>
                <a:pPr marL="0" indent="0" algn="r" rtl="1">
                  <a:buNone/>
                </a:pPr>
                <a:endParaRPr lang="ar-SA" b="1" dirty="0"/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2"/>
                <a:stretch>
                  <a:fillRect t="-1806" r="-1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452166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24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النقاط الصغرى والعظمى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512912"/>
            <a:ext cx="8712968" cy="4724400"/>
          </a:xfrm>
        </p:spPr>
        <p:txBody>
          <a:bodyPr/>
          <a:lstStyle/>
          <a:p>
            <a:pPr marL="166688" lvl="1" indent="0" algn="r" rtl="1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Minimize </a:t>
            </a:r>
            <a:r>
              <a:rPr lang="en-US" b="1" dirty="0"/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… ,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>
                <a:latin typeface="Yu Gothic UI Semilight" panose="020B0400000000000000" pitchFamily="34" charset="-128"/>
                <a:ea typeface="Yu Gothic UI Semilight" panose="020B0400000000000000" pitchFamily="34" charset="-128"/>
                <a:cs typeface="Times New Roman" pitchFamily="18" charset="0"/>
              </a:rPr>
              <a:t>⇔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Maximize</a:t>
            </a:r>
            <a:r>
              <a:rPr lang="en-US" b="1" dirty="0"/>
              <a:t>  </a:t>
            </a:r>
            <a:r>
              <a:rPr lang="en-US" dirty="0"/>
              <a:t>−</a:t>
            </a:r>
            <a:r>
              <a:rPr lang="en-US" sz="800" b="1" dirty="0"/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… ,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723900" lvl="1" indent="0" algn="ctr" rtl="1">
              <a:buNone/>
            </a:pPr>
            <a:endParaRPr lang="ar-SA" dirty="0"/>
          </a:p>
        </p:txBody>
      </p:sp>
      <p:sp>
        <p:nvSpPr>
          <p:cNvPr id="2" name="TextBox 1"/>
          <p:cNvSpPr txBox="1"/>
          <p:nvPr/>
        </p:nvSpPr>
        <p:spPr>
          <a:xfrm>
            <a:off x="5700592" y="4204331"/>
            <a:ext cx="89912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ar-SA" sz="2400" dirty="0"/>
              <a:t>عظمى محلية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588624" y="3114055"/>
            <a:ext cx="104313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ar-SA" sz="2400" dirty="0"/>
              <a:t>صغرى محلية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311134" y="3068960"/>
            <a:ext cx="936104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ar-SA" sz="2400" dirty="0"/>
              <a:t>صغرى شاملة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281006" y="4293096"/>
            <a:ext cx="926272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ar-SA" sz="2400" dirty="0"/>
              <a:t>عظمى شاملة</a:t>
            </a:r>
            <a:endParaRPr lang="en-US" sz="24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189444" y="3573016"/>
            <a:ext cx="567620" cy="5423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691680" y="4077072"/>
            <a:ext cx="5891681" cy="294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204180" y="2492896"/>
            <a:ext cx="27742" cy="34376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144323" y="4597101"/>
            <a:ext cx="582705" cy="5923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5166632" y="3407991"/>
            <a:ext cx="496814" cy="137459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5201840" y="4626719"/>
            <a:ext cx="458792" cy="1701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403648" y="2290807"/>
            <a:ext cx="76979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36296" y="4022841"/>
            <a:ext cx="424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3439536" y="2669592"/>
            <a:ext cx="2377440" cy="914400"/>
          </a:xfrm>
          <a:custGeom>
            <a:avLst/>
            <a:gdLst>
              <a:gd name="connsiteX0" fmla="*/ 0 w 2320412"/>
              <a:gd name="connsiteY0" fmla="*/ 29497 h 907989"/>
              <a:gd name="connsiteX1" fmla="*/ 422787 w 2320412"/>
              <a:gd name="connsiteY1" fmla="*/ 904568 h 907989"/>
              <a:gd name="connsiteX2" fmla="*/ 1071716 w 2320412"/>
              <a:gd name="connsiteY2" fmla="*/ 344129 h 907989"/>
              <a:gd name="connsiteX3" fmla="*/ 1661651 w 2320412"/>
              <a:gd name="connsiteY3" fmla="*/ 629265 h 907989"/>
              <a:gd name="connsiteX4" fmla="*/ 2320412 w 2320412"/>
              <a:gd name="connsiteY4" fmla="*/ 0 h 907989"/>
              <a:gd name="connsiteX5" fmla="*/ 2320412 w 2320412"/>
              <a:gd name="connsiteY5" fmla="*/ 0 h 907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20412" h="907989">
                <a:moveTo>
                  <a:pt x="0" y="29497"/>
                </a:moveTo>
                <a:cubicBezTo>
                  <a:pt x="122084" y="440813"/>
                  <a:pt x="244168" y="852129"/>
                  <a:pt x="422787" y="904568"/>
                </a:cubicBezTo>
                <a:cubicBezTo>
                  <a:pt x="601406" y="957007"/>
                  <a:pt x="865239" y="390013"/>
                  <a:pt x="1071716" y="344129"/>
                </a:cubicBezTo>
                <a:cubicBezTo>
                  <a:pt x="1278193" y="298245"/>
                  <a:pt x="1453535" y="686620"/>
                  <a:pt x="1661651" y="629265"/>
                </a:cubicBezTo>
                <a:cubicBezTo>
                  <a:pt x="1869767" y="571910"/>
                  <a:pt x="2320412" y="0"/>
                  <a:pt x="2320412" y="0"/>
                </a:cubicBezTo>
                <a:lnTo>
                  <a:pt x="2320412" y="0"/>
                </a:lnTo>
              </a:path>
            </a:pathLst>
          </a:custGeom>
          <a:noFill/>
          <a:ln w="317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 flipV="1">
            <a:off x="3441291" y="4600792"/>
            <a:ext cx="2377440" cy="914400"/>
          </a:xfrm>
          <a:custGeom>
            <a:avLst/>
            <a:gdLst>
              <a:gd name="connsiteX0" fmla="*/ 0 w 2320412"/>
              <a:gd name="connsiteY0" fmla="*/ 29497 h 907989"/>
              <a:gd name="connsiteX1" fmla="*/ 422787 w 2320412"/>
              <a:gd name="connsiteY1" fmla="*/ 904568 h 907989"/>
              <a:gd name="connsiteX2" fmla="*/ 1071716 w 2320412"/>
              <a:gd name="connsiteY2" fmla="*/ 344129 h 907989"/>
              <a:gd name="connsiteX3" fmla="*/ 1661651 w 2320412"/>
              <a:gd name="connsiteY3" fmla="*/ 629265 h 907989"/>
              <a:gd name="connsiteX4" fmla="*/ 2320412 w 2320412"/>
              <a:gd name="connsiteY4" fmla="*/ 0 h 907989"/>
              <a:gd name="connsiteX5" fmla="*/ 2320412 w 2320412"/>
              <a:gd name="connsiteY5" fmla="*/ 0 h 907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20412" h="907989">
                <a:moveTo>
                  <a:pt x="0" y="29497"/>
                </a:moveTo>
                <a:cubicBezTo>
                  <a:pt x="122084" y="440813"/>
                  <a:pt x="244168" y="852129"/>
                  <a:pt x="422787" y="904568"/>
                </a:cubicBezTo>
                <a:cubicBezTo>
                  <a:pt x="601406" y="957007"/>
                  <a:pt x="865239" y="390013"/>
                  <a:pt x="1071716" y="344129"/>
                </a:cubicBezTo>
                <a:cubicBezTo>
                  <a:pt x="1278193" y="298245"/>
                  <a:pt x="1453535" y="686620"/>
                  <a:pt x="1661651" y="629265"/>
                </a:cubicBezTo>
                <a:cubicBezTo>
                  <a:pt x="1869767" y="571910"/>
                  <a:pt x="2320412" y="0"/>
                  <a:pt x="2320412" y="0"/>
                </a:cubicBezTo>
                <a:lnTo>
                  <a:pt x="2320412" y="0"/>
                </a:lnTo>
              </a:path>
            </a:pathLst>
          </a:custGeom>
          <a:noFill/>
          <a:ln w="317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783407" y="2380867"/>
            <a:ext cx="769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775842" y="5253582"/>
            <a:ext cx="1028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−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3901080" y="3602512"/>
            <a:ext cx="0" cy="1005840"/>
          </a:xfrm>
          <a:prstGeom prst="line">
            <a:avLst/>
          </a:prstGeom>
          <a:ln w="15875">
            <a:solidFill>
              <a:srgbClr val="00E266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115384" y="3327496"/>
            <a:ext cx="0" cy="1554480"/>
          </a:xfrm>
          <a:prstGeom prst="line">
            <a:avLst/>
          </a:prstGeom>
          <a:ln w="15875">
            <a:solidFill>
              <a:srgbClr val="00E266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5815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25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الدالة وحيدة المنوال (</a:t>
            </a:r>
            <a:r>
              <a:rPr lang="en-US" sz="4000" b="1" dirty="0">
                <a:solidFill>
                  <a:srgbClr val="002060"/>
                </a:solidFill>
              </a:rPr>
              <a:t>Unimodal</a:t>
            </a:r>
            <a:r>
              <a:rPr lang="ar-SA" sz="4000" b="1" dirty="0">
                <a:solidFill>
                  <a:srgbClr val="002060"/>
                </a:solidFill>
              </a:rPr>
              <a:t>)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459512"/>
                <a:ext cx="8784976" cy="4993824"/>
              </a:xfrm>
            </p:spPr>
            <p:txBody>
              <a:bodyPr/>
              <a:lstStyle/>
              <a:p>
                <a:pPr marL="339725" indent="-339725" algn="r" rtl="1"/>
                <a:r>
                  <a:rPr lang="ar-SA" altLang="zh-TW" sz="2700" dirty="0">
                    <a:latin typeface="Times New Roman" panose="02020603050405020304" pitchFamily="18" charset="0"/>
                  </a:rPr>
                  <a:t>يقال للدالة </a:t>
                </a:r>
                <a14:m>
                  <m:oMath xmlns:m="http://schemas.openxmlformats.org/officeDocument/2006/math">
                    <m:r>
                      <a:rPr lang="en-US" altLang="en-US" sz="27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𝑓</m:t>
                    </m:r>
                    <m:d>
                      <m:dPr>
                        <m:ctrlPr>
                          <a:rPr lang="en-US" alt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en-US" sz="2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</m:d>
                  </m:oMath>
                </a14:m>
                <a:r>
                  <a:rPr lang="ar-SA" altLang="zh-TW" sz="2700" dirty="0">
                    <a:latin typeface="Times New Roman" panose="02020603050405020304" pitchFamily="18" charset="0"/>
                  </a:rPr>
                  <a:t> المعرفة على الفترة الحقيقية </a:t>
                </a:r>
                <a14:m>
                  <m:oMath xmlns:m="http://schemas.openxmlformats.org/officeDocument/2006/math">
                    <m:r>
                      <a:rPr lang="en-US" altLang="zh-TW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TW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TW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  </m:t>
                    </m:r>
                    <m:r>
                      <a:rPr lang="en-US" altLang="zh-TW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TW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ar-SA" altLang="zh-TW" sz="2700" dirty="0">
                    <a:latin typeface="Times New Roman" panose="02020603050405020304" pitchFamily="18" charset="0"/>
                  </a:rPr>
                  <a:t> أنها </a:t>
                </a:r>
                <a:r>
                  <a:rPr lang="ar-SA" altLang="zh-TW" sz="27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وحيدة المنوال بشكل تام</a:t>
                </a:r>
                <a:r>
                  <a:rPr lang="ar-SA" altLang="zh-TW" sz="2700" dirty="0">
                    <a:latin typeface="Times New Roman" panose="02020603050405020304" pitchFamily="18" charset="0"/>
                  </a:rPr>
                  <a:t> إذا وجد نقطة</a:t>
                </a:r>
                <a14:m>
                  <m:oMath xmlns:m="http://schemas.openxmlformats.org/officeDocument/2006/math">
                    <m:r>
                      <a:rPr lang="en-US" altLang="zh-TW" sz="27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sz="27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7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7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TW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TW" sz="2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TW" sz="2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  </m:t>
                    </m:r>
                    <m:r>
                      <a:rPr lang="en-US" altLang="zh-TW" sz="2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TW" sz="2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TW" sz="2700" dirty="0">
                    <a:latin typeface="Times New Roman" panose="02020603050405020304" pitchFamily="18" charset="0"/>
                  </a:rPr>
                  <a:t> </a:t>
                </a:r>
                <a:r>
                  <a:rPr lang="ar-SA" altLang="zh-TW" sz="2700" dirty="0">
                    <a:latin typeface="Times New Roman" panose="02020603050405020304" pitchFamily="18" charset="0"/>
                  </a:rPr>
                  <a:t> بحيث أنه لأي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SA" altLang="zh-TW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7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700" i="1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n-US" altLang="zh-TW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7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7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7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27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TW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</m:t>
                    </m:r>
                    <m:r>
                      <a:rPr lang="en-US" altLang="zh-TW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TW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  </m:t>
                    </m:r>
                    <m:r>
                      <a:rPr lang="en-US" altLang="zh-TW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TW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ar-SA" altLang="zh-TW" sz="2700" dirty="0">
                    <a:latin typeface="Times New Roman" panose="02020603050405020304" pitchFamily="18" charset="0"/>
                  </a:rPr>
                  <a:t> :</a:t>
                </a:r>
              </a:p>
              <a:p>
                <a:pPr marL="0" indent="0" algn="r" rtl="1">
                  <a:buNone/>
                </a:pPr>
                <a:r>
                  <a:rPr lang="ar-SA" altLang="zh-TW" sz="2800" dirty="0">
                    <a:latin typeface="Times New Roman" panose="02020603050405020304" pitchFamily="18" charset="0"/>
                  </a:rPr>
                  <a:t>لمسألة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min</m:t>
                    </m:r>
                    <m:r>
                      <a:rPr lang="en-US" alt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𝑓</m:t>
                    </m:r>
                    <m:d>
                      <m:dPr>
                        <m:ctrlP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</m:d>
                  </m:oMath>
                </a14:m>
                <a:r>
                  <a:rPr lang="ar-SA" altLang="zh-TW" sz="2800" dirty="0">
                    <a:latin typeface="Times New Roman" panose="02020603050405020304" pitchFamily="18" charset="0"/>
                  </a:rPr>
                  <a:t> :</a:t>
                </a:r>
              </a:p>
              <a:p>
                <a:pPr marL="971550" lvl="1" indent="-514350" eaLnBrk="1" hangingPunct="1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altLang="en-US" b="0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&lt;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&lt;</m:t>
                    </m:r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∗</m:t>
                        </m:r>
                      </m:sup>
                    </m:sSup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⇒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𝑓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)&gt;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𝑓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)&gt;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𝑓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∗</m:t>
                        </m:r>
                      </m:sup>
                    </m:sSup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en-US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</a:p>
              <a:p>
                <a:pPr marL="971550" lvl="1" indent="-514350" eaLnBrk="1" hangingPunct="1">
                  <a:buFont typeface="+mj-lt"/>
                  <a:buAutoNum type="arabicPeriod"/>
                </a:pPr>
                <a: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∗</m:t>
                        </m:r>
                      </m:sup>
                    </m:sSup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&lt;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&lt;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⇒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𝑓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∗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)&lt;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𝑓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)&lt;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𝑓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US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endParaRPr lang="ar-SA" dirty="0">
                  <a:latin typeface="Times New Roman" panose="02020603050405020304" pitchFamily="18" charset="0"/>
                </a:endParaRPr>
              </a:p>
              <a:p>
                <a:pPr marL="0" lvl="1" indent="-628650" algn="r" rtl="1">
                  <a:spcBef>
                    <a:spcPts val="0"/>
                  </a:spcBef>
                  <a:buNone/>
                </a:pPr>
                <a:r>
                  <a:rPr lang="ar-SA" altLang="zh-TW" sz="2400" dirty="0">
                    <a:latin typeface="Times New Roman" panose="02020603050405020304" pitchFamily="18" charset="0"/>
                  </a:rPr>
                  <a:t>                      </a:t>
                </a:r>
                <a:r>
                  <a:rPr lang="ar-SA" sz="2500" dirty="0">
                    <a:solidFill>
                      <a:srgbClr val="00B050"/>
                    </a:solidFill>
                    <a:latin typeface="Times New Roman" panose="02020603050405020304" pitchFamily="18" charset="0"/>
                  </a:rPr>
                  <a:t>أي أن الدالة لها نقطه صغرى وحيدة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SA" altLang="zh-TW" sz="25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5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5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ar-SA" sz="2500" dirty="0">
                    <a:solidFill>
                      <a:srgbClr val="00B050"/>
                    </a:solidFill>
                    <a:latin typeface="Times New Roman" panose="02020603050405020304" pitchFamily="18" charset="0"/>
                  </a:rPr>
                  <a:t> (وبالتالي شاملة) </a:t>
                </a:r>
                <a:endParaRPr lang="en-US" sz="2500" dirty="0">
                  <a:solidFill>
                    <a:srgbClr val="00B050"/>
                  </a:solidFill>
                  <a:latin typeface="Times New Roman" panose="02020603050405020304" pitchFamily="18" charset="0"/>
                </a:endParaRPr>
              </a:p>
              <a:p>
                <a:pPr marL="0" indent="0" algn="r" rtl="1">
                  <a:buNone/>
                </a:pPr>
                <a:r>
                  <a:rPr lang="ar-SA" altLang="zh-TW" sz="2800" dirty="0">
                    <a:latin typeface="Times New Roman" panose="02020603050405020304" pitchFamily="18" charset="0"/>
                  </a:rPr>
                  <a:t>لمسألة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80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m</m:t>
                    </m:r>
                    <m:r>
                      <m:rPr>
                        <m:sty m:val="p"/>
                      </m:rPr>
                      <a:rPr lang="en-US" alt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ax</m:t>
                    </m:r>
                    <m:r>
                      <a:rPr lang="en-US" altLang="en-US" sz="280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𝑓</m:t>
                    </m:r>
                    <m:d>
                      <m:dPr>
                        <m:ctrlP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</m:d>
                  </m:oMath>
                </a14:m>
                <a:r>
                  <a:rPr lang="ar-SA" altLang="zh-TW" sz="2800" dirty="0">
                    <a:latin typeface="Times New Roman" panose="02020603050405020304" pitchFamily="18" charset="0"/>
                  </a:rPr>
                  <a:t> :</a:t>
                </a:r>
              </a:p>
              <a:p>
                <a:pPr marL="971550" lvl="1" indent="-514350" eaLnBrk="1" hangingPunct="1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&lt;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&lt;</m:t>
                    </m:r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∗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⇒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𝑓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&lt;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𝑓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)&lt;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𝑓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∗</m:t>
                        </m:r>
                      </m:sup>
                    </m:sSup>
                    <m:r>
                      <a:rPr lang="en-US" altLang="en-US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zh-TW" b="1" dirty="0">
                    <a:latin typeface="Times New Roman" panose="02020603050405020304" pitchFamily="18" charset="0"/>
                  </a:rPr>
                  <a:t> </a:t>
                </a:r>
                <a:endParaRPr lang="en-US" altLang="en-US" dirty="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971550" lvl="1" indent="-514350" eaLnBrk="1" hangingPunct="1">
                  <a:buFont typeface="+mj-lt"/>
                  <a:buAutoNum type="arabicPeriod"/>
                </a:pPr>
                <a: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∗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&lt;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&lt;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⇒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𝑓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∗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&gt;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𝑓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)&gt;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𝑓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US" altLang="en-US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endParaRPr lang="ar-SA" altLang="en-US" dirty="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117475" lvl="1" indent="107950" algn="r" rtl="1">
                  <a:buNone/>
                </a:pPr>
                <a:r>
                  <a:rPr lang="ar-SA" sz="2500" dirty="0">
                    <a:solidFill>
                      <a:srgbClr val="00B050"/>
                    </a:solidFill>
                    <a:latin typeface="Times New Roman" panose="02020603050405020304" pitchFamily="18" charset="0"/>
                  </a:rPr>
                  <a:t>                </a:t>
                </a:r>
                <a:r>
                  <a:rPr lang="en-US" sz="2500" dirty="0">
                    <a:solidFill>
                      <a:srgbClr val="00B05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ar-SA" sz="2500" dirty="0">
                    <a:solidFill>
                      <a:srgbClr val="00B050"/>
                    </a:solidFill>
                    <a:latin typeface="Times New Roman" panose="02020603050405020304" pitchFamily="18" charset="0"/>
                  </a:rPr>
                  <a:t> أي أن الدالة لها نقطه عظمى وحيدة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SA" altLang="zh-TW" sz="25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5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5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ar-SA" sz="2500" dirty="0">
                    <a:solidFill>
                      <a:srgbClr val="00B050"/>
                    </a:solidFill>
                    <a:latin typeface="Times New Roman" panose="02020603050405020304" pitchFamily="18" charset="0"/>
                  </a:rPr>
                  <a:t> (وبالتالي شاملة) </a:t>
                </a:r>
                <a:endParaRPr lang="en-US" altLang="zh-TW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459512"/>
                <a:ext cx="8784976" cy="4993824"/>
              </a:xfrm>
              <a:blipFill>
                <a:blip r:embed="rId2"/>
                <a:stretch>
                  <a:fillRect l="-1319" t="-976" r="-1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09476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26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الدالة وحيدة المنوال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459512"/>
                <a:ext cx="8784976" cy="4724400"/>
              </a:xfrm>
            </p:spPr>
            <p:txBody>
              <a:bodyPr/>
              <a:lstStyle/>
              <a:p>
                <a:pPr marL="339725" indent="-339725" algn="just" rtl="1"/>
                <a:r>
                  <a:rPr lang="ar-SA" altLang="zh-TW" sz="2800" dirty="0">
                    <a:latin typeface="Times New Roman" panose="02020603050405020304" pitchFamily="18" charset="0"/>
                  </a:rPr>
                  <a:t>للاختصار فإننا سنستخدم مصطلح دالة وحيدة المنوال ونعني دالة وحيدة المنوال بشكل تام. أمثلة لدوال وحيدة المنوال لمسألة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80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min</m:t>
                    </m:r>
                    <m:r>
                      <a:rPr lang="en-US" altLang="en-US" sz="280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𝑓</m:t>
                    </m:r>
                    <m:d>
                      <m:dPr>
                        <m:ctrlP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</m:d>
                  </m:oMath>
                </a14:m>
                <a:r>
                  <a:rPr lang="ar-SA" altLang="zh-TW" sz="2800" dirty="0">
                    <a:latin typeface="Times New Roman" panose="02020603050405020304" pitchFamily="18" charset="0"/>
                  </a:rPr>
                  <a:t> :</a:t>
                </a:r>
              </a:p>
              <a:p>
                <a:pPr marL="339725" indent="-339725" algn="r" rtl="1"/>
                <a:endParaRPr lang="ar-SA" altLang="zh-TW" sz="2800" dirty="0">
                  <a:latin typeface="Times New Roman" panose="02020603050405020304" pitchFamily="18" charset="0"/>
                </a:endParaRPr>
              </a:p>
              <a:p>
                <a:pPr marL="339725" indent="-339725" algn="r" rtl="1"/>
                <a:endParaRPr lang="ar-SA" altLang="zh-TW" sz="2800" dirty="0">
                  <a:latin typeface="Times New Roman" panose="02020603050405020304" pitchFamily="18" charset="0"/>
                </a:endParaRPr>
              </a:p>
              <a:p>
                <a:pPr marL="339725" indent="-339725" algn="r" rtl="1"/>
                <a:endParaRPr lang="ar-SA" altLang="zh-TW" sz="2800" dirty="0">
                  <a:latin typeface="Times New Roman" panose="02020603050405020304" pitchFamily="18" charset="0"/>
                </a:endParaRPr>
              </a:p>
              <a:p>
                <a:pPr marL="339725" indent="-339725" algn="r" rtl="1"/>
                <a:endParaRPr lang="ar-SA" altLang="zh-TW" sz="2800" dirty="0">
                  <a:latin typeface="Times New Roman" panose="02020603050405020304" pitchFamily="18" charset="0"/>
                </a:endParaRPr>
              </a:p>
              <a:p>
                <a:pPr marL="339725" indent="-339725" algn="r" rtl="1"/>
                <a:endParaRPr lang="ar-SA" altLang="zh-TW" sz="2800" dirty="0">
                  <a:latin typeface="Times New Roman" panose="02020603050405020304" pitchFamily="18" charset="0"/>
                </a:endParaRPr>
              </a:p>
              <a:p>
                <a:pPr marL="339725" indent="-339725" algn="r" rtl="1"/>
                <a:endParaRPr lang="ar-SA" altLang="zh-TW" sz="800" dirty="0">
                  <a:latin typeface="Times New Roman" panose="02020603050405020304" pitchFamily="18" charset="0"/>
                </a:endParaRPr>
              </a:p>
              <a:p>
                <a:pPr marL="339725" indent="-339725" algn="just" rtl="1"/>
                <a:r>
                  <a:rPr lang="ar-SA" altLang="zh-TW" sz="2800" dirty="0">
                    <a:latin typeface="Times New Roman" panose="02020603050405020304" pitchFamily="18" charset="0"/>
                  </a:rPr>
                  <a:t>وبالتالي يمكن أن تكون الدالة وحيدة المنوال دالة غير قابلة للاشتقاق ويمكن أن تكون غير متصلة ويمكن انت تكون غير محدبة وغير مقعرة</a:t>
                </a:r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459512"/>
                <a:ext cx="8784976" cy="4724400"/>
              </a:xfrm>
              <a:blipFill>
                <a:blip r:embed="rId2"/>
                <a:stretch>
                  <a:fillRect l="-2637" t="-1290" r="-1319" b="-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V="1">
            <a:off x="575556" y="2744965"/>
            <a:ext cx="17218" cy="21534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23528" y="4653136"/>
            <a:ext cx="235904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74525" y="2564904"/>
            <a:ext cx="708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56138" y="4581128"/>
            <a:ext cx="424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434168" y="2744964"/>
            <a:ext cx="17218" cy="21534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82140" y="4653135"/>
            <a:ext cx="235904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84087" y="2564903"/>
            <a:ext cx="708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14750" y="4581127"/>
            <a:ext cx="424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6327052" y="2744963"/>
            <a:ext cx="17218" cy="21534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075024" y="4653134"/>
            <a:ext cx="235904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76971" y="2564902"/>
            <a:ext cx="708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107634" y="4581126"/>
            <a:ext cx="424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1060826" y="3182212"/>
            <a:ext cx="1022555" cy="1062391"/>
          </a:xfrm>
          <a:custGeom>
            <a:avLst/>
            <a:gdLst>
              <a:gd name="connsiteX0" fmla="*/ 0 w 1022555"/>
              <a:gd name="connsiteY0" fmla="*/ 0 h 1062391"/>
              <a:gd name="connsiteX1" fmla="*/ 373626 w 1022555"/>
              <a:gd name="connsiteY1" fmla="*/ 1032387 h 1062391"/>
              <a:gd name="connsiteX2" fmla="*/ 1022555 w 1022555"/>
              <a:gd name="connsiteY2" fmla="*/ 806245 h 1062391"/>
              <a:gd name="connsiteX3" fmla="*/ 1022555 w 1022555"/>
              <a:gd name="connsiteY3" fmla="*/ 806245 h 1062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2555" h="1062391">
                <a:moveTo>
                  <a:pt x="0" y="0"/>
                </a:moveTo>
                <a:cubicBezTo>
                  <a:pt x="101600" y="449006"/>
                  <a:pt x="203200" y="898013"/>
                  <a:pt x="373626" y="1032387"/>
                </a:cubicBezTo>
                <a:cubicBezTo>
                  <a:pt x="544052" y="1166761"/>
                  <a:pt x="1022555" y="806245"/>
                  <a:pt x="1022555" y="806245"/>
                </a:cubicBezTo>
                <a:lnTo>
                  <a:pt x="1022555" y="806245"/>
                </a:lnTo>
              </a:path>
            </a:pathLst>
          </a:custGeom>
          <a:ln w="31750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6660232" y="3199794"/>
            <a:ext cx="288032" cy="445230"/>
          </a:xfrm>
          <a:prstGeom prst="line">
            <a:avLst/>
          </a:prstGeom>
          <a:ln w="31750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949355" y="3759034"/>
            <a:ext cx="446013" cy="281440"/>
          </a:xfrm>
          <a:prstGeom prst="line">
            <a:avLst/>
          </a:prstGeom>
          <a:ln w="31750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7416144" y="3501008"/>
            <a:ext cx="505240" cy="308066"/>
          </a:xfrm>
          <a:prstGeom prst="line">
            <a:avLst/>
          </a:prstGeom>
          <a:ln w="31750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Arc 32"/>
          <p:cNvSpPr/>
          <p:nvPr/>
        </p:nvSpPr>
        <p:spPr>
          <a:xfrm>
            <a:off x="3184184" y="3464410"/>
            <a:ext cx="1277893" cy="1364527"/>
          </a:xfrm>
          <a:prstGeom prst="arc">
            <a:avLst/>
          </a:prstGeom>
          <a:ln w="31750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c 35"/>
          <p:cNvSpPr/>
          <p:nvPr/>
        </p:nvSpPr>
        <p:spPr>
          <a:xfrm rot="16200000">
            <a:off x="4519191" y="3457691"/>
            <a:ext cx="1277893" cy="1364527"/>
          </a:xfrm>
          <a:prstGeom prst="arc">
            <a:avLst/>
          </a:prstGeom>
          <a:ln w="31750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8295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27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الدالة متعددة المنوال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512912"/>
            <a:ext cx="8712968" cy="4724400"/>
          </a:xfrm>
        </p:spPr>
        <p:txBody>
          <a:bodyPr/>
          <a:lstStyle/>
          <a:p>
            <a:pPr marL="0" indent="0" algn="r" rtl="1">
              <a:buNone/>
            </a:pPr>
            <a:endParaRPr lang="ar-SA" sz="1000" dirty="0">
              <a:latin typeface="Times New Roman" panose="02020603050405020304" pitchFamily="18" charset="0"/>
            </a:endParaRPr>
          </a:p>
          <a:p>
            <a:pPr marL="0" indent="0" algn="r" rtl="1">
              <a:buNone/>
            </a:pPr>
            <a:r>
              <a:rPr lang="ar-SA" dirty="0">
                <a:latin typeface="Times New Roman" panose="02020603050405020304" pitchFamily="18" charset="0"/>
              </a:rPr>
              <a:t>مثال لدالة متعددة المنوال: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38998" y="2748565"/>
            <a:ext cx="89912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ar-SA" sz="2400" dirty="0"/>
              <a:t>عظمى محلية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275856" y="4974267"/>
            <a:ext cx="104313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ar-SA" sz="2400" dirty="0"/>
              <a:t>صغرى محلية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411639" y="5099560"/>
            <a:ext cx="936104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ar-SA" sz="2400" dirty="0"/>
              <a:t>صغرى شاملة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529278" y="2207528"/>
            <a:ext cx="926272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ar-SA" sz="2400" dirty="0"/>
              <a:t>عظمى شاملة</a:t>
            </a:r>
            <a:endParaRPr lang="en-US" sz="24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399523" y="2622127"/>
            <a:ext cx="204888" cy="36413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691680" y="4077072"/>
            <a:ext cx="5891681" cy="294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214704" y="2492896"/>
            <a:ext cx="17218" cy="26441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976569" y="4642401"/>
            <a:ext cx="196063" cy="40927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860991" y="3292921"/>
            <a:ext cx="496814" cy="21971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5879667" y="5322763"/>
            <a:ext cx="536439" cy="16226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403648" y="2290807"/>
            <a:ext cx="76979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25508" y="4022841"/>
            <a:ext cx="424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2222091" y="3057172"/>
            <a:ext cx="5034116" cy="2212139"/>
          </a:xfrm>
          <a:custGeom>
            <a:avLst/>
            <a:gdLst>
              <a:gd name="connsiteX0" fmla="*/ 0 w 5034116"/>
              <a:gd name="connsiteY0" fmla="*/ 1013383 h 2212139"/>
              <a:gd name="connsiteX1" fmla="*/ 570271 w 5034116"/>
              <a:gd name="connsiteY1" fmla="*/ 964221 h 2212139"/>
              <a:gd name="connsiteX2" fmla="*/ 963561 w 5034116"/>
              <a:gd name="connsiteY2" fmla="*/ 669254 h 2212139"/>
              <a:gd name="connsiteX3" fmla="*/ 1435509 w 5034116"/>
              <a:gd name="connsiteY3" fmla="*/ 20325 h 2212139"/>
              <a:gd name="connsiteX4" fmla="*/ 1927122 w 5034116"/>
              <a:gd name="connsiteY4" fmla="*/ 1514828 h 2212139"/>
              <a:gd name="connsiteX5" fmla="*/ 2615380 w 5034116"/>
              <a:gd name="connsiteY5" fmla="*/ 521770 h 2212139"/>
              <a:gd name="connsiteX6" fmla="*/ 3539612 w 5034116"/>
              <a:gd name="connsiteY6" fmla="*/ 2203086 h 2212139"/>
              <a:gd name="connsiteX7" fmla="*/ 4021393 w 5034116"/>
              <a:gd name="connsiteY7" fmla="*/ 1180531 h 2212139"/>
              <a:gd name="connsiteX8" fmla="*/ 5034116 w 5034116"/>
              <a:gd name="connsiteY8" fmla="*/ 934725 h 2212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4116" h="2212139">
                <a:moveTo>
                  <a:pt x="0" y="1013383"/>
                </a:moveTo>
                <a:cubicBezTo>
                  <a:pt x="204839" y="1017479"/>
                  <a:pt x="409678" y="1021576"/>
                  <a:pt x="570271" y="964221"/>
                </a:cubicBezTo>
                <a:cubicBezTo>
                  <a:pt x="730864" y="906866"/>
                  <a:pt x="819355" y="826570"/>
                  <a:pt x="963561" y="669254"/>
                </a:cubicBezTo>
                <a:cubicBezTo>
                  <a:pt x="1107767" y="511938"/>
                  <a:pt x="1274916" y="-120604"/>
                  <a:pt x="1435509" y="20325"/>
                </a:cubicBezTo>
                <a:cubicBezTo>
                  <a:pt x="1596102" y="161254"/>
                  <a:pt x="1730477" y="1431254"/>
                  <a:pt x="1927122" y="1514828"/>
                </a:cubicBezTo>
                <a:cubicBezTo>
                  <a:pt x="2123767" y="1598402"/>
                  <a:pt x="2346632" y="407060"/>
                  <a:pt x="2615380" y="521770"/>
                </a:cubicBezTo>
                <a:cubicBezTo>
                  <a:pt x="2884128" y="636480"/>
                  <a:pt x="3305277" y="2093293"/>
                  <a:pt x="3539612" y="2203086"/>
                </a:cubicBezTo>
                <a:cubicBezTo>
                  <a:pt x="3773947" y="2312879"/>
                  <a:pt x="3772309" y="1391925"/>
                  <a:pt x="4021393" y="1180531"/>
                </a:cubicBezTo>
                <a:cubicBezTo>
                  <a:pt x="4270477" y="969137"/>
                  <a:pt x="4652296" y="951931"/>
                  <a:pt x="5034116" y="934725"/>
                </a:cubicBezTo>
              </a:path>
            </a:pathLst>
          </a:custGeom>
          <a:noFill/>
          <a:ln w="317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3451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28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تعريفات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marL="0" indent="0" algn="r" rtl="1">
                  <a:buClr>
                    <a:schemeClr val="tx1"/>
                  </a:buClr>
                  <a:buNone/>
                </a:pPr>
                <a:r>
                  <a:rPr lang="ar-SA" dirty="0"/>
                  <a:t>فيما يلي سنعرف كل من:</a:t>
                </a:r>
              </a:p>
              <a:p>
                <a:pPr marL="0" indent="0" algn="r" rtl="1">
                  <a:buClr>
                    <a:schemeClr val="tx1"/>
                  </a:buClr>
                  <a:buNone/>
                </a:pPr>
                <a:endParaRPr lang="en-US" sz="800" dirty="0"/>
              </a:p>
              <a:p>
                <a:pPr marL="339725" indent="-339725" algn="r" rtl="1">
                  <a:buClr>
                    <a:schemeClr val="tx1"/>
                  </a:buClr>
                </a:pPr>
                <a:r>
                  <a:rPr lang="ar-SA" dirty="0"/>
                  <a:t>نقاط</a:t>
                </a:r>
                <a:r>
                  <a:rPr lang="ar-SA" dirty="0">
                    <a:solidFill>
                      <a:srgbClr val="0000FF"/>
                    </a:solidFill>
                  </a:rPr>
                  <a:t> الجذور</a:t>
                </a:r>
                <a:r>
                  <a:rPr lang="ar-SA" dirty="0"/>
                  <a:t> للدالة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ar-SA" dirty="0"/>
                  <a:t>    </a:t>
                </a:r>
                <a:r>
                  <a:rPr lang="en-US" dirty="0"/>
                  <a:t>(</a:t>
                </a:r>
                <a:r>
                  <a:rPr lang="en-US" dirty="0">
                    <a:solidFill>
                      <a:srgbClr val="0000FF"/>
                    </a:solidFill>
                  </a:rPr>
                  <a:t>root</a:t>
                </a:r>
                <a:r>
                  <a:rPr lang="en-US" dirty="0"/>
                  <a:t> points)</a:t>
                </a:r>
                <a:r>
                  <a:rPr lang="ar-SA" dirty="0"/>
                  <a:t>           </a:t>
                </a:r>
              </a:p>
              <a:p>
                <a:pPr marL="339725" indent="-339725" algn="r" rtl="1">
                  <a:buClr>
                    <a:schemeClr val="tx1"/>
                  </a:buClr>
                </a:pPr>
                <a:r>
                  <a:rPr lang="ar-SA" dirty="0"/>
                  <a:t>النقاط </a:t>
                </a:r>
                <a:r>
                  <a:rPr lang="ar-SA" dirty="0">
                    <a:solidFill>
                      <a:srgbClr val="0000FF"/>
                    </a:solidFill>
                  </a:rPr>
                  <a:t>الثابتة</a:t>
                </a:r>
                <a:r>
                  <a:rPr lang="ar-SA" dirty="0"/>
                  <a:t> للدالة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ar-SA" dirty="0"/>
                  <a:t>  </a:t>
                </a:r>
                <a:r>
                  <a:rPr lang="ar-SA" sz="2000" dirty="0"/>
                  <a:t>  </a:t>
                </a:r>
                <a:r>
                  <a:rPr lang="ar-SA" dirty="0"/>
                  <a:t> </a:t>
                </a:r>
                <a:r>
                  <a:rPr lang="en-US" dirty="0"/>
                  <a:t>(</a:t>
                </a:r>
                <a:r>
                  <a:rPr lang="en-US" dirty="0">
                    <a:solidFill>
                      <a:srgbClr val="0000FF"/>
                    </a:solidFill>
                  </a:rPr>
                  <a:t>fixed</a:t>
                </a:r>
                <a:r>
                  <a:rPr lang="en-US" dirty="0"/>
                  <a:t> points)</a:t>
                </a:r>
                <a:r>
                  <a:rPr lang="ar-SA" dirty="0"/>
                  <a:t>  </a:t>
                </a:r>
              </a:p>
              <a:p>
                <a:pPr marL="339725" indent="-339725" algn="r" rtl="1">
                  <a:buClr>
                    <a:schemeClr val="tx1"/>
                  </a:buClr>
                </a:pPr>
                <a:r>
                  <a:rPr lang="ar-SA" dirty="0"/>
                  <a:t>النقاط </a:t>
                </a:r>
                <a:r>
                  <a:rPr lang="ar-SA" dirty="0">
                    <a:solidFill>
                      <a:srgbClr val="0000FF"/>
                    </a:solidFill>
                  </a:rPr>
                  <a:t>الساكنة</a:t>
                </a:r>
                <a:r>
                  <a:rPr lang="ar-SA" dirty="0"/>
                  <a:t> للدالة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ar-SA" dirty="0"/>
                  <a:t> </a:t>
                </a:r>
                <a:r>
                  <a:rPr lang="ar-SA" sz="2000" dirty="0"/>
                  <a:t> </a:t>
                </a:r>
                <a:r>
                  <a:rPr lang="ar-SA" dirty="0"/>
                  <a:t> </a:t>
                </a:r>
                <a:r>
                  <a:rPr lang="en-US" dirty="0"/>
                  <a:t>(</a:t>
                </a:r>
                <a:r>
                  <a:rPr lang="en-US" dirty="0">
                    <a:solidFill>
                      <a:srgbClr val="0000FF"/>
                    </a:solidFill>
                  </a:rPr>
                  <a:t>stationary</a:t>
                </a:r>
                <a:r>
                  <a:rPr lang="en-US" dirty="0"/>
                  <a:t> points)</a:t>
                </a:r>
                <a:r>
                  <a:rPr lang="ar-SA" dirty="0"/>
                  <a:t> </a:t>
                </a:r>
              </a:p>
              <a:p>
                <a:pPr marL="339725" indent="-339725" algn="r" rtl="1">
                  <a:buClr>
                    <a:schemeClr val="tx1"/>
                  </a:buClr>
                </a:pPr>
                <a:r>
                  <a:rPr lang="ar-SA" dirty="0"/>
                  <a:t>نقاط </a:t>
                </a:r>
                <a:r>
                  <a:rPr lang="ar-SA" dirty="0">
                    <a:solidFill>
                      <a:srgbClr val="0000FF"/>
                    </a:solidFill>
                  </a:rPr>
                  <a:t>السرج</a:t>
                </a:r>
                <a:r>
                  <a:rPr lang="ar-SA" dirty="0"/>
                  <a:t> للدالة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ar-SA" dirty="0"/>
                  <a:t>   </a:t>
                </a:r>
                <a:r>
                  <a:rPr lang="ar-SA" sz="2600" dirty="0"/>
                  <a:t> </a:t>
                </a:r>
                <a:r>
                  <a:rPr lang="ar-SA" dirty="0"/>
                  <a:t> </a:t>
                </a:r>
                <a:r>
                  <a:rPr lang="en-US" dirty="0"/>
                  <a:t>(</a:t>
                </a:r>
                <a:r>
                  <a:rPr lang="en-US" dirty="0">
                    <a:solidFill>
                      <a:srgbClr val="0000FF"/>
                    </a:solidFill>
                  </a:rPr>
                  <a:t>saddle</a:t>
                </a:r>
                <a:r>
                  <a:rPr lang="en-US" dirty="0"/>
                  <a:t> points)</a:t>
                </a:r>
                <a:r>
                  <a:rPr lang="ar-SA" dirty="0"/>
                  <a:t> </a:t>
                </a:r>
              </a:p>
              <a:p>
                <a:pPr marL="339725" indent="-339725" algn="r" rtl="1">
                  <a:buClr>
                    <a:schemeClr val="tx1"/>
                  </a:buClr>
                </a:pPr>
                <a:r>
                  <a:rPr lang="ar-SA" dirty="0"/>
                  <a:t>نقاط </a:t>
                </a:r>
                <a:r>
                  <a:rPr lang="ar-SA" dirty="0">
                    <a:solidFill>
                      <a:srgbClr val="0000FF"/>
                    </a:solidFill>
                  </a:rPr>
                  <a:t>الانقلاب</a:t>
                </a:r>
                <a:r>
                  <a:rPr lang="ar-SA" dirty="0"/>
                  <a:t> للدالة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ar-SA" altLang="zh-TW" dirty="0"/>
                  <a:t> </a:t>
                </a:r>
                <a:r>
                  <a:rPr lang="ar-SA" altLang="zh-TW" sz="2400" dirty="0"/>
                  <a:t> </a:t>
                </a:r>
                <a:r>
                  <a:rPr lang="ar-SA" altLang="zh-TW" dirty="0"/>
                  <a:t> </a:t>
                </a:r>
                <a:r>
                  <a:rPr lang="en-US" dirty="0"/>
                  <a:t>(</a:t>
                </a:r>
                <a:r>
                  <a:rPr lang="en-US" dirty="0">
                    <a:solidFill>
                      <a:srgbClr val="0000FF"/>
                    </a:solidFill>
                  </a:rPr>
                  <a:t>inflection</a:t>
                </a:r>
                <a:r>
                  <a:rPr lang="en-US" dirty="0"/>
                  <a:t> points)</a:t>
                </a:r>
                <a:r>
                  <a:rPr lang="ar-SA" dirty="0"/>
                  <a:t>    </a:t>
                </a:r>
                <a:endParaRPr lang="en-US" altLang="zh-TW" dirty="0"/>
              </a:p>
              <a:p>
                <a:pPr marL="0" indent="0" algn="r" rtl="1">
                  <a:buNone/>
                </a:pPr>
                <a:endParaRPr lang="ar-SA" b="1" dirty="0"/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2"/>
                <a:stretch>
                  <a:fillRect t="-1677" r="-1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2088589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29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تعريفات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marL="339725" indent="-339725" algn="r" rtl="1">
                  <a:buClr>
                    <a:schemeClr val="tx1"/>
                  </a:buClr>
                </a:pPr>
                <a:r>
                  <a:rPr lang="ar-SA" dirty="0">
                    <a:solidFill>
                      <a:srgbClr val="0000FF"/>
                    </a:solidFill>
                  </a:rPr>
                  <a:t>نقاط الجذور</a:t>
                </a:r>
                <a:r>
                  <a:rPr lang="ar-SA" dirty="0"/>
                  <a:t> للدالة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ar-SA" dirty="0"/>
                  <a:t> هي قيم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ar-SA" dirty="0"/>
                  <a:t> التي تحقق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marL="339725" indent="-339725" algn="r" rtl="1">
                  <a:buClr>
                    <a:schemeClr val="tx1"/>
                  </a:buClr>
                </a:pPr>
                <a:r>
                  <a:rPr lang="ar-SA" dirty="0">
                    <a:solidFill>
                      <a:srgbClr val="0000FF"/>
                    </a:solidFill>
                  </a:rPr>
                  <a:t>النقاط</a:t>
                </a:r>
                <a:r>
                  <a:rPr lang="ar-SA" dirty="0"/>
                  <a:t> </a:t>
                </a:r>
                <a:r>
                  <a:rPr lang="ar-SA" dirty="0">
                    <a:solidFill>
                      <a:srgbClr val="0000FF"/>
                    </a:solidFill>
                  </a:rPr>
                  <a:t>الثابتة</a:t>
                </a:r>
                <a:r>
                  <a:rPr lang="ar-SA" dirty="0"/>
                  <a:t> للدالة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ar-SA" dirty="0"/>
                  <a:t> هي قيم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ar-SA" dirty="0"/>
                  <a:t> التي تحقق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ar-SA" dirty="0"/>
              </a:p>
              <a:p>
                <a:pPr marL="339725" indent="-339725" algn="r" rtl="1">
                  <a:buClr>
                    <a:schemeClr val="tx1"/>
                  </a:buClr>
                </a:pPr>
                <a:r>
                  <a:rPr lang="ar-SA" dirty="0">
                    <a:solidFill>
                      <a:srgbClr val="0000FF"/>
                    </a:solidFill>
                  </a:rPr>
                  <a:t>النقاط</a:t>
                </a:r>
                <a:r>
                  <a:rPr lang="ar-SA" dirty="0"/>
                  <a:t> </a:t>
                </a:r>
                <a:r>
                  <a:rPr lang="ar-SA" dirty="0">
                    <a:solidFill>
                      <a:srgbClr val="0000FF"/>
                    </a:solidFill>
                  </a:rPr>
                  <a:t>الساكنة</a:t>
                </a:r>
                <a:r>
                  <a:rPr lang="ar-SA" dirty="0"/>
                  <a:t> للدالة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ar-SA" dirty="0"/>
                  <a:t> هي قيم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ar-SA" dirty="0"/>
                  <a:t> التي تحقق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ar-SA" dirty="0"/>
              </a:p>
              <a:p>
                <a:pPr marL="339725" indent="-339725" algn="r" rtl="1"/>
                <a:r>
                  <a:rPr lang="ar-SA" dirty="0"/>
                  <a:t>مثال:  للدالة 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ar-SA" dirty="0"/>
              </a:p>
              <a:p>
                <a:pPr marL="457200" lvl="1" indent="0" algn="r" rtl="1">
                  <a:buNone/>
                </a:pPr>
                <a:r>
                  <a:rPr lang="ar-SA" sz="3200" dirty="0"/>
                  <a:t>      </a:t>
                </a:r>
                <a:r>
                  <a:rPr lang="en-US" sz="3200" dirty="0"/>
                  <a:t> </a:t>
                </a:r>
                <a:r>
                  <a:rPr lang="ar-SA" sz="3200" dirty="0"/>
                  <a:t>النقطة</a:t>
                </a:r>
                <a:r>
                  <a:rPr lang="ar-SA" sz="800" dirty="0"/>
                  <a:t> </a:t>
                </a:r>
                <a:r>
                  <a:rPr lang="ar-SA" sz="3200" dirty="0"/>
                  <a:t> </a:t>
                </a:r>
                <a14:m>
                  <m:oMath xmlns:m="http://schemas.openxmlformats.org/officeDocument/2006/math">
                    <m:r>
                      <a:rPr lang="en-US" altLang="zh-TW" sz="32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ar-SA" altLang="zh-TW" sz="32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ar-SA" sz="3200" dirty="0"/>
                  <a:t>  تعتبر ساكنة </a:t>
                </a:r>
              </a:p>
              <a:p>
                <a:pPr marL="457200" lvl="1" indent="0" algn="r" rtl="1">
                  <a:buNone/>
                </a:pPr>
                <a:r>
                  <a:rPr lang="ar-SA" sz="3200" dirty="0"/>
                  <a:t>    </a:t>
                </a:r>
                <a:r>
                  <a:rPr lang="ar-SA" dirty="0"/>
                  <a:t> </a:t>
                </a:r>
                <a:r>
                  <a:rPr lang="ar-SA" sz="3200" dirty="0"/>
                  <a:t>  النقطة</a:t>
                </a:r>
                <a:r>
                  <a:rPr lang="ar-SA" sz="1000" dirty="0"/>
                  <a:t> </a:t>
                </a:r>
                <a:r>
                  <a:rPr lang="ar-SA" sz="3200" dirty="0"/>
                  <a:t> 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ar-SA" altLang="zh-TW" sz="3200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ar-SA" sz="3200" dirty="0"/>
                  <a:t>  تعتبر جذر </a:t>
                </a:r>
              </a:p>
              <a:p>
                <a:pPr marL="457200" lvl="1" indent="0" algn="r" rtl="1">
                  <a:buNone/>
                </a:pPr>
                <a:r>
                  <a:rPr lang="ar-SA" sz="3200" dirty="0"/>
                  <a:t>     </a:t>
                </a:r>
                <a:r>
                  <a:rPr lang="ar-SA" dirty="0"/>
                  <a:t> </a:t>
                </a:r>
                <a:r>
                  <a:rPr lang="ar-SA" sz="3200" dirty="0"/>
                  <a:t> النقطة</a:t>
                </a:r>
                <a:r>
                  <a:rPr lang="ar-SA" sz="1000" dirty="0"/>
                  <a:t> </a:t>
                </a:r>
                <a:r>
                  <a:rPr lang="ar-SA" sz="3200" dirty="0"/>
                  <a:t> 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ar-SA" altLang="zh-TW" sz="32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ar-SA" sz="3200" dirty="0"/>
                  <a:t>  تعتبر ثابتة</a:t>
                </a:r>
                <a:endParaRPr lang="ar-SA" b="1" dirty="0"/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2"/>
                <a:stretch>
                  <a:fillRect t="-1677" r="-1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98056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3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مقدمة في البرمجة غير الخطية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512912"/>
            <a:ext cx="8712968" cy="4724400"/>
          </a:xfrm>
        </p:spPr>
        <p:txBody>
          <a:bodyPr/>
          <a:lstStyle/>
          <a:p>
            <a:pPr marL="1257300" lvl="1" indent="-533400" algn="r" rtl="1">
              <a:buFontTx/>
              <a:buNone/>
            </a:pPr>
            <a:endParaRPr lang="ar-SA" sz="1600" dirty="0">
              <a:latin typeface="Times New Roman" pitchFamily="18" charset="0"/>
              <a:cs typeface="Times New Roman" pitchFamily="18" charset="0"/>
            </a:endParaRPr>
          </a:p>
          <a:p>
            <a:pPr marL="1257300" lvl="1" indent="-533400" algn="r" rtl="1">
              <a:buFontTx/>
              <a:buNone/>
            </a:pPr>
            <a:r>
              <a:rPr lang="ar-SA" sz="3200" dirty="0">
                <a:latin typeface="Times New Roman" pitchFamily="18" charset="0"/>
                <a:cs typeface="Times New Roman" pitchFamily="18" charset="0"/>
              </a:rPr>
              <a:t>ليكن لدينا البرنامج الرياضي التالي:</a:t>
            </a:r>
          </a:p>
          <a:p>
            <a:pPr marL="1257300" lvl="1" indent="-533400" algn="r" rtl="1">
              <a:buFontTx/>
              <a:buNone/>
            </a:pPr>
            <a:endParaRPr lang="ar-SA" sz="3200" dirty="0">
              <a:latin typeface="Times New Roman" pitchFamily="18" charset="0"/>
              <a:cs typeface="Times New Roman" pitchFamily="18" charset="0"/>
            </a:endParaRPr>
          </a:p>
          <a:p>
            <a:pPr marL="1257300" lvl="1" indent="-533400" algn="r" rtl="1">
              <a:buFontTx/>
              <a:buNone/>
            </a:pPr>
            <a:endParaRPr lang="ar-SA" sz="3200" dirty="0">
              <a:latin typeface="Times New Roman" pitchFamily="18" charset="0"/>
              <a:cs typeface="Times New Roman" pitchFamily="18" charset="0"/>
            </a:endParaRPr>
          </a:p>
          <a:p>
            <a:pPr marL="1257300" lvl="1" indent="-533400" algn="r" rtl="1">
              <a:buFontTx/>
              <a:buNone/>
            </a:pPr>
            <a:endParaRPr lang="ar-SA" sz="3200" dirty="0">
              <a:latin typeface="Times New Roman" pitchFamily="18" charset="0"/>
              <a:cs typeface="Times New Roman" pitchFamily="18" charset="0"/>
            </a:endParaRPr>
          </a:p>
          <a:p>
            <a:pPr marL="1257300" lvl="1" indent="-533400" algn="r" rtl="1">
              <a:buFontTx/>
              <a:buNone/>
            </a:pPr>
            <a:endParaRPr lang="ar-SA" sz="3200" dirty="0">
              <a:latin typeface="Times New Roman" pitchFamily="18" charset="0"/>
              <a:cs typeface="Times New Roman" pitchFamily="18" charset="0"/>
            </a:endParaRPr>
          </a:p>
          <a:p>
            <a:pPr marL="1257300" lvl="1" indent="-533400" algn="r" rtl="1">
              <a:buNone/>
            </a:pPr>
            <a:endParaRPr lang="ar-SA" sz="1600" dirty="0">
              <a:latin typeface="Times New Roman" pitchFamily="18" charset="0"/>
              <a:cs typeface="Times New Roman" pitchFamily="18" charset="0"/>
            </a:endParaRPr>
          </a:p>
          <a:p>
            <a:pPr marL="1257300" lvl="1" indent="-533400" algn="r" rtl="1">
              <a:buNone/>
            </a:pPr>
            <a:r>
              <a:rPr lang="ar-SA" sz="3200" dirty="0">
                <a:latin typeface="Times New Roman" pitchFamily="18" charset="0"/>
                <a:cs typeface="Times New Roman" pitchFamily="18" charset="0"/>
              </a:rPr>
              <a:t>حيث </a:t>
            </a:r>
            <a:r>
              <a:rPr lang="en-US" altLang="zh-TW" sz="3200" b="1" dirty="0">
                <a:latin typeface="Times New Roman" panose="02020603050405020304" pitchFamily="18" charset="0"/>
              </a:rPr>
              <a:t>x = </a:t>
            </a:r>
            <a:r>
              <a:rPr lang="en-US" altLang="zh-TW" sz="3200" dirty="0">
                <a:latin typeface="Times New Roman" panose="02020603050405020304" pitchFamily="18" charset="0"/>
              </a:rPr>
              <a:t>{</a:t>
            </a:r>
            <a:r>
              <a:rPr lang="en-US" altLang="zh-TW" sz="3200" i="1" dirty="0">
                <a:latin typeface="Times New Roman" panose="02020603050405020304" pitchFamily="18" charset="0"/>
              </a:rPr>
              <a:t>x</a:t>
            </a:r>
            <a:r>
              <a:rPr lang="en-US" altLang="zh-TW" sz="3200" baseline="-25000" dirty="0">
                <a:latin typeface="Times New Roman" panose="02020603050405020304" pitchFamily="18" charset="0"/>
              </a:rPr>
              <a:t>1 </a:t>
            </a:r>
            <a:r>
              <a:rPr lang="en-US" altLang="zh-TW" sz="3200" dirty="0">
                <a:latin typeface="Times New Roman" panose="02020603050405020304" pitchFamily="18" charset="0"/>
              </a:rPr>
              <a:t>, </a:t>
            </a:r>
            <a:r>
              <a:rPr lang="en-US" altLang="zh-TW" sz="3200" i="1" dirty="0">
                <a:latin typeface="Times New Roman" panose="02020603050405020304" pitchFamily="18" charset="0"/>
              </a:rPr>
              <a:t>x</a:t>
            </a:r>
            <a:r>
              <a:rPr lang="en-US" altLang="zh-TW" sz="3200" baseline="-25000" dirty="0">
                <a:latin typeface="Times New Roman" panose="02020603050405020304" pitchFamily="18" charset="0"/>
              </a:rPr>
              <a:t>2 </a:t>
            </a:r>
            <a:r>
              <a:rPr lang="en-US" altLang="zh-TW" sz="3200" dirty="0">
                <a:latin typeface="Times New Roman" panose="02020603050405020304" pitchFamily="18" charset="0"/>
              </a:rPr>
              <a:t>, … , </a:t>
            </a:r>
            <a:r>
              <a:rPr lang="en-US" altLang="zh-TW" sz="3200" i="1" dirty="0" err="1">
                <a:latin typeface="Times New Roman" panose="02020603050405020304" pitchFamily="18" charset="0"/>
              </a:rPr>
              <a:t>x</a:t>
            </a:r>
            <a:r>
              <a:rPr lang="en-US" altLang="zh-TW" sz="3200" i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zh-TW" sz="3200" dirty="0">
                <a:latin typeface="Times New Roman" panose="02020603050405020304" pitchFamily="18" charset="0"/>
              </a:rPr>
              <a:t>}</a:t>
            </a:r>
            <a:r>
              <a:rPr lang="en-US" altLang="zh-TW" sz="3200" b="1" dirty="0">
                <a:latin typeface="Times New Roman" panose="02020603050405020304" pitchFamily="18" charset="0"/>
              </a:rPr>
              <a:t> </a:t>
            </a:r>
          </a:p>
          <a:p>
            <a:pPr marL="1257300" lvl="1" indent="-533400" algn="r" rtl="1">
              <a:buFontTx/>
              <a:buNone/>
            </a:pPr>
            <a:endParaRPr lang="ar-SA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31800" y="2653581"/>
            <a:ext cx="8218488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800" kern="0" dirty="0">
                <a:latin typeface="Times New Roman" panose="02020603050405020304" pitchFamily="18" charset="0"/>
              </a:rPr>
              <a:t>Maximize or Minimize  </a:t>
            </a:r>
            <a:r>
              <a:rPr lang="en-US" altLang="zh-TW" sz="2800" i="1" kern="0" dirty="0">
                <a:latin typeface="Times New Roman" panose="02020603050405020304" pitchFamily="18" charset="0"/>
              </a:rPr>
              <a:t>f</a:t>
            </a:r>
            <a:r>
              <a:rPr lang="en-US" altLang="zh-TW" sz="1200" i="1" kern="0" dirty="0">
                <a:latin typeface="Times New Roman" panose="02020603050405020304" pitchFamily="18" charset="0"/>
              </a:rPr>
              <a:t> </a:t>
            </a:r>
            <a:r>
              <a:rPr lang="en-US" altLang="zh-TW" sz="2800" kern="0" dirty="0">
                <a:latin typeface="Times New Roman" panose="02020603050405020304" pitchFamily="18" charset="0"/>
              </a:rPr>
              <a:t>(</a:t>
            </a:r>
            <a:r>
              <a:rPr lang="en-US" altLang="zh-TW" sz="2800" b="1" kern="0" dirty="0">
                <a:latin typeface="Times New Roman" panose="02020603050405020304" pitchFamily="18" charset="0"/>
              </a:rPr>
              <a:t>x</a:t>
            </a:r>
            <a:r>
              <a:rPr lang="en-US" altLang="zh-TW" sz="2800" kern="0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zh-TW" sz="2800" kern="0" dirty="0">
                <a:latin typeface="Times New Roman" panose="02020603050405020304" pitchFamily="18" charset="0"/>
              </a:rPr>
              <a:t>subject to</a:t>
            </a:r>
            <a:r>
              <a:rPr lang="ar-SA" altLang="zh-TW" sz="2800" kern="0" dirty="0">
                <a:latin typeface="Times New Roman" panose="02020603050405020304" pitchFamily="18" charset="0"/>
              </a:rPr>
              <a:t>:</a:t>
            </a:r>
            <a:endParaRPr lang="zh-TW" altLang="en-US" sz="2800" kern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5858955"/>
              </p:ext>
            </p:extLst>
          </p:nvPr>
        </p:nvGraphicFramePr>
        <p:xfrm>
          <a:off x="1619250" y="3767138"/>
          <a:ext cx="400367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1" name="معادلة" r:id="rId3" imgW="1600200" imgH="457200" progId="Equation.3">
                  <p:embed/>
                </p:oleObj>
              </mc:Choice>
              <mc:Fallback>
                <p:oleObj name="معادلة" r:id="rId3" imgW="1600200" imgH="457200" progId="Equation.3">
                  <p:embed/>
                  <p:pic>
                    <p:nvPicPr>
                      <p:cNvPr id="410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767138"/>
                        <a:ext cx="400367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399112" y="2657463"/>
            <a:ext cx="1405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دالة الهدف</a:t>
            </a:r>
            <a:endParaRPr lang="en-US" sz="28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793552" y="2947792"/>
            <a:ext cx="648072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16216" y="3769876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قيود </a:t>
            </a:r>
            <a:r>
              <a:rPr lang="ar-SA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متراجحات</a:t>
            </a:r>
            <a:endParaRPr lang="en-US" sz="28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868144" y="4060205"/>
            <a:ext cx="648072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16216" y="4325399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قيود معادلات</a:t>
            </a:r>
            <a:endParaRPr lang="en-US" sz="28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890992" y="4625560"/>
            <a:ext cx="648072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30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تعريفات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marL="339725" indent="-339725" algn="r" rtl="1">
                  <a:buClr>
                    <a:schemeClr val="tx1"/>
                  </a:buClr>
                </a:pPr>
                <a:r>
                  <a:rPr lang="ar-SA" dirty="0"/>
                  <a:t>مسألة إيجاد جذور دالة له علاقة بمسألة إيجاد النقاط الثابتة لدالة. </a:t>
                </a:r>
              </a:p>
              <a:p>
                <a:pPr marL="339725" indent="-339725" algn="r" rtl="1">
                  <a:buClr>
                    <a:schemeClr val="tx1"/>
                  </a:buClr>
                </a:pPr>
                <a:r>
                  <a:rPr lang="ar-SA" dirty="0"/>
                  <a:t>إذا كانت النقطة</a:t>
                </a:r>
                <a:r>
                  <a:rPr lang="ar-SA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ar-SA" dirty="0"/>
                  <a:t> هي نقطة ثابتة للدالة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ar-SA" dirty="0"/>
                  <a:t> ، فإن الدالة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ar-SA" dirty="0"/>
                  <a:t>  لها جذر عند النقطة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ar-SA" dirty="0"/>
                  <a:t> .</a:t>
                </a:r>
              </a:p>
              <a:p>
                <a:pPr marL="339725" indent="-339725" algn="r" rtl="1">
                  <a:buClr>
                    <a:schemeClr val="tx1"/>
                  </a:buClr>
                </a:pPr>
                <a:r>
                  <a:rPr lang="ar-SA" dirty="0"/>
                  <a:t>إذا كانت النقطة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ar-SA" dirty="0"/>
                  <a:t> هي جذر للدالة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ar-SA" dirty="0"/>
                  <a:t> ، فإنه يوجد دوال كثيرة لها نقطة ثابتة عند النقطة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ar-SA" dirty="0"/>
                  <a:t> . مثلا:</a:t>
                </a:r>
              </a:p>
              <a:p>
                <a:pPr marL="0" indent="0" algn="ctr" rtl="1">
                  <a:buClr>
                    <a:schemeClr val="tx1"/>
                  </a:buClr>
                  <a:buNone/>
                </a:pPr>
                <a:r>
                  <a:rPr lang="ar-SA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ar-SA" dirty="0"/>
                  <a:t>          </a:t>
                </a:r>
              </a:p>
              <a:p>
                <a:pPr marL="0" indent="0" algn="ctr" rtl="1">
                  <a:buNone/>
                </a:pP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ar-SA" b="1" dirty="0"/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2"/>
                <a:stretch>
                  <a:fillRect l="-2309" t="-1677" r="-1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2211817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31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تعريفات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440904"/>
                <a:ext cx="8712968" cy="4724400"/>
              </a:xfrm>
            </p:spPr>
            <p:txBody>
              <a:bodyPr/>
              <a:lstStyle/>
              <a:p>
                <a:pPr marL="339725" indent="-339725" algn="just" rtl="1"/>
                <a:r>
                  <a:rPr lang="ar-SA" dirty="0"/>
                  <a:t>النقطة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ar-SA" dirty="0"/>
                  <a:t> </a:t>
                </a:r>
                <a:r>
                  <a:rPr lang="ar-SA" sz="1400" dirty="0"/>
                  <a:t> </a:t>
                </a:r>
                <a:r>
                  <a:rPr lang="ar-SA" dirty="0"/>
                  <a:t>تكون </a:t>
                </a:r>
                <a:r>
                  <a:rPr lang="ar-SA" dirty="0">
                    <a:solidFill>
                      <a:srgbClr val="0000FF"/>
                    </a:solidFill>
                  </a:rPr>
                  <a:t>نقطة سرج </a:t>
                </a:r>
                <a:r>
                  <a:rPr lang="ar-SA" dirty="0"/>
                  <a:t>للدالة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ar-SA" dirty="0"/>
                  <a:t> عندما تكون نقطة ساكنة ولكن ليست نقطة صغرى أو عظمى</a:t>
                </a:r>
                <a:r>
                  <a:rPr lang="en-US" dirty="0"/>
                  <a:t>.</a:t>
                </a:r>
              </a:p>
              <a:p>
                <a:pPr marL="339725" indent="-339725" algn="just" rtl="1">
                  <a:buClr>
                    <a:schemeClr val="tx1"/>
                  </a:buClr>
                </a:pPr>
                <a:r>
                  <a:rPr lang="ar-SA" dirty="0">
                    <a:solidFill>
                      <a:srgbClr val="0000FF"/>
                    </a:solidFill>
                  </a:rPr>
                  <a:t>نقطة الانقلاب</a:t>
                </a:r>
                <a:r>
                  <a:rPr lang="ar-SA" dirty="0"/>
                  <a:t> هي نقطة واقعة على منحنى الدالة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ar-SA" dirty="0"/>
                  <a:t>، يحدث عندها تغير في إشارة الانحناء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ar-SA" dirty="0"/>
                  <a:t> . </a:t>
                </a:r>
                <a:r>
                  <a:rPr lang="ar-SA" sz="3200" dirty="0">
                    <a:ea typeface="+mn-ea"/>
                  </a:rPr>
                  <a:t>أي أن المنحنى يتغير من كونه محدباً ويصير مقعراً ، أو العكس</a:t>
                </a:r>
                <a:r>
                  <a:rPr lang="en-US" sz="3200" dirty="0">
                    <a:ea typeface="+mn-ea"/>
                  </a:rPr>
                  <a:t>.</a:t>
                </a:r>
                <a:r>
                  <a:rPr lang="ar-SA" sz="3200" dirty="0">
                    <a:ea typeface="+mn-ea"/>
                  </a:rPr>
                  <a:t> </a:t>
                </a:r>
              </a:p>
              <a:p>
                <a:pPr marL="339725" indent="-339725" algn="r" rtl="1">
                  <a:buClr>
                    <a:schemeClr val="tx1"/>
                  </a:buClr>
                </a:pPr>
                <a:r>
                  <a:rPr lang="ar-SA" dirty="0"/>
                  <a:t>لمعرفة هل النقطة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ar-SA" dirty="0"/>
                  <a:t> هي نقطة انقلاب للدالة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ar-SA" sz="800" dirty="0"/>
                  <a:t> </a:t>
                </a:r>
                <a:r>
                  <a:rPr lang="ar-SA" dirty="0"/>
                  <a:t>:</a:t>
                </a:r>
              </a:p>
              <a:p>
                <a:pPr marL="739775" lvl="1" indent="-339725" algn="r" rtl="1">
                  <a:buClr>
                    <a:schemeClr val="tx1"/>
                  </a:buClr>
                </a:pPr>
                <a:r>
                  <a:rPr lang="ar-SA" dirty="0">
                    <a:solidFill>
                      <a:srgbClr val="0000FF"/>
                    </a:solidFill>
                  </a:rPr>
                  <a:t>شرط ضروري:</a:t>
                </a:r>
                <a:r>
                  <a:rPr lang="ar-SA" dirty="0"/>
                  <a:t> أن تكون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ar-SA" dirty="0"/>
              </a:p>
              <a:p>
                <a:pPr marL="739775" lvl="1" indent="-339725" algn="r" rtl="1">
                  <a:buClr>
                    <a:schemeClr val="tx1"/>
                  </a:buClr>
                </a:pPr>
                <a:r>
                  <a:rPr lang="ar-SA" dirty="0">
                    <a:solidFill>
                      <a:srgbClr val="0000FF"/>
                    </a:solidFill>
                  </a:rPr>
                  <a:t>شرط كافي:</a:t>
                </a:r>
                <a:r>
                  <a:rPr lang="ar-SA" dirty="0"/>
                  <a:t> أن تكون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ar-SA" dirty="0"/>
                  <a:t> 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ar-SA" dirty="0"/>
                  <a:t>  مختلفتين الإشارة. حيث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ar-SA" dirty="0"/>
                  <a:t> عدد صغير.</a:t>
                </a:r>
              </a:p>
              <a:p>
                <a:pPr marL="339725" indent="-339725" algn="r" rtl="1">
                  <a:buClr>
                    <a:schemeClr val="tx1"/>
                  </a:buClr>
                </a:pPr>
                <a:endParaRPr lang="ar-SA" sz="3200" dirty="0">
                  <a:ea typeface="+mn-ea"/>
                </a:endParaRPr>
              </a:p>
              <a:p>
                <a:pPr marL="457200" lvl="1" indent="0" algn="r" rtl="1">
                  <a:buNone/>
                </a:pPr>
                <a:r>
                  <a:rPr lang="ar-SA" dirty="0"/>
                  <a:t>		</a:t>
                </a:r>
                <a:endParaRPr lang="en-US" dirty="0"/>
              </a:p>
              <a:p>
                <a:pPr marL="0" indent="0" algn="r" rtl="1">
                  <a:buNone/>
                </a:pPr>
                <a:endParaRPr lang="ar-SA" dirty="0"/>
              </a:p>
              <a:p>
                <a:pPr marL="0" indent="0" algn="ctr" rtl="1">
                  <a:buNone/>
                </a:pPr>
                <a:endParaRPr lang="ar-SA" b="1" dirty="0"/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440904"/>
                <a:ext cx="8712968" cy="4724400"/>
              </a:xfrm>
              <a:blipFill>
                <a:blip r:embed="rId2"/>
                <a:stretch>
                  <a:fillRect l="-3149" t="-1806" r="-1679" b="-2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286323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32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تعريفات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marL="0" indent="0" algn="r" rtl="1">
                  <a:buNone/>
                </a:pPr>
                <a:r>
                  <a:rPr lang="ar-SA" dirty="0"/>
                  <a:t>في المسائل ذات المتغير الواحد: </a:t>
                </a:r>
              </a:p>
              <a:p>
                <a:pPr algn="r" rtl="1"/>
                <a:r>
                  <a:rPr lang="ar-SA" dirty="0"/>
                  <a:t>إذا كانت النقطة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ar-SA" dirty="0"/>
                  <a:t> هي نقطة سرج فإنها كذلك نقطة انقلاب. </a:t>
                </a:r>
              </a:p>
              <a:p>
                <a:pPr algn="r" rtl="1"/>
                <a:r>
                  <a:rPr lang="ar-SA" dirty="0"/>
                  <a:t>إذا كانت النقطة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ar-SA" dirty="0"/>
                  <a:t> هي نقطة انقلاب فإنها ليست بالضرورة نقطة سرج. </a:t>
                </a:r>
                <a:endParaRPr lang="en-US" dirty="0"/>
              </a:p>
              <a:p>
                <a:pPr marL="1258888" lvl="1" indent="-403225" algn="r" rtl="1"/>
                <a:r>
                  <a:rPr lang="ar-SA" sz="3200" dirty="0"/>
                  <a:t> إذا كانت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32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altLang="zh-TW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32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ar-SA" sz="3200" dirty="0"/>
                  <a:t> فإنها نقطة سرج.</a:t>
                </a:r>
                <a:endParaRPr lang="ar-SA" sz="3200" b="1" dirty="0"/>
              </a:p>
              <a:p>
                <a:pPr marL="1258888" lvl="1" indent="-403225" algn="r" rtl="1"/>
                <a:r>
                  <a:rPr lang="ar-SA" sz="3200" dirty="0"/>
                  <a:t> إذا كانت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32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altLang="zh-TW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TW" sz="32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ar-SA" sz="3200" dirty="0"/>
                  <a:t> فإنها ليست نقطة سرج.</a:t>
                </a:r>
                <a:endParaRPr lang="ar-SA" sz="3200" b="1" dirty="0"/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2"/>
                <a:stretch>
                  <a:fillRect t="-1677" r="-1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6217077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33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تعريفات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marL="0" indent="0" algn="r" rtl="1">
                  <a:buNone/>
                </a:pPr>
                <a:r>
                  <a:rPr lang="ar-SA" dirty="0"/>
                  <a:t>مثال:</a:t>
                </a:r>
              </a:p>
              <a:p>
                <a:pPr marL="0" indent="0" algn="r" rtl="1">
                  <a:buNone/>
                </a:pPr>
                <a:r>
                  <a:rPr lang="ar-SA" sz="2800" dirty="0"/>
                  <a:t>النقطة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ar-SA" sz="2800" dirty="0"/>
                  <a:t> هي نقطة سرج وانقلاب للدالة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ar-SA" sz="2800" dirty="0"/>
                  <a:t>	</a:t>
                </a:r>
                <a:endParaRPr lang="en-US" sz="2800" dirty="0"/>
              </a:p>
              <a:p>
                <a:pPr marL="0" indent="0" algn="r" rtl="1">
                  <a:buNone/>
                </a:pP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TW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ar-SA" sz="2800" dirty="0"/>
              </a:p>
              <a:p>
                <a:pPr marL="0" indent="0" algn="r" rtl="1">
                  <a:buNone/>
                </a:pP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TW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800" dirty="0"/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01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06</m:t>
                      </m:r>
                    </m:oMath>
                  </m:oMathPara>
                </a14:m>
                <a:endParaRPr lang="ar-SA" sz="2800" dirty="0"/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=+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06</m:t>
                      </m:r>
                    </m:oMath>
                  </m:oMathPara>
                </a14:m>
                <a:endParaRPr lang="ar-SA" sz="2800" dirty="0"/>
              </a:p>
              <a:p>
                <a:pPr marL="0" indent="0" algn="r" rtl="1">
                  <a:buNone/>
                </a:pPr>
                <a:endParaRPr lang="en-US" altLang="zh-TW" sz="2800" dirty="0"/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2"/>
                <a:stretch>
                  <a:fillRect t="-1677" r="-1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94" y="2822922"/>
            <a:ext cx="3774430" cy="377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13280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34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تعريفات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marL="0" indent="0" algn="r" rtl="1">
                  <a:buNone/>
                </a:pPr>
                <a:r>
                  <a:rPr lang="ar-SA" dirty="0"/>
                  <a:t>مثال:</a:t>
                </a:r>
              </a:p>
              <a:p>
                <a:pPr marL="0" indent="0" algn="r" rtl="1">
                  <a:buNone/>
                </a:pPr>
                <a:r>
                  <a:rPr lang="ar-SA" sz="2800" dirty="0"/>
                  <a:t>النقطة</a:t>
                </a:r>
                <a:r>
                  <a:rPr lang="ar-SA" sz="800" dirty="0"/>
                  <a:t> </a:t>
                </a:r>
                <a:r>
                  <a:rPr lang="ar-SA" sz="28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ar-SA" sz="2800" dirty="0"/>
                  <a:t> هي نقطة انقلاب وليست سرج للدالة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ar-SA" sz="2800" dirty="0"/>
              </a:p>
              <a:p>
                <a:pPr marL="0" indent="0" algn="r" rtl="1">
                  <a:buNone/>
                </a:pP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,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ar-SA" sz="2800" dirty="0"/>
              </a:p>
              <a:p>
                <a:pPr marL="0" indent="0" algn="r" rtl="1">
                  <a:buNone/>
                </a:pP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′′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2800" dirty="0"/>
                  <a:t> ,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′′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TW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800" dirty="0"/>
              </a:p>
              <a:p>
                <a:pPr marL="0" indent="0" algn="r" rtl="1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01</m:t>
                        </m:r>
                      </m:e>
                    </m:d>
                    <m:r>
                      <a:rPr lang="en-US" altLang="zh-TW" sz="2800" i="1">
                        <a:latin typeface="Cambria Math" panose="02040503050406030204" pitchFamily="18" charset="0"/>
                      </a:rPr>
                      <m:t>=+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06</m:t>
                    </m:r>
                  </m:oMath>
                </a14:m>
                <a:r>
                  <a:rPr lang="en-US" sz="100" dirty="0"/>
                  <a:t> </a:t>
                </a:r>
                <a:endParaRPr lang="ar-SA" sz="100" dirty="0"/>
              </a:p>
              <a:p>
                <a:pPr marL="0" indent="0" algn="r" rtl="1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01</m:t>
                        </m:r>
                      </m:e>
                    </m:d>
                    <m:r>
                      <a:rPr lang="en-US" altLang="zh-TW" sz="28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06</m:t>
                    </m:r>
                  </m:oMath>
                </a14:m>
                <a:r>
                  <a:rPr lang="en-US" sz="100" dirty="0"/>
                  <a:t> </a:t>
                </a:r>
                <a:endParaRPr lang="ar-SA" sz="100" dirty="0"/>
              </a:p>
              <a:p>
                <a:pPr marL="0" indent="0" algn="r" rtl="1">
                  <a:buNone/>
                </a:pPr>
                <a:endParaRPr lang="ar-SA" sz="2800" b="1" dirty="0"/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2"/>
                <a:stretch>
                  <a:fillRect t="-1677" r="-1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876353"/>
            <a:ext cx="3720999" cy="372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652245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35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المعنى الهندسي للمشتقة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marL="0" indent="0" algn="r" rtl="1">
                  <a:buNone/>
                </a:pPr>
                <a:r>
                  <a:rPr lang="ar-SA" altLang="zh-TW" sz="2800" dirty="0">
                    <a:latin typeface="Times New Roman" panose="02020603050405020304" pitchFamily="18" charset="0"/>
                  </a:rPr>
                  <a:t>للدالة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ar-SA" altLang="zh-TW" sz="2800" dirty="0">
                    <a:latin typeface="Times New Roman" panose="02020603050405020304" pitchFamily="18" charset="0"/>
                  </a:rPr>
                  <a:t> المعرفة على الفترة الحقيقية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  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ar-SA" sz="2800" dirty="0"/>
                  <a:t> ، والنقطة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 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ar-SA" sz="2800" dirty="0"/>
                  <a:t> </a:t>
                </a:r>
                <a:endParaRPr lang="en-US" sz="2800" dirty="0"/>
              </a:p>
              <a:p>
                <a:pPr marL="0" indent="0" algn="r" rtl="1">
                  <a:buNone/>
                </a:pPr>
                <a:endParaRPr lang="ar-SA" sz="800" dirty="0"/>
              </a:p>
              <a:p>
                <a:pPr marL="61913" indent="-344488" algn="r" rt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ar-SA" sz="2800" dirty="0"/>
                  <a:t> تعني أن الدلة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ar-SA" sz="2800" dirty="0"/>
                  <a:t> تتزايد في فترة صغيرة تحتوي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ar-SA" sz="2800" dirty="0"/>
                  <a:t> </a:t>
                </a:r>
              </a:p>
              <a:p>
                <a:pPr marL="61913" indent="-344488" algn="r" rt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ar-SA" sz="2800" dirty="0"/>
                  <a:t> تعني أن الدلة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ar-SA" sz="2800" dirty="0"/>
                  <a:t> تتناقص في فترة صغيرة تحتوي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ar-SA" sz="2800" dirty="0"/>
                  <a:t> </a:t>
                </a:r>
              </a:p>
              <a:p>
                <a:pPr marL="61913" indent="-344488" algn="r" rt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ar-SA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ar-SA" sz="2800" dirty="0"/>
                  <a:t> تعني أن الدلة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ar-SA" sz="2800" dirty="0"/>
                  <a:t> يتوقف تزايدها أو تناقصها عند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ar-SA" sz="2800" dirty="0"/>
                  <a:t>  </a:t>
                </a:r>
              </a:p>
              <a:p>
                <a:pPr marL="0" indent="0" algn="r" rtl="1">
                  <a:buNone/>
                </a:pPr>
                <a:r>
                  <a:rPr lang="ar-SA" sz="2800" dirty="0"/>
                  <a:t>    (أي أنها نقطة عظمى أو صغرى أو أنها نقطة سرج).</a:t>
                </a:r>
              </a:p>
              <a:p>
                <a:pPr marL="0" indent="0" algn="r" rtl="1">
                  <a:buNone/>
                </a:pPr>
                <a:endParaRPr lang="ar-SA" sz="2800" dirty="0">
                  <a:latin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r>
                  <a:rPr lang="ar-SA" sz="2800" dirty="0">
                    <a:latin typeface="Cambria Math" panose="02040503050406030204" pitchFamily="18" charset="0"/>
                  </a:rPr>
                  <a:t>ويمكن استخدام نفس ما سبق لفهم المعنى الهندسي للدالة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</m:oMath>
                </a14:m>
                <a:r>
                  <a:rPr lang="ar-SA" sz="2800" dirty="0">
                    <a:latin typeface="Cambria Math" panose="02040503050406030204" pitchFamily="18" charset="0"/>
                  </a:rPr>
                  <a:t>  التي تبين تزايد أو تناقص الدالة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</m:oMath>
                </a14:m>
                <a:r>
                  <a:rPr lang="ar-SA" sz="2800" dirty="0">
                    <a:latin typeface="Cambria Math" panose="02040503050406030204" pitchFamily="18" charset="0"/>
                  </a:rPr>
                  <a:t>  حول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ar-SA" sz="2800" dirty="0">
                    <a:latin typeface="Cambria Math" panose="02040503050406030204" pitchFamily="18" charset="0"/>
                  </a:rPr>
                  <a:t> .</a:t>
                </a:r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2"/>
                <a:stretch>
                  <a:fillRect l="-1679" t="-1290" r="-1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2032110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36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شروط </a:t>
            </a:r>
            <a:r>
              <a:rPr lang="ar-SA" sz="4000" b="1" dirty="0" err="1">
                <a:solidFill>
                  <a:srgbClr val="002060"/>
                </a:solidFill>
              </a:rPr>
              <a:t>الأمثلية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marL="339725" indent="-339725" algn="r" rtl="1"/>
                <a:r>
                  <a:rPr lang="ar-SA" altLang="zh-TW" dirty="0">
                    <a:latin typeface="Times New Roman" panose="02020603050405020304" pitchFamily="18" charset="0"/>
                  </a:rPr>
                  <a:t>للدالة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ar-SA" altLang="zh-TW" dirty="0">
                    <a:latin typeface="Times New Roman" panose="02020603050405020304" pitchFamily="18" charset="0"/>
                  </a:rPr>
                  <a:t> المعرفة على الفترة الحقيقية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 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ar-SA" dirty="0"/>
                  <a:t> ، </a:t>
                </a:r>
              </a:p>
              <a:p>
                <a:pPr marL="0" indent="0" algn="r" rtl="1">
                  <a:buNone/>
                </a:pPr>
                <a:r>
                  <a:rPr lang="ar-SA" dirty="0"/>
                  <a:t>   والنقطة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ar-SA" dirty="0"/>
                  <a:t> </a:t>
                </a:r>
                <a:endParaRPr lang="en-US" dirty="0"/>
              </a:p>
              <a:p>
                <a:pPr marL="339725" indent="-339725" algn="r" rtl="1"/>
                <a:r>
                  <a:rPr lang="ar-SA" dirty="0"/>
                  <a:t>لتكون النقطة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ar-SA" dirty="0"/>
                  <a:t>  نقطة صغرى محلية ، </a:t>
                </a:r>
                <a:r>
                  <a:rPr lang="ar-SA" dirty="0">
                    <a:solidFill>
                      <a:srgbClr val="0000FF"/>
                    </a:solidFill>
                  </a:rPr>
                  <a:t>يجب</a:t>
                </a:r>
                <a:r>
                  <a:rPr lang="ar-SA" dirty="0"/>
                  <a:t> أن تحقق ما يلي:</a:t>
                </a:r>
              </a:p>
              <a:p>
                <a:pPr marL="857250" lvl="1" indent="-457200" algn="r" rt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TW" dirty="0">
                  <a:latin typeface="Times New Roman" panose="02020603050405020304" pitchFamily="18" charset="0"/>
                </a:endParaRPr>
              </a:p>
              <a:p>
                <a:pPr marL="857250" lvl="1" indent="-457200" algn="r" rt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TW" dirty="0">
                  <a:latin typeface="Times New Roman" panose="02020603050405020304" pitchFamily="18" charset="0"/>
                </a:endParaRPr>
              </a:p>
              <a:p>
                <a:pPr marL="339725" indent="-339725" algn="r" rtl="1"/>
                <a:r>
                  <a:rPr lang="ar-SA" dirty="0"/>
                  <a:t>لتكون النقطة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ar-SA" dirty="0"/>
                  <a:t>  نقطة عظمى محلية ، </a:t>
                </a:r>
                <a:r>
                  <a:rPr lang="ar-SA" dirty="0">
                    <a:solidFill>
                      <a:srgbClr val="0000FF"/>
                    </a:solidFill>
                  </a:rPr>
                  <a:t>يجب</a:t>
                </a:r>
                <a:r>
                  <a:rPr lang="ar-SA" dirty="0"/>
                  <a:t> أن تحقق ما يلي:</a:t>
                </a:r>
              </a:p>
              <a:p>
                <a:pPr marL="857250" lvl="1" indent="-457200" algn="r" rt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TW" dirty="0">
                  <a:latin typeface="Times New Roman" panose="02020603050405020304" pitchFamily="18" charset="0"/>
                </a:endParaRPr>
              </a:p>
              <a:p>
                <a:pPr marL="857250" lvl="1" indent="-457200" algn="r" rt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ar-SA" dirty="0"/>
              </a:p>
              <a:p>
                <a:pPr marL="339725" indent="-339725" algn="r" rtl="1"/>
                <a:endParaRPr lang="ar-SA" b="1" dirty="0"/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2"/>
                <a:stretch>
                  <a:fillRect t="-1677" r="-1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187624" y="3501008"/>
            <a:ext cx="4330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sz="2800" dirty="0">
                <a:solidFill>
                  <a:srgbClr val="009900"/>
                </a:solidFill>
              </a:rPr>
              <a:t>شرطين ضروريين ولكن ليس كافيين</a:t>
            </a:r>
            <a:endParaRPr lang="en-US" sz="2800" dirty="0">
              <a:solidFill>
                <a:srgbClr val="0099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5157192"/>
            <a:ext cx="4330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sz="2800" dirty="0">
                <a:solidFill>
                  <a:srgbClr val="009900"/>
                </a:solidFill>
              </a:rPr>
              <a:t>شرطين ضروريين ولكن ليس كافيين</a:t>
            </a:r>
            <a:endParaRPr lang="en-US" sz="2800" dirty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0438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37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شروط </a:t>
            </a:r>
            <a:r>
              <a:rPr lang="ar-SA" sz="4000" b="1" dirty="0" err="1">
                <a:solidFill>
                  <a:srgbClr val="002060"/>
                </a:solidFill>
              </a:rPr>
              <a:t>الأمثلية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marL="339725" indent="-339725" algn="r" rtl="1"/>
                <a:r>
                  <a:rPr lang="ar-SA" altLang="zh-TW" dirty="0">
                    <a:latin typeface="Times New Roman" panose="02020603050405020304" pitchFamily="18" charset="0"/>
                  </a:rPr>
                  <a:t>للدالة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ar-SA" altLang="zh-TW" dirty="0">
                    <a:latin typeface="Times New Roman" panose="02020603050405020304" pitchFamily="18" charset="0"/>
                  </a:rPr>
                  <a:t> المعرفة على الفترة الحقيقية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 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ar-SA" dirty="0"/>
                  <a:t> ، </a:t>
                </a:r>
              </a:p>
              <a:p>
                <a:pPr marL="0" indent="0" algn="r" rtl="1">
                  <a:buNone/>
                </a:pPr>
                <a:r>
                  <a:rPr lang="ar-SA" dirty="0"/>
                  <a:t>   والنقطة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ar-SA" dirty="0"/>
                  <a:t> </a:t>
                </a:r>
                <a:endParaRPr lang="en-US" dirty="0"/>
              </a:p>
              <a:p>
                <a:pPr marL="339725" indent="-339725" algn="r" rtl="1"/>
                <a:r>
                  <a:rPr lang="ar-SA" dirty="0"/>
                  <a:t>لتكون النقطة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ar-SA" dirty="0"/>
                  <a:t>  نقطة صغرى محلية ، </a:t>
                </a:r>
                <a:r>
                  <a:rPr lang="ar-SA" dirty="0">
                    <a:solidFill>
                      <a:srgbClr val="0000FF"/>
                    </a:solidFill>
                  </a:rPr>
                  <a:t>يكفي</a:t>
                </a:r>
                <a:r>
                  <a:rPr lang="ar-SA" dirty="0"/>
                  <a:t> أن تحقق ما يلي:</a:t>
                </a:r>
              </a:p>
              <a:p>
                <a:pPr marL="857250" lvl="1" indent="-457200" algn="r" rt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TW" dirty="0">
                  <a:latin typeface="Times New Roman" panose="02020603050405020304" pitchFamily="18" charset="0"/>
                </a:endParaRPr>
              </a:p>
              <a:p>
                <a:pPr marL="857250" lvl="1" indent="-457200" algn="r" rt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TW" dirty="0">
                  <a:latin typeface="Times New Roman" panose="02020603050405020304" pitchFamily="18" charset="0"/>
                </a:endParaRPr>
              </a:p>
              <a:p>
                <a:pPr marL="339725" indent="-339725" algn="r" rtl="1"/>
                <a:r>
                  <a:rPr lang="ar-SA" dirty="0"/>
                  <a:t>لتكون النقطة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ar-SA" dirty="0"/>
                  <a:t>  نقطة عظمى محلية ، </a:t>
                </a:r>
                <a:r>
                  <a:rPr lang="ar-SA" dirty="0">
                    <a:solidFill>
                      <a:srgbClr val="0000FF"/>
                    </a:solidFill>
                  </a:rPr>
                  <a:t>يكفي</a:t>
                </a:r>
                <a:r>
                  <a:rPr lang="ar-SA" dirty="0"/>
                  <a:t> أن تحقق ما يلي:</a:t>
                </a:r>
              </a:p>
              <a:p>
                <a:pPr marL="857250" lvl="1" indent="-457200" algn="r" rt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TW" dirty="0">
                  <a:latin typeface="Times New Roman" panose="02020603050405020304" pitchFamily="18" charset="0"/>
                </a:endParaRPr>
              </a:p>
              <a:p>
                <a:pPr marL="857250" lvl="1" indent="-457200" algn="r" rt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ar-SA" dirty="0"/>
              </a:p>
              <a:p>
                <a:pPr marL="339725" indent="-339725" algn="r" rtl="1"/>
                <a:endParaRPr lang="ar-SA" b="1" dirty="0"/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2"/>
                <a:stretch>
                  <a:fillRect t="-1677" r="-1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187624" y="3501008"/>
            <a:ext cx="4330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sz="2800" dirty="0">
                <a:solidFill>
                  <a:srgbClr val="009900"/>
                </a:solidFill>
              </a:rPr>
              <a:t>شرطين ضروريين وكافيين</a:t>
            </a:r>
            <a:endParaRPr lang="en-US" sz="2800" dirty="0">
              <a:solidFill>
                <a:srgbClr val="0099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5157192"/>
            <a:ext cx="4330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sz="2800" dirty="0">
                <a:solidFill>
                  <a:srgbClr val="009900"/>
                </a:solidFill>
              </a:rPr>
              <a:t>شرطين ضروريين وكافيين</a:t>
            </a:r>
            <a:endParaRPr lang="en-US" sz="2800" dirty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5155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38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شروط </a:t>
            </a:r>
            <a:r>
              <a:rPr lang="ar-SA" sz="4000" b="1" dirty="0" err="1">
                <a:solidFill>
                  <a:srgbClr val="002060"/>
                </a:solidFill>
              </a:rPr>
              <a:t>الأمثلية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marL="339725" indent="-339725" algn="r" rtl="1"/>
                <a:r>
                  <a:rPr lang="ar-SA" altLang="zh-TW" dirty="0">
                    <a:latin typeface="Times New Roman" panose="02020603050405020304" pitchFamily="18" charset="0"/>
                  </a:rPr>
                  <a:t>للدالة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ar-SA" altLang="zh-TW" dirty="0">
                    <a:latin typeface="Times New Roman" panose="02020603050405020304" pitchFamily="18" charset="0"/>
                  </a:rPr>
                  <a:t> المعرفة على الفترة الحقيقية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 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ar-SA" dirty="0"/>
                  <a:t> ، </a:t>
                </a:r>
              </a:p>
              <a:p>
                <a:pPr marL="0" indent="0" algn="r" rtl="1">
                  <a:buNone/>
                </a:pPr>
                <a:r>
                  <a:rPr lang="ar-SA" dirty="0"/>
                  <a:t>   والنقطة الساكنة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ar-SA" dirty="0"/>
                  <a:t> ، أي أن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marL="339725" indent="-339725" algn="r" rtl="1"/>
                <a:r>
                  <a:rPr lang="ar-SA" dirty="0"/>
                  <a:t>ماذا تكون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ar-SA" dirty="0"/>
                  <a:t> عندما </a:t>
                </a:r>
                <a:r>
                  <a:rPr lang="ar-SA" sz="1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ar-SA" dirty="0"/>
                  <a:t>  ؟</a:t>
                </a:r>
              </a:p>
              <a:p>
                <a:pPr marL="739775" lvl="1" indent="-339725" algn="r" rtl="1"/>
                <a:r>
                  <a:rPr lang="ar-SA" dirty="0"/>
                  <a:t>قد تكون نقطة صغرى أو نقطة عظمى أو نقطة سرج (انقلاب).</a:t>
                </a:r>
              </a:p>
              <a:p>
                <a:pPr marL="739775" lvl="1" indent="-339725" algn="r" rtl="1"/>
                <a:r>
                  <a:rPr lang="ar-SA" dirty="0"/>
                  <a:t>سنحتاج لإيجاد المشتقة (أو المشتقات) من رتبة أعلى.</a:t>
                </a:r>
              </a:p>
              <a:p>
                <a:pPr marL="739775" lvl="1" indent="-339725" algn="r" rtl="1"/>
                <a:r>
                  <a:rPr lang="ar-SA" dirty="0"/>
                  <a:t>سنرمز للمشتقة من الرتبة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ar-SA" dirty="0"/>
                  <a:t> بالرمز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</m:oMath>
                </a14:m>
                <a:r>
                  <a:rPr lang="ar-SA" dirty="0"/>
                  <a:t> .</a:t>
                </a:r>
              </a:p>
              <a:p>
                <a:pPr marL="400050" lvl="1" indent="0" algn="r" rtl="1">
                  <a:buNone/>
                </a:pPr>
                <a:endParaRPr lang="en-US" sz="1200" dirty="0"/>
              </a:p>
              <a:p>
                <a:pPr marL="400050" lvl="1" indent="0" algn="r" rtl="1">
                  <a:buNone/>
                </a:pPr>
                <a:r>
                  <a:rPr lang="ar-SA" dirty="0"/>
                  <a:t>   أي أن: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</m:oMath>
                </a14:m>
                <a:r>
                  <a:rPr lang="ar-SA" dirty="0"/>
                  <a:t>  </a:t>
                </a:r>
              </a:p>
              <a:p>
                <a:pPr marL="400050" lvl="1" indent="0" algn="r" rtl="1">
                  <a:buNone/>
                </a:pPr>
                <a:r>
                  <a:rPr lang="ar-SA" dirty="0"/>
                  <a:t>                     </a:t>
                </a:r>
                <a:r>
                  <a:rPr lang="ar-SA" sz="800" dirty="0"/>
                  <a:t> </a:t>
                </a:r>
                <a:r>
                  <a:rPr lang="ar-SA" sz="100" dirty="0"/>
                  <a:t>   </a:t>
                </a:r>
                <a:r>
                  <a:rPr lang="ar-SA" dirty="0"/>
                  <a:t>      </a:t>
                </a:r>
                <a:r>
                  <a:rPr lang="ar-SA" sz="800" dirty="0"/>
                  <a:t> </a:t>
                </a:r>
                <a:r>
                  <a:rPr lang="ar-SA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/>
              </a:p>
              <a:p>
                <a:pPr marL="339725" indent="-339725" algn="r" rtl="1"/>
                <a:endParaRPr lang="ar-SA" dirty="0"/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2"/>
                <a:stretch>
                  <a:fillRect t="-1677" r="-1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9431438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39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شروط </a:t>
            </a:r>
            <a:r>
              <a:rPr lang="ar-SA" sz="4000" b="1" dirty="0" err="1">
                <a:solidFill>
                  <a:srgbClr val="002060"/>
                </a:solidFill>
              </a:rPr>
              <a:t>الأمثلية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marL="339725" indent="-339725" algn="r" rtl="1"/>
                <a:r>
                  <a:rPr lang="ar-SA" dirty="0"/>
                  <a:t>لنفرض أن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ar-SA" dirty="0"/>
                  <a:t> هو ترتيب أول مشتقة عليا لا تساوي الصفر. </a:t>
                </a:r>
              </a:p>
              <a:p>
                <a:pPr marL="0" indent="0" algn="ctr" rtl="1">
                  <a:buNone/>
                </a:pPr>
                <a:r>
                  <a:rPr lang="ar-SA" dirty="0"/>
                  <a:t>أي أن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ar-SA" altLang="zh-TW" dirty="0"/>
              </a:p>
              <a:p>
                <a:pPr marL="0" indent="0" algn="ctr" rtl="1">
                  <a:buNone/>
                </a:pPr>
                <a:endParaRPr lang="en-US" altLang="zh-TW" sz="1200" dirty="0">
                  <a:latin typeface="Times New Roman" panose="02020603050405020304" pitchFamily="18" charset="0"/>
                </a:endParaRPr>
              </a:p>
              <a:p>
                <a:pPr marL="739775" lvl="1" indent="-339725" algn="r" rtl="1"/>
                <a:r>
                  <a:rPr lang="ar-SA" dirty="0"/>
                  <a:t>إذا كان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ar-SA" dirty="0"/>
                  <a:t> عدد فردي ، فإن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ar-SA" dirty="0"/>
                  <a:t> هي نقطة سرج (انقلاب).</a:t>
                </a:r>
              </a:p>
              <a:p>
                <a:pPr marL="739775" lvl="1" indent="-339725" algn="just" rtl="1"/>
                <a:r>
                  <a:rPr lang="ar-SA" dirty="0"/>
                  <a:t>إذا كان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ar-SA" dirty="0"/>
                  <a:t> عدد زوجي وقيمة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</m:oMath>
                </a14:m>
                <a:r>
                  <a:rPr lang="ar-SA" dirty="0"/>
                  <a:t> موجبة ، فإن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ar-SA" dirty="0"/>
                  <a:t> هي نقطة صغرى محلية.</a:t>
                </a:r>
              </a:p>
              <a:p>
                <a:pPr marL="739775" lvl="1" indent="-339725" algn="just" rtl="1"/>
                <a:r>
                  <a:rPr lang="ar-SA" dirty="0"/>
                  <a:t>إذا كان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ar-SA" dirty="0"/>
                  <a:t> عدد زوجي وقيمة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</m:oMath>
                </a14:m>
                <a:r>
                  <a:rPr lang="ar-SA" dirty="0"/>
                  <a:t> سالبة ، فإن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ar-SA" dirty="0"/>
                  <a:t> هي نقطة عظمى محلية.</a:t>
                </a:r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2"/>
                <a:stretch>
                  <a:fillRect l="-2589" t="-1806" r="-1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467533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4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مقدمة في البرمجة غير الخطية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512912"/>
            <a:ext cx="8712968" cy="4724400"/>
          </a:xfrm>
        </p:spPr>
        <p:txBody>
          <a:bodyPr/>
          <a:lstStyle/>
          <a:p>
            <a:pPr marL="339725" indent="-339725" algn="just" rtl="1"/>
            <a:r>
              <a:rPr lang="ar-SA" dirty="0"/>
              <a:t>إذا كانت دالة الهدف غير خطية و/</a:t>
            </a:r>
            <a:r>
              <a:rPr lang="ar-SA" sz="800" dirty="0"/>
              <a:t> </a:t>
            </a:r>
            <a:r>
              <a:rPr lang="ar-SA" dirty="0"/>
              <a:t>أو يوجد قيد غير خطي فإنه لدينا برنامج غير خطي.</a:t>
            </a:r>
          </a:p>
          <a:p>
            <a:pPr marL="339725" indent="-339725" algn="r" rtl="1"/>
            <a:r>
              <a:rPr lang="ar-SA" dirty="0"/>
              <a:t>يوجد أنواع كثيرة من البرامج غير الخطية، مثل:</a:t>
            </a:r>
          </a:p>
          <a:p>
            <a:pPr marL="739775" lvl="1" indent="-339725" algn="just" rtl="1"/>
            <a:r>
              <a:rPr lang="ar-SA" dirty="0"/>
              <a:t>إذا كان لدينا برنامج غير خطي بحيث أن دالة الهدف دالة تربيعية والقيود خطية فإنه يسمى برنامج تربيعي (</a:t>
            </a:r>
            <a:r>
              <a:rPr lang="en-US" altLang="zh-TW" sz="2000" b="1" dirty="0"/>
              <a:t>Quadratic Programming</a:t>
            </a:r>
            <a:r>
              <a:rPr lang="ar-SA" dirty="0"/>
              <a:t>).</a:t>
            </a:r>
          </a:p>
          <a:p>
            <a:pPr marL="739775" lvl="1" indent="-339725" algn="just" rtl="1"/>
            <a:r>
              <a:rPr lang="ar-SA" dirty="0"/>
              <a:t>عندما لا يوجد قيود في البرنامج الرياضي فإنه لدينا برنامج غير خطي وغير مقيد.</a:t>
            </a:r>
          </a:p>
          <a:p>
            <a:pPr marL="739775" lvl="1" indent="-339725" algn="just" rtl="1"/>
            <a:r>
              <a:rPr lang="ar-SA" dirty="0"/>
              <a:t>مهم جدا نوع الدوال في البرامج غير الخطية، مثل التحدب والتقعر والاتصال والقابلية للاشتقاق 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529241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"/>
          <p:cNvSpPr txBox="1">
            <a:spLocks noChangeArrowheads="1"/>
          </p:cNvSpPr>
          <p:nvPr/>
        </p:nvSpPr>
        <p:spPr bwMode="auto">
          <a:xfrm>
            <a:off x="120689" y="1509310"/>
            <a:ext cx="8712968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r" rtl="1">
              <a:buFontTx/>
              <a:buNone/>
            </a:pPr>
            <a:r>
              <a:rPr lang="ar-SA" b="1" u="sng" dirty="0"/>
              <a:t>مثال</a:t>
            </a:r>
            <a:r>
              <a:rPr lang="ar-SA" dirty="0"/>
              <a:t>:</a:t>
            </a:r>
            <a:r>
              <a:rPr lang="ar-SA" kern="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40</a:t>
            </a:fld>
            <a:endParaRPr lang="en-US" dirty="0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شروط </a:t>
            </a:r>
            <a:r>
              <a:rPr lang="ar-SA" sz="4000" b="1" dirty="0" err="1">
                <a:solidFill>
                  <a:srgbClr val="002060"/>
                </a:solidFill>
              </a:rPr>
              <a:t>الأمثلية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17096" y="1636060"/>
            <a:ext cx="89912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ar-SA" sz="2400" dirty="0"/>
              <a:t>عظمى محلية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980399" y="5876044"/>
            <a:ext cx="104313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ar-SA" sz="2400" dirty="0"/>
              <a:t>صغرى محلية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603607" y="4101951"/>
            <a:ext cx="1560681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ar-SA" sz="2400" dirty="0"/>
              <a:t>جذر</a:t>
            </a:r>
          </a:p>
          <a:p>
            <a:pPr algn="ctr"/>
            <a:r>
              <a:rPr lang="ar-SA" sz="2400" dirty="0"/>
              <a:t> ونقطة انقلاب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691680" y="4077072"/>
            <a:ext cx="5891681" cy="294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214704" y="2492896"/>
            <a:ext cx="17218" cy="26441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539641" y="2399091"/>
            <a:ext cx="0" cy="47158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1"/>
          </p:cNvCxnSpPr>
          <p:nvPr/>
        </p:nvCxnSpPr>
        <p:spPr>
          <a:xfrm flipH="1" flipV="1">
            <a:off x="4788024" y="4191368"/>
            <a:ext cx="815583" cy="32608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403648" y="2290807"/>
            <a:ext cx="76979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74668" y="4022841"/>
            <a:ext cx="424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72485" y="4510295"/>
            <a:ext cx="64578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ar-SA" sz="2400" dirty="0"/>
              <a:t>جذر</a:t>
            </a:r>
            <a:endParaRPr lang="en-US" sz="2400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722302" y="4191368"/>
            <a:ext cx="381225" cy="300879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389761" y="2634882"/>
            <a:ext cx="7945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ar-SA" sz="2400" dirty="0"/>
              <a:t>جذر</a:t>
            </a:r>
            <a:endParaRPr lang="en-US" sz="24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6742073" y="3096547"/>
            <a:ext cx="782255" cy="92818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030215" y="1661899"/>
                <a:ext cx="1706028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ar-SA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ar-SA" sz="2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215" y="1661899"/>
                <a:ext cx="1706028" cy="830997"/>
              </a:xfrm>
              <a:prstGeom prst="rect">
                <a:avLst/>
              </a:prstGeom>
              <a:blipFill>
                <a:blip r:embed="rId2"/>
                <a:stretch>
                  <a:fillRect b="-1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946092" y="5897618"/>
                <a:ext cx="1706028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ar-SA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ar-SA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092" y="5897618"/>
                <a:ext cx="1706028" cy="830997"/>
              </a:xfrm>
              <a:prstGeom prst="rect">
                <a:avLst/>
              </a:prstGeom>
              <a:blipFill>
                <a:blip r:embed="rId3"/>
                <a:stretch>
                  <a:fillRect b="-10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592942" y="4820959"/>
                <a:ext cx="164335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ar-SA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ar-SA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2942" y="4820959"/>
                <a:ext cx="1643354" cy="1200329"/>
              </a:xfrm>
              <a:prstGeom prst="rect">
                <a:avLst/>
              </a:prstGeom>
              <a:blipFill>
                <a:blip r:embed="rId4"/>
                <a:stretch>
                  <a:fillRect l="-2593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 3"/>
          <p:cNvSpPr/>
          <p:nvPr/>
        </p:nvSpPr>
        <p:spPr>
          <a:xfrm>
            <a:off x="2762865" y="2964478"/>
            <a:ext cx="4080387" cy="2207357"/>
          </a:xfrm>
          <a:custGeom>
            <a:avLst/>
            <a:gdLst>
              <a:gd name="connsiteX0" fmla="*/ 0 w 4080387"/>
              <a:gd name="connsiteY0" fmla="*/ 73690 h 2207357"/>
              <a:gd name="connsiteX1" fmla="*/ 1229032 w 4080387"/>
              <a:gd name="connsiteY1" fmla="*/ 2207290 h 2207357"/>
              <a:gd name="connsiteX2" fmla="*/ 2684206 w 4080387"/>
              <a:gd name="connsiteY2" fmla="*/ 14696 h 2207357"/>
              <a:gd name="connsiteX3" fmla="*/ 4080387 w 4080387"/>
              <a:gd name="connsiteY3" fmla="*/ 1420709 h 2207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80387" h="2207357">
                <a:moveTo>
                  <a:pt x="0" y="73690"/>
                </a:moveTo>
                <a:cubicBezTo>
                  <a:pt x="390832" y="1145406"/>
                  <a:pt x="781664" y="2217122"/>
                  <a:pt x="1229032" y="2207290"/>
                </a:cubicBezTo>
                <a:cubicBezTo>
                  <a:pt x="1676400" y="2197458"/>
                  <a:pt x="2208980" y="145793"/>
                  <a:pt x="2684206" y="14696"/>
                </a:cubicBezTo>
                <a:cubicBezTo>
                  <a:pt x="3159432" y="-116401"/>
                  <a:pt x="3619909" y="652154"/>
                  <a:pt x="4080387" y="1420709"/>
                </a:cubicBezTo>
              </a:path>
            </a:pathLst>
          </a:custGeom>
          <a:noFill/>
          <a:ln w="317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374935" y="3049449"/>
                <a:ext cx="16433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935" y="3049449"/>
                <a:ext cx="1643354" cy="461665"/>
              </a:xfrm>
              <a:prstGeom prst="rect">
                <a:avLst/>
              </a:prstGeom>
              <a:blipFill>
                <a:blip r:embed="rId5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158722" y="4843429"/>
                <a:ext cx="16433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722" y="4843429"/>
                <a:ext cx="1643354" cy="461665"/>
              </a:xfrm>
              <a:prstGeom prst="rect">
                <a:avLst/>
              </a:prstGeom>
              <a:blipFill>
                <a:blip r:embed="rId6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 flipV="1">
            <a:off x="3995936" y="5247566"/>
            <a:ext cx="0" cy="79490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658166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41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شروط </a:t>
            </a:r>
            <a:r>
              <a:rPr lang="ar-SA" sz="4000" b="1" dirty="0" err="1">
                <a:solidFill>
                  <a:srgbClr val="002060"/>
                </a:solidFill>
              </a:rPr>
              <a:t>الأمثلية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89" y="1509310"/>
            <a:ext cx="8712968" cy="4724400"/>
          </a:xfrm>
        </p:spPr>
        <p:txBody>
          <a:bodyPr/>
          <a:lstStyle/>
          <a:p>
            <a:pPr marL="0" indent="0" algn="r" rtl="1">
              <a:buNone/>
            </a:pPr>
            <a:r>
              <a:rPr lang="ar-SA" b="1" u="sng" dirty="0"/>
              <a:t>مثال</a:t>
            </a:r>
            <a:r>
              <a:rPr lang="ar-SA" dirty="0"/>
              <a:t>:</a:t>
            </a:r>
            <a:r>
              <a:rPr lang="ar-SA" dirty="0">
                <a:latin typeface="Times New Roman" panose="02020603050405020304" pitchFamily="18" charset="0"/>
              </a:rPr>
              <a:t>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691680" y="4077072"/>
            <a:ext cx="5891681" cy="294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214704" y="2492896"/>
            <a:ext cx="17218" cy="26441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403648" y="2290807"/>
            <a:ext cx="76979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74668" y="4022841"/>
            <a:ext cx="424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2762865" y="2964478"/>
            <a:ext cx="4080387" cy="2207357"/>
          </a:xfrm>
          <a:custGeom>
            <a:avLst/>
            <a:gdLst>
              <a:gd name="connsiteX0" fmla="*/ 0 w 4080387"/>
              <a:gd name="connsiteY0" fmla="*/ 73690 h 2207357"/>
              <a:gd name="connsiteX1" fmla="*/ 1229032 w 4080387"/>
              <a:gd name="connsiteY1" fmla="*/ 2207290 h 2207357"/>
              <a:gd name="connsiteX2" fmla="*/ 2684206 w 4080387"/>
              <a:gd name="connsiteY2" fmla="*/ 14696 h 2207357"/>
              <a:gd name="connsiteX3" fmla="*/ 4080387 w 4080387"/>
              <a:gd name="connsiteY3" fmla="*/ 1420709 h 2207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80387" h="2207357">
                <a:moveTo>
                  <a:pt x="0" y="73690"/>
                </a:moveTo>
                <a:cubicBezTo>
                  <a:pt x="390832" y="1145406"/>
                  <a:pt x="781664" y="2217122"/>
                  <a:pt x="1229032" y="2207290"/>
                </a:cubicBezTo>
                <a:cubicBezTo>
                  <a:pt x="1676400" y="2197458"/>
                  <a:pt x="2208980" y="145793"/>
                  <a:pt x="2684206" y="14696"/>
                </a:cubicBezTo>
                <a:cubicBezTo>
                  <a:pt x="3159432" y="-116401"/>
                  <a:pt x="3619909" y="652154"/>
                  <a:pt x="4080387" y="1420709"/>
                </a:cubicBezTo>
              </a:path>
            </a:pathLst>
          </a:custGeom>
          <a:noFill/>
          <a:ln w="317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3995936" y="5247566"/>
            <a:ext cx="0" cy="5486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014491" y="2784741"/>
                <a:ext cx="1706028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ar-SA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ar-SA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491" y="2784741"/>
                <a:ext cx="1706028" cy="830997"/>
              </a:xfrm>
              <a:prstGeom prst="rect">
                <a:avLst/>
              </a:prstGeom>
              <a:blipFill>
                <a:blip r:embed="rId2"/>
                <a:stretch>
                  <a:fillRect b="-1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 flipH="1">
            <a:off x="6401696" y="3294606"/>
            <a:ext cx="642292" cy="2587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081996" y="2958043"/>
                <a:ext cx="1706028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ar-SA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ar-SA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996" y="2958043"/>
                <a:ext cx="1706028" cy="830997"/>
              </a:xfrm>
              <a:prstGeom prst="rect">
                <a:avLst/>
              </a:prstGeom>
              <a:blipFill>
                <a:blip r:embed="rId3"/>
                <a:stretch>
                  <a:fillRect b="-10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>
            <a:off x="4572000" y="3356992"/>
            <a:ext cx="453848" cy="50239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739013" y="1517883"/>
                <a:ext cx="1706028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ar-SA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ar-SA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013" y="1517883"/>
                <a:ext cx="1706028" cy="830997"/>
              </a:xfrm>
              <a:prstGeom prst="rect">
                <a:avLst/>
              </a:prstGeom>
              <a:blipFill>
                <a:blip r:embed="rId4"/>
                <a:stretch>
                  <a:fillRect b="-1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157206" y="5780962"/>
                <a:ext cx="1706028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ar-SA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ar-SA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206" y="5780962"/>
                <a:ext cx="1706028" cy="830997"/>
              </a:xfrm>
              <a:prstGeom prst="rect">
                <a:avLst/>
              </a:prstGeom>
              <a:blipFill>
                <a:blip r:embed="rId5"/>
                <a:stretch>
                  <a:fillRect b="-10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326957" y="5275245"/>
                <a:ext cx="1706028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ar-SA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ar-SA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957" y="5275245"/>
                <a:ext cx="1706028" cy="830997"/>
              </a:xfrm>
              <a:prstGeom prst="rect">
                <a:avLst/>
              </a:prstGeom>
              <a:blipFill>
                <a:blip r:embed="rId6"/>
                <a:stretch>
                  <a:fillRect b="-10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V="1">
            <a:off x="2754946" y="4646737"/>
            <a:ext cx="604467" cy="61677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4495110" y="4713605"/>
            <a:ext cx="1366381" cy="53377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331263" y="5259014"/>
                <a:ext cx="1706028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ar-SA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ar-SA" sz="2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263" y="5259014"/>
                <a:ext cx="1706028" cy="830997"/>
              </a:xfrm>
              <a:prstGeom prst="rect">
                <a:avLst/>
              </a:prstGeom>
              <a:blipFill>
                <a:blip r:embed="rId7"/>
                <a:stretch>
                  <a:fillRect b="-1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>
            <a:off x="5539641" y="2399091"/>
            <a:ext cx="0" cy="47158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410933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477173" y="4705899"/>
                <a:ext cx="4487315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 rtl="1"/>
                <a:r>
                  <a:rPr lang="ar-SA" sz="2400" dirty="0"/>
                  <a:t>الدالة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ar-SA" sz="2400" dirty="0"/>
                  <a:t> تتزايد قبل الجذر وتتناقص بعده</a:t>
                </a:r>
              </a:p>
              <a:p>
                <a:pPr algn="ctr" rtl="1"/>
                <a:r>
                  <a:rPr lang="ar-SA" sz="2400" dirty="0"/>
                  <a:t>(أي أنها تتغير إشارتها)</a:t>
                </a: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7173" y="4705899"/>
                <a:ext cx="4487315" cy="830997"/>
              </a:xfrm>
              <a:prstGeom prst="rect">
                <a:avLst/>
              </a:prstGeom>
              <a:blipFill>
                <a:blip r:embed="rId2"/>
                <a:stretch>
                  <a:fillRect l="-1900" t="-5147" r="-1900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42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شروط </a:t>
            </a:r>
            <a:r>
              <a:rPr lang="ar-SA" sz="4000" b="1" dirty="0" err="1">
                <a:solidFill>
                  <a:srgbClr val="002060"/>
                </a:solidFill>
              </a:rPr>
              <a:t>الأمثلية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89" y="1509310"/>
            <a:ext cx="8712968" cy="4724400"/>
          </a:xfrm>
        </p:spPr>
        <p:txBody>
          <a:bodyPr/>
          <a:lstStyle/>
          <a:p>
            <a:pPr marL="0" indent="0" algn="r" rtl="1">
              <a:buNone/>
            </a:pPr>
            <a:r>
              <a:rPr lang="ar-SA" b="1" u="sng" dirty="0"/>
              <a:t>مثال</a:t>
            </a:r>
            <a:r>
              <a:rPr lang="ar-SA" dirty="0"/>
              <a:t>:</a:t>
            </a:r>
            <a:r>
              <a:rPr lang="ar-SA" dirty="0">
                <a:latin typeface="Times New Roman" panose="02020603050405020304" pitchFamily="18" charset="0"/>
              </a:rPr>
              <a:t>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691680" y="4077072"/>
            <a:ext cx="5891681" cy="294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214704" y="2492896"/>
            <a:ext cx="17218" cy="26441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502322" y="2290807"/>
            <a:ext cx="5782" cy="574907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4789795" y="4191371"/>
            <a:ext cx="1366381" cy="53377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403648" y="2290807"/>
            <a:ext cx="76979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74668" y="4022841"/>
            <a:ext cx="424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2762865" y="2964478"/>
            <a:ext cx="4080387" cy="2207357"/>
          </a:xfrm>
          <a:custGeom>
            <a:avLst/>
            <a:gdLst>
              <a:gd name="connsiteX0" fmla="*/ 0 w 4080387"/>
              <a:gd name="connsiteY0" fmla="*/ 73690 h 2207357"/>
              <a:gd name="connsiteX1" fmla="*/ 1229032 w 4080387"/>
              <a:gd name="connsiteY1" fmla="*/ 2207290 h 2207357"/>
              <a:gd name="connsiteX2" fmla="*/ 2684206 w 4080387"/>
              <a:gd name="connsiteY2" fmla="*/ 14696 h 2207357"/>
              <a:gd name="connsiteX3" fmla="*/ 4080387 w 4080387"/>
              <a:gd name="connsiteY3" fmla="*/ 1420709 h 2207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80387" h="2207357">
                <a:moveTo>
                  <a:pt x="0" y="73690"/>
                </a:moveTo>
                <a:cubicBezTo>
                  <a:pt x="390832" y="1145406"/>
                  <a:pt x="781664" y="2217122"/>
                  <a:pt x="1229032" y="2207290"/>
                </a:cubicBezTo>
                <a:cubicBezTo>
                  <a:pt x="1676400" y="2197458"/>
                  <a:pt x="2208980" y="145793"/>
                  <a:pt x="2684206" y="14696"/>
                </a:cubicBezTo>
                <a:cubicBezTo>
                  <a:pt x="3159432" y="-116401"/>
                  <a:pt x="3619909" y="652154"/>
                  <a:pt x="4080387" y="1420709"/>
                </a:cubicBezTo>
              </a:path>
            </a:pathLst>
          </a:custGeom>
          <a:noFill/>
          <a:ln w="317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021827" y="5247566"/>
            <a:ext cx="0" cy="5486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11561" y="5733675"/>
                <a:ext cx="6402930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 rtl="1"/>
                <a:r>
                  <a:rPr lang="ar-SA" sz="2400" dirty="0"/>
                  <a:t>الدالة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ar-SA" sz="2400" dirty="0"/>
                  <a:t> تتزايد قبل النقطة الصغرى المحلية ، ثم تساوي الصفر عندها ، ثم تتزايد بعدها ، وبالتالي تكون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1" y="5733675"/>
                <a:ext cx="6402930" cy="830997"/>
              </a:xfrm>
              <a:prstGeom prst="rect">
                <a:avLst/>
              </a:prstGeom>
              <a:blipFill>
                <a:blip r:embed="rId3"/>
                <a:stretch>
                  <a:fillRect t="-5147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691680" y="1561299"/>
                <a:ext cx="6336704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ar-SA" sz="2400" dirty="0"/>
                  <a:t>الدالة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ar-SA" sz="2400" dirty="0"/>
                  <a:t> تتناقص قبل النقطة العظمى المحلية ، ثم تساوي الصفر عندها ، ثم تتناقص بعدها ، وبالتالي تكون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1561299"/>
                <a:ext cx="6336704" cy="830997"/>
              </a:xfrm>
              <a:prstGeom prst="rect">
                <a:avLst/>
              </a:prstGeom>
              <a:blipFill>
                <a:blip r:embed="rId4"/>
                <a:stretch>
                  <a:fillRect t="-5147" r="-1444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9353888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43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طرق حل البرمجة غير الخطية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512912"/>
            <a:ext cx="8712968" cy="4724400"/>
          </a:xfrm>
        </p:spPr>
        <p:txBody>
          <a:bodyPr/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ar-SA" dirty="0"/>
              <a:t>يوجد طرق كثيرة لحل البرامج غير الخطية تعتمد على خصائص البرنامج غير الخطي المراد حله. ومنها: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ar-SA" dirty="0"/>
              <a:t>طريقة الحل المباشر</a:t>
            </a:r>
          </a:p>
          <a:p>
            <a:pPr lvl="1" algn="just" rtl="1">
              <a:buFont typeface="Arial" panose="020B0604020202020204" pitchFamily="34" charset="0"/>
              <a:buChar char="•"/>
            </a:pPr>
            <a:r>
              <a:rPr lang="ar-SA" dirty="0"/>
              <a:t>تقوم على إيجاد جميع الحلول المحتملة (النقاط الساكنة) ، ومن ثم اختيار الأمثل منها.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ar-SA" dirty="0"/>
              <a:t>تتطلب أن تكون الدالة متصلة وقابلة للاشتقاق (أحيانا مرتين وأكثر).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ar-SA" dirty="0"/>
              <a:t>غير ممكنة عندما لا نستطيع إيجاد أو حصر جميع النقاط الساكنة.</a:t>
            </a:r>
          </a:p>
          <a:p>
            <a:pPr algn="r" rtl="1">
              <a:buFont typeface="Arial" panose="020B0604020202020204" pitchFamily="34" charset="0"/>
              <a:buChar char="•"/>
            </a:pP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43913527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44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طرق حل البرمجة غير الخطية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512912"/>
            <a:ext cx="8712968" cy="4724400"/>
          </a:xfrm>
        </p:spPr>
        <p:txBody>
          <a:bodyPr/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ar-SA" dirty="0"/>
              <a:t>طرق الإلغاء </a:t>
            </a:r>
            <a:r>
              <a:rPr lang="ar-SA" sz="2800" dirty="0"/>
              <a:t>(</a:t>
            </a:r>
            <a:r>
              <a:rPr lang="en-US" sz="2800" dirty="0"/>
              <a:t>Elimination</a:t>
            </a:r>
            <a:r>
              <a:rPr lang="ar-SA" sz="2800" dirty="0"/>
              <a:t>)</a:t>
            </a:r>
          </a:p>
          <a:p>
            <a:pPr lvl="1" algn="just" rtl="1">
              <a:buFont typeface="Arial" panose="020B0604020202020204" pitchFamily="34" charset="0"/>
              <a:buChar char="•"/>
            </a:pPr>
            <a:r>
              <a:rPr lang="ar-SA" dirty="0"/>
              <a:t>تقوم على تجزيئ منطقة الحل ثم إبقاء جزء واحد الذي يحتوي الحل الأمثل وحذف البقية.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ar-SA" dirty="0"/>
              <a:t>يمكن استخدامها للدوال غير المتصلة والدوال غير القابلة للاشتقاق.</a:t>
            </a:r>
          </a:p>
          <a:p>
            <a:pPr lvl="1" algn="r" rt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ar-SA" dirty="0">
                <a:solidFill>
                  <a:srgbClr val="0000FF"/>
                </a:solidFill>
              </a:rPr>
              <a:t>طريقة التنصيف  </a:t>
            </a:r>
            <a:r>
              <a:rPr lang="ar-SA" dirty="0"/>
              <a:t>(</a:t>
            </a:r>
            <a:r>
              <a:rPr lang="en-US" dirty="0"/>
              <a:t>Bisection</a:t>
            </a:r>
            <a:r>
              <a:rPr lang="ar-SA" dirty="0"/>
              <a:t>)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ar-SA" dirty="0"/>
              <a:t>طريقة المقطع الذهبي (</a:t>
            </a:r>
            <a:r>
              <a:rPr lang="en-US" dirty="0"/>
              <a:t>Golden Section</a:t>
            </a:r>
            <a:r>
              <a:rPr lang="ar-SA" dirty="0"/>
              <a:t>)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ar-SA" dirty="0"/>
              <a:t>طريقة </a:t>
            </a:r>
            <a:r>
              <a:rPr lang="ar-SA" dirty="0" err="1"/>
              <a:t>فيبوناشي</a:t>
            </a:r>
            <a:r>
              <a:rPr lang="ar-SA" dirty="0"/>
              <a:t> (</a:t>
            </a:r>
            <a:r>
              <a:rPr lang="en-US" dirty="0"/>
              <a:t>Fibonacci</a:t>
            </a:r>
            <a:r>
              <a:rPr lang="ar-SA" dirty="0"/>
              <a:t>)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ar-SA" dirty="0"/>
              <a:t>طريقة البحث ثنائي التفرع (</a:t>
            </a:r>
            <a:r>
              <a:rPr lang="en-US" dirty="0"/>
              <a:t>Dichotomous Search</a:t>
            </a:r>
            <a:r>
              <a:rPr lang="ar-S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16234654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45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طرق حل البرمجة غير الخطية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512912"/>
            <a:ext cx="8712968" cy="4724400"/>
          </a:xfrm>
        </p:spPr>
        <p:txBody>
          <a:bodyPr/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ar-SA" dirty="0"/>
              <a:t>طرق الاستنباط </a:t>
            </a:r>
            <a:r>
              <a:rPr lang="ar-SA" sz="2800" dirty="0"/>
              <a:t>(</a:t>
            </a:r>
            <a:r>
              <a:rPr lang="en-US" sz="2800" dirty="0"/>
              <a:t>Interpolation</a:t>
            </a:r>
            <a:r>
              <a:rPr lang="ar-SA" sz="2800" dirty="0"/>
              <a:t>)</a:t>
            </a:r>
          </a:p>
          <a:p>
            <a:pPr lvl="1" algn="just" rtl="1">
              <a:buFont typeface="Arial" panose="020B0604020202020204" pitchFamily="34" charset="0"/>
              <a:buChar char="•"/>
            </a:pPr>
            <a:r>
              <a:rPr lang="ar-SA" dirty="0"/>
              <a:t>الاستنباط (أو الاستقراء أو الاستكمال) هي طريقة أو عملية رياضية لإنشاء نقاط بيانات جديدة اعتمادا على مجموعة من النقاط المنفصلة (أو المتفرقة) المعلومة مسبقا.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ar-SA" dirty="0">
                <a:solidFill>
                  <a:srgbClr val="0000FF"/>
                </a:solidFill>
              </a:rPr>
              <a:t>طريقة نيوتن</a:t>
            </a:r>
            <a:r>
              <a:rPr lang="ar-SA" sz="1400" dirty="0">
                <a:solidFill>
                  <a:srgbClr val="0000FF"/>
                </a:solidFill>
              </a:rPr>
              <a:t> </a:t>
            </a:r>
            <a:r>
              <a:rPr lang="ar-SA" dirty="0">
                <a:solidFill>
                  <a:srgbClr val="0000FF"/>
                </a:solidFill>
              </a:rPr>
              <a:t>-</a:t>
            </a:r>
            <a:r>
              <a:rPr lang="ar-SA" sz="1400" dirty="0">
                <a:solidFill>
                  <a:srgbClr val="0000FF"/>
                </a:solidFill>
              </a:rPr>
              <a:t> </a:t>
            </a:r>
            <a:r>
              <a:rPr lang="ar-SA" dirty="0" err="1">
                <a:solidFill>
                  <a:srgbClr val="0000FF"/>
                </a:solidFill>
              </a:rPr>
              <a:t>رافسون</a:t>
            </a:r>
            <a:r>
              <a:rPr lang="ar-SA" dirty="0">
                <a:solidFill>
                  <a:srgbClr val="0000FF"/>
                </a:solidFill>
              </a:rPr>
              <a:t>  </a:t>
            </a:r>
            <a:r>
              <a:rPr lang="ar-SA" dirty="0"/>
              <a:t>(</a:t>
            </a:r>
            <a:r>
              <a:rPr lang="en-US" dirty="0"/>
              <a:t>Newton-Raphson</a:t>
            </a:r>
            <a:r>
              <a:rPr lang="ar-SA" dirty="0"/>
              <a:t>)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ar-SA" dirty="0"/>
              <a:t>طريقة شبه</a:t>
            </a:r>
            <a:r>
              <a:rPr lang="ar-SA" sz="1400" dirty="0"/>
              <a:t> </a:t>
            </a:r>
            <a:r>
              <a:rPr lang="ar-SA" dirty="0"/>
              <a:t>-</a:t>
            </a:r>
            <a:r>
              <a:rPr lang="ar-SA" sz="1400" dirty="0"/>
              <a:t> </a:t>
            </a:r>
            <a:r>
              <a:rPr lang="ar-SA" dirty="0"/>
              <a:t>نيوتن (</a:t>
            </a:r>
            <a:r>
              <a:rPr lang="en-US" dirty="0"/>
              <a:t>Quasi-Newton</a:t>
            </a:r>
            <a:r>
              <a:rPr lang="ar-SA" dirty="0"/>
              <a:t>)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ar-SA" dirty="0"/>
              <a:t>طريقة قاطع القوس  (</a:t>
            </a:r>
            <a:r>
              <a:rPr lang="en-US" dirty="0"/>
              <a:t>Secant</a:t>
            </a:r>
            <a:r>
              <a:rPr lang="ar-SA" dirty="0"/>
              <a:t>)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ar-SA" dirty="0"/>
              <a:t>طريقة الانحدار الحاد (</a:t>
            </a:r>
            <a:r>
              <a:rPr lang="en-US" dirty="0"/>
              <a:t>Steepest descent</a:t>
            </a:r>
            <a:r>
              <a:rPr lang="ar-SA" dirty="0"/>
              <a:t>)</a:t>
            </a:r>
            <a:endParaRPr lang="en-US" dirty="0"/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ar-SA" dirty="0"/>
              <a:t>بعضها لا يحتاج المشتقات</a:t>
            </a:r>
            <a:r>
              <a:rPr lang="en-US" dirty="0"/>
              <a:t> </a:t>
            </a:r>
            <a:r>
              <a:rPr lang="ar-SA" dirty="0"/>
              <a:t>مثل طريقة الاستنباط التربيعي (</a:t>
            </a:r>
            <a:r>
              <a:rPr lang="en-US" dirty="0"/>
              <a:t>Quadratic Interpolation</a:t>
            </a:r>
            <a:r>
              <a:rPr lang="ar-SA" dirty="0"/>
              <a:t>).</a:t>
            </a:r>
          </a:p>
          <a:p>
            <a:pPr lvl="1" algn="r" rtl="1">
              <a:buFont typeface="Arial" panose="020B0604020202020204" pitchFamily="34" charset="0"/>
              <a:buChar char="•"/>
            </a:pPr>
            <a:endParaRPr lang="ar-SA" dirty="0"/>
          </a:p>
          <a:p>
            <a:pPr algn="r" rtl="1">
              <a:buFont typeface="Arial" panose="020B0604020202020204" pitchFamily="34" charset="0"/>
              <a:buChar char="•"/>
            </a:pP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897102314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0" y="2924943"/>
            <a:ext cx="3796531" cy="3796531"/>
          </a:xfrm>
          <a:prstGeom prst="rect">
            <a:avLst/>
          </a:prstGeom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46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طريقة الحل المباشر لإيجاد نقاط </a:t>
            </a:r>
            <a:r>
              <a:rPr lang="ar-SA" sz="4000" b="1" dirty="0" err="1">
                <a:solidFill>
                  <a:srgbClr val="002060"/>
                </a:solidFill>
              </a:rPr>
              <a:t>الأمثلية</a:t>
            </a:r>
            <a:r>
              <a:rPr lang="ar-SA" sz="4000" b="1" dirty="0">
                <a:solidFill>
                  <a:srgbClr val="002060"/>
                </a:solidFill>
              </a:rPr>
              <a:t> لدالة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marL="0" indent="0" algn="r" rtl="1">
                  <a:buNone/>
                </a:pPr>
                <a:r>
                  <a:rPr lang="ar-SA" b="1" u="sng" dirty="0"/>
                  <a:t>مثال</a:t>
                </a:r>
                <a:r>
                  <a:rPr lang="ar-SA" dirty="0"/>
                  <a:t>:  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pPr algn="r" rtl="1"/>
                <a:r>
                  <a:rPr lang="ar-SA" altLang="zh-TW" dirty="0">
                    <a:latin typeface="Times New Roman" panose="02020603050405020304" pitchFamily="18" charset="0"/>
                  </a:rPr>
                  <a:t>لدينا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ar-SA" altLang="zh-TW" dirty="0">
                    <a:latin typeface="Times New Roman" panose="02020603050405020304" pitchFamily="18" charset="0"/>
                  </a:rPr>
                  <a:t> </a:t>
                </a:r>
                <a:r>
                  <a:rPr lang="ar-SA" altLang="zh-TW" sz="1600" dirty="0">
                    <a:latin typeface="Times New Roman" panose="02020603050405020304" pitchFamily="18" charset="0"/>
                  </a:rPr>
                  <a:t> </a:t>
                </a:r>
                <a:r>
                  <a:rPr lang="ar-SA" altLang="zh-TW" dirty="0">
                    <a:latin typeface="Times New Roman" panose="02020603050405020304" pitchFamily="18" charset="0"/>
                  </a:rPr>
                  <a:t>،</a:t>
                </a:r>
                <a:r>
                  <a:rPr lang="ar-SA" altLang="zh-TW" sz="1600" dirty="0">
                    <a:latin typeface="Times New Roman" panose="02020603050405020304" pitchFamily="18" charset="0"/>
                  </a:rPr>
                  <a:t>   </a:t>
                </a:r>
                <a:r>
                  <a:rPr lang="ar-SA" altLang="zh-TW" dirty="0">
                    <a:latin typeface="Times New Roman" panose="02020603050405020304" pitchFamily="18" charset="0"/>
                  </a:rPr>
                  <a:t>وبالتالي النقطة الساكنة هي: 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ar-SA" altLang="zh-TW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ar-SA" altLang="zh-TW" b="0" dirty="0">
                  <a:latin typeface="Times New Roman" panose="02020603050405020304" pitchFamily="18" charset="0"/>
                </a:endParaRPr>
              </a:p>
              <a:p>
                <a:pPr algn="r" rtl="1"/>
                <a:r>
                  <a:rPr lang="ar-SA" altLang="zh-TW" dirty="0">
                    <a:latin typeface="Times New Roman" panose="02020603050405020304" pitchFamily="18" charset="0"/>
                  </a:rPr>
                  <a:t>لدينا</a:t>
                </a:r>
                <a:r>
                  <a:rPr lang="en-US" altLang="zh-TW" sz="2000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latin typeface="Times New Roman" panose="02020603050405020304" pitchFamily="18" charset="0"/>
                  </a:rPr>
                  <a:t> </a:t>
                </a:r>
                <a:r>
                  <a:rPr lang="ar-SA" altLang="zh-TW" dirty="0"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ar-SA" altLang="zh-TW" dirty="0">
                    <a:latin typeface="Times New Roman" panose="02020603050405020304" pitchFamily="18" charset="0"/>
                  </a:rPr>
                  <a:t> وكذلك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SA" altLang="zh-TW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ar-SA" altLang="zh-TW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ar-SA" altLang="zh-TW" dirty="0">
                  <a:latin typeface="Times New Roman" panose="02020603050405020304" pitchFamily="18" charset="0"/>
                </a:endParaRPr>
              </a:p>
              <a:p>
                <a:pPr algn="r" rtl="1"/>
                <a:r>
                  <a:rPr lang="ar-SA" altLang="zh-TW" dirty="0">
                    <a:latin typeface="Times New Roman" panose="02020603050405020304" pitchFamily="18" charset="0"/>
                  </a:rPr>
                  <a:t>لدينا</a:t>
                </a:r>
                <a:r>
                  <a:rPr lang="en-US" altLang="zh-TW" sz="2000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latin typeface="Times New Roman" panose="02020603050405020304" pitchFamily="18" charset="0"/>
                  </a:rPr>
                  <a:t>   </a:t>
                </a:r>
                <a:r>
                  <a:rPr lang="ar-SA" altLang="zh-TW" dirty="0"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lang="ar-SA" altLang="zh-TW" dirty="0">
                  <a:latin typeface="Times New Roman" panose="02020603050405020304" pitchFamily="18" charset="0"/>
                </a:endParaRPr>
              </a:p>
              <a:p>
                <a:pPr marL="0" indent="0" algn="r" rtl="1">
                  <a:buNone/>
                </a:pPr>
                <a:r>
                  <a:rPr lang="ar-SA" altLang="zh-TW" dirty="0">
                    <a:latin typeface="Times New Roman" panose="02020603050405020304" pitchFamily="18" charset="0"/>
                  </a:rPr>
                  <a:t>   إذاً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ar-SA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ar-SA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ar-SA" altLang="zh-TW" dirty="0">
                  <a:latin typeface="Times New Roman" panose="02020603050405020304" pitchFamily="18" charset="0"/>
                </a:endParaRPr>
              </a:p>
              <a:p>
                <a:pPr marL="0" indent="0" algn="r" rtl="1">
                  <a:buNone/>
                </a:pPr>
                <a:endParaRPr lang="en-US" sz="1800" dirty="0"/>
              </a:p>
              <a:p>
                <a:pPr marL="0" indent="0" algn="r" rtl="1">
                  <a:buNone/>
                </a:pPr>
                <a:endParaRPr lang="en-US" sz="1200" dirty="0"/>
              </a:p>
              <a:p>
                <a:pPr algn="r" rtl="1"/>
                <a:r>
                  <a:rPr lang="ar-SA" dirty="0"/>
                  <a:t>إذاً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3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ar-SA" dirty="0"/>
                  <a:t>، وبالتالي لأنه عدد فردي </a:t>
                </a:r>
                <a:endParaRPr lang="en-US" dirty="0"/>
              </a:p>
              <a:p>
                <a:pPr marL="0" indent="0" algn="r" rtl="1">
                  <a:buNone/>
                </a:pPr>
                <a:r>
                  <a:rPr lang="ar-SA" dirty="0"/>
                  <a:t>   فإن النقطة</a:t>
                </a:r>
                <a14:m>
                  <m:oMath xmlns:m="http://schemas.openxmlformats.org/officeDocument/2006/math">
                    <m:r>
                      <a:rPr lang="ar-SA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0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ar-SA" dirty="0"/>
                  <a:t>هي نقطة سرج (انقلاب).</a:t>
                </a:r>
              </a:p>
              <a:p>
                <a:pPr marL="0" indent="0" algn="r" rtl="1">
                  <a:spcBef>
                    <a:spcPts val="0"/>
                  </a:spcBef>
                  <a:buNone/>
                </a:pPr>
                <a:r>
                  <a:rPr lang="ar-SA" dirty="0"/>
                  <a:t>           </a:t>
                </a:r>
                <a:r>
                  <a:rPr lang="ar-SA" dirty="0">
                    <a:solidFill>
                      <a:srgbClr val="0000FF"/>
                    </a:solidFill>
                  </a:rPr>
                  <a:t>لا يوجد نقاط عظمى أو صغرى للدالة</a:t>
                </a:r>
                <a:endParaRPr lang="ar-SA" dirty="0"/>
              </a:p>
              <a:p>
                <a:pPr algn="r" rtl="1">
                  <a:buFont typeface="Arial" panose="020B0604020202020204" pitchFamily="34" charset="0"/>
                  <a:buChar char="•"/>
                </a:pPr>
                <a:endParaRPr lang="ar-SA" dirty="0"/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3"/>
                <a:stretch>
                  <a:fillRect t="-1677" r="-1749" b="-12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1855360" y="4754640"/>
            <a:ext cx="144016" cy="124852"/>
          </a:xfrm>
          <a:prstGeom prst="ellipse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553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47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طريقة الحل المباشر لإيجاد نقاط </a:t>
            </a:r>
            <a:r>
              <a:rPr lang="ar-SA" sz="4000" b="1" dirty="0" err="1">
                <a:solidFill>
                  <a:srgbClr val="002060"/>
                </a:solidFill>
              </a:rPr>
              <a:t>الأمثلية</a:t>
            </a:r>
            <a:r>
              <a:rPr lang="ar-SA" sz="4000" b="1" dirty="0">
                <a:solidFill>
                  <a:srgbClr val="002060"/>
                </a:solidFill>
              </a:rPr>
              <a:t> لدالة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marL="0" indent="0" algn="r" rtl="1">
                  <a:buNone/>
                </a:pPr>
                <a:r>
                  <a:rPr lang="ar-SA" b="1" u="sng" dirty="0"/>
                  <a:t>مثال</a:t>
                </a:r>
                <a:r>
                  <a:rPr lang="ar-SA" dirty="0"/>
                  <a:t>:  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altLang="zh-TW" dirty="0"/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ar-SA" altLang="zh-TW" dirty="0">
                    <a:latin typeface="Times New Roman" panose="02020603050405020304" pitchFamily="18" charset="0"/>
                  </a:rPr>
                  <a:t>لدينا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30</m:t>
                    </m:r>
                  </m:oMath>
                </a14:m>
                <a:r>
                  <a:rPr lang="en-US" altLang="zh-TW" b="0" dirty="0">
                    <a:latin typeface="Times New Roman" panose="02020603050405020304" pitchFamily="18" charset="0"/>
                  </a:rPr>
                  <a:t> </a:t>
                </a:r>
              </a:p>
              <a:p>
                <a:pPr marL="0" indent="0" algn="r" rtl="1">
                  <a:buNone/>
                </a:pPr>
                <a:r>
                  <a:rPr lang="en-US" altLang="zh-TW" dirty="0">
                    <a:latin typeface="Times New Roman" panose="02020603050405020304" pitchFamily="18" charset="0"/>
                  </a:rPr>
                  <a:t>   </a:t>
                </a:r>
                <a:r>
                  <a:rPr lang="ar-SA" altLang="zh-TW" dirty="0">
                    <a:latin typeface="Times New Roman" panose="02020603050405020304" pitchFamily="18" charset="0"/>
                  </a:rPr>
                  <a:t>وبالتالي النقطة الساكنة هي: 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ar-SA" altLang="zh-TW" dirty="0">
                  <a:latin typeface="Times New Roman" panose="02020603050405020304" pitchFamily="18" charset="0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ar-SA" altLang="zh-TW" dirty="0">
                    <a:latin typeface="Times New Roman" panose="02020603050405020304" pitchFamily="18" charset="0"/>
                  </a:rPr>
                  <a:t>لدينا</a:t>
                </a:r>
                <a:r>
                  <a:rPr lang="en-US" altLang="zh-TW" sz="2000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latin typeface="Times New Roman" panose="02020603050405020304" pitchFamily="18" charset="0"/>
                  </a:rPr>
                  <a:t> </a:t>
                </a:r>
                <a:r>
                  <a:rPr lang="ar-SA" altLang="zh-TW" dirty="0"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ar-SA" altLang="zh-TW" dirty="0">
                    <a:latin typeface="Times New Roman" panose="02020603050405020304" pitchFamily="18" charset="0"/>
                  </a:rPr>
                  <a:t>  ، إذاً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ar-SA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ar-SA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ar-SA" altLang="zh-TW" dirty="0">
                  <a:latin typeface="Times New Roman" panose="02020603050405020304" pitchFamily="18" charset="0"/>
                </a:endParaRPr>
              </a:p>
              <a:p>
                <a:pPr marL="0" indent="0" algn="r" rtl="1">
                  <a:buNone/>
                </a:pPr>
                <a:endParaRPr lang="en-US" sz="1800" dirty="0"/>
              </a:p>
              <a:p>
                <a:pPr algn="r" rtl="1"/>
                <a:r>
                  <a:rPr lang="ar-SA" dirty="0"/>
                  <a:t>إذا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2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ar-SA" dirty="0"/>
                  <a:t>، وبالتالي لأنه عدد زوجي </a:t>
                </a:r>
                <a:endParaRPr lang="en-US" dirty="0"/>
              </a:p>
              <a:p>
                <a:pPr marL="0" indent="0" algn="r" rtl="1">
                  <a:buNone/>
                </a:pPr>
                <a:r>
                  <a:rPr lang="ar-SA" dirty="0"/>
                  <a:t>   ولأن قيمة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lang="ar-SA" dirty="0"/>
                  <a:t> موجبة</a:t>
                </a:r>
              </a:p>
              <a:p>
                <a:pPr marL="0" indent="0" algn="r" rtl="1">
                  <a:buNone/>
                </a:pPr>
                <a:r>
                  <a:rPr lang="ar-SA" dirty="0"/>
                  <a:t>   فإن النقطة</a:t>
                </a:r>
                <a14:m>
                  <m:oMath xmlns:m="http://schemas.openxmlformats.org/officeDocument/2006/math">
                    <m:r>
                      <a:rPr lang="ar-SA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5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ar-SA" dirty="0"/>
                  <a:t>هي نقطة صغرى محلية.</a:t>
                </a:r>
              </a:p>
              <a:p>
                <a:pPr algn="r" rtl="1">
                  <a:buFont typeface="Arial" panose="020B0604020202020204" pitchFamily="34" charset="0"/>
                  <a:buChar char="•"/>
                </a:pPr>
                <a:endParaRPr lang="ar-SA" dirty="0"/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2"/>
                <a:stretch>
                  <a:fillRect t="-1677" r="-1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86908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48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طريقة الحل المباشر لإيجاد نقاط </a:t>
            </a:r>
            <a:r>
              <a:rPr lang="ar-SA" sz="4000" b="1" dirty="0" err="1">
                <a:solidFill>
                  <a:srgbClr val="002060"/>
                </a:solidFill>
              </a:rPr>
              <a:t>الأمثلية</a:t>
            </a:r>
            <a:r>
              <a:rPr lang="ar-SA" sz="4000" b="1" dirty="0">
                <a:solidFill>
                  <a:srgbClr val="002060"/>
                </a:solidFill>
              </a:rPr>
              <a:t> لدالة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marL="0" indent="0" algn="r" rtl="1">
                  <a:buNone/>
                </a:pPr>
                <a:r>
                  <a:rPr lang="ar-SA" b="1" u="sng" dirty="0"/>
                  <a:t>مثال</a:t>
                </a:r>
                <a:r>
                  <a:rPr lang="ar-SA" dirty="0"/>
                  <a:t>:  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10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pPr marL="0" indent="0" algn="r" rtl="1">
                  <a:buNone/>
                </a:pPr>
                <a:r>
                  <a:rPr lang="ar-SA" altLang="zh-TW" dirty="0"/>
                  <a:t>           اختبر النقطة الساكنة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ar-SA" altLang="zh-TW" dirty="0"/>
                  <a:t> .</a:t>
                </a:r>
                <a:endParaRPr lang="en-US" altLang="zh-TW" dirty="0"/>
              </a:p>
              <a:p>
                <a:pPr algn="r" rtl="1"/>
                <a:r>
                  <a:rPr lang="ar-SA" altLang="zh-TW" dirty="0">
                    <a:latin typeface="Times New Roman" panose="02020603050405020304" pitchFamily="18" charset="0"/>
                  </a:rPr>
                  <a:t>لدينا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15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20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ar-SA" altLang="zh-TW" dirty="0">
                    <a:latin typeface="Times New Roman" panose="02020603050405020304" pitchFamily="18" charset="0"/>
                  </a:rPr>
                  <a:t> ،</a:t>
                </a:r>
                <a:r>
                  <a:rPr lang="ar-SA" altLang="zh-TW" sz="1600" dirty="0">
                    <a:latin typeface="Times New Roman" panose="02020603050405020304" pitchFamily="18" charset="0"/>
                  </a:rPr>
                  <a:t>  </a:t>
                </a:r>
                <a:endParaRPr lang="en-US" altLang="zh-TW" sz="1600" dirty="0">
                  <a:latin typeface="Times New Roman" panose="02020603050405020304" pitchFamily="18" charset="0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ar-SA" altLang="zh-TW" dirty="0">
                    <a:latin typeface="Times New Roman" panose="02020603050405020304" pitchFamily="18" charset="0"/>
                  </a:rPr>
                  <a:t>لدينا</a:t>
                </a:r>
                <a:r>
                  <a:rPr lang="en-US" altLang="zh-TW" sz="2000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latin typeface="Times New Roman" panose="02020603050405020304" pitchFamily="18" charset="0"/>
                  </a:rPr>
                  <a:t> </a:t>
                </a:r>
                <a:r>
                  <a:rPr lang="ar-SA" altLang="zh-TW" dirty="0"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ar-SA" altLang="zh-TW" sz="800" dirty="0">
                    <a:latin typeface="Times New Roman" panose="02020603050405020304" pitchFamily="18" charset="0"/>
                  </a:rPr>
                  <a:t> </a:t>
                </a:r>
                <a:r>
                  <a:rPr lang="ar-SA" altLang="zh-TW" dirty="0">
                    <a:latin typeface="Times New Roman" panose="02020603050405020304" pitchFamily="18" charset="0"/>
                  </a:rPr>
                  <a:t>،</a:t>
                </a:r>
                <a:r>
                  <a:rPr lang="ar-SA" altLang="zh-TW" sz="1600" dirty="0">
                    <a:latin typeface="Times New Roman" panose="02020603050405020304" pitchFamily="18" charset="0"/>
                  </a:rPr>
                  <a:t> </a:t>
                </a:r>
                <a:r>
                  <a:rPr lang="ar-SA" altLang="zh-TW" dirty="0">
                    <a:latin typeface="Times New Roman" panose="02020603050405020304" pitchFamily="18" charset="0"/>
                  </a:rPr>
                  <a:t>إذاً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20</m:t>
                    </m:r>
                    <m:r>
                      <a:rPr lang="ar-SA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ar-SA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ar-SA" altLang="zh-TW" dirty="0">
                  <a:latin typeface="Times New Roman" panose="02020603050405020304" pitchFamily="18" charset="0"/>
                </a:endParaRPr>
              </a:p>
              <a:p>
                <a:pPr algn="r" rtl="1"/>
                <a:r>
                  <a:rPr lang="ar-SA" dirty="0"/>
                  <a:t>إذا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2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ar-SA" dirty="0"/>
                  <a:t>، وبالتالي لأنه عدد زوجي </a:t>
                </a:r>
                <a:endParaRPr lang="en-US" dirty="0"/>
              </a:p>
              <a:p>
                <a:pPr marL="0" indent="0" algn="r" rtl="1">
                  <a:buNone/>
                </a:pPr>
                <a:r>
                  <a:rPr lang="ar-SA" dirty="0"/>
                  <a:t>   ولأن قيمة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ar-SA" dirty="0"/>
                  <a:t> سالبة</a:t>
                </a:r>
              </a:p>
              <a:p>
                <a:pPr marL="0" indent="0" algn="r" rtl="1">
                  <a:buNone/>
                </a:pPr>
                <a:r>
                  <a:rPr lang="ar-SA" dirty="0"/>
                  <a:t>   فإن النقطة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ar-SA" dirty="0"/>
                  <a:t> هي نقطة عظمى محلية.</a:t>
                </a:r>
              </a:p>
              <a:p>
                <a:pPr algn="r" rtl="1">
                  <a:buFont typeface="Arial" panose="020B0604020202020204" pitchFamily="34" charset="0"/>
                  <a:buChar char="•"/>
                </a:pPr>
                <a:endParaRPr lang="ar-SA" dirty="0"/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2"/>
                <a:stretch>
                  <a:fillRect t="-1677" r="-1749" b="-4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3014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49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طريقة الحل المباشر لإيجاد نقاط </a:t>
            </a:r>
            <a:r>
              <a:rPr lang="ar-SA" sz="4000" b="1" dirty="0" err="1">
                <a:solidFill>
                  <a:srgbClr val="002060"/>
                </a:solidFill>
              </a:rPr>
              <a:t>الأمثلية</a:t>
            </a:r>
            <a:r>
              <a:rPr lang="ar-SA" sz="4000" b="1" dirty="0">
                <a:solidFill>
                  <a:srgbClr val="002060"/>
                </a:solidFill>
              </a:rPr>
              <a:t> لدالة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marL="0" indent="0" rtl="1">
                  <a:buNone/>
                </a:pPr>
                <a:r>
                  <a:rPr lang="ar-SA" b="1" u="sng" dirty="0"/>
                  <a:t>مثال</a:t>
                </a:r>
                <a:r>
                  <a:rPr lang="ar-SA" dirty="0"/>
                  <a:t>: </a:t>
                </a:r>
                <a:r>
                  <a:rPr lang="en-US" dirty="0"/>
                  <a:t>   </a:t>
                </a:r>
                <a:r>
                  <a:rPr lang="ar-SA" dirty="0"/>
                  <a:t>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36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165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60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36</m:t>
                    </m:r>
                  </m:oMath>
                </a14:m>
                <a:endParaRPr lang="en-US" altLang="zh-TW" b="0" dirty="0"/>
              </a:p>
              <a:p>
                <a:pPr marL="0" indent="0" rtl="1">
                  <a:buNone/>
                </a:pPr>
                <a:endParaRPr lang="en-US" altLang="zh-TW" b="0" dirty="0"/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180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330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 rtl="1">
                  <a:buNone/>
                </a:pPr>
                <a:r>
                  <a:rPr lang="en-US" altLang="zh-TW" dirty="0"/>
                  <a:t>    </a:t>
                </a:r>
                <a:r>
                  <a:rPr lang="en-US" altLang="zh-TW" sz="3600" dirty="0"/>
                  <a:t> </a:t>
                </a:r>
                <a:r>
                  <a:rPr lang="en-US" altLang="zh-TW" dirty="0"/>
                  <a:t>   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30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 algn="r" rtl="1">
                  <a:buNone/>
                </a:pPr>
                <a:r>
                  <a:rPr lang="ar-SA" dirty="0"/>
                  <a:t>النقاط الساكنة هي:  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 0 , 1 , 2 , 3</a:t>
                </a:r>
              </a:p>
              <a:p>
                <a:pPr marL="0" indent="0" algn="r" rtl="1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rt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72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99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360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zh-TW" b="0" dirty="0"/>
              </a:p>
              <a:p>
                <a:pPr marL="0" indent="0" rtl="1">
                  <a:buNone/>
                </a:pPr>
                <a:endParaRPr lang="en-US" dirty="0"/>
              </a:p>
              <a:p>
                <a:pPr marL="0" indent="0" algn="r" rtl="1">
                  <a:buNone/>
                </a:pPr>
                <a:endParaRPr lang="en-US" dirty="0"/>
              </a:p>
              <a:p>
                <a:pPr marL="0" indent="0" algn="r" rtl="1">
                  <a:buNone/>
                </a:pPr>
                <a:endParaRPr lang="en-US" dirty="0"/>
              </a:p>
              <a:p>
                <a:pPr marL="0" indent="0" algn="r" rtl="1">
                  <a:buNone/>
                </a:pPr>
                <a:endParaRPr lang="en-US" dirty="0"/>
              </a:p>
              <a:p>
                <a:pPr marL="0" indent="0" algn="r" rtl="1">
                  <a:buNone/>
                </a:pPr>
                <a:endParaRPr lang="en-US" dirty="0"/>
              </a:p>
              <a:p>
                <a:pPr marL="0" indent="0" algn="r" rtl="1">
                  <a:buNone/>
                </a:pPr>
                <a:endParaRPr lang="ar-SA" dirty="0"/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2"/>
                <a:stretch>
                  <a:fillRect r="-1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770729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5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مثال تطبيقي: تحديد الموقع الأمثل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512912"/>
            <a:ext cx="8712968" cy="4724400"/>
          </a:xfrm>
        </p:spPr>
        <p:txBody>
          <a:bodyPr/>
          <a:lstStyle/>
          <a:p>
            <a:pPr marL="0" indent="0" algn="just" rtl="1">
              <a:buNone/>
            </a:pPr>
            <a:r>
              <a:rPr lang="ar-SA" sz="2800" dirty="0"/>
              <a:t>إحدى الشركات تحاول أن  تحدد موقع لبناء مستودع. إحداثيات مواقع الأربعة عملاء (في الفضاء </a:t>
            </a:r>
            <a:r>
              <a:rPr lang="ar-SA" sz="2800" dirty="0" err="1"/>
              <a:t>الإقليدي</a:t>
            </a:r>
            <a:r>
              <a:rPr lang="ar-SA" sz="2800" dirty="0"/>
              <a:t>) الذين سيخدمهم المستودع (</a:t>
            </a:r>
            <a:r>
              <a:rPr lang="ar-SA" sz="2800" dirty="0" err="1"/>
              <a:t>بالكيلوات</a:t>
            </a:r>
            <a:r>
              <a:rPr lang="ar-SA" sz="2800" dirty="0"/>
              <a:t>) وعدد الشحنات التي يطلبها كل عميل سنوياً معطاه في الجدول التالي:</a:t>
            </a:r>
          </a:p>
          <a:p>
            <a:pPr marL="0" indent="0" algn="r" rtl="1">
              <a:buNone/>
            </a:pPr>
            <a:endParaRPr lang="ar-SA" dirty="0"/>
          </a:p>
          <a:p>
            <a:pPr marL="0" indent="0" algn="r" rtl="1">
              <a:buNone/>
            </a:pPr>
            <a:endParaRPr lang="ar-SA" sz="2400" dirty="0"/>
          </a:p>
          <a:p>
            <a:pPr marL="339725" indent="-339725" algn="r" rtl="1"/>
            <a:endParaRPr lang="ar-SA" dirty="0"/>
          </a:p>
          <a:p>
            <a:pPr marL="339725" indent="-339725" algn="r" rtl="1"/>
            <a:endParaRPr lang="ar-SA" sz="1600" dirty="0"/>
          </a:p>
          <a:p>
            <a:pPr marL="339725" indent="-339725" algn="r" rtl="1"/>
            <a:endParaRPr lang="en-US" dirty="0"/>
          </a:p>
          <a:p>
            <a:pPr marL="0" indent="0" algn="just" rtl="1">
              <a:buNone/>
            </a:pPr>
            <a:r>
              <a:rPr lang="ar-SA" sz="2800" dirty="0"/>
              <a:t>الشركة تريد تحديد موقع بناء المستودع بحيث تقلل إجمالي المسافة التي ستقطعها الشاحنات سنويا لتوصيل طلبات العملاء الأربعة.</a:t>
            </a:r>
            <a:endParaRPr lang="en-US" sz="2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579670"/>
              </p:ext>
            </p:extLst>
          </p:nvPr>
        </p:nvGraphicFramePr>
        <p:xfrm>
          <a:off x="1415988" y="3068960"/>
          <a:ext cx="6096000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38841218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52016289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12995373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0091546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ar-SA" dirty="0">
                          <a:solidFill>
                            <a:schemeClr val="tx1"/>
                          </a:solidFill>
                        </a:rPr>
                        <a:t>عدد الشحنات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ar-SA" dirty="0">
                          <a:solidFill>
                            <a:schemeClr val="tx1"/>
                          </a:solidFill>
                        </a:rPr>
                        <a:t>إحداثيات الموقع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ar-SA" dirty="0">
                          <a:solidFill>
                            <a:schemeClr val="tx1"/>
                          </a:solidFill>
                        </a:rPr>
                        <a:t>العميل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6962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68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200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558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8164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481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9747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4074405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50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طريقة الحل المباشر لإيجاد نقاط </a:t>
            </a:r>
            <a:r>
              <a:rPr lang="ar-SA" sz="4000" b="1" dirty="0" err="1">
                <a:solidFill>
                  <a:srgbClr val="002060"/>
                </a:solidFill>
              </a:rPr>
              <a:t>الأمثلية</a:t>
            </a:r>
            <a:r>
              <a:rPr lang="ar-SA" sz="4000" b="1" dirty="0">
                <a:solidFill>
                  <a:srgbClr val="002060"/>
                </a:solidFill>
              </a:rPr>
              <a:t> لدالة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marL="0" indent="0" algn="r" rtl="1">
                  <a:buNone/>
                </a:pPr>
                <a:r>
                  <a:rPr lang="ar-SA" altLang="zh-TW" dirty="0"/>
                  <a:t>لدينا</a:t>
                </a:r>
              </a:p>
              <a:p>
                <a:pPr marL="0" indent="0" algn="r" rtl="1">
                  <a:buNone/>
                </a:pPr>
                <a:endParaRPr lang="ar-SA" altLang="zh-TW" dirty="0"/>
              </a:p>
              <a:p>
                <a:pPr marL="0" indent="0" algn="r" rtl="1">
                  <a:buNone/>
                </a:pPr>
                <a:endParaRPr lang="ar-SA" altLang="zh-TW" sz="3600" dirty="0"/>
              </a:p>
              <a:p>
                <a:pPr marL="0" indent="0" algn="r" rtl="1">
                  <a:buNone/>
                </a:pPr>
                <a:endParaRPr lang="ar-SA" altLang="zh-TW" dirty="0"/>
              </a:p>
              <a:p>
                <a:pPr marL="0" indent="0" algn="r" rtl="1">
                  <a:buNone/>
                </a:pPr>
                <a:r>
                  <a:rPr lang="ar-SA" altLang="zh-TW" dirty="0"/>
                  <a:t>عند النقطة الساكنة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 0</a:t>
                </a:r>
                <a:r>
                  <a:rPr lang="ar-SA" altLang="zh-TW" dirty="0"/>
                  <a:t> نحتاج المشتقة الثالثة:</a:t>
                </a:r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2160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980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360</m:t>
                      </m:r>
                    </m:oMath>
                  </m:oMathPara>
                </a14:m>
                <a:endParaRPr lang="en-US" altLang="zh-TW" dirty="0"/>
              </a:p>
              <a:p>
                <a:pPr marL="0" indent="0" rtl="1">
                  <a:buNone/>
                </a:pPr>
                <a:r>
                  <a:rPr lang="ar-SA" altLang="zh-TW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360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ar-SA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TW" b="0" dirty="0"/>
              </a:p>
              <a:p>
                <a:pPr marL="0" indent="0" algn="r" rtl="1">
                  <a:buNone/>
                </a:pPr>
                <a:r>
                  <a:rPr lang="ar-SA" dirty="0"/>
                  <a:t>إذاً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3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ar-SA" dirty="0"/>
                  <a:t>، وبالتالي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 0</a:t>
                </a:r>
                <a:r>
                  <a:rPr lang="ar-SA" dirty="0"/>
                  <a:t> هي نقطة سرج (انقلاب).</a:t>
                </a:r>
                <a:endParaRPr lang="en-US" dirty="0"/>
              </a:p>
              <a:p>
                <a:pPr marL="0" indent="0" algn="r" rtl="1">
                  <a:buNone/>
                </a:pPr>
                <a:endParaRPr lang="en-US" dirty="0"/>
              </a:p>
              <a:p>
                <a:pPr marL="0" indent="0" algn="r" rtl="1">
                  <a:buNone/>
                </a:pPr>
                <a:endParaRPr lang="en-US" sz="3600" dirty="0"/>
              </a:p>
              <a:p>
                <a:pPr marL="0" indent="0" algn="r" rtl="1">
                  <a:buNone/>
                </a:pPr>
                <a:endParaRPr lang="en-US" dirty="0"/>
              </a:p>
              <a:p>
                <a:pPr marL="0" indent="0" algn="r" rtl="1">
                  <a:buNone/>
                </a:pPr>
                <a:endParaRPr lang="ar-SA" dirty="0"/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2"/>
                <a:stretch>
                  <a:fillRect t="-1677" r="-1749" b="-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1528976"/>
            <a:ext cx="4102964" cy="2469094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2" idx="1"/>
          </p:cNvCxnSpPr>
          <p:nvPr/>
        </p:nvCxnSpPr>
        <p:spPr>
          <a:xfrm flipH="1">
            <a:off x="2267744" y="2763523"/>
            <a:ext cx="1080120" cy="0"/>
          </a:xfrm>
          <a:prstGeom prst="straightConnector1">
            <a:avLst/>
          </a:prstGeom>
          <a:ln w="317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267744" y="3212976"/>
            <a:ext cx="1080120" cy="0"/>
          </a:xfrm>
          <a:prstGeom prst="straightConnector1">
            <a:avLst/>
          </a:prstGeom>
          <a:ln w="317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267744" y="3645024"/>
            <a:ext cx="1080120" cy="0"/>
          </a:xfrm>
          <a:prstGeom prst="straightConnector1">
            <a:avLst/>
          </a:prstGeom>
          <a:ln w="317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9512" y="2515623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sz="2400" dirty="0"/>
              <a:t>نقطة صغرى محلية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59848" y="3402332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sz="2400" dirty="0"/>
              <a:t>نقطة صغرى محلية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48336" y="2969621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sz="2400" dirty="0"/>
              <a:t>نقطة عظمى محلية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47359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51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طريقة الحل المباشر للبرمجة غير الخطية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856984" cy="4724400"/>
              </a:xfrm>
            </p:spPr>
            <p:txBody>
              <a:bodyPr/>
              <a:lstStyle/>
              <a:p>
                <a:pPr marL="0" indent="0" algn="r" rtl="1">
                  <a:buNone/>
                </a:pPr>
                <a:r>
                  <a:rPr lang="ar-SA" dirty="0"/>
                  <a:t>للمسألة غير الخطية التالية: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TW" dirty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dirty="0"/>
                  <a:t>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 marL="0" indent="0" rtl="1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  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endParaRPr lang="ar-SA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03225" indent="-403225" algn="r" rtl="1">
                  <a:buFont typeface="+mj-lt"/>
                  <a:buAutoNum type="arabicPeriod"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أوجد جميع النقاط الساكنة للدالة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التي تنتمي للفترة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altLang="zh-TW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403225" indent="-403225" algn="r" rtl="1">
                  <a:buFont typeface="+mj-lt"/>
                  <a:buAutoNum type="arabicPeriod"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احسب قيمة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لجميع النقاط الساكنة بالإضافة لـ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و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ar-SA" altLang="zh-TW" dirty="0">
                  <a:latin typeface="Cambria Math" panose="02040503050406030204" pitchFamily="18" charset="0"/>
                </a:endParaRPr>
              </a:p>
              <a:p>
                <a:pPr marL="403225" indent="-403225" algn="r" rtl="1">
                  <a:buFont typeface="+mj-lt"/>
                  <a:buAutoNum type="arabicPeriod"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الحل الأمثل هي النقطة في الخطوة السابقة التي تعطي أقل أو أكبر قيمة لـ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algn="r" rtl="1">
                  <a:buFont typeface="Arial" panose="020B0604020202020204" pitchFamily="34" charset="0"/>
                  <a:buChar char="•"/>
                </a:pPr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856984" cy="4724400"/>
              </a:xfrm>
              <a:blipFill>
                <a:blip r:embed="rId2"/>
                <a:stretch>
                  <a:fillRect l="-1376" t="-1677" r="-1789" b="-6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851920" y="2276872"/>
            <a:ext cx="57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471338106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52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طريقة الحل المباشر للبرمجة غير الخطية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marL="0" indent="0" algn="r" rtl="1">
                  <a:buNone/>
                </a:pPr>
                <a:r>
                  <a:rPr lang="ar-SA" b="1" u="sng" dirty="0"/>
                  <a:t>مثال</a:t>
                </a:r>
                <a:r>
                  <a:rPr lang="ar-SA" dirty="0"/>
                  <a:t>: أوجد الحل الأمثل لمسألة البرمجة غير خطية التالية: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ar-SA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dirty="0"/>
              </a:p>
              <a:p>
                <a:pPr marL="0" indent="0" rtl="1">
                  <a:spcBef>
                    <a:spcPts val="0"/>
                  </a:spcBef>
                  <a:buNone/>
                </a:pP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rtl="1">
                  <a:buNone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الحل: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نضع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                          </a:t>
                </a:r>
              </a:p>
              <a:p>
                <a:pPr marL="0" indent="0" rtl="1">
                  <a:buNone/>
                </a:pPr>
                <a:r>
                  <a:rPr lang="en-US" altLang="zh-TW" b="0" dirty="0"/>
                  <a:t>      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وبالتالي نجد أن النقاط الساكنة هي: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نحسب: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5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SA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SA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،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37 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SA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12          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SA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SA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،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SA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30</m:t>
                    </m:r>
                  </m:oMath>
                </a14:m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وبالتالي الحل الأمثل هو: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2"/>
                <a:stretch>
                  <a:fillRect l="-1749" t="-1677" r="-1819" b="-11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0566337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7" y="3101641"/>
            <a:ext cx="3600400" cy="3600400"/>
          </a:xfrm>
          <a:prstGeom prst="rect">
            <a:avLst/>
          </a:prstGeom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53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طريقة الحل المباشر للبرمجة غير الخطية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marL="0" indent="0" algn="r" rtl="1">
                  <a:buNone/>
                </a:pPr>
                <a:r>
                  <a:rPr lang="ar-SA" b="1" u="sng" dirty="0"/>
                  <a:t>مثال</a:t>
                </a:r>
                <a:r>
                  <a:rPr lang="ar-SA" dirty="0"/>
                  <a:t>: أوجد الحل الأمثل لمسألة البرمجة غير خطية التالية: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mtClean="0"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in</m:t>
                    </m:r>
                  </m:oMath>
                </a14:m>
                <a:r>
                  <a:rPr lang="en-US" altLang="zh-TW" dirty="0"/>
                  <a:t>  </a:t>
                </a:r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10</m:t>
                    </m:r>
                    <m:r>
                      <a:rPr lang="ar-SA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dirty="0"/>
              </a:p>
              <a:p>
                <a:pPr marL="0" indent="0" rtl="1">
                  <a:spcBef>
                    <a:spcPts val="0"/>
                  </a:spcBef>
                  <a:buNone/>
                </a:pP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spcBef>
                    <a:spcPts val="24"/>
                  </a:spcBef>
                  <a:buNone/>
                </a:pPr>
                <a:endParaRPr lang="en-US" sz="65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spcBef>
                    <a:spcPts val="24"/>
                  </a:spcBef>
                  <a:buNone/>
                </a:pPr>
                <a:r>
                  <a:rPr lang="en-US" sz="2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ar-SA">
                    <a:latin typeface="Cambria Math" panose="02040503050406030204" pitchFamily="18" charset="0"/>
                    <a:ea typeface="Cambria Math" panose="02040503050406030204" pitchFamily="18" charset="0"/>
                  </a:rPr>
                  <a:t>الحل 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الأمثل هو: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3"/>
                <a:stretch>
                  <a:fillRect l="-1749" t="-1677" r="-1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005626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54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خطأ التقريب</a:t>
            </a:r>
            <a:endParaRPr lang="en-US" sz="36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algn="just" rtl="1"/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لتخزين قيمة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في أجهزة الحاسب الآلي أو عند إجراء الحسابات باليد ، سيتم حذف جزء من قيمة الجذر.</a:t>
                </a:r>
              </a:p>
              <a:p>
                <a:pPr marL="0" indent="0" algn="ctr" rtl="1">
                  <a:buNone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ar-S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mtClean="0">
                        <a:solidFill>
                          <a:srgbClr val="0000FF"/>
                        </a:solidFill>
                      </a:rPr>
                      <m:t>1.414</m:t>
                    </m:r>
                    <m:r>
                      <m:rPr>
                        <m:nor/>
                      </m:rPr>
                      <a:rPr lang="en-US"/>
                      <m:t>21356237309504880</m:t>
                    </m:r>
                    <m:r>
                      <m:rPr>
                        <m:nor/>
                      </m:rPr>
                      <a:rPr lang="en-US"/>
                      <m:t>...  </m:t>
                    </m:r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algn="r" rtl="1"/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سنقربه مثلا إلى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ar-S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mtClean="0">
                        <a:solidFill>
                          <a:srgbClr val="0000FF"/>
                        </a:solidFill>
                      </a:rPr>
                      <m:t>1.414</m:t>
                    </m:r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وبالتالي هنالك خطأ مقداره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 rtl="1">
                  <a:buNone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/>
                      <m:t>0</m:t>
                    </m:r>
                    <m:r>
                      <m:rPr>
                        <m:nor/>
                      </m:rPr>
                      <a:rPr lang="en-US"/>
                      <m:t>.</m:t>
                    </m:r>
                    <m:r>
                      <m:rPr>
                        <m:nor/>
                      </m:rPr>
                      <a:rPr lang="en-US" b="0" i="0" smtClean="0"/>
                      <m:t>000</m:t>
                    </m:r>
                    <m:r>
                      <m:rPr>
                        <m:nor/>
                      </m:rPr>
                      <a:rPr lang="en-US"/>
                      <m:t>21356237309504880</m:t>
                    </m:r>
                    <m:r>
                      <m:rPr>
                        <m:nor/>
                      </m:rPr>
                      <a:rPr lang="en-US"/>
                      <m:t>...</m:t>
                    </m:r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هذا يسمى خطأ التقريب (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Rounding Error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algn="just" rtl="1"/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تراكم أخطاء التقريب تمثل مشكلة عند استخدام الطرق العددية في حل الأنظمة والبرامج الرياضية.</a:t>
                </a:r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2"/>
                <a:stretch>
                  <a:fillRect l="-3079" t="-645" r="-1819" b="-2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432692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55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خطأ التقريب</a:t>
            </a: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512912"/>
            <a:ext cx="8712968" cy="4724400"/>
          </a:xfrm>
        </p:spPr>
        <p:txBody>
          <a:bodyPr/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ar-SA" dirty="0">
                <a:latin typeface="Cambria Math" panose="02040503050406030204" pitchFamily="18" charset="0"/>
                <a:ea typeface="Cambria Math" panose="02040503050406030204" pitchFamily="18" charset="0"/>
              </a:rPr>
              <a:t>الرقم من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ar-SA" dirty="0">
                <a:latin typeface="Cambria Math" panose="02040503050406030204" pitchFamily="18" charset="0"/>
                <a:ea typeface="Cambria Math" panose="02040503050406030204" pitchFamily="18" charset="0"/>
              </a:rPr>
              <a:t> إلى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ar-SA" dirty="0">
                <a:latin typeface="Cambria Math" panose="02040503050406030204" pitchFamily="18" charset="0"/>
                <a:ea typeface="Cambria Math" panose="02040503050406030204" pitchFamily="18" charset="0"/>
              </a:rPr>
              <a:t> يحذف ، والرقم من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ar-SA" dirty="0">
                <a:latin typeface="Cambria Math" panose="02040503050406030204" pitchFamily="18" charset="0"/>
                <a:ea typeface="Cambria Math" panose="02040503050406030204" pitchFamily="18" charset="0"/>
              </a:rPr>
              <a:t> إلى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  <a:r>
              <a:rPr lang="ar-SA" dirty="0">
                <a:latin typeface="Cambria Math" panose="02040503050406030204" pitchFamily="18" charset="0"/>
                <a:ea typeface="Cambria Math" panose="02040503050406030204" pitchFamily="18" charset="0"/>
              </a:rPr>
              <a:t> يجبر للأعلى.</a:t>
            </a:r>
          </a:p>
          <a:p>
            <a:pPr marL="0" indent="0" algn="r" rtl="1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090194"/>
                  </p:ext>
                </p:extLst>
              </p:nvPr>
            </p:nvGraphicFramePr>
            <p:xfrm>
              <a:off x="503547" y="2204864"/>
              <a:ext cx="7920881" cy="39204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12168">
                      <a:extLst>
                        <a:ext uri="{9D8B030D-6E8A-4147-A177-3AD203B41FA5}">
                          <a16:colId xmlns:a16="http://schemas.microsoft.com/office/drawing/2014/main" val="795492408"/>
                        </a:ext>
                      </a:extLst>
                    </a:gridCol>
                    <a:gridCol w="1512168">
                      <a:extLst>
                        <a:ext uri="{9D8B030D-6E8A-4147-A177-3AD203B41FA5}">
                          <a16:colId xmlns:a16="http://schemas.microsoft.com/office/drawing/2014/main" val="300017482"/>
                        </a:ext>
                      </a:extLst>
                    </a:gridCol>
                    <a:gridCol w="3994072">
                      <a:extLst>
                        <a:ext uri="{9D8B030D-6E8A-4147-A177-3AD203B41FA5}">
                          <a16:colId xmlns:a16="http://schemas.microsoft.com/office/drawing/2014/main" val="1734290073"/>
                        </a:ext>
                      </a:extLst>
                    </a:gridCol>
                    <a:gridCol w="902473">
                      <a:extLst>
                        <a:ext uri="{9D8B030D-6E8A-4147-A177-3AD203B41FA5}">
                          <a16:colId xmlns:a16="http://schemas.microsoft.com/office/drawing/2014/main" val="130596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ar-SA" dirty="0">
                              <a:solidFill>
                                <a:schemeClr val="tx1"/>
                              </a:solidFill>
                            </a:rPr>
                            <a:t>التقريب إلى أربع خانات</a:t>
                          </a:r>
                          <a:r>
                            <a:rPr lang="ar-SA" baseline="0" dirty="0">
                              <a:solidFill>
                                <a:schemeClr val="tx1"/>
                              </a:solidFill>
                            </a:rPr>
                            <a:t> عشرية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ar-SA" dirty="0">
                              <a:solidFill>
                                <a:schemeClr val="tx1"/>
                              </a:solidFill>
                            </a:rPr>
                            <a:t>التقريب إلى ثلاث خانات</a:t>
                          </a:r>
                          <a:r>
                            <a:rPr lang="ar-SA" baseline="0" dirty="0">
                              <a:solidFill>
                                <a:schemeClr val="tx1"/>
                              </a:solidFill>
                            </a:rPr>
                            <a:t> عشرية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ar-SA" dirty="0">
                              <a:solidFill>
                                <a:schemeClr val="tx1"/>
                              </a:solidFill>
                            </a:rPr>
                            <a:t>                      العدد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95096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1.4142</a:t>
                          </a:r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1.414</a:t>
                          </a:r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1.41421356237309504880...  </a:t>
                          </a:r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ar-SA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147393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3.1416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3.142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3.14159265358979323846...  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ar-SA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751954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2.7183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2.718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2.71828182845904523536...  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840945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0.6931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0.693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0.69314718055994530941...  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375558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1.2599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1.260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      1.25992104989487316476... 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ctrlPr>
                                      <a:rPr lang="ar-SA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a:rPr lang="ar-SA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deg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87851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0.6667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0.667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      0.66666666666666666666...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ar-SA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84440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0.1429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0.143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      0.14285714285714285714...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ar-SA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463610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090194"/>
                  </p:ext>
                </p:extLst>
              </p:nvPr>
            </p:nvGraphicFramePr>
            <p:xfrm>
              <a:off x="503547" y="2204864"/>
              <a:ext cx="7920881" cy="39204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12168">
                      <a:extLst>
                        <a:ext uri="{9D8B030D-6E8A-4147-A177-3AD203B41FA5}">
                          <a16:colId xmlns:a16="http://schemas.microsoft.com/office/drawing/2014/main" val="795492408"/>
                        </a:ext>
                      </a:extLst>
                    </a:gridCol>
                    <a:gridCol w="1512168">
                      <a:extLst>
                        <a:ext uri="{9D8B030D-6E8A-4147-A177-3AD203B41FA5}">
                          <a16:colId xmlns:a16="http://schemas.microsoft.com/office/drawing/2014/main" val="300017482"/>
                        </a:ext>
                      </a:extLst>
                    </a:gridCol>
                    <a:gridCol w="3994072">
                      <a:extLst>
                        <a:ext uri="{9D8B030D-6E8A-4147-A177-3AD203B41FA5}">
                          <a16:colId xmlns:a16="http://schemas.microsoft.com/office/drawing/2014/main" val="1734290073"/>
                        </a:ext>
                      </a:extLst>
                    </a:gridCol>
                    <a:gridCol w="902473">
                      <a:extLst>
                        <a:ext uri="{9D8B030D-6E8A-4147-A177-3AD203B41FA5}">
                          <a16:colId xmlns:a16="http://schemas.microsoft.com/office/drawing/2014/main" val="13059606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ar-SA" dirty="0" smtClean="0">
                              <a:solidFill>
                                <a:schemeClr val="tx1"/>
                              </a:solidFill>
                            </a:rPr>
                            <a:t>التقريب إلى أربع خانات</a:t>
                          </a:r>
                          <a:r>
                            <a:rPr lang="ar-SA" baseline="0" dirty="0" smtClean="0">
                              <a:solidFill>
                                <a:schemeClr val="tx1"/>
                              </a:solidFill>
                            </a:rPr>
                            <a:t> عشرية</a:t>
                          </a: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ar-SA" dirty="0" smtClean="0">
                              <a:solidFill>
                                <a:schemeClr val="tx1"/>
                              </a:solidFill>
                            </a:rPr>
                            <a:t>التقريب إلى ثلاث خانات</a:t>
                          </a:r>
                          <a:r>
                            <a:rPr lang="ar-SA" baseline="0" dirty="0" smtClean="0">
                              <a:solidFill>
                                <a:schemeClr val="tx1"/>
                              </a:solidFill>
                            </a:rPr>
                            <a:t> عشرية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ar-SA" dirty="0" smtClean="0">
                              <a:solidFill>
                                <a:schemeClr val="tx1"/>
                              </a:solidFill>
                            </a:rPr>
                            <a:t>                      العدد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9509601"/>
                      </a:ext>
                    </a:extLst>
                  </a:tr>
                  <a:tr h="4321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1.4142</a:t>
                          </a:r>
                          <a:endParaRPr lang="en-US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1.414</a:t>
                          </a:r>
                          <a:endParaRPr lang="en-US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1.41421356237309504880...  </a:t>
                          </a:r>
                          <a:endParaRPr lang="en-US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9054" t="-154930" r="-2703" b="-8774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473935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3.1416</a:t>
                          </a:r>
                          <a:endParaRPr 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3.142</a:t>
                          </a:r>
                          <a:endParaRPr 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3.14159265358979323846...  </a:t>
                          </a:r>
                          <a:endParaRPr 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9054" t="-241333" r="-2703" b="-7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519543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2.7183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2.718</a:t>
                          </a:r>
                          <a:endParaRPr 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2.71828182845904523536...  </a:t>
                          </a:r>
                          <a:endParaRPr 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9054" t="-341333" r="-2703" b="-6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409455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0.6931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0.693</a:t>
                          </a:r>
                          <a:endParaRPr 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0.69314718055994530941...  </a:t>
                          </a:r>
                          <a:endParaRPr 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9054" t="-441333" r="-2703" b="-5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7555828"/>
                      </a:ext>
                    </a:extLst>
                  </a:tr>
                  <a:tr h="5003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1.2599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1.260</a:t>
                          </a:r>
                          <a:endParaRPr 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      1.25992104989487316476... </a:t>
                          </a:r>
                          <a:endParaRPr 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9054" t="-489157" r="-2703" b="-3795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7851354"/>
                      </a:ext>
                    </a:extLst>
                  </a:tr>
                  <a:tr h="4897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0.6667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0.667</a:t>
                          </a:r>
                          <a:endParaRPr 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      0.66666666666666666666...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9054" t="-611250" r="-2703" b="-29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4440703"/>
                      </a:ext>
                    </a:extLst>
                  </a:tr>
                  <a:tr h="48660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0.1429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0.143</a:t>
                          </a:r>
                          <a:endParaRPr 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      0.14285714285714285714...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9054" t="-711250" r="-2703" b="-19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63610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1142645" y="6178199"/>
            <a:ext cx="6444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sz="24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سنستخدم في هذا المقرر التقريب إلى ثلاث أو أربع خانات عشرية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747829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56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طريقة التنصيف لإيجاد جذر دالة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algn="just" rtl="1">
                  <a:buFont typeface="Arial" panose="020B0604020202020204" pitchFamily="34" charset="0"/>
                  <a:buChar char="•"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لنفرض لدينا الدالة غير الخطية 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المعرفة على الفترة الحقيقية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,</a:t>
                </a:r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، بحيث أن الدالة متصلة في هذه الفترة ، وأن  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.  </a:t>
                </a:r>
                <a:r>
                  <a:rPr lang="ar-SA" dirty="0">
                    <a:solidFill>
                      <a:srgbClr val="0099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(هذا يضمن وجود جذر للدالة)</a:t>
                </a: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ar-SA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طريقة التنصيف تستخدم لإيجاد جذر الدالة (</a:t>
                </a:r>
                <a:r>
                  <a:rPr lang="ar-SA" altLang="zh-TW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ar-SA" altLang="zh-TW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ar-SA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).</a:t>
                </a:r>
              </a:p>
              <a:p>
                <a:pPr algn="just" rtl="1">
                  <a:buFont typeface="Arial" panose="020B0604020202020204" pitchFamily="34" charset="0"/>
                  <a:buChar char="•"/>
                </a:pPr>
                <a:r>
                  <a:rPr lang="ar-SA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طريقة التنصيف تكرر تنصيف الفترة ومن ثم نختار نصف الفترة التي تحتوي على الجذر ، ونلغي الأخرى ، 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حتى نحصل على جذر الدالة أو نكون قريبين منه بصورة كافية</a:t>
                </a:r>
                <a:r>
                  <a:rPr lang="ar-SA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ar-SA" dirty="0"/>
                  <a:t>طريقة بسيطة جدا وفعالة ، ولكنها أيضا بطيئة نسبيا.</a:t>
                </a:r>
                <a:endParaRPr lang="ar-SA" altLang="zh-TW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endParaRPr lang="ar-SA" altLang="zh-TW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endParaRPr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endParaRPr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2"/>
                <a:stretch>
                  <a:fillRect l="-4409" t="-1677" r="-1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3111900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57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طريقة التنصيف لإيجاد جذر دالة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الخطوة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marL="0" indent="0" algn="ctr" rtl="1">
                  <a:buNone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نحسب النقطة التي في منتصف الفترة الحالية: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mid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الخطوة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lvl="1" algn="r" rtl="1">
                  <a:buFont typeface="Arial" panose="020B0604020202020204" pitchFamily="34" charset="0"/>
                  <a:buChar char="•"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إذا كان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ar-S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mid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ar-S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ar-S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نتوقف. وصلنا للحل الأمثل أو قريباً منه.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mid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ar-SA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حيث  </a:t>
                </a:r>
                <a14:m>
                  <m:oMath xmlns:m="http://schemas.openxmlformats.org/officeDocument/2006/math">
                    <m:r>
                      <a:rPr lang="ar-S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قيمة موجبة قريبة من الصفر.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 algn="r" rtl="1">
                  <a:buFont typeface="Arial" panose="020B0604020202020204" pitchFamily="34" charset="0"/>
                  <a:buChar char="•"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إذا كانت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mid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فإننا نضع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mid</m:t>
                        </m:r>
                      </m:sub>
                    </m:sSub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 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4488" lvl="1" indent="0" algn="r" rtl="1">
                  <a:buNone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إما إذا كانت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mid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)&gt;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فإننا نضع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mid</m:t>
                        </m:r>
                      </m:sub>
                    </m:sSub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</a:t>
                </a:r>
              </a:p>
              <a:p>
                <a:pPr marL="457200" lvl="1" indent="0" algn="r" rtl="1">
                  <a:buNone/>
                </a:pPr>
                <a:endParaRPr lang="ar-SA" sz="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 algn="r" rtl="1">
                  <a:buNone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اذهب للخطوة الأولى.</a:t>
                </a:r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2"/>
                <a:stretch>
                  <a:fillRect l="-1679" t="-1677" r="-1679" b="-1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0496917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276872"/>
            <a:ext cx="4293096" cy="4293096"/>
          </a:xfrm>
          <a:prstGeom prst="rect">
            <a:avLst/>
          </a:prstGeom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58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طريقة التنصيف لإيجاد جذر دالة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marL="0" indent="0" algn="r" rtl="1">
                  <a:buNone/>
                </a:pPr>
                <a:r>
                  <a:rPr lang="ar-SA" b="1" u="sng" dirty="0"/>
                  <a:t>مثال</a:t>
                </a:r>
                <a:r>
                  <a:rPr lang="ar-SA" dirty="0"/>
                  <a:t>: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أوجد جذر الدالة التالية باستخدام طريقة التنصيف: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zh-TW" dirty="0"/>
              </a:p>
              <a:p>
                <a:pPr marL="0" indent="0" rtl="1">
                  <a:buNone/>
                </a:pPr>
                <a:endParaRPr lang="ar-SA" sz="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rtl="1">
                  <a:buNone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في الفترة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altLang="zh-TW" sz="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ar-S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0.01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مستخدما  </a:t>
                </a:r>
              </a:p>
              <a:p>
                <a:pPr marL="0" indent="0" rtl="1">
                  <a:buNone/>
                </a:pPr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rtl="1">
                  <a:buNone/>
                </a:pPr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3"/>
                <a:stretch>
                  <a:fillRect l="-3149" t="-1677" r="-1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5184414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4900796"/>
                  </p:ext>
                </p:extLst>
              </p:nvPr>
            </p:nvGraphicFramePr>
            <p:xfrm>
              <a:off x="611560" y="2060848"/>
              <a:ext cx="8048410" cy="2621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5578">
                      <a:extLst>
                        <a:ext uri="{9D8B030D-6E8A-4147-A177-3AD203B41FA5}">
                          <a16:colId xmlns:a16="http://schemas.microsoft.com/office/drawing/2014/main" val="3513135969"/>
                        </a:ext>
                      </a:extLst>
                    </a:gridCol>
                    <a:gridCol w="939938">
                      <a:extLst>
                        <a:ext uri="{9D8B030D-6E8A-4147-A177-3AD203B41FA5}">
                          <a16:colId xmlns:a16="http://schemas.microsoft.com/office/drawing/2014/main" val="192760294"/>
                        </a:ext>
                      </a:extLst>
                    </a:gridCol>
                    <a:gridCol w="813799">
                      <a:extLst>
                        <a:ext uri="{9D8B030D-6E8A-4147-A177-3AD203B41FA5}">
                          <a16:colId xmlns:a16="http://schemas.microsoft.com/office/drawing/2014/main" val="1718296879"/>
                        </a:ext>
                      </a:extLst>
                    </a:gridCol>
                    <a:gridCol w="1110836">
                      <a:extLst>
                        <a:ext uri="{9D8B030D-6E8A-4147-A177-3AD203B41FA5}">
                          <a16:colId xmlns:a16="http://schemas.microsoft.com/office/drawing/2014/main" val="886551338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1708280077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3551486720"/>
                        </a:ext>
                      </a:extLst>
                    </a:gridCol>
                    <a:gridCol w="1110836">
                      <a:extLst>
                        <a:ext uri="{9D8B030D-6E8A-4147-A177-3AD203B41FA5}">
                          <a16:colId xmlns:a16="http://schemas.microsoft.com/office/drawing/2014/main" val="2574972041"/>
                        </a:ext>
                      </a:extLst>
                    </a:gridCol>
                    <a:gridCol w="1367183">
                      <a:extLst>
                        <a:ext uri="{9D8B030D-6E8A-4147-A177-3AD203B41FA5}">
                          <a16:colId xmlns:a16="http://schemas.microsoft.com/office/drawing/2014/main" val="404091062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ar-SA" b="0" i="0" dirty="0">
                              <a:solidFill>
                                <a:schemeClr val="tx1"/>
                              </a:solidFill>
                            </a:rPr>
                            <a:t>تكرار</a:t>
                          </a:r>
                          <a:endParaRPr lang="en-US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oMath>
                          </a14:m>
                          <a:endParaRPr lang="en-US" sz="20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TW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20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mid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mid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ar-SA" b="0" dirty="0">
                              <a:solidFill>
                                <a:schemeClr val="tx1"/>
                              </a:solidFill>
                            </a:rPr>
                            <a:t>تحديث الفترة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701402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1.5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-2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-0.75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 = 1.5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77004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 = 1.75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608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-0.3594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 = 1.625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20645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1.6875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-0.3594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-0.1523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 = 1.6875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73980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1.6875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1.7188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-0.1523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-0.0457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 = 1.7188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8036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1.7188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1.7344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-0.0457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0.0081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668512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4900796"/>
                  </p:ext>
                </p:extLst>
              </p:nvPr>
            </p:nvGraphicFramePr>
            <p:xfrm>
              <a:off x="611560" y="2060848"/>
              <a:ext cx="8048410" cy="2621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5578">
                      <a:extLst>
                        <a:ext uri="{9D8B030D-6E8A-4147-A177-3AD203B41FA5}">
                          <a16:colId xmlns:a16="http://schemas.microsoft.com/office/drawing/2014/main" val="3513135969"/>
                        </a:ext>
                      </a:extLst>
                    </a:gridCol>
                    <a:gridCol w="939938">
                      <a:extLst>
                        <a:ext uri="{9D8B030D-6E8A-4147-A177-3AD203B41FA5}">
                          <a16:colId xmlns:a16="http://schemas.microsoft.com/office/drawing/2014/main" val="192760294"/>
                        </a:ext>
                      </a:extLst>
                    </a:gridCol>
                    <a:gridCol w="813799">
                      <a:extLst>
                        <a:ext uri="{9D8B030D-6E8A-4147-A177-3AD203B41FA5}">
                          <a16:colId xmlns:a16="http://schemas.microsoft.com/office/drawing/2014/main" val="1718296879"/>
                        </a:ext>
                      </a:extLst>
                    </a:gridCol>
                    <a:gridCol w="1110836">
                      <a:extLst>
                        <a:ext uri="{9D8B030D-6E8A-4147-A177-3AD203B41FA5}">
                          <a16:colId xmlns:a16="http://schemas.microsoft.com/office/drawing/2014/main" val="886551338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1708280077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3551486720"/>
                        </a:ext>
                      </a:extLst>
                    </a:gridCol>
                    <a:gridCol w="1110836">
                      <a:extLst>
                        <a:ext uri="{9D8B030D-6E8A-4147-A177-3AD203B41FA5}">
                          <a16:colId xmlns:a16="http://schemas.microsoft.com/office/drawing/2014/main" val="2574972041"/>
                        </a:ext>
                      </a:extLst>
                    </a:gridCol>
                    <a:gridCol w="1367183">
                      <a:extLst>
                        <a:ext uri="{9D8B030D-6E8A-4147-A177-3AD203B41FA5}">
                          <a16:colId xmlns:a16="http://schemas.microsoft.com/office/drawing/2014/main" val="404091062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ar-SA" b="0" i="0" dirty="0" smtClean="0">
                              <a:solidFill>
                                <a:schemeClr val="tx1"/>
                              </a:solidFill>
                            </a:rPr>
                            <a:t>تكرار</a:t>
                          </a:r>
                          <a:endParaRPr lang="en-US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4416" t="-7692" r="-675974" b="-58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1940" t="-7692" r="-676866" b="-58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9670" t="-7692" r="-398352" b="-58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3636" t="-7692" r="-339394" b="-58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10000" t="-7692" r="-273333" b="-58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0000" t="-7692" r="-124044" b="-58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ar-SA" b="0" dirty="0" smtClean="0">
                              <a:solidFill>
                                <a:schemeClr val="tx1"/>
                              </a:solidFill>
                            </a:rPr>
                            <a:t>تحديث الفترة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701402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-2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-0.75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 = 1.5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77004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-0.75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0.0625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 = 1.75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608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1.625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-0.75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0.0625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-0.3594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 = 1.625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20645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1.6875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-0.3594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0.0625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-0.1523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 = 1.6875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73980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1.6875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1.7188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-0.1523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-0.0457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 = 1.7188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8036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1.7188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1.7344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-0.0457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0.0081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6685122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59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طريقة التنصيف لإيجاد جذر دالة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512912"/>
            <a:ext cx="8712968" cy="4724400"/>
          </a:xfrm>
        </p:spPr>
        <p:txBody>
          <a:bodyPr/>
          <a:lstStyle/>
          <a:p>
            <a:pPr marL="0" indent="0" algn="r" rtl="1">
              <a:buNone/>
            </a:pPr>
            <a:r>
              <a:rPr lang="ar-SA" dirty="0">
                <a:latin typeface="Cambria Math" panose="02040503050406030204" pitchFamily="18" charset="0"/>
                <a:ea typeface="Cambria Math" panose="02040503050406030204" pitchFamily="18" charset="0"/>
              </a:rPr>
              <a:t>الحل: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r" rtl="1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r" rtl="1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r" rtl="1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r" rtl="1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r" rtl="1">
              <a:buNone/>
            </a:pPr>
            <a:endParaRPr lang="ar-SA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9513" y="2499544"/>
            <a:ext cx="6912768" cy="229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9512" y="2892264"/>
            <a:ext cx="8659688" cy="209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9512" y="3255488"/>
            <a:ext cx="86596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9512" y="3615946"/>
            <a:ext cx="8640960" cy="2647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9512" y="3975568"/>
            <a:ext cx="8659688" cy="245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9512" y="4379488"/>
            <a:ext cx="8659688" cy="201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50" b="35300"/>
          <a:stretch/>
        </p:blipFill>
        <p:spPr>
          <a:xfrm>
            <a:off x="439400" y="4685816"/>
            <a:ext cx="6858000" cy="1944216"/>
          </a:xfrm>
          <a:prstGeom prst="rect">
            <a:avLst/>
          </a:prstGeom>
        </p:spPr>
      </p:pic>
      <p:cxnSp>
        <p:nvCxnSpPr>
          <p:cNvPr id="12" name="Curved Connector 11"/>
          <p:cNvCxnSpPr/>
          <p:nvPr/>
        </p:nvCxnSpPr>
        <p:spPr>
          <a:xfrm>
            <a:off x="4621160" y="5075352"/>
            <a:ext cx="512299" cy="475928"/>
          </a:xfrm>
          <a:prstGeom prst="curvedConnector3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754206" y="4829467"/>
                <a:ext cx="2086162" cy="4520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1.7321</a:t>
                </a: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206" y="4829467"/>
                <a:ext cx="2086162" cy="452077"/>
              </a:xfrm>
              <a:prstGeom prst="rect">
                <a:avLst/>
              </a:prstGeom>
              <a:blipFill>
                <a:blip r:embed="rId6"/>
                <a:stretch>
                  <a:fillRect t="-9459" b="-337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912608" y="6093508"/>
                <a:ext cx="288032" cy="4227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608" y="6093508"/>
                <a:ext cx="288032" cy="422726"/>
              </a:xfrm>
              <a:prstGeom prst="rect">
                <a:avLst/>
              </a:prstGeom>
              <a:blipFill>
                <a:blip r:embed="rId7"/>
                <a:stretch>
                  <a:fillRect l="-234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650400" y="6122792"/>
                <a:ext cx="288032" cy="4227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400" y="6122792"/>
                <a:ext cx="288032" cy="422726"/>
              </a:xfrm>
              <a:prstGeom prst="rect">
                <a:avLst/>
              </a:prstGeom>
              <a:blipFill>
                <a:blip r:embed="rId8"/>
                <a:stretch>
                  <a:fillRect l="-31915" r="-2128" b="-2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57200" y="5735145"/>
                <a:ext cx="388580" cy="2668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735145"/>
                <a:ext cx="388580" cy="266857"/>
              </a:xfrm>
              <a:prstGeom prst="rect">
                <a:avLst/>
              </a:prstGeom>
              <a:blipFill>
                <a:blip r:embed="rId9"/>
                <a:stretch>
                  <a:fillRect l="-3125" b="-204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876256" y="5723424"/>
                <a:ext cx="556075" cy="2436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5723424"/>
                <a:ext cx="556075" cy="243614"/>
              </a:xfrm>
              <a:prstGeom prst="rect">
                <a:avLst/>
              </a:prstGeom>
              <a:blipFill>
                <a:blip r:embed="rId10"/>
                <a:stretch>
                  <a:fillRect b="-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812710" y="6017883"/>
                <a:ext cx="388580" cy="2668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710" y="6017883"/>
                <a:ext cx="388580" cy="266857"/>
              </a:xfrm>
              <a:prstGeom prst="rect">
                <a:avLst/>
              </a:prstGeom>
              <a:blipFill>
                <a:blip r:embed="rId11"/>
                <a:stretch>
                  <a:fillRect l="-4762" b="-2272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 flipV="1">
            <a:off x="1020760" y="5968945"/>
            <a:ext cx="0" cy="2192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724222" y="5959112"/>
            <a:ext cx="0" cy="2192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3799575" y="6093508"/>
                <a:ext cx="523721" cy="4227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sz="2400" b="0" i="0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mid</m:t>
                      </m:r>
                    </m:oMath>
                  </m:oMathPara>
                </a14:m>
                <a:endParaRPr lang="en-US" sz="240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575" y="6093508"/>
                <a:ext cx="523721" cy="422726"/>
              </a:xfrm>
              <a:prstGeom prst="rect">
                <a:avLst/>
              </a:prstGeom>
              <a:blipFill>
                <a:blip r:embed="rId12"/>
                <a:stretch>
                  <a:fillRect l="-17442" r="-4651" b="-115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 flipV="1">
            <a:off x="3868400" y="5968945"/>
            <a:ext cx="0" cy="2192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2349584" y="6162120"/>
                <a:ext cx="288032" cy="4227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400" dirty="0">
                  <a:solidFill>
                    <a:srgbClr val="009900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584" y="6162120"/>
                <a:ext cx="288032" cy="422726"/>
              </a:xfrm>
              <a:prstGeom prst="rect">
                <a:avLst/>
              </a:prstGeom>
              <a:blipFill>
                <a:blip r:embed="rId13"/>
                <a:stretch>
                  <a:fillRect l="-31250" r="-41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5270139" y="6178387"/>
                <a:ext cx="288032" cy="4227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</m:t>
                      </m:r>
                    </m:oMath>
                  </m:oMathPara>
                </a14:m>
                <a:endParaRPr lang="en-US" sz="2400" dirty="0">
                  <a:solidFill>
                    <a:srgbClr val="009900"/>
                  </a:solidFill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139" y="6178387"/>
                <a:ext cx="288032" cy="422726"/>
              </a:xfrm>
              <a:prstGeom prst="rect">
                <a:avLst/>
              </a:prstGeom>
              <a:blipFill>
                <a:blip r:embed="rId14"/>
                <a:stretch>
                  <a:fillRect l="-48936" r="-17021" b="-57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/>
          <p:cNvSpPr/>
          <p:nvPr/>
        </p:nvSpPr>
        <p:spPr>
          <a:xfrm rot="16200000">
            <a:off x="2233477" y="5207368"/>
            <a:ext cx="344500" cy="2867514"/>
          </a:xfrm>
          <a:prstGeom prst="leftBrace">
            <a:avLst>
              <a:gd name="adj1" fmla="val 8333"/>
              <a:gd name="adj2" fmla="val 51924"/>
            </a:avLst>
          </a:prstGeom>
          <a:ln w="22225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9900"/>
              </a:solidFill>
            </a:endParaRPr>
          </a:p>
        </p:txBody>
      </p:sp>
      <p:sp>
        <p:nvSpPr>
          <p:cNvPr id="33" name="Left Brace 32"/>
          <p:cNvSpPr/>
          <p:nvPr/>
        </p:nvSpPr>
        <p:spPr>
          <a:xfrm rot="16200000">
            <a:off x="5133091" y="5211493"/>
            <a:ext cx="344500" cy="2867514"/>
          </a:xfrm>
          <a:prstGeom prst="leftBrace">
            <a:avLst>
              <a:gd name="adj1" fmla="val 8333"/>
              <a:gd name="adj2" fmla="val 51924"/>
            </a:avLst>
          </a:prstGeom>
          <a:ln w="22225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99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092280" y="2509922"/>
            <a:ext cx="1800199" cy="208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606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/>
      <p:bldP spid="17" grpId="0"/>
      <p:bldP spid="27" grpId="0"/>
      <p:bldP spid="31" grpId="0"/>
      <p:bldP spid="32" grpId="0"/>
      <p:bldP spid="6" grpId="0" animBg="1"/>
      <p:bldP spid="33" grpId="0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6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مثال تطبيقي: تحديد الموقع الأمثل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marL="0" indent="0" algn="r" rtl="1">
                  <a:buNone/>
                </a:pPr>
                <a:r>
                  <a:rPr lang="ar-SA" dirty="0"/>
                  <a:t>الحل:</a:t>
                </a:r>
              </a:p>
              <a:p>
                <a:pPr marL="0" indent="0" algn="r" rtl="1">
                  <a:buNone/>
                </a:pPr>
                <a:r>
                  <a:rPr lang="ar-SA" dirty="0"/>
                  <a:t>نعلم أن المسافة الإقليدية بين نقطتين </a:t>
                </a:r>
                <a:r>
                  <a:rPr lang="en-US" dirty="0"/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ar-SA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ar-S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و</a:t>
                </a:r>
                <a:r>
                  <a:rPr lang="ar-SA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/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ar-SA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ar-S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هي:</a:t>
                </a:r>
              </a:p>
              <a:p>
                <a:pPr marL="0" indent="0" algn="r" rtl="1">
                  <a:buNone/>
                </a:pPr>
                <a:endParaRPr lang="ar-SA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ar-SA" dirty="0"/>
              </a:p>
              <a:p>
                <a:pPr marL="0" indent="0" algn="r" rtl="1">
                  <a:buNone/>
                </a:pPr>
                <a:endParaRPr lang="ar-SA" sz="1800" dirty="0"/>
              </a:p>
              <a:p>
                <a:pPr marL="0" indent="0" algn="r" rtl="1">
                  <a:buNone/>
                </a:pPr>
                <a:r>
                  <a:rPr lang="ar-SA" dirty="0"/>
                  <a:t>المتغيرات: </a:t>
                </a:r>
              </a:p>
              <a:p>
                <a:pPr marL="0" indent="0" algn="ctr" rtl="1">
                  <a:buNone/>
                </a:pPr>
                <a:r>
                  <a:rPr lang="ar-SA" dirty="0"/>
                  <a:t>إحداثي المحور</a:t>
                </a:r>
                <a:r>
                  <a:rPr lang="ar-SA" sz="2400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ar-SA" dirty="0"/>
                  <a:t> للمستودع =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ar-SA" dirty="0"/>
              </a:p>
              <a:p>
                <a:pPr marL="0" indent="0" algn="ctr" rtl="1">
                  <a:buNone/>
                </a:pPr>
                <a:r>
                  <a:rPr lang="ar-SA" dirty="0"/>
                  <a:t>إحداثي المحور</a:t>
                </a:r>
                <a:r>
                  <a:rPr lang="ar-SA" sz="2400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ar-SA" dirty="0"/>
                  <a:t> للمستودع =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ar-SA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r" rtl="1">
                  <a:buNone/>
                </a:pPr>
                <a:r>
                  <a:rPr lang="ar-S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المسافة من المستودع للعميل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ar-S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ar-SA" dirty="0"/>
                  <a:t>=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ar-SA" dirty="0"/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2"/>
                <a:stretch>
                  <a:fillRect t="-1677" r="-1749" b="-1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7628728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0121213"/>
                  </p:ext>
                </p:extLst>
              </p:nvPr>
            </p:nvGraphicFramePr>
            <p:xfrm>
              <a:off x="611560" y="2060848"/>
              <a:ext cx="8048410" cy="2621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5578">
                      <a:extLst>
                        <a:ext uri="{9D8B030D-6E8A-4147-A177-3AD203B41FA5}">
                          <a16:colId xmlns:a16="http://schemas.microsoft.com/office/drawing/2014/main" val="3513135969"/>
                        </a:ext>
                      </a:extLst>
                    </a:gridCol>
                    <a:gridCol w="939938">
                      <a:extLst>
                        <a:ext uri="{9D8B030D-6E8A-4147-A177-3AD203B41FA5}">
                          <a16:colId xmlns:a16="http://schemas.microsoft.com/office/drawing/2014/main" val="192760294"/>
                        </a:ext>
                      </a:extLst>
                    </a:gridCol>
                    <a:gridCol w="813799">
                      <a:extLst>
                        <a:ext uri="{9D8B030D-6E8A-4147-A177-3AD203B41FA5}">
                          <a16:colId xmlns:a16="http://schemas.microsoft.com/office/drawing/2014/main" val="1718296879"/>
                        </a:ext>
                      </a:extLst>
                    </a:gridCol>
                    <a:gridCol w="1110836">
                      <a:extLst>
                        <a:ext uri="{9D8B030D-6E8A-4147-A177-3AD203B41FA5}">
                          <a16:colId xmlns:a16="http://schemas.microsoft.com/office/drawing/2014/main" val="886551338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1708280077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3551486720"/>
                        </a:ext>
                      </a:extLst>
                    </a:gridCol>
                    <a:gridCol w="1110836">
                      <a:extLst>
                        <a:ext uri="{9D8B030D-6E8A-4147-A177-3AD203B41FA5}">
                          <a16:colId xmlns:a16="http://schemas.microsoft.com/office/drawing/2014/main" val="2574972041"/>
                        </a:ext>
                      </a:extLst>
                    </a:gridCol>
                    <a:gridCol w="1367183">
                      <a:extLst>
                        <a:ext uri="{9D8B030D-6E8A-4147-A177-3AD203B41FA5}">
                          <a16:colId xmlns:a16="http://schemas.microsoft.com/office/drawing/2014/main" val="404091062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ar-SA" b="0" i="0" dirty="0">
                              <a:solidFill>
                                <a:schemeClr val="tx1"/>
                              </a:solidFill>
                            </a:rPr>
                            <a:t>تكرار</a:t>
                          </a:r>
                          <a:endParaRPr lang="en-US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oMath>
                          </a14:m>
                          <a:endParaRPr lang="en-US" sz="20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TW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20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mid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mid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ar-SA" b="0" dirty="0">
                              <a:solidFill>
                                <a:schemeClr val="tx1"/>
                              </a:solidFill>
                            </a:rPr>
                            <a:t>تحديث الفترة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701402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1.5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-2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-0.75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 = 1.5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77004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 = 1.75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608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-0.3594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 = 1.625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20645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1.6875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-0.3594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-0.1523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 = 1.6875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73980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1.6875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1.7188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-0.1523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-0.0457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 = 1.7188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8036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1.7188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1.7344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-0.0457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0.0081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668512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0121213"/>
                  </p:ext>
                </p:extLst>
              </p:nvPr>
            </p:nvGraphicFramePr>
            <p:xfrm>
              <a:off x="611560" y="2060848"/>
              <a:ext cx="8048410" cy="2621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5578">
                      <a:extLst>
                        <a:ext uri="{9D8B030D-6E8A-4147-A177-3AD203B41FA5}">
                          <a16:colId xmlns:a16="http://schemas.microsoft.com/office/drawing/2014/main" val="3513135969"/>
                        </a:ext>
                      </a:extLst>
                    </a:gridCol>
                    <a:gridCol w="939938">
                      <a:extLst>
                        <a:ext uri="{9D8B030D-6E8A-4147-A177-3AD203B41FA5}">
                          <a16:colId xmlns:a16="http://schemas.microsoft.com/office/drawing/2014/main" val="192760294"/>
                        </a:ext>
                      </a:extLst>
                    </a:gridCol>
                    <a:gridCol w="813799">
                      <a:extLst>
                        <a:ext uri="{9D8B030D-6E8A-4147-A177-3AD203B41FA5}">
                          <a16:colId xmlns:a16="http://schemas.microsoft.com/office/drawing/2014/main" val="1718296879"/>
                        </a:ext>
                      </a:extLst>
                    </a:gridCol>
                    <a:gridCol w="1110836">
                      <a:extLst>
                        <a:ext uri="{9D8B030D-6E8A-4147-A177-3AD203B41FA5}">
                          <a16:colId xmlns:a16="http://schemas.microsoft.com/office/drawing/2014/main" val="886551338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1708280077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3551486720"/>
                        </a:ext>
                      </a:extLst>
                    </a:gridCol>
                    <a:gridCol w="1110836">
                      <a:extLst>
                        <a:ext uri="{9D8B030D-6E8A-4147-A177-3AD203B41FA5}">
                          <a16:colId xmlns:a16="http://schemas.microsoft.com/office/drawing/2014/main" val="2574972041"/>
                        </a:ext>
                      </a:extLst>
                    </a:gridCol>
                    <a:gridCol w="1367183">
                      <a:extLst>
                        <a:ext uri="{9D8B030D-6E8A-4147-A177-3AD203B41FA5}">
                          <a16:colId xmlns:a16="http://schemas.microsoft.com/office/drawing/2014/main" val="404091062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ar-SA" b="0" i="0" dirty="0" smtClean="0">
                              <a:solidFill>
                                <a:schemeClr val="tx1"/>
                              </a:solidFill>
                            </a:rPr>
                            <a:t>تكرار</a:t>
                          </a:r>
                          <a:endParaRPr lang="en-US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4416" t="-7692" r="-675974" b="-58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1940" t="-7692" r="-676866" b="-58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9670" t="-7692" r="-398352" b="-58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3636" t="-7692" r="-339394" b="-58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10000" t="-7692" r="-273333" b="-58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0000" t="-7692" r="-124044" b="-58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ar-SA" b="0" dirty="0" smtClean="0">
                              <a:solidFill>
                                <a:schemeClr val="tx1"/>
                              </a:solidFill>
                            </a:rPr>
                            <a:t>تحديث الفترة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701402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-2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-0.75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 = 1.5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77004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-0.75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0.0625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 = 1.75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608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1.625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-0.75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0.0625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-0.3594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 = 1.625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20645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1.6875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-0.3594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0.0625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-0.1523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 = 1.6875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73980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1.6875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1.7188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-0.1523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-0.0457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 = 1.7188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8036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1.7188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1.7344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-0.0457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0.0081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6685122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60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طريقة التنصيف لإيجاد جذر دالة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512912"/>
            <a:ext cx="8712968" cy="4724400"/>
          </a:xfrm>
        </p:spPr>
        <p:txBody>
          <a:bodyPr/>
          <a:lstStyle/>
          <a:p>
            <a:pPr marL="0" indent="0" algn="r" rtl="1">
              <a:buNone/>
            </a:pPr>
            <a:r>
              <a:rPr lang="ar-SA" dirty="0">
                <a:latin typeface="Cambria Math" panose="02040503050406030204" pitchFamily="18" charset="0"/>
                <a:ea typeface="Cambria Math" panose="02040503050406030204" pitchFamily="18" charset="0"/>
              </a:rPr>
              <a:t>الحل: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r" rtl="1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r" rtl="1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r" rtl="1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r" rtl="1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r" rtl="1">
              <a:buNone/>
            </a:pPr>
            <a:endParaRPr lang="ar-SA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r" rtl="1">
              <a:buNone/>
            </a:pPr>
            <a:endParaRPr lang="ar-SA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9512" y="3255488"/>
            <a:ext cx="86596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9512" y="3625778"/>
            <a:ext cx="8640960" cy="2647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9512" y="3975568"/>
            <a:ext cx="8659688" cy="245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9512" y="4379488"/>
            <a:ext cx="8659688" cy="201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50" b="35300"/>
          <a:stretch/>
        </p:blipFill>
        <p:spPr>
          <a:xfrm>
            <a:off x="439400" y="4685816"/>
            <a:ext cx="6858000" cy="1944216"/>
          </a:xfrm>
          <a:prstGeom prst="rect">
            <a:avLst/>
          </a:prstGeom>
        </p:spPr>
      </p:pic>
      <p:cxnSp>
        <p:nvCxnSpPr>
          <p:cNvPr id="12" name="Curved Connector 11"/>
          <p:cNvCxnSpPr/>
          <p:nvPr/>
        </p:nvCxnSpPr>
        <p:spPr>
          <a:xfrm>
            <a:off x="4621160" y="5075352"/>
            <a:ext cx="512299" cy="475928"/>
          </a:xfrm>
          <a:prstGeom prst="curvedConnector3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754206" y="4829467"/>
                <a:ext cx="2086162" cy="4520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1.7321</a:t>
                </a: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206" y="4829467"/>
                <a:ext cx="2086162" cy="452077"/>
              </a:xfrm>
              <a:prstGeom prst="rect">
                <a:avLst/>
              </a:prstGeom>
              <a:blipFill>
                <a:blip r:embed="rId6"/>
                <a:stretch>
                  <a:fillRect t="-9459" b="-337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3763432" y="6093508"/>
                <a:ext cx="288032" cy="4227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3432" y="6093508"/>
                <a:ext cx="288032" cy="422726"/>
              </a:xfrm>
              <a:prstGeom prst="rect">
                <a:avLst/>
              </a:prstGeom>
              <a:blipFill>
                <a:blip r:embed="rId7"/>
                <a:stretch>
                  <a:fillRect l="-208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650400" y="6122792"/>
                <a:ext cx="288032" cy="4227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400" y="6122792"/>
                <a:ext cx="288032" cy="422726"/>
              </a:xfrm>
              <a:prstGeom prst="rect">
                <a:avLst/>
              </a:prstGeom>
              <a:blipFill>
                <a:blip r:embed="rId8"/>
                <a:stretch>
                  <a:fillRect l="-31915" r="-2128" b="-2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57200" y="5735145"/>
                <a:ext cx="388580" cy="2668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735145"/>
                <a:ext cx="388580" cy="266857"/>
              </a:xfrm>
              <a:prstGeom prst="rect">
                <a:avLst/>
              </a:prstGeom>
              <a:blipFill>
                <a:blip r:embed="rId9"/>
                <a:stretch>
                  <a:fillRect l="-3125" b="-204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876256" y="5723424"/>
                <a:ext cx="556075" cy="2436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5723424"/>
                <a:ext cx="556075" cy="243614"/>
              </a:xfrm>
              <a:prstGeom prst="rect">
                <a:avLst/>
              </a:prstGeom>
              <a:blipFill>
                <a:blip r:embed="rId10"/>
                <a:stretch>
                  <a:fillRect b="-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812710" y="6017883"/>
                <a:ext cx="388580" cy="2668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710" y="6017883"/>
                <a:ext cx="388580" cy="266857"/>
              </a:xfrm>
              <a:prstGeom prst="rect">
                <a:avLst/>
              </a:prstGeom>
              <a:blipFill>
                <a:blip r:embed="rId11"/>
                <a:stretch>
                  <a:fillRect l="-4762" b="-2272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5220071" y="6093508"/>
                <a:ext cx="523721" cy="4227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sz="2400" b="0" i="0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mid</m:t>
                      </m:r>
                    </m:oMath>
                  </m:oMathPara>
                </a14:m>
                <a:endParaRPr lang="en-US" sz="240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1" y="6093508"/>
                <a:ext cx="523721" cy="422726"/>
              </a:xfrm>
              <a:prstGeom prst="rect">
                <a:avLst/>
              </a:prstGeom>
              <a:blipFill>
                <a:blip r:embed="rId12"/>
                <a:stretch>
                  <a:fillRect l="-17442" r="-4651" b="-115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 flipV="1">
            <a:off x="5288896" y="5968945"/>
            <a:ext cx="0" cy="2192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5940152" y="6162120"/>
                <a:ext cx="288032" cy="4227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400" dirty="0">
                  <a:solidFill>
                    <a:srgbClr val="009900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6162120"/>
                <a:ext cx="288032" cy="422726"/>
              </a:xfrm>
              <a:prstGeom prst="rect">
                <a:avLst/>
              </a:prstGeom>
              <a:blipFill>
                <a:blip r:embed="rId13"/>
                <a:stretch>
                  <a:fillRect l="-31250" r="-41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4499992" y="6169965"/>
                <a:ext cx="288032" cy="4227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</m:t>
                      </m:r>
                    </m:oMath>
                  </m:oMathPara>
                </a14:m>
                <a:endParaRPr lang="en-US" sz="2400" dirty="0">
                  <a:solidFill>
                    <a:srgbClr val="009900"/>
                  </a:solidFill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6169965"/>
                <a:ext cx="288032" cy="422726"/>
              </a:xfrm>
              <a:prstGeom prst="rect">
                <a:avLst/>
              </a:prstGeom>
              <a:blipFill>
                <a:blip r:embed="rId14"/>
                <a:stretch>
                  <a:fillRect l="-46809" r="-19149" b="-57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Left Brace 32"/>
          <p:cNvSpPr/>
          <p:nvPr/>
        </p:nvSpPr>
        <p:spPr>
          <a:xfrm rot="16200000">
            <a:off x="5859927" y="5981067"/>
            <a:ext cx="301266" cy="1371600"/>
          </a:xfrm>
          <a:prstGeom prst="leftBrace">
            <a:avLst>
              <a:gd name="adj1" fmla="val 8333"/>
              <a:gd name="adj2" fmla="val 51924"/>
            </a:avLst>
          </a:prstGeom>
          <a:ln w="22225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9900"/>
              </a:solidFill>
            </a:endParaRPr>
          </a:p>
        </p:txBody>
      </p:sp>
      <p:sp>
        <p:nvSpPr>
          <p:cNvPr id="29" name="Left Brace 28"/>
          <p:cNvSpPr/>
          <p:nvPr/>
        </p:nvSpPr>
        <p:spPr>
          <a:xfrm rot="16200000">
            <a:off x="4422967" y="5980346"/>
            <a:ext cx="301266" cy="1371600"/>
          </a:xfrm>
          <a:prstGeom prst="leftBrace">
            <a:avLst>
              <a:gd name="adj1" fmla="val 8333"/>
              <a:gd name="adj2" fmla="val 51924"/>
            </a:avLst>
          </a:prstGeom>
          <a:ln w="22225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990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3868400" y="5968945"/>
            <a:ext cx="0" cy="2192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724222" y="5959112"/>
            <a:ext cx="0" cy="2192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164289" y="2892264"/>
            <a:ext cx="1800199" cy="208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983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 animBg="1"/>
      <p:bldP spid="29" grpId="0" animBg="1"/>
      <p:bldP spid="3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9393268"/>
                  </p:ext>
                </p:extLst>
              </p:nvPr>
            </p:nvGraphicFramePr>
            <p:xfrm>
              <a:off x="611560" y="2060848"/>
              <a:ext cx="8048410" cy="2621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5578">
                      <a:extLst>
                        <a:ext uri="{9D8B030D-6E8A-4147-A177-3AD203B41FA5}">
                          <a16:colId xmlns:a16="http://schemas.microsoft.com/office/drawing/2014/main" val="3513135969"/>
                        </a:ext>
                      </a:extLst>
                    </a:gridCol>
                    <a:gridCol w="939938">
                      <a:extLst>
                        <a:ext uri="{9D8B030D-6E8A-4147-A177-3AD203B41FA5}">
                          <a16:colId xmlns:a16="http://schemas.microsoft.com/office/drawing/2014/main" val="192760294"/>
                        </a:ext>
                      </a:extLst>
                    </a:gridCol>
                    <a:gridCol w="813799">
                      <a:extLst>
                        <a:ext uri="{9D8B030D-6E8A-4147-A177-3AD203B41FA5}">
                          <a16:colId xmlns:a16="http://schemas.microsoft.com/office/drawing/2014/main" val="1718296879"/>
                        </a:ext>
                      </a:extLst>
                    </a:gridCol>
                    <a:gridCol w="1110836">
                      <a:extLst>
                        <a:ext uri="{9D8B030D-6E8A-4147-A177-3AD203B41FA5}">
                          <a16:colId xmlns:a16="http://schemas.microsoft.com/office/drawing/2014/main" val="886551338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1708280077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3551486720"/>
                        </a:ext>
                      </a:extLst>
                    </a:gridCol>
                    <a:gridCol w="1110836">
                      <a:extLst>
                        <a:ext uri="{9D8B030D-6E8A-4147-A177-3AD203B41FA5}">
                          <a16:colId xmlns:a16="http://schemas.microsoft.com/office/drawing/2014/main" val="2574972041"/>
                        </a:ext>
                      </a:extLst>
                    </a:gridCol>
                    <a:gridCol w="1367183">
                      <a:extLst>
                        <a:ext uri="{9D8B030D-6E8A-4147-A177-3AD203B41FA5}">
                          <a16:colId xmlns:a16="http://schemas.microsoft.com/office/drawing/2014/main" val="404091062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ar-SA" b="0" i="0" dirty="0">
                              <a:solidFill>
                                <a:schemeClr val="tx1"/>
                              </a:solidFill>
                            </a:rPr>
                            <a:t>تكرار</a:t>
                          </a:r>
                          <a:endParaRPr lang="en-US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oMath>
                          </a14:m>
                          <a:endParaRPr lang="en-US" sz="20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TW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20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mid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mid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ar-SA" b="0" dirty="0">
                              <a:solidFill>
                                <a:schemeClr val="tx1"/>
                              </a:solidFill>
                            </a:rPr>
                            <a:t>تحديث الفترة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701402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1.5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-2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-0.75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 = 1.5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77004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 = 1.75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608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-0.3594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 = 1.625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20645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1.6875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-0.3594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-0.1523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 = 1.6875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73980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1.6875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1.7188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-0.1523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-0.0457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 = 1.7188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8036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1.7188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1.7344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-0.0457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0.0081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668512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9393268"/>
                  </p:ext>
                </p:extLst>
              </p:nvPr>
            </p:nvGraphicFramePr>
            <p:xfrm>
              <a:off x="611560" y="2060848"/>
              <a:ext cx="8048410" cy="2621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5578">
                      <a:extLst>
                        <a:ext uri="{9D8B030D-6E8A-4147-A177-3AD203B41FA5}">
                          <a16:colId xmlns:a16="http://schemas.microsoft.com/office/drawing/2014/main" val="3513135969"/>
                        </a:ext>
                      </a:extLst>
                    </a:gridCol>
                    <a:gridCol w="939938">
                      <a:extLst>
                        <a:ext uri="{9D8B030D-6E8A-4147-A177-3AD203B41FA5}">
                          <a16:colId xmlns:a16="http://schemas.microsoft.com/office/drawing/2014/main" val="192760294"/>
                        </a:ext>
                      </a:extLst>
                    </a:gridCol>
                    <a:gridCol w="813799">
                      <a:extLst>
                        <a:ext uri="{9D8B030D-6E8A-4147-A177-3AD203B41FA5}">
                          <a16:colId xmlns:a16="http://schemas.microsoft.com/office/drawing/2014/main" val="1718296879"/>
                        </a:ext>
                      </a:extLst>
                    </a:gridCol>
                    <a:gridCol w="1110836">
                      <a:extLst>
                        <a:ext uri="{9D8B030D-6E8A-4147-A177-3AD203B41FA5}">
                          <a16:colId xmlns:a16="http://schemas.microsoft.com/office/drawing/2014/main" val="886551338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1708280077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3551486720"/>
                        </a:ext>
                      </a:extLst>
                    </a:gridCol>
                    <a:gridCol w="1110836">
                      <a:extLst>
                        <a:ext uri="{9D8B030D-6E8A-4147-A177-3AD203B41FA5}">
                          <a16:colId xmlns:a16="http://schemas.microsoft.com/office/drawing/2014/main" val="2574972041"/>
                        </a:ext>
                      </a:extLst>
                    </a:gridCol>
                    <a:gridCol w="1367183">
                      <a:extLst>
                        <a:ext uri="{9D8B030D-6E8A-4147-A177-3AD203B41FA5}">
                          <a16:colId xmlns:a16="http://schemas.microsoft.com/office/drawing/2014/main" val="404091062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ar-SA" b="0" i="0" dirty="0" smtClean="0">
                              <a:solidFill>
                                <a:schemeClr val="tx1"/>
                              </a:solidFill>
                            </a:rPr>
                            <a:t>تكرار</a:t>
                          </a:r>
                          <a:endParaRPr lang="en-US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4416" t="-7692" r="-675974" b="-58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1940" t="-7692" r="-676866" b="-58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9670" t="-7692" r="-398352" b="-58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3636" t="-7692" r="-339394" b="-58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10000" t="-7692" r="-273333" b="-58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0000" t="-7692" r="-124044" b="-58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ar-SA" b="0" dirty="0" smtClean="0">
                              <a:solidFill>
                                <a:schemeClr val="tx1"/>
                              </a:solidFill>
                            </a:rPr>
                            <a:t>تحديث الفترة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701402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-2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-0.75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 = 1.5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77004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-0.75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0.0625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 = 1.75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608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1.625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-0.75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0.0625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-0.3594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 = 1.625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20645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1.6875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-0.3594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0.0625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-0.1523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 = 1.6875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73980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1.6875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1.7188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-0.1523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-0.0457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 = 1.7188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8036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1.7188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1.7344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-0.0457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0.0081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6685122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61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طريقة التنصيف لإيجاد جذر دالة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512912"/>
            <a:ext cx="8712968" cy="4724400"/>
          </a:xfrm>
        </p:spPr>
        <p:txBody>
          <a:bodyPr/>
          <a:lstStyle/>
          <a:p>
            <a:pPr marL="0" indent="0" algn="r" rtl="1">
              <a:buNone/>
            </a:pPr>
            <a:r>
              <a:rPr lang="ar-SA" dirty="0">
                <a:latin typeface="Cambria Math" panose="02040503050406030204" pitchFamily="18" charset="0"/>
                <a:ea typeface="Cambria Math" panose="02040503050406030204" pitchFamily="18" charset="0"/>
              </a:rPr>
              <a:t>الحل: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r" rtl="1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r" rtl="1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r" rtl="1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r" rtl="1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r" rtl="1">
              <a:buNone/>
            </a:pPr>
            <a:endParaRPr lang="ar-SA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r" rtl="1">
              <a:buNone/>
            </a:pPr>
            <a:endParaRPr lang="ar-SA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9512" y="3615946"/>
            <a:ext cx="8640960" cy="2647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9512" y="3975568"/>
            <a:ext cx="8659688" cy="245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9512" y="4379488"/>
            <a:ext cx="8659688" cy="201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50" b="35300"/>
          <a:stretch/>
        </p:blipFill>
        <p:spPr>
          <a:xfrm>
            <a:off x="439400" y="4685816"/>
            <a:ext cx="6858000" cy="1944216"/>
          </a:xfrm>
          <a:prstGeom prst="rect">
            <a:avLst/>
          </a:prstGeom>
        </p:spPr>
      </p:pic>
      <p:cxnSp>
        <p:nvCxnSpPr>
          <p:cNvPr id="12" name="Curved Connector 11"/>
          <p:cNvCxnSpPr/>
          <p:nvPr/>
        </p:nvCxnSpPr>
        <p:spPr>
          <a:xfrm>
            <a:off x="4621160" y="5075352"/>
            <a:ext cx="512299" cy="475928"/>
          </a:xfrm>
          <a:prstGeom prst="curvedConnector3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754206" y="4829467"/>
                <a:ext cx="2086162" cy="4520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1.7321</a:t>
                </a: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206" y="4829467"/>
                <a:ext cx="2086162" cy="452077"/>
              </a:xfrm>
              <a:prstGeom prst="rect">
                <a:avLst/>
              </a:prstGeom>
              <a:blipFill>
                <a:blip r:embed="rId6"/>
                <a:stretch>
                  <a:fillRect t="-9459" b="-337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3763432" y="6093508"/>
                <a:ext cx="288032" cy="4227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3432" y="6093508"/>
                <a:ext cx="288032" cy="422726"/>
              </a:xfrm>
              <a:prstGeom prst="rect">
                <a:avLst/>
              </a:prstGeom>
              <a:blipFill>
                <a:blip r:embed="rId7"/>
                <a:stretch>
                  <a:fillRect l="-208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209562" y="6122792"/>
                <a:ext cx="288032" cy="4227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562" y="6122792"/>
                <a:ext cx="288032" cy="422726"/>
              </a:xfrm>
              <a:prstGeom prst="rect">
                <a:avLst/>
              </a:prstGeom>
              <a:blipFill>
                <a:blip r:embed="rId8"/>
                <a:stretch>
                  <a:fillRect l="-34043" b="-2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57200" y="5735145"/>
                <a:ext cx="388580" cy="2668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735145"/>
                <a:ext cx="388580" cy="266857"/>
              </a:xfrm>
              <a:prstGeom prst="rect">
                <a:avLst/>
              </a:prstGeom>
              <a:blipFill>
                <a:blip r:embed="rId9"/>
                <a:stretch>
                  <a:fillRect l="-3125" b="-204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876256" y="5723424"/>
                <a:ext cx="556075" cy="2436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5723424"/>
                <a:ext cx="556075" cy="243614"/>
              </a:xfrm>
              <a:prstGeom prst="rect">
                <a:avLst/>
              </a:prstGeom>
              <a:blipFill>
                <a:blip r:embed="rId10"/>
                <a:stretch>
                  <a:fillRect b="-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812710" y="6017883"/>
                <a:ext cx="388580" cy="2668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710" y="6017883"/>
                <a:ext cx="388580" cy="266857"/>
              </a:xfrm>
              <a:prstGeom prst="rect">
                <a:avLst/>
              </a:prstGeom>
              <a:blipFill>
                <a:blip r:embed="rId11"/>
                <a:stretch>
                  <a:fillRect l="-4762" b="-2272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4520805" y="6093508"/>
                <a:ext cx="523721" cy="4227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sz="2400" b="0" i="0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mid</m:t>
                      </m:r>
                    </m:oMath>
                  </m:oMathPara>
                </a14:m>
                <a:endParaRPr lang="en-US" sz="240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805" y="6093508"/>
                <a:ext cx="523721" cy="422726"/>
              </a:xfrm>
              <a:prstGeom prst="rect">
                <a:avLst/>
              </a:prstGeom>
              <a:blipFill>
                <a:blip r:embed="rId12"/>
                <a:stretch>
                  <a:fillRect l="-18605" r="-4651" b="-115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 flipV="1">
            <a:off x="4589630" y="5968945"/>
            <a:ext cx="0" cy="2192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4139952" y="6162120"/>
                <a:ext cx="288032" cy="4227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400" dirty="0">
                  <a:solidFill>
                    <a:srgbClr val="009900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6162120"/>
                <a:ext cx="288032" cy="422726"/>
              </a:xfrm>
              <a:prstGeom prst="rect">
                <a:avLst/>
              </a:prstGeom>
              <a:blipFill>
                <a:blip r:embed="rId13"/>
                <a:stretch>
                  <a:fillRect l="-31915" r="-638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5035578" y="6169965"/>
                <a:ext cx="288032" cy="4227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</m:t>
                      </m:r>
                    </m:oMath>
                  </m:oMathPara>
                </a14:m>
                <a:endParaRPr lang="en-US" sz="2400" dirty="0">
                  <a:solidFill>
                    <a:srgbClr val="009900"/>
                  </a:solidFill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578" y="6169965"/>
                <a:ext cx="288032" cy="422726"/>
              </a:xfrm>
              <a:prstGeom prst="rect">
                <a:avLst/>
              </a:prstGeom>
              <a:blipFill>
                <a:blip r:embed="rId14"/>
                <a:stretch>
                  <a:fillRect l="-46809" r="-19149" b="-57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Left Brace 28"/>
          <p:cNvSpPr/>
          <p:nvPr/>
        </p:nvSpPr>
        <p:spPr>
          <a:xfrm rot="16200000">
            <a:off x="4042889" y="6307088"/>
            <a:ext cx="333582" cy="685800"/>
          </a:xfrm>
          <a:prstGeom prst="leftBrace">
            <a:avLst>
              <a:gd name="adj1" fmla="val 8333"/>
              <a:gd name="adj2" fmla="val 51924"/>
            </a:avLst>
          </a:prstGeom>
          <a:ln w="22225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9900"/>
              </a:solidFill>
            </a:endParaRPr>
          </a:p>
        </p:txBody>
      </p:sp>
      <p:sp>
        <p:nvSpPr>
          <p:cNvPr id="30" name="Left Brace 29"/>
          <p:cNvSpPr/>
          <p:nvPr/>
        </p:nvSpPr>
        <p:spPr>
          <a:xfrm rot="16200000">
            <a:off x="4771879" y="6303685"/>
            <a:ext cx="333582" cy="685800"/>
          </a:xfrm>
          <a:prstGeom prst="leftBrace">
            <a:avLst>
              <a:gd name="adj1" fmla="val 8333"/>
              <a:gd name="adj2" fmla="val 51924"/>
            </a:avLst>
          </a:prstGeom>
          <a:ln w="22225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99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3868400" y="5968945"/>
            <a:ext cx="0" cy="2192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288896" y="5968945"/>
            <a:ext cx="0" cy="2192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164289" y="3252850"/>
            <a:ext cx="1800199" cy="208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530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29" grpId="0" animBg="1"/>
      <p:bldP spid="30" grpId="0" animBg="1"/>
      <p:bldP spid="3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4129854"/>
                  </p:ext>
                </p:extLst>
              </p:nvPr>
            </p:nvGraphicFramePr>
            <p:xfrm>
              <a:off x="611560" y="2060848"/>
              <a:ext cx="8048410" cy="2621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5578">
                      <a:extLst>
                        <a:ext uri="{9D8B030D-6E8A-4147-A177-3AD203B41FA5}">
                          <a16:colId xmlns:a16="http://schemas.microsoft.com/office/drawing/2014/main" val="3513135969"/>
                        </a:ext>
                      </a:extLst>
                    </a:gridCol>
                    <a:gridCol w="939938">
                      <a:extLst>
                        <a:ext uri="{9D8B030D-6E8A-4147-A177-3AD203B41FA5}">
                          <a16:colId xmlns:a16="http://schemas.microsoft.com/office/drawing/2014/main" val="192760294"/>
                        </a:ext>
                      </a:extLst>
                    </a:gridCol>
                    <a:gridCol w="813799">
                      <a:extLst>
                        <a:ext uri="{9D8B030D-6E8A-4147-A177-3AD203B41FA5}">
                          <a16:colId xmlns:a16="http://schemas.microsoft.com/office/drawing/2014/main" val="1718296879"/>
                        </a:ext>
                      </a:extLst>
                    </a:gridCol>
                    <a:gridCol w="1110836">
                      <a:extLst>
                        <a:ext uri="{9D8B030D-6E8A-4147-A177-3AD203B41FA5}">
                          <a16:colId xmlns:a16="http://schemas.microsoft.com/office/drawing/2014/main" val="886551338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1708280077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3551486720"/>
                        </a:ext>
                      </a:extLst>
                    </a:gridCol>
                    <a:gridCol w="1110836">
                      <a:extLst>
                        <a:ext uri="{9D8B030D-6E8A-4147-A177-3AD203B41FA5}">
                          <a16:colId xmlns:a16="http://schemas.microsoft.com/office/drawing/2014/main" val="2574972041"/>
                        </a:ext>
                      </a:extLst>
                    </a:gridCol>
                    <a:gridCol w="1367183">
                      <a:extLst>
                        <a:ext uri="{9D8B030D-6E8A-4147-A177-3AD203B41FA5}">
                          <a16:colId xmlns:a16="http://schemas.microsoft.com/office/drawing/2014/main" val="404091062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ar-SA" b="0" i="0" dirty="0">
                              <a:solidFill>
                                <a:schemeClr val="tx1"/>
                              </a:solidFill>
                            </a:rPr>
                            <a:t>تكرار</a:t>
                          </a:r>
                          <a:endParaRPr lang="en-US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oMath>
                          </a14:m>
                          <a:endParaRPr lang="en-US" sz="20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TW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20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mid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mid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ar-SA" b="0" dirty="0">
                              <a:solidFill>
                                <a:schemeClr val="tx1"/>
                              </a:solidFill>
                            </a:rPr>
                            <a:t>تحديث الفترة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701402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1.5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-2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-0.75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 = 1.5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77004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 = 1.75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608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-0.3594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 = 1.625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20645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1.6875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-0.3594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-0.1523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 = 1.6875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73980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1.6875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1.7188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-0.1523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-0.0457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 = 1.7188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8036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1.7188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1.7344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-0.0457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0.0081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668512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4129854"/>
                  </p:ext>
                </p:extLst>
              </p:nvPr>
            </p:nvGraphicFramePr>
            <p:xfrm>
              <a:off x="611560" y="2060848"/>
              <a:ext cx="8048410" cy="2621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5578">
                      <a:extLst>
                        <a:ext uri="{9D8B030D-6E8A-4147-A177-3AD203B41FA5}">
                          <a16:colId xmlns:a16="http://schemas.microsoft.com/office/drawing/2014/main" val="3513135969"/>
                        </a:ext>
                      </a:extLst>
                    </a:gridCol>
                    <a:gridCol w="939938">
                      <a:extLst>
                        <a:ext uri="{9D8B030D-6E8A-4147-A177-3AD203B41FA5}">
                          <a16:colId xmlns:a16="http://schemas.microsoft.com/office/drawing/2014/main" val="192760294"/>
                        </a:ext>
                      </a:extLst>
                    </a:gridCol>
                    <a:gridCol w="813799">
                      <a:extLst>
                        <a:ext uri="{9D8B030D-6E8A-4147-A177-3AD203B41FA5}">
                          <a16:colId xmlns:a16="http://schemas.microsoft.com/office/drawing/2014/main" val="1718296879"/>
                        </a:ext>
                      </a:extLst>
                    </a:gridCol>
                    <a:gridCol w="1110836">
                      <a:extLst>
                        <a:ext uri="{9D8B030D-6E8A-4147-A177-3AD203B41FA5}">
                          <a16:colId xmlns:a16="http://schemas.microsoft.com/office/drawing/2014/main" val="886551338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1708280077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3551486720"/>
                        </a:ext>
                      </a:extLst>
                    </a:gridCol>
                    <a:gridCol w="1110836">
                      <a:extLst>
                        <a:ext uri="{9D8B030D-6E8A-4147-A177-3AD203B41FA5}">
                          <a16:colId xmlns:a16="http://schemas.microsoft.com/office/drawing/2014/main" val="2574972041"/>
                        </a:ext>
                      </a:extLst>
                    </a:gridCol>
                    <a:gridCol w="1367183">
                      <a:extLst>
                        <a:ext uri="{9D8B030D-6E8A-4147-A177-3AD203B41FA5}">
                          <a16:colId xmlns:a16="http://schemas.microsoft.com/office/drawing/2014/main" val="404091062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ar-SA" b="0" i="0" dirty="0" smtClean="0">
                              <a:solidFill>
                                <a:schemeClr val="tx1"/>
                              </a:solidFill>
                            </a:rPr>
                            <a:t>تكرار</a:t>
                          </a:r>
                          <a:endParaRPr lang="en-US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4416" t="-7692" r="-675974" b="-58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1940" t="-7692" r="-676866" b="-58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9670" t="-7692" r="-398352" b="-58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3636" t="-7692" r="-339394" b="-58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10000" t="-7692" r="-273333" b="-58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0000" t="-7692" r="-124044" b="-58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ar-SA" b="0" dirty="0" smtClean="0">
                              <a:solidFill>
                                <a:schemeClr val="tx1"/>
                              </a:solidFill>
                            </a:rPr>
                            <a:t>تحديث الفترة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701402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-2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-0.75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 = 1.5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77004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-0.75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0.0625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 = 1.75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608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1.625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-0.75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0.0625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-0.3594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 = 1.625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20645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1.6875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-0.3594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0.0625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-0.1523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 = 1.6875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73980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1.6875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1.7188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-0.1523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-0.0457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 = 1.7188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8036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1.7188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1.7344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-0.0457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0.0081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6685122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62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طريقة التنصيف لإيجاد جذر دالة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marL="0" indent="0" algn="r" rtl="1">
                  <a:buNone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الحل: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نلاحظ أن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ar-S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mid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ar-S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ar-S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</a:p>
              <a:p>
                <a:pPr marL="0" indent="0" algn="r" rtl="1">
                  <a:buNone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إذا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mid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7344</m:t>
                    </m:r>
                  </m:oMath>
                </a14:m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4"/>
                <a:stretch>
                  <a:fillRect t="-1677" r="-1749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179512" y="3975568"/>
            <a:ext cx="8659688" cy="245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9512" y="4379488"/>
            <a:ext cx="8659688" cy="201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57200" y="5735145"/>
                <a:ext cx="388580" cy="2668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735145"/>
                <a:ext cx="388580" cy="266857"/>
              </a:xfrm>
              <a:prstGeom prst="rect">
                <a:avLst/>
              </a:prstGeom>
              <a:blipFill>
                <a:blip r:embed="rId9"/>
                <a:stretch>
                  <a:fillRect l="-3125" b="-204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79486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63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طريقة التنصيف للبرمجة غير الخطية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marL="0" indent="0" algn="r" rtl="1">
                  <a:spcBef>
                    <a:spcPts val="0"/>
                  </a:spcBef>
                  <a:buNone/>
                </a:pPr>
                <a:r>
                  <a:rPr lang="ar-SA" dirty="0"/>
                  <a:t>للمسألة غير الخطية التالية: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TW" dirty="0"/>
                  <a:t>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dirty="0"/>
                  <a:t>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 marL="0" indent="0" rtl="1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TW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  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TW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بحيث أن الدالة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قابلة للاشتقاق وأحادية المنوال في الفترة 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altLang="zh-TW" sz="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</a:t>
                </a: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ar-SA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نستخدم طريقة التنصيف لإيجاد جذر الدالة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ar-SA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، أي نجد قيمة</a:t>
                </a:r>
                <a:r>
                  <a:rPr lang="ar-SA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ar-SA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ar-SA" altLang="zh-TW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ar-SA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التي تحقق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ar-SA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</a:t>
                </a:r>
                <a:endParaRPr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2"/>
                <a:stretch>
                  <a:fillRect t="-1677" r="-1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4139952" y="2276872"/>
            <a:ext cx="57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266203744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64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طريقة التنصيف للبرمجة غير الخطية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الخطوة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marL="0" indent="0" algn="ctr" rtl="1">
                  <a:buNone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نحسب النقطة التي في منتصف الفترة الحالية: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mid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الخطوة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lvl="1" algn="r" rtl="1">
                  <a:buFont typeface="Arial" panose="020B0604020202020204" pitchFamily="34" charset="0"/>
                  <a:buChar char="•"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إذا كان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ar-S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ar-SA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mid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ar-S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ar-S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نتوقف. وصلنا للحل الأمثل أو قريباً منه.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mid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ar-SA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حيث  </a:t>
                </a:r>
                <a14:m>
                  <m:oMath xmlns:m="http://schemas.openxmlformats.org/officeDocument/2006/math">
                    <m:r>
                      <a:rPr lang="ar-S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قيمة موجبة قريبة من الصفر.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 algn="r" rtl="1">
                  <a:buFont typeface="Arial" panose="020B0604020202020204" pitchFamily="34" charset="0"/>
                  <a:buChar char="•"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إذا كانت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S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mid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ar-S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فإننا نضع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mid</m:t>
                        </m:r>
                      </m:sub>
                    </m:sSub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 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4488" lvl="1" indent="0" algn="r" rtl="1">
                  <a:buNone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إما إذا كانت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S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mid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ar-S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)&gt;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فإننا نضع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mid</m:t>
                        </m:r>
                      </m:sub>
                    </m:sSub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</a:t>
                </a:r>
              </a:p>
              <a:p>
                <a:pPr marL="457200" lvl="1" indent="0" algn="r" rtl="1">
                  <a:buNone/>
                </a:pPr>
                <a:endParaRPr lang="ar-SA" sz="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 algn="r" rtl="1">
                  <a:buNone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اذهب للخطوة الأولى.</a:t>
                </a:r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2"/>
                <a:stretch>
                  <a:fillRect t="-1677" r="-1679" b="-1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3152383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204864"/>
            <a:ext cx="4437112" cy="4437112"/>
          </a:xfrm>
          <a:prstGeom prst="rect">
            <a:avLst/>
          </a:prstGeom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65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طريقة التنصيف للبرمجة غير الخطية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marL="0" indent="0" algn="r" rtl="1">
                  <a:buNone/>
                </a:pPr>
                <a:r>
                  <a:rPr lang="ar-SA" b="1" u="sng" dirty="0"/>
                  <a:t>مثال</a:t>
                </a:r>
                <a:r>
                  <a:rPr lang="ar-SA" dirty="0"/>
                  <a:t>: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أوجد حل المسألة التالية باستخدام طريقة التنصيف: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altLang="zh-TW" dirty="0"/>
              </a:p>
              <a:p>
                <a:pPr marL="0" indent="0" rtl="1">
                  <a:buNone/>
                </a:pPr>
                <a:r>
                  <a:rPr lang="en-US" dirty="0" err="1">
                    <a:latin typeface="Cambria Math" panose="02040503050406030204" pitchFamily="18" charset="0"/>
                  </a:rPr>
                  <a:t>s.t.</a:t>
                </a:r>
                <a:r>
                  <a:rPr lang="en-US" dirty="0">
                    <a:latin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ar-SA" sz="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rtl="1">
                  <a:buNone/>
                </a:pPr>
                <a:endParaRPr lang="ar-SA" sz="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ar-S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0.01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مستخدما   </a:t>
                </a:r>
              </a:p>
              <a:p>
                <a:pPr marL="0" indent="0" rtl="1">
                  <a:buNone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3"/>
                <a:stretch>
                  <a:fillRect l="-4409" t="-1677" r="-1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1624267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844" y="2204864"/>
            <a:ext cx="4434840" cy="4434840"/>
          </a:xfrm>
          <a:prstGeom prst="rect">
            <a:avLst/>
          </a:prstGeom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66</a:t>
            </a:fld>
            <a:endParaRPr lang="en-US" dirty="0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طريقة التنصيف للبرمجة غير الخطية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marL="0" indent="0" algn="r" rtl="1">
                  <a:buNone/>
                </a:pPr>
                <a:r>
                  <a:rPr lang="ar-SA" b="1" u="sng" dirty="0"/>
                  <a:t>مثال</a:t>
                </a:r>
                <a:r>
                  <a:rPr lang="ar-SA" dirty="0"/>
                  <a:t>: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أوجد حل المسألة التالية باستخدام طريقة التنصيف: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altLang="zh-TW" dirty="0"/>
              </a:p>
              <a:p>
                <a:pPr marL="0" indent="0" rtl="1">
                  <a:buNone/>
                </a:pPr>
                <a:r>
                  <a:rPr lang="en-US" dirty="0" err="1">
                    <a:latin typeface="Cambria Math" panose="02040503050406030204" pitchFamily="18" charset="0"/>
                  </a:rPr>
                  <a:t>s.t.</a:t>
                </a:r>
                <a:r>
                  <a:rPr lang="en-US" dirty="0">
                    <a:latin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ar-SA" sz="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rtl="1">
                  <a:buNone/>
                </a:pPr>
                <a:endParaRPr lang="ar-SA" sz="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ar-S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0.01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مستخدما   </a:t>
                </a:r>
              </a:p>
              <a:p>
                <a:pPr marL="0" indent="0" rtl="1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 rtl="1">
                  <a:buNone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    - الحل - </a:t>
                </a:r>
              </a:p>
              <a:p>
                <a:pPr marL="0" indent="0" rtl="1">
                  <a:buNone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سنحتاج إيجاد جذر المشتقة:</a:t>
                </a:r>
              </a:p>
              <a:p>
                <a:pPr marL="0" indent="0" rt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TW" dirty="0"/>
              </a:p>
              <a:p>
                <a:pPr marL="0" indent="0" rtl="1">
                  <a:buNone/>
                </a:pPr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3"/>
                <a:stretch>
                  <a:fillRect l="-1819" t="-1677" r="-1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49568" y="2276872"/>
                <a:ext cx="6480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568" y="2276872"/>
                <a:ext cx="648072" cy="400110"/>
              </a:xfrm>
              <a:prstGeom prst="rect">
                <a:avLst/>
              </a:prstGeom>
              <a:blipFill>
                <a:blip r:embed="rId4"/>
                <a:stretch>
                  <a:fillRect l="-3774" r="-943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9168215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67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طريقة التنصيف للبرمجة غير الخطية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marL="0" indent="0" algn="r" rtl="1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endParaRPr lang="ar-SA" sz="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نلاحظ أن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ar-S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ar-SA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mid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ar-S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ar-S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،  إذا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mid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ar-SA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مهم جدا اختيار فترة البحث.</a:t>
                </a:r>
              </a:p>
              <a:p>
                <a:pPr marL="0" indent="0" algn="r" rtl="1">
                  <a:buNone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ماذا لو كانت فترة البحث هي:  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؟</a:t>
                </a:r>
              </a:p>
              <a:p>
                <a:pPr marL="0" indent="0" algn="r" rtl="1">
                  <a:buNone/>
                </a:pPr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2"/>
                <a:stretch>
                  <a:fillRect r="-1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7127103"/>
                  </p:ext>
                </p:extLst>
              </p:nvPr>
            </p:nvGraphicFramePr>
            <p:xfrm>
              <a:off x="507223" y="1518818"/>
              <a:ext cx="8306353" cy="1137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5578">
                      <a:extLst>
                        <a:ext uri="{9D8B030D-6E8A-4147-A177-3AD203B41FA5}">
                          <a16:colId xmlns:a16="http://schemas.microsoft.com/office/drawing/2014/main" val="3513135969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192760294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1718296879"/>
                        </a:ext>
                      </a:extLst>
                    </a:gridCol>
                    <a:gridCol w="1110836">
                      <a:extLst>
                        <a:ext uri="{9D8B030D-6E8A-4147-A177-3AD203B41FA5}">
                          <a16:colId xmlns:a16="http://schemas.microsoft.com/office/drawing/2014/main" val="886551338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1708280077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3551486720"/>
                        </a:ext>
                      </a:extLst>
                    </a:gridCol>
                    <a:gridCol w="1110836">
                      <a:extLst>
                        <a:ext uri="{9D8B030D-6E8A-4147-A177-3AD203B41FA5}">
                          <a16:colId xmlns:a16="http://schemas.microsoft.com/office/drawing/2014/main" val="2574972041"/>
                        </a:ext>
                      </a:extLst>
                    </a:gridCol>
                    <a:gridCol w="1367183">
                      <a:extLst>
                        <a:ext uri="{9D8B030D-6E8A-4147-A177-3AD203B41FA5}">
                          <a16:colId xmlns:a16="http://schemas.microsoft.com/office/drawing/2014/main" val="404091062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ar-SA" b="0" i="0" dirty="0">
                              <a:solidFill>
                                <a:schemeClr val="tx1"/>
                              </a:solidFill>
                            </a:rPr>
                            <a:t>تكرار</a:t>
                          </a:r>
                          <a:endParaRPr lang="en-US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oMath>
                          </a14:m>
                          <a:endParaRPr lang="en-US" sz="20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TW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20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mid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mid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ar-SA" b="0" dirty="0">
                              <a:solidFill>
                                <a:schemeClr val="tx1"/>
                              </a:solidFill>
                            </a:rPr>
                            <a:t>تحديث الفترة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701402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5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3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-3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45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9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 = 3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77004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3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-3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9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6089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7127103"/>
                  </p:ext>
                </p:extLst>
              </p:nvPr>
            </p:nvGraphicFramePr>
            <p:xfrm>
              <a:off x="507223" y="1518818"/>
              <a:ext cx="8306353" cy="1137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5578">
                      <a:extLst>
                        <a:ext uri="{9D8B030D-6E8A-4147-A177-3AD203B41FA5}">
                          <a16:colId xmlns:a16="http://schemas.microsoft.com/office/drawing/2014/main" val="3513135969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192760294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1718296879"/>
                        </a:ext>
                      </a:extLst>
                    </a:gridCol>
                    <a:gridCol w="1110836">
                      <a:extLst>
                        <a:ext uri="{9D8B030D-6E8A-4147-A177-3AD203B41FA5}">
                          <a16:colId xmlns:a16="http://schemas.microsoft.com/office/drawing/2014/main" val="886551338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1708280077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3551486720"/>
                        </a:ext>
                      </a:extLst>
                    </a:gridCol>
                    <a:gridCol w="1110836">
                      <a:extLst>
                        <a:ext uri="{9D8B030D-6E8A-4147-A177-3AD203B41FA5}">
                          <a16:colId xmlns:a16="http://schemas.microsoft.com/office/drawing/2014/main" val="2574972041"/>
                        </a:ext>
                      </a:extLst>
                    </a:gridCol>
                    <a:gridCol w="1367183">
                      <a:extLst>
                        <a:ext uri="{9D8B030D-6E8A-4147-A177-3AD203B41FA5}">
                          <a16:colId xmlns:a16="http://schemas.microsoft.com/office/drawing/2014/main" val="404091062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ar-SA" b="0" i="0" dirty="0" smtClean="0">
                              <a:solidFill>
                                <a:schemeClr val="tx1"/>
                              </a:solidFill>
                            </a:rPr>
                            <a:t>تكرار</a:t>
                          </a:r>
                          <a:endParaRPr lang="en-US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8788" t="-7692" r="-650303" b="-20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8788" t="-7692" r="-550303" b="-20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2747" t="-7692" r="-398901" b="-20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89091" t="-7692" r="-340000" b="-20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38000" t="-7692" r="-274000" b="-20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22951" t="-7692" r="-124590" b="-20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ar-SA" b="0" dirty="0" smtClean="0">
                              <a:solidFill>
                                <a:schemeClr val="tx1"/>
                              </a:solidFill>
                            </a:rPr>
                            <a:t>تحديث الفترة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701402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5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3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-3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45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9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 = </a:t>
                          </a: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77004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3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-3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9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60896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88804014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68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طريقة التنصيف للبرمجة غير الخطية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marL="0" indent="0" algn="r" rtl="1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نلاحظ أن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ar-S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ar-SA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mid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ar-S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ar-S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،  إذا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mid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0011</a:t>
                </a:r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2"/>
                <a:stretch>
                  <a:fillRect r="-1749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7709309"/>
                  </p:ext>
                </p:extLst>
              </p:nvPr>
            </p:nvGraphicFramePr>
            <p:xfrm>
              <a:off x="507223" y="1518818"/>
              <a:ext cx="8306353" cy="4104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5578">
                      <a:extLst>
                        <a:ext uri="{9D8B030D-6E8A-4147-A177-3AD203B41FA5}">
                          <a16:colId xmlns:a16="http://schemas.microsoft.com/office/drawing/2014/main" val="3513135969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192760294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1718296879"/>
                        </a:ext>
                      </a:extLst>
                    </a:gridCol>
                    <a:gridCol w="1110836">
                      <a:extLst>
                        <a:ext uri="{9D8B030D-6E8A-4147-A177-3AD203B41FA5}">
                          <a16:colId xmlns:a16="http://schemas.microsoft.com/office/drawing/2014/main" val="886551338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1708280077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3551486720"/>
                        </a:ext>
                      </a:extLst>
                    </a:gridCol>
                    <a:gridCol w="1110836">
                      <a:extLst>
                        <a:ext uri="{9D8B030D-6E8A-4147-A177-3AD203B41FA5}">
                          <a16:colId xmlns:a16="http://schemas.microsoft.com/office/drawing/2014/main" val="2574972041"/>
                        </a:ext>
                      </a:extLst>
                    </a:gridCol>
                    <a:gridCol w="1367183">
                      <a:extLst>
                        <a:ext uri="{9D8B030D-6E8A-4147-A177-3AD203B41FA5}">
                          <a16:colId xmlns:a16="http://schemas.microsoft.com/office/drawing/2014/main" val="404091062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ar-SA" b="0" i="0" dirty="0">
                              <a:solidFill>
                                <a:schemeClr val="tx1"/>
                              </a:solidFill>
                            </a:rPr>
                            <a:t>تكرار</a:t>
                          </a:r>
                          <a:endParaRPr lang="en-US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oMath>
                          </a14:m>
                          <a:endParaRPr lang="en-US" sz="20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TW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20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mid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mid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ar-SA" b="0" dirty="0">
                              <a:solidFill>
                                <a:schemeClr val="tx1"/>
                              </a:solidFill>
                            </a:rPr>
                            <a:t>تحديث الفترة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701402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6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3.5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-3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72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15.75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 = 3.5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77004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3.5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2.25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-3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15.75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1.6875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 = 2.25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608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2.25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-3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1.6875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-1.8281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 = 1.625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20645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2.25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1.9375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-1.8281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1.6875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-0.3633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 =1.9375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73980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1.9375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2.25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2.0938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-0.3633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1.6875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0.5892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 =2.0938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8036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1.9375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2.0938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2.0157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-0.3633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0.5892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0.0949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 =</a:t>
                          </a: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2.0157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668512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1.9375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2.0157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1.9766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-0.3633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0.0949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-0.1388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 =1.9766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351714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1.9766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2.0157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1.9962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-0.1388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0.0949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-0.0228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 =1.9962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069716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1.9962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2.0157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2.0060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-0.0228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0.0949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0.0361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 =</a:t>
                          </a: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2.006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47168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1.9962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2.0060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2.0011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-0.0234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0.0361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0.0066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14110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7709309"/>
                  </p:ext>
                </p:extLst>
              </p:nvPr>
            </p:nvGraphicFramePr>
            <p:xfrm>
              <a:off x="507223" y="1518818"/>
              <a:ext cx="8306353" cy="4104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5578">
                      <a:extLst>
                        <a:ext uri="{9D8B030D-6E8A-4147-A177-3AD203B41FA5}">
                          <a16:colId xmlns:a16="http://schemas.microsoft.com/office/drawing/2014/main" val="3513135969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192760294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1718296879"/>
                        </a:ext>
                      </a:extLst>
                    </a:gridCol>
                    <a:gridCol w="1110836">
                      <a:extLst>
                        <a:ext uri="{9D8B030D-6E8A-4147-A177-3AD203B41FA5}">
                          <a16:colId xmlns:a16="http://schemas.microsoft.com/office/drawing/2014/main" val="886551338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1708280077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3551486720"/>
                        </a:ext>
                      </a:extLst>
                    </a:gridCol>
                    <a:gridCol w="1110836">
                      <a:extLst>
                        <a:ext uri="{9D8B030D-6E8A-4147-A177-3AD203B41FA5}">
                          <a16:colId xmlns:a16="http://schemas.microsoft.com/office/drawing/2014/main" val="2574972041"/>
                        </a:ext>
                      </a:extLst>
                    </a:gridCol>
                    <a:gridCol w="1367183">
                      <a:extLst>
                        <a:ext uri="{9D8B030D-6E8A-4147-A177-3AD203B41FA5}">
                          <a16:colId xmlns:a16="http://schemas.microsoft.com/office/drawing/2014/main" val="404091062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ar-SA" b="0" i="0" dirty="0" smtClean="0">
                              <a:solidFill>
                                <a:schemeClr val="tx1"/>
                              </a:solidFill>
                            </a:rPr>
                            <a:t>تكرار</a:t>
                          </a:r>
                          <a:endParaRPr lang="en-US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8788" t="-7692" r="-650303" b="-95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8788" t="-7692" r="-550303" b="-95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2747" t="-7692" r="-398901" b="-95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89091" t="-7692" r="-340000" b="-95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38000" t="-7692" r="-274000" b="-95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22951" t="-7692" r="-124590" b="-95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ar-SA" b="0" dirty="0" smtClean="0">
                              <a:solidFill>
                                <a:schemeClr val="tx1"/>
                              </a:solidFill>
                            </a:rPr>
                            <a:t>تحديث الفترة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701402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6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3.5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-3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72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15.75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 = 3.5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77004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3.5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2.25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-3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15.75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1.6875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 = 2.25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608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2.25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1.625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-3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1.6875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-1.8281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 = 1.625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20645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2.25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1.9375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-1.8281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1.6875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-0.3633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 =1.9375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73980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1.9375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2.25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2.0938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-0.3633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1.6875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0.5892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 =</a:t>
                          </a: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2.0938</a:t>
                          </a:r>
                          <a:endParaRPr lang="en-US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8036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1.9375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2.0938</a:t>
                          </a:r>
                          <a:endParaRPr lang="en-US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2.0157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-0.3633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0.5892</a:t>
                          </a:r>
                          <a:endParaRPr lang="en-US" sz="1800" kern="1200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0.0949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 =</a:t>
                          </a: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2.0157</a:t>
                          </a:r>
                          <a:endParaRPr lang="en-US" sz="1800" kern="1200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668512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1.9375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2.0157</a:t>
                          </a:r>
                          <a:endParaRPr lang="en-US" sz="1800" kern="1200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1.9766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-0.3633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0.0949</a:t>
                          </a:r>
                          <a:endParaRPr lang="en-US" sz="1800" kern="1200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-0.1388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 =1.9766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351714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1.9766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2.0157</a:t>
                          </a:r>
                          <a:endParaRPr lang="en-US" sz="1800" kern="1200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1.9962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-0.1388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0.0949</a:t>
                          </a:r>
                          <a:endParaRPr lang="en-US" sz="1800" kern="1200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</a:t>
                          </a: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0.0228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 =</a:t>
                          </a: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1.9962</a:t>
                          </a:r>
                          <a:endParaRPr lang="en-US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069716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1.9962</a:t>
                          </a:r>
                          <a:endParaRPr lang="en-US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2.0157</a:t>
                          </a:r>
                          <a:endParaRPr lang="en-US" sz="1800" kern="1200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2.0060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</a:t>
                          </a: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0.0228</a:t>
                          </a:r>
                          <a:endParaRPr lang="en-US" sz="1800" kern="1200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0.0949</a:t>
                          </a:r>
                          <a:endParaRPr lang="en-US" sz="1800" kern="1200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0.0361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 =</a:t>
                          </a: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2.006</a:t>
                          </a:r>
                          <a:endParaRPr lang="en-US" sz="1800" kern="1200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47168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1.9962</a:t>
                          </a:r>
                          <a:endParaRPr lang="en-US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2.0060</a:t>
                          </a:r>
                          <a:endParaRPr lang="en-US" sz="1800" kern="1200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2.0011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-0.0234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0.0361</a:t>
                          </a:r>
                          <a:endParaRPr lang="en-US" sz="1800" kern="1200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0.0066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kern="1200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141106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36719638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656" y="2560367"/>
            <a:ext cx="3960440" cy="3960440"/>
          </a:xfrm>
          <a:prstGeom prst="rect">
            <a:avLst/>
          </a:prstGeom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69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طريقة التنصيف للبرمجة غير الخطية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marL="0" indent="0" algn="r" rtl="1">
                  <a:buNone/>
                </a:pPr>
                <a:r>
                  <a:rPr lang="ar-SA" b="1" u="sng" dirty="0"/>
                  <a:t>مثال</a:t>
                </a:r>
                <a:r>
                  <a:rPr lang="ar-SA" dirty="0"/>
                  <a:t>: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أوجد حل المسألة التالية باستخدام طريقة التنصيف: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ax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+9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+10</m:t>
                      </m:r>
                    </m:oMath>
                  </m:oMathPara>
                </a14:m>
                <a:endParaRPr lang="en-US" altLang="zh-TW" dirty="0"/>
              </a:p>
              <a:p>
                <a:pPr marL="0" indent="0" rtl="1">
                  <a:buNone/>
                </a:pPr>
                <a:r>
                  <a:rPr lang="en-US" dirty="0" err="1">
                    <a:latin typeface="Cambria Math" panose="02040503050406030204" pitchFamily="18" charset="0"/>
                  </a:rPr>
                  <a:t>s.t.</a:t>
                </a:r>
                <a:r>
                  <a:rPr lang="en-US" dirty="0">
                    <a:latin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≤5</m:t>
                    </m:r>
                  </m:oMath>
                </a14:m>
                <a:endParaRPr lang="ar-SA" sz="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rtl="1">
                  <a:buNone/>
                </a:pPr>
                <a:endParaRPr lang="ar-SA" sz="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ar-S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0.02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مستخدما   </a:t>
                </a:r>
              </a:p>
              <a:p>
                <a:pPr marL="0" indent="0" rtl="1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 rtl="1">
                  <a:buNone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    - الحل - </a:t>
                </a:r>
              </a:p>
              <a:p>
                <a:pPr marL="0" indent="0" rtl="1">
                  <a:buNone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سنحتاج إيجاد جذر المشتقة:</a:t>
                </a:r>
              </a:p>
              <a:p>
                <a:pPr marL="0" indent="0" rt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TW" dirty="0"/>
              </a:p>
              <a:p>
                <a:pPr marL="0" indent="0" rtl="1">
                  <a:buNone/>
                </a:pPr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3"/>
                <a:stretch>
                  <a:fillRect l="-1819" t="-1677" r="-1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612311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7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مثال تطبيقي: تحديد الموقع الأمثل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marL="0" indent="0" algn="r" rtl="1">
                  <a:buNone/>
                </a:pPr>
                <a:r>
                  <a:rPr lang="ar-SA" dirty="0">
                    <a:latin typeface="Cambria Math" panose="02040503050406030204" pitchFamily="18" charset="0"/>
                  </a:rPr>
                  <a:t>ويكون لدينا البرنامج غير الخطي التالي:</a:t>
                </a:r>
              </a:p>
              <a:p>
                <a:pPr marL="0" indent="0" algn="r" rtl="1">
                  <a:buNone/>
                </a:pPr>
                <a:endParaRPr lang="en-US" sz="800" dirty="0">
                  <a:latin typeface="Cambria Math" panose="02040503050406030204" pitchFamily="18" charset="0"/>
                </a:endParaRPr>
              </a:p>
              <a:p>
                <a:pPr marL="0" indent="0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=200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+200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00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 rtl="1">
                  <a:spcBef>
                    <a:spcPts val="0"/>
                  </a:spcBef>
                  <a:buNone/>
                </a:pPr>
                <a:r>
                  <a:rPr lang="en-US" dirty="0"/>
                  <a:t>    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rtl="1">
                  <a:spcAft>
                    <a:spcPts val="600"/>
                  </a:spcAft>
                  <a:buNone/>
                </a:pPr>
                <a:r>
                  <a:rPr lang="en-US" dirty="0"/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dirty="0"/>
              </a:p>
              <a:p>
                <a:pPr marL="0" indent="0" rtl="1">
                  <a:spcAft>
                    <a:spcPts val="600"/>
                  </a:spcAft>
                  <a:buNone/>
                </a:pPr>
                <a:r>
                  <a:rPr lang="en-US" dirty="0"/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dirty="0"/>
              </a:p>
              <a:p>
                <a:pPr marL="0" indent="0" rtl="1">
                  <a:spcAft>
                    <a:spcPts val="600"/>
                  </a:spcAft>
                  <a:buNone/>
                </a:pPr>
                <a:r>
                  <a:rPr lang="en-US" dirty="0"/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−0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−12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dirty="0"/>
              </a:p>
              <a:p>
                <a:pPr marL="0" indent="0" rtl="1">
                  <a:buNone/>
                </a:pPr>
                <a:r>
                  <a:rPr lang="en-US" dirty="0"/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−12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−0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dirty="0"/>
              </a:p>
              <a:p>
                <a:pPr marL="0" indent="0" algn="r" rtl="1">
                  <a:buNone/>
                </a:pPr>
                <a:endParaRPr lang="en-US" sz="1400" dirty="0"/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2"/>
                <a:stretch>
                  <a:fillRect t="-1677" r="-1749" b="-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7301135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70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طريقة التنصيف للبرمجة غير الخطية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marL="0" indent="0" algn="r" rtl="1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نلاحظ أن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ar-S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ar-SA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mid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ar-S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ar-S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،  إذا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mid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497</a:t>
                </a:r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2"/>
                <a:stretch>
                  <a:fillRect r="-1749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1088870"/>
                  </p:ext>
                </p:extLst>
              </p:nvPr>
            </p:nvGraphicFramePr>
            <p:xfrm>
              <a:off x="507223" y="1518818"/>
              <a:ext cx="8493650" cy="3733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5578">
                      <a:extLst>
                        <a:ext uri="{9D8B030D-6E8A-4147-A177-3AD203B41FA5}">
                          <a16:colId xmlns:a16="http://schemas.microsoft.com/office/drawing/2014/main" val="3513135969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192760294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1718296879"/>
                        </a:ext>
                      </a:extLst>
                    </a:gridCol>
                    <a:gridCol w="1110836">
                      <a:extLst>
                        <a:ext uri="{9D8B030D-6E8A-4147-A177-3AD203B41FA5}">
                          <a16:colId xmlns:a16="http://schemas.microsoft.com/office/drawing/2014/main" val="886551338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1708280077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3551486720"/>
                        </a:ext>
                      </a:extLst>
                    </a:gridCol>
                    <a:gridCol w="1110836">
                      <a:extLst>
                        <a:ext uri="{9D8B030D-6E8A-4147-A177-3AD203B41FA5}">
                          <a16:colId xmlns:a16="http://schemas.microsoft.com/office/drawing/2014/main" val="2574972041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404091062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ar-SA" b="0" i="0" dirty="0">
                              <a:solidFill>
                                <a:schemeClr val="tx1"/>
                              </a:solidFill>
                            </a:rPr>
                            <a:t>تكرار</a:t>
                          </a:r>
                          <a:endParaRPr lang="en-US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oMath>
                          </a14:m>
                          <a:endParaRPr lang="en-US" sz="20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TW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20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mid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mid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ar-SA" b="0" dirty="0">
                              <a:solidFill>
                                <a:schemeClr val="tx1"/>
                              </a:solidFill>
                            </a:rPr>
                            <a:t>تحديث الفترة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701402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-1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5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15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-21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-3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 = 2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77004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-1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-3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6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 = 0.5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608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6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-3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 = 1.25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20645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-3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-0.75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 = 1.625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73980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1.438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-0.75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0.372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 = 1.438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8036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1.438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1.532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0.372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-0.75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-0.192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 = 1.532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668512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1.438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1.532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1.485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0.372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-0.192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0.09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 = 1.485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351714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1.485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1.532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1.509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0.09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-0.192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-0.054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 =  1.509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069716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1.485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1.509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1.497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0.09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-0.054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0.018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47168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1088870"/>
                  </p:ext>
                </p:extLst>
              </p:nvPr>
            </p:nvGraphicFramePr>
            <p:xfrm>
              <a:off x="507223" y="1518818"/>
              <a:ext cx="8493650" cy="3733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5578">
                      <a:extLst>
                        <a:ext uri="{9D8B030D-6E8A-4147-A177-3AD203B41FA5}">
                          <a16:colId xmlns:a16="http://schemas.microsoft.com/office/drawing/2014/main" val="3513135969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192760294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1718296879"/>
                        </a:ext>
                      </a:extLst>
                    </a:gridCol>
                    <a:gridCol w="1110836">
                      <a:extLst>
                        <a:ext uri="{9D8B030D-6E8A-4147-A177-3AD203B41FA5}">
                          <a16:colId xmlns:a16="http://schemas.microsoft.com/office/drawing/2014/main" val="886551338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1708280077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3551486720"/>
                        </a:ext>
                      </a:extLst>
                    </a:gridCol>
                    <a:gridCol w="1110836">
                      <a:extLst>
                        <a:ext uri="{9D8B030D-6E8A-4147-A177-3AD203B41FA5}">
                          <a16:colId xmlns:a16="http://schemas.microsoft.com/office/drawing/2014/main" val="2574972041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404091062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ar-SA" b="0" i="0" dirty="0" smtClean="0">
                              <a:solidFill>
                                <a:schemeClr val="tx1"/>
                              </a:solidFill>
                            </a:rPr>
                            <a:t>تكرار</a:t>
                          </a:r>
                          <a:endParaRPr lang="en-US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8788" t="-7692" r="-668485" b="-86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8788" t="-7692" r="-568485" b="-86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2747" t="-7692" r="-415385" b="-86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89091" t="-7692" r="-358182" b="-86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86145" t="-7692" r="-256024" b="-86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34615" t="-7692" r="-133516" b="-86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ar-SA" b="0" dirty="0" smtClean="0">
                              <a:solidFill>
                                <a:schemeClr val="tx1"/>
                              </a:solidFill>
                            </a:rPr>
                            <a:t>تحديث الفترة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701402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5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15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-21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-3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 = 2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77004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0.5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15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-3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6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 = 0.5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608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0.5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1.25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6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-3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1.5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 = 1.25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20645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1.625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-3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-0.75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 = 1.625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73980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1.625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1.438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-0.75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0.372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 = 1.438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8036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1.438</a:t>
                          </a:r>
                          <a:endParaRPr lang="en-US" sz="1800" kern="1200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1.532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0.372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-0.75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</a:t>
                          </a: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0.192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 = </a:t>
                          </a: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1.532</a:t>
                          </a:r>
                          <a:endParaRPr lang="en-US" sz="1800" kern="1200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668512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1.438</a:t>
                          </a:r>
                          <a:endParaRPr lang="en-US" sz="1800" kern="1200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1.532</a:t>
                          </a:r>
                          <a:endParaRPr lang="en-US" sz="1800" kern="1200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1.485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0.372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</a:t>
                          </a: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0.192</a:t>
                          </a:r>
                          <a:endParaRPr lang="en-US" sz="1800" kern="1200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0.09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 = 1.485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351714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1.485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1.532</a:t>
                          </a:r>
                          <a:endParaRPr lang="en-US" sz="1800" kern="1200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1.509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0.09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</a:t>
                          </a: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0.192</a:t>
                          </a:r>
                          <a:endParaRPr lang="en-US" sz="1800" kern="1200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</a:t>
                          </a: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0.054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 =  </a:t>
                          </a: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1.509</a:t>
                          </a:r>
                          <a:endParaRPr lang="en-US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069716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</a:t>
                          </a:r>
                          <a:endParaRPr lang="en-US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1.485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1.509</a:t>
                          </a:r>
                          <a:endParaRPr lang="en-US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1.497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0.09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</a:t>
                          </a: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0.054</a:t>
                          </a:r>
                          <a:endParaRPr lang="en-US" sz="1800" kern="1200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0.018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kern="1200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471688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57049122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71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طريقة نيوتن</a:t>
            </a:r>
            <a:r>
              <a:rPr lang="ar-SA" sz="800" b="1" dirty="0">
                <a:solidFill>
                  <a:srgbClr val="002060"/>
                </a:solidFill>
              </a:rPr>
              <a:t> </a:t>
            </a:r>
            <a:r>
              <a:rPr lang="ar-SA" sz="4000" b="1" dirty="0">
                <a:solidFill>
                  <a:srgbClr val="002060"/>
                </a:solidFill>
              </a:rPr>
              <a:t>-</a:t>
            </a:r>
            <a:r>
              <a:rPr lang="ar-SA" sz="800" b="1" dirty="0">
                <a:solidFill>
                  <a:srgbClr val="002060"/>
                </a:solidFill>
              </a:rPr>
              <a:t> </a:t>
            </a:r>
            <a:r>
              <a:rPr lang="ar-SA" sz="4000" b="1" dirty="0" err="1">
                <a:solidFill>
                  <a:srgbClr val="002060"/>
                </a:solidFill>
              </a:rPr>
              <a:t>رافسون</a:t>
            </a:r>
            <a:r>
              <a:rPr lang="ar-SA" sz="4000" b="1" dirty="0">
                <a:solidFill>
                  <a:srgbClr val="002060"/>
                </a:solidFill>
              </a:rPr>
              <a:t> لإيجاد جذر الدالة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5496" y="1512912"/>
                <a:ext cx="9036496" cy="4724400"/>
              </a:xfrm>
            </p:spPr>
            <p:txBody>
              <a:bodyPr/>
              <a:lstStyle/>
              <a:p>
                <a:pPr algn="just" rtl="1">
                  <a:buFont typeface="Arial" panose="020B0604020202020204" pitchFamily="34" charset="0"/>
                  <a:buChar char="•"/>
                </a:pPr>
                <a:r>
                  <a:rPr lang="ar-SA" dirty="0"/>
                  <a:t>لنفترض لدينا الدالة غير الخطية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ar-SA" dirty="0"/>
                  <a:t> المعرفة على الفترة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9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altLang="zh-TW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</a:t>
                </a:r>
                <a:r>
                  <a:rPr lang="ar-SA" dirty="0"/>
                  <a:t> بحيث أن 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الدالة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متصلة وقابلة للاشتقاق في هذه الفترة.</a:t>
                </a:r>
                <a:endParaRPr lang="ar-SA" altLang="zh-TW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 rtl="1">
                  <a:buFont typeface="Arial" panose="020B0604020202020204" pitchFamily="34" charset="0"/>
                  <a:buChar char="•"/>
                </a:pPr>
                <a:r>
                  <a:rPr lang="ar-SA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تستخدم طريقة نيوتن</a:t>
                </a:r>
                <a:r>
                  <a:rPr lang="ar-SA" altLang="zh-TW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ar-SA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ar-SA" altLang="zh-TW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ar-SA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رافسون لإيجاد</a:t>
                </a:r>
                <a:r>
                  <a:rPr lang="ar-SA" altLang="zh-TW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ar-SA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جذر الدالة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ar-SA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ar-SA" altLang="zh-TW">
                    <a:latin typeface="Cambria Math" panose="02040503050406030204" pitchFamily="18" charset="0"/>
                    <a:ea typeface="Cambria Math" panose="02040503050406030204" pitchFamily="18" charset="0"/>
                  </a:rPr>
                  <a:t>،    أي </a:t>
                </a:r>
                <a:r>
                  <a:rPr lang="ar-SA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أن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ar-SA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</a:t>
                </a:r>
              </a:p>
              <a:p>
                <a:pPr lvl="1" algn="r" rtl="1">
                  <a:buFont typeface="Cambria Math" panose="02040503050406030204" pitchFamily="18" charset="0"/>
                  <a:buChar char="–"/>
                </a:pPr>
                <a:r>
                  <a:rPr lang="ar-SA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تبدأ بتخمين لقيمة جذر الدالة ، لنسميه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ar-SA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</a:t>
                </a:r>
                <a:endParaRPr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 algn="r" rtl="1">
                  <a:buFont typeface="Cambria Math" panose="02040503050406030204" pitchFamily="18" charset="0"/>
                  <a:buChar char="–"/>
                </a:pPr>
                <a:r>
                  <a:rPr lang="ar-SA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نرسم خط المماس للدالة عند النقطة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,  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ar-SA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 algn="r" rtl="1">
                  <a:buFont typeface="Cambria Math" panose="02040503050406030204" pitchFamily="18" charset="0"/>
                  <a:buChar char="–"/>
                </a:pPr>
                <a:r>
                  <a:rPr lang="ar-SA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نقطة تقاطع خط المماس مع المحور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ar-SA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هي النقطة التخمينية الجديدة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SA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</a:t>
                </a:r>
                <a:endParaRPr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 algn="just" rtl="1">
                  <a:buFont typeface="Cambria Math" panose="02040503050406030204" pitchFamily="18" charset="0"/>
                  <a:buChar char="–"/>
                </a:pPr>
                <a:r>
                  <a:rPr lang="ar-SA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نعيد هذه العملية من النقطة التخمينية الجديدة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SA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، وهكذا حتى نصل لجذر الدالة أو قريبا منه.</a:t>
                </a:r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5496" y="1512912"/>
                <a:ext cx="9036496" cy="4724400"/>
              </a:xfrm>
              <a:blipFill>
                <a:blip r:embed="rId2"/>
                <a:stretch>
                  <a:fillRect l="-6680" t="-1677" r="-1619" b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920612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72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طريقة نيوتن</a:t>
            </a:r>
            <a:r>
              <a:rPr lang="ar-SA" sz="800" b="1" dirty="0">
                <a:solidFill>
                  <a:srgbClr val="002060"/>
                </a:solidFill>
              </a:rPr>
              <a:t> </a:t>
            </a:r>
            <a:r>
              <a:rPr lang="ar-SA" sz="4000" b="1" dirty="0">
                <a:solidFill>
                  <a:srgbClr val="002060"/>
                </a:solidFill>
              </a:rPr>
              <a:t>-</a:t>
            </a:r>
            <a:r>
              <a:rPr lang="ar-SA" sz="800" b="1" dirty="0">
                <a:solidFill>
                  <a:srgbClr val="002060"/>
                </a:solidFill>
              </a:rPr>
              <a:t> </a:t>
            </a:r>
            <a:r>
              <a:rPr lang="ar-SA" sz="4000" b="1" dirty="0" err="1">
                <a:solidFill>
                  <a:srgbClr val="002060"/>
                </a:solidFill>
              </a:rPr>
              <a:t>رافسون</a:t>
            </a:r>
            <a:r>
              <a:rPr lang="ar-SA" sz="4000" b="1" dirty="0">
                <a:solidFill>
                  <a:srgbClr val="002060"/>
                </a:solidFill>
              </a:rPr>
              <a:t> لإيجاد جذر الدالة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5496" y="1512912"/>
                <a:ext cx="9036496" cy="4724400"/>
              </a:xfrm>
            </p:spPr>
            <p:txBody>
              <a:bodyPr/>
              <a:lstStyle/>
              <a:p>
                <a:pPr algn="just" rtl="1">
                  <a:buFont typeface="Arial" panose="020B0604020202020204" pitchFamily="34" charset="0"/>
                  <a:buChar char="•"/>
                </a:pPr>
                <a:r>
                  <a:rPr lang="ar-SA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طريقة بسيطة وسريعة وتستخدم بشكل واسع، ولكن في بعض الحالات تكون بطيئة أو تفشل في الوصول للجذر:</a:t>
                </a:r>
              </a:p>
              <a:p>
                <a:pPr lvl="1" algn="r" rtl="1">
                  <a:buFont typeface="Cambria Math" panose="02040503050406030204" pitchFamily="18" charset="0"/>
                  <a:buChar char="–"/>
                </a:pPr>
                <a:r>
                  <a:rPr lang="ar-SA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في بعض الأحيان من الصعب إيجاد المشتقة أو ليس سهلا حسابها.</a:t>
                </a:r>
              </a:p>
              <a:p>
                <a:pPr lvl="1" algn="just" rtl="1">
                  <a:buFont typeface="Cambria Math" panose="02040503050406030204" pitchFamily="18" charset="0"/>
                  <a:buChar char="–"/>
                </a:pPr>
                <a:r>
                  <a:rPr lang="ar-SA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التخمين المبدئي لقيمة جذر الدالة ،</a:t>
                </a:r>
                <a:r>
                  <a:rPr lang="ar-SA" altLang="zh-TW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ar-SA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، يؤثر على فعالية الطريقة ، كلما كانت قريبة من الجذر كان أفضل. قد تفشل الطريقة أو تكون بطيئة بسبب اختيار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ar-SA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</a:t>
                </a:r>
              </a:p>
              <a:p>
                <a:pPr lvl="1" algn="just" rtl="1">
                  <a:buFont typeface="Cambria Math" panose="02040503050406030204" pitchFamily="18" charset="0"/>
                  <a:buChar char="–"/>
                </a:pPr>
                <a:r>
                  <a:rPr lang="ar-SA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عندما تواجه الطريقة نقطة ساكنة ، أي أن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ar-SA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، مما يعني التوقف.</a:t>
                </a:r>
                <a:endParaRPr lang="en-US" altLang="zh-TW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5496" y="1512912"/>
                <a:ext cx="9036496" cy="4724400"/>
              </a:xfrm>
              <a:blipFill>
                <a:blip r:embed="rId2"/>
                <a:stretch>
                  <a:fillRect l="-2969" t="-1677" r="-1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1751695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73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algn="r" rtl="1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 rtl="1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 rtl="1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 rtl="1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 rtl="1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ar-SA" sz="33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 rtl="1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معادلة المستقيم هي: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 rtl="1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معادلة المستقيم المار في النقطة المعلومة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وأي نقطة أخرى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,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على المستقيم هي:</a:t>
                </a:r>
              </a:p>
              <a:p>
                <a:pPr marL="0" indent="0" algn="ctr" rtl="1">
                  <a:spcBef>
                    <a:spcPts val="0"/>
                  </a:spcBef>
                  <a:buNone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spcBef>
                    <a:spcPts val="0"/>
                  </a:spcBef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286000" indent="0" algn="l">
                  <a:spcBef>
                    <a:spcPts val="0"/>
                  </a:spcBef>
                  <a:buNone/>
                </a:pPr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 rtl="1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 rtl="1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 rtl="1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2"/>
                <a:stretch>
                  <a:fillRect l="-840" r="-1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 flipV="1">
            <a:off x="971600" y="3501508"/>
            <a:ext cx="5256584" cy="10859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1251248" y="1556792"/>
            <a:ext cx="8384" cy="228600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9444" y="1326245"/>
            <a:ext cx="88390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79906" y="3464828"/>
            <a:ext cx="424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454890" y="3491676"/>
                <a:ext cx="4248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890" y="3491676"/>
                <a:ext cx="42480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156318" y="3463103"/>
                <a:ext cx="4248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318" y="3463103"/>
                <a:ext cx="42480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 flipH="1">
            <a:off x="1910381" y="1844824"/>
            <a:ext cx="3311230" cy="1865127"/>
          </a:xfrm>
          <a:prstGeom prst="line">
            <a:avLst/>
          </a:prstGeom>
          <a:ln w="31750">
            <a:solidFill>
              <a:srgbClr val="0000FF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640198" y="2107477"/>
            <a:ext cx="3737" cy="758952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352288" y="2889323"/>
            <a:ext cx="1296144" cy="19557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39948" y="1435727"/>
            <a:ext cx="127465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y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038928" y="2135155"/>
            <a:ext cx="128266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y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22" name="Curved Connector 21"/>
          <p:cNvCxnSpPr/>
          <p:nvPr/>
        </p:nvCxnSpPr>
        <p:spPr>
          <a:xfrm>
            <a:off x="2624600" y="2656576"/>
            <a:ext cx="603747" cy="22091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>
            <a:off x="3948753" y="1930614"/>
            <a:ext cx="603747" cy="22091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269957" y="2839111"/>
            <a:ext cx="118872" cy="11887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578523" y="2112253"/>
            <a:ext cx="118872" cy="11887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872528" y="2204564"/>
                <a:ext cx="13556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528" y="2204564"/>
                <a:ext cx="135565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325016" y="3005384"/>
                <a:ext cx="13543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016" y="3005384"/>
                <a:ext cx="135435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ight Brace 26"/>
          <p:cNvSpPr/>
          <p:nvPr/>
        </p:nvSpPr>
        <p:spPr>
          <a:xfrm>
            <a:off x="4792864" y="2169459"/>
            <a:ext cx="119796" cy="71986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ight Brace 34"/>
          <p:cNvSpPr/>
          <p:nvPr/>
        </p:nvSpPr>
        <p:spPr>
          <a:xfrm rot="5400000">
            <a:off x="3901216" y="2439313"/>
            <a:ext cx="170968" cy="131461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625645" y="1627507"/>
                <a:ext cx="2376251" cy="1511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ar-SA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ميل المستقيم:</a:t>
                </a:r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645" y="1627507"/>
                <a:ext cx="2376251" cy="1511632"/>
              </a:xfrm>
              <a:prstGeom prst="rect">
                <a:avLst/>
              </a:prstGeom>
              <a:blipFill>
                <a:blip r:embed="rId7"/>
                <a:stretch>
                  <a:fillRect t="-5242" r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00988" y="2556722"/>
                <a:ext cx="4248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88" y="2556722"/>
                <a:ext cx="42480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90810" y="1772816"/>
                <a:ext cx="4248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10" y="1772816"/>
                <a:ext cx="42480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طريقة نيوتن</a:t>
            </a:r>
            <a:r>
              <a:rPr lang="ar-SA" sz="800" b="1" dirty="0">
                <a:solidFill>
                  <a:srgbClr val="002060"/>
                </a:solidFill>
              </a:rPr>
              <a:t> </a:t>
            </a:r>
            <a:r>
              <a:rPr lang="ar-SA" sz="4000" b="1" dirty="0">
                <a:solidFill>
                  <a:srgbClr val="002060"/>
                </a:solidFill>
              </a:rPr>
              <a:t>-</a:t>
            </a:r>
            <a:r>
              <a:rPr lang="ar-SA" sz="800" b="1" dirty="0">
                <a:solidFill>
                  <a:srgbClr val="002060"/>
                </a:solidFill>
              </a:rPr>
              <a:t> </a:t>
            </a:r>
            <a:r>
              <a:rPr lang="ar-SA" sz="4000" b="1" dirty="0" err="1">
                <a:solidFill>
                  <a:srgbClr val="002060"/>
                </a:solidFill>
              </a:rPr>
              <a:t>رافسون</a:t>
            </a:r>
            <a:r>
              <a:rPr lang="ar-SA" sz="4000" b="1" dirty="0">
                <a:solidFill>
                  <a:srgbClr val="002060"/>
                </a:solidFill>
              </a:rPr>
              <a:t> لإيجاد جذر الدالة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49F6B87-A6F5-41F3-B714-E91409D63B0D}"/>
              </a:ext>
            </a:extLst>
          </p:cNvPr>
          <p:cNvSpPr/>
          <p:nvPr/>
        </p:nvSpPr>
        <p:spPr>
          <a:xfrm>
            <a:off x="4601198" y="3501508"/>
            <a:ext cx="72008" cy="584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B7D781B-2BA2-4B00-969D-C0AE2EAB9DAA}"/>
              </a:ext>
            </a:extLst>
          </p:cNvPr>
          <p:cNvSpPr/>
          <p:nvPr/>
        </p:nvSpPr>
        <p:spPr>
          <a:xfrm>
            <a:off x="3292138" y="3528604"/>
            <a:ext cx="72008" cy="584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B69AA76-6061-4504-A392-DDD371C7F133}"/>
              </a:ext>
            </a:extLst>
          </p:cNvPr>
          <p:cNvSpPr/>
          <p:nvPr/>
        </p:nvSpPr>
        <p:spPr>
          <a:xfrm>
            <a:off x="1217552" y="2891354"/>
            <a:ext cx="72008" cy="584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1E58383-C5E3-47A7-BAB9-6321C20698F1}"/>
              </a:ext>
            </a:extLst>
          </p:cNvPr>
          <p:cNvSpPr/>
          <p:nvPr/>
        </p:nvSpPr>
        <p:spPr>
          <a:xfrm>
            <a:off x="1215905" y="2132856"/>
            <a:ext cx="72008" cy="584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101562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74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طريقة نيوتن</a:t>
            </a:r>
            <a:r>
              <a:rPr lang="ar-SA" sz="800" b="1" dirty="0">
                <a:solidFill>
                  <a:srgbClr val="002060"/>
                </a:solidFill>
              </a:rPr>
              <a:t> </a:t>
            </a:r>
            <a:r>
              <a:rPr lang="ar-SA" sz="4000" b="1" dirty="0">
                <a:solidFill>
                  <a:srgbClr val="002060"/>
                </a:solidFill>
              </a:rPr>
              <a:t>-</a:t>
            </a:r>
            <a:r>
              <a:rPr lang="ar-SA" sz="800" b="1" dirty="0">
                <a:solidFill>
                  <a:srgbClr val="002060"/>
                </a:solidFill>
              </a:rPr>
              <a:t> </a:t>
            </a:r>
            <a:r>
              <a:rPr lang="ar-SA" sz="4000" b="1" dirty="0">
                <a:solidFill>
                  <a:srgbClr val="002060"/>
                </a:solidFill>
              </a:rPr>
              <a:t>رافسون لإيجاد جذر الدالة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algn="r" rtl="1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spcBef>
                    <a:spcPts val="0"/>
                  </a:spcBef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 rtl="1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 rtl="1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 rtl="1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 rtl="1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 rtl="1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ar-SA" sz="2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معادلة مستقيم المماس (التقريب الخطي) للمنحنى عند النقطة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7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sz="2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ar-SA" sz="2700" dirty="0">
                    <a:ea typeface="Cambria Math" panose="02040503050406030204" pitchFamily="18" charset="0"/>
                  </a:rPr>
                  <a:t>:</a:t>
                </a:r>
              </a:p>
              <a:p>
                <a:pPr marL="0" indent="0" algn="r" rtl="1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(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 rtl="1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n-US" sz="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 rtl="1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n-US" sz="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 rtl="1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ar-S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لنفترض أن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ar-S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عند النقطة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S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ar-S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أي أن:</a:t>
                </a:r>
              </a:p>
              <a:p>
                <a:pPr marL="0" indent="0" algn="r" rtl="1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(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spcBef>
                    <a:spcPts val="0"/>
                  </a:spcBef>
                  <a:buNone/>
                </a:pPr>
                <a:endParaRPr lang="ar-SA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spcBef>
                    <a:spcPts val="0"/>
                  </a:spcBef>
                  <a:buNone/>
                </a:pPr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 rtl="1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2"/>
                <a:stretch>
                  <a:fillRect l="-1190" r="-1330" b="-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 flipV="1">
            <a:off x="971600" y="3320410"/>
            <a:ext cx="5256584" cy="10859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1251248" y="1729220"/>
            <a:ext cx="8384" cy="1924472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1475656" y="1936496"/>
            <a:ext cx="4251741" cy="1860622"/>
          </a:xfrm>
          <a:custGeom>
            <a:avLst/>
            <a:gdLst>
              <a:gd name="connsiteX0" fmla="*/ 3883742 w 3883742"/>
              <a:gd name="connsiteY0" fmla="*/ 0 h 1140542"/>
              <a:gd name="connsiteX1" fmla="*/ 2723535 w 3883742"/>
              <a:gd name="connsiteY1" fmla="*/ 609600 h 1140542"/>
              <a:gd name="connsiteX2" fmla="*/ 0 w 3883742"/>
              <a:gd name="connsiteY2" fmla="*/ 1140542 h 1140542"/>
              <a:gd name="connsiteX3" fmla="*/ 0 w 3883742"/>
              <a:gd name="connsiteY3" fmla="*/ 1140542 h 1140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83742" h="1140542">
                <a:moveTo>
                  <a:pt x="3883742" y="0"/>
                </a:moveTo>
                <a:cubicBezTo>
                  <a:pt x="3627283" y="209755"/>
                  <a:pt x="3370825" y="419510"/>
                  <a:pt x="2723535" y="609600"/>
                </a:cubicBezTo>
                <a:cubicBezTo>
                  <a:pt x="2076245" y="799690"/>
                  <a:pt x="0" y="1140542"/>
                  <a:pt x="0" y="1140542"/>
                </a:cubicBezTo>
                <a:lnTo>
                  <a:pt x="0" y="1140542"/>
                </a:lnTo>
              </a:path>
            </a:pathLst>
          </a:custGeom>
          <a:ln w="31750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31782" y="1475450"/>
            <a:ext cx="76979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79906" y="3283730"/>
            <a:ext cx="424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786829" y="3281082"/>
                <a:ext cx="4248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6829" y="3281082"/>
                <a:ext cx="424806" cy="523220"/>
              </a:xfrm>
              <a:prstGeom prst="rect">
                <a:avLst/>
              </a:prstGeom>
              <a:blipFill>
                <a:blip r:embed="rId3"/>
                <a:stretch>
                  <a:fillRect r="-8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849449" y="3311360"/>
                <a:ext cx="4248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449" y="3311360"/>
                <a:ext cx="42480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823535" y="3302070"/>
                <a:ext cx="4248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535" y="3302070"/>
                <a:ext cx="424806" cy="523220"/>
              </a:xfrm>
              <a:prstGeom prst="rect">
                <a:avLst/>
              </a:prstGeom>
              <a:blipFill>
                <a:blip r:embed="rId5"/>
                <a:stretch>
                  <a:fillRect r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 flipH="1">
            <a:off x="3496783" y="1926664"/>
            <a:ext cx="2548112" cy="1790368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046640" y="2615384"/>
            <a:ext cx="7547" cy="754901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8C6B44F-4A03-466A-9515-456580756FB7}"/>
              </a:ext>
            </a:extLst>
          </p:cNvPr>
          <p:cNvCxnSpPr>
            <a:cxnSpLocks/>
          </p:cNvCxnSpPr>
          <p:nvPr/>
        </p:nvCxnSpPr>
        <p:spPr>
          <a:xfrm>
            <a:off x="1270102" y="2593650"/>
            <a:ext cx="3784690" cy="20996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83926F5-59C4-407C-8A96-378FE0A16BBD}"/>
                  </a:ext>
                </a:extLst>
              </p:cNvPr>
              <p:cNvSpPr txBox="1"/>
              <p:nvPr/>
            </p:nvSpPr>
            <p:spPr>
              <a:xfrm>
                <a:off x="251520" y="2298628"/>
                <a:ext cx="9004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83926F5-59C4-407C-8A96-378FE0A16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298628"/>
                <a:ext cx="900466" cy="523220"/>
              </a:xfrm>
              <a:prstGeom prst="rect">
                <a:avLst/>
              </a:prstGeom>
              <a:blipFill>
                <a:blip r:embed="rId6"/>
                <a:stretch>
                  <a:fillRect r="-4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Brace 20">
            <a:extLst>
              <a:ext uri="{FF2B5EF4-FFF2-40B4-BE49-F238E27FC236}">
                <a16:creationId xmlns:a16="http://schemas.microsoft.com/office/drawing/2014/main" id="{2F2D28D2-16A9-4174-9743-3799FA7AD711}"/>
              </a:ext>
            </a:extLst>
          </p:cNvPr>
          <p:cNvSpPr/>
          <p:nvPr/>
        </p:nvSpPr>
        <p:spPr>
          <a:xfrm>
            <a:off x="5188574" y="2606474"/>
            <a:ext cx="134812" cy="69068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3084C5BF-80AA-4878-B209-75F144C5143B}"/>
              </a:ext>
            </a:extLst>
          </p:cNvPr>
          <p:cNvSpPr/>
          <p:nvPr/>
        </p:nvSpPr>
        <p:spPr>
          <a:xfrm rot="5400000">
            <a:off x="4406593" y="3353752"/>
            <a:ext cx="177825" cy="106455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B9354-0CA3-46DC-80E6-329D4D9F8891}"/>
                  </a:ext>
                </a:extLst>
              </p:cNvPr>
              <p:cNvSpPr txBox="1"/>
              <p:nvPr/>
            </p:nvSpPr>
            <p:spPr>
              <a:xfrm>
                <a:off x="5367370" y="2614646"/>
                <a:ext cx="17910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>
                  <a:solidFill>
                    <a:srgbClr val="00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B9354-0CA3-46DC-80E6-329D4D9F8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370" y="2614646"/>
                <a:ext cx="1791072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33B690B-DCDC-41ED-9CA6-2D5AC4485A1F}"/>
                  </a:ext>
                </a:extLst>
              </p:cNvPr>
              <p:cNvSpPr txBox="1"/>
              <p:nvPr/>
            </p:nvSpPr>
            <p:spPr>
              <a:xfrm>
                <a:off x="3679139" y="3916480"/>
                <a:ext cx="18724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800" i="1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33B690B-DCDC-41ED-9CA6-2D5AC4485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139" y="3916480"/>
                <a:ext cx="187247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14942A1-C0F8-41AC-AA1B-5C25CD2CFF0F}"/>
                  </a:ext>
                </a:extLst>
              </p:cNvPr>
              <p:cNvSpPr txBox="1"/>
              <p:nvPr/>
            </p:nvSpPr>
            <p:spPr>
              <a:xfrm>
                <a:off x="2083895" y="1429589"/>
                <a:ext cx="3523237" cy="689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ar-SA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ar-SA" sz="2400" i="1" smtClean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>
                  <a:solidFill>
                    <a:srgbClr val="00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14942A1-C0F8-41AC-AA1B-5C25CD2CF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3895" y="1429589"/>
                <a:ext cx="3523237" cy="689869"/>
              </a:xfrm>
              <a:prstGeom prst="rect">
                <a:avLst/>
              </a:prstGeom>
              <a:blipFill>
                <a:blip r:embed="rId9"/>
                <a:stretch>
                  <a:fillRect b="-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B00D0E-E6C2-4AD0-9F13-99CE04EE2EF1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3845514" y="2119458"/>
            <a:ext cx="1164151" cy="453154"/>
          </a:xfrm>
          <a:prstGeom prst="straightConnector1">
            <a:avLst/>
          </a:prstGeom>
          <a:ln w="19050">
            <a:solidFill>
              <a:srgbClr val="0099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70B35A51-0F04-4B2B-9FAF-38D906A7D57E}"/>
              </a:ext>
            </a:extLst>
          </p:cNvPr>
          <p:cNvSpPr/>
          <p:nvPr/>
        </p:nvSpPr>
        <p:spPr>
          <a:xfrm>
            <a:off x="3963228" y="3332361"/>
            <a:ext cx="72008" cy="584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F0D148A-57B5-49B4-83EC-678D95DDFAD1}"/>
              </a:ext>
            </a:extLst>
          </p:cNvPr>
          <p:cNvSpPr/>
          <p:nvPr/>
        </p:nvSpPr>
        <p:spPr>
          <a:xfrm>
            <a:off x="4996836" y="3311822"/>
            <a:ext cx="72008" cy="584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B89293B-3695-4560-A8BC-D9C40DB71A09}"/>
              </a:ext>
            </a:extLst>
          </p:cNvPr>
          <p:cNvSpPr/>
          <p:nvPr/>
        </p:nvSpPr>
        <p:spPr>
          <a:xfrm>
            <a:off x="3017727" y="3350845"/>
            <a:ext cx="72008" cy="584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6F44D7-AE9A-489E-81BF-38FDE13F27A3}"/>
              </a:ext>
            </a:extLst>
          </p:cNvPr>
          <p:cNvSpPr txBox="1"/>
          <p:nvPr/>
        </p:nvSpPr>
        <p:spPr>
          <a:xfrm>
            <a:off x="1512238" y="1500961"/>
            <a:ext cx="1572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sz="2400" dirty="0">
                <a:solidFill>
                  <a:srgbClr val="009900"/>
                </a:solidFill>
              </a:rPr>
              <a:t>ميل المماس</a:t>
            </a:r>
            <a:endParaRPr lang="en-US" sz="2400" dirty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842308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75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طريقة نيوتن</a:t>
            </a:r>
            <a:r>
              <a:rPr lang="ar-SA" sz="800" b="1" dirty="0">
                <a:solidFill>
                  <a:srgbClr val="002060"/>
                </a:solidFill>
              </a:rPr>
              <a:t> </a:t>
            </a:r>
            <a:r>
              <a:rPr lang="ar-SA" sz="4000" b="1" dirty="0">
                <a:solidFill>
                  <a:srgbClr val="002060"/>
                </a:solidFill>
              </a:rPr>
              <a:t>-</a:t>
            </a:r>
            <a:r>
              <a:rPr lang="ar-SA" sz="800" b="1" dirty="0">
                <a:solidFill>
                  <a:srgbClr val="002060"/>
                </a:solidFill>
              </a:rPr>
              <a:t> </a:t>
            </a:r>
            <a:r>
              <a:rPr lang="ar-SA" sz="4000" b="1" dirty="0" err="1">
                <a:solidFill>
                  <a:srgbClr val="002060"/>
                </a:solidFill>
              </a:rPr>
              <a:t>رافسون</a:t>
            </a:r>
            <a:r>
              <a:rPr lang="ar-SA" sz="4000" b="1" dirty="0">
                <a:solidFill>
                  <a:srgbClr val="002060"/>
                </a:solidFill>
              </a:rPr>
              <a:t> لإيجاد جذر الدالة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algn="r" rtl="1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ar-SA" sz="1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 rtl="1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بإعادة ترتيبها ، نحصل على صيغة نيوتن – رافسون :</a:t>
                </a:r>
              </a:p>
              <a:p>
                <a:pPr algn="r" rtl="1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ar-SA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 rtl="1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SA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endParaRPr lang="ar-SA" sz="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النقطة</a:t>
                </a:r>
                <a:r>
                  <a:rPr lang="ar-SA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SA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ar-SA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تكون في العادة تخمين أفضل لقيمة الجذر</a:t>
                </a:r>
                <a:r>
                  <a:rPr lang="ar-SA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  </a:t>
                </a: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ar-SA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نخمن قيمة</a:t>
                </a:r>
                <a:r>
                  <a:rPr lang="ar-SA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ar-SA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ar-SA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،</a:t>
                </a:r>
                <a:r>
                  <a:rPr lang="ar-SA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ar-SA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ثم نستمر إلى نحصل على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3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ar-SA" sz="3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ar-SA" sz="3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31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1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ar-SA" sz="31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  <a:r>
                  <a:rPr lang="ar-SA" sz="5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حيث</a:t>
                </a:r>
                <a14:m>
                  <m:oMath xmlns:m="http://schemas.openxmlformats.org/officeDocument/2006/math">
                    <m:r>
                      <a:rPr lang="ar-SA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ar-SA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ar-SA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ar-SA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ar-SA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قيمة موجبة قريبة من الصفر.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endParaRPr lang="ar-SA" sz="28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2"/>
                <a:stretch>
                  <a:fillRect r="-1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566738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76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طريقة نيوتن</a:t>
            </a:r>
            <a:r>
              <a:rPr lang="ar-SA" sz="800" b="1" dirty="0">
                <a:solidFill>
                  <a:srgbClr val="002060"/>
                </a:solidFill>
              </a:rPr>
              <a:t> </a:t>
            </a:r>
            <a:r>
              <a:rPr lang="ar-SA" sz="4000" b="1" dirty="0">
                <a:solidFill>
                  <a:srgbClr val="002060"/>
                </a:solidFill>
              </a:rPr>
              <a:t>-</a:t>
            </a:r>
            <a:r>
              <a:rPr lang="ar-SA" sz="800" b="1" dirty="0">
                <a:solidFill>
                  <a:srgbClr val="002060"/>
                </a:solidFill>
              </a:rPr>
              <a:t> </a:t>
            </a:r>
            <a:r>
              <a:rPr lang="ar-SA" sz="4000" b="1" dirty="0" err="1">
                <a:solidFill>
                  <a:srgbClr val="002060"/>
                </a:solidFill>
              </a:rPr>
              <a:t>رافسون</a:t>
            </a:r>
            <a:r>
              <a:rPr lang="ar-SA" sz="4000" b="1" dirty="0">
                <a:solidFill>
                  <a:srgbClr val="002060"/>
                </a:solidFill>
              </a:rPr>
              <a:t> لإيجاد جذر الدالة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512912"/>
            <a:ext cx="8712968" cy="4724400"/>
          </a:xfrm>
        </p:spPr>
        <p:txBody>
          <a:bodyPr/>
          <a:lstStyle/>
          <a:p>
            <a:pPr marL="0" indent="0" algn="r" rtl="1">
              <a:spcBef>
                <a:spcPts val="0"/>
              </a:spcBef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r" rtl="1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ar-SA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r" rtl="1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r" rtl="1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rtl="1">
              <a:spcBef>
                <a:spcPts val="0"/>
              </a:spcBef>
              <a:buNone/>
            </a:pPr>
            <a:endParaRPr lang="ar-SA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r" rtl="1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ar-SA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r" rtl="1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ar-SA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r" rtl="1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ar-SA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r" rtl="1">
              <a:buFont typeface="Arial" panose="020B0604020202020204" pitchFamily="34" charset="0"/>
              <a:buChar char="•"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899592" y="5247208"/>
            <a:ext cx="6984776" cy="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201575" y="1576456"/>
            <a:ext cx="49673" cy="3932028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1782" y="1475450"/>
            <a:ext cx="76979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71766" y="5247208"/>
            <a:ext cx="424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807869" y="5265006"/>
                <a:ext cx="4248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869" y="5265006"/>
                <a:ext cx="42480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 flipH="1">
            <a:off x="5724128" y="2360512"/>
            <a:ext cx="1656185" cy="3300736"/>
          </a:xfrm>
          <a:prstGeom prst="line">
            <a:avLst/>
          </a:prstGeom>
          <a:ln w="19050">
            <a:solidFill>
              <a:srgbClr val="00E266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020272" y="3120212"/>
            <a:ext cx="7547" cy="2144794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1995948" y="2428568"/>
            <a:ext cx="5250426" cy="3156155"/>
          </a:xfrm>
          <a:custGeom>
            <a:avLst/>
            <a:gdLst>
              <a:gd name="connsiteX0" fmla="*/ 5250426 w 5250426"/>
              <a:gd name="connsiteY0" fmla="*/ 0 h 3156155"/>
              <a:gd name="connsiteX1" fmla="*/ 4031226 w 5250426"/>
              <a:gd name="connsiteY1" fmla="*/ 1592826 h 3156155"/>
              <a:gd name="connsiteX2" fmla="*/ 0 w 5250426"/>
              <a:gd name="connsiteY2" fmla="*/ 3156155 h 3156155"/>
              <a:gd name="connsiteX3" fmla="*/ 0 w 5250426"/>
              <a:gd name="connsiteY3" fmla="*/ 3156155 h 315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50426" h="3156155">
                <a:moveTo>
                  <a:pt x="5250426" y="0"/>
                </a:moveTo>
                <a:cubicBezTo>
                  <a:pt x="5078361" y="533400"/>
                  <a:pt x="4906297" y="1066800"/>
                  <a:pt x="4031226" y="1592826"/>
                </a:cubicBezTo>
                <a:cubicBezTo>
                  <a:pt x="3156155" y="2118852"/>
                  <a:pt x="0" y="3156155"/>
                  <a:pt x="0" y="3156155"/>
                </a:cubicBezTo>
                <a:lnTo>
                  <a:pt x="0" y="3156155"/>
                </a:lnTo>
              </a:path>
            </a:pathLst>
          </a:custGeom>
          <a:noFill/>
          <a:ln w="317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771566" y="5239780"/>
                <a:ext cx="4248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566" y="5239780"/>
                <a:ext cx="42480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769858" y="5196182"/>
                <a:ext cx="4248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858" y="5196182"/>
                <a:ext cx="42480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679856" y="5205474"/>
                <a:ext cx="4248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856" y="5205474"/>
                <a:ext cx="42480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 flipH="1">
            <a:off x="3491880" y="3197697"/>
            <a:ext cx="4059294" cy="2262755"/>
          </a:xfrm>
          <a:prstGeom prst="line">
            <a:avLst/>
          </a:prstGeom>
          <a:ln w="19050">
            <a:solidFill>
              <a:srgbClr val="00E266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920488" y="4076286"/>
            <a:ext cx="0" cy="118872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123724" y="3660264"/>
            <a:ext cx="5256588" cy="1940713"/>
          </a:xfrm>
          <a:prstGeom prst="line">
            <a:avLst/>
          </a:prstGeom>
          <a:ln w="19050">
            <a:solidFill>
              <a:srgbClr val="00E266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897258" y="4908778"/>
            <a:ext cx="0" cy="32004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9641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29" grpId="0"/>
      <p:bldP spid="29" grpId="1"/>
      <p:bldP spid="15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094" y="2207224"/>
            <a:ext cx="4125362" cy="41253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12752" y="5011807"/>
                <a:ext cx="3626484" cy="11176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SA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TW" sz="3200" dirty="0"/>
                            <m:t> 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3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32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TW" sz="3200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TW" sz="32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sz="32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52" y="5011807"/>
                <a:ext cx="3626484" cy="11176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77</a:t>
            </a:fld>
            <a:endParaRPr lang="en-US" dirty="0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طريقة نيوتن</a:t>
            </a:r>
            <a:r>
              <a:rPr lang="ar-SA" sz="800" b="1" dirty="0">
                <a:solidFill>
                  <a:srgbClr val="002060"/>
                </a:solidFill>
              </a:rPr>
              <a:t> </a:t>
            </a:r>
            <a:r>
              <a:rPr lang="ar-SA" sz="4000" b="1" dirty="0">
                <a:solidFill>
                  <a:srgbClr val="002060"/>
                </a:solidFill>
              </a:rPr>
              <a:t>-</a:t>
            </a:r>
            <a:r>
              <a:rPr lang="ar-SA" sz="800" b="1" dirty="0">
                <a:solidFill>
                  <a:srgbClr val="002060"/>
                </a:solidFill>
              </a:rPr>
              <a:t> </a:t>
            </a:r>
            <a:r>
              <a:rPr lang="ar-SA" sz="4000" b="1" dirty="0" err="1">
                <a:solidFill>
                  <a:srgbClr val="002060"/>
                </a:solidFill>
              </a:rPr>
              <a:t>رافسون</a:t>
            </a:r>
            <a:r>
              <a:rPr lang="ar-SA" sz="4000" b="1" dirty="0">
                <a:solidFill>
                  <a:srgbClr val="002060"/>
                </a:solidFill>
              </a:rPr>
              <a:t> لإيجاد جذر الدالة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marL="0" indent="0" algn="r" rtl="1">
                  <a:buNone/>
                </a:pPr>
                <a:r>
                  <a:rPr lang="ar-SA" b="1" u="sng" dirty="0"/>
                  <a:t>مثال</a:t>
                </a:r>
                <a:r>
                  <a:rPr lang="ar-SA" dirty="0"/>
                  <a:t>: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أوجد جذر الدالة التالية باستخدام طريقة نيوتن</a:t>
                </a:r>
                <a:r>
                  <a:rPr lang="ar-SA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ar-SA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ar-SA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رافسون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5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TW" dirty="0"/>
              </a:p>
              <a:p>
                <a:pPr marL="0" indent="0" rtl="1">
                  <a:buNone/>
                </a:pPr>
                <a:endParaRPr lang="ar-SA" sz="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      مستخدما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ar-SA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0.01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           و</a:t>
                </a:r>
                <a:r>
                  <a:rPr lang="ar-SA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</a:t>
                </a:r>
              </a:p>
              <a:p>
                <a:pPr marL="0" indent="0" algn="r">
                  <a:buNone/>
                </a:pP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 rtl="1">
                  <a:buNone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          - الحل -</a:t>
                </a:r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4"/>
                <a:stretch>
                  <a:fillRect l="-4689" t="-1677" r="-1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1688" y="4960832"/>
                <a:ext cx="4484496" cy="118141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SA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5</m:t>
                          </m:r>
                          <m:sSubSup>
                            <m:sSubSupPr>
                              <m:ctrlPr>
                                <a:rPr lang="en-US" altLang="zh-TW" sz="32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sSubSup>
                            <m:sSubSupPr>
                              <m:ctrlPr>
                                <a:rPr lang="en-US" altLang="zh-TW" sz="32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sSub>
                            <m:sSubPr>
                              <m:ctrlP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88" y="4960832"/>
                <a:ext cx="4484496" cy="11814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07104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78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طريقة نيوتن</a:t>
            </a:r>
            <a:r>
              <a:rPr lang="ar-SA" sz="800" b="1" dirty="0">
                <a:solidFill>
                  <a:srgbClr val="002060"/>
                </a:solidFill>
              </a:rPr>
              <a:t> </a:t>
            </a:r>
            <a:r>
              <a:rPr lang="ar-SA" sz="4000" b="1" dirty="0">
                <a:solidFill>
                  <a:srgbClr val="002060"/>
                </a:solidFill>
              </a:rPr>
              <a:t>-</a:t>
            </a:r>
            <a:r>
              <a:rPr lang="ar-SA" sz="800" b="1" dirty="0">
                <a:solidFill>
                  <a:srgbClr val="002060"/>
                </a:solidFill>
              </a:rPr>
              <a:t> </a:t>
            </a:r>
            <a:r>
              <a:rPr lang="ar-SA" sz="4000" b="1" dirty="0" err="1">
                <a:solidFill>
                  <a:srgbClr val="002060"/>
                </a:solidFill>
              </a:rPr>
              <a:t>رافسون</a:t>
            </a:r>
            <a:r>
              <a:rPr lang="ar-SA" sz="4000" b="1" dirty="0">
                <a:solidFill>
                  <a:srgbClr val="002060"/>
                </a:solidFill>
              </a:rPr>
              <a:t> لإيجاد جذر الدالة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marL="0" indent="0" algn="r" rtl="1">
                  <a:buNone/>
                </a:pPr>
                <a:r>
                  <a:rPr lang="ar-S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الحل:</a:t>
                </a:r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endParaRPr lang="ar-SA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r>
                  <a:rPr lang="ar-S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نلاحظ أن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ar-S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ar-SA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ar-SA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ar-S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</a:p>
              <a:p>
                <a:pPr marL="0" indent="0" algn="r" rtl="1">
                  <a:buNone/>
                </a:pPr>
                <a:r>
                  <a:rPr lang="ar-S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إذا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 rtl="1">
                  <a:buNone/>
                </a:pPr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2"/>
                <a:stretch>
                  <a:fillRect t="-1290" r="-1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2416008"/>
                  </p:ext>
                </p:extLst>
              </p:nvPr>
            </p:nvGraphicFramePr>
            <p:xfrm>
              <a:off x="611560" y="1916832"/>
              <a:ext cx="6984774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4129">
                      <a:extLst>
                        <a:ext uri="{9D8B030D-6E8A-4147-A177-3AD203B41FA5}">
                          <a16:colId xmlns:a16="http://schemas.microsoft.com/office/drawing/2014/main" val="3513135969"/>
                        </a:ext>
                      </a:extLst>
                    </a:gridCol>
                    <a:gridCol w="1164129">
                      <a:extLst>
                        <a:ext uri="{9D8B030D-6E8A-4147-A177-3AD203B41FA5}">
                          <a16:colId xmlns:a16="http://schemas.microsoft.com/office/drawing/2014/main" val="1718296879"/>
                        </a:ext>
                      </a:extLst>
                    </a:gridCol>
                    <a:gridCol w="1164129">
                      <a:extLst>
                        <a:ext uri="{9D8B030D-6E8A-4147-A177-3AD203B41FA5}">
                          <a16:colId xmlns:a16="http://schemas.microsoft.com/office/drawing/2014/main" val="1708280077"/>
                        </a:ext>
                      </a:extLst>
                    </a:gridCol>
                    <a:gridCol w="1164129">
                      <a:extLst>
                        <a:ext uri="{9D8B030D-6E8A-4147-A177-3AD203B41FA5}">
                          <a16:colId xmlns:a16="http://schemas.microsoft.com/office/drawing/2014/main" val="3551486720"/>
                        </a:ext>
                      </a:extLst>
                    </a:gridCol>
                    <a:gridCol w="1164129">
                      <a:extLst>
                        <a:ext uri="{9D8B030D-6E8A-4147-A177-3AD203B41FA5}">
                          <a16:colId xmlns:a16="http://schemas.microsoft.com/office/drawing/2014/main" val="3745728789"/>
                        </a:ext>
                      </a:extLst>
                    </a:gridCol>
                    <a:gridCol w="1164129">
                      <a:extLst>
                        <a:ext uri="{9D8B030D-6E8A-4147-A177-3AD203B41FA5}">
                          <a16:colId xmlns:a16="http://schemas.microsoft.com/office/drawing/2014/main" val="25749720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274320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274320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274320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274320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n</m:t>
                                            </m:r>
                                            <m:r>
                                              <a:rPr lang="en-US" b="0" i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b="0" i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274320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701402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 marL="274320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48</a:t>
                          </a:r>
                        </a:p>
                      </a:txBody>
                      <a:tcPr marL="274320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56</a:t>
                          </a:r>
                        </a:p>
                      </a:txBody>
                      <a:tcPr marL="274320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3.143</a:t>
                          </a:r>
                        </a:p>
                      </a:txBody>
                      <a:tcPr marL="274320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12.704</a:t>
                          </a:r>
                        </a:p>
                      </a:txBody>
                      <a:tcPr marL="274320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77004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3.143</a:t>
                          </a:r>
                        </a:p>
                      </a:txBody>
                      <a:tcPr marL="27432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12.704</a:t>
                          </a:r>
                        </a:p>
                      </a:txBody>
                      <a:tcPr marL="27432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27.841</a:t>
                          </a:r>
                        </a:p>
                      </a:txBody>
                      <a:tcPr marL="27432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2.687</a:t>
                          </a:r>
                        </a:p>
                      </a:txBody>
                      <a:tcPr marL="27432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2.7</a:t>
                          </a:r>
                        </a:p>
                      </a:txBody>
                      <a:tcPr marL="27432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608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2.687</a:t>
                          </a:r>
                        </a:p>
                      </a:txBody>
                      <a:tcPr marL="27432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2.7</a:t>
                          </a:r>
                        </a:p>
                      </a:txBody>
                      <a:tcPr marL="27432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16.45</a:t>
                          </a:r>
                        </a:p>
                      </a:txBody>
                      <a:tcPr marL="27432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2.523</a:t>
                          </a:r>
                        </a:p>
                      </a:txBody>
                      <a:tcPr marL="27432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0.293</a:t>
                          </a:r>
                        </a:p>
                      </a:txBody>
                      <a:tcPr marL="27432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525567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2.523</a:t>
                          </a:r>
                        </a:p>
                      </a:txBody>
                      <a:tcPr marL="27432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0.293</a:t>
                          </a:r>
                        </a:p>
                      </a:txBody>
                      <a:tcPr marL="27432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12.963</a:t>
                          </a:r>
                        </a:p>
                      </a:txBody>
                      <a:tcPr marL="27432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2.5</a:t>
                          </a:r>
                        </a:p>
                      </a:txBody>
                      <a:tcPr marL="27432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27432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524123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2416008"/>
                  </p:ext>
                </p:extLst>
              </p:nvPr>
            </p:nvGraphicFramePr>
            <p:xfrm>
              <a:off x="611560" y="1916832"/>
              <a:ext cx="6984774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4129">
                      <a:extLst>
                        <a:ext uri="{9D8B030D-6E8A-4147-A177-3AD203B41FA5}">
                          <a16:colId xmlns:a16="http://schemas.microsoft.com/office/drawing/2014/main" val="3513135969"/>
                        </a:ext>
                      </a:extLst>
                    </a:gridCol>
                    <a:gridCol w="1164129">
                      <a:extLst>
                        <a:ext uri="{9D8B030D-6E8A-4147-A177-3AD203B41FA5}">
                          <a16:colId xmlns:a16="http://schemas.microsoft.com/office/drawing/2014/main" val="1718296879"/>
                        </a:ext>
                      </a:extLst>
                    </a:gridCol>
                    <a:gridCol w="1164129">
                      <a:extLst>
                        <a:ext uri="{9D8B030D-6E8A-4147-A177-3AD203B41FA5}">
                          <a16:colId xmlns:a16="http://schemas.microsoft.com/office/drawing/2014/main" val="1708280077"/>
                        </a:ext>
                      </a:extLst>
                    </a:gridCol>
                    <a:gridCol w="1164129">
                      <a:extLst>
                        <a:ext uri="{9D8B030D-6E8A-4147-A177-3AD203B41FA5}">
                          <a16:colId xmlns:a16="http://schemas.microsoft.com/office/drawing/2014/main" val="3551486720"/>
                        </a:ext>
                      </a:extLst>
                    </a:gridCol>
                    <a:gridCol w="1164129">
                      <a:extLst>
                        <a:ext uri="{9D8B030D-6E8A-4147-A177-3AD203B41FA5}">
                          <a16:colId xmlns:a16="http://schemas.microsoft.com/office/drawing/2014/main" val="3745728789"/>
                        </a:ext>
                      </a:extLst>
                    </a:gridCol>
                    <a:gridCol w="1164129">
                      <a:extLst>
                        <a:ext uri="{9D8B030D-6E8A-4147-A177-3AD203B41FA5}">
                          <a16:colId xmlns:a16="http://schemas.microsoft.com/office/drawing/2014/main" val="25749720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24" t="-1639" r="-502094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74320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524" t="-1639" r="-402094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74320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99479" t="-1639" r="-30000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74320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047" t="-1639" r="-201571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74320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047" t="-1639" r="-101571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74320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047" t="-1639" r="-1571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01402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 marL="274320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48</a:t>
                          </a:r>
                        </a:p>
                      </a:txBody>
                      <a:tcPr marL="274320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56</a:t>
                          </a:r>
                        </a:p>
                      </a:txBody>
                      <a:tcPr marL="274320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3.143</a:t>
                          </a:r>
                        </a:p>
                      </a:txBody>
                      <a:tcPr marL="274320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12.704</a:t>
                          </a:r>
                        </a:p>
                      </a:txBody>
                      <a:tcPr marL="274320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77004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3.143</a:t>
                          </a:r>
                        </a:p>
                      </a:txBody>
                      <a:tcPr marL="27432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12.704</a:t>
                          </a:r>
                        </a:p>
                      </a:txBody>
                      <a:tcPr marL="27432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27.841</a:t>
                          </a:r>
                        </a:p>
                      </a:txBody>
                      <a:tcPr marL="27432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2.687</a:t>
                          </a:r>
                        </a:p>
                      </a:txBody>
                      <a:tcPr marL="27432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2.7</a:t>
                          </a:r>
                        </a:p>
                      </a:txBody>
                      <a:tcPr marL="27432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608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2.687</a:t>
                          </a:r>
                        </a:p>
                      </a:txBody>
                      <a:tcPr marL="27432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2.7</a:t>
                          </a:r>
                        </a:p>
                      </a:txBody>
                      <a:tcPr marL="27432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16.45</a:t>
                          </a:r>
                        </a:p>
                      </a:txBody>
                      <a:tcPr marL="27432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2.523</a:t>
                          </a:r>
                        </a:p>
                      </a:txBody>
                      <a:tcPr marL="27432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0.293</a:t>
                          </a:r>
                        </a:p>
                      </a:txBody>
                      <a:tcPr marL="27432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525567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2.523</a:t>
                          </a:r>
                        </a:p>
                      </a:txBody>
                      <a:tcPr marL="27432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0.293</a:t>
                          </a:r>
                        </a:p>
                      </a:txBody>
                      <a:tcPr marL="27432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12.963</a:t>
                          </a:r>
                        </a:p>
                      </a:txBody>
                      <a:tcPr marL="27432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2.5</a:t>
                          </a:r>
                        </a:p>
                      </a:txBody>
                      <a:tcPr marL="27432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 marL="27432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5241234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80265896"/>
      </p:ext>
    </p:extLst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79</a:t>
            </a:fld>
            <a:endParaRPr lang="en-US" dirty="0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طريقة نيوتن</a:t>
            </a:r>
            <a:r>
              <a:rPr lang="ar-SA" sz="800" b="1" dirty="0">
                <a:solidFill>
                  <a:srgbClr val="002060"/>
                </a:solidFill>
              </a:rPr>
              <a:t> </a:t>
            </a:r>
            <a:r>
              <a:rPr lang="ar-SA" sz="4000" b="1" dirty="0">
                <a:solidFill>
                  <a:srgbClr val="002060"/>
                </a:solidFill>
              </a:rPr>
              <a:t>-</a:t>
            </a:r>
            <a:r>
              <a:rPr lang="ar-SA" sz="800" b="1" dirty="0">
                <a:solidFill>
                  <a:srgbClr val="002060"/>
                </a:solidFill>
              </a:rPr>
              <a:t> </a:t>
            </a:r>
            <a:r>
              <a:rPr lang="ar-SA" sz="4000" b="1" dirty="0" err="1">
                <a:solidFill>
                  <a:srgbClr val="002060"/>
                </a:solidFill>
              </a:rPr>
              <a:t>رافسون</a:t>
            </a:r>
            <a:r>
              <a:rPr lang="ar-SA" sz="4000" b="1" dirty="0">
                <a:solidFill>
                  <a:srgbClr val="002060"/>
                </a:solidFill>
              </a:rPr>
              <a:t> لإيجاد جذر الدالة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marL="0" indent="0" algn="r" rtl="1">
                  <a:buNone/>
                </a:pPr>
                <a:r>
                  <a:rPr lang="ar-SA" b="1" u="sng" dirty="0"/>
                  <a:t>مثال</a:t>
                </a:r>
                <a:r>
                  <a:rPr lang="ar-SA" dirty="0"/>
                  <a:t>: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أوجد قيمة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باستخدام طريقة نيوتن</a:t>
                </a:r>
                <a:r>
                  <a:rPr lang="ar-SA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–</a:t>
                </a:r>
                <a:r>
                  <a:rPr lang="ar-SA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ar-SA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رافسون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marL="0" indent="0" algn="r" rtl="1">
                  <a:buNone/>
                </a:pPr>
                <a:endParaRPr lang="ar-SA" sz="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 rtl="1">
                  <a:buNone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 الحل -</a:t>
                </a:r>
              </a:p>
              <a:p>
                <a:pPr marL="0" indent="0" algn="r" rtl="1">
                  <a:buNone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نحتاج إيجاد قيمة  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أو                 </a:t>
                </a:r>
                <a:r>
                  <a:rPr lang="ar-SA" sz="2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</a:t>
                </a:r>
                <a:r>
                  <a:rPr lang="ar-SA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بحيث أن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TW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أو                 </a:t>
                </a:r>
                <a:r>
                  <a:rPr lang="ar-SA" sz="2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بحيث أن  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هذا مكافئ لإيجاد جذر موجب للدالة:   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</a:t>
                </a:r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2"/>
                <a:stretch>
                  <a:fillRect l="-39748" t="-774" r="-1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312572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marL="0" indent="0" algn="r" rtl="1">
                  <a:buNone/>
                </a:pPr>
                <a:r>
                  <a:rPr lang="ar-SA" sz="2600" dirty="0"/>
                  <a:t>سنجد فيما بعد أن الحل الأمثل هو:</a:t>
                </a:r>
                <a:endParaRPr lang="en-US" sz="2600" dirty="0"/>
              </a:p>
              <a:p>
                <a:pPr marL="0" indent="0" algn="r" rtl="1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5.03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ar-S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9.31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400" dirty="0"/>
                  <a:t> </a:t>
                </a:r>
              </a:p>
              <a:p>
                <a:pPr marL="0" indent="0" algn="r" rtl="1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5456.54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:endParaRPr lang="en-US" sz="2400" dirty="0"/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2"/>
                <a:stretch>
                  <a:fillRect t="-1161" r="-12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628800"/>
            <a:ext cx="4869160" cy="486916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192688" y="6168058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92712" y="5984402"/>
            <a:ext cx="288032" cy="183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166866" y="2852936"/>
            <a:ext cx="144016" cy="144016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09408" y="4489456"/>
            <a:ext cx="144016" cy="144016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53651" y="447644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35747A-C48D-4A5F-B396-ED7CD60E29AE}"/>
              </a:ext>
            </a:extLst>
          </p:cNvPr>
          <p:cNvSpPr/>
          <p:nvPr/>
        </p:nvSpPr>
        <p:spPr>
          <a:xfrm>
            <a:off x="771913" y="6260394"/>
            <a:ext cx="441134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1 </a:t>
            </a:r>
            <a:r>
              <a:rPr lang="en-US" sz="5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  2 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 3 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 4 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 5 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 6 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7 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 8 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 9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10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11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12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6" name="Oval 15"/>
          <p:cNvSpPr/>
          <p:nvPr/>
        </p:nvSpPr>
        <p:spPr>
          <a:xfrm>
            <a:off x="4454642" y="6127850"/>
            <a:ext cx="144016" cy="144016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D3771E-07EE-4833-A183-050D371F3872}"/>
              </a:ext>
            </a:extLst>
          </p:cNvPr>
          <p:cNvSpPr/>
          <p:nvPr/>
        </p:nvSpPr>
        <p:spPr>
          <a:xfrm>
            <a:off x="98077" y="817857"/>
            <a:ext cx="458907" cy="52375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200"/>
              </a:spcAft>
            </a:pPr>
            <a:endParaRPr lang="ar-SA" dirty="0">
              <a:solidFill>
                <a:schemeClr val="tx1"/>
              </a:solidFill>
            </a:endParaRPr>
          </a:p>
          <a:p>
            <a:pPr>
              <a:spcAft>
                <a:spcPts val="200"/>
              </a:spcAft>
            </a:pPr>
            <a:endParaRPr lang="ar-SA" dirty="0">
              <a:solidFill>
                <a:schemeClr val="tx1"/>
              </a:solidFill>
            </a:endParaRPr>
          </a:p>
          <a:p>
            <a:pPr>
              <a:spcAft>
                <a:spcPts val="200"/>
              </a:spcAft>
            </a:pPr>
            <a:endParaRPr lang="ar-SA" dirty="0">
              <a:solidFill>
                <a:schemeClr val="tx1"/>
              </a:solidFill>
            </a:endParaRPr>
          </a:p>
          <a:p>
            <a:pPr>
              <a:spcAft>
                <a:spcPts val="200"/>
              </a:spcAft>
            </a:pPr>
            <a:r>
              <a:rPr lang="en-US" dirty="0">
                <a:solidFill>
                  <a:schemeClr val="tx1"/>
                </a:solidFill>
              </a:rPr>
              <a:t>13 </a:t>
            </a:r>
          </a:p>
          <a:p>
            <a:pPr>
              <a:spcBef>
                <a:spcPts val="200"/>
              </a:spcBef>
              <a:spcAft>
                <a:spcPts val="300"/>
              </a:spcAft>
            </a:pPr>
            <a:r>
              <a:rPr lang="en-US" dirty="0">
                <a:solidFill>
                  <a:schemeClr val="tx1"/>
                </a:solidFill>
              </a:rPr>
              <a:t>12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chemeClr val="tx1"/>
                </a:solidFill>
              </a:rPr>
              <a:t>11  </a:t>
            </a:r>
          </a:p>
          <a:p>
            <a:pPr>
              <a:spcAft>
                <a:spcPts val="200"/>
              </a:spcAft>
            </a:pPr>
            <a:r>
              <a:rPr lang="en-US" dirty="0">
                <a:solidFill>
                  <a:schemeClr val="tx1"/>
                </a:solidFill>
              </a:rPr>
              <a:t>10 </a:t>
            </a:r>
          </a:p>
          <a:p>
            <a:pPr algn="ctr">
              <a:spcAft>
                <a:spcPts val="200"/>
              </a:spcAft>
            </a:pPr>
            <a:r>
              <a:rPr lang="en-US" dirty="0">
                <a:solidFill>
                  <a:schemeClr val="tx1"/>
                </a:solidFill>
              </a:rPr>
              <a:t>9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algn="ctr">
              <a:spcAft>
                <a:spcPts val="200"/>
              </a:spcAft>
            </a:pPr>
            <a:r>
              <a:rPr lang="en-US" dirty="0">
                <a:solidFill>
                  <a:schemeClr val="tx1"/>
                </a:solidFill>
              </a:rPr>
              <a:t>8  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 algn="ctr">
              <a:spcAft>
                <a:spcPts val="200"/>
              </a:spcAft>
            </a:pPr>
            <a:r>
              <a:rPr lang="en-US" dirty="0">
                <a:solidFill>
                  <a:schemeClr val="tx1"/>
                </a:solidFill>
              </a:rPr>
              <a:t>7 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algn="ctr">
              <a:spcAft>
                <a:spcPts val="300"/>
              </a:spcAft>
            </a:pPr>
            <a:r>
              <a:rPr lang="en-US" dirty="0">
                <a:solidFill>
                  <a:schemeClr val="tx1"/>
                </a:solidFill>
              </a:rPr>
              <a:t>6 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algn="ctr">
              <a:spcAft>
                <a:spcPts val="300"/>
              </a:spcAft>
            </a:pPr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algn="ctr">
              <a:spcAft>
                <a:spcPts val="300"/>
              </a:spcAft>
            </a:pPr>
            <a:r>
              <a:rPr lang="en-US" dirty="0">
                <a:solidFill>
                  <a:schemeClr val="tx1"/>
                </a:solidFill>
              </a:rPr>
              <a:t>4 </a:t>
            </a:r>
          </a:p>
          <a:p>
            <a:pPr algn="ctr">
              <a:spcAft>
                <a:spcPts val="300"/>
              </a:spcAft>
            </a:pPr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 algn="ctr">
              <a:spcAft>
                <a:spcPts val="300"/>
              </a:spcAft>
            </a:pP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 algn="ctr">
              <a:spcAft>
                <a:spcPts val="300"/>
              </a:spcAft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539552" y="2204864"/>
            <a:ext cx="144016" cy="144016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475" y="1340768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مثال تطبيقي: تحديد الموقع الأمثل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89033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12752" y="5011807"/>
                <a:ext cx="3626484" cy="11176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SA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TW" sz="3200" dirty="0"/>
                            <m:t> 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3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32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TW" sz="3200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TW" sz="32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sz="32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52" y="5011807"/>
                <a:ext cx="3626484" cy="11176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276872"/>
            <a:ext cx="4293096" cy="4293096"/>
          </a:xfrm>
          <a:prstGeom prst="rect">
            <a:avLst/>
          </a:prstGeom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80</a:t>
            </a:fld>
            <a:endParaRPr lang="en-US" dirty="0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طريقة نيوتن</a:t>
            </a:r>
            <a:r>
              <a:rPr lang="ar-SA" sz="800" b="1" dirty="0">
                <a:solidFill>
                  <a:srgbClr val="002060"/>
                </a:solidFill>
              </a:rPr>
              <a:t> </a:t>
            </a:r>
            <a:r>
              <a:rPr lang="ar-SA" sz="4000" b="1" dirty="0">
                <a:solidFill>
                  <a:srgbClr val="002060"/>
                </a:solidFill>
              </a:rPr>
              <a:t>-</a:t>
            </a:r>
            <a:r>
              <a:rPr lang="ar-SA" sz="800" b="1" dirty="0">
                <a:solidFill>
                  <a:srgbClr val="002060"/>
                </a:solidFill>
              </a:rPr>
              <a:t> </a:t>
            </a:r>
            <a:r>
              <a:rPr lang="ar-SA" sz="4000" b="1" dirty="0" err="1">
                <a:solidFill>
                  <a:srgbClr val="002060"/>
                </a:solidFill>
              </a:rPr>
              <a:t>رافسون</a:t>
            </a:r>
            <a:r>
              <a:rPr lang="ar-SA" sz="4000" b="1" dirty="0">
                <a:solidFill>
                  <a:srgbClr val="002060"/>
                </a:solidFill>
              </a:rPr>
              <a:t> لإيجاد جذر الدالة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marL="0" indent="0" algn="r" rtl="1">
                  <a:buNone/>
                </a:pPr>
                <a:r>
                  <a:rPr lang="ar-SA" b="1" u="sng" dirty="0"/>
                  <a:t>مثال</a:t>
                </a:r>
                <a:r>
                  <a:rPr lang="ar-SA" dirty="0"/>
                  <a:t>: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أوجد جذر الدالة التالية باستخدام طريقة نيوتن</a:t>
                </a:r>
                <a:r>
                  <a:rPr lang="ar-SA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ar-SA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ar-SA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رافسون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zh-TW" dirty="0"/>
              </a:p>
              <a:p>
                <a:pPr marL="0" indent="0" rtl="1">
                  <a:buNone/>
                </a:pPr>
                <a:endParaRPr lang="ar-SA" sz="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      مستخدما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ar-SA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0.01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           و</a:t>
                </a:r>
                <a:r>
                  <a:rPr lang="ar-SA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</a:t>
                </a:r>
              </a:p>
              <a:p>
                <a:pPr marL="0" indent="0" algn="r">
                  <a:buNone/>
                </a:pP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 rtl="1">
                  <a:buNone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          - الحل -</a:t>
                </a:r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4"/>
                <a:stretch>
                  <a:fillRect l="-4689" t="-1677" r="-1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31520" y="4960832"/>
                <a:ext cx="3701385" cy="116102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SA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m:rPr>
                              <m:nor/>
                            </m:rPr>
                            <a:rPr lang="en-US" altLang="zh-TW" sz="3200" dirty="0"/>
                            <m:t> 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20" y="4960832"/>
                <a:ext cx="3701385" cy="11610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527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81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طريقة نيوتن</a:t>
            </a:r>
            <a:r>
              <a:rPr lang="ar-SA" sz="800" b="1" dirty="0">
                <a:solidFill>
                  <a:srgbClr val="002060"/>
                </a:solidFill>
              </a:rPr>
              <a:t> </a:t>
            </a:r>
            <a:r>
              <a:rPr lang="ar-SA" sz="4000" b="1" dirty="0">
                <a:solidFill>
                  <a:srgbClr val="002060"/>
                </a:solidFill>
              </a:rPr>
              <a:t>-</a:t>
            </a:r>
            <a:r>
              <a:rPr lang="ar-SA" sz="800" b="1" dirty="0">
                <a:solidFill>
                  <a:srgbClr val="002060"/>
                </a:solidFill>
              </a:rPr>
              <a:t> </a:t>
            </a:r>
            <a:r>
              <a:rPr lang="ar-SA" sz="4000" b="1" dirty="0" err="1">
                <a:solidFill>
                  <a:srgbClr val="002060"/>
                </a:solidFill>
              </a:rPr>
              <a:t>رافسون</a:t>
            </a:r>
            <a:r>
              <a:rPr lang="ar-SA" sz="4000" b="1" dirty="0">
                <a:solidFill>
                  <a:srgbClr val="002060"/>
                </a:solidFill>
              </a:rPr>
              <a:t> لإيجاد جذر الدالة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marL="0" indent="0" algn="r" rtl="1">
                  <a:buNone/>
                </a:pPr>
                <a:r>
                  <a:rPr lang="ar-S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الحل:</a:t>
                </a:r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endParaRPr lang="ar-SA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r>
                  <a:rPr lang="ar-S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نلاحظ أن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ar-S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ar-SA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ar-SA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ar-S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</a:p>
              <a:p>
                <a:pPr marL="0" indent="0" algn="r" rtl="1">
                  <a:buNone/>
                </a:pPr>
                <a:r>
                  <a:rPr lang="ar-S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إذا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73</m:t>
                    </m:r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21</a:t>
                </a:r>
              </a:p>
              <a:p>
                <a:pPr marL="0" indent="0" algn="r" rtl="1">
                  <a:buNone/>
                </a:pPr>
                <a:r>
                  <a:rPr lang="ar-S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لو بدأنا بـ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ar-S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، سنحصل على:</a:t>
                </a:r>
              </a:p>
              <a:p>
                <a:pPr marL="0" indent="0" algn="ctr" rtl="1">
                  <a:buNone/>
                </a:pPr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2"/>
                <a:stretch>
                  <a:fillRect t="-1290" r="-1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127494"/>
                  </p:ext>
                </p:extLst>
              </p:nvPr>
            </p:nvGraphicFramePr>
            <p:xfrm>
              <a:off x="611560" y="1916832"/>
              <a:ext cx="658368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7280">
                      <a:extLst>
                        <a:ext uri="{9D8B030D-6E8A-4147-A177-3AD203B41FA5}">
                          <a16:colId xmlns:a16="http://schemas.microsoft.com/office/drawing/2014/main" val="3513135969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1718296879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1708280077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3551486720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3745728789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25749720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n</m:t>
                                            </m:r>
                                            <m:r>
                                              <a:rPr lang="en-US" b="0" i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b="0" i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701402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1.75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0.0625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77004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3.5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1.7321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0.0002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6089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127494"/>
                  </p:ext>
                </p:extLst>
              </p:nvPr>
            </p:nvGraphicFramePr>
            <p:xfrm>
              <a:off x="611560" y="1916832"/>
              <a:ext cx="658368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7280">
                      <a:extLst>
                        <a:ext uri="{9D8B030D-6E8A-4147-A177-3AD203B41FA5}">
                          <a16:colId xmlns:a16="http://schemas.microsoft.com/office/drawing/2014/main" val="3513135969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1718296879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1708280077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3551486720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3745728789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25749720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56" t="-1639" r="-502222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556" t="-1639" r="-402222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99448" t="-1639" r="-300000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111" t="-1639" r="-201667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111" t="-1639" r="-101667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111" t="-1639" r="-1667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01402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0.0625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77004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0.0625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3.5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1.7321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0.0002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60896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8491494"/>
                  </p:ext>
                </p:extLst>
              </p:nvPr>
            </p:nvGraphicFramePr>
            <p:xfrm>
              <a:off x="611560" y="4725144"/>
              <a:ext cx="658368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7280">
                      <a:extLst>
                        <a:ext uri="{9D8B030D-6E8A-4147-A177-3AD203B41FA5}">
                          <a16:colId xmlns:a16="http://schemas.microsoft.com/office/drawing/2014/main" val="3513135969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1718296879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1708280077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3551486720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1987289605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25749720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n</m:t>
                                            </m:r>
                                            <m:r>
                                              <a:rPr lang="en-US" b="0" i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b="0" i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701402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13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2.375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2.641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77004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2.375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2.641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4.75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1.819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0.309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608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1.819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0.309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3.638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1.734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0.007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18226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8491494"/>
                  </p:ext>
                </p:extLst>
              </p:nvPr>
            </p:nvGraphicFramePr>
            <p:xfrm>
              <a:off x="611560" y="4725144"/>
              <a:ext cx="658368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7280">
                      <a:extLst>
                        <a:ext uri="{9D8B030D-6E8A-4147-A177-3AD203B41FA5}">
                          <a16:colId xmlns:a16="http://schemas.microsoft.com/office/drawing/2014/main" val="3513135969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1718296879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1708280077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3551486720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1987289605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25749720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56" t="-1639" r="-502222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556" t="-1639" r="-402222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99448" t="-1639" r="-300000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1111" t="-1639" r="-201667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1111" t="-1639" r="-101667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1111" t="-1639" r="-1667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01402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13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2.375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2.641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77004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2.375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2.641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4.75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1.819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0.309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608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1.819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0.309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3.638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1.734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0.007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182267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34333063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82</a:t>
            </a:fld>
            <a:endParaRPr lang="en-US" dirty="0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طريقة نيوتن</a:t>
            </a:r>
            <a:r>
              <a:rPr lang="ar-SA" sz="800" b="1" dirty="0">
                <a:solidFill>
                  <a:srgbClr val="002060"/>
                </a:solidFill>
              </a:rPr>
              <a:t> </a:t>
            </a:r>
            <a:r>
              <a:rPr lang="ar-SA" sz="4000" b="1" dirty="0">
                <a:solidFill>
                  <a:srgbClr val="002060"/>
                </a:solidFill>
              </a:rPr>
              <a:t>-</a:t>
            </a:r>
            <a:r>
              <a:rPr lang="ar-SA" sz="800" b="1" dirty="0">
                <a:solidFill>
                  <a:srgbClr val="002060"/>
                </a:solidFill>
              </a:rPr>
              <a:t> </a:t>
            </a:r>
            <a:r>
              <a:rPr lang="ar-SA" sz="4000" b="1" dirty="0" err="1">
                <a:solidFill>
                  <a:srgbClr val="002060"/>
                </a:solidFill>
              </a:rPr>
              <a:t>رافسون</a:t>
            </a:r>
            <a:r>
              <a:rPr lang="ar-SA" sz="4000" b="1" dirty="0">
                <a:solidFill>
                  <a:srgbClr val="002060"/>
                </a:solidFill>
              </a:rPr>
              <a:t> لإيجاد جذر الدالة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marL="0" indent="0" algn="just" rtl="1">
                  <a:buNone/>
                </a:pPr>
                <a:r>
                  <a:rPr lang="ar-SA" b="1" u="sng" dirty="0"/>
                  <a:t>مثال</a:t>
                </a:r>
                <a:r>
                  <a:rPr lang="ar-SA" dirty="0"/>
                  <a:t>: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ar-SA" sz="3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لإيجاد قيمة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TW" sz="31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sz="3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ar-SA" sz="3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باستخدام طريقة نيوتن – </a:t>
                </a:r>
                <a:r>
                  <a:rPr lang="ar-SA" sz="31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رافسون</a:t>
                </a:r>
                <a:r>
                  <a:rPr lang="ar-SA" sz="3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، سنحصل على القيم التالية (باستخدام التقريب لـ </a:t>
                </a:r>
                <a:r>
                  <a:rPr lang="en-US" sz="3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61</a:t>
                </a:r>
                <a:r>
                  <a:rPr lang="ar-SA" sz="3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خانة عشرية 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ar-SA" sz="3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):</a:t>
                </a:r>
                <a:endParaRPr lang="en-US" sz="3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 rtl="1">
                  <a:buNone/>
                </a:pPr>
                <a:r>
                  <a:rPr lang="ar-SA" sz="29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الارقام الغامقة هي الخانات الصحيحة لقيمة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TW" sz="29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sz="2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ar-SA" sz="29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لاحظ احتجنا فقط لسبع خطوات لنحصل على قيمة صحيحة لـ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TW" sz="29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sz="2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ar-SA" sz="29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إلى حد </a:t>
                </a:r>
                <a:r>
                  <a:rPr lang="en-US" sz="29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61</a:t>
                </a:r>
                <a:r>
                  <a:rPr lang="ar-SA" sz="29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خانة عشرية !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</a:t>
                </a:r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2"/>
                <a:stretch>
                  <a:fillRect l="-44647" t="-1032" r="-1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20" y="2780928"/>
            <a:ext cx="8365780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092637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83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طريقة نيوتن</a:t>
            </a:r>
            <a:r>
              <a:rPr lang="ar-SA" sz="800" b="1" dirty="0">
                <a:solidFill>
                  <a:srgbClr val="002060"/>
                </a:solidFill>
              </a:rPr>
              <a:t> </a:t>
            </a:r>
            <a:r>
              <a:rPr lang="ar-SA" sz="4000" b="1" dirty="0">
                <a:solidFill>
                  <a:srgbClr val="002060"/>
                </a:solidFill>
              </a:rPr>
              <a:t>-</a:t>
            </a:r>
            <a:r>
              <a:rPr lang="ar-SA" sz="800" b="1" dirty="0">
                <a:solidFill>
                  <a:srgbClr val="002060"/>
                </a:solidFill>
              </a:rPr>
              <a:t> </a:t>
            </a:r>
            <a:r>
              <a:rPr lang="ar-SA" sz="4000" b="1" dirty="0" err="1">
                <a:solidFill>
                  <a:srgbClr val="002060"/>
                </a:solidFill>
              </a:rPr>
              <a:t>رافسون</a:t>
            </a:r>
            <a:r>
              <a:rPr lang="ar-SA" sz="4000" b="1" dirty="0">
                <a:solidFill>
                  <a:srgbClr val="002060"/>
                </a:solidFill>
              </a:rPr>
              <a:t> للبرمجة غير الخطية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84976" cy="4724400"/>
              </a:xfrm>
            </p:spPr>
            <p:txBody>
              <a:bodyPr/>
              <a:lstStyle/>
              <a:p>
                <a:pPr marL="0" indent="0" algn="r" rtl="1">
                  <a:spcBef>
                    <a:spcPts val="0"/>
                  </a:spcBef>
                  <a:buNone/>
                </a:pPr>
                <a:r>
                  <a:rPr lang="ar-SA" sz="2800" dirty="0"/>
                  <a:t>للمسألة غير الخطية التالية: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TW" sz="28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TW" sz="280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sz="2800" dirty="0"/>
                  <a:t>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TW" sz="280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TW" sz="2800" dirty="0"/>
              </a:p>
              <a:p>
                <a:pPr marL="0" indent="0" rtl="1">
                  <a:buNone/>
                </a:pP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</a:t>
                </a:r>
                <a:r>
                  <a:rPr lang="en-US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TW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  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TW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 rtl="1">
                  <a:buNone/>
                </a:pPr>
                <a:r>
                  <a:rPr lang="ar-S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بحيث أن الدالة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ar-S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متصلة وقابلة للاشتقاق مرتين وأحادية المنوال في الفترة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,</a:t>
                </a:r>
                <a:r>
                  <a:rPr lang="en-US" altLang="zh-TW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</a:t>
                </a:r>
                <a:r>
                  <a:rPr lang="ar-S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</a:t>
                </a:r>
              </a:p>
              <a:p>
                <a:pPr algn="just" rtl="1">
                  <a:buFont typeface="Arial" panose="020B0604020202020204" pitchFamily="34" charset="0"/>
                  <a:buChar char="•"/>
                </a:pPr>
                <a:r>
                  <a:rPr lang="ar-SA" altLang="zh-TW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نستخدم طريقة نيوتن</a:t>
                </a:r>
                <a:r>
                  <a:rPr lang="ar-SA" altLang="zh-TW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ar-SA" altLang="zh-TW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ar-SA" altLang="zh-TW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ar-SA" altLang="zh-TW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رافسون</a:t>
                </a:r>
                <a:r>
                  <a:rPr lang="ar-SA" altLang="zh-TW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لإيجاد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ar-SA" altLang="zh-TW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جذر الدالة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ar-SA" altLang="zh-TW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،  أي أن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TW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ar-SA" altLang="zh-TW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 </a:t>
                </a:r>
              </a:p>
              <a:p>
                <a:pPr algn="r" rtl="1">
                  <a:buFont typeface="Arial" panose="020B0604020202020204" pitchFamily="34" charset="0"/>
                  <a:buChar char="•"/>
                </a:pPr>
                <a:endParaRPr lang="ar-SA" altLang="zh-TW" sz="19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ar-S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نستخدم الصيغة التالية:</a:t>
                </a:r>
              </a:p>
              <a:p>
                <a:pPr marL="0" indent="0" algn="r" rtl="1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84976" cy="4724400"/>
              </a:xfrm>
              <a:blipFill>
                <a:blip r:embed="rId2"/>
                <a:stretch>
                  <a:fillRect l="-2637" t="-1290" r="-1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3995936" y="2204864"/>
            <a:ext cx="57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520665" y="4869160"/>
                <a:ext cx="3915431" cy="1133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SA" sz="3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32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r>
                            <a:rPr lang="en-US" sz="32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665" y="4869160"/>
                <a:ext cx="3915431" cy="11334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0364883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204864"/>
            <a:ext cx="4437112" cy="4437112"/>
          </a:xfrm>
          <a:prstGeom prst="rect">
            <a:avLst/>
          </a:prstGeom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84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طريقة نيوتن</a:t>
            </a:r>
            <a:r>
              <a:rPr lang="ar-SA" sz="800" b="1" dirty="0">
                <a:solidFill>
                  <a:srgbClr val="002060"/>
                </a:solidFill>
              </a:rPr>
              <a:t> </a:t>
            </a:r>
            <a:r>
              <a:rPr lang="ar-SA" sz="4000" b="1" dirty="0">
                <a:solidFill>
                  <a:srgbClr val="002060"/>
                </a:solidFill>
              </a:rPr>
              <a:t>-</a:t>
            </a:r>
            <a:r>
              <a:rPr lang="ar-SA" sz="800" b="1" dirty="0">
                <a:solidFill>
                  <a:srgbClr val="002060"/>
                </a:solidFill>
              </a:rPr>
              <a:t> </a:t>
            </a:r>
            <a:r>
              <a:rPr lang="ar-SA" sz="4000" b="1" dirty="0" err="1">
                <a:solidFill>
                  <a:srgbClr val="002060"/>
                </a:solidFill>
              </a:rPr>
              <a:t>رافسون</a:t>
            </a:r>
            <a:r>
              <a:rPr lang="ar-SA" sz="4000" b="1" dirty="0">
                <a:solidFill>
                  <a:srgbClr val="002060"/>
                </a:solidFill>
              </a:rPr>
              <a:t> للبرمجة غير الخطية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marL="0" indent="0" algn="r" rtl="1">
                  <a:buNone/>
                </a:pPr>
                <a:r>
                  <a:rPr lang="ar-SA" b="1" u="sng" dirty="0"/>
                  <a:t>مثال</a:t>
                </a:r>
                <a:r>
                  <a:rPr lang="ar-SA" dirty="0"/>
                  <a:t>: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أوجد حل المسألة التالية باستخدام طريقة نيوتن</a:t>
                </a:r>
                <a:r>
                  <a:rPr lang="ar-SA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ar-SA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ar-SA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رافسون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altLang="zh-TW" dirty="0"/>
              </a:p>
              <a:p>
                <a:pPr marL="0" indent="0" rtl="1">
                  <a:buNone/>
                </a:pPr>
                <a:r>
                  <a:rPr lang="en-US" dirty="0" err="1">
                    <a:latin typeface="Cambria Math" panose="02040503050406030204" pitchFamily="18" charset="0"/>
                  </a:rPr>
                  <a:t>s.t.</a:t>
                </a:r>
                <a:r>
                  <a:rPr lang="en-US" dirty="0">
                    <a:latin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ar-SA" sz="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      مستخدما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ar-S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0.01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         </a:t>
                </a:r>
                <a:r>
                  <a:rPr lang="ar-SA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و     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 rtl="1">
                  <a:buNone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</a:t>
                </a:r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3"/>
                <a:stretch>
                  <a:fillRect l="-4689" t="-1677" r="-1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7565060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844" y="2204864"/>
            <a:ext cx="4434840" cy="4434840"/>
          </a:xfrm>
          <a:prstGeom prst="rect">
            <a:avLst/>
          </a:prstGeom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85</a:t>
            </a:fld>
            <a:endParaRPr lang="en-US" dirty="0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طريقة نيوتن</a:t>
            </a:r>
            <a:r>
              <a:rPr lang="ar-SA" sz="800" b="1" dirty="0">
                <a:solidFill>
                  <a:srgbClr val="002060"/>
                </a:solidFill>
              </a:rPr>
              <a:t> </a:t>
            </a:r>
            <a:r>
              <a:rPr lang="ar-SA" sz="4000" b="1" dirty="0">
                <a:solidFill>
                  <a:srgbClr val="002060"/>
                </a:solidFill>
              </a:rPr>
              <a:t>-</a:t>
            </a:r>
            <a:r>
              <a:rPr lang="ar-SA" sz="800" b="1" dirty="0">
                <a:solidFill>
                  <a:srgbClr val="002060"/>
                </a:solidFill>
              </a:rPr>
              <a:t> </a:t>
            </a:r>
            <a:r>
              <a:rPr lang="ar-SA" sz="4000" b="1" dirty="0" err="1">
                <a:solidFill>
                  <a:srgbClr val="002060"/>
                </a:solidFill>
              </a:rPr>
              <a:t>رافسون</a:t>
            </a:r>
            <a:r>
              <a:rPr lang="ar-SA" sz="4000" b="1" dirty="0">
                <a:solidFill>
                  <a:srgbClr val="002060"/>
                </a:solidFill>
              </a:rPr>
              <a:t> للبرمجة غير الخطية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marL="0" indent="0" algn="r" rtl="1">
                  <a:buNone/>
                </a:pPr>
                <a:r>
                  <a:rPr lang="ar-SA" b="1" u="sng" dirty="0"/>
                  <a:t>مثال</a:t>
                </a:r>
                <a:r>
                  <a:rPr lang="ar-SA" dirty="0"/>
                  <a:t>: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أوجد حل المسألة التالية باستخدام طريقة نيوتن</a:t>
                </a:r>
                <a:r>
                  <a:rPr lang="ar-SA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ar-SA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ar-SA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رافسون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altLang="zh-TW" dirty="0"/>
              </a:p>
              <a:p>
                <a:pPr marL="0" indent="0" rtl="1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s.t.      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ar-SA" sz="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      مستخدما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ar-S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0.01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         </a:t>
                </a:r>
                <a:r>
                  <a:rPr lang="ar-SA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و     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 rtl="1">
                  <a:buNone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    - الحل - </a:t>
                </a:r>
              </a:p>
              <a:p>
                <a:pPr marL="0" indent="0" rtl="1">
                  <a:buNone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سنحتاج إيجاد جذر المشتقة:</a:t>
                </a:r>
              </a:p>
              <a:p>
                <a:pPr marL="0" indent="0" rt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TW" dirty="0"/>
              </a:p>
              <a:p>
                <a:pPr marL="0" indent="0" rtl="1">
                  <a:buNone/>
                </a:pPr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3"/>
                <a:stretch>
                  <a:fillRect l="-4689" t="-1677" r="-1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49568" y="2276872"/>
                <a:ext cx="6480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568" y="2276872"/>
                <a:ext cx="648072" cy="400110"/>
              </a:xfrm>
              <a:prstGeom prst="rect">
                <a:avLst/>
              </a:prstGeom>
              <a:blipFill>
                <a:blip r:embed="rId4"/>
                <a:stretch>
                  <a:fillRect l="-3774" r="-943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17336" y="5105785"/>
                <a:ext cx="4454664" cy="116102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SA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sSubSup>
                            <m:sSubSup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36" y="5105785"/>
                <a:ext cx="4454664" cy="11610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251520" y="4921119"/>
            <a:ext cx="3240360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044436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86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طريقة نيوتن</a:t>
            </a:r>
            <a:r>
              <a:rPr lang="ar-SA" sz="800" b="1" dirty="0">
                <a:solidFill>
                  <a:srgbClr val="002060"/>
                </a:solidFill>
              </a:rPr>
              <a:t> </a:t>
            </a:r>
            <a:r>
              <a:rPr lang="ar-SA" sz="4000" b="1" dirty="0">
                <a:solidFill>
                  <a:srgbClr val="002060"/>
                </a:solidFill>
              </a:rPr>
              <a:t>-</a:t>
            </a:r>
            <a:r>
              <a:rPr lang="ar-SA" sz="800" b="1" dirty="0">
                <a:solidFill>
                  <a:srgbClr val="002060"/>
                </a:solidFill>
              </a:rPr>
              <a:t> </a:t>
            </a:r>
            <a:r>
              <a:rPr lang="ar-SA" sz="4000" b="1" dirty="0" err="1">
                <a:solidFill>
                  <a:srgbClr val="002060"/>
                </a:solidFill>
              </a:rPr>
              <a:t>رافسون</a:t>
            </a:r>
            <a:r>
              <a:rPr lang="ar-SA" sz="4000" b="1" dirty="0">
                <a:solidFill>
                  <a:srgbClr val="002060"/>
                </a:solidFill>
              </a:rPr>
              <a:t> للبرمجة غير الخطية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marL="0" indent="0" algn="r" rtl="1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نلاحظ أن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ar-S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ar-SA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ar-S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ar-S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،  إذا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000</a:t>
                </a:r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2"/>
                <a:stretch>
                  <a:fillRect r="-1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8667091"/>
                  </p:ext>
                </p:extLst>
              </p:nvPr>
            </p:nvGraphicFramePr>
            <p:xfrm>
              <a:off x="1115616" y="1772816"/>
              <a:ext cx="658368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7280">
                      <a:extLst>
                        <a:ext uri="{9D8B030D-6E8A-4147-A177-3AD203B41FA5}">
                          <a16:colId xmlns:a16="http://schemas.microsoft.com/office/drawing/2014/main" val="3513135969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1718296879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1708280077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3551486720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1561401310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25749720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TW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en-US" altLang="zh-TW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n</m:t>
                                            </m:r>
                                            <m:r>
                                              <a:rPr lang="en-US" b="0" i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b="0" i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701402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24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18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2.667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5.337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77004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2.667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5.337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10.002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2.133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0.851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608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2.133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0.851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6.798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2.008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0.048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18226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2.008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0.048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6.048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2.000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519798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8667091"/>
                  </p:ext>
                </p:extLst>
              </p:nvPr>
            </p:nvGraphicFramePr>
            <p:xfrm>
              <a:off x="1115616" y="1772816"/>
              <a:ext cx="658368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7280">
                      <a:extLst>
                        <a:ext uri="{9D8B030D-6E8A-4147-A177-3AD203B41FA5}">
                          <a16:colId xmlns:a16="http://schemas.microsoft.com/office/drawing/2014/main" val="3513135969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1718296879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1708280077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3551486720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1561401310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25749720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11" t="-1639" r="-502222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111" t="-1639" r="-402222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1639" r="-30000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667" t="-1639" r="-201667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667" t="-1639" r="-101667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667" t="-1639" r="-1667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01402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24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18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2.667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5.337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77004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2.667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5.337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10.002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2.133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0.851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608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2.133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0.851</a:t>
                          </a:r>
                          <a:endParaRPr lang="en-US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6.798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2.008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0.048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18226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2.008</a:t>
                          </a:r>
                          <a:endParaRPr lang="en-US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0.048</a:t>
                          </a:r>
                          <a:endParaRPr lang="en-US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6.048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2.000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5197989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82233616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656" y="2560367"/>
            <a:ext cx="3960440" cy="3960440"/>
          </a:xfrm>
          <a:prstGeom prst="rect">
            <a:avLst/>
          </a:prstGeom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87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طريقة نيوتن</a:t>
            </a:r>
            <a:r>
              <a:rPr lang="ar-SA" sz="800" b="1" dirty="0">
                <a:solidFill>
                  <a:srgbClr val="002060"/>
                </a:solidFill>
              </a:rPr>
              <a:t> </a:t>
            </a:r>
            <a:r>
              <a:rPr lang="ar-SA" sz="4000" b="1" dirty="0">
                <a:solidFill>
                  <a:srgbClr val="002060"/>
                </a:solidFill>
              </a:rPr>
              <a:t>-</a:t>
            </a:r>
            <a:r>
              <a:rPr lang="ar-SA" sz="800" b="1" dirty="0">
                <a:solidFill>
                  <a:srgbClr val="002060"/>
                </a:solidFill>
              </a:rPr>
              <a:t> </a:t>
            </a:r>
            <a:r>
              <a:rPr lang="ar-SA" sz="4000" b="1" dirty="0" err="1">
                <a:solidFill>
                  <a:srgbClr val="002060"/>
                </a:solidFill>
              </a:rPr>
              <a:t>رافسون</a:t>
            </a:r>
            <a:r>
              <a:rPr lang="ar-SA" sz="4000" b="1" dirty="0">
                <a:solidFill>
                  <a:srgbClr val="002060"/>
                </a:solidFill>
              </a:rPr>
              <a:t> للبرمجة غير الخطية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marL="0" indent="0" algn="r" rtl="1">
                  <a:buNone/>
                </a:pPr>
                <a:r>
                  <a:rPr lang="ar-SA" b="1" u="sng" dirty="0"/>
                  <a:t>مثال</a:t>
                </a:r>
                <a:r>
                  <a:rPr lang="ar-SA" dirty="0"/>
                  <a:t>: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أوجد حل المسألة التالية باستخدام طريقة نيوتن</a:t>
                </a:r>
                <a:r>
                  <a:rPr lang="ar-SA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ar-SA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ar-SA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رافسون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ax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+9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+10</m:t>
                      </m:r>
                    </m:oMath>
                  </m:oMathPara>
                </a14:m>
                <a:endParaRPr lang="en-US" altLang="zh-TW" dirty="0"/>
              </a:p>
              <a:p>
                <a:pPr marL="0" indent="0" rtl="1">
                  <a:buNone/>
                </a:pPr>
                <a:r>
                  <a:rPr lang="en-US" dirty="0" err="1">
                    <a:latin typeface="Cambria Math" panose="02040503050406030204" pitchFamily="18" charset="0"/>
                  </a:rPr>
                  <a:t>s.t.</a:t>
                </a:r>
                <a:r>
                  <a:rPr lang="en-US" dirty="0">
                    <a:latin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≤5</m:t>
                    </m:r>
                  </m:oMath>
                </a14:m>
                <a:endParaRPr lang="ar-SA" sz="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      مستخدما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ar-S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0.01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         </a:t>
                </a:r>
                <a:r>
                  <a:rPr lang="ar-SA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و     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3"/>
                <a:stretch>
                  <a:fillRect l="-4689" t="-1677" r="-1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6563672"/>
      </p:ext>
    </p:extLst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طريقة نيوتن</a:t>
            </a:r>
            <a:r>
              <a:rPr lang="ar-SA" sz="800" b="1" dirty="0">
                <a:solidFill>
                  <a:srgbClr val="002060"/>
                </a:solidFill>
              </a:rPr>
              <a:t> </a:t>
            </a:r>
            <a:r>
              <a:rPr lang="ar-SA" sz="4000" b="1" dirty="0">
                <a:solidFill>
                  <a:srgbClr val="002060"/>
                </a:solidFill>
              </a:rPr>
              <a:t>-</a:t>
            </a:r>
            <a:r>
              <a:rPr lang="ar-SA" sz="800" b="1" dirty="0">
                <a:solidFill>
                  <a:srgbClr val="002060"/>
                </a:solidFill>
              </a:rPr>
              <a:t> </a:t>
            </a:r>
            <a:r>
              <a:rPr lang="ar-SA" sz="4000" b="1" dirty="0" err="1">
                <a:solidFill>
                  <a:srgbClr val="002060"/>
                </a:solidFill>
              </a:rPr>
              <a:t>رافسون</a:t>
            </a:r>
            <a:r>
              <a:rPr lang="ar-SA" sz="4000" b="1" dirty="0">
                <a:solidFill>
                  <a:srgbClr val="002060"/>
                </a:solidFill>
              </a:rPr>
              <a:t> للبرمجة غير الخطية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marL="0" indent="0" algn="r" rtl="1">
                  <a:buNone/>
                </a:pPr>
                <a:r>
                  <a:rPr lang="ar-SA" b="1" u="sng" dirty="0"/>
                  <a:t>مثال</a:t>
                </a:r>
                <a:r>
                  <a:rPr lang="ar-SA" dirty="0"/>
                  <a:t>: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أوجد حل المسألة التالية باستخدام طريقة نيوتن</a:t>
                </a:r>
                <a:r>
                  <a:rPr lang="ar-SA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ar-SA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ar-SA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رافسون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ax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altLang="zh-TW" dirty="0"/>
              </a:p>
              <a:p>
                <a:pPr marL="0" indent="0" rtl="1">
                  <a:buNone/>
                </a:pPr>
                <a:r>
                  <a:rPr lang="en-US" dirty="0" err="1">
                    <a:latin typeface="Cambria Math" panose="02040503050406030204" pitchFamily="18" charset="0"/>
                  </a:rPr>
                  <a:t>s.t.</a:t>
                </a:r>
                <a:r>
                  <a:rPr lang="en-US" dirty="0">
                    <a:latin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ar-SA" sz="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      مستخدما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ar-S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0.01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         </a:t>
                </a:r>
                <a:r>
                  <a:rPr lang="ar-SA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و     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 rtl="1">
                  <a:buNone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    - الحل - </a:t>
                </a:r>
              </a:p>
              <a:p>
                <a:pPr marL="0" indent="0" rtl="1">
                  <a:buNone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سنحتاج إيجاد جذر المشتقة:</a:t>
                </a:r>
              </a:p>
              <a:p>
                <a:pPr marL="0" indent="0" rt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TW" dirty="0"/>
              </a:p>
              <a:p>
                <a:pPr marL="0" indent="0" rtl="1">
                  <a:buNone/>
                </a:pPr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3"/>
                <a:stretch>
                  <a:fillRect l="-4689" t="-1677" r="-1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9008" y="5169350"/>
                <a:ext cx="4146682" cy="101752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SA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08" y="5169350"/>
                <a:ext cx="4146682" cy="10175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51520" y="4961412"/>
            <a:ext cx="3240360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 rot="5400000">
            <a:off x="-432556" y="5460604"/>
            <a:ext cx="1224136" cy="207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8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88</a:t>
            </a:fld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2671860"/>
            <a:ext cx="3997500" cy="3997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013880" y="2596842"/>
                <a:ext cx="53437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880" y="2596842"/>
                <a:ext cx="534372" cy="400110"/>
              </a:xfrm>
              <a:prstGeom prst="rect">
                <a:avLst/>
              </a:prstGeom>
              <a:blipFill>
                <a:blip r:embed="rId6"/>
                <a:stretch>
                  <a:fillRect l="-4545" r="-22727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4841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89</a:t>
            </a:fld>
            <a:endParaRPr lang="en-US" dirty="0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طريقة نيوتن</a:t>
            </a:r>
            <a:r>
              <a:rPr lang="ar-SA" sz="800" b="1" dirty="0">
                <a:solidFill>
                  <a:srgbClr val="002060"/>
                </a:solidFill>
              </a:rPr>
              <a:t> </a:t>
            </a:r>
            <a:r>
              <a:rPr lang="ar-SA" sz="4000" b="1" dirty="0">
                <a:solidFill>
                  <a:srgbClr val="002060"/>
                </a:solidFill>
              </a:rPr>
              <a:t>-</a:t>
            </a:r>
            <a:r>
              <a:rPr lang="ar-SA" sz="800" b="1" dirty="0">
                <a:solidFill>
                  <a:srgbClr val="002060"/>
                </a:solidFill>
              </a:rPr>
              <a:t> </a:t>
            </a:r>
            <a:r>
              <a:rPr lang="ar-SA" sz="4000" b="1" dirty="0" err="1">
                <a:solidFill>
                  <a:srgbClr val="002060"/>
                </a:solidFill>
              </a:rPr>
              <a:t>رافسون</a:t>
            </a:r>
            <a:r>
              <a:rPr lang="ar-SA" sz="4000" b="1" dirty="0">
                <a:solidFill>
                  <a:srgbClr val="002060"/>
                </a:solidFill>
              </a:rPr>
              <a:t> للبرمجة غير الخطية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marL="0" indent="0" algn="r" rtl="1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نلاحظ أن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ar-S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ar-SA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ar-S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ar-S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،  إذا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5</a:t>
                </a:r>
              </a:p>
              <a:p>
                <a:pPr marL="0" indent="0" algn="r" rtl="1">
                  <a:buNone/>
                </a:pPr>
                <a:endParaRPr lang="ar-S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لاحظ أنه لأي قيمة نفترضها لـ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،  سنحصل دائما على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</a:t>
                </a:r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وبالتالي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ar-S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ar-S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ar-S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ar-S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ar-S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، لماذا ؟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:endParaRPr lang="ar-SA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S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3"/>
                <a:stretch>
                  <a:fillRect r="-1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6273094"/>
                  </p:ext>
                </p:extLst>
              </p:nvPr>
            </p:nvGraphicFramePr>
            <p:xfrm>
              <a:off x="1115616" y="1772816"/>
              <a:ext cx="658368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7280">
                      <a:extLst>
                        <a:ext uri="{9D8B030D-6E8A-4147-A177-3AD203B41FA5}">
                          <a16:colId xmlns:a16="http://schemas.microsoft.com/office/drawing/2014/main" val="3513135969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1718296879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1708280077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3551486720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1561401310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25749720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TW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en-US" altLang="zh-TW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n</m:t>
                                            </m:r>
                                            <m:r>
                                              <a:rPr lang="en-US" b="0" i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b="0" i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701402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-15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-6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1.5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77004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6273094"/>
                  </p:ext>
                </p:extLst>
              </p:nvPr>
            </p:nvGraphicFramePr>
            <p:xfrm>
              <a:off x="1115616" y="1772816"/>
              <a:ext cx="658368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7280">
                      <a:extLst>
                        <a:ext uri="{9D8B030D-6E8A-4147-A177-3AD203B41FA5}">
                          <a16:colId xmlns:a16="http://schemas.microsoft.com/office/drawing/2014/main" val="3513135969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1718296879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1708280077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3551486720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1561401310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25749720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11" t="-1613" r="-502222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111" t="-1613" r="-402222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1613" r="-300000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1667" t="-1613" r="-201667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1667" t="-1613" r="-101667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1667" t="-1613" r="-1667" b="-1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01402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-15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-6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1.5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770048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extBox 1"/>
          <p:cNvSpPr txBox="1"/>
          <p:nvPr/>
        </p:nvSpPr>
        <p:spPr>
          <a:xfrm>
            <a:off x="4114800" y="297425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5868144" y="5176856"/>
            <a:ext cx="360040" cy="432048"/>
          </a:xfrm>
          <a:prstGeom prst="line">
            <a:avLst/>
          </a:prstGeom>
          <a:ln w="15875">
            <a:solidFill>
              <a:srgbClr val="0099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084168" y="5785600"/>
            <a:ext cx="360040" cy="432048"/>
          </a:xfrm>
          <a:prstGeom prst="line">
            <a:avLst/>
          </a:prstGeom>
          <a:ln w="15875">
            <a:solidFill>
              <a:srgbClr val="0099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422824" y="5497568"/>
            <a:ext cx="93610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BB2492-1397-4379-9A4B-B7F799B224E9}"/>
              </a:ext>
            </a:extLst>
          </p:cNvPr>
          <p:cNvCxnSpPr/>
          <p:nvPr/>
        </p:nvCxnSpPr>
        <p:spPr>
          <a:xfrm flipH="1">
            <a:off x="6156176" y="5186688"/>
            <a:ext cx="360040" cy="432048"/>
          </a:xfrm>
          <a:prstGeom prst="line">
            <a:avLst/>
          </a:prstGeom>
          <a:ln w="15875">
            <a:solidFill>
              <a:srgbClr val="CC66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3E563A0-7832-47F5-BEFC-1C00F165D57C}"/>
              </a:ext>
            </a:extLst>
          </p:cNvPr>
          <p:cNvCxnSpPr/>
          <p:nvPr/>
        </p:nvCxnSpPr>
        <p:spPr>
          <a:xfrm flipH="1">
            <a:off x="5046560" y="5497568"/>
            <a:ext cx="360040" cy="432048"/>
          </a:xfrm>
          <a:prstGeom prst="line">
            <a:avLst/>
          </a:prstGeom>
          <a:ln w="15875">
            <a:solidFill>
              <a:srgbClr val="CC66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2819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791F3-4DF1-4503-9D07-79C2A6E5C41D}" type="slidenum">
              <a:rPr lang="ar-SA"/>
              <a:pPr/>
              <a:t>9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62000" indent="-762000" rtl="1" eaLnBrk="1" hangingPunct="1"/>
            <a:r>
              <a:rPr lang="ar-SA" sz="4000" b="1" dirty="0">
                <a:solidFill>
                  <a:srgbClr val="002060"/>
                </a:solidFill>
              </a:rPr>
              <a:t>مثال تطبيقي: تحديد أبعاد مزرعة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</p:spPr>
            <p:txBody>
              <a:bodyPr/>
              <a:lstStyle/>
              <a:p>
                <a:pPr marL="339725" indent="-339725" algn="just" rtl="1"/>
                <a:r>
                  <a:rPr lang="ar-SA" dirty="0"/>
                  <a:t>أحد المزارعين لدية </a:t>
                </a:r>
                <a:r>
                  <a:rPr lang="en-US" dirty="0"/>
                  <a:t>2400</a:t>
                </a:r>
                <a:r>
                  <a:rPr lang="ar-SA" dirty="0"/>
                  <a:t> متر من السياج ويريد تسييج حقل بشكل مستطيل على شاطئ النهر لزراعته وحمايته.</a:t>
                </a:r>
              </a:p>
              <a:p>
                <a:pPr marL="339725" indent="-339725" algn="r" rtl="1"/>
                <a:r>
                  <a:rPr lang="ar-SA" dirty="0"/>
                  <a:t>ماهي أبعاد هذا الحقل المستطيل الذي يعطيه أكبر مساحة للحقل؟</a:t>
                </a:r>
              </a:p>
              <a:p>
                <a:pPr marL="339725" indent="-339725" algn="r" rtl="1"/>
                <a:r>
                  <a:rPr lang="ar-SA" dirty="0"/>
                  <a:t>نعلم أن مساحة الحقل هي:  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512912"/>
                <a:ext cx="8712968" cy="4724400"/>
              </a:xfrm>
              <a:blipFill>
                <a:blip r:embed="rId2"/>
                <a:stretch>
                  <a:fillRect l="-3079" t="-1677" r="-1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81462"/>
            <a:ext cx="4403725" cy="235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46446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287232</TotalTime>
  <Words>6153</Words>
  <Application>Microsoft Office PowerPoint</Application>
  <PresentationFormat>On-screen Show (4:3)</PresentationFormat>
  <Paragraphs>1528</Paragraphs>
  <Slides>89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8" baseType="lpstr">
      <vt:lpstr>Yu Gothic UI Semilight</vt:lpstr>
      <vt:lpstr>Arial</vt:lpstr>
      <vt:lpstr>Calibri</vt:lpstr>
      <vt:lpstr>Cambria Math</vt:lpstr>
      <vt:lpstr>Symbol</vt:lpstr>
      <vt:lpstr>Times New Roman</vt:lpstr>
      <vt:lpstr>Wingdings</vt:lpstr>
      <vt:lpstr>Default Design</vt:lpstr>
      <vt:lpstr>معادلة</vt:lpstr>
      <vt:lpstr>مقدمة في البرمجة غير الخطية  Introduction to Non-Linear Programming</vt:lpstr>
      <vt:lpstr>مقدمة في البرمجة غير الخطية</vt:lpstr>
      <vt:lpstr>مقدمة في البرمجة غير الخطية</vt:lpstr>
      <vt:lpstr>مقدمة في البرمجة غير الخطية</vt:lpstr>
      <vt:lpstr>مثال تطبيقي: تحديد الموقع الأمثل</vt:lpstr>
      <vt:lpstr>مثال تطبيقي: تحديد الموقع الأمثل</vt:lpstr>
      <vt:lpstr>مثال تطبيقي: تحديد الموقع الأمثل</vt:lpstr>
      <vt:lpstr>مثال تطبيقي: تحديد الموقع الأمثل</vt:lpstr>
      <vt:lpstr>مثال تطبيقي: تحديد أبعاد مزرعة</vt:lpstr>
      <vt:lpstr>مثال تطبيقي: تحديد أبعاد مزرعة</vt:lpstr>
      <vt:lpstr>مثال تطبيقي: تحديد أبعاد مزرعة</vt:lpstr>
      <vt:lpstr>مثال تطبيقي: تحديد أبعاد مزرعة</vt:lpstr>
      <vt:lpstr>مثال تطبيقي: تحديد أبعاد علبة اسطوانية</vt:lpstr>
      <vt:lpstr>مثال تطبيقي: تحديد أبعاد علبة اسطوانية</vt:lpstr>
      <vt:lpstr>مثال تطبيقي: تحديد أبعاد علبة اسطوانية</vt:lpstr>
      <vt:lpstr>مثال تطبيقي: تحديد أبعاد علبة اسطوانية</vt:lpstr>
      <vt:lpstr>أمثلة لحالات البرامج غير الخطية</vt:lpstr>
      <vt:lpstr>البرمجة غير الخطية</vt:lpstr>
      <vt:lpstr>الدوال المحدبة والدوال المقعرة</vt:lpstr>
      <vt:lpstr>الدوال المحدبة والدوال المقعرة</vt:lpstr>
      <vt:lpstr>الدوال المحدبة والدوال المقعرة</vt:lpstr>
      <vt:lpstr>النقاط الصغرى والعظمى المحلية (Local)</vt:lpstr>
      <vt:lpstr>النقاط الصغرى والعظمى الشاملة (Global)</vt:lpstr>
      <vt:lpstr>النقاط الصغرى والعظمى</vt:lpstr>
      <vt:lpstr>الدالة وحيدة المنوال (Unimodal)</vt:lpstr>
      <vt:lpstr>الدالة وحيدة المنوال</vt:lpstr>
      <vt:lpstr>الدالة متعددة المنوال</vt:lpstr>
      <vt:lpstr>تعريفات</vt:lpstr>
      <vt:lpstr>تعريفات</vt:lpstr>
      <vt:lpstr>تعريفات</vt:lpstr>
      <vt:lpstr>تعريفات</vt:lpstr>
      <vt:lpstr>تعريفات</vt:lpstr>
      <vt:lpstr>تعريفات</vt:lpstr>
      <vt:lpstr>تعريفات</vt:lpstr>
      <vt:lpstr>المعنى الهندسي للمشتقة</vt:lpstr>
      <vt:lpstr>شروط الأمثلية</vt:lpstr>
      <vt:lpstr>شروط الأمثلية</vt:lpstr>
      <vt:lpstr>شروط الأمثلية</vt:lpstr>
      <vt:lpstr>شروط الأمثلية</vt:lpstr>
      <vt:lpstr>شروط الأمثلية</vt:lpstr>
      <vt:lpstr>شروط الأمثلية</vt:lpstr>
      <vt:lpstr>شروط الأمثلية</vt:lpstr>
      <vt:lpstr>طرق حل البرمجة غير الخطية</vt:lpstr>
      <vt:lpstr>طرق حل البرمجة غير الخطية</vt:lpstr>
      <vt:lpstr>طرق حل البرمجة غير الخطية</vt:lpstr>
      <vt:lpstr>طريقة الحل المباشر لإيجاد نقاط الأمثلية لدالة</vt:lpstr>
      <vt:lpstr>طريقة الحل المباشر لإيجاد نقاط الأمثلية لدالة</vt:lpstr>
      <vt:lpstr>طريقة الحل المباشر لإيجاد نقاط الأمثلية لدالة</vt:lpstr>
      <vt:lpstr>طريقة الحل المباشر لإيجاد نقاط الأمثلية لدالة</vt:lpstr>
      <vt:lpstr>طريقة الحل المباشر لإيجاد نقاط الأمثلية لدالة</vt:lpstr>
      <vt:lpstr>طريقة الحل المباشر للبرمجة غير الخطية</vt:lpstr>
      <vt:lpstr>طريقة الحل المباشر للبرمجة غير الخطية</vt:lpstr>
      <vt:lpstr>طريقة الحل المباشر للبرمجة غير الخطية</vt:lpstr>
      <vt:lpstr>خطأ التقريب</vt:lpstr>
      <vt:lpstr>خطأ التقريب</vt:lpstr>
      <vt:lpstr>طريقة التنصيف لإيجاد جذر دالة</vt:lpstr>
      <vt:lpstr>طريقة التنصيف لإيجاد جذر دالة</vt:lpstr>
      <vt:lpstr>طريقة التنصيف لإيجاد جذر دالة</vt:lpstr>
      <vt:lpstr>طريقة التنصيف لإيجاد جذر دالة</vt:lpstr>
      <vt:lpstr>طريقة التنصيف لإيجاد جذر دالة</vt:lpstr>
      <vt:lpstr>طريقة التنصيف لإيجاد جذر دالة</vt:lpstr>
      <vt:lpstr>طريقة التنصيف لإيجاد جذر دالة</vt:lpstr>
      <vt:lpstr>طريقة التنصيف للبرمجة غير الخطية</vt:lpstr>
      <vt:lpstr>طريقة التنصيف للبرمجة غير الخطية</vt:lpstr>
      <vt:lpstr>طريقة التنصيف للبرمجة غير الخطية</vt:lpstr>
      <vt:lpstr>طريقة التنصيف للبرمجة غير الخطية</vt:lpstr>
      <vt:lpstr>طريقة التنصيف للبرمجة غير الخطية</vt:lpstr>
      <vt:lpstr>طريقة التنصيف للبرمجة غير الخطية</vt:lpstr>
      <vt:lpstr>طريقة التنصيف للبرمجة غير الخطية</vt:lpstr>
      <vt:lpstr>طريقة التنصيف للبرمجة غير الخطية</vt:lpstr>
      <vt:lpstr>طريقة نيوتن - رافسون لإيجاد جذر الدالة</vt:lpstr>
      <vt:lpstr>طريقة نيوتن - رافسون لإيجاد جذر الدالة</vt:lpstr>
      <vt:lpstr>طريقة نيوتن - رافسون لإيجاد جذر الدالة</vt:lpstr>
      <vt:lpstr>طريقة نيوتن - رافسون لإيجاد جذر الدالة</vt:lpstr>
      <vt:lpstr>طريقة نيوتن - رافسون لإيجاد جذر الدالة</vt:lpstr>
      <vt:lpstr>طريقة نيوتن - رافسون لإيجاد جذر الدالة</vt:lpstr>
      <vt:lpstr>طريقة نيوتن - رافسون لإيجاد جذر الدالة</vt:lpstr>
      <vt:lpstr>طريقة نيوتن - رافسون لإيجاد جذر الدالة</vt:lpstr>
      <vt:lpstr>طريقة نيوتن - رافسون لإيجاد جذر الدالة</vt:lpstr>
      <vt:lpstr>طريقة نيوتن - رافسون لإيجاد جذر الدالة</vt:lpstr>
      <vt:lpstr>طريقة نيوتن - رافسون لإيجاد جذر الدالة</vt:lpstr>
      <vt:lpstr>طريقة نيوتن - رافسون لإيجاد جذر الدالة</vt:lpstr>
      <vt:lpstr>طريقة نيوتن - رافسون للبرمجة غير الخطية</vt:lpstr>
      <vt:lpstr>طريقة نيوتن - رافسون للبرمجة غير الخطية</vt:lpstr>
      <vt:lpstr>طريقة نيوتن - رافسون للبرمجة غير الخطية</vt:lpstr>
      <vt:lpstr>طريقة نيوتن - رافسون للبرمجة غير الخطية</vt:lpstr>
      <vt:lpstr>طريقة نيوتن - رافسون للبرمجة غير الخطية</vt:lpstr>
      <vt:lpstr>طريقة نيوتن - رافسون للبرمجة غير الخطية</vt:lpstr>
      <vt:lpstr>طريقة نيوتن - رافسون للبرمجة غير الخطية</vt:lpstr>
    </vt:vector>
  </TitlesOfParts>
  <Company>KSU-OR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Dr. Khalid</dc:creator>
  <cp:lastModifiedBy>d4444</cp:lastModifiedBy>
  <cp:revision>2540</cp:revision>
  <dcterms:created xsi:type="dcterms:W3CDTF">2005-02-02T13:26:22Z</dcterms:created>
  <dcterms:modified xsi:type="dcterms:W3CDTF">2021-03-28T15:43:23Z</dcterms:modified>
</cp:coreProperties>
</file>