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83"/>
  </p:notesMasterIdLst>
  <p:handoutMasterIdLst>
    <p:handoutMasterId r:id="rId84"/>
  </p:handoutMasterIdLst>
  <p:sldIdLst>
    <p:sldId id="716" r:id="rId2"/>
    <p:sldId id="775" r:id="rId3"/>
    <p:sldId id="724" r:id="rId4"/>
    <p:sldId id="725" r:id="rId5"/>
    <p:sldId id="726" r:id="rId6"/>
    <p:sldId id="727" r:id="rId7"/>
    <p:sldId id="728" r:id="rId8"/>
    <p:sldId id="899" r:id="rId9"/>
    <p:sldId id="777" r:id="rId10"/>
    <p:sldId id="778" r:id="rId11"/>
    <p:sldId id="729" r:id="rId12"/>
    <p:sldId id="730" r:id="rId13"/>
    <p:sldId id="901" r:id="rId14"/>
    <p:sldId id="731" r:id="rId15"/>
    <p:sldId id="902" r:id="rId16"/>
    <p:sldId id="903" r:id="rId17"/>
    <p:sldId id="733" r:id="rId18"/>
    <p:sldId id="734" r:id="rId19"/>
    <p:sldId id="736" r:id="rId20"/>
    <p:sldId id="737" r:id="rId21"/>
    <p:sldId id="738" r:id="rId22"/>
    <p:sldId id="739" r:id="rId23"/>
    <p:sldId id="906" r:id="rId24"/>
    <p:sldId id="905" r:id="rId25"/>
    <p:sldId id="741" r:id="rId26"/>
    <p:sldId id="742" r:id="rId27"/>
    <p:sldId id="743" r:id="rId28"/>
    <p:sldId id="744" r:id="rId29"/>
    <p:sldId id="745" r:id="rId30"/>
    <p:sldId id="746" r:id="rId31"/>
    <p:sldId id="747" r:id="rId32"/>
    <p:sldId id="750" r:id="rId33"/>
    <p:sldId id="751" r:id="rId34"/>
    <p:sldId id="754" r:id="rId35"/>
    <p:sldId id="752" r:id="rId36"/>
    <p:sldId id="753" r:id="rId37"/>
    <p:sldId id="768" r:id="rId38"/>
    <p:sldId id="908" r:id="rId39"/>
    <p:sldId id="755" r:id="rId40"/>
    <p:sldId id="756" r:id="rId41"/>
    <p:sldId id="757" r:id="rId42"/>
    <p:sldId id="909" r:id="rId43"/>
    <p:sldId id="758" r:id="rId44"/>
    <p:sldId id="759" r:id="rId45"/>
    <p:sldId id="760" r:id="rId46"/>
    <p:sldId id="910" r:id="rId47"/>
    <p:sldId id="763" r:id="rId48"/>
    <p:sldId id="761" r:id="rId49"/>
    <p:sldId id="762" r:id="rId50"/>
    <p:sldId id="867" r:id="rId51"/>
    <p:sldId id="764" r:id="rId52"/>
    <p:sldId id="868" r:id="rId53"/>
    <p:sldId id="911" r:id="rId54"/>
    <p:sldId id="912" r:id="rId55"/>
    <p:sldId id="913" r:id="rId56"/>
    <p:sldId id="914" r:id="rId57"/>
    <p:sldId id="765" r:id="rId58"/>
    <p:sldId id="916" r:id="rId59"/>
    <p:sldId id="767" r:id="rId60"/>
    <p:sldId id="915" r:id="rId61"/>
    <p:sldId id="774" r:id="rId62"/>
    <p:sldId id="921" r:id="rId63"/>
    <p:sldId id="917" r:id="rId64"/>
    <p:sldId id="918" r:id="rId65"/>
    <p:sldId id="920" r:id="rId66"/>
    <p:sldId id="922" r:id="rId67"/>
    <p:sldId id="919" r:id="rId68"/>
    <p:sldId id="779" r:id="rId69"/>
    <p:sldId id="780" r:id="rId70"/>
    <p:sldId id="795" r:id="rId71"/>
    <p:sldId id="900" r:id="rId72"/>
    <p:sldId id="782" r:id="rId73"/>
    <p:sldId id="784" r:id="rId74"/>
    <p:sldId id="797" r:id="rId75"/>
    <p:sldId id="788" r:id="rId76"/>
    <p:sldId id="789" r:id="rId77"/>
    <p:sldId id="790" r:id="rId78"/>
    <p:sldId id="791" r:id="rId79"/>
    <p:sldId id="792" r:id="rId80"/>
    <p:sldId id="866" r:id="rId81"/>
    <p:sldId id="856" r:id="rId82"/>
  </p:sldIdLst>
  <p:sldSz cx="9144000" cy="6858000" type="screen4x3"/>
  <p:notesSz cx="6834188" cy="99790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3FFC4"/>
    <a:srgbClr val="FFFF99"/>
    <a:srgbClr val="37A60A"/>
    <a:srgbClr val="006600"/>
    <a:srgbClr val="00E266"/>
    <a:srgbClr val="25F802"/>
    <a:srgbClr val="00FA71"/>
    <a:srgbClr val="000000"/>
    <a:srgbClr val="00DA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3341" autoAdjust="0"/>
  </p:normalViewPr>
  <p:slideViewPr>
    <p:cSldViewPr>
      <p:cViewPr varScale="1">
        <p:scale>
          <a:sx n="81" d="100"/>
          <a:sy n="81" d="100"/>
        </p:scale>
        <p:origin x="1493"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9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4579"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4580"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4581"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FED4F71-9085-4D3D-A598-899A59774897}" type="slidenum">
              <a:rPr lang="en-US"/>
              <a:pPr>
                <a:defRPr/>
              </a:pPr>
              <a:t>‹#›</a:t>
            </a:fld>
            <a:endParaRPr lang="en-US"/>
          </a:p>
        </p:txBody>
      </p:sp>
    </p:spTree>
    <p:extLst>
      <p:ext uri="{BB962C8B-B14F-4D97-AF65-F5344CB8AC3E}">
        <p14:creationId xmlns:p14="http://schemas.microsoft.com/office/powerpoint/2010/main" val="3876472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71913" y="0"/>
            <a:ext cx="2960687" cy="498475"/>
          </a:xfrm>
          <a:prstGeom prst="rect">
            <a:avLst/>
          </a:prstGeom>
        </p:spPr>
        <p:txBody>
          <a:bodyPr vert="horz" lIns="91440" tIns="45720" rIns="91440" bIns="45720" rtlCol="0"/>
          <a:lstStyle>
            <a:lvl1pPr algn="r">
              <a:defRPr sz="1200"/>
            </a:lvl1pPr>
          </a:lstStyle>
          <a:p>
            <a:fld id="{9C9EF6AC-4BA6-4FE0-8FE2-930D6BBC3A4A}" type="datetimeFigureOut">
              <a:rPr lang="en-US" smtClean="0"/>
              <a:pPr/>
              <a:t>11/8/2020</a:t>
            </a:fld>
            <a:endParaRPr lang="en-US"/>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4213" y="4740275"/>
            <a:ext cx="5467350" cy="44910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78963"/>
            <a:ext cx="2962275"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71913" y="9478963"/>
            <a:ext cx="2960687" cy="498475"/>
          </a:xfrm>
          <a:prstGeom prst="rect">
            <a:avLst/>
          </a:prstGeom>
        </p:spPr>
        <p:txBody>
          <a:bodyPr vert="horz" lIns="91440" tIns="45720" rIns="91440" bIns="45720" rtlCol="0" anchor="b"/>
          <a:lstStyle>
            <a:lvl1pPr algn="r">
              <a:defRPr sz="1200"/>
            </a:lvl1pPr>
          </a:lstStyle>
          <a:p>
            <a:fld id="{F2D9C85A-915F-4B9F-B320-E33023B75065}" type="slidenum">
              <a:rPr lang="en-US" smtClean="0"/>
              <a:pPr/>
              <a:t>‹#›</a:t>
            </a:fld>
            <a:endParaRPr lang="en-US"/>
          </a:p>
        </p:txBody>
      </p:sp>
    </p:spTree>
    <p:extLst>
      <p:ext uri="{BB962C8B-B14F-4D97-AF65-F5344CB8AC3E}">
        <p14:creationId xmlns:p14="http://schemas.microsoft.com/office/powerpoint/2010/main" val="182766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10</a:t>
            </a:fld>
            <a:endParaRPr lang="en-US"/>
          </a:p>
        </p:txBody>
      </p:sp>
    </p:spTree>
    <p:extLst>
      <p:ext uri="{BB962C8B-B14F-4D97-AF65-F5344CB8AC3E}">
        <p14:creationId xmlns:p14="http://schemas.microsoft.com/office/powerpoint/2010/main" val="344677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9C85A-915F-4B9F-B320-E33023B75065}" type="slidenum">
              <a:rPr lang="en-US" smtClean="0"/>
              <a:pPr/>
              <a:t>35</a:t>
            </a:fld>
            <a:endParaRPr lang="en-US"/>
          </a:p>
        </p:txBody>
      </p:sp>
    </p:spTree>
    <p:extLst>
      <p:ext uri="{BB962C8B-B14F-4D97-AF65-F5344CB8AC3E}">
        <p14:creationId xmlns:p14="http://schemas.microsoft.com/office/powerpoint/2010/main" val="41726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9468F9-5DA9-4686-83ED-3B6E8564BD07}"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EFE1D3-6C99-4E58-889F-2989E27198C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A666C-DFE9-4286-99DE-9686812CF843}"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200400" y="64008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76200" y="6461125"/>
            <a:ext cx="2895600" cy="244475"/>
          </a:xfrm>
        </p:spPr>
        <p:txBody>
          <a:bodyPr/>
          <a:lstStyle>
            <a:lvl1pPr>
              <a:defRPr/>
            </a:lvl1pPr>
          </a:lstStyle>
          <a:p>
            <a:r>
              <a:rPr lang="en-US"/>
              <a:t>OR101:DR. Khalid Al-Nowibet</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894DA0D-94AF-4962-BF90-869B62500E29}"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0F4DE9-CE2E-4274-9328-0145549855D2}"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740261-E0E2-4F8F-B202-A1D51C375589}"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58BCF4-B7AB-4D91-B384-AE64937DC55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C327B8A-24DE-4F20-AEE3-5DA6A46595AC}"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6FF5EA3-AAC8-4A81-AAC5-8FC721B6D004}"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4000A24-4F07-4141-AAAB-CF49395B5C1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383E0B-AB08-4A91-A485-0BFFCCDB1DF3}"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F2C187-FD57-4656-96C0-C9078576519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7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7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FC50A33-56F7-4581-ABA0-6165713F8F2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711380"/>
            <a:ext cx="8229600" cy="3200400"/>
          </a:xfrm>
        </p:spPr>
        <p:style>
          <a:lnRef idx="2">
            <a:schemeClr val="accent5">
              <a:shade val="50000"/>
            </a:schemeClr>
          </a:lnRef>
          <a:fillRef idx="1">
            <a:schemeClr val="accent5"/>
          </a:fillRef>
          <a:effectRef idx="0">
            <a:schemeClr val="accent5"/>
          </a:effectRef>
          <a:fontRef idx="minor">
            <a:schemeClr val="lt1"/>
          </a:fontRef>
        </p:style>
        <p:txBody>
          <a:bodyPr/>
          <a:lstStyle/>
          <a:p>
            <a:pPr lvl="1" rtl="1" eaLnBrk="1" hangingPunct="1"/>
            <a:br>
              <a:rPr lang="ar-SA" sz="5400" b="1" dirty="0">
                <a:solidFill>
                  <a:srgbClr val="002060"/>
                </a:solidFill>
              </a:rPr>
            </a:br>
            <a:r>
              <a:rPr lang="ar-SA" sz="5400" b="1">
                <a:solidFill>
                  <a:srgbClr val="002060"/>
                </a:solidFill>
              </a:rPr>
              <a:t>نظرية القرار</a:t>
            </a:r>
            <a:br>
              <a:rPr lang="ar-SA" sz="4000" b="1" dirty="0">
                <a:solidFill>
                  <a:srgbClr val="002060"/>
                </a:solidFill>
                <a:latin typeface="Times New Roman" pitchFamily="18" charset="0"/>
                <a:cs typeface="Times New Roman" pitchFamily="18" charset="0"/>
              </a:rPr>
            </a:br>
            <a:r>
              <a:rPr lang="en-US" sz="4000" dirty="0">
                <a:solidFill>
                  <a:srgbClr val="002060"/>
                </a:solidFill>
                <a:latin typeface="Times New Roman" pitchFamily="18" charset="0"/>
                <a:cs typeface="Times New Roman" pitchFamily="18" charset="0"/>
              </a:rPr>
              <a:t> </a:t>
            </a:r>
            <a:r>
              <a:rPr lang="en-US" sz="4000" b="1" dirty="0">
                <a:solidFill>
                  <a:srgbClr val="002060"/>
                </a:solidFill>
                <a:sym typeface="Symbol" pitchFamily="18" charset="2"/>
              </a:rPr>
              <a:t>Decision</a:t>
            </a:r>
            <a:r>
              <a:rPr lang="en-US" sz="4000" b="1" dirty="0">
                <a:solidFill>
                  <a:srgbClr val="002060"/>
                </a:solidFill>
              </a:rPr>
              <a:t> Theory</a:t>
            </a:r>
            <a:br>
              <a:rPr lang="ar-SA" sz="5400" b="1" dirty="0">
                <a:solidFill>
                  <a:srgbClr val="002060"/>
                </a:solidFill>
              </a:rPr>
            </a:br>
            <a:endParaRPr lang="en-US" sz="40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5429888-0BA5-4D7B-BE74-223236857676}" type="slidenum">
              <a:rPr lang="ar-SA"/>
              <a:pPr/>
              <a:t>10</a:t>
            </a:fld>
            <a:endParaRPr lang="en-US"/>
          </a:p>
        </p:txBody>
      </p:sp>
      <p:sp>
        <p:nvSpPr>
          <p:cNvPr id="315394" name="Rectangle 2"/>
          <p:cNvSpPr>
            <a:spLocks noGrp="1" noChangeArrowheads="1"/>
          </p:cNvSpPr>
          <p:nvPr>
            <p:ph type="body" sz="half" idx="1"/>
          </p:nvPr>
        </p:nvSpPr>
        <p:spPr>
          <a:xfrm>
            <a:off x="200025" y="1628800"/>
            <a:ext cx="8702675" cy="4711700"/>
          </a:xfrm>
        </p:spPr>
        <p:txBody>
          <a:bodyPr/>
          <a:lstStyle/>
          <a:p>
            <a:pPr marL="533400" indent="-533400" algn="r" rtl="1">
              <a:lnSpc>
                <a:spcPct val="90000"/>
              </a:lnSpc>
              <a:spcBef>
                <a:spcPct val="0"/>
              </a:spcBef>
              <a:buNone/>
            </a:pPr>
            <a:r>
              <a:rPr lang="en-US" b="1" dirty="0">
                <a:latin typeface="Times New Roman" pitchFamily="18" charset="0"/>
                <a:cs typeface="Times New Roman" pitchFamily="18" charset="0"/>
                <a:sym typeface="Symbol" pitchFamily="18" charset="2"/>
              </a:rPr>
              <a:t>3</a:t>
            </a:r>
            <a:r>
              <a:rPr lang="ar-SA" b="1" dirty="0">
                <a:latin typeface="Times New Roman" pitchFamily="18" charset="0"/>
                <a:cs typeface="Times New Roman" pitchFamily="18" charset="0"/>
                <a:sym typeface="Symbol" pitchFamily="18" charset="2"/>
              </a:rPr>
              <a:t>.  قرار في حالة عدم التأكد (</a:t>
            </a:r>
            <a:r>
              <a:rPr lang="en-US" sz="2400" b="1" dirty="0">
                <a:latin typeface="Times New Roman" pitchFamily="18" charset="0"/>
                <a:cs typeface="Times New Roman" pitchFamily="18" charset="0"/>
                <a:sym typeface="Symbol" pitchFamily="18" charset="2"/>
              </a:rPr>
              <a:t>Under Uncertainty</a:t>
            </a:r>
            <a:r>
              <a:rPr lang="ar-SA" b="1" dirty="0">
                <a:latin typeface="Times New Roman" pitchFamily="18" charset="0"/>
                <a:cs typeface="Times New Roman" pitchFamily="18" charset="0"/>
                <a:sym typeface="Symbol" pitchFamily="18" charset="2"/>
              </a:rPr>
              <a:t>)</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 حالات الطبيعة معلومة بشكل كامل </a:t>
            </a:r>
          </a:p>
          <a:p>
            <a:pPr marL="1092200" lvl="1" indent="-457200" algn="r" rtl="1">
              <a:lnSpc>
                <a:spcPct val="90000"/>
              </a:lnSpc>
              <a:spcBef>
                <a:spcPct val="0"/>
              </a:spcBef>
            </a:pPr>
            <a:r>
              <a:rPr lang="ar-SA" b="1" dirty="0">
                <a:latin typeface="Times New Roman" pitchFamily="18" charset="0"/>
                <a:cs typeface="Times New Roman" pitchFamily="18" charset="0"/>
                <a:sym typeface="Symbol" pitchFamily="18" charset="2"/>
              </a:rPr>
              <a:t> </a:t>
            </a:r>
            <a:r>
              <a:rPr lang="ar-SA" b="1" dirty="0">
                <a:solidFill>
                  <a:srgbClr val="FF0000"/>
                </a:solidFill>
                <a:latin typeface="Times New Roman" pitchFamily="18" charset="0"/>
                <a:cs typeface="Times New Roman" pitchFamily="18" charset="0"/>
                <a:sym typeface="Symbol" pitchFamily="18" charset="2"/>
              </a:rPr>
              <a:t>لا</a:t>
            </a:r>
            <a:r>
              <a:rPr lang="ar-SA" dirty="0">
                <a:latin typeface="Times New Roman" pitchFamily="18" charset="0"/>
                <a:cs typeface="Times New Roman" pitchFamily="18" charset="0"/>
                <a:sym typeface="Symbol" pitchFamily="18" charset="2"/>
              </a:rPr>
              <a:t> نعلم احتمال حدوث أي من حالات الطبيعة</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 القرار يعتمد فقط على هل متخذ القرار متفائل أو متشائم.</a:t>
            </a:r>
          </a:p>
          <a:p>
            <a:pPr marL="533400" indent="-533400" algn="r" rtl="1">
              <a:lnSpc>
                <a:spcPct val="90000"/>
              </a:lnSpc>
              <a:spcBef>
                <a:spcPct val="0"/>
              </a:spcBef>
              <a:buFontTx/>
              <a:buNone/>
            </a:pPr>
            <a:r>
              <a:rPr lang="ar-SA" sz="2000" dirty="0">
                <a:latin typeface="Times New Roman" pitchFamily="18" charset="0"/>
                <a:cs typeface="Times New Roman" pitchFamily="18" charset="0"/>
                <a:sym typeface="Symbol" pitchFamily="18" charset="2"/>
              </a:rPr>
              <a:t>	</a:t>
            </a: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مثال:</a:t>
            </a: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القرار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ar-SA" sz="2800" dirty="0">
                <a:latin typeface="Times New Roman" pitchFamily="18" charset="0"/>
                <a:cs typeface="Times New Roman" pitchFamily="18" charset="0"/>
                <a:sym typeface="Symbol" pitchFamily="18" charset="2"/>
              </a:rPr>
              <a:t> و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dirty="0">
                <a:latin typeface="Times New Roman" pitchFamily="18" charset="0"/>
                <a:cs typeface="Times New Roman" pitchFamily="18" charset="0"/>
                <a:sym typeface="Symbol" pitchFamily="18" charset="2"/>
              </a:rPr>
              <a:t> = الإنتاج اليومي من السيارات من النوع الأول والثاني.</a:t>
            </a:r>
            <a:endParaRPr lang="en-US"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	 العائد   =   </a:t>
            </a:r>
            <a:r>
              <a:rPr lang="en-US" sz="2800" i="1" dirty="0">
                <a:latin typeface="Times New Roman" pitchFamily="18" charset="0"/>
                <a:cs typeface="Times New Roman" pitchFamily="18" charset="0"/>
                <a:sym typeface="Symbol" pitchFamily="18" charset="2"/>
              </a:rPr>
              <a:t>c</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c</a:t>
            </a:r>
            <a:r>
              <a:rPr lang="en-US" sz="2800" baseline="-25000" dirty="0">
                <a:latin typeface="Times New Roman" pitchFamily="18" charset="0"/>
                <a:cs typeface="Times New Roman" pitchFamily="18" charset="0"/>
                <a:sym typeface="Symbol" pitchFamily="18" charset="2"/>
              </a:rPr>
              <a:t>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إذا كان الطلب عالي</a:t>
            </a: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d</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d</a:t>
            </a:r>
            <a:r>
              <a:rPr lang="en-US" sz="2800" baseline="-25000" dirty="0">
                <a:latin typeface="Times New Roman" pitchFamily="18" charset="0"/>
                <a:cs typeface="Times New Roman" pitchFamily="18" charset="0"/>
                <a:sym typeface="Symbol" pitchFamily="18" charset="2"/>
              </a:rPr>
              <a:t>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إذا كان الطلب منخفض</a:t>
            </a:r>
          </a:p>
          <a:p>
            <a:pPr marL="533400" indent="-533400" algn="r" rtl="1">
              <a:lnSpc>
                <a:spcPct val="90000"/>
              </a:lnSpc>
              <a:spcBef>
                <a:spcPct val="0"/>
              </a:spcBef>
              <a:buFontTx/>
              <a:buNone/>
            </a:pPr>
            <a:endParaRPr lang="en-US" sz="24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en-US" sz="2400" dirty="0">
                <a:latin typeface="Times New Roman" pitchFamily="18" charset="0"/>
                <a:cs typeface="Times New Roman" pitchFamily="18" charset="0"/>
                <a:sym typeface="Symbol" pitchFamily="18" charset="2"/>
              </a:rPr>
              <a:t>		</a:t>
            </a: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أنواع القرارات</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DCC5A55-16DB-443E-BEA5-9FBBCC27EE5F}" type="slidenum">
              <a:rPr lang="ar-SA"/>
              <a:pPr/>
              <a:t>11</a:t>
            </a:fld>
            <a:endParaRPr lang="en-US"/>
          </a:p>
        </p:txBody>
      </p:sp>
      <p:sp>
        <p:nvSpPr>
          <p:cNvPr id="321538" name="Rectangle 2"/>
          <p:cNvSpPr>
            <a:spLocks noGrp="1" noChangeArrowheads="1"/>
          </p:cNvSpPr>
          <p:nvPr>
            <p:ph type="body" sz="half" idx="1"/>
          </p:nvPr>
        </p:nvSpPr>
        <p:spPr>
          <a:xfrm>
            <a:off x="200025" y="1809750"/>
            <a:ext cx="8702675" cy="4711700"/>
          </a:xfrm>
        </p:spPr>
        <p:txBody>
          <a:bodyPr/>
          <a:lstStyle/>
          <a:p>
            <a:pPr marL="1092200" lvl="1" indent="-457200" algn="r" rtl="1">
              <a:spcBef>
                <a:spcPct val="0"/>
              </a:spcBef>
              <a:buFontTx/>
              <a:buNone/>
            </a:pPr>
            <a:endParaRPr lang="ar-SA" sz="1600"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متخذ القرار يعرف الدالة الاحتمالية لحالات الطبيعة</a:t>
            </a:r>
            <a:r>
              <a:rPr lang="ar-SA"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p>
          <a:p>
            <a:pPr marL="1092200" lvl="1" indent="-457200" algn="r" rtl="1">
              <a:spcBef>
                <a:spcPct val="0"/>
              </a:spcBef>
              <a:buFontTx/>
              <a:buNone/>
            </a:pP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err="1">
                <a:latin typeface="Times New Roman" pitchFamily="18" charset="0"/>
                <a:cs typeface="Times New Roman" pitchFamily="18" charset="0"/>
                <a:sym typeface="Symbol" pitchFamily="18" charset="2"/>
              </a:rPr>
              <a:t>S</a:t>
            </a:r>
            <a:r>
              <a:rPr lang="en-US" i="1" baseline="-25000" dirty="0" err="1">
                <a:latin typeface="Times New Roman"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 = </a:t>
            </a:r>
            <a:r>
              <a:rPr lang="en-US" i="1" dirty="0" err="1">
                <a:latin typeface="Times New Roman" pitchFamily="18" charset="0"/>
                <a:cs typeface="Times New Roman" pitchFamily="18" charset="0"/>
                <a:sym typeface="Symbol" pitchFamily="18" charset="2"/>
              </a:rPr>
              <a:t>p</a:t>
            </a:r>
            <a:r>
              <a:rPr lang="en-US" i="1" baseline="-25000" dirty="0" err="1">
                <a:latin typeface="Book Antiqua" pitchFamily="18" charset="0"/>
                <a:cs typeface="Times New Roman" pitchFamily="18" charset="0"/>
                <a:sym typeface="Symbol" pitchFamily="18" charset="2"/>
              </a:rPr>
              <a:t>n</a:t>
            </a:r>
            <a:endParaRPr lang="ar-SA" i="1" dirty="0">
              <a:latin typeface="Book Antiqua" pitchFamily="18" charset="0"/>
              <a:cs typeface="Times New Roman" pitchFamily="18" charset="0"/>
              <a:sym typeface="Symbol" pitchFamily="18" charset="2"/>
            </a:endParaRPr>
          </a:p>
          <a:p>
            <a:pPr marL="1092200" lvl="1" indent="-457200" algn="r" rtl="1">
              <a:spcBef>
                <a:spcPct val="0"/>
              </a:spcBef>
              <a:buFontTx/>
              <a:buNone/>
            </a:pPr>
            <a:endParaRPr lang="ar-SA" sz="2000"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حيث </a:t>
            </a:r>
          </a:p>
          <a:p>
            <a:pPr marL="1092200" lvl="1" indent="-457200" algn="ctr" rtl="1">
              <a:spcBef>
                <a:spcPct val="0"/>
              </a:spcBef>
              <a:buFontTx/>
              <a:buNone/>
            </a:pP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1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p</a:t>
            </a:r>
            <a:r>
              <a:rPr lang="en-US" i="1" baseline="-25000" dirty="0" err="1">
                <a:latin typeface="Book Antiqua"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 = 1</a:t>
            </a:r>
            <a:endParaRPr lang="ar-SA" dirty="0">
              <a:latin typeface="Times New Roman" pitchFamily="18" charset="0"/>
              <a:cs typeface="Times New Roman" pitchFamily="18" charset="0"/>
              <a:sym typeface="Symbol" pitchFamily="18" charset="2"/>
            </a:endParaRPr>
          </a:p>
          <a:p>
            <a:pPr marL="635000" lvl="1" indent="0" algn="r" rtl="1">
              <a:spcBef>
                <a:spcPct val="0"/>
              </a:spcBef>
              <a:buNone/>
            </a:pPr>
            <a:endParaRPr lang="en-US" dirty="0">
              <a:latin typeface="Times New Roman" pitchFamily="18" charset="0"/>
              <a:cs typeface="Times New Roman" pitchFamily="18" charset="0"/>
              <a:sym typeface="Symbol" pitchFamily="18" charset="2"/>
            </a:endParaRPr>
          </a:p>
          <a:p>
            <a:pPr marL="635000" lvl="1" indent="0" algn="r" rtl="1">
              <a:spcBef>
                <a:spcPct val="0"/>
              </a:spcBef>
              <a:buNone/>
            </a:pPr>
            <a:r>
              <a:rPr lang="ar-SA" dirty="0">
                <a:latin typeface="Times New Roman" pitchFamily="18" charset="0"/>
                <a:cs typeface="Times New Roman" pitchFamily="18" charset="0"/>
                <a:sym typeface="Symbol" pitchFamily="18" charset="2"/>
              </a:rPr>
              <a:t>يمكن اتخاذ القرار باستخدام:</a:t>
            </a:r>
            <a:endParaRPr lang="en-US" dirty="0">
              <a:latin typeface="Times New Roman" pitchFamily="18" charset="0"/>
              <a:cs typeface="Times New Roman" pitchFamily="18" charset="0"/>
              <a:sym typeface="Symbol" pitchFamily="18" charset="2"/>
            </a:endParaRPr>
          </a:p>
          <a:p>
            <a:pPr marL="635000" lvl="1" indent="0" algn="r" rtl="1">
              <a:spcBef>
                <a:spcPct val="0"/>
              </a:spcBef>
              <a:buNone/>
            </a:pPr>
            <a:endParaRPr lang="ar-SA" sz="800" dirty="0">
              <a:latin typeface="Times New Roman" pitchFamily="18" charset="0"/>
              <a:cs typeface="Times New Roman" pitchFamily="18" charset="0"/>
              <a:sym typeface="Symbol" pitchFamily="18" charset="2"/>
            </a:endParaRPr>
          </a:p>
          <a:p>
            <a:pPr marL="1092200" lvl="1" indent="-457200" algn="r" rtl="1">
              <a:spcBef>
                <a:spcPct val="0"/>
              </a:spcBef>
              <a:buFontTx/>
              <a:buAutoNum type="arabicPeriod"/>
            </a:pPr>
            <a:r>
              <a:rPr lang="ar-SA" dirty="0">
                <a:latin typeface="Times New Roman" pitchFamily="18" charset="0"/>
                <a:cs typeface="Times New Roman" pitchFamily="18" charset="0"/>
                <a:sym typeface="Symbol" pitchFamily="18" charset="2"/>
              </a:rPr>
              <a:t>معيار القيمة المتوقعة للعوائد</a:t>
            </a:r>
          </a:p>
          <a:p>
            <a:pPr marL="1092200" lvl="1" indent="-457200" algn="r" rtl="1">
              <a:spcBef>
                <a:spcPct val="0"/>
              </a:spcBef>
              <a:buFontTx/>
              <a:buAutoNum type="arabicPeriod"/>
            </a:pPr>
            <a:r>
              <a:rPr lang="ar-SA" dirty="0">
                <a:latin typeface="Times New Roman" pitchFamily="18" charset="0"/>
                <a:cs typeface="Times New Roman" pitchFamily="18" charset="0"/>
                <a:sym typeface="Symbol" pitchFamily="18" charset="2"/>
              </a:rPr>
              <a:t>معيار القيمة المتوقعة لخسارة الفرص (الندم)</a:t>
            </a:r>
          </a:p>
          <a:p>
            <a:pPr marL="1092200" lvl="1" indent="-457200" algn="r" rtl="1">
              <a:spcBef>
                <a:spcPct val="0"/>
              </a:spcBef>
              <a:buFontTx/>
              <a:buAutoNum type="arabicPeriod"/>
            </a:pPr>
            <a:r>
              <a:rPr lang="ar-SA" dirty="0">
                <a:latin typeface="Times New Roman" pitchFamily="18" charset="0"/>
                <a:cs typeface="Times New Roman" pitchFamily="18" charset="0"/>
                <a:sym typeface="Symbol" pitchFamily="18" charset="2"/>
              </a:rPr>
              <a:t>معيار الحالة الأكثر وقوعا</a:t>
            </a:r>
            <a:endParaRPr lang="ar-SA" sz="10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معايير اتخاذ القرار في حالة المخاطرة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8">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538">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53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286E44E-B057-444C-84AA-3E1CB938B347}" type="slidenum">
              <a:rPr lang="ar-SA"/>
              <a:pPr/>
              <a:t>12</a:t>
            </a:fld>
            <a:endParaRPr lang="en-US"/>
          </a:p>
        </p:txBody>
      </p:sp>
      <p:sp>
        <p:nvSpPr>
          <p:cNvPr id="322562" name="Rectangle 2"/>
          <p:cNvSpPr>
            <a:spLocks noGrp="1" noChangeArrowheads="1"/>
          </p:cNvSpPr>
          <p:nvPr>
            <p:ph type="body" sz="half" idx="1"/>
          </p:nvPr>
        </p:nvSpPr>
        <p:spPr>
          <a:xfrm>
            <a:off x="200025" y="1447800"/>
            <a:ext cx="8702675" cy="5181600"/>
          </a:xfrm>
        </p:spPr>
        <p:txBody>
          <a:bodyPr/>
          <a:lstStyle/>
          <a:p>
            <a:pPr marL="1092200" lvl="1" indent="-457200" algn="r" rtl="1">
              <a:lnSpc>
                <a:spcPct val="90000"/>
              </a:lnSpc>
              <a:spcBef>
                <a:spcPct val="0"/>
              </a:spcBef>
              <a:buFontTx/>
              <a:buAutoNum type="arabicPeriod"/>
            </a:pPr>
            <a:endParaRPr lang="en-US" sz="1400"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None/>
            </a:pPr>
            <a:r>
              <a:rPr lang="ar-SA" dirty="0">
                <a:latin typeface="Times New Roman" pitchFamily="18" charset="0"/>
                <a:cs typeface="Times New Roman" pitchFamily="18" charset="0"/>
                <a:sym typeface="Symbol" pitchFamily="18" charset="2"/>
              </a:rPr>
              <a:t>تقييم البديل</a:t>
            </a:r>
            <a:r>
              <a:rPr lang="ar-SA"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على أساس معيار القيمة المتوقعة للعوائد هو </a:t>
            </a:r>
            <a:r>
              <a:rPr lang="en-US" i="1" dirty="0">
                <a:latin typeface="Times New Roman" pitchFamily="18" charset="0"/>
                <a:cs typeface="Times New Roman" pitchFamily="18" charset="0"/>
                <a:sym typeface="Symbol" pitchFamily="18" charset="2"/>
              </a:rPr>
              <a:t>E</a:t>
            </a:r>
            <a:r>
              <a:rPr lang="en-US" sz="1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endParaRPr lang="en-US"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None/>
            </a:pPr>
            <a:endParaRPr lang="ar-SA" sz="1400" dirty="0">
              <a:latin typeface="Times New Roman" pitchFamily="18" charset="0"/>
              <a:cs typeface="Times New Roman" pitchFamily="18" charset="0"/>
              <a:sym typeface="Symbol" pitchFamily="18" charset="2"/>
            </a:endParaRPr>
          </a:p>
          <a:p>
            <a:pPr marL="1092200" lvl="1" indent="-749300">
              <a:lnSpc>
                <a:spcPct val="120000"/>
              </a:lnSpc>
              <a:spcBef>
                <a:spcPct val="0"/>
              </a:spcBef>
              <a:buFontTx/>
              <a:buNone/>
            </a:pP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1</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sz="800" i="1" dirty="0">
                <a:latin typeface="Book Antiqua" pitchFamily="18" charset="0"/>
                <a:cs typeface="Times New Roman" pitchFamily="18" charset="0"/>
                <a:sym typeface="Symbol" pitchFamily="18" charset="2"/>
              </a:rPr>
              <a:t>  </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2</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sz="800" baseline="-25000" dirty="0">
                <a:latin typeface="Times New Roman" pitchFamily="18" charset="0"/>
                <a:cs typeface="Times New Roman" pitchFamily="18" charset="0"/>
                <a:sym typeface="Symbol" pitchFamily="18" charset="2"/>
              </a:rPr>
              <a:t>  </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3</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sz="800" baseline="-25000" dirty="0">
                <a:latin typeface="Times New Roman" pitchFamily="18" charset="0"/>
                <a:cs typeface="Times New Roman" pitchFamily="18" charset="0"/>
                <a:sym typeface="Symbol" pitchFamily="18" charset="2"/>
              </a:rPr>
              <a:t>  </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p</a:t>
            </a:r>
            <a:r>
              <a:rPr lang="en-US" i="1" baseline="-25000" dirty="0" err="1">
                <a:latin typeface="Book Antiqua" pitchFamily="18" charset="0"/>
                <a:cs typeface="Times New Roman" pitchFamily="18" charset="0"/>
                <a:sym typeface="Symbol" pitchFamily="18" charset="2"/>
              </a:rPr>
              <a:t>n</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a:t>
            </a:r>
            <a:r>
              <a:rPr lang="en-US" sz="800" i="1" baseline="-25000" dirty="0">
                <a:latin typeface="Book Antiqua" pitchFamily="18" charset="0"/>
                <a:cs typeface="Times New Roman" pitchFamily="18" charset="0"/>
                <a:sym typeface="Symbol" pitchFamily="18" charset="2"/>
              </a:rPr>
              <a:t> </a:t>
            </a:r>
            <a:r>
              <a:rPr lang="en-US" i="1" baseline="-25000" dirty="0">
                <a:latin typeface="Book Antiqua" pitchFamily="18" charset="0"/>
                <a:cs typeface="Times New Roman" pitchFamily="18" charset="0"/>
                <a:sym typeface="Symbol" pitchFamily="18" charset="2"/>
              </a:rPr>
              <a:t>n     </a:t>
            </a:r>
            <a:r>
              <a:rPr lang="en-US" i="1" dirty="0">
                <a:latin typeface="Times New Roman" panose="02020603050405020304" pitchFamily="18" charset="0"/>
                <a:cs typeface="Times New Roman" panose="02020603050405020304" pitchFamily="18" charset="0"/>
                <a:sym typeface="Symbol" pitchFamily="18" charset="2"/>
              </a:rPr>
              <a:t>,</a:t>
            </a:r>
            <a:r>
              <a:rPr lang="en-US" i="1" dirty="0">
                <a:latin typeface="Book Antiqua"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i="1" dirty="0">
                <a:latin typeface="Book Antiqua"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 , 2 , … , </a:t>
            </a:r>
            <a:r>
              <a:rPr lang="en-US" sz="2400" i="1" dirty="0">
                <a:latin typeface="Book Antiqua" pitchFamily="18" charset="0"/>
                <a:cs typeface="Times New Roman" pitchFamily="18" charset="0"/>
                <a:sym typeface="Symbol" pitchFamily="18" charset="2"/>
              </a:rPr>
              <a:t>m</a:t>
            </a:r>
          </a:p>
          <a:p>
            <a:pPr marL="1092200" lvl="1" indent="-457200" algn="ctr" rtl="1">
              <a:lnSpc>
                <a:spcPct val="120000"/>
              </a:lnSpc>
              <a:spcBef>
                <a:spcPct val="0"/>
              </a:spcBef>
              <a:buFontTx/>
              <a:buNone/>
            </a:pPr>
            <a:endParaRPr lang="ar-SA" sz="800" b="1" i="1" dirty="0">
              <a:latin typeface="Times New Roman" pitchFamily="18" charset="0"/>
              <a:cs typeface="Times New Roman" pitchFamily="18" charset="0"/>
              <a:sym typeface="Symbol" pitchFamily="18" charset="2"/>
            </a:endParaRPr>
          </a:p>
          <a:p>
            <a:pPr marL="1092200" lvl="1" indent="-457200" algn="ctr" rtl="1">
              <a:lnSpc>
                <a:spcPct val="120000"/>
              </a:lnSpc>
              <a:spcBef>
                <a:spcPct val="0"/>
              </a:spcBef>
              <a:buFontTx/>
              <a:buNone/>
            </a:pPr>
            <a:endParaRPr lang="en-US" sz="800" b="1" i="1"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  </a:t>
            </a:r>
            <a:r>
              <a:rPr lang="en-US" sz="800" i="1"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 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                     </a:t>
            </a:r>
            <a:r>
              <a:rPr lang="ar-SA" sz="800" dirty="0">
                <a:solidFill>
                  <a:srgbClr val="0000FF"/>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أي أنه البديل الذي يعطي </a:t>
            </a:r>
            <a:r>
              <a:rPr lang="ar-SA" dirty="0">
                <a:solidFill>
                  <a:srgbClr val="0000FF"/>
                </a:solidFill>
                <a:latin typeface="Times New Roman" pitchFamily="18" charset="0"/>
                <a:cs typeface="Times New Roman" pitchFamily="18" charset="0"/>
                <a:sym typeface="Symbol" pitchFamily="18" charset="2"/>
              </a:rPr>
              <a:t>أكبر أرباح متوقعة</a:t>
            </a:r>
          </a:p>
          <a:p>
            <a:pPr marL="1092200" lvl="1" indent="-457200" algn="r" rtl="1">
              <a:spcBef>
                <a:spcPct val="0"/>
              </a:spcBef>
              <a:buFontTx/>
              <a:buNone/>
            </a:pPr>
            <a:endParaRPr lang="ar-SA" sz="800"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sz="800"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a:t>
            </a:r>
            <a:r>
              <a:rPr lang="en-US" dirty="0">
                <a:solidFill>
                  <a:srgbClr val="FF00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    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539750" lvl="1" indent="95250" algn="r" rtl="1">
              <a:spcBef>
                <a:spcPct val="0"/>
              </a:spcBef>
              <a:buFontTx/>
              <a:buNone/>
            </a:pPr>
            <a:r>
              <a:rPr lang="ar-SA" dirty="0">
                <a:latin typeface="Times New Roman" pitchFamily="18" charset="0"/>
                <a:cs typeface="Times New Roman" pitchFamily="18" charset="0"/>
                <a:sym typeface="Symbol" pitchFamily="18" charset="2"/>
              </a:rPr>
              <a:t>                      أي أنه البديل الذي يعطي </a:t>
            </a:r>
            <a:r>
              <a:rPr lang="ar-SA" dirty="0">
                <a:solidFill>
                  <a:srgbClr val="FF0000"/>
                </a:solidFill>
                <a:latin typeface="Times New Roman" pitchFamily="18" charset="0"/>
                <a:cs typeface="Times New Roman" pitchFamily="18" charset="0"/>
                <a:sym typeface="Symbol" pitchFamily="18" charset="2"/>
              </a:rPr>
              <a:t>أقل تكاليف متوقعة</a:t>
            </a:r>
          </a:p>
          <a:p>
            <a:pPr marL="1092200" lvl="1" indent="-457200" algn="ctr" rtl="1">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ctr" rtl="1">
              <a:lnSpc>
                <a:spcPct val="120000"/>
              </a:lnSpc>
              <a:spcBef>
                <a:spcPct val="0"/>
              </a:spcBef>
              <a:buFontTx/>
              <a:buNone/>
            </a:pPr>
            <a:endParaRPr lang="ar-SA" sz="2400" b="1" i="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للعوائد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DFB14505-9AB3-4757-8946-75DB0A295541}" type="slidenum">
              <a:rPr lang="ar-SA"/>
              <a:pPr/>
              <a:t>13</a:t>
            </a:fld>
            <a:endParaRPr lang="en-US"/>
          </a:p>
        </p:txBody>
      </p:sp>
      <p:sp>
        <p:nvSpPr>
          <p:cNvPr id="331778" name="Rectangle 2"/>
          <p:cNvSpPr>
            <a:spLocks noGrp="1" noChangeArrowheads="1"/>
          </p:cNvSpPr>
          <p:nvPr>
            <p:ph type="body" sz="half" idx="1"/>
          </p:nvPr>
        </p:nvSpPr>
        <p:spPr>
          <a:xfrm>
            <a:off x="200025" y="1524000"/>
            <a:ext cx="8702675" cy="499745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الأرباح التالية</a:t>
            </a:r>
            <a:r>
              <a:rPr lang="en-US" dirty="0">
                <a:latin typeface="Times New Roman" pitchFamily="18" charset="0"/>
                <a:cs typeface="Times New Roman" pitchFamily="18" charset="0"/>
                <a:sym typeface="Symbol" pitchFamily="18" charset="2"/>
              </a:rPr>
              <a:t>:</a:t>
            </a: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31780" name="Group 4"/>
          <p:cNvGraphicFramePr>
            <a:graphicFrameLocks noGrp="1"/>
          </p:cNvGraphicFramePr>
          <p:nvPr>
            <p:ph sz="half" idx="2"/>
            <p:extLst>
              <p:ext uri="{D42A27DB-BD31-4B8C-83A1-F6EECF244321}">
                <p14:modId xmlns:p14="http://schemas.microsoft.com/office/powerpoint/2010/main" val="2167050503"/>
              </p:ext>
            </p:extLst>
          </p:nvPr>
        </p:nvGraphicFramePr>
        <p:xfrm>
          <a:off x="1371600" y="2438400"/>
          <a:ext cx="6562725" cy="2590800"/>
        </p:xfrm>
        <a:graphic>
          <a:graphicData uri="http://schemas.openxmlformats.org/drawingml/2006/table">
            <a:tbl>
              <a:tblPr/>
              <a:tblGrid>
                <a:gridCol w="16954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gridCol w="1622425">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16.5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للعوائد</a:t>
            </a:r>
          </a:p>
        </p:txBody>
      </p:sp>
    </p:spTree>
    <p:extLst>
      <p:ext uri="{BB962C8B-B14F-4D97-AF65-F5344CB8AC3E}">
        <p14:creationId xmlns:p14="http://schemas.microsoft.com/office/powerpoint/2010/main" val="37485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D3696A2-4869-4E77-A3FA-D467817D4A82}" type="slidenum">
              <a:rPr lang="ar-SA"/>
              <a:pPr/>
              <a:t>14</a:t>
            </a:fld>
            <a:endParaRPr lang="en-US"/>
          </a:p>
        </p:txBody>
      </p:sp>
      <p:sp>
        <p:nvSpPr>
          <p:cNvPr id="326658" name="Rectangle 2"/>
          <p:cNvSpPr>
            <a:spLocks noGrp="1" noChangeArrowheads="1"/>
          </p:cNvSpPr>
          <p:nvPr>
            <p:ph type="body" sz="half" idx="1"/>
          </p:nvPr>
        </p:nvSpPr>
        <p:spPr>
          <a:xfrm>
            <a:off x="200025" y="1525612"/>
            <a:ext cx="8702675" cy="4711700"/>
          </a:xfrm>
        </p:spPr>
        <p:txBody>
          <a:bodyPr/>
          <a:lstStyle/>
          <a:p>
            <a:pPr marL="533400" indent="-533400" algn="r">
              <a:spcBef>
                <a:spcPct val="0"/>
              </a:spcBef>
              <a:buFontTx/>
              <a:buNone/>
            </a:pPr>
            <a:r>
              <a:rPr lang="ar-SA" dirty="0">
                <a:solidFill>
                  <a:srgbClr val="0000FF"/>
                </a:solidFill>
                <a:latin typeface="Times New Roman" pitchFamily="18" charset="0"/>
                <a:cs typeface="Times New Roman" pitchFamily="18" charset="0"/>
                <a:sym typeface="Symbol" pitchFamily="18" charset="2"/>
              </a:rPr>
              <a:t>:</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1</a:t>
            </a:r>
            <a:r>
              <a:rPr lang="ar-SA" dirty="0">
                <a:solidFill>
                  <a:srgbClr val="0000FF"/>
                </a:solidFill>
                <a:latin typeface="Times New Roman" pitchFamily="18" charset="0"/>
                <a:cs typeface="Times New Roman" pitchFamily="18" charset="0"/>
                <a:sym typeface="Symbol" pitchFamily="18" charset="2"/>
              </a:rPr>
              <a:t> القيمة المتوقعة للعوائد للبديل </a:t>
            </a:r>
          </a:p>
          <a:p>
            <a:pPr marL="533400" indent="-533400">
              <a:spcBef>
                <a:spcPct val="0"/>
              </a:spcBef>
              <a:buFontTx/>
              <a:buNone/>
            </a:pPr>
            <a:r>
              <a:rPr lang="en-US" i="1" dirty="0">
                <a:latin typeface="Times New Roman" pitchFamily="18" charset="0"/>
                <a:cs typeface="Times New Roman" pitchFamily="18" charset="0"/>
                <a:sym typeface="Symbol" pitchFamily="18" charset="2"/>
              </a:rPr>
              <a:t>E</a:t>
            </a:r>
            <a:r>
              <a:rPr lang="ar-SA"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0.5(12) + 0.3(8) + 0.2 (7) = 9.8 </a:t>
            </a:r>
            <a:r>
              <a:rPr lang="en-US" baseline="-25000" dirty="0">
                <a:latin typeface="Times New Roman" pitchFamily="18" charset="0"/>
                <a:cs typeface="Times New Roman" pitchFamily="18" charset="0"/>
                <a:sym typeface="Symbol" pitchFamily="18" charset="2"/>
              </a:rPr>
              <a:t> </a:t>
            </a:r>
          </a:p>
          <a:p>
            <a:pPr marL="533400" indent="-533400">
              <a:spcBef>
                <a:spcPct val="0"/>
              </a:spcBef>
              <a:buFontTx/>
              <a:buNone/>
            </a:pPr>
            <a:endParaRPr lang="en-US" sz="1400" baseline="-25000" dirty="0">
              <a:latin typeface="Times New Roman" pitchFamily="18" charset="0"/>
              <a:cs typeface="Times New Roman" pitchFamily="18" charset="0"/>
              <a:sym typeface="Symbol" pitchFamily="18" charset="2"/>
            </a:endParaRPr>
          </a:p>
          <a:p>
            <a:pPr marL="533400" indent="-533400">
              <a:spcBef>
                <a:spcPct val="0"/>
              </a:spcBef>
              <a:buFontTx/>
              <a:buNone/>
            </a:pPr>
            <a:endParaRPr lang="ar-SA" sz="800" baseline="-25000" dirty="0">
              <a:latin typeface="Times New Roman" pitchFamily="18" charset="0"/>
              <a:cs typeface="Times New Roman" pitchFamily="18" charset="0"/>
              <a:sym typeface="Symbol" pitchFamily="18" charset="2"/>
            </a:endParaRPr>
          </a:p>
          <a:p>
            <a:pPr marL="533400" indent="-533400" algn="r">
              <a:spcBef>
                <a:spcPct val="0"/>
              </a:spcBef>
              <a:buNone/>
            </a:pPr>
            <a:r>
              <a:rPr lang="ar-SA" dirty="0">
                <a:solidFill>
                  <a:srgbClr val="0000FF"/>
                </a:solidFill>
                <a:latin typeface="Times New Roman" pitchFamily="18" charset="0"/>
                <a:cs typeface="Times New Roman" pitchFamily="18" charset="0"/>
                <a:sym typeface="Symbol" pitchFamily="18" charset="2"/>
              </a:rPr>
              <a:t>:</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2</a:t>
            </a:r>
            <a:r>
              <a:rPr lang="ar-SA" dirty="0">
                <a:solidFill>
                  <a:srgbClr val="0000FF"/>
                </a:solidFill>
                <a:latin typeface="Times New Roman" pitchFamily="18" charset="0"/>
                <a:cs typeface="Times New Roman" pitchFamily="18" charset="0"/>
                <a:sym typeface="Symbol" pitchFamily="18" charset="2"/>
              </a:rPr>
              <a:t> القيمة المتوقعة للعوائد للبديل </a:t>
            </a:r>
            <a:endParaRPr lang="en-US" baseline="-25000" dirty="0">
              <a:solidFill>
                <a:srgbClr val="0000FF"/>
              </a:solidFill>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a:t>
            </a:r>
            <a:r>
              <a:rPr lang="ar-SA"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0.5(25) + 0.3(10) + 0.2(</a:t>
            </a:r>
            <a:r>
              <a:rPr lang="en-US" dirty="0">
                <a:latin typeface="Courier New" panose="02070309020205020404" pitchFamily="49" charset="0"/>
                <a:cs typeface="Courier New" panose="02070309020205020404" pitchFamily="49" charset="0"/>
                <a:sym typeface="Symbol" pitchFamily="18" charset="2"/>
              </a:rPr>
              <a:t>-</a:t>
            </a:r>
            <a:r>
              <a:rPr lang="en-US" dirty="0">
                <a:latin typeface="Times New Roman" pitchFamily="18" charset="0"/>
                <a:cs typeface="Times New Roman" pitchFamily="18" charset="0"/>
                <a:sym typeface="Symbol" pitchFamily="18" charset="2"/>
              </a:rPr>
              <a:t>2) = 15.1 </a:t>
            </a:r>
          </a:p>
          <a:p>
            <a:pPr marL="533400" indent="-533400">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lgn="r">
              <a:spcBef>
                <a:spcPct val="0"/>
              </a:spcBef>
              <a:buNone/>
            </a:pPr>
            <a:r>
              <a:rPr lang="ar-SA" dirty="0">
                <a:solidFill>
                  <a:srgbClr val="0000FF"/>
                </a:solidFill>
                <a:latin typeface="Times New Roman" pitchFamily="18" charset="0"/>
                <a:cs typeface="Times New Roman" pitchFamily="18" charset="0"/>
                <a:sym typeface="Symbol" pitchFamily="18" charset="2"/>
              </a:rPr>
              <a:t>:</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3</a:t>
            </a:r>
            <a:r>
              <a:rPr lang="ar-SA" dirty="0">
                <a:solidFill>
                  <a:srgbClr val="0000FF"/>
                </a:solidFill>
                <a:latin typeface="Times New Roman" pitchFamily="18" charset="0"/>
                <a:cs typeface="Times New Roman" pitchFamily="18" charset="0"/>
                <a:sym typeface="Symbol" pitchFamily="18" charset="2"/>
              </a:rPr>
              <a:t> القيمة المتوقعة للعوائد للبديل </a:t>
            </a:r>
            <a:endParaRPr lang="en-US" baseline="-25000" dirty="0">
              <a:solidFill>
                <a:srgbClr val="0000FF"/>
              </a:solidFill>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a:t>
            </a:r>
            <a:r>
              <a:rPr lang="ar-SA"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0.5(16.5) + 0.3(8.5) + 0.2(6.5) = 12.1 </a:t>
            </a:r>
          </a:p>
          <a:p>
            <a:pPr marL="533400" indent="-533400">
              <a:spcBef>
                <a:spcPct val="0"/>
              </a:spcBef>
              <a:buFontTx/>
              <a:buNone/>
            </a:pPr>
            <a:endParaRPr lang="en-US" sz="1400" dirty="0">
              <a:latin typeface="Times New Roman" pitchFamily="18" charset="0"/>
              <a:cs typeface="Times New Roman" pitchFamily="18" charset="0"/>
              <a:sym typeface="Symbol" pitchFamily="18" charset="2"/>
            </a:endParaRPr>
          </a:p>
          <a:p>
            <a:pPr marL="533400" indent="-533400">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max { 9.8 , 15.1 , 12.1 } = 15.1</a:t>
            </a:r>
          </a:p>
          <a:p>
            <a:pPr marL="533400" indent="-533400">
              <a:spcBef>
                <a:spcPct val="0"/>
              </a:spcBef>
              <a:buFontTx/>
              <a:buNone/>
            </a:pP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2</a:t>
            </a:r>
            <a:r>
              <a:rPr lang="en-US" baseline="-250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ar-SA" dirty="0">
                <a:solidFill>
                  <a:srgbClr val="0000FF"/>
                </a:solidFill>
                <a:latin typeface="Times New Roman" pitchFamily="18" charset="0"/>
                <a:cs typeface="Times New Roman" pitchFamily="18" charset="0"/>
                <a:sym typeface="Symbol" pitchFamily="18" charset="2"/>
              </a:rPr>
              <a:t>أفضل بديل حسب معيار القيمة المتوقعة للعوائد</a:t>
            </a:r>
            <a:r>
              <a:rPr lang="en-US" dirty="0">
                <a:solidFill>
                  <a:srgbClr val="0000FF"/>
                </a:solidFill>
                <a:latin typeface="Times New Roman" pitchFamily="18" charset="0"/>
                <a:cs typeface="Times New Roman" pitchFamily="18" charset="0"/>
                <a:sym typeface="Symbol" pitchFamily="18" charset="2"/>
              </a:rPr>
              <a:t> </a:t>
            </a:r>
            <a:endParaRPr lang="ar-SA" dirty="0">
              <a:solidFill>
                <a:srgbClr val="0000FF"/>
              </a:solidFill>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للعوائد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6"/>
          <p:cNvSpPr>
            <a:spLocks noGrp="1"/>
          </p:cNvSpPr>
          <p:nvPr>
            <p:ph type="sldNum" sz="quarter" idx="12"/>
          </p:nvPr>
        </p:nvSpPr>
        <p:spPr/>
        <p:txBody>
          <a:bodyPr/>
          <a:lstStyle/>
          <a:p>
            <a:fld id="{A2CC1198-777A-46F1-A0EC-BFFB28AF611B}" type="slidenum">
              <a:rPr lang="ar-SA"/>
              <a:pPr/>
              <a:t>15</a:t>
            </a:fld>
            <a:endParaRPr lang="en-US"/>
          </a:p>
        </p:txBody>
      </p:sp>
      <p:sp>
        <p:nvSpPr>
          <p:cNvPr id="343042" name="Rectangle 2"/>
          <p:cNvSpPr>
            <a:spLocks noGrp="1" noChangeArrowheads="1"/>
          </p:cNvSpPr>
          <p:nvPr>
            <p:ph type="body" sz="half" idx="1"/>
          </p:nvPr>
        </p:nvSpPr>
        <p:spPr>
          <a:xfrm>
            <a:off x="200025" y="1484784"/>
            <a:ext cx="8702675" cy="4711700"/>
          </a:xfrm>
        </p:spPr>
        <p:txBody>
          <a:bodyPr/>
          <a:lstStyle/>
          <a:p>
            <a:pPr marL="533400" indent="-533400" algn="r" rtl="1">
              <a:spcBef>
                <a:spcPct val="0"/>
              </a:spcBef>
              <a:buFontTx/>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التكاليف التالية:</a:t>
            </a: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للعوائد</a:t>
            </a:r>
          </a:p>
        </p:txBody>
      </p:sp>
      <p:graphicFrame>
        <p:nvGraphicFramePr>
          <p:cNvPr id="8" name="Group 89"/>
          <p:cNvGraphicFramePr>
            <a:graphicFrameLocks noGrp="1"/>
          </p:cNvGraphicFramePr>
          <p:nvPr>
            <p:ph sz="half" idx="2"/>
            <p:extLst>
              <p:ext uri="{D42A27DB-BD31-4B8C-83A1-F6EECF244321}">
                <p14:modId xmlns:p14="http://schemas.microsoft.com/office/powerpoint/2010/main" val="3559196340"/>
              </p:ext>
            </p:extLst>
          </p:nvPr>
        </p:nvGraphicFramePr>
        <p:xfrm>
          <a:off x="457200" y="2136774"/>
          <a:ext cx="6870700" cy="2511426"/>
        </p:xfrm>
        <a:graphic>
          <a:graphicData uri="http://schemas.openxmlformats.org/drawingml/2006/table">
            <a:tbl>
              <a:tblPr/>
              <a:tblGrid>
                <a:gridCol w="13335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2562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D3B92517-5813-4268-936A-FFED48EDB4A2}" type="slidenum">
              <a:rPr lang="ar-SA"/>
              <a:pPr/>
              <a:t>16</a:t>
            </a:fld>
            <a:endParaRPr lang="en-US"/>
          </a:p>
        </p:txBody>
      </p:sp>
      <p:sp>
        <p:nvSpPr>
          <p:cNvPr id="344066" name="Rectangle 2"/>
          <p:cNvSpPr>
            <a:spLocks noGrp="1" noChangeArrowheads="1"/>
          </p:cNvSpPr>
          <p:nvPr>
            <p:ph type="body" sz="half" idx="1"/>
          </p:nvPr>
        </p:nvSpPr>
        <p:spPr>
          <a:xfrm>
            <a:off x="200025" y="1484784"/>
            <a:ext cx="8702675" cy="471170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التكاليف التالية:</a:t>
            </a: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spcBef>
                <a:spcPct val="0"/>
              </a:spcBef>
              <a:buFontTx/>
              <a:buNone/>
            </a:pPr>
            <a:r>
              <a:rPr lang="en-US" sz="2800" i="1" dirty="0">
                <a:latin typeface="Times New Roman" pitchFamily="18" charset="0"/>
                <a:cs typeface="Times New Roman" pitchFamily="18" charset="0"/>
                <a:sym typeface="Symbol" pitchFamily="18" charset="2"/>
              </a:rPr>
              <a:t>E</a:t>
            </a:r>
            <a:r>
              <a:rPr lang="en-US" sz="800" i="1" dirty="0">
                <a:latin typeface="Times New Roman" pitchFamily="18" charset="0"/>
                <a:cs typeface="Times New Roman" pitchFamily="18" charset="0"/>
                <a:sym typeface="Symbol" pitchFamily="18" charset="2"/>
              </a:rPr>
              <a:t> </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min { 7.7 , 9 , 11.8 } = 7.7   </a:t>
            </a:r>
            <a:r>
              <a:rPr lang="en-US" sz="2800" i="1" dirty="0">
                <a:latin typeface="Times New Roman" pitchFamily="18" charset="0"/>
                <a:cs typeface="Times New Roman" pitchFamily="18" charset="0"/>
                <a:sym typeface="Symbol" pitchFamily="18" charset="2"/>
              </a:rPr>
              <a:t>A</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a:t>
            </a:r>
          </a:p>
          <a:p>
            <a:pPr marL="533400" indent="-533400" algn="r" rtl="1">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lgn="r" rtl="1">
              <a:spcBef>
                <a:spcPct val="0"/>
              </a:spcBef>
              <a:buFontTx/>
              <a:buNone/>
            </a:pPr>
            <a:r>
              <a:rPr lang="ar-SA" sz="2800" dirty="0">
                <a:solidFill>
                  <a:srgbClr val="0000FF"/>
                </a:solidFill>
                <a:latin typeface="Times New Roman" pitchFamily="18" charset="0"/>
                <a:cs typeface="Times New Roman" pitchFamily="18" charset="0"/>
                <a:sym typeface="Symbol" pitchFamily="18" charset="2"/>
              </a:rPr>
              <a:t>أفضل بديل حسب معيار القيمة المتوقعة للعوائد هو</a:t>
            </a:r>
            <a:r>
              <a:rPr lang="en-US" sz="2800" i="1" dirty="0">
                <a:solidFill>
                  <a:srgbClr val="0000FF"/>
                </a:solidFill>
                <a:latin typeface="Times New Roman" pitchFamily="18" charset="0"/>
                <a:cs typeface="Times New Roman" pitchFamily="18" charset="0"/>
              </a:rPr>
              <a:t>A</a:t>
            </a:r>
            <a:r>
              <a:rPr lang="en-US" sz="2800" baseline="-25000" dirty="0">
                <a:solidFill>
                  <a:srgbClr val="0000FF"/>
                </a:solidFill>
                <a:latin typeface="Times New Roman" pitchFamily="18" charset="0"/>
                <a:cs typeface="Times New Roman" pitchFamily="18" charset="0"/>
              </a:rPr>
              <a:t>1 </a:t>
            </a:r>
            <a:endParaRPr lang="en-US" sz="2800" dirty="0">
              <a:solidFill>
                <a:srgbClr val="0000FF"/>
              </a:solidFill>
              <a:latin typeface="Times New Roman" pitchFamily="18" charset="0"/>
              <a:cs typeface="Times New Roman" pitchFamily="18" charset="0"/>
            </a:endParaRPr>
          </a:p>
          <a:p>
            <a:pPr marL="533400" indent="-533400">
              <a:spcBef>
                <a:spcPct val="0"/>
              </a:spcBef>
              <a:buFontTx/>
              <a:buNone/>
            </a:pPr>
            <a:endParaRPr lang="en-US" sz="2800" dirty="0">
              <a:latin typeface="Times New Roman" pitchFamily="18" charset="0"/>
              <a:cs typeface="Times New Roman" pitchFamily="18" charset="0"/>
              <a:sym typeface="Symbol" pitchFamily="18" charset="2"/>
            </a:endParaRPr>
          </a:p>
        </p:txBody>
      </p:sp>
      <p:graphicFrame>
        <p:nvGraphicFramePr>
          <p:cNvPr id="344153" name="Group 89"/>
          <p:cNvGraphicFramePr>
            <a:graphicFrameLocks noGrp="1"/>
          </p:cNvGraphicFramePr>
          <p:nvPr>
            <p:ph sz="half" idx="2"/>
            <p:extLst/>
          </p:nvPr>
        </p:nvGraphicFramePr>
        <p:xfrm>
          <a:off x="457200" y="2136774"/>
          <a:ext cx="8255000" cy="2511426"/>
        </p:xfrm>
        <a:graphic>
          <a:graphicData uri="http://schemas.openxmlformats.org/drawingml/2006/table">
            <a:tbl>
              <a:tblPr/>
              <a:tblGrid>
                <a:gridCol w="13335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rgbClr val="0000FF"/>
                          </a:solidFill>
                          <a:effectLst/>
                          <a:latin typeface="Times New Roman" pitchFamily="18" charset="0"/>
                          <a:cs typeface="Times New Roman" pitchFamily="18" charset="0"/>
                        </a:rPr>
                        <a:t>E</a:t>
                      </a:r>
                      <a:r>
                        <a:rPr kumimoji="0" lang="en-US" sz="800" b="0" i="1" u="none" strike="noStrike" cap="none" normalizeH="0" baseline="0" dirty="0">
                          <a:ln>
                            <a:noFill/>
                          </a:ln>
                          <a:solidFill>
                            <a:srgbClr val="0000FF"/>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a:t>
                      </a:r>
                      <a:r>
                        <a:rPr kumimoji="0" lang="en-US" sz="2400" b="0" i="1" u="none" strike="noStrike" cap="none" normalizeH="0" baseline="0" dirty="0">
                          <a:ln>
                            <a:noFill/>
                          </a:ln>
                          <a:solidFill>
                            <a:srgbClr val="0000FF"/>
                          </a:solidFill>
                          <a:effectLst/>
                          <a:latin typeface="Times New Roman" pitchFamily="18" charset="0"/>
                          <a:cs typeface="Times New Roman" pitchFamily="18" charset="0"/>
                        </a:rPr>
                        <a:t>A</a:t>
                      </a:r>
                      <a:r>
                        <a:rPr kumimoji="0" lang="en-US" sz="2400" b="0" i="1" u="none" strike="noStrike" cap="none" normalizeH="0" baseline="-25000" dirty="0">
                          <a:ln>
                            <a:noFill/>
                          </a:ln>
                          <a:solidFill>
                            <a:srgbClr val="0000FF"/>
                          </a:solidFill>
                          <a:effectLst/>
                          <a:latin typeface="Book Antiqua" pitchFamily="18" charset="0"/>
                          <a:cs typeface="Times New Roman" pitchFamily="18" charset="0"/>
                        </a:rPr>
                        <a:t>i</a:t>
                      </a: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7.7</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9</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11.8</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للعوائد</a:t>
            </a:r>
          </a:p>
        </p:txBody>
      </p:sp>
    </p:spTree>
    <p:extLst>
      <p:ext uri="{BB962C8B-B14F-4D97-AF65-F5344CB8AC3E}">
        <p14:creationId xmlns:p14="http://schemas.microsoft.com/office/powerpoint/2010/main" val="423000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99F5BDB-8614-4518-B514-DFEF88E51322}" type="slidenum">
              <a:rPr lang="ar-SA"/>
              <a:pPr/>
              <a:t>17</a:t>
            </a:fld>
            <a:endParaRPr lang="en-US"/>
          </a:p>
        </p:txBody>
      </p:sp>
      <p:sp>
        <p:nvSpPr>
          <p:cNvPr id="325634" name="Rectangle 2"/>
          <p:cNvSpPr>
            <a:spLocks noGrp="1" noChangeArrowheads="1"/>
          </p:cNvSpPr>
          <p:nvPr>
            <p:ph type="body" sz="half" idx="1"/>
          </p:nvPr>
        </p:nvSpPr>
        <p:spPr>
          <a:xfrm>
            <a:off x="200025" y="1447800"/>
            <a:ext cx="8702675" cy="4861520"/>
          </a:xfrm>
        </p:spPr>
        <p:txBody>
          <a:bodyPr/>
          <a:lstStyle/>
          <a:p>
            <a:pPr marL="1092200" lvl="1" indent="-457200" algn="r" rtl="1">
              <a:lnSpc>
                <a:spcPct val="90000"/>
              </a:lnSpc>
              <a:spcBef>
                <a:spcPct val="0"/>
              </a:spcBef>
              <a:buFontTx/>
              <a:buNone/>
            </a:pPr>
            <a:endParaRPr lang="ar-SA" sz="1600" dirty="0">
              <a:latin typeface="Times New Roman" pitchFamily="18" charset="0"/>
              <a:cs typeface="Times New Roman" pitchFamily="18" charset="0"/>
              <a:sym typeface="Symbol" pitchFamily="18" charset="2"/>
            </a:endParaRPr>
          </a:p>
          <a:p>
            <a:pPr marL="90488" lvl="1" indent="0" algn="just" rtl="1">
              <a:lnSpc>
                <a:spcPct val="90000"/>
              </a:lnSpc>
              <a:spcBef>
                <a:spcPct val="0"/>
              </a:spcBef>
              <a:buFontTx/>
              <a:buNone/>
            </a:pPr>
            <a:r>
              <a:rPr lang="ar-SA" dirty="0">
                <a:solidFill>
                  <a:srgbClr val="0000FF"/>
                </a:solidFill>
                <a:latin typeface="Times New Roman" pitchFamily="18" charset="0"/>
                <a:cs typeface="Times New Roman" pitchFamily="18" charset="0"/>
                <a:sym typeface="Symbol" pitchFamily="18" charset="2"/>
              </a:rPr>
              <a:t>خسارة الفرصة (الندم):</a:t>
            </a:r>
            <a:r>
              <a:rPr lang="ar-SA" dirty="0">
                <a:latin typeface="Times New Roman" pitchFamily="18" charset="0"/>
                <a:cs typeface="Times New Roman" pitchFamily="18" charset="0"/>
                <a:sym typeface="Symbol" pitchFamily="18" charset="2"/>
              </a:rPr>
              <a:t> هو مقدار ما يخسره متخذ القرار من عائد إذا اختار البديل </a:t>
            </a:r>
            <a:r>
              <a:rPr lang="ar-SA" sz="800"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i="1" baseline="-25000" dirty="0">
                <a:latin typeface="Book Antiqua"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وحدثت حالة الطبيعة </a:t>
            </a:r>
            <a:r>
              <a:rPr lang="en-US" i="1" dirty="0" err="1">
                <a:latin typeface="Times New Roman" pitchFamily="18" charset="0"/>
                <a:cs typeface="Times New Roman" pitchFamily="18" charset="0"/>
                <a:sym typeface="Symbol" pitchFamily="18" charset="2"/>
              </a:rPr>
              <a:t>S</a:t>
            </a:r>
            <a:r>
              <a:rPr lang="en-US" i="1" baseline="-25000" dirty="0" err="1">
                <a:latin typeface="Book Antiqua" pitchFamily="18" charset="0"/>
                <a:cs typeface="Times New Roman" pitchFamily="18" charset="0"/>
                <a:sym typeface="Symbol" pitchFamily="18" charset="2"/>
              </a:rPr>
              <a:t>j</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p>
          <a:p>
            <a:pPr marL="1092200" lvl="1" indent="-457200" algn="r" rtl="1">
              <a:lnSpc>
                <a:spcPct val="90000"/>
              </a:lnSpc>
              <a:spcBef>
                <a:spcPct val="0"/>
              </a:spcBef>
              <a:buFontTx/>
              <a:buNone/>
            </a:pPr>
            <a:endParaRPr lang="ar-SA" baseline="-25000" dirty="0">
              <a:latin typeface="Times New Roman" pitchFamily="18" charset="0"/>
              <a:cs typeface="Times New Roman" pitchFamily="18" charset="0"/>
              <a:sym typeface="Symbol" pitchFamily="18" charset="2"/>
            </a:endParaRPr>
          </a:p>
          <a:p>
            <a:pPr marL="114300" lvl="1" indent="0" algn="r" rtl="1">
              <a:lnSpc>
                <a:spcPct val="90000"/>
              </a:lnSpc>
              <a:spcBef>
                <a:spcPct val="0"/>
              </a:spcBef>
              <a:buFontTx/>
              <a:buNone/>
            </a:pPr>
            <a:r>
              <a:rPr lang="ar-SA" dirty="0">
                <a:latin typeface="Times New Roman" pitchFamily="18" charset="0"/>
                <a:cs typeface="Times New Roman" pitchFamily="18" charset="0"/>
                <a:sym typeface="Symbol" pitchFamily="18" charset="2"/>
              </a:rPr>
              <a:t>في مثال شركة الاستثمار السابق: </a:t>
            </a:r>
            <a:endParaRPr lang="en-US" dirty="0">
              <a:latin typeface="Times New Roman" pitchFamily="18" charset="0"/>
              <a:cs typeface="Times New Roman" pitchFamily="18" charset="0"/>
              <a:sym typeface="Symbol" pitchFamily="18" charset="2"/>
            </a:endParaRPr>
          </a:p>
          <a:p>
            <a:pPr marL="114300" lvl="1" indent="0" algn="just" rtl="1">
              <a:lnSpc>
                <a:spcPct val="90000"/>
              </a:lnSpc>
              <a:spcBef>
                <a:spcPct val="0"/>
              </a:spcBef>
              <a:buFontTx/>
              <a:buNone/>
            </a:pPr>
            <a:r>
              <a:rPr lang="ar-SA" dirty="0">
                <a:latin typeface="Times New Roman" pitchFamily="18" charset="0"/>
                <a:cs typeface="Times New Roman" pitchFamily="18" charset="0"/>
                <a:sym typeface="Symbol" pitchFamily="18" charset="2"/>
              </a:rPr>
              <a:t>إذا كان قرار الشركة هو إنشاء شركة بيع أثاث ، ثم لو حدث أن الوضع الاقتصادي في البلد أصبح في حالة النمو، فإن العائد سيكون </a:t>
            </a:r>
            <a:r>
              <a:rPr lang="en-US" dirty="0">
                <a:latin typeface="Times New Roman" pitchFamily="18" charset="0"/>
                <a:cs typeface="Times New Roman" pitchFamily="18" charset="0"/>
                <a:sym typeface="Symbol" pitchFamily="18" charset="2"/>
              </a:rPr>
              <a:t>12%</a:t>
            </a:r>
            <a:r>
              <a:rPr lang="ar-SA" dirty="0">
                <a:latin typeface="Times New Roman" pitchFamily="18" charset="0"/>
                <a:cs typeface="Times New Roman" pitchFamily="18" charset="0"/>
                <a:sym typeface="Symbol" pitchFamily="18" charset="2"/>
              </a:rPr>
              <a:t>. </a:t>
            </a:r>
            <a:endParaRPr lang="en-US" dirty="0">
              <a:latin typeface="Times New Roman" pitchFamily="18" charset="0"/>
              <a:cs typeface="Times New Roman" pitchFamily="18" charset="0"/>
              <a:sym typeface="Symbol" pitchFamily="18" charset="2"/>
            </a:endParaRPr>
          </a:p>
          <a:p>
            <a:pPr marL="114300" lvl="1" indent="0" algn="just" rtl="1">
              <a:lnSpc>
                <a:spcPct val="90000"/>
              </a:lnSpc>
              <a:spcBef>
                <a:spcPct val="0"/>
              </a:spcBef>
              <a:buFontTx/>
              <a:buNone/>
            </a:pPr>
            <a:r>
              <a:rPr lang="ar-SA" dirty="0">
                <a:latin typeface="Times New Roman" pitchFamily="18" charset="0"/>
                <a:cs typeface="Times New Roman" pitchFamily="18" charset="0"/>
                <a:sym typeface="Symbol" pitchFamily="18" charset="2"/>
              </a:rPr>
              <a:t>بينما لو كنا نعرف مسبقاً بأن حالة النمو الاقتصادي سوف تحدث، فإن القرار الأفضل كان اختيار الاستثمار في الأسهم بعائد يساوي </a:t>
            </a:r>
            <a:r>
              <a:rPr lang="en-US" dirty="0">
                <a:latin typeface="Times New Roman" pitchFamily="18" charset="0"/>
                <a:cs typeface="Times New Roman" pitchFamily="18" charset="0"/>
                <a:sym typeface="Symbol" pitchFamily="18" charset="2"/>
              </a:rPr>
              <a:t>25%</a:t>
            </a:r>
            <a:r>
              <a:rPr lang="ar-SA" dirty="0">
                <a:latin typeface="Times New Roman" pitchFamily="18" charset="0"/>
                <a:cs typeface="Times New Roman" pitchFamily="18" charset="0"/>
                <a:sym typeface="Symbol" pitchFamily="18" charset="2"/>
              </a:rPr>
              <a:t>.</a:t>
            </a:r>
          </a:p>
          <a:p>
            <a:pPr marL="114300" lvl="1" indent="0" algn="r" rtl="1">
              <a:lnSpc>
                <a:spcPct val="90000"/>
              </a:lnSpc>
              <a:spcBef>
                <a:spcPct val="0"/>
              </a:spcBef>
              <a:buFontTx/>
              <a:buNone/>
            </a:pPr>
            <a:endParaRPr lang="ar-SA" sz="800" dirty="0">
              <a:latin typeface="Times New Roman" pitchFamily="18" charset="0"/>
              <a:cs typeface="Times New Roman" pitchFamily="18" charset="0"/>
              <a:sym typeface="Symbol" pitchFamily="18" charset="2"/>
            </a:endParaRPr>
          </a:p>
          <a:p>
            <a:pPr marL="114300" lvl="1" indent="0" algn="just" rtl="1">
              <a:lnSpc>
                <a:spcPct val="90000"/>
              </a:lnSpc>
              <a:spcBef>
                <a:spcPct val="0"/>
              </a:spcBef>
              <a:buFontTx/>
              <a:buNone/>
            </a:pPr>
            <a:r>
              <a:rPr lang="ar-SA" dirty="0">
                <a:latin typeface="Times New Roman" pitchFamily="18" charset="0"/>
                <a:cs typeface="Times New Roman" pitchFamily="18" charset="0"/>
                <a:sym typeface="Symbol" pitchFamily="18" charset="2"/>
              </a:rPr>
              <a:t>إذن الشركة خسرت الفرصة في الحصول على عائد إضافي بمقدار </a:t>
            </a:r>
            <a:r>
              <a:rPr lang="en-US" dirty="0">
                <a:latin typeface="Times New Roman" pitchFamily="18" charset="0"/>
                <a:cs typeface="Times New Roman" pitchFamily="18" charset="0"/>
                <a:sym typeface="Symbol" pitchFamily="18" charset="2"/>
              </a:rPr>
              <a:t> 13%</a:t>
            </a:r>
            <a:r>
              <a:rPr lang="ar-SA" dirty="0">
                <a:latin typeface="Times New Roman" pitchFamily="18" charset="0"/>
                <a:cs typeface="Times New Roman" pitchFamily="18" charset="0"/>
                <a:sym typeface="Symbol" pitchFamily="18" charset="2"/>
              </a:rPr>
              <a:t> كانت ستحصل عليها لو اختارت الاستثمار في الأسهم</a:t>
            </a:r>
            <a:r>
              <a:rPr lang="ar-SA" dirty="0">
                <a:latin typeface="Book Antiqua" pitchFamily="18" charset="0"/>
                <a:cs typeface="Times New Roman" pitchFamily="18" charset="0"/>
                <a:sym typeface="Symbol" pitchFamily="18" charset="2"/>
              </a:rPr>
              <a:t> بدلاً من شركة الأثاث.</a:t>
            </a:r>
            <a:endParaRPr lang="ar-SA"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None/>
            </a:pPr>
            <a:endParaRPr lang="ar-SA" sz="16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DEBE167-DF69-4654-9779-E68D3EE56619}" type="slidenum">
              <a:rPr lang="ar-SA"/>
              <a:pPr/>
              <a:t>18</a:t>
            </a:fld>
            <a:endParaRPr lang="en-US"/>
          </a:p>
        </p:txBody>
      </p:sp>
      <p:sp>
        <p:nvSpPr>
          <p:cNvPr id="329730" name="Rectangle 2"/>
          <p:cNvSpPr>
            <a:spLocks noGrp="1" noChangeArrowheads="1"/>
          </p:cNvSpPr>
          <p:nvPr>
            <p:ph type="body" sz="half" idx="1"/>
          </p:nvPr>
        </p:nvSpPr>
        <p:spPr>
          <a:xfrm>
            <a:off x="200025" y="1447800"/>
            <a:ext cx="8702675" cy="4711700"/>
          </a:xfrm>
        </p:spPr>
        <p:txBody>
          <a:bodyPr/>
          <a:lstStyle/>
          <a:p>
            <a:pPr marL="1092200" lvl="1" indent="-457200" algn="r" rtl="1">
              <a:lnSpc>
                <a:spcPct val="90000"/>
              </a:lnSpc>
              <a:spcBef>
                <a:spcPct val="0"/>
              </a:spcBef>
              <a:buFontTx/>
              <a:buAutoNum type="arabicPeriod" startAt="2"/>
            </a:pPr>
            <a:endParaRPr lang="en-US" b="1" dirty="0">
              <a:latin typeface="Times New Roman" pitchFamily="18" charset="0"/>
              <a:cs typeface="Times New Roman" pitchFamily="18" charset="0"/>
              <a:sym typeface="Symbol" pitchFamily="18" charset="2"/>
            </a:endParaRPr>
          </a:p>
          <a:p>
            <a:pPr marL="628650" lvl="1" indent="6350" algn="just" rtl="1">
              <a:lnSpc>
                <a:spcPct val="90000"/>
              </a:lnSpc>
              <a:spcBef>
                <a:spcPct val="0"/>
              </a:spcBef>
              <a:buFontTx/>
              <a:buNone/>
            </a:pPr>
            <a:r>
              <a:rPr lang="ar-SA" dirty="0">
                <a:latin typeface="Times New Roman" pitchFamily="18" charset="0"/>
                <a:cs typeface="Times New Roman" pitchFamily="18" charset="0"/>
                <a:sym typeface="Symbol" pitchFamily="18" charset="2"/>
              </a:rPr>
              <a:t>مصفوفة خسارة الفرص (وتسمى مصفوفة الندم): هي مصفوفة بنفس حجم مصفوفة العوائد وعناصره معرفة كما يلي: </a:t>
            </a:r>
          </a:p>
          <a:p>
            <a:pPr marL="1092200" lvl="1" indent="-457200" algn="r" rtl="1">
              <a:lnSpc>
                <a:spcPct val="90000"/>
              </a:lnSpc>
              <a:spcBef>
                <a:spcPct val="0"/>
              </a:spcBef>
              <a:buFontTx/>
              <a:buNone/>
            </a:pPr>
            <a:endParaRPr lang="ar-SA" u="sng"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a:t>
            </a:r>
            <a:r>
              <a:rPr lang="ar-SA" dirty="0">
                <a:latin typeface="Times New Roman"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L</a:t>
            </a:r>
            <a:r>
              <a:rPr lang="en-US" i="1" baseline="-25000" dirty="0" err="1">
                <a:latin typeface="Book Antiqua" pitchFamily="18" charset="0"/>
                <a:cs typeface="Times New Roman" pitchFamily="18" charset="0"/>
                <a:sym typeface="Symbol" pitchFamily="18" charset="2"/>
              </a:rPr>
              <a:t>ij</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i="1" baseline="-25000" dirty="0">
                <a:latin typeface="Book Antiqua"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kj</a:t>
            </a:r>
            <a:r>
              <a:rPr lang="en-US" i="1" baseline="-250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kj</a:t>
            </a:r>
            <a:r>
              <a:rPr lang="en-US"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in </a:t>
            </a:r>
            <a:r>
              <a:rPr lang="en-US" i="1" dirty="0" err="1">
                <a:latin typeface="Times New Roman" pitchFamily="18" charset="0"/>
                <a:cs typeface="Times New Roman" pitchFamily="18" charset="0"/>
                <a:sym typeface="Symbol" pitchFamily="18" charset="2"/>
              </a:rPr>
              <a:t>S</a:t>
            </a:r>
            <a:r>
              <a:rPr lang="en-US" i="1" baseline="-25000" dirty="0" err="1">
                <a:latin typeface="Book Antiqua" pitchFamily="18" charset="0"/>
                <a:cs typeface="Times New Roman" pitchFamily="18" charset="0"/>
                <a:sym typeface="Symbol" pitchFamily="18" charset="2"/>
              </a:rPr>
              <a:t>j</a:t>
            </a:r>
            <a:r>
              <a:rPr lang="en-US"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ij</a:t>
            </a:r>
            <a:endParaRPr lang="ar-SA" i="1" dirty="0">
              <a:latin typeface="Book Antiqua" pitchFamily="18" charset="0"/>
              <a:cs typeface="Times New Roman" pitchFamily="18" charset="0"/>
              <a:sym typeface="Symbol" pitchFamily="18" charset="2"/>
            </a:endParaRPr>
          </a:p>
          <a:p>
            <a:pPr marL="1092200" lvl="1" indent="-457200" algn="r" rtl="1">
              <a:lnSpc>
                <a:spcPct val="90000"/>
              </a:lnSpc>
              <a:spcBef>
                <a:spcPct val="0"/>
              </a:spcBef>
              <a:buFontTx/>
              <a:buNone/>
            </a:pPr>
            <a:endParaRPr lang="ar-SA" sz="1400" dirty="0">
              <a:latin typeface="Times New Roman" pitchFamily="18" charset="0"/>
              <a:cs typeface="Times New Roman" pitchFamily="18" charset="0"/>
              <a:sym typeface="Symbol" pitchFamily="18" charset="2"/>
            </a:endParaRPr>
          </a:p>
          <a:p>
            <a:pPr marL="533400" lvl="1" indent="-533400" algn="ctr" rtl="1" eaLnBrk="1" hangingPunct="1">
              <a:spcBef>
                <a:spcPct val="0"/>
              </a:spcBef>
              <a:buNone/>
              <a:defRPr/>
            </a:pPr>
            <a:r>
              <a:rPr lang="ar-SA" dirty="0">
                <a:solidFill>
                  <a:srgbClr val="0000FF"/>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في كل عمود: </a:t>
            </a:r>
            <a:r>
              <a:rPr lang="ar-SA" dirty="0">
                <a:solidFill>
                  <a:srgbClr val="0000FF"/>
                </a:solidFill>
                <a:latin typeface="Times New Roman" pitchFamily="18" charset="0"/>
                <a:cs typeface="Times New Roman" pitchFamily="18" charset="0"/>
                <a:sym typeface="Symbol" pitchFamily="18" charset="2"/>
              </a:rPr>
              <a:t>يتم طرح كل عدد من العدد الأكبر في العمود</a:t>
            </a:r>
          </a:p>
          <a:p>
            <a:pPr marL="1092200" lvl="1" indent="-45720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a:t>
            </a:r>
            <a:r>
              <a:rPr lang="ar-SA" dirty="0">
                <a:latin typeface="Times New Roman"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L</a:t>
            </a:r>
            <a:r>
              <a:rPr lang="en-US" i="1" baseline="-25000" dirty="0" err="1">
                <a:latin typeface="Book Antiqua" pitchFamily="18" charset="0"/>
                <a:cs typeface="Times New Roman" pitchFamily="18" charset="0"/>
                <a:sym typeface="Symbol" pitchFamily="18" charset="2"/>
              </a:rPr>
              <a:t>ij</a:t>
            </a:r>
            <a:r>
              <a:rPr lang="en-US" dirty="0">
                <a:latin typeface="Times New Roman" pitchFamily="18" charset="0"/>
                <a:cs typeface="Times New Roman" pitchFamily="18" charset="0"/>
                <a:sym typeface="Symbol" pitchFamily="18" charset="2"/>
              </a:rPr>
              <a:t> =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ij</a:t>
            </a:r>
            <a:r>
              <a:rPr lang="en-US"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pitchFamily="18" charset="2"/>
              </a:rPr>
              <a:t> {</a:t>
            </a:r>
            <a:r>
              <a:rPr lang="en-US" dirty="0">
                <a:solidFill>
                  <a:srgbClr val="FF0000"/>
                </a:solidFill>
                <a:latin typeface="Times New Roman" pitchFamily="18" charset="0"/>
                <a:cs typeface="Times New Roman" pitchFamily="18" charset="0"/>
                <a:sym typeface="Symbol" pitchFamily="18" charset="2"/>
              </a:rPr>
              <a:t>min</a:t>
            </a:r>
            <a:r>
              <a:rPr lang="en-US" i="1" baseline="-25000" dirty="0">
                <a:latin typeface="Book Antiqua"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kj</a:t>
            </a:r>
            <a:r>
              <a:rPr lang="en-US" i="1" baseline="-250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kj</a:t>
            </a:r>
            <a:r>
              <a:rPr lang="en-US" dirty="0">
                <a:latin typeface="Times New Roman" pitchFamily="18" charset="0"/>
                <a:cs typeface="Times New Roman" pitchFamily="18" charset="0"/>
                <a:sym typeface="Symbol" pitchFamily="18" charset="2"/>
              </a:rPr>
              <a:t> in </a:t>
            </a:r>
            <a:r>
              <a:rPr lang="en-US" i="1" dirty="0" err="1">
                <a:latin typeface="Times New Roman" pitchFamily="18" charset="0"/>
                <a:cs typeface="Times New Roman" pitchFamily="18" charset="0"/>
                <a:sym typeface="Symbol" pitchFamily="18" charset="2"/>
              </a:rPr>
              <a:t>S</a:t>
            </a:r>
            <a:r>
              <a:rPr lang="en-US" i="1" baseline="-25000" dirty="0" err="1">
                <a:latin typeface="Book Antiqua" pitchFamily="18" charset="0"/>
                <a:cs typeface="Times New Roman" pitchFamily="18" charset="0"/>
                <a:sym typeface="Symbol" pitchFamily="18" charset="2"/>
              </a:rPr>
              <a:t>j</a:t>
            </a:r>
            <a:r>
              <a:rPr lang="en-US" dirty="0">
                <a:latin typeface="Times New Roman" pitchFamily="18" charset="0"/>
                <a:cs typeface="Times New Roman" pitchFamily="18" charset="0"/>
                <a:sym typeface="Symbol" pitchFamily="18" charset="2"/>
              </a:rPr>
              <a:t>}</a:t>
            </a:r>
            <a:endParaRPr lang="ar-SA"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None/>
            </a:pPr>
            <a:endParaRPr lang="ar-SA" sz="1400"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None/>
            </a:pPr>
            <a:r>
              <a:rPr lang="ar-SA" dirty="0">
                <a:solidFill>
                  <a:srgbClr val="FF00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في كل عمود: </a:t>
            </a:r>
            <a:r>
              <a:rPr lang="ar-SA" dirty="0">
                <a:solidFill>
                  <a:srgbClr val="FF0000"/>
                </a:solidFill>
                <a:latin typeface="Times New Roman" pitchFamily="18" charset="0"/>
                <a:cs typeface="Times New Roman" pitchFamily="18" charset="0"/>
                <a:sym typeface="Symbol" pitchFamily="18" charset="2"/>
              </a:rPr>
              <a:t>يتم طرح العدد الأصغر في العمود من كل عدد</a:t>
            </a:r>
          </a:p>
          <a:p>
            <a:pPr marL="1092200" lvl="1" indent="-45720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A4222A43-86FE-416A-AED9-D73BE15643A3}" type="slidenum">
              <a:rPr lang="ar-SA"/>
              <a:pPr/>
              <a:t>19</a:t>
            </a:fld>
            <a:endParaRPr lang="en-US"/>
          </a:p>
        </p:txBody>
      </p:sp>
      <p:sp>
        <p:nvSpPr>
          <p:cNvPr id="328706" name="Rectangle 2"/>
          <p:cNvSpPr>
            <a:spLocks noGrp="1" noChangeArrowheads="1"/>
          </p:cNvSpPr>
          <p:nvPr>
            <p:ph type="body" sz="half" idx="1"/>
          </p:nvPr>
        </p:nvSpPr>
        <p:spPr>
          <a:xfrm>
            <a:off x="200025" y="1628800"/>
            <a:ext cx="8702675" cy="4711700"/>
          </a:xfrm>
        </p:spPr>
        <p:txBody>
          <a:bodyPr/>
          <a:lstStyle/>
          <a:p>
            <a:pPr marL="57150" lvl="1" indent="0" algn="r" rtl="1">
              <a:lnSpc>
                <a:spcPct val="90000"/>
              </a:lnSpc>
              <a:spcBef>
                <a:spcPct val="0"/>
              </a:spcBef>
              <a:buFontTx/>
              <a:buNone/>
            </a:pPr>
            <a:r>
              <a:rPr lang="ar-SA" dirty="0">
                <a:latin typeface="Times New Roman" pitchFamily="18" charset="0"/>
                <a:cs typeface="Times New Roman" pitchFamily="18" charset="0"/>
                <a:sym typeface="Symbol" pitchFamily="18" charset="2"/>
              </a:rPr>
              <a:t>تقييم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على أساس معيار القيمة المتوقعة لخسارة الفرص هو </a:t>
            </a: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ويعرف كما يلي:</a:t>
            </a:r>
          </a:p>
          <a:p>
            <a:pPr marL="1092200" lvl="1" indent="-457200" algn="r" rtl="1">
              <a:lnSpc>
                <a:spcPct val="90000"/>
              </a:lnSpc>
              <a:spcBef>
                <a:spcPct val="0"/>
              </a:spcBef>
              <a:buFontTx/>
              <a:buNone/>
            </a:pPr>
            <a:endParaRPr lang="en-US" sz="800" dirty="0">
              <a:latin typeface="Times New Roman" pitchFamily="18" charset="0"/>
              <a:cs typeface="Times New Roman" pitchFamily="18" charset="0"/>
              <a:sym typeface="Symbol" pitchFamily="18" charset="2"/>
            </a:endParaRPr>
          </a:p>
          <a:p>
            <a:pPr marL="1092200" lvl="1" indent="-457200" algn="ctr" rtl="1">
              <a:lnSpc>
                <a:spcPct val="90000"/>
              </a:lnSpc>
              <a:spcBef>
                <a:spcPct val="0"/>
              </a:spcBef>
              <a:buFontTx/>
              <a:buNone/>
            </a:pP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 </a:t>
            </a:r>
            <a:r>
              <a:rPr lang="en-US" dirty="0">
                <a:latin typeface="Times New Roman" pitchFamily="18" charset="0"/>
                <a:cs typeface="Times New Roman" pitchFamily="18" charset="0"/>
                <a:sym typeface="Symbol" pitchFamily="18" charset="2"/>
              </a:rPr>
              <a:t>] </a:t>
            </a:r>
            <a:r>
              <a:rPr lang="en-US" dirty="0">
                <a:latin typeface="Book Antiqua"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p</a:t>
            </a:r>
            <a:r>
              <a:rPr lang="en-US" baseline="-25000" dirty="0">
                <a:latin typeface="Book Antiqua" pitchFamily="18" charset="0"/>
                <a:cs typeface="Times New Roman" pitchFamily="18" charset="0"/>
                <a:sym typeface="Symbol" pitchFamily="18" charset="2"/>
              </a:rPr>
              <a:t>1</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a:t>
            </a:r>
            <a:r>
              <a:rPr lang="en-US" baseline="-25000" dirty="0">
                <a:latin typeface="Book Antiqua" pitchFamily="18" charset="0"/>
                <a:cs typeface="Times New Roman" pitchFamily="18" charset="0"/>
                <a:sym typeface="Symbol" pitchFamily="18" charset="2"/>
              </a:rPr>
              <a:t>1</a:t>
            </a:r>
            <a:r>
              <a:rPr lang="en-US" dirty="0">
                <a:latin typeface="Book Antiqua"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Book Antiqua" pitchFamily="18" charset="0"/>
                <a:cs typeface="Times New Roman" pitchFamily="18" charset="0"/>
                <a:sym typeface="Symbol" pitchFamily="18" charset="2"/>
              </a:rPr>
              <a:t>2</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a:t>
            </a:r>
            <a:r>
              <a:rPr lang="en-US" baseline="-25000" dirty="0">
                <a:latin typeface="Book Antiqua" pitchFamily="18" charset="0"/>
                <a:cs typeface="Times New Roman" pitchFamily="18" charset="0"/>
                <a:sym typeface="Symbol" pitchFamily="18" charset="2"/>
              </a:rPr>
              <a:t>2</a:t>
            </a:r>
            <a:r>
              <a:rPr lang="en-US" dirty="0">
                <a:latin typeface="Book Antiqua"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Book Antiqua" pitchFamily="18" charset="0"/>
                <a:cs typeface="Times New Roman" pitchFamily="18" charset="0"/>
                <a:sym typeface="Symbol" pitchFamily="18" charset="2"/>
              </a:rPr>
              <a:t>3</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a:t>
            </a:r>
            <a:r>
              <a:rPr lang="en-US" baseline="-25000" dirty="0">
                <a:latin typeface="Book Antiqua" pitchFamily="18" charset="0"/>
                <a:cs typeface="Times New Roman" pitchFamily="18" charset="0"/>
                <a:sym typeface="Symbol" pitchFamily="18" charset="2"/>
              </a:rPr>
              <a:t>3</a:t>
            </a:r>
            <a:r>
              <a:rPr lang="en-US" dirty="0">
                <a:latin typeface="Book Antiqua"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p</a:t>
            </a:r>
            <a:r>
              <a:rPr lang="en-US" i="1" baseline="-25000" dirty="0" err="1">
                <a:latin typeface="Book Antiqua" pitchFamily="18" charset="0"/>
                <a:cs typeface="Times New Roman" pitchFamily="18" charset="0"/>
                <a:sym typeface="Symbol" pitchFamily="18" charset="2"/>
              </a:rPr>
              <a:t>n</a:t>
            </a:r>
            <a:r>
              <a:rPr lang="en-US" i="1" dirty="0" err="1">
                <a:latin typeface="Times New Roman" pitchFamily="18" charset="0"/>
                <a:cs typeface="Times New Roman" pitchFamily="18" charset="0"/>
                <a:sym typeface="Symbol" pitchFamily="18" charset="2"/>
              </a:rPr>
              <a:t>L</a:t>
            </a:r>
            <a:r>
              <a:rPr lang="en-US" i="1" baseline="-25000" dirty="0" err="1">
                <a:latin typeface="Book Antiqua" pitchFamily="18" charset="0"/>
                <a:cs typeface="Times New Roman" pitchFamily="18" charset="0"/>
                <a:sym typeface="Symbol" pitchFamily="18" charset="2"/>
              </a:rPr>
              <a:t>in</a:t>
            </a:r>
            <a:endParaRPr lang="en-US" i="1" baseline="-25000" dirty="0">
              <a:latin typeface="Book Antiqua" pitchFamily="18" charset="0"/>
              <a:cs typeface="Times New Roman" pitchFamily="18" charset="0"/>
              <a:sym typeface="Symbol" pitchFamily="18" charset="2"/>
            </a:endParaRPr>
          </a:p>
          <a:p>
            <a:pPr marL="1092200" lvl="1" indent="-457200" algn="ctr" rtl="1">
              <a:lnSpc>
                <a:spcPct val="90000"/>
              </a:lnSpc>
              <a:spcBef>
                <a:spcPct val="0"/>
              </a:spcBef>
              <a:buFontTx/>
              <a:buNone/>
            </a:pPr>
            <a:endParaRPr lang="en-US" sz="1200" i="1" dirty="0">
              <a:latin typeface="Book Antiqua" pitchFamily="18" charset="0"/>
              <a:cs typeface="Times New Roman" pitchFamily="18" charset="0"/>
              <a:sym typeface="Symbol" pitchFamily="18" charset="2"/>
            </a:endParaRPr>
          </a:p>
          <a:p>
            <a:pPr marL="1092200" lvl="1" indent="-457200" rtl="1">
              <a:lnSpc>
                <a:spcPct val="105000"/>
              </a:lnSpc>
              <a:spcBef>
                <a:spcPct val="0"/>
              </a:spcBef>
              <a:buFontTx/>
              <a:buNone/>
            </a:pPr>
            <a:r>
              <a:rPr lang="en-US" sz="2400" i="1" dirty="0">
                <a:latin typeface="Book Antiqua"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Book Antiqua" pitchFamily="18" charset="0"/>
                <a:cs typeface="Times New Roman" pitchFamily="18" charset="0"/>
                <a:sym typeface="Symbol" pitchFamily="18" charset="2"/>
              </a:rPr>
              <a:t> = 1, 2, …, </a:t>
            </a:r>
            <a:r>
              <a:rPr lang="en-US" sz="2400" i="1" dirty="0">
                <a:latin typeface="Book Antiqua" pitchFamily="18" charset="0"/>
                <a:cs typeface="Times New Roman" pitchFamily="18" charset="0"/>
                <a:sym typeface="Symbol" pitchFamily="18" charset="2"/>
              </a:rPr>
              <a:t>m</a:t>
            </a:r>
            <a:endParaRPr lang="ar-SA" sz="2400" i="1" dirty="0">
              <a:latin typeface="Book Antiqua" pitchFamily="18" charset="0"/>
              <a:cs typeface="Times New Roman" pitchFamily="18" charset="0"/>
              <a:sym typeface="Symbol" pitchFamily="18" charset="2"/>
            </a:endParaRPr>
          </a:p>
          <a:p>
            <a:pPr marL="1092200" lvl="1" indent="-457200" rtl="1">
              <a:lnSpc>
                <a:spcPct val="105000"/>
              </a:lnSpc>
              <a:spcBef>
                <a:spcPct val="0"/>
              </a:spcBef>
              <a:buFontTx/>
              <a:buNone/>
            </a:pPr>
            <a:r>
              <a:rPr lang="ar-SA" dirty="0">
                <a:latin typeface="Times New Roman" pitchFamily="18" charset="0"/>
                <a:cs typeface="Times New Roman" pitchFamily="18" charset="0"/>
                <a:sym typeface="Symbol" pitchFamily="18" charset="2"/>
              </a:rPr>
              <a:t>	</a:t>
            </a:r>
          </a:p>
          <a:p>
            <a:pPr marL="179388" lvl="1" indent="0" algn="r" rtl="1">
              <a:spcBef>
                <a:spcPct val="0"/>
              </a:spcBef>
              <a:buFontTx/>
              <a:buNone/>
            </a:pPr>
            <a:r>
              <a:rPr lang="ar-SA" dirty="0">
                <a:latin typeface="Times New Roman" pitchFamily="18" charset="0"/>
                <a:cs typeface="Times New Roman" pitchFamily="18" charset="0"/>
                <a:sym typeface="Symbol" pitchFamily="18" charset="2"/>
              </a:rPr>
              <a:t>في مصفوفة </a:t>
            </a:r>
            <a:r>
              <a:rPr lang="ar-SA" dirty="0">
                <a:solidFill>
                  <a:srgbClr val="0000FF"/>
                </a:solidFill>
                <a:latin typeface="Times New Roman" pitchFamily="18" charset="0"/>
                <a:cs typeface="Times New Roman" pitchFamily="18" charset="0"/>
                <a:sym typeface="Symbol" pitchFamily="18" charset="2"/>
              </a:rPr>
              <a:t>الأرباح</a:t>
            </a:r>
            <a:r>
              <a:rPr lang="ar-SA" dirty="0">
                <a:latin typeface="Times New Roman" pitchFamily="18" charset="0"/>
                <a:cs typeface="Times New Roman" pitchFamily="18" charset="0"/>
                <a:sym typeface="Symbol" pitchFamily="18" charset="2"/>
              </a:rPr>
              <a:t> أو </a:t>
            </a:r>
            <a:r>
              <a:rPr lang="ar-SA" dirty="0">
                <a:solidFill>
                  <a:srgbClr val="FF0000"/>
                </a:solidFill>
                <a:latin typeface="Times New Roman" pitchFamily="18" charset="0"/>
                <a:cs typeface="Times New Roman" pitchFamily="18" charset="0"/>
                <a:sym typeface="Symbol" pitchFamily="18" charset="2"/>
              </a:rPr>
              <a:t>التكاليف</a:t>
            </a:r>
            <a:r>
              <a:rPr lang="ar-SA" dirty="0">
                <a:latin typeface="Times New Roman" pitchFamily="18" charset="0"/>
                <a:cs typeface="Times New Roman" pitchFamily="18" charset="0"/>
                <a:sym typeface="Symbol" pitchFamily="18" charset="2"/>
              </a:rPr>
              <a:t>:</a:t>
            </a:r>
          </a:p>
          <a:p>
            <a:pPr marL="179388" lvl="1" indent="0" algn="r" rtl="1">
              <a:spcBef>
                <a:spcPct val="0"/>
              </a:spcBef>
              <a:buFontTx/>
              <a:buNone/>
            </a:pPr>
            <a:endParaRPr lang="ar-SA" sz="800" dirty="0">
              <a:latin typeface="Times New Roman" pitchFamily="18" charset="0"/>
              <a:cs typeface="Times New Roman" pitchFamily="18" charset="0"/>
              <a:sym typeface="Symbol" pitchFamily="18" charset="2"/>
            </a:endParaRPr>
          </a:p>
          <a:p>
            <a:pPr marL="179388" lvl="1" indent="0" algn="r" rtl="1">
              <a:spcBef>
                <a:spcPct val="0"/>
              </a:spcBef>
              <a:buFontTx/>
              <a:buNone/>
            </a:pP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EL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79388" lvl="1" indent="0" algn="ctr" rtl="1">
              <a:spcBef>
                <a:spcPct val="0"/>
              </a:spcBef>
              <a:buFontTx/>
              <a:buNone/>
            </a:pPr>
            <a:endParaRPr lang="ar-SA" sz="800" dirty="0">
              <a:latin typeface="Times New Roman" pitchFamily="18" charset="0"/>
              <a:cs typeface="Times New Roman" pitchFamily="18" charset="0"/>
              <a:sym typeface="Symbol" pitchFamily="18" charset="2"/>
            </a:endParaRPr>
          </a:p>
          <a:p>
            <a:pPr marL="179388" lvl="1" indent="0" algn="ctr" rtl="1">
              <a:spcBef>
                <a:spcPct val="0"/>
              </a:spcBef>
              <a:buFontTx/>
              <a:buNone/>
            </a:pPr>
            <a:r>
              <a:rPr lang="en-US" i="1" dirty="0">
                <a:latin typeface="Times New Roman" pitchFamily="18" charset="0"/>
                <a:cs typeface="Times New Roman" pitchFamily="18" charset="0"/>
                <a:sym typeface="Symbol" pitchFamily="18" charset="2"/>
              </a:rPr>
              <a:t>EL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أي أنه البديل الذي يعطي </a:t>
            </a:r>
            <a:r>
              <a:rPr lang="ar-SA" dirty="0">
                <a:solidFill>
                  <a:srgbClr val="FF0000"/>
                </a:solidFill>
                <a:latin typeface="Times New Roman" pitchFamily="18" charset="0"/>
                <a:cs typeface="Times New Roman" pitchFamily="18" charset="0"/>
                <a:sym typeface="Symbol" pitchFamily="18" charset="2"/>
              </a:rPr>
              <a:t>أقل تكاليف متوقعة لخسارة الفرص</a:t>
            </a: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   </a:t>
            </a:r>
            <a:r>
              <a:rPr lang="ar-SA" sz="20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البديل الذي يعطي </a:t>
            </a:r>
            <a:r>
              <a:rPr lang="ar-SA" dirty="0">
                <a:solidFill>
                  <a:srgbClr val="FF0000"/>
                </a:solidFill>
                <a:latin typeface="Times New Roman" pitchFamily="18" charset="0"/>
                <a:cs typeface="Times New Roman" pitchFamily="18" charset="0"/>
                <a:sym typeface="Symbol" pitchFamily="18" charset="2"/>
              </a:rPr>
              <a:t>أقل ندم متوقع</a:t>
            </a: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82C42F7-C7BA-48BB-AF63-64D12B67A932}" type="slidenum">
              <a:rPr lang="ar-SA"/>
              <a:pPr/>
              <a:t>2</a:t>
            </a:fld>
            <a:endParaRPr lang="en-US"/>
          </a:p>
        </p:txBody>
      </p:sp>
      <p:sp>
        <p:nvSpPr>
          <p:cNvPr id="314370" name="Rectangle 2"/>
          <p:cNvSpPr>
            <a:spLocks noGrp="1" noChangeArrowheads="1"/>
          </p:cNvSpPr>
          <p:nvPr>
            <p:ph type="body" sz="half" idx="1"/>
          </p:nvPr>
        </p:nvSpPr>
        <p:spPr>
          <a:xfrm>
            <a:off x="200025" y="1667718"/>
            <a:ext cx="8702675" cy="5073650"/>
          </a:xfrm>
        </p:spPr>
        <p:txBody>
          <a:bodyPr/>
          <a:lstStyle/>
          <a:p>
            <a:pPr marL="533400" indent="-533400" algn="r" rtl="1">
              <a:lnSpc>
                <a:spcPct val="90000"/>
              </a:lnSpc>
              <a:spcBef>
                <a:spcPct val="0"/>
              </a:spcBef>
              <a:buFont typeface="Arial" charset="0"/>
              <a:buChar char="•"/>
            </a:pPr>
            <a:r>
              <a:rPr lang="ar-SA" dirty="0">
                <a:latin typeface="Times New Roman" pitchFamily="18" charset="0"/>
                <a:cs typeface="Times New Roman" pitchFamily="18" charset="0"/>
                <a:sym typeface="Symbol" pitchFamily="18" charset="2"/>
              </a:rPr>
              <a:t>هي دراسة كيفية اتخاذ أفضل قرار من بين عدة قرارات ممكنة.</a:t>
            </a:r>
          </a:p>
          <a:p>
            <a:pPr marL="1446212" lvl="2" indent="-457200" algn="r" rtl="1">
              <a:lnSpc>
                <a:spcPct val="90000"/>
              </a:lnSpc>
              <a:spcBef>
                <a:spcPct val="0"/>
              </a:spcBef>
              <a:buFont typeface="Times New Roman" panose="02020603050405020304" pitchFamily="18" charset="0"/>
              <a:buChar char="−"/>
            </a:pPr>
            <a:r>
              <a:rPr lang="ar-SA" sz="2800" dirty="0">
                <a:latin typeface="Times New Roman" pitchFamily="18" charset="0"/>
                <a:cs typeface="Times New Roman" pitchFamily="18" charset="0"/>
                <a:sym typeface="Symbol" pitchFamily="18" charset="2"/>
              </a:rPr>
              <a:t>هل استثمر في الأسهم أو العقار أو افتح محل تجاري؟</a:t>
            </a:r>
          </a:p>
          <a:p>
            <a:pPr marL="1446212" lvl="2" indent="-457200" algn="r" rtl="1">
              <a:lnSpc>
                <a:spcPct val="90000"/>
              </a:lnSpc>
              <a:spcBef>
                <a:spcPct val="0"/>
              </a:spcBef>
              <a:buFont typeface="Times New Roman" panose="02020603050405020304" pitchFamily="18" charset="0"/>
              <a:buChar char="−"/>
            </a:pPr>
            <a:r>
              <a:rPr lang="ar-SA" sz="2800" dirty="0">
                <a:latin typeface="Times New Roman" pitchFamily="18" charset="0"/>
                <a:cs typeface="Times New Roman" pitchFamily="18" charset="0"/>
                <a:sym typeface="Symbol" pitchFamily="18" charset="2"/>
              </a:rPr>
              <a:t>هل أدرس في الجامعة أو في كلية عسكرية أو التحق بوظيفة؟</a:t>
            </a:r>
          </a:p>
          <a:p>
            <a:pPr marL="1446212" lvl="2" indent="-457200" algn="r" rtl="1">
              <a:lnSpc>
                <a:spcPct val="90000"/>
              </a:lnSpc>
              <a:spcBef>
                <a:spcPct val="0"/>
              </a:spcBef>
              <a:buFont typeface="Times New Roman" panose="02020603050405020304" pitchFamily="18" charset="0"/>
              <a:buChar char="−"/>
            </a:pPr>
            <a:r>
              <a:rPr lang="ar-SA" sz="2800" dirty="0">
                <a:latin typeface="Times New Roman" pitchFamily="18" charset="0"/>
                <a:cs typeface="Times New Roman" pitchFamily="18" charset="0"/>
                <a:sym typeface="Symbol" pitchFamily="18" charset="2"/>
              </a:rPr>
              <a:t>هل اشتري سيارة نقل صغيرة أو سيارة نقل كبيرة؟</a:t>
            </a:r>
          </a:p>
          <a:p>
            <a:pPr marL="533400" indent="-533400" algn="just" rtl="1">
              <a:lnSpc>
                <a:spcPct val="90000"/>
              </a:lnSpc>
              <a:spcBef>
                <a:spcPct val="0"/>
              </a:spcBef>
              <a:buFont typeface="Arial" charset="0"/>
              <a:buChar char="•"/>
            </a:pPr>
            <a:r>
              <a:rPr lang="ar-SA" dirty="0">
                <a:latin typeface="Times New Roman" pitchFamily="18" charset="0"/>
                <a:cs typeface="Times New Roman" pitchFamily="18" charset="0"/>
                <a:sym typeface="Symbol" pitchFamily="18" charset="2"/>
              </a:rPr>
              <a:t>يجب أن يعرف متخذ القرار كل القرارات الممكنة وأن يكون لديه إمكانية الاختيار.</a:t>
            </a:r>
          </a:p>
          <a:p>
            <a:pPr marL="533400" indent="-533400" algn="just" rtl="1">
              <a:lnSpc>
                <a:spcPct val="90000"/>
              </a:lnSpc>
              <a:spcBef>
                <a:spcPct val="0"/>
              </a:spcBef>
              <a:buFont typeface="Arial" charset="0"/>
              <a:buChar char="•"/>
            </a:pPr>
            <a:r>
              <a:rPr lang="ar-SA" dirty="0">
                <a:latin typeface="Times New Roman" pitchFamily="18" charset="0"/>
                <a:cs typeface="Times New Roman" pitchFamily="18" charset="0"/>
                <a:sym typeface="Symbol" pitchFamily="18" charset="2"/>
              </a:rPr>
              <a:t>يجب أن يعرف متخذ القرار ”حالات الطبيعة“ أو الحوادث التي قد تحدث مستقبلا وتؤثر على الفائدة من اتخاذ القرار. </a:t>
            </a:r>
          </a:p>
          <a:p>
            <a:pPr marL="533400" indent="-533400" algn="just" rtl="1">
              <a:lnSpc>
                <a:spcPct val="90000"/>
              </a:lnSpc>
              <a:spcBef>
                <a:spcPct val="0"/>
              </a:spcBef>
              <a:buFont typeface="Arial" charset="0"/>
              <a:buChar char="•"/>
            </a:pPr>
            <a:r>
              <a:rPr lang="ar-SA" dirty="0">
                <a:latin typeface="Times New Roman" pitchFamily="18" charset="0"/>
                <a:cs typeface="Times New Roman" pitchFamily="18" charset="0"/>
                <a:sym typeface="Symbol" pitchFamily="18" charset="2"/>
              </a:rPr>
              <a:t>يجب أن يعرف متخذ القرار بطريقة كمية الربح أو الخسارة عند اتخاذ كل قرار وحدوث إحدى حالات الطبيعة المؤثرة.</a:t>
            </a:r>
          </a:p>
          <a:p>
            <a:pPr marL="533400" indent="-533400" algn="r" rtl="1">
              <a:lnSpc>
                <a:spcPct val="90000"/>
              </a:lnSpc>
              <a:spcBef>
                <a:spcPct val="0"/>
              </a:spcBef>
              <a:buFont typeface="Arial" charset="0"/>
              <a:buChar char="•"/>
            </a:pPr>
            <a:endParaRPr lang="ar-SA" sz="36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نظرية القرارات</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DFB14505-9AB3-4757-8946-75DB0A295541}" type="slidenum">
              <a:rPr lang="ar-SA"/>
              <a:pPr/>
              <a:t>20</a:t>
            </a:fld>
            <a:endParaRPr lang="en-US"/>
          </a:p>
        </p:txBody>
      </p:sp>
      <p:sp>
        <p:nvSpPr>
          <p:cNvPr id="331778" name="Rectangle 2"/>
          <p:cNvSpPr>
            <a:spLocks noGrp="1" noChangeArrowheads="1"/>
          </p:cNvSpPr>
          <p:nvPr>
            <p:ph type="body" sz="half" idx="1"/>
          </p:nvPr>
        </p:nvSpPr>
        <p:spPr>
          <a:xfrm>
            <a:off x="200025" y="1743918"/>
            <a:ext cx="8702675" cy="499745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الأرباح التالية</a:t>
            </a:r>
            <a:r>
              <a:rPr lang="en-US" dirty="0">
                <a:latin typeface="Times New Roman" pitchFamily="18" charset="0"/>
                <a:cs typeface="Times New Roman" pitchFamily="18" charset="0"/>
                <a:sym typeface="Symbol" pitchFamily="18" charset="2"/>
              </a:rPr>
              <a:t>:</a:t>
            </a: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graphicFrame>
        <p:nvGraphicFramePr>
          <p:cNvPr id="9" name="Group 46"/>
          <p:cNvGraphicFramePr>
            <a:graphicFrameLocks noGrp="1"/>
          </p:cNvGraphicFramePr>
          <p:nvPr>
            <p:ph sz="half" idx="2"/>
            <p:extLst>
              <p:ext uri="{D42A27DB-BD31-4B8C-83A1-F6EECF244321}">
                <p14:modId xmlns:p14="http://schemas.microsoft.com/office/powerpoint/2010/main" val="3573056808"/>
              </p:ext>
            </p:extLst>
          </p:nvPr>
        </p:nvGraphicFramePr>
        <p:xfrm>
          <a:off x="366712" y="2514600"/>
          <a:ext cx="8320088" cy="2590800"/>
        </p:xfrm>
        <a:graphic>
          <a:graphicData uri="http://schemas.openxmlformats.org/drawingml/2006/table">
            <a:tbl>
              <a:tblPr/>
              <a:tblGrid>
                <a:gridCol w="1757363">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187575">
                  <a:extLst>
                    <a:ext uri="{9D8B030D-6E8A-4147-A177-3AD203B41FA5}">
                      <a16:colId xmlns:a16="http://schemas.microsoft.com/office/drawing/2014/main" val="20002"/>
                    </a:ext>
                  </a:extLst>
                </a:gridCol>
                <a:gridCol w="2187575">
                  <a:extLst>
                    <a:ext uri="{9D8B030D-6E8A-4147-A177-3AD203B41FA5}">
                      <a16:colId xmlns:a16="http://schemas.microsoft.com/office/drawing/2014/main" val="20003"/>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 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16.5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249E28B1-25B8-4EA9-AADB-57EFDA519AAB}" type="slidenum">
              <a:rPr lang="ar-SA"/>
              <a:pPr/>
              <a:t>21</a:t>
            </a:fld>
            <a:endParaRPr lang="en-US"/>
          </a:p>
        </p:txBody>
      </p:sp>
      <p:sp>
        <p:nvSpPr>
          <p:cNvPr id="332802" name="Rectangle 2"/>
          <p:cNvSpPr>
            <a:spLocks noGrp="1" noChangeArrowheads="1"/>
          </p:cNvSpPr>
          <p:nvPr>
            <p:ph type="body" sz="half" idx="1"/>
          </p:nvPr>
        </p:nvSpPr>
        <p:spPr>
          <a:xfrm>
            <a:off x="200025" y="1748433"/>
            <a:ext cx="8702675" cy="4711700"/>
          </a:xfrm>
        </p:spPr>
        <p:txBody>
          <a:bodyPr/>
          <a:lstStyle/>
          <a:p>
            <a:pPr marL="533400" indent="-533400" algn="r" rtl="1">
              <a:spcBef>
                <a:spcPct val="0"/>
              </a:spcBef>
              <a:buFontTx/>
              <a:buNone/>
            </a:pPr>
            <a:r>
              <a:rPr lang="ar-SA" dirty="0">
                <a:latin typeface="Times New Roman" pitchFamily="18" charset="0"/>
                <a:cs typeface="Times New Roman" pitchFamily="18" charset="0"/>
                <a:sym typeface="Symbol" pitchFamily="18" charset="2"/>
              </a:rPr>
              <a:t>مصفوفة خسارة الفرص (الندم) للعوائد:</a:t>
            </a:r>
          </a:p>
          <a:p>
            <a:pPr marL="533400" indent="-533400" algn="r" rtl="1">
              <a:spcBef>
                <a:spcPct val="0"/>
              </a:spcBef>
              <a:buFontTx/>
              <a:buNone/>
            </a:pPr>
            <a:endParaRPr lang="en-US" sz="1200" dirty="0">
              <a:latin typeface="Times New Roman" pitchFamily="18" charset="0"/>
              <a:cs typeface="Times New Roman" pitchFamily="18" charset="0"/>
              <a:sym typeface="Symbol" pitchFamily="18" charset="2"/>
            </a:endParaRPr>
          </a:p>
        </p:txBody>
      </p:sp>
      <p:graphicFrame>
        <p:nvGraphicFramePr>
          <p:cNvPr id="332846" name="Group 46"/>
          <p:cNvGraphicFramePr>
            <a:graphicFrameLocks noGrp="1"/>
          </p:cNvGraphicFramePr>
          <p:nvPr>
            <p:ph sz="half" idx="2"/>
            <p:extLst>
              <p:ext uri="{D42A27DB-BD31-4B8C-83A1-F6EECF244321}">
                <p14:modId xmlns:p14="http://schemas.microsoft.com/office/powerpoint/2010/main" val="4224856965"/>
              </p:ext>
            </p:extLst>
          </p:nvPr>
        </p:nvGraphicFramePr>
        <p:xfrm>
          <a:off x="366712" y="2514600"/>
          <a:ext cx="8320088" cy="2590800"/>
        </p:xfrm>
        <a:graphic>
          <a:graphicData uri="http://schemas.openxmlformats.org/drawingml/2006/table">
            <a:tbl>
              <a:tblPr/>
              <a:tblGrid>
                <a:gridCol w="1757363">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187575">
                  <a:extLst>
                    <a:ext uri="{9D8B030D-6E8A-4147-A177-3AD203B41FA5}">
                      <a16:colId xmlns:a16="http://schemas.microsoft.com/office/drawing/2014/main" val="20002"/>
                    </a:ext>
                  </a:extLst>
                </a:gridCol>
                <a:gridCol w="2187575">
                  <a:extLst>
                    <a:ext uri="{9D8B030D-6E8A-4147-A177-3AD203B41FA5}">
                      <a16:colId xmlns:a16="http://schemas.microsoft.com/office/drawing/2014/main" val="20003"/>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 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25 − 12    = 13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10 −  8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7 −  7  </a:t>
                      </a: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25 − 25    =  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10 − 10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7 − (−2) = 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25 − 16.5 = 8.5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10 − 8.5 = 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7 − 6.5 </a:t>
                      </a: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
        <p:nvSpPr>
          <p:cNvPr id="8" name="Rectangle 2"/>
          <p:cNvSpPr txBox="1">
            <a:spLocks noChangeArrowheads="1"/>
          </p:cNvSpPr>
          <p:nvPr/>
        </p:nvSpPr>
        <p:spPr bwMode="auto">
          <a:xfrm>
            <a:off x="301625" y="5486400"/>
            <a:ext cx="870267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1" indent="-533400" algn="ctr" defTabSz="914400" rtl="1" eaLnBrk="1" fontAlgn="base" latinLnBrk="0" hangingPunct="1">
              <a:lnSpc>
                <a:spcPct val="100000"/>
              </a:lnSpc>
              <a:spcBef>
                <a:spcPct val="0"/>
              </a:spcBef>
              <a:spcAft>
                <a:spcPct val="0"/>
              </a:spcAft>
              <a:buClrTx/>
              <a:buSzTx/>
              <a:buFontTx/>
              <a:buNone/>
              <a:tabLst/>
              <a:defRPr/>
            </a:pPr>
            <a:r>
              <a:rPr lang="ar-SA" sz="3200" dirty="0">
                <a:solidFill>
                  <a:srgbClr val="0000FF"/>
                </a:solidFill>
                <a:latin typeface="Times New Roman" pitchFamily="18" charset="0"/>
                <a:cs typeface="Times New Roman" pitchFamily="18" charset="0"/>
                <a:sym typeface="Symbol" pitchFamily="18" charset="2"/>
              </a:rPr>
              <a:t>في كل عمود: يتم طرح كل عدد من العدد الأكبر في العمود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9AE99AC-CBEC-46C6-B9D6-79B4021C9327}" type="slidenum">
              <a:rPr lang="ar-SA"/>
              <a:pPr/>
              <a:t>22</a:t>
            </a:fld>
            <a:endParaRPr lang="en-US"/>
          </a:p>
        </p:txBody>
      </p:sp>
      <p:sp>
        <p:nvSpPr>
          <p:cNvPr id="334850" name="Rectangle 2"/>
          <p:cNvSpPr>
            <a:spLocks noGrp="1" noChangeArrowheads="1"/>
          </p:cNvSpPr>
          <p:nvPr>
            <p:ph type="body" sz="half" idx="1"/>
          </p:nvPr>
        </p:nvSpPr>
        <p:spPr>
          <a:xfrm>
            <a:off x="107504" y="1447800"/>
            <a:ext cx="8928991" cy="5073650"/>
          </a:xfrm>
        </p:spPr>
        <p:txBody>
          <a:bodyPr/>
          <a:lstStyle/>
          <a:p>
            <a:pPr marL="533400" indent="-5334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القيمة المتوقعة لخسارة الفرص للبديل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1</a:t>
            </a:r>
            <a:r>
              <a:rPr lang="ar-SA" dirty="0">
                <a:solidFill>
                  <a:srgbClr val="0000FF"/>
                </a:solidFill>
                <a:latin typeface="Times New Roman" pitchFamily="18" charset="0"/>
                <a:cs typeface="Times New Roman" pitchFamily="18" charset="0"/>
                <a:sym typeface="Symbol" pitchFamily="18" charset="2"/>
              </a:rPr>
              <a:t>:</a:t>
            </a:r>
          </a:p>
          <a:p>
            <a:pPr marL="533400" indent="-533400">
              <a:spcBef>
                <a:spcPct val="0"/>
              </a:spcBef>
              <a:buFontTx/>
              <a:buNone/>
            </a:pP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0.5( 13 ) + 0.3( 2 )  +  0.2( 0 ) = 7.1 </a:t>
            </a:r>
            <a:r>
              <a:rPr lang="en-US" baseline="-25000" dirty="0">
                <a:latin typeface="Times New Roman" pitchFamily="18" charset="0"/>
                <a:cs typeface="Times New Roman" pitchFamily="18" charset="0"/>
                <a:sym typeface="Symbol" pitchFamily="18" charset="2"/>
              </a:rPr>
              <a:t> </a:t>
            </a:r>
          </a:p>
          <a:p>
            <a:pPr marL="533400" indent="-533400" algn="r" rtl="1">
              <a:spcBef>
                <a:spcPct val="0"/>
              </a:spcBef>
              <a:buNone/>
            </a:pPr>
            <a:endParaRPr lang="ar-SA" sz="1200" b="1" dirty="0">
              <a:solidFill>
                <a:srgbClr val="006600"/>
              </a:solidFill>
              <a:latin typeface="Times New Roman" pitchFamily="18" charset="0"/>
              <a:cs typeface="Times New Roman" pitchFamily="18" charset="0"/>
              <a:sym typeface="Symbol" pitchFamily="18" charset="2"/>
            </a:endParaRPr>
          </a:p>
          <a:p>
            <a:pPr marL="533400" indent="-533400" algn="r" rtl="1">
              <a:spcBef>
                <a:spcPct val="0"/>
              </a:spcBef>
              <a:buNone/>
            </a:pPr>
            <a:r>
              <a:rPr lang="ar-SA" dirty="0">
                <a:solidFill>
                  <a:srgbClr val="0000FF"/>
                </a:solidFill>
                <a:latin typeface="Times New Roman" pitchFamily="18" charset="0"/>
                <a:cs typeface="Times New Roman" pitchFamily="18" charset="0"/>
                <a:sym typeface="Symbol" pitchFamily="18" charset="2"/>
              </a:rPr>
              <a:t>القيمة المتوقعة لخسارة الفرص للبديل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2</a:t>
            </a:r>
            <a:r>
              <a:rPr lang="ar-SA" dirty="0">
                <a:solidFill>
                  <a:srgbClr val="0000FF"/>
                </a:solidFill>
                <a:latin typeface="Times New Roman" pitchFamily="18" charset="0"/>
                <a:cs typeface="Times New Roman" pitchFamily="18" charset="0"/>
                <a:sym typeface="Symbol" pitchFamily="18" charset="2"/>
              </a:rPr>
              <a:t>:</a:t>
            </a:r>
          </a:p>
          <a:p>
            <a:pPr marL="533400" indent="-533400">
              <a:spcBef>
                <a:spcPct val="0"/>
              </a:spcBef>
              <a:buFontTx/>
              <a:buNone/>
            </a:pP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0.5(  0  ) + 0.3( 0 )  +  0.2( 9 ) = 1.8 </a:t>
            </a:r>
          </a:p>
          <a:p>
            <a:pPr marL="533400" indent="-533400" algn="r" rtl="1">
              <a:spcBef>
                <a:spcPct val="0"/>
              </a:spcBef>
              <a:buNone/>
            </a:pPr>
            <a:endParaRPr lang="ar-SA" sz="1200" b="1" dirty="0">
              <a:solidFill>
                <a:srgbClr val="006600"/>
              </a:solidFill>
              <a:latin typeface="Times New Roman" pitchFamily="18" charset="0"/>
              <a:cs typeface="Times New Roman" pitchFamily="18" charset="0"/>
              <a:sym typeface="Symbol" pitchFamily="18" charset="2"/>
            </a:endParaRPr>
          </a:p>
          <a:p>
            <a:pPr marL="533400" indent="-533400" algn="r" rtl="1">
              <a:spcBef>
                <a:spcPct val="0"/>
              </a:spcBef>
              <a:buNone/>
            </a:pPr>
            <a:r>
              <a:rPr lang="ar-SA" dirty="0">
                <a:solidFill>
                  <a:srgbClr val="0000FF"/>
                </a:solidFill>
                <a:latin typeface="Times New Roman" pitchFamily="18" charset="0"/>
                <a:cs typeface="Times New Roman" pitchFamily="18" charset="0"/>
                <a:sym typeface="Symbol" pitchFamily="18" charset="2"/>
              </a:rPr>
              <a:t>القيمة المتوقعة لخسارة الفرص للبديل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3</a:t>
            </a:r>
            <a:r>
              <a:rPr lang="ar-SA" dirty="0">
                <a:solidFill>
                  <a:srgbClr val="0000FF"/>
                </a:solidFill>
                <a:latin typeface="Times New Roman" pitchFamily="18" charset="0"/>
                <a:cs typeface="Times New Roman" pitchFamily="18" charset="0"/>
                <a:sym typeface="Symbol" pitchFamily="18" charset="2"/>
              </a:rPr>
              <a:t>:</a:t>
            </a:r>
          </a:p>
          <a:p>
            <a:pPr marL="533400" indent="-533400">
              <a:spcBef>
                <a:spcPct val="0"/>
              </a:spcBef>
              <a:buFontTx/>
              <a:buNone/>
            </a:pPr>
            <a:r>
              <a:rPr lang="en-US" i="1" dirty="0">
                <a:latin typeface="Times New Roman" pitchFamily="18" charset="0"/>
                <a:cs typeface="Times New Roman" pitchFamily="18" charset="0"/>
                <a:sym typeface="Symbol" pitchFamily="18" charset="2"/>
              </a:rPr>
              <a:t>EL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0.5(8.5)  + 0.3(1.5) + 0.2(0.5) = 4.8 </a:t>
            </a:r>
            <a:endParaRPr lang="ar-SA" dirty="0">
              <a:latin typeface="Times New Roman" pitchFamily="18" charset="0"/>
              <a:cs typeface="Times New Roman" pitchFamily="18" charset="0"/>
              <a:sym typeface="Symbol" pitchFamily="18" charset="2"/>
            </a:endParaRPr>
          </a:p>
          <a:p>
            <a:pPr marL="533400" indent="-533400">
              <a:spcBef>
                <a:spcPct val="0"/>
              </a:spcBef>
              <a:buFontTx/>
              <a:buNone/>
            </a:pPr>
            <a:endParaRPr lang="ar-SA"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min{ 7.1 , 1.8 , 4.8 } = 1.8</a:t>
            </a:r>
          </a:p>
          <a:p>
            <a:pPr marL="533400" indent="-533400">
              <a:spcBef>
                <a:spcPct val="0"/>
              </a:spcBef>
              <a:buFontTx/>
              <a:buNone/>
            </a:pP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a:t>
            </a:r>
            <a:r>
              <a:rPr lang="ar-SA" dirty="0">
                <a:solidFill>
                  <a:srgbClr val="0000FF"/>
                </a:solidFill>
                <a:latin typeface="Times New Roman" pitchFamily="18" charset="0"/>
                <a:cs typeface="Times New Roman" pitchFamily="18" charset="0"/>
                <a:sym typeface="Symbol" pitchFamily="18" charset="2"/>
              </a:rPr>
              <a:t>أفضل بديل حسب معيار القيمة المتوقعة لخسارة الفرص </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C9C0288E-7695-464C-AE4B-599ECC5CC2F1}" type="slidenum">
              <a:rPr lang="ar-SA"/>
              <a:pPr/>
              <a:t>23</a:t>
            </a:fld>
            <a:endParaRPr lang="en-US"/>
          </a:p>
        </p:txBody>
      </p:sp>
      <p:sp>
        <p:nvSpPr>
          <p:cNvPr id="345090" name="Rectangle 2"/>
          <p:cNvSpPr>
            <a:spLocks noGrp="1" noChangeArrowheads="1"/>
          </p:cNvSpPr>
          <p:nvPr>
            <p:ph type="body" sz="half" idx="1"/>
          </p:nvPr>
        </p:nvSpPr>
        <p:spPr>
          <a:xfrm>
            <a:off x="200025" y="1484784"/>
            <a:ext cx="8702675" cy="471170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التكاليف التالية:</a:t>
            </a: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spcBef>
                <a:spcPct val="0"/>
              </a:spcBef>
              <a:buFontTx/>
              <a:buNone/>
            </a:pPr>
            <a:endParaRPr lang="en-US" sz="2800" dirty="0">
              <a:latin typeface="Times New Roman" pitchFamily="18" charset="0"/>
              <a:cs typeface="Times New Roman" pitchFamily="18" charset="0"/>
              <a:sym typeface="Symbol" pitchFamily="18" charset="2"/>
            </a:endParaRPr>
          </a:p>
        </p:txBody>
      </p:sp>
      <p:graphicFrame>
        <p:nvGraphicFramePr>
          <p:cNvPr id="345147" name="Group 59"/>
          <p:cNvGraphicFramePr>
            <a:graphicFrameLocks noGrp="1"/>
          </p:cNvGraphicFramePr>
          <p:nvPr>
            <p:ph sz="half" idx="2"/>
            <p:extLst>
              <p:ext uri="{D42A27DB-BD31-4B8C-83A1-F6EECF244321}">
                <p14:modId xmlns:p14="http://schemas.microsoft.com/office/powerpoint/2010/main" val="3823739960"/>
              </p:ext>
            </p:extLst>
          </p:nvPr>
        </p:nvGraphicFramePr>
        <p:xfrm>
          <a:off x="457200" y="2133600"/>
          <a:ext cx="6997700" cy="2511426"/>
        </p:xfrm>
        <a:graphic>
          <a:graphicData uri="http://schemas.openxmlformats.org/drawingml/2006/table">
            <a:tbl>
              <a:tblPr/>
              <a:tblGrid>
                <a:gridCol w="13335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5621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Tree>
    <p:extLst>
      <p:ext uri="{BB962C8B-B14F-4D97-AF65-F5344CB8AC3E}">
        <p14:creationId xmlns:p14="http://schemas.microsoft.com/office/powerpoint/2010/main" val="87821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C9C0288E-7695-464C-AE4B-599ECC5CC2F1}" type="slidenum">
              <a:rPr lang="ar-SA"/>
              <a:pPr/>
              <a:t>24</a:t>
            </a:fld>
            <a:endParaRPr lang="en-US"/>
          </a:p>
        </p:txBody>
      </p:sp>
      <p:sp>
        <p:nvSpPr>
          <p:cNvPr id="345090" name="Rectangle 2"/>
          <p:cNvSpPr>
            <a:spLocks noGrp="1" noChangeArrowheads="1"/>
          </p:cNvSpPr>
          <p:nvPr>
            <p:ph type="body" sz="half" idx="1"/>
          </p:nvPr>
        </p:nvSpPr>
        <p:spPr>
          <a:xfrm>
            <a:off x="200025" y="1484784"/>
            <a:ext cx="8702675" cy="471170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التكاليف التالية:</a:t>
            </a: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spcBef>
                <a:spcPct val="0"/>
              </a:spcBef>
              <a:buFontTx/>
              <a:buNone/>
            </a:pPr>
            <a:r>
              <a:rPr lang="en-US" sz="2800" i="1" dirty="0">
                <a:latin typeface="Times New Roman" pitchFamily="18" charset="0"/>
                <a:cs typeface="Times New Roman" pitchFamily="18" charset="0"/>
                <a:sym typeface="Symbol" pitchFamily="18" charset="2"/>
              </a:rPr>
              <a:t>EL</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min { 0.4 , 1.7 , 4.5 } = 0.4  </a:t>
            </a:r>
            <a:r>
              <a:rPr lang="en-US" sz="2800" i="1" dirty="0">
                <a:latin typeface="Times New Roman" pitchFamily="18" charset="0"/>
                <a:cs typeface="Times New Roman" pitchFamily="18" charset="0"/>
                <a:sym typeface="Symbol" pitchFamily="18" charset="2"/>
              </a:rPr>
              <a:t>A</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a:t>
            </a:r>
          </a:p>
          <a:p>
            <a:pPr marL="533400" indent="-533400">
              <a:spcBef>
                <a:spcPct val="0"/>
              </a:spcBef>
              <a:buFontTx/>
              <a:buNone/>
            </a:pPr>
            <a:endParaRPr lang="en-US" sz="800" baseline="-25000" dirty="0">
              <a:latin typeface="Times New Roman" pitchFamily="18" charset="0"/>
              <a:cs typeface="Times New Roman" pitchFamily="18" charset="0"/>
              <a:sym typeface="Symbol" pitchFamily="18" charset="2"/>
            </a:endParaRPr>
          </a:p>
          <a:p>
            <a:pPr marL="533400" indent="-533400" algn="r" rtl="1">
              <a:spcBef>
                <a:spcPct val="0"/>
              </a:spcBef>
              <a:buNone/>
            </a:pPr>
            <a:r>
              <a:rPr lang="ar-SA" sz="2800" dirty="0">
                <a:solidFill>
                  <a:srgbClr val="0000FF"/>
                </a:solidFill>
                <a:latin typeface="Times New Roman" pitchFamily="18" charset="0"/>
                <a:cs typeface="Times New Roman" pitchFamily="18" charset="0"/>
                <a:sym typeface="Symbol" pitchFamily="18" charset="2"/>
              </a:rPr>
              <a:t>أفضل بديل حسب معيار القيمة المتوقعة لخسارة الفرص هو</a:t>
            </a:r>
            <a:r>
              <a:rPr lang="en-US" sz="2800" i="1" dirty="0">
                <a:solidFill>
                  <a:srgbClr val="0000FF"/>
                </a:solidFill>
                <a:latin typeface="Times New Roman" pitchFamily="18" charset="0"/>
                <a:cs typeface="Times New Roman" pitchFamily="18" charset="0"/>
              </a:rPr>
              <a:t>A</a:t>
            </a:r>
            <a:r>
              <a:rPr lang="en-US" sz="2800" baseline="-25000" dirty="0">
                <a:solidFill>
                  <a:srgbClr val="0000FF"/>
                </a:solidFill>
                <a:latin typeface="Times New Roman" pitchFamily="18" charset="0"/>
                <a:cs typeface="Times New Roman" pitchFamily="18" charset="0"/>
              </a:rPr>
              <a:t>1 </a:t>
            </a:r>
            <a:endParaRPr lang="en-US" sz="2800" dirty="0">
              <a:solidFill>
                <a:srgbClr val="0000FF"/>
              </a:solidFill>
              <a:latin typeface="Times New Roman" pitchFamily="18" charset="0"/>
              <a:cs typeface="Times New Roman" pitchFamily="18" charset="0"/>
            </a:endParaRPr>
          </a:p>
          <a:p>
            <a:pPr marL="533400" indent="-533400">
              <a:spcBef>
                <a:spcPct val="0"/>
              </a:spcBef>
              <a:buFontTx/>
              <a:buNone/>
            </a:pPr>
            <a:endParaRPr lang="en-US" sz="2800" dirty="0">
              <a:latin typeface="Times New Roman" pitchFamily="18" charset="0"/>
              <a:cs typeface="Times New Roman" pitchFamily="18" charset="0"/>
              <a:sym typeface="Symbol" pitchFamily="18" charset="2"/>
            </a:endParaRPr>
          </a:p>
        </p:txBody>
      </p:sp>
      <p:graphicFrame>
        <p:nvGraphicFramePr>
          <p:cNvPr id="345147" name="Group 59"/>
          <p:cNvGraphicFramePr>
            <a:graphicFrameLocks noGrp="1"/>
          </p:cNvGraphicFramePr>
          <p:nvPr>
            <p:ph sz="half" idx="2"/>
            <p:extLst/>
          </p:nvPr>
        </p:nvGraphicFramePr>
        <p:xfrm>
          <a:off x="457200" y="2133600"/>
          <a:ext cx="8255000" cy="2511426"/>
        </p:xfrm>
        <a:graphic>
          <a:graphicData uri="http://schemas.openxmlformats.org/drawingml/2006/table">
            <a:tbl>
              <a:tblPr/>
              <a:tblGrid>
                <a:gridCol w="13335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5621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rgbClr val="0000FF"/>
                          </a:solidFill>
                          <a:effectLst/>
                          <a:latin typeface="Times New Roman" pitchFamily="18" charset="0"/>
                          <a:cs typeface="Times New Roman" pitchFamily="18" charset="0"/>
                        </a:rPr>
                        <a:t>EL</a:t>
                      </a: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a:t>
                      </a:r>
                      <a:r>
                        <a:rPr kumimoji="0" lang="en-US" sz="2400" b="0" i="1" u="none" strike="noStrike" cap="none" normalizeH="0" baseline="0" dirty="0">
                          <a:ln>
                            <a:noFill/>
                          </a:ln>
                          <a:solidFill>
                            <a:srgbClr val="0000FF"/>
                          </a:solidFill>
                          <a:effectLst/>
                          <a:latin typeface="Times New Roman" pitchFamily="18" charset="0"/>
                          <a:cs typeface="Times New Roman" pitchFamily="18" charset="0"/>
                        </a:rPr>
                        <a:t>A</a:t>
                      </a:r>
                      <a:r>
                        <a:rPr kumimoji="0" lang="en-US" sz="2400" b="0" i="1" u="none" strike="noStrike" cap="none" normalizeH="0" baseline="-25000" dirty="0">
                          <a:ln>
                            <a:noFill/>
                          </a:ln>
                          <a:solidFill>
                            <a:srgbClr val="0000FF"/>
                          </a:solidFill>
                          <a:effectLst/>
                          <a:latin typeface="Book Antiqua" pitchFamily="18" charset="0"/>
                          <a:cs typeface="Times New Roman" pitchFamily="18" charset="0"/>
                        </a:rPr>
                        <a:t>i</a:t>
                      </a: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  8 − 8 = 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  9 − 5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5 − 5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12 − 12 = 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0.4</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10 − 8 = 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12 − 5 = 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6 − 5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12 − 12 = 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17− 8 = 9</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  5 − 5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8 − 5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cs typeface="Times New Roman" pitchFamily="18" charset="0"/>
                        </a:rPr>
                        <a:t>15 − 12 = 3</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4.5</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القيمة المتوقعة لخسارة الفرص</a:t>
            </a:r>
          </a:p>
        </p:txBody>
      </p:sp>
    </p:spTree>
    <p:extLst>
      <p:ext uri="{BB962C8B-B14F-4D97-AF65-F5344CB8AC3E}">
        <p14:creationId xmlns:p14="http://schemas.microsoft.com/office/powerpoint/2010/main" val="1740970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3B11B01B-83BF-4518-947C-30E729081054}" type="slidenum">
              <a:rPr lang="ar-SA"/>
              <a:pPr/>
              <a:t>25</a:t>
            </a:fld>
            <a:endParaRPr lang="en-US"/>
          </a:p>
        </p:txBody>
      </p:sp>
      <mc:AlternateContent xmlns:mc="http://schemas.openxmlformats.org/markup-compatibility/2006" xmlns:a14="http://schemas.microsoft.com/office/drawing/2010/main">
        <mc:Choice Requires="a14">
          <p:sp>
            <p:nvSpPr>
              <p:cNvPr id="336898" name="Rectangle 2"/>
              <p:cNvSpPr>
                <a:spLocks noGrp="1" noChangeArrowheads="1"/>
              </p:cNvSpPr>
              <p:nvPr>
                <p:ph type="body" sz="half" idx="1"/>
              </p:nvPr>
            </p:nvSpPr>
            <p:spPr>
              <a:xfrm>
                <a:off x="200025" y="1809750"/>
                <a:ext cx="8764463" cy="4711700"/>
              </a:xfrm>
            </p:spPr>
            <p:txBody>
              <a:bodyPr/>
              <a:lstStyle/>
              <a:p>
                <a:pPr marL="269875" lvl="1" indent="0" algn="r" rtl="1">
                  <a:spcBef>
                    <a:spcPct val="0"/>
                  </a:spcBef>
                  <a:buFontTx/>
                  <a:buNone/>
                </a:pPr>
                <a:r>
                  <a:rPr lang="ar-SA" dirty="0">
                    <a:latin typeface="Times New Roman" pitchFamily="18" charset="0"/>
                    <a:cs typeface="Times New Roman" pitchFamily="18" charset="0"/>
                    <a:sym typeface="Symbol" pitchFamily="18" charset="2"/>
                  </a:rPr>
                  <a:t>حالة (حالات) الطبيعة الأكثر وقوعا هي </a:t>
                </a:r>
                <a:r>
                  <a:rPr lang="en-US" i="1" dirty="0">
                    <a:latin typeface="Book Antiqua" pitchFamily="18" charset="0"/>
                    <a:cs typeface="Times New Roman" pitchFamily="18" charset="0"/>
                    <a:sym typeface="Symbol" pitchFamily="18" charset="2"/>
                  </a:rPr>
                  <a:t>j</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ذات الاحتمال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endParaRPr lang="en-US"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sz="1400" dirty="0">
                  <a:latin typeface="Times New Roman" pitchFamily="18" charset="0"/>
                  <a:cs typeface="Times New Roman" pitchFamily="18" charset="0"/>
                  <a:sym typeface="Symbol" pitchFamily="18" charset="2"/>
                </a:endParaRPr>
              </a:p>
              <a:p>
                <a:pPr marL="1092200" lvl="1" indent="-457200" algn="ctr">
                  <a:lnSpc>
                    <a:spcPct val="120000"/>
                  </a:lnSpc>
                  <a:spcBef>
                    <a:spcPct val="0"/>
                  </a:spcBef>
                  <a:buFontTx/>
                  <a:buNone/>
                </a:pP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1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p</a:t>
                </a:r>
                <a:r>
                  <a:rPr lang="en-US" i="1" baseline="-25000" dirty="0" err="1">
                    <a:latin typeface="Book Antiqua"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a:t>
                </a:r>
                <a:endParaRPr lang="en-US" baseline="-25000" dirty="0">
                  <a:latin typeface="Times New Roman" pitchFamily="18" charset="0"/>
                  <a:cs typeface="Times New Roman" pitchFamily="18" charset="0"/>
                  <a:sym typeface="Symbol" pitchFamily="18" charset="2"/>
                </a:endParaRPr>
              </a:p>
              <a:p>
                <a:pPr marL="179388" lvl="1" indent="0" algn="r" rtl="1">
                  <a:spcBef>
                    <a:spcPct val="0"/>
                  </a:spcBef>
                  <a:buFontTx/>
                  <a:buNone/>
                </a:pPr>
                <a:endParaRPr lang="ar-SA" dirty="0">
                  <a:latin typeface="Times New Roman" pitchFamily="18" charset="0"/>
                  <a:cs typeface="Times New Roman" pitchFamily="18" charset="0"/>
                  <a:sym typeface="Symbol" pitchFamily="18" charset="2"/>
                </a:endParaRPr>
              </a:p>
              <a:p>
                <a:pPr marL="179388" lvl="1" indent="0" algn="r" rtl="1">
                  <a:spcBef>
                    <a:spcPct val="0"/>
                  </a:spcBef>
                  <a:buFontTx/>
                  <a:buNone/>
                </a:pPr>
                <a:r>
                  <a:rPr lang="ar-SA" dirty="0">
                    <a:latin typeface="Times New Roman" pitchFamily="18" charset="0"/>
                    <a:cs typeface="Times New Roman" pitchFamily="18" charset="0"/>
                    <a:sym typeface="Symbol" pitchFamily="18" charset="2"/>
                  </a:rPr>
                  <a:t>تقييم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على أساس معيار حالة الطبيعة الأكثر وقوعا </a:t>
                </a:r>
                <a:r>
                  <a:rPr lang="en-US" i="1" dirty="0">
                    <a:latin typeface="Book Antiqua" pitchFamily="18" charset="0"/>
                    <a:cs typeface="Times New Roman" pitchFamily="18" charset="0"/>
                    <a:sym typeface="Symbol" pitchFamily="18" charset="2"/>
                  </a:rPr>
                  <a:t>j</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هو </a:t>
                </a: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ويعرف كما يلي:</a:t>
                </a:r>
              </a:p>
              <a:p>
                <a:pPr marL="1092200" lvl="1" indent="-457200" algn="r" rtl="1">
                  <a:spcBef>
                    <a:spcPct val="0"/>
                  </a:spcBef>
                  <a:buFontTx/>
                  <a:buNone/>
                </a:pPr>
                <a:endParaRPr lang="en-US" sz="800" dirty="0">
                  <a:latin typeface="Times New Roman" pitchFamily="18" charset="0"/>
                  <a:cs typeface="Times New Roman" pitchFamily="18" charset="0"/>
                  <a:sym typeface="Symbol" pitchFamily="18" charset="2"/>
                </a:endParaRPr>
              </a:p>
              <a:p>
                <a:pPr marL="533400" indent="-533400">
                  <a:spcBef>
                    <a:spcPct val="0"/>
                  </a:spcBef>
                  <a:buFontTx/>
                  <a:buNone/>
                </a:pPr>
                <a:r>
                  <a:rPr lang="en-US" sz="2400" i="1" dirty="0">
                    <a:latin typeface="Book Antiqua" pitchFamily="18" charset="0"/>
                    <a:cs typeface="Times New Roman" pitchFamily="18" charset="0"/>
                    <a:sym typeface="Symbol" pitchFamily="18" charset="2"/>
                  </a:rPr>
                  <a:t>j</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state </a:t>
                </a:r>
                <a:r>
                  <a:rPr lang="ar-SA" sz="800" dirty="0">
                    <a:latin typeface="Times New Roman" pitchFamily="18" charset="0"/>
                    <a:cs typeface="Times New Roman" pitchFamily="18" charset="0"/>
                    <a:sym typeface="Symbol" pitchFamily="18" charset="2"/>
                  </a:rPr>
                  <a:t> </a:t>
                </a:r>
                <a:r>
                  <a:rPr lang="ar-SA" sz="2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ML</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a:t>
                </a:r>
                <a14:m>
                  <m:oMath xmlns:m="http://schemas.openxmlformats.org/officeDocument/2006/math">
                    <m:sSub>
                      <m:sSubPr>
                        <m:ctrlPr>
                          <a:rPr lang="en-US" sz="2400" b="0" i="1" smtClean="0">
                            <a:latin typeface="Cambria Math" panose="02040503050406030204" pitchFamily="18" charset="0"/>
                            <a:cs typeface="Times New Roman" pitchFamily="18" charset="0"/>
                            <a:sym typeface="Symbol" pitchFamily="18" charset="2"/>
                          </a:rPr>
                        </m:ctrlPr>
                      </m:sSubPr>
                      <m:e>
                        <m:r>
                          <a:rPr lang="en-US" sz="2400" b="0" i="1" smtClean="0">
                            <a:latin typeface="Cambria Math" panose="02040503050406030204" pitchFamily="18" charset="0"/>
                            <a:cs typeface="Times New Roman" pitchFamily="18" charset="0"/>
                            <a:sym typeface="Symbol" pitchFamily="18" charset="2"/>
                          </a:rPr>
                          <m:t>𝑟</m:t>
                        </m:r>
                      </m:e>
                      <m:sub>
                        <m:r>
                          <a:rPr lang="en-US" sz="2400" b="0" i="1" smtClean="0">
                            <a:latin typeface="Cambria Math" panose="02040503050406030204" pitchFamily="18" charset="0"/>
                            <a:cs typeface="Times New Roman" pitchFamily="18" charset="0"/>
                            <a:sym typeface="Symbol" pitchFamily="18" charset="2"/>
                          </a:rPr>
                          <m:t>𝑖</m:t>
                        </m:r>
                        <m:sSup>
                          <m:sSupPr>
                            <m:ctrlPr>
                              <a:rPr lang="en-US" sz="2400" b="0" i="1" smtClean="0">
                                <a:latin typeface="Cambria Math" panose="02040503050406030204" pitchFamily="18" charset="0"/>
                                <a:cs typeface="Times New Roman" pitchFamily="18" charset="0"/>
                                <a:sym typeface="Symbol" pitchFamily="18" charset="2"/>
                              </a:rPr>
                            </m:ctrlPr>
                          </m:sSupPr>
                          <m:e>
                            <m:r>
                              <a:rPr lang="en-US" sz="2400" b="0" i="1" smtClean="0">
                                <a:latin typeface="Cambria Math" panose="02040503050406030204" pitchFamily="18" charset="0"/>
                                <a:cs typeface="Times New Roman" pitchFamily="18" charset="0"/>
                                <a:sym typeface="Symbol" pitchFamily="18" charset="2"/>
                              </a:rPr>
                              <m:t>𝑗</m:t>
                            </m:r>
                          </m:e>
                          <m:sup>
                            <m:r>
                              <a:rPr lang="en-US" sz="2400" b="0" i="1" smtClean="0">
                                <a:latin typeface="Cambria Math" panose="02040503050406030204" pitchFamily="18" charset="0"/>
                                <a:cs typeface="Times New Roman" pitchFamily="18" charset="0"/>
                                <a:sym typeface="Symbol" pitchFamily="18" charset="2"/>
                              </a:rPr>
                              <m:t>∗</m:t>
                            </m:r>
                          </m:sup>
                        </m:sSup>
                      </m:sub>
                    </m:sSub>
                  </m:oMath>
                </a14:m>
                <a:r>
                  <a:rPr lang="en-US" sz="2400" dirty="0">
                    <a:latin typeface="Times New Roman"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1 , 2 , … , </a:t>
                </a:r>
                <a:r>
                  <a:rPr lang="en-US" sz="2400" i="1" dirty="0">
                    <a:latin typeface="Book Antiqua" pitchFamily="18" charset="0"/>
                    <a:cs typeface="Times New Roman" pitchFamily="18" charset="0"/>
                    <a:sym typeface="Symbol" pitchFamily="18" charset="2"/>
                  </a:rPr>
                  <a:t>m</a:t>
                </a:r>
              </a:p>
              <a:p>
                <a:pPr marL="533400" indent="-533400">
                  <a:spcBef>
                    <a:spcPct val="0"/>
                  </a:spcBef>
                  <a:buFontTx/>
                  <a:buNone/>
                </a:pPr>
                <a:endParaRPr lang="en-US" sz="800" i="1" dirty="0">
                  <a:latin typeface="Book Antiqua" pitchFamily="18" charset="0"/>
                  <a:cs typeface="Times New Roman" pitchFamily="18" charset="0"/>
                  <a:sym typeface="Symbol" pitchFamily="18" charset="2"/>
                </a:endParaRPr>
              </a:p>
              <a:p>
                <a:pPr marL="533400" indent="-533400">
                  <a:spcBef>
                    <a:spcPct val="0"/>
                  </a:spcBef>
                  <a:buNone/>
                </a:pPr>
                <a:r>
                  <a:rPr lang="en-US" sz="2400" i="1" dirty="0">
                    <a:latin typeface="Book Antiqua" pitchFamily="18" charset="0"/>
                    <a:cs typeface="Times New Roman" pitchFamily="18" charset="0"/>
                    <a:sym typeface="Symbol" pitchFamily="18" charset="2"/>
                  </a:rPr>
                  <a:t>j</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2 states :    </a:t>
                </a:r>
                <a:r>
                  <a:rPr lang="en-US" sz="2400" i="1" dirty="0">
                    <a:latin typeface="Times New Roman" pitchFamily="18" charset="0"/>
                    <a:cs typeface="Times New Roman" pitchFamily="18" charset="0"/>
                    <a:sym typeface="Symbol" pitchFamily="18" charset="2"/>
                  </a:rPr>
                  <a:t>ML</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smtClean="0">
                            <a:latin typeface="Cambria Math" panose="02040503050406030204" pitchFamily="18" charset="0"/>
                            <a:cs typeface="Times New Roman" pitchFamily="18" charset="0"/>
                            <a:sym typeface="Symbol" pitchFamily="18" charset="2"/>
                          </a:rPr>
                        </m:ctrlPr>
                      </m:fPr>
                      <m:num>
                        <m:sSub>
                          <m:sSubPr>
                            <m:ctrlPr>
                              <a:rPr lang="en-US" sz="2400" i="1" smtClean="0">
                                <a:latin typeface="Cambria Math" panose="02040503050406030204" pitchFamily="18" charset="0"/>
                                <a:cs typeface="Times New Roman" pitchFamily="18" charset="0"/>
                                <a:sym typeface="Symbol" pitchFamily="18" charset="2"/>
                              </a:rPr>
                            </m:ctrlPr>
                          </m:sSubPr>
                          <m:e>
                            <m:r>
                              <a:rPr lang="en-US" sz="2400" b="0" i="1" smtClean="0">
                                <a:latin typeface="Cambria Math" panose="02040503050406030204" pitchFamily="18" charset="0"/>
                                <a:cs typeface="Times New Roman" pitchFamily="18" charset="0"/>
                                <a:sym typeface="Symbol" pitchFamily="18" charset="2"/>
                              </a:rPr>
                              <m:t>𝑟</m:t>
                            </m:r>
                          </m:e>
                          <m:sub>
                            <m:r>
                              <a:rPr lang="en-US" sz="2400" b="0" i="1" smtClean="0">
                                <a:latin typeface="Cambria Math" panose="02040503050406030204" pitchFamily="18" charset="0"/>
                                <a:cs typeface="Times New Roman" pitchFamily="18" charset="0"/>
                                <a:sym typeface="Symbol" pitchFamily="18" charset="2"/>
                              </a:rPr>
                              <m:t>𝑖</m:t>
                            </m:r>
                            <m:sSubSup>
                              <m:sSubSupPr>
                                <m:ctrlPr>
                                  <a:rPr lang="en-US" sz="2400" b="0" i="1" smtClean="0">
                                    <a:latin typeface="Cambria Math" panose="02040503050406030204" pitchFamily="18" charset="0"/>
                                    <a:cs typeface="Times New Roman" pitchFamily="18" charset="0"/>
                                    <a:sym typeface="Symbol" pitchFamily="18" charset="2"/>
                                  </a:rPr>
                                </m:ctrlPr>
                              </m:sSubSupPr>
                              <m:e>
                                <m:r>
                                  <a:rPr lang="en-US" sz="2400" b="0" i="1" smtClean="0">
                                    <a:latin typeface="Cambria Math" panose="02040503050406030204" pitchFamily="18" charset="0"/>
                                    <a:cs typeface="Times New Roman" pitchFamily="18" charset="0"/>
                                    <a:sym typeface="Symbol" pitchFamily="18" charset="2"/>
                                  </a:rPr>
                                  <m:t>𝑗</m:t>
                                </m:r>
                              </m:e>
                              <m:sub>
                                <m:r>
                                  <a:rPr lang="en-US" sz="2400" b="0" i="1" smtClean="0">
                                    <a:latin typeface="Cambria Math" panose="02040503050406030204" pitchFamily="18" charset="0"/>
                                    <a:cs typeface="Times New Roman" pitchFamily="18" charset="0"/>
                                    <a:sym typeface="Symbol" pitchFamily="18" charset="2"/>
                                  </a:rPr>
                                  <m:t>1</m:t>
                                </m:r>
                              </m:sub>
                              <m:sup>
                                <m:r>
                                  <a:rPr lang="en-US" sz="2400" b="0" i="1" smtClean="0">
                                    <a:latin typeface="Cambria Math" panose="02040503050406030204" pitchFamily="18" charset="0"/>
                                    <a:cs typeface="Times New Roman" pitchFamily="18" charset="0"/>
                                    <a:sym typeface="Symbol" pitchFamily="18" charset="2"/>
                                  </a:rPr>
                                  <m:t>∗</m:t>
                                </m:r>
                              </m:sup>
                            </m:sSubSup>
                          </m:sub>
                        </m:sSub>
                        <m:r>
                          <a:rPr lang="en-US" sz="2400" b="0" i="1" smtClean="0">
                            <a:latin typeface="Cambria Math" panose="02040503050406030204" pitchFamily="18" charset="0"/>
                            <a:cs typeface="Times New Roman" pitchFamily="18" charset="0"/>
                            <a:sym typeface="Symbol" pitchFamily="18" charset="2"/>
                          </a:rPr>
                          <m:t>+</m:t>
                        </m:r>
                        <m:sSub>
                          <m:sSubPr>
                            <m:ctrlPr>
                              <a:rPr lang="en-US" sz="2400" b="0" i="1" smtClean="0">
                                <a:latin typeface="Cambria Math" panose="02040503050406030204" pitchFamily="18" charset="0"/>
                                <a:cs typeface="Times New Roman" pitchFamily="18" charset="0"/>
                                <a:sym typeface="Symbol" pitchFamily="18" charset="2"/>
                              </a:rPr>
                            </m:ctrlPr>
                          </m:sSubPr>
                          <m:e>
                            <m:r>
                              <a:rPr lang="en-US" sz="2400" b="0" i="1" smtClean="0">
                                <a:latin typeface="Cambria Math" panose="02040503050406030204" pitchFamily="18" charset="0"/>
                                <a:cs typeface="Times New Roman" pitchFamily="18" charset="0"/>
                                <a:sym typeface="Symbol" pitchFamily="18" charset="2"/>
                              </a:rPr>
                              <m:t>𝑟</m:t>
                            </m:r>
                          </m:e>
                          <m:sub>
                            <m:r>
                              <a:rPr lang="en-US" sz="2400" b="0" i="1" smtClean="0">
                                <a:latin typeface="Cambria Math" panose="02040503050406030204" pitchFamily="18" charset="0"/>
                                <a:cs typeface="Times New Roman" pitchFamily="18" charset="0"/>
                                <a:sym typeface="Symbol" pitchFamily="18" charset="2"/>
                              </a:rPr>
                              <m:t>𝑖</m:t>
                            </m:r>
                            <m:sSubSup>
                              <m:sSubSupPr>
                                <m:ctrlPr>
                                  <a:rPr lang="en-US" sz="2400" b="0" i="1" smtClean="0">
                                    <a:latin typeface="Cambria Math" panose="02040503050406030204" pitchFamily="18" charset="0"/>
                                    <a:cs typeface="Times New Roman" pitchFamily="18" charset="0"/>
                                    <a:sym typeface="Symbol" pitchFamily="18" charset="2"/>
                                  </a:rPr>
                                </m:ctrlPr>
                              </m:sSubSupPr>
                              <m:e>
                                <m:r>
                                  <a:rPr lang="en-US" sz="2400" b="0" i="1" smtClean="0">
                                    <a:latin typeface="Cambria Math" panose="02040503050406030204" pitchFamily="18" charset="0"/>
                                    <a:cs typeface="Times New Roman" pitchFamily="18" charset="0"/>
                                    <a:sym typeface="Symbol" pitchFamily="18" charset="2"/>
                                  </a:rPr>
                                  <m:t>𝑗</m:t>
                                </m:r>
                              </m:e>
                              <m:sub>
                                <m:r>
                                  <a:rPr lang="en-US" sz="2400" b="0" i="1" smtClean="0">
                                    <a:latin typeface="Cambria Math" panose="02040503050406030204" pitchFamily="18" charset="0"/>
                                    <a:cs typeface="Times New Roman" pitchFamily="18" charset="0"/>
                                    <a:sym typeface="Symbol" pitchFamily="18" charset="2"/>
                                  </a:rPr>
                                  <m:t>2</m:t>
                                </m:r>
                              </m:sub>
                              <m:sup>
                                <m:r>
                                  <a:rPr lang="en-US" sz="2400" b="0" i="1" smtClean="0">
                                    <a:latin typeface="Cambria Math" panose="02040503050406030204" pitchFamily="18" charset="0"/>
                                    <a:cs typeface="Times New Roman" pitchFamily="18" charset="0"/>
                                    <a:sym typeface="Symbol" pitchFamily="18" charset="2"/>
                                  </a:rPr>
                                  <m:t>∗</m:t>
                                </m:r>
                              </m:sup>
                            </m:sSubSup>
                          </m:sub>
                        </m:sSub>
                      </m:num>
                      <m:den>
                        <m:r>
                          <a:rPr lang="en-US" sz="2400" b="0" i="1" smtClean="0">
                            <a:latin typeface="Cambria Math" panose="02040503050406030204" pitchFamily="18" charset="0"/>
                            <a:cs typeface="Times New Roman" pitchFamily="18" charset="0"/>
                            <a:sym typeface="Symbol" pitchFamily="18" charset="2"/>
                          </a:rPr>
                          <m:t>2</m:t>
                        </m:r>
                      </m:den>
                    </m:f>
                  </m:oMath>
                </a14:m>
                <a:r>
                  <a:rPr lang="en-US" sz="2400" dirty="0">
                    <a:latin typeface="Times New Roman"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1 , 2 , … , </a:t>
                </a:r>
                <a:r>
                  <a:rPr lang="en-US" sz="2400" i="1" dirty="0">
                    <a:latin typeface="Book Antiqua" pitchFamily="18" charset="0"/>
                    <a:cs typeface="Times New Roman" pitchFamily="18" charset="0"/>
                    <a:sym typeface="Symbol" pitchFamily="18" charset="2"/>
                  </a:rPr>
                  <a:t>m</a:t>
                </a:r>
              </a:p>
              <a:p>
                <a:pPr marL="533400" indent="-533400">
                  <a:spcBef>
                    <a:spcPct val="0"/>
                  </a:spcBef>
                  <a:buNone/>
                </a:pPr>
                <a:endParaRPr lang="en-US" sz="800" i="1" dirty="0">
                  <a:latin typeface="Book Antiqua" pitchFamily="18" charset="0"/>
                  <a:cs typeface="Times New Roman" pitchFamily="18" charset="0"/>
                  <a:sym typeface="Symbol" pitchFamily="18" charset="2"/>
                </a:endParaRPr>
              </a:p>
              <a:p>
                <a:pPr marL="533400" indent="-533400">
                  <a:spcBef>
                    <a:spcPct val="0"/>
                  </a:spcBef>
                  <a:buNone/>
                </a:pPr>
                <a:r>
                  <a:rPr lang="en-US" sz="2400" i="1" dirty="0">
                    <a:latin typeface="Book Antiqua" pitchFamily="18" charset="0"/>
                    <a:cs typeface="Times New Roman" pitchFamily="18" charset="0"/>
                    <a:sym typeface="Symbol" pitchFamily="18" charset="2"/>
                  </a:rPr>
                  <a:t>j</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3 states :    </a:t>
                </a:r>
                <a:r>
                  <a:rPr lang="en-US" sz="2400" i="1" dirty="0">
                    <a:latin typeface="Times New Roman" pitchFamily="18" charset="0"/>
                    <a:cs typeface="Times New Roman" pitchFamily="18" charset="0"/>
                    <a:sym typeface="Symbol" pitchFamily="18" charset="2"/>
                  </a:rPr>
                  <a:t>ML</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a:latin typeface="Cambria Math" panose="02040503050406030204" pitchFamily="18" charset="0"/>
                            <a:cs typeface="Times New Roman" pitchFamily="18" charset="0"/>
                            <a:sym typeface="Symbol" pitchFamily="18" charset="2"/>
                          </a:rPr>
                        </m:ctrlPr>
                      </m:fPr>
                      <m:num>
                        <m:sSub>
                          <m:sSubPr>
                            <m:ctrlPr>
                              <a:rPr lang="en-US" sz="2400" i="1">
                                <a:latin typeface="Cambria Math" panose="02040503050406030204" pitchFamily="18" charset="0"/>
                                <a:cs typeface="Times New Roman" pitchFamily="18" charset="0"/>
                                <a:sym typeface="Symbol" pitchFamily="18" charset="2"/>
                              </a:rPr>
                            </m:ctrlPr>
                          </m:sSubPr>
                          <m:e>
                            <m:r>
                              <a:rPr lang="en-US" sz="2400" i="1">
                                <a:latin typeface="Cambria Math" panose="02040503050406030204" pitchFamily="18" charset="0"/>
                                <a:cs typeface="Times New Roman" pitchFamily="18" charset="0"/>
                                <a:sym typeface="Symbol" pitchFamily="18" charset="2"/>
                              </a:rPr>
                              <m:t>𝑟</m:t>
                            </m:r>
                          </m:e>
                          <m:sub>
                            <m:r>
                              <a:rPr lang="en-US" sz="2400" i="1">
                                <a:latin typeface="Cambria Math" panose="02040503050406030204" pitchFamily="18" charset="0"/>
                                <a:cs typeface="Times New Roman" pitchFamily="18" charset="0"/>
                                <a:sym typeface="Symbol" pitchFamily="18" charset="2"/>
                              </a:rPr>
                              <m:t>𝑖</m:t>
                            </m:r>
                            <m:sSubSup>
                              <m:sSubSupPr>
                                <m:ctrlPr>
                                  <a:rPr lang="en-US" sz="2400" i="1">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𝑗</m:t>
                                </m:r>
                              </m:e>
                              <m:sub>
                                <m:r>
                                  <a:rPr lang="en-US" sz="2400" i="1">
                                    <a:latin typeface="Cambria Math" panose="02040503050406030204" pitchFamily="18" charset="0"/>
                                    <a:cs typeface="Times New Roman" pitchFamily="18" charset="0"/>
                                    <a:sym typeface="Symbol" pitchFamily="18" charset="2"/>
                                  </a:rPr>
                                  <m:t>1</m:t>
                                </m:r>
                              </m:sub>
                              <m:sup>
                                <m:r>
                                  <a:rPr lang="en-US" sz="2400" i="1">
                                    <a:latin typeface="Cambria Math" panose="02040503050406030204" pitchFamily="18" charset="0"/>
                                    <a:cs typeface="Times New Roman" pitchFamily="18" charset="0"/>
                                    <a:sym typeface="Symbol" pitchFamily="18" charset="2"/>
                                  </a:rPr>
                                  <m:t>∗</m:t>
                                </m:r>
                              </m:sup>
                            </m:sSubSup>
                          </m:sub>
                        </m:sSub>
                        <m:r>
                          <a:rPr lang="en-US" sz="2400" i="1">
                            <a:latin typeface="Cambria Math" panose="02040503050406030204" pitchFamily="18" charset="0"/>
                            <a:cs typeface="Times New Roman" pitchFamily="18" charset="0"/>
                            <a:sym typeface="Symbol" pitchFamily="18" charset="2"/>
                          </a:rPr>
                          <m:t>+</m:t>
                        </m:r>
                        <m:sSub>
                          <m:sSubPr>
                            <m:ctrlPr>
                              <a:rPr lang="en-US" sz="2400" i="1">
                                <a:latin typeface="Cambria Math" panose="02040503050406030204" pitchFamily="18" charset="0"/>
                                <a:cs typeface="Times New Roman" pitchFamily="18" charset="0"/>
                                <a:sym typeface="Symbol" pitchFamily="18" charset="2"/>
                              </a:rPr>
                            </m:ctrlPr>
                          </m:sSubPr>
                          <m:e>
                            <m:r>
                              <a:rPr lang="en-US" sz="2400" i="1">
                                <a:latin typeface="Cambria Math" panose="02040503050406030204" pitchFamily="18" charset="0"/>
                                <a:cs typeface="Times New Roman" pitchFamily="18" charset="0"/>
                                <a:sym typeface="Symbol" pitchFamily="18" charset="2"/>
                              </a:rPr>
                              <m:t>𝑟</m:t>
                            </m:r>
                          </m:e>
                          <m:sub>
                            <m:r>
                              <a:rPr lang="en-US" sz="2400" i="1">
                                <a:latin typeface="Cambria Math" panose="02040503050406030204" pitchFamily="18" charset="0"/>
                                <a:cs typeface="Times New Roman" pitchFamily="18" charset="0"/>
                                <a:sym typeface="Symbol" pitchFamily="18" charset="2"/>
                              </a:rPr>
                              <m:t>𝑖</m:t>
                            </m:r>
                            <m:sSubSup>
                              <m:sSubSupPr>
                                <m:ctrlPr>
                                  <a:rPr lang="en-US" sz="2400" i="1">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𝑗</m:t>
                                </m:r>
                              </m:e>
                              <m:sub>
                                <m:r>
                                  <a:rPr lang="en-US" sz="2400" i="1">
                                    <a:latin typeface="Cambria Math" panose="02040503050406030204" pitchFamily="18" charset="0"/>
                                    <a:cs typeface="Times New Roman" pitchFamily="18" charset="0"/>
                                    <a:sym typeface="Symbol" pitchFamily="18" charset="2"/>
                                  </a:rPr>
                                  <m:t>2</m:t>
                                </m:r>
                              </m:sub>
                              <m:sup>
                                <m:r>
                                  <a:rPr lang="en-US" sz="2400" i="1">
                                    <a:latin typeface="Cambria Math" panose="02040503050406030204" pitchFamily="18" charset="0"/>
                                    <a:cs typeface="Times New Roman" pitchFamily="18" charset="0"/>
                                    <a:sym typeface="Symbol" pitchFamily="18" charset="2"/>
                                  </a:rPr>
                                  <m:t>∗</m:t>
                                </m:r>
                              </m:sup>
                            </m:sSubSup>
                          </m:sub>
                        </m:sSub>
                        <m:r>
                          <a:rPr lang="en-US" sz="2400" b="0" i="1" smtClean="0">
                            <a:latin typeface="Cambria Math" panose="02040503050406030204" pitchFamily="18" charset="0"/>
                            <a:cs typeface="Times New Roman" pitchFamily="18" charset="0"/>
                            <a:sym typeface="Symbol" pitchFamily="18" charset="2"/>
                          </a:rPr>
                          <m:t>+</m:t>
                        </m:r>
                        <m:sSub>
                          <m:sSubPr>
                            <m:ctrlPr>
                              <a:rPr lang="en-US" sz="2400" i="1">
                                <a:latin typeface="Cambria Math" panose="02040503050406030204" pitchFamily="18" charset="0"/>
                                <a:cs typeface="Times New Roman" pitchFamily="18" charset="0"/>
                                <a:sym typeface="Symbol" pitchFamily="18" charset="2"/>
                              </a:rPr>
                            </m:ctrlPr>
                          </m:sSubPr>
                          <m:e>
                            <m:r>
                              <a:rPr lang="en-US" sz="2400" i="1">
                                <a:latin typeface="Cambria Math" panose="02040503050406030204" pitchFamily="18" charset="0"/>
                                <a:cs typeface="Times New Roman" pitchFamily="18" charset="0"/>
                                <a:sym typeface="Symbol" pitchFamily="18" charset="2"/>
                              </a:rPr>
                              <m:t>𝑟</m:t>
                            </m:r>
                          </m:e>
                          <m:sub>
                            <m:r>
                              <a:rPr lang="en-US" sz="2400" i="1">
                                <a:latin typeface="Cambria Math" panose="02040503050406030204" pitchFamily="18" charset="0"/>
                                <a:cs typeface="Times New Roman" pitchFamily="18" charset="0"/>
                                <a:sym typeface="Symbol" pitchFamily="18" charset="2"/>
                              </a:rPr>
                              <m:t>𝑖</m:t>
                            </m:r>
                            <m:sSubSup>
                              <m:sSubSupPr>
                                <m:ctrlPr>
                                  <a:rPr lang="en-US" sz="2400" i="1">
                                    <a:latin typeface="Cambria Math" panose="02040503050406030204" pitchFamily="18" charset="0"/>
                                    <a:cs typeface="Times New Roman" pitchFamily="18" charset="0"/>
                                    <a:sym typeface="Symbol" pitchFamily="18" charset="2"/>
                                  </a:rPr>
                                </m:ctrlPr>
                              </m:sSubSupPr>
                              <m:e>
                                <m:r>
                                  <a:rPr lang="en-US" sz="2400" i="1">
                                    <a:latin typeface="Cambria Math" panose="02040503050406030204" pitchFamily="18" charset="0"/>
                                    <a:cs typeface="Times New Roman" pitchFamily="18" charset="0"/>
                                    <a:sym typeface="Symbol" pitchFamily="18" charset="2"/>
                                  </a:rPr>
                                  <m:t>𝑗</m:t>
                                </m:r>
                              </m:e>
                              <m:sub>
                                <m:r>
                                  <a:rPr lang="en-US" sz="2400" b="0" i="1" smtClean="0">
                                    <a:latin typeface="Cambria Math" panose="02040503050406030204" pitchFamily="18" charset="0"/>
                                    <a:cs typeface="Times New Roman" pitchFamily="18" charset="0"/>
                                    <a:sym typeface="Symbol" pitchFamily="18" charset="2"/>
                                  </a:rPr>
                                  <m:t>3</m:t>
                                </m:r>
                              </m:sub>
                              <m:sup>
                                <m:r>
                                  <a:rPr lang="en-US" sz="2400" i="1">
                                    <a:latin typeface="Cambria Math" panose="02040503050406030204" pitchFamily="18" charset="0"/>
                                    <a:cs typeface="Times New Roman" pitchFamily="18" charset="0"/>
                                    <a:sym typeface="Symbol" pitchFamily="18" charset="2"/>
                                  </a:rPr>
                                  <m:t>∗</m:t>
                                </m:r>
                              </m:sup>
                            </m:sSubSup>
                          </m:sub>
                        </m:sSub>
                      </m:num>
                      <m:den>
                        <m:r>
                          <a:rPr lang="en-US" sz="2400" b="0" i="1" smtClean="0">
                            <a:latin typeface="Cambria Math" panose="02040503050406030204" pitchFamily="18" charset="0"/>
                            <a:cs typeface="Times New Roman" pitchFamily="18" charset="0"/>
                            <a:sym typeface="Symbol" pitchFamily="18" charset="2"/>
                          </a:rPr>
                          <m:t>3</m:t>
                        </m:r>
                      </m:den>
                    </m:f>
                  </m:oMath>
                </a14:m>
                <a:r>
                  <a:rPr lang="en-US" sz="2400" dirty="0">
                    <a:latin typeface="Times New Roman"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1 , 2 , … , </a:t>
                </a:r>
                <a:r>
                  <a:rPr lang="en-US" sz="2400" i="1" dirty="0">
                    <a:latin typeface="Book Antiqua" pitchFamily="18" charset="0"/>
                    <a:cs typeface="Times New Roman" pitchFamily="18" charset="0"/>
                    <a:sym typeface="Symbol" pitchFamily="18" charset="2"/>
                  </a:rPr>
                  <a:t>m</a:t>
                </a:r>
              </a:p>
            </p:txBody>
          </p:sp>
        </mc:Choice>
        <mc:Fallback xmlns="">
          <p:sp>
            <p:nvSpPr>
              <p:cNvPr id="336898" name="Rectangle 2"/>
              <p:cNvSpPr>
                <a:spLocks noGrp="1" noRot="1" noChangeAspect="1" noMove="1" noResize="1" noEditPoints="1" noAdjustHandles="1" noChangeArrowheads="1" noChangeShapeType="1" noTextEdit="1"/>
              </p:cNvSpPr>
              <p:nvPr>
                <p:ph type="body" sz="half" idx="1"/>
              </p:nvPr>
            </p:nvSpPr>
            <p:spPr>
              <a:xfrm>
                <a:off x="200025" y="1809750"/>
                <a:ext cx="8764463" cy="4711700"/>
              </a:xfrm>
              <a:blipFill>
                <a:blip r:embed="rId2"/>
                <a:stretch>
                  <a:fillRect l="-2017" t="-1811"/>
                </a:stretch>
              </a:blipFill>
            </p:spPr>
            <p:txBody>
              <a:bodyPr/>
              <a:lstStyle/>
              <a:p>
                <a:r>
                  <a:rPr lang="en-US">
                    <a:noFill/>
                  </a:rPr>
                  <a:t> </a:t>
                </a:r>
              </a:p>
            </p:txBody>
          </p:sp>
        </mc:Fallback>
      </mc:AlternateContent>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6AFCDC88-C06D-4ADB-ACD8-EC761F791D43}" type="slidenum">
              <a:rPr lang="ar-SA"/>
              <a:pPr/>
              <a:t>26</a:t>
            </a:fld>
            <a:endParaRPr lang="en-US"/>
          </a:p>
        </p:txBody>
      </p:sp>
      <p:sp>
        <p:nvSpPr>
          <p:cNvPr id="339970" name="Rectangle 2"/>
          <p:cNvSpPr>
            <a:spLocks noGrp="1" noChangeArrowheads="1"/>
          </p:cNvSpPr>
          <p:nvPr>
            <p:ph type="body" sz="half" idx="1"/>
          </p:nvPr>
        </p:nvSpPr>
        <p:spPr>
          <a:xfrm>
            <a:off x="200025" y="1809750"/>
            <a:ext cx="8702675" cy="4711700"/>
          </a:xfrm>
        </p:spPr>
        <p:txBody>
          <a:bodyPr/>
          <a:lstStyle/>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البديل الأمثل على أساس معيار حالة الطبيعة الأكثر وقوعا هو:</a:t>
            </a: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	</a:t>
            </a:r>
          </a:p>
          <a:p>
            <a:pPr marL="1092200" lvl="1" indent="-4572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ML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533400" indent="-533400">
              <a:spcBef>
                <a:spcPct val="0"/>
              </a:spcBef>
              <a:buFontTx/>
              <a:buNone/>
            </a:pPr>
            <a:r>
              <a:rPr lang="en-US" sz="2800" i="1" dirty="0">
                <a:latin typeface="Times New Roman" pitchFamily="18" charset="0"/>
                <a:cs typeface="Times New Roman" pitchFamily="18" charset="0"/>
                <a:sym typeface="Symbol" pitchFamily="18" charset="2"/>
              </a:rPr>
              <a:t>ML</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a:t>
            </a:r>
            <a:r>
              <a:rPr lang="en-US" sz="2800" dirty="0">
                <a:solidFill>
                  <a:srgbClr val="0000FF"/>
                </a:solidFill>
                <a:latin typeface="Times New Roman" pitchFamily="18" charset="0"/>
                <a:cs typeface="Times New Roman" pitchFamily="18" charset="0"/>
                <a:sym typeface="Symbol" pitchFamily="18" charset="2"/>
              </a:rPr>
              <a:t>max</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ML</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ML</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 , </a:t>
            </a:r>
            <a:r>
              <a:rPr lang="en-US" sz="2800" i="1" dirty="0">
                <a:latin typeface="Times New Roman" pitchFamily="18" charset="0"/>
                <a:cs typeface="Times New Roman" pitchFamily="18" charset="0"/>
                <a:sym typeface="Symbol" pitchFamily="18" charset="2"/>
              </a:rPr>
              <a:t>ML</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A</a:t>
            </a:r>
            <a:r>
              <a:rPr lang="en-US" sz="2800" i="1" baseline="-25000" dirty="0">
                <a:latin typeface="Book Antiqua" pitchFamily="18" charset="0"/>
                <a:cs typeface="Times New Roman" pitchFamily="18" charset="0"/>
                <a:sym typeface="Symbol" pitchFamily="18" charset="2"/>
              </a:rPr>
              <a:t>m</a:t>
            </a:r>
            <a:r>
              <a:rPr lang="en-US" sz="2800" dirty="0">
                <a:latin typeface="Times New Roman" pitchFamily="18" charset="0"/>
                <a:cs typeface="Times New Roman" pitchFamily="18" charset="0"/>
                <a:sym typeface="Symbol" pitchFamily="18" charset="2"/>
              </a:rPr>
              <a:t>] }</a:t>
            </a:r>
            <a:endParaRPr lang="ar-SA" sz="2800"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sz="2400"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ML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533400" indent="-533400">
              <a:spcBef>
                <a:spcPct val="0"/>
              </a:spcBef>
              <a:buFontTx/>
              <a:buNone/>
            </a:pPr>
            <a:r>
              <a:rPr lang="en-US" sz="2800" i="1" dirty="0">
                <a:latin typeface="Times New Roman" pitchFamily="18" charset="0"/>
                <a:cs typeface="Times New Roman" pitchFamily="18" charset="0"/>
                <a:sym typeface="Symbol" pitchFamily="18" charset="2"/>
              </a:rPr>
              <a:t>ML</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a:t>
            </a:r>
            <a:r>
              <a:rPr lang="en-US" sz="2800" dirty="0">
                <a:solidFill>
                  <a:srgbClr val="FF0000"/>
                </a:solidFill>
                <a:latin typeface="Times New Roman" pitchFamily="18" charset="0"/>
                <a:cs typeface="Times New Roman" pitchFamily="18" charset="0"/>
                <a:sym typeface="Symbol" pitchFamily="18" charset="2"/>
              </a:rPr>
              <a:t>min</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ML</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ML</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 , </a:t>
            </a:r>
            <a:r>
              <a:rPr lang="en-US" sz="2800" i="1" dirty="0">
                <a:latin typeface="Times New Roman" pitchFamily="18" charset="0"/>
                <a:cs typeface="Times New Roman" pitchFamily="18" charset="0"/>
                <a:sym typeface="Symbol" pitchFamily="18" charset="2"/>
              </a:rPr>
              <a:t>ML</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A</a:t>
            </a:r>
            <a:r>
              <a:rPr lang="en-US" sz="2800" i="1" baseline="-25000" dirty="0">
                <a:latin typeface="Book Antiqua" pitchFamily="18" charset="0"/>
                <a:cs typeface="Times New Roman" pitchFamily="18" charset="0"/>
                <a:sym typeface="Symbol" pitchFamily="18" charset="2"/>
              </a:rPr>
              <a:t>m</a:t>
            </a:r>
            <a:r>
              <a:rPr lang="en-US" sz="2800" dirty="0">
                <a:latin typeface="Times New Roman" pitchFamily="18" charset="0"/>
                <a:cs typeface="Times New Roman" pitchFamily="18" charset="0"/>
                <a:sym typeface="Symbol" pitchFamily="18" charset="2"/>
              </a:rPr>
              <a:t>] }</a:t>
            </a:r>
            <a:endParaRPr lang="ar-SA" sz="2800"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sz="20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6315705C-9700-45CA-B33C-D0EE53262C17}" type="slidenum">
              <a:rPr lang="ar-SA"/>
              <a:pPr/>
              <a:t>27</a:t>
            </a:fld>
            <a:endParaRPr lang="en-US"/>
          </a:p>
        </p:txBody>
      </p:sp>
      <p:sp>
        <p:nvSpPr>
          <p:cNvPr id="337922" name="Rectangle 2"/>
          <p:cNvSpPr>
            <a:spLocks noGrp="1" noChangeArrowheads="1"/>
          </p:cNvSpPr>
          <p:nvPr>
            <p:ph type="body" sz="half" idx="1"/>
          </p:nvPr>
        </p:nvSpPr>
        <p:spPr>
          <a:xfrm>
            <a:off x="200025" y="1809750"/>
            <a:ext cx="8702675" cy="471170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الأرباح التالية</a:t>
            </a:r>
            <a:r>
              <a:rPr lang="en-US" dirty="0">
                <a:latin typeface="Times New Roman" pitchFamily="18" charset="0"/>
                <a:cs typeface="Times New Roman" pitchFamily="18" charset="0"/>
                <a:sym typeface="Symbol" pitchFamily="18" charset="2"/>
              </a:rPr>
              <a:t>:</a:t>
            </a: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37924" name="Group 4"/>
          <p:cNvGraphicFramePr>
            <a:graphicFrameLocks noGrp="1"/>
          </p:cNvGraphicFramePr>
          <p:nvPr>
            <p:ph sz="half" idx="2"/>
            <p:extLst>
              <p:ext uri="{D42A27DB-BD31-4B8C-83A1-F6EECF244321}">
                <p14:modId xmlns:p14="http://schemas.microsoft.com/office/powerpoint/2010/main" val="3730763376"/>
              </p:ext>
            </p:extLst>
          </p:nvPr>
        </p:nvGraphicFramePr>
        <p:xfrm>
          <a:off x="1295400" y="2590800"/>
          <a:ext cx="6562725" cy="2590800"/>
        </p:xfrm>
        <a:graphic>
          <a:graphicData uri="http://schemas.openxmlformats.org/drawingml/2006/table">
            <a:tbl>
              <a:tblPr/>
              <a:tblGrid>
                <a:gridCol w="16954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gridCol w="1622425">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 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16.5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DF95A1E-E21E-4E07-A842-BDF2BD7458C0}" type="slidenum">
              <a:rPr lang="ar-SA"/>
              <a:pPr/>
              <a:t>28</a:t>
            </a:fld>
            <a:endParaRPr lang="en-US"/>
          </a:p>
        </p:txBody>
      </p:sp>
      <p:sp>
        <p:nvSpPr>
          <p:cNvPr id="338946" name="Rectangle 2"/>
          <p:cNvSpPr>
            <a:spLocks noGrp="1" noChangeArrowheads="1"/>
          </p:cNvSpPr>
          <p:nvPr>
            <p:ph type="body" sz="half" idx="1"/>
          </p:nvPr>
        </p:nvSpPr>
        <p:spPr>
          <a:xfrm>
            <a:off x="179513" y="1809750"/>
            <a:ext cx="8856984" cy="4711700"/>
          </a:xfrm>
        </p:spPr>
        <p:txBody>
          <a:bodyPr/>
          <a:lstStyle/>
          <a:p>
            <a:pPr marL="533400" indent="-533400">
              <a:spcBef>
                <a:spcPct val="0"/>
              </a:spcBef>
              <a:buFontTx/>
              <a:buNone/>
            </a:pP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max{0.5 , 0.3 , 0.2}  = 0.5  </a:t>
            </a:r>
            <a:r>
              <a:rPr lang="en-US" i="1" dirty="0">
                <a:latin typeface="Book Antiqua" pitchFamily="18" charset="0"/>
                <a:cs typeface="Times New Roman" pitchFamily="18" charset="0"/>
                <a:sym typeface="Symbol" pitchFamily="18" charset="2"/>
              </a:rPr>
              <a:t>j</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1 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a:t>
            </a:r>
            <a:endParaRPr lang="ar-SA" baseline="-25000" dirty="0">
              <a:latin typeface="Times New Roman" pitchFamily="18" charset="0"/>
              <a:cs typeface="Times New Roman" pitchFamily="18" charset="0"/>
              <a:sym typeface="Symbol" pitchFamily="18" charset="2"/>
            </a:endParaRPr>
          </a:p>
          <a:p>
            <a:pPr marL="533400" indent="-5334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إذاً الحالة الأكثر احتمالاً لحدوثها هي </a:t>
            </a:r>
            <a:r>
              <a:rPr lang="en-US" i="1" dirty="0">
                <a:solidFill>
                  <a:srgbClr val="0000FF"/>
                </a:solidFill>
                <a:latin typeface="Times New Roman" pitchFamily="18" charset="0"/>
                <a:cs typeface="Times New Roman" pitchFamily="18" charset="0"/>
                <a:sym typeface="Symbol" pitchFamily="18" charset="2"/>
              </a:rPr>
              <a:t>S</a:t>
            </a:r>
            <a:r>
              <a:rPr lang="en-US" baseline="-25000" dirty="0">
                <a:solidFill>
                  <a:srgbClr val="0000FF"/>
                </a:solidFill>
                <a:latin typeface="Times New Roman" pitchFamily="18" charset="0"/>
                <a:cs typeface="Times New Roman" pitchFamily="18" charset="0"/>
                <a:sym typeface="Symbol" pitchFamily="18" charset="2"/>
              </a:rPr>
              <a:t>1</a:t>
            </a:r>
            <a:r>
              <a:rPr lang="ar-SA" dirty="0">
                <a:solidFill>
                  <a:srgbClr val="0000FF"/>
                </a:solidFill>
                <a:latin typeface="Times New Roman" pitchFamily="18" charset="0"/>
                <a:cs typeface="Times New Roman" pitchFamily="18" charset="0"/>
                <a:sym typeface="Symbol" pitchFamily="18" charset="2"/>
              </a:rPr>
              <a:t>. </a:t>
            </a:r>
          </a:p>
          <a:p>
            <a:pPr marL="533400" indent="-5334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البديل الأفضل هو الذي يحقق الأعلى ربحاً في عمود حالة الطبيعة </a:t>
            </a:r>
            <a:r>
              <a:rPr lang="en-US" i="1" dirty="0">
                <a:solidFill>
                  <a:srgbClr val="0000FF"/>
                </a:solidFill>
                <a:latin typeface="Times New Roman" pitchFamily="18" charset="0"/>
                <a:cs typeface="Times New Roman" pitchFamily="18" charset="0"/>
                <a:sym typeface="Symbol" pitchFamily="18" charset="2"/>
              </a:rPr>
              <a:t>S</a:t>
            </a:r>
            <a:r>
              <a:rPr lang="en-US" baseline="-25000" dirty="0">
                <a:solidFill>
                  <a:srgbClr val="0000FF"/>
                </a:solidFill>
                <a:latin typeface="Times New Roman" pitchFamily="18" charset="0"/>
                <a:cs typeface="Times New Roman" pitchFamily="18" charset="0"/>
                <a:sym typeface="Symbol" pitchFamily="18" charset="2"/>
              </a:rPr>
              <a:t>1</a:t>
            </a:r>
            <a:endParaRPr lang="en-US" dirty="0">
              <a:solidFill>
                <a:srgbClr val="0000FF"/>
              </a:solidFill>
              <a:latin typeface="Times New Roman" pitchFamily="18" charset="0"/>
              <a:cs typeface="Times New Roman" pitchFamily="18" charset="0"/>
              <a:sym typeface="Symbol" pitchFamily="18" charset="2"/>
            </a:endParaRPr>
          </a:p>
          <a:p>
            <a:pPr marL="533400" indent="-533400">
              <a:spcBef>
                <a:spcPct val="0"/>
              </a:spcBef>
              <a:buFontTx/>
              <a:buNone/>
            </a:pPr>
            <a:endParaRPr lang="ar-SA" sz="1200" i="1"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12 </a:t>
            </a:r>
            <a:endParaRPr lang="en-US" baseline="-250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25 </a:t>
            </a:r>
            <a:endParaRPr lang="en-US" baseline="-250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16.5 </a:t>
            </a:r>
            <a:endParaRPr lang="ar-SA" dirty="0">
              <a:latin typeface="Times New Roman" pitchFamily="18" charset="0"/>
              <a:cs typeface="Times New Roman" pitchFamily="18" charset="0"/>
              <a:sym typeface="Symbol" pitchFamily="18" charset="2"/>
            </a:endParaRPr>
          </a:p>
          <a:p>
            <a:pPr marL="533400" indent="-533400">
              <a:spcBef>
                <a:spcPct val="0"/>
              </a:spcBef>
              <a:buFontTx/>
              <a:buNone/>
            </a:pPr>
            <a:endParaRPr lang="ar-SA" sz="12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max { 12  , 25  , 16.5 } = 25 </a:t>
            </a:r>
          </a:p>
          <a:p>
            <a:pPr marL="533400" indent="-533400">
              <a:spcBef>
                <a:spcPct val="0"/>
              </a:spcBef>
              <a:buFontTx/>
              <a:buNone/>
            </a:pP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a:t>
            </a:r>
            <a:r>
              <a:rPr lang="ar-SA" dirty="0">
                <a:solidFill>
                  <a:srgbClr val="0000FF"/>
                </a:solidFill>
                <a:latin typeface="Times New Roman" pitchFamily="18" charset="0"/>
                <a:cs typeface="Times New Roman" pitchFamily="18" charset="0"/>
                <a:sym typeface="Symbol" pitchFamily="18" charset="2"/>
              </a:rPr>
              <a:t>أفضل بديل حسب معيار حالة الطبيعة الأكثر وقوعا </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3F3AA5E5-AF71-4C71-84C0-C0849C8616AD}" type="slidenum">
              <a:rPr lang="ar-SA"/>
              <a:pPr/>
              <a:t>29</a:t>
            </a:fld>
            <a:endParaRPr lang="en-US"/>
          </a:p>
        </p:txBody>
      </p:sp>
      <p:sp>
        <p:nvSpPr>
          <p:cNvPr id="340994" name="Rectangle 2"/>
          <p:cNvSpPr>
            <a:spLocks noGrp="1" noChangeArrowheads="1"/>
          </p:cNvSpPr>
          <p:nvPr>
            <p:ph type="body" sz="half" idx="1"/>
          </p:nvPr>
        </p:nvSpPr>
        <p:spPr>
          <a:xfrm>
            <a:off x="200025" y="1447800"/>
            <a:ext cx="8702675" cy="4711700"/>
          </a:xfrm>
        </p:spPr>
        <p:txBody>
          <a:bodyPr/>
          <a:lstStyle/>
          <a:p>
            <a:pPr marL="533400" indent="-533400" algn="r" rtl="1">
              <a:spcBef>
                <a:spcPct val="0"/>
              </a:spcBef>
              <a:buNone/>
            </a:pPr>
            <a:r>
              <a:rPr lang="ar-SA" b="1" dirty="0">
                <a:latin typeface="Times New Roman" pitchFamily="18" charset="0"/>
                <a:cs typeface="Times New Roman" pitchFamily="18" charset="0"/>
                <a:sym typeface="Symbol" pitchFamily="18" charset="2"/>
              </a:rPr>
              <a:t>  مثال آخر:</a:t>
            </a:r>
          </a:p>
          <a:p>
            <a:pPr marL="533400" indent="-533400" algn="r" rtl="1">
              <a:spcBef>
                <a:spcPct val="0"/>
              </a:spcBef>
              <a:buFontTx/>
              <a:buNone/>
            </a:pPr>
            <a:r>
              <a:rPr lang="ar-SA" sz="2800" dirty="0">
                <a:latin typeface="Times New Roman" pitchFamily="18" charset="0"/>
                <a:cs typeface="Times New Roman" pitchFamily="18" charset="0"/>
                <a:sym typeface="Symbol" pitchFamily="18" charset="2"/>
              </a:rPr>
              <a:t>لتكن احتمالات حالات الطبيعة هي: </a:t>
            </a:r>
          </a:p>
          <a:p>
            <a:pPr marL="533400" indent="-533400" algn="ctr">
              <a:spcBef>
                <a:spcPct val="0"/>
              </a:spcBef>
              <a:buFontTx/>
              <a:buNone/>
            </a:pPr>
            <a:r>
              <a:rPr lang="en-US" sz="2800"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0.4 , </a:t>
            </a:r>
            <a:r>
              <a:rPr lang="en-US" sz="2800"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0.4 , </a:t>
            </a:r>
            <a:r>
              <a:rPr lang="en-US" sz="2800"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3</a:t>
            </a:r>
            <a:r>
              <a:rPr lang="en-US" sz="2800" dirty="0">
                <a:latin typeface="Times New Roman" pitchFamily="18" charset="0"/>
                <a:cs typeface="Times New Roman" pitchFamily="18" charset="0"/>
                <a:sym typeface="Symbol" pitchFamily="18" charset="2"/>
              </a:rPr>
              <a:t>) = 0.2</a:t>
            </a:r>
            <a:endParaRPr lang="ar-SA" sz="2800"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a:p>
            <a:pPr marL="533400" indent="-533400" algn="r" rtl="1">
              <a:spcBef>
                <a:spcPct val="0"/>
              </a:spcBef>
              <a:buFontTx/>
              <a:buNone/>
            </a:pPr>
            <a:r>
              <a:rPr lang="ar-SA" sz="2800" dirty="0">
                <a:latin typeface="Times New Roman" pitchFamily="18" charset="0"/>
                <a:cs typeface="Times New Roman" pitchFamily="18" charset="0"/>
                <a:sym typeface="Symbol" pitchFamily="18" charset="2"/>
              </a:rPr>
              <a:t>ومصفوفة الأرباح هي</a:t>
            </a:r>
            <a:r>
              <a:rPr lang="en-US" sz="2800" dirty="0">
                <a:latin typeface="Times New Roman" pitchFamily="18" charset="0"/>
                <a:cs typeface="Times New Roman" pitchFamily="18" charset="0"/>
                <a:sym typeface="Symbol" pitchFamily="18" charset="2"/>
              </a:rPr>
              <a:t>:</a:t>
            </a:r>
            <a:endParaRPr lang="ar-SA" sz="2800"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000" dirty="0">
              <a:latin typeface="Times New Roman" pitchFamily="18" charset="0"/>
              <a:cs typeface="Times New Roman" pitchFamily="18" charset="0"/>
              <a:sym typeface="Symbol" pitchFamily="18" charset="2"/>
            </a:endParaRPr>
          </a:p>
        </p:txBody>
      </p:sp>
      <p:graphicFrame>
        <p:nvGraphicFramePr>
          <p:cNvPr id="341031" name="Group 39"/>
          <p:cNvGraphicFramePr>
            <a:graphicFrameLocks noGrp="1"/>
          </p:cNvGraphicFramePr>
          <p:nvPr>
            <p:ph sz="half" idx="2"/>
            <p:extLst>
              <p:ext uri="{D42A27DB-BD31-4B8C-83A1-F6EECF244321}">
                <p14:modId xmlns:p14="http://schemas.microsoft.com/office/powerpoint/2010/main" val="1629327085"/>
              </p:ext>
            </p:extLst>
          </p:nvPr>
        </p:nvGraphicFramePr>
        <p:xfrm>
          <a:off x="1562100" y="3581400"/>
          <a:ext cx="6562725" cy="2590800"/>
        </p:xfrm>
        <a:graphic>
          <a:graphicData uri="http://schemas.openxmlformats.org/drawingml/2006/table">
            <a:tbl>
              <a:tblPr/>
              <a:tblGrid>
                <a:gridCol w="16954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gridCol w="1622425">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3635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 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16.5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33B376E7-F425-4F82-B47C-4B3ED19A52D2}" type="slidenum">
              <a:rPr lang="ar-SA"/>
              <a:pPr/>
              <a:t>3</a:t>
            </a:fld>
            <a:endParaRPr lang="en-US"/>
          </a:p>
        </p:txBody>
      </p:sp>
      <p:sp>
        <p:nvSpPr>
          <p:cNvPr id="316418" name="Rectangle 2"/>
          <p:cNvSpPr>
            <a:spLocks noGrp="1" noChangeArrowheads="1"/>
          </p:cNvSpPr>
          <p:nvPr>
            <p:ph type="body" sz="half" idx="1"/>
          </p:nvPr>
        </p:nvSpPr>
        <p:spPr>
          <a:xfrm>
            <a:off x="200025" y="1809750"/>
            <a:ext cx="8702675" cy="4711700"/>
          </a:xfrm>
        </p:spPr>
        <p:txBody>
          <a:bodyPr/>
          <a:lstStyle/>
          <a:p>
            <a:pPr marL="533400" indent="-533400" algn="just" rtl="1">
              <a:lnSpc>
                <a:spcPct val="90000"/>
              </a:lnSpc>
              <a:spcBef>
                <a:spcPct val="0"/>
              </a:spcBef>
              <a:buClr>
                <a:schemeClr val="tx1"/>
              </a:buClr>
              <a:buFont typeface="Arial" charset="0"/>
              <a:buChar char="•"/>
            </a:pPr>
            <a:r>
              <a:rPr lang="ar-SA" dirty="0">
                <a:solidFill>
                  <a:srgbClr val="0000FF"/>
                </a:solidFill>
                <a:latin typeface="Times New Roman" pitchFamily="18" charset="0"/>
                <a:cs typeface="Times New Roman" pitchFamily="18" charset="0"/>
                <a:sym typeface="Symbol" pitchFamily="18" charset="2"/>
              </a:rPr>
              <a:t>حالات الطبيعة (</a:t>
            </a:r>
            <a:r>
              <a:rPr lang="en-US" sz="2800" dirty="0">
                <a:solidFill>
                  <a:srgbClr val="0000FF"/>
                </a:solidFill>
                <a:latin typeface="Times New Roman" pitchFamily="18" charset="0"/>
                <a:cs typeface="Times New Roman" pitchFamily="18" charset="0"/>
                <a:sym typeface="Symbol" pitchFamily="18" charset="2"/>
              </a:rPr>
              <a:t>States of Nature</a:t>
            </a:r>
            <a:r>
              <a:rPr lang="ar-SA" dirty="0">
                <a:solidFill>
                  <a:srgbClr val="0000FF"/>
                </a:solidFill>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هي ظروف غير قابلة للتحكم فيها تحدث بعد اتخاذ القرار وتؤثر في عائد القرار.</a:t>
            </a:r>
            <a:r>
              <a:rPr lang="ar-SA" b="1" dirty="0">
                <a:latin typeface="Times New Roman" pitchFamily="18" charset="0"/>
                <a:cs typeface="Times New Roman" pitchFamily="18" charset="0"/>
                <a:sym typeface="Symbol" pitchFamily="18" charset="2"/>
              </a:rPr>
              <a:t> </a:t>
            </a:r>
          </a:p>
          <a:p>
            <a:pPr marL="533400" indent="-533400" algn="r" rtl="1">
              <a:lnSpc>
                <a:spcPct val="90000"/>
              </a:lnSpc>
              <a:spcBef>
                <a:spcPct val="0"/>
              </a:spcBef>
              <a:buFontTx/>
              <a:buNone/>
            </a:pPr>
            <a:endParaRPr lang="ar-SA" sz="1800" b="1"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dirty="0">
                <a:latin typeface="Times New Roman" pitchFamily="18" charset="0"/>
                <a:cs typeface="Times New Roman" pitchFamily="18" charset="0"/>
                <a:sym typeface="Symbol" pitchFamily="18" charset="2"/>
              </a:rPr>
              <a:t>مثال: </a:t>
            </a:r>
          </a:p>
          <a:p>
            <a:pPr marL="533400" indent="-533400" algn="r" rtl="1">
              <a:lnSpc>
                <a:spcPct val="90000"/>
              </a:lnSpc>
              <a:spcBef>
                <a:spcPct val="0"/>
              </a:spcBef>
              <a:buFontTx/>
              <a:buNone/>
            </a:pPr>
            <a:r>
              <a:rPr lang="ar-SA" dirty="0">
                <a:latin typeface="Times New Roman" pitchFamily="18" charset="0"/>
                <a:cs typeface="Times New Roman" pitchFamily="18" charset="0"/>
                <a:sym typeface="Symbol" pitchFamily="18" charset="2"/>
              </a:rPr>
              <a:t>حالة الطلب على منتج : عالي  – متوسط  –  منخفض</a:t>
            </a:r>
          </a:p>
          <a:p>
            <a:pPr marL="533400" indent="-533400" algn="r" rtl="1">
              <a:lnSpc>
                <a:spcPct val="90000"/>
              </a:lnSpc>
              <a:spcBef>
                <a:spcPct val="0"/>
              </a:spcBef>
              <a:buFontTx/>
              <a:buNone/>
            </a:pPr>
            <a:r>
              <a:rPr lang="ar-SA" dirty="0">
                <a:latin typeface="Times New Roman" pitchFamily="18" charset="0"/>
                <a:cs typeface="Times New Roman" pitchFamily="18" charset="0"/>
                <a:sym typeface="Symbol" pitchFamily="18" charset="2"/>
              </a:rPr>
              <a:t>حالة الاقتصاد المحلي مستقبلاً : كساد </a:t>
            </a:r>
            <a:r>
              <a:rPr lang="ar-SA"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ركود – مزدهر – تضخم</a:t>
            </a:r>
          </a:p>
          <a:p>
            <a:pPr marL="533400" indent="-533400" algn="r" rtl="1">
              <a:lnSpc>
                <a:spcPct val="90000"/>
              </a:lnSpc>
              <a:spcBef>
                <a:spcPct val="0"/>
              </a:spcBef>
            </a:pPr>
            <a:endParaRPr lang="ar-SA" sz="2000" b="1" dirty="0">
              <a:latin typeface="Times New Roman" pitchFamily="18" charset="0"/>
              <a:cs typeface="Times New Roman" pitchFamily="18" charset="0"/>
              <a:sym typeface="Symbol" pitchFamily="18" charset="2"/>
            </a:endParaRPr>
          </a:p>
          <a:p>
            <a:pPr marL="533400" indent="-533400" algn="just" rtl="1">
              <a:lnSpc>
                <a:spcPct val="90000"/>
              </a:lnSpc>
              <a:spcBef>
                <a:spcPct val="0"/>
              </a:spcBef>
              <a:buClr>
                <a:schemeClr val="tx1"/>
              </a:buClr>
              <a:buFont typeface="Arial" charset="0"/>
              <a:buChar char="•"/>
            </a:pPr>
            <a:r>
              <a:rPr lang="ar-SA" dirty="0">
                <a:solidFill>
                  <a:srgbClr val="0000FF"/>
                </a:solidFill>
                <a:latin typeface="Times New Roman" pitchFamily="18" charset="0"/>
                <a:cs typeface="Times New Roman" pitchFamily="18" charset="0"/>
                <a:sym typeface="Symbol" pitchFamily="18" charset="2"/>
              </a:rPr>
              <a:t>البدائل (</a:t>
            </a:r>
            <a:r>
              <a:rPr lang="en-US" sz="2800" dirty="0">
                <a:solidFill>
                  <a:srgbClr val="0000FF"/>
                </a:solidFill>
                <a:latin typeface="Times New Roman" pitchFamily="18" charset="0"/>
                <a:cs typeface="Times New Roman" pitchFamily="18" charset="0"/>
                <a:sym typeface="Symbol" pitchFamily="18" charset="2"/>
              </a:rPr>
              <a:t>Alternatives</a:t>
            </a:r>
            <a:r>
              <a:rPr lang="ar-SA" dirty="0">
                <a:solidFill>
                  <a:srgbClr val="0000FF"/>
                </a:solidFill>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a:t>
            </a:r>
            <a:r>
              <a:rPr lang="ar-SA" dirty="0">
                <a:solidFill>
                  <a:srgbClr val="0000FF"/>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هي خيارات القرار المتعددة المتاحة لمتخذ القرار ليختار إحداها قبل معرفة ما سيحدث من حالات الطبيعة.</a:t>
            </a:r>
          </a:p>
          <a:p>
            <a:pPr marL="533400" indent="-533400" algn="r" rtl="1">
              <a:lnSpc>
                <a:spcPct val="90000"/>
              </a:lnSpc>
              <a:spcBef>
                <a:spcPct val="0"/>
              </a:spcBef>
              <a:buNone/>
            </a:pPr>
            <a:endParaRPr lang="ar-SA" b="1"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sz="2000" dirty="0">
                <a:latin typeface="Times New Roman" pitchFamily="18" charset="0"/>
                <a:cs typeface="Times New Roman" pitchFamily="18" charset="0"/>
                <a:sym typeface="Symbol" pitchFamily="18" charset="2"/>
              </a:rPr>
              <a:t>	</a:t>
            </a:r>
          </a:p>
          <a:p>
            <a:pPr marL="533400" indent="-533400" algn="r" rtl="1">
              <a:lnSpc>
                <a:spcPct val="90000"/>
              </a:lnSpc>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حالات الطبيعة والبدائل</a:t>
            </a:r>
            <a:endParaRPr lang="en-US" sz="4000" b="1" dirty="0">
              <a:solidFill>
                <a:srgbClr val="002060"/>
              </a:solidFill>
              <a:sym typeface="Symbol" pitchFamily="18" charset="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39F2605-7F87-4348-848E-6F3CA4BDF9CE}" type="slidenum">
              <a:rPr lang="ar-SA"/>
              <a:pPr/>
              <a:t>30</a:t>
            </a:fld>
            <a:endParaRPr lang="en-US"/>
          </a:p>
        </p:txBody>
      </p:sp>
      <p:sp>
        <p:nvSpPr>
          <p:cNvPr id="342018" name="Rectangle 2"/>
          <p:cNvSpPr>
            <a:spLocks noGrp="1" noChangeArrowheads="1"/>
          </p:cNvSpPr>
          <p:nvPr>
            <p:ph type="body" sz="half" idx="1"/>
          </p:nvPr>
        </p:nvSpPr>
        <p:spPr>
          <a:xfrm>
            <a:off x="200025" y="1447800"/>
            <a:ext cx="8702675" cy="4711700"/>
          </a:xfrm>
        </p:spPr>
        <p:txBody>
          <a:bodyPr/>
          <a:lstStyle/>
          <a:p>
            <a:pPr marL="533400" indent="-533400" algn="r" rtl="1">
              <a:spcBef>
                <a:spcPct val="0"/>
              </a:spcBef>
              <a:buFontTx/>
              <a:buNone/>
            </a:pPr>
            <a:r>
              <a:rPr lang="ar-SA" dirty="0">
                <a:latin typeface="Times New Roman" pitchFamily="18" charset="0"/>
                <a:cs typeface="Times New Roman" pitchFamily="18" charset="0"/>
                <a:sym typeface="Symbol" pitchFamily="18" charset="2"/>
              </a:rPr>
              <a:t>تقييم البدائل بمعيار الحالة الأكثر وقوعا:</a:t>
            </a:r>
            <a:endParaRPr lang="en-US"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P</a:t>
            </a:r>
            <a:r>
              <a:rPr lang="ar-SA"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max{0.4 , 0.4 , 0.2} = 0.4 </a:t>
            </a:r>
            <a:r>
              <a:rPr lang="en-US" i="1" dirty="0">
                <a:latin typeface="Times New Roman" pitchFamily="18" charset="0"/>
                <a:cs typeface="Times New Roman" pitchFamily="18" charset="0"/>
                <a:sym typeface="Symbol" pitchFamily="18" charset="2"/>
              </a:rPr>
              <a:t> </a:t>
            </a:r>
            <a:r>
              <a:rPr lang="en-US" i="1" dirty="0">
                <a:latin typeface="Book Antiqua" pitchFamily="18" charset="0"/>
                <a:cs typeface="Times New Roman" pitchFamily="18" charset="0"/>
                <a:sym typeface="Symbol" pitchFamily="18" charset="2"/>
              </a:rPr>
              <a:t>j</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1</a:t>
            </a:r>
            <a:r>
              <a:rPr lang="ar-SA"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2 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a:t>
            </a:r>
            <a:r>
              <a:rPr lang="ar-SA" baseline="-250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2</a:t>
            </a:r>
          </a:p>
          <a:p>
            <a:pPr marL="533400" indent="-533400" algn="r">
              <a:spcBef>
                <a:spcPct val="0"/>
              </a:spcBef>
              <a:buNone/>
            </a:pPr>
            <a:r>
              <a:rPr lang="en-US" i="1" dirty="0">
                <a:solidFill>
                  <a:srgbClr val="0000FF"/>
                </a:solidFill>
                <a:latin typeface="Times New Roman" pitchFamily="18" charset="0"/>
                <a:cs typeface="Times New Roman" pitchFamily="18" charset="0"/>
                <a:sym typeface="Symbol" pitchFamily="18" charset="2"/>
              </a:rPr>
              <a:t>S</a:t>
            </a:r>
            <a:r>
              <a:rPr lang="en-US" baseline="-25000" dirty="0">
                <a:solidFill>
                  <a:srgbClr val="0000FF"/>
                </a:solidFill>
                <a:latin typeface="Times New Roman" pitchFamily="18" charset="0"/>
                <a:cs typeface="Times New Roman" pitchFamily="18" charset="0"/>
                <a:sym typeface="Symbol" pitchFamily="18" charset="2"/>
              </a:rPr>
              <a:t>1</a:t>
            </a:r>
            <a:r>
              <a:rPr lang="ar-SA" dirty="0">
                <a:solidFill>
                  <a:srgbClr val="0000FF"/>
                </a:solidFill>
                <a:latin typeface="Times New Roman" pitchFamily="18" charset="0"/>
                <a:cs typeface="Times New Roman" pitchFamily="18" charset="0"/>
                <a:sym typeface="Symbol" pitchFamily="18" charset="2"/>
              </a:rPr>
              <a:t>و </a:t>
            </a:r>
            <a:r>
              <a:rPr lang="en-US" dirty="0">
                <a:solidFill>
                  <a:srgbClr val="0000FF"/>
                </a:solidFill>
                <a:latin typeface="Times New Roman" pitchFamily="18" charset="0"/>
                <a:cs typeface="Times New Roman" pitchFamily="18" charset="0"/>
                <a:sym typeface="Symbol" pitchFamily="18" charset="2"/>
              </a:rPr>
              <a:t>  </a:t>
            </a:r>
            <a:r>
              <a:rPr lang="en-US" i="1" dirty="0">
                <a:solidFill>
                  <a:srgbClr val="0000FF"/>
                </a:solidFill>
                <a:latin typeface="Times New Roman" pitchFamily="18" charset="0"/>
                <a:cs typeface="Times New Roman" pitchFamily="18" charset="0"/>
                <a:sym typeface="Symbol" pitchFamily="18" charset="2"/>
              </a:rPr>
              <a:t>S</a:t>
            </a:r>
            <a:r>
              <a:rPr lang="en-US" baseline="-25000" dirty="0">
                <a:solidFill>
                  <a:srgbClr val="0000FF"/>
                </a:solidFill>
                <a:latin typeface="Times New Roman" pitchFamily="18" charset="0"/>
                <a:cs typeface="Times New Roman" pitchFamily="18" charset="0"/>
                <a:sym typeface="Symbol" pitchFamily="18" charset="2"/>
              </a:rPr>
              <a:t>2 </a:t>
            </a:r>
            <a:r>
              <a:rPr lang="ar-SA" dirty="0">
                <a:solidFill>
                  <a:srgbClr val="0000FF"/>
                </a:solidFill>
                <a:latin typeface="Times New Roman" pitchFamily="18" charset="0"/>
                <a:cs typeface="Times New Roman" pitchFamily="18" charset="0"/>
                <a:sym typeface="Symbol" pitchFamily="18" charset="2"/>
              </a:rPr>
              <a:t>الحالات الأكثر احتمالاً لحدوثها هي </a:t>
            </a:r>
          </a:p>
          <a:p>
            <a:pPr marL="533400" indent="-533400" algn="r">
              <a:spcBef>
                <a:spcPct val="0"/>
              </a:spcBef>
              <a:buNone/>
            </a:pPr>
            <a:r>
              <a:rPr lang="ar-SA" dirty="0">
                <a:solidFill>
                  <a:srgbClr val="0000FF"/>
                </a:solidFill>
                <a:latin typeface="Times New Roman" pitchFamily="18" charset="0"/>
                <a:cs typeface="Times New Roman" pitchFamily="18" charset="0"/>
                <a:sym typeface="Symbol" pitchFamily="18" charset="2"/>
              </a:rPr>
              <a:t>:</a:t>
            </a:r>
            <a:r>
              <a:rPr lang="en-US" i="1" dirty="0">
                <a:solidFill>
                  <a:srgbClr val="0000FF"/>
                </a:solidFill>
                <a:latin typeface="Times New Roman" pitchFamily="18" charset="0"/>
                <a:cs typeface="Times New Roman" pitchFamily="18" charset="0"/>
                <a:sym typeface="Symbol" pitchFamily="18" charset="2"/>
              </a:rPr>
              <a:t>S</a:t>
            </a:r>
            <a:r>
              <a:rPr lang="en-US" baseline="-25000" dirty="0">
                <a:solidFill>
                  <a:srgbClr val="0000FF"/>
                </a:solidFill>
                <a:latin typeface="Times New Roman" pitchFamily="18" charset="0"/>
                <a:cs typeface="Times New Roman" pitchFamily="18" charset="0"/>
                <a:sym typeface="Symbol" pitchFamily="18" charset="2"/>
              </a:rPr>
              <a:t>1</a:t>
            </a:r>
            <a:r>
              <a:rPr lang="ar-SA" dirty="0">
                <a:solidFill>
                  <a:srgbClr val="0000FF"/>
                </a:solidFill>
                <a:latin typeface="Times New Roman" pitchFamily="18" charset="0"/>
                <a:cs typeface="Times New Roman" pitchFamily="18" charset="0"/>
                <a:sym typeface="Symbol" pitchFamily="18" charset="2"/>
              </a:rPr>
              <a:t>و </a:t>
            </a:r>
            <a:r>
              <a:rPr lang="en-US" dirty="0">
                <a:solidFill>
                  <a:srgbClr val="0000FF"/>
                </a:solidFill>
                <a:latin typeface="Times New Roman" pitchFamily="18" charset="0"/>
                <a:cs typeface="Times New Roman" pitchFamily="18" charset="0"/>
                <a:sym typeface="Symbol" pitchFamily="18" charset="2"/>
              </a:rPr>
              <a:t>  </a:t>
            </a:r>
            <a:r>
              <a:rPr lang="en-US" i="1" dirty="0">
                <a:solidFill>
                  <a:srgbClr val="0000FF"/>
                </a:solidFill>
                <a:latin typeface="Times New Roman" pitchFamily="18" charset="0"/>
                <a:cs typeface="Times New Roman" pitchFamily="18" charset="0"/>
                <a:sym typeface="Symbol" pitchFamily="18" charset="2"/>
              </a:rPr>
              <a:t>S</a:t>
            </a:r>
            <a:r>
              <a:rPr lang="en-US" baseline="-25000" dirty="0">
                <a:solidFill>
                  <a:srgbClr val="0000FF"/>
                </a:solidFill>
                <a:latin typeface="Times New Roman" pitchFamily="18" charset="0"/>
                <a:cs typeface="Times New Roman" pitchFamily="18" charset="0"/>
                <a:sym typeface="Symbol" pitchFamily="18" charset="2"/>
              </a:rPr>
              <a:t>2 </a:t>
            </a:r>
            <a:r>
              <a:rPr lang="ar-SA" dirty="0">
                <a:solidFill>
                  <a:srgbClr val="0000FF"/>
                </a:solidFill>
                <a:latin typeface="Times New Roman" pitchFamily="18" charset="0"/>
                <a:cs typeface="Times New Roman" pitchFamily="18" charset="0"/>
                <a:sym typeface="Symbol" pitchFamily="18" charset="2"/>
              </a:rPr>
              <a:t>نحسب لكل بديل متوسط العوائد الموافقة للحالتين </a:t>
            </a:r>
            <a:endParaRPr lang="en-US" dirty="0">
              <a:solidFill>
                <a:srgbClr val="0000FF"/>
              </a:solidFill>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12</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8</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2         = 10 </a:t>
            </a:r>
            <a:endParaRPr lang="en-US" baseline="-250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25</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10</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2       = 17.5 </a:t>
            </a:r>
            <a:endParaRPr lang="en-US" baseline="-250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16.5</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8.5</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2  = 12.5 </a:t>
            </a:r>
            <a:endParaRPr lang="ar-SA" dirty="0">
              <a:latin typeface="Times New Roman" pitchFamily="18" charset="0"/>
              <a:cs typeface="Times New Roman" pitchFamily="18" charset="0"/>
              <a:sym typeface="Symbol" pitchFamily="18" charset="2"/>
            </a:endParaRPr>
          </a:p>
          <a:p>
            <a:pPr marL="533400" indent="-533400">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ML</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max { 10  , 17.5  , 12.5 } = 17.5 </a:t>
            </a:r>
          </a:p>
          <a:p>
            <a:pPr marL="533400" indent="-533400">
              <a:spcBef>
                <a:spcPct val="0"/>
              </a:spcBef>
              <a:buFontTx/>
              <a:buNone/>
            </a:pP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i="1" dirty="0">
                <a:solidFill>
                  <a:srgbClr val="0000FF"/>
                </a:solidFill>
                <a:latin typeface="Times New Roman" pitchFamily="18" charset="0"/>
                <a:cs typeface="Times New Roman" pitchFamily="18" charset="0"/>
                <a:sym typeface="Symbol" pitchFamily="18" charset="2"/>
              </a:rPr>
              <a:t>A</a:t>
            </a:r>
            <a:r>
              <a:rPr lang="en-US" baseline="-25000" dirty="0">
                <a:solidFill>
                  <a:srgbClr val="0000FF"/>
                </a:solidFill>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a:t>
            </a:r>
            <a:r>
              <a:rPr lang="ar-SA" dirty="0">
                <a:solidFill>
                  <a:srgbClr val="0000FF"/>
                </a:solidFill>
                <a:latin typeface="Times New Roman" pitchFamily="18" charset="0"/>
                <a:cs typeface="Times New Roman" pitchFamily="18" charset="0"/>
                <a:sym typeface="Symbol" pitchFamily="18" charset="2"/>
              </a:rPr>
              <a:t>أفضل بديل حسب معيار حالة الطبيعة الأكثر وقوعا </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6"/>
          <p:cNvSpPr>
            <a:spLocks noGrp="1"/>
          </p:cNvSpPr>
          <p:nvPr>
            <p:ph type="sldNum" sz="quarter" idx="12"/>
          </p:nvPr>
        </p:nvSpPr>
        <p:spPr/>
        <p:txBody>
          <a:bodyPr/>
          <a:lstStyle/>
          <a:p>
            <a:fld id="{A2CC1198-777A-46F1-A0EC-BFFB28AF611B}" type="slidenum">
              <a:rPr lang="ar-SA"/>
              <a:pPr/>
              <a:t>31</a:t>
            </a:fld>
            <a:endParaRPr lang="en-US"/>
          </a:p>
        </p:txBody>
      </p:sp>
      <p:sp>
        <p:nvSpPr>
          <p:cNvPr id="343042" name="Rectangle 2"/>
          <p:cNvSpPr>
            <a:spLocks noGrp="1" noChangeArrowheads="1"/>
          </p:cNvSpPr>
          <p:nvPr>
            <p:ph type="body" sz="half" idx="1"/>
          </p:nvPr>
        </p:nvSpPr>
        <p:spPr>
          <a:xfrm>
            <a:off x="200025" y="1525612"/>
            <a:ext cx="8702675" cy="4711700"/>
          </a:xfrm>
        </p:spPr>
        <p:txBody>
          <a:bodyPr/>
          <a:lstStyle/>
          <a:p>
            <a:pPr marL="533400" indent="-533400" algn="r" rtl="1">
              <a:spcBef>
                <a:spcPct val="0"/>
              </a:spcBef>
              <a:buFontTx/>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التكاليف التالية:</a:t>
            </a: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400"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graphicFrame>
        <p:nvGraphicFramePr>
          <p:cNvPr id="8" name="Group 4"/>
          <p:cNvGraphicFramePr>
            <a:graphicFrameLocks noGrp="1"/>
          </p:cNvGraphicFramePr>
          <p:nvPr>
            <p:ph sz="half" idx="2"/>
            <p:extLst>
              <p:ext uri="{D42A27DB-BD31-4B8C-83A1-F6EECF244321}">
                <p14:modId xmlns:p14="http://schemas.microsoft.com/office/powerpoint/2010/main" val="3945711597"/>
              </p:ext>
            </p:extLst>
          </p:nvPr>
        </p:nvGraphicFramePr>
        <p:xfrm>
          <a:off x="457200" y="2501750"/>
          <a:ext cx="6870700" cy="2511426"/>
        </p:xfrm>
        <a:graphic>
          <a:graphicData uri="http://schemas.openxmlformats.org/drawingml/2006/table">
            <a:tbl>
              <a:tblPr/>
              <a:tblGrid>
                <a:gridCol w="13335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E6815E0B-89BD-49AD-932D-584786AC8041}" type="slidenum">
              <a:rPr lang="ar-SA"/>
              <a:pPr/>
              <a:t>32</a:t>
            </a:fld>
            <a:endParaRPr lang="en-US"/>
          </a:p>
        </p:txBody>
      </p:sp>
      <p:sp>
        <p:nvSpPr>
          <p:cNvPr id="348162" name="Rectangle 2"/>
          <p:cNvSpPr>
            <a:spLocks noGrp="1" noChangeArrowheads="1"/>
          </p:cNvSpPr>
          <p:nvPr>
            <p:ph type="body" sz="half" idx="1"/>
          </p:nvPr>
        </p:nvSpPr>
        <p:spPr>
          <a:xfrm>
            <a:off x="200025" y="1524000"/>
            <a:ext cx="8702675" cy="4711700"/>
          </a:xfrm>
        </p:spPr>
        <p:txBody>
          <a:bodyPr/>
          <a:lstStyle/>
          <a:p>
            <a:pPr marL="533400" indent="-533400" algn="r" rtl="1">
              <a:spcBef>
                <a:spcPct val="0"/>
              </a:spcBef>
              <a:buFontTx/>
              <a:buNone/>
            </a:pPr>
            <a:r>
              <a:rPr lang="ar-SA" b="1" dirty="0">
                <a:latin typeface="Times New Roman" pitchFamily="18" charset="0"/>
                <a:cs typeface="Times New Roman" pitchFamily="18" charset="0"/>
                <a:sym typeface="Symbol" pitchFamily="18" charset="2"/>
              </a:rPr>
              <a:t>  مثال: </a:t>
            </a:r>
            <a:r>
              <a:rPr lang="ar-SA" dirty="0">
                <a:latin typeface="Times New Roman" pitchFamily="18" charset="0"/>
                <a:cs typeface="Times New Roman" pitchFamily="18" charset="0"/>
                <a:sym typeface="Symbol" pitchFamily="18" charset="2"/>
              </a:rPr>
              <a:t>لدينا مصفوفة التكاليف التالية:</a:t>
            </a:r>
          </a:p>
          <a:p>
            <a:pPr marL="533400" indent="-533400" algn="ctr" rtl="1">
              <a:lnSpc>
                <a:spcPct val="90000"/>
              </a:lnSpc>
              <a:spcBef>
                <a:spcPct val="0"/>
              </a:spcBef>
              <a:buFontTx/>
              <a:buNone/>
            </a:pPr>
            <a:r>
              <a:rPr lang="en-US" sz="2800"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max{0.3 , 0.1 , 0.4 , 0.2} = 0.4  </a:t>
            </a:r>
            <a:r>
              <a:rPr lang="en-US" sz="2800" i="1" dirty="0">
                <a:latin typeface="Times New Roman" pitchFamily="18" charset="0"/>
                <a:cs typeface="Times New Roman" pitchFamily="18" charset="0"/>
                <a:sym typeface="Symbol" pitchFamily="18" charset="2"/>
              </a:rPr>
              <a:t>j</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3  </a:t>
            </a: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3</a:t>
            </a:r>
          </a:p>
          <a:p>
            <a:pPr marL="533400" indent="-533400" algn="ctr" rtl="1">
              <a:lnSpc>
                <a:spcPct val="90000"/>
              </a:lnSpc>
              <a:spcBef>
                <a:spcPct val="0"/>
              </a:spcBef>
              <a:buFontTx/>
              <a:buNone/>
            </a:pPr>
            <a:endParaRPr lang="en-US"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533400" indent="-533400">
              <a:lnSpc>
                <a:spcPct val="90000"/>
              </a:lnSpc>
              <a:spcBef>
                <a:spcPct val="0"/>
              </a:spcBef>
              <a:buFontTx/>
              <a:buNone/>
            </a:pPr>
            <a:endParaRPr lang="en-US" sz="2800" dirty="0">
              <a:latin typeface="Times New Roman" pitchFamily="18" charset="0"/>
              <a:cs typeface="Times New Roman" pitchFamily="18" charset="0"/>
              <a:sym typeface="Symbol" pitchFamily="18" charset="2"/>
            </a:endParaRPr>
          </a:p>
          <a:p>
            <a:pPr marL="533400" indent="-533400">
              <a:lnSpc>
                <a:spcPct val="90000"/>
              </a:lnSpc>
              <a:spcBef>
                <a:spcPct val="0"/>
              </a:spcBef>
              <a:buFontTx/>
              <a:buNone/>
            </a:pPr>
            <a:r>
              <a:rPr lang="en-US" sz="2800" i="1" dirty="0">
                <a:latin typeface="Times New Roman" pitchFamily="18" charset="0"/>
                <a:cs typeface="Times New Roman" pitchFamily="18" charset="0"/>
                <a:sym typeface="Symbol" pitchFamily="18" charset="2"/>
              </a:rPr>
              <a:t>ML</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min { 5 , 6 , 8 } = 5  </a:t>
            </a:r>
            <a:r>
              <a:rPr lang="en-US" sz="2800" i="1" dirty="0">
                <a:latin typeface="Times New Roman" pitchFamily="18" charset="0"/>
                <a:cs typeface="Times New Roman" pitchFamily="18" charset="0"/>
                <a:sym typeface="Symbol" pitchFamily="18" charset="2"/>
              </a:rPr>
              <a:t>A</a:t>
            </a:r>
            <a:r>
              <a:rPr lang="en-US" sz="28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a:t>
            </a:r>
          </a:p>
          <a:p>
            <a:pPr marL="533400" indent="-533400">
              <a:lnSpc>
                <a:spcPct val="90000"/>
              </a:lnSpc>
              <a:spcBef>
                <a:spcPct val="0"/>
              </a:spcBef>
              <a:buFontTx/>
              <a:buNone/>
            </a:pPr>
            <a:endParaRPr lang="en-US" sz="800" baseline="-250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sz="2800" dirty="0">
                <a:solidFill>
                  <a:srgbClr val="0000FF"/>
                </a:solidFill>
                <a:latin typeface="Times New Roman" pitchFamily="18" charset="0"/>
                <a:cs typeface="Times New Roman" pitchFamily="18" charset="0"/>
                <a:sym typeface="Symbol" pitchFamily="18" charset="2"/>
              </a:rPr>
              <a:t>أفضل بديل حسب معيار حالة الطبيعة الأكثر وقوعا هو </a:t>
            </a:r>
            <a:r>
              <a:rPr lang="en-US" sz="2800" i="1" dirty="0">
                <a:solidFill>
                  <a:srgbClr val="0000FF"/>
                </a:solidFill>
                <a:latin typeface="Times New Roman" pitchFamily="18" charset="0"/>
                <a:cs typeface="Times New Roman" pitchFamily="18" charset="0"/>
              </a:rPr>
              <a:t>A</a:t>
            </a:r>
            <a:r>
              <a:rPr lang="en-US" sz="2800" baseline="-25000" dirty="0">
                <a:solidFill>
                  <a:srgbClr val="0000FF"/>
                </a:solidFill>
                <a:latin typeface="Times New Roman" pitchFamily="18" charset="0"/>
                <a:cs typeface="Times New Roman" pitchFamily="18" charset="0"/>
              </a:rPr>
              <a:t>1</a:t>
            </a:r>
            <a:endParaRPr lang="en-US" sz="2800" baseline="-25000" dirty="0">
              <a:solidFill>
                <a:srgbClr val="0000FF"/>
              </a:solidFill>
              <a:latin typeface="Times New Roman" pitchFamily="18" charset="0"/>
              <a:cs typeface="Times New Roman" pitchFamily="18" charset="0"/>
              <a:sym typeface="Symbol" pitchFamily="18" charset="2"/>
            </a:endParaRPr>
          </a:p>
        </p:txBody>
      </p:sp>
      <p:graphicFrame>
        <p:nvGraphicFramePr>
          <p:cNvPr id="348164" name="Group 4"/>
          <p:cNvGraphicFramePr>
            <a:graphicFrameLocks noGrp="1"/>
          </p:cNvGraphicFramePr>
          <p:nvPr>
            <p:ph sz="half" idx="2"/>
            <p:extLst>
              <p:ext uri="{D42A27DB-BD31-4B8C-83A1-F6EECF244321}">
                <p14:modId xmlns:p14="http://schemas.microsoft.com/office/powerpoint/2010/main" val="486144943"/>
              </p:ext>
            </p:extLst>
          </p:nvPr>
        </p:nvGraphicFramePr>
        <p:xfrm>
          <a:off x="457200" y="2501750"/>
          <a:ext cx="8255000" cy="2511426"/>
        </p:xfrm>
        <a:graphic>
          <a:graphicData uri="http://schemas.openxmlformats.org/drawingml/2006/table">
            <a:tbl>
              <a:tblPr/>
              <a:tblGrid>
                <a:gridCol w="13335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rgbClr val="0000FF"/>
                          </a:solidFill>
                          <a:effectLst/>
                          <a:latin typeface="Times New Roman" pitchFamily="18" charset="0"/>
                          <a:cs typeface="Times New Roman" pitchFamily="18" charset="0"/>
                        </a:rPr>
                        <a:t>ML</a:t>
                      </a: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a:t>
                      </a:r>
                      <a:r>
                        <a:rPr kumimoji="0" lang="en-US" sz="2400" b="0" i="1" u="none" strike="noStrike" cap="none" normalizeH="0" baseline="0" dirty="0">
                          <a:ln>
                            <a:noFill/>
                          </a:ln>
                          <a:solidFill>
                            <a:srgbClr val="0000FF"/>
                          </a:solidFill>
                          <a:effectLst/>
                          <a:latin typeface="Times New Roman" pitchFamily="18" charset="0"/>
                          <a:cs typeface="Times New Roman" pitchFamily="18" charset="0"/>
                        </a:rPr>
                        <a:t>A</a:t>
                      </a:r>
                      <a:r>
                        <a:rPr kumimoji="0" lang="en-US" sz="2400" b="0" i="1" u="none" strike="noStrike" cap="none" normalizeH="0" baseline="-25000" dirty="0">
                          <a:ln>
                            <a:noFill/>
                          </a:ln>
                          <a:solidFill>
                            <a:srgbClr val="0000FF"/>
                          </a:solidFill>
                          <a:effectLst/>
                          <a:latin typeface="Book Antiqua" pitchFamily="18" charset="0"/>
                          <a:cs typeface="Times New Roman" pitchFamily="18" charset="0"/>
                        </a:rPr>
                        <a:t>i</a:t>
                      </a: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4</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5</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6</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معيار حالة الطبيعة الأكثر وقوعا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6621AA87-0205-4685-BB28-1B650CAC6352}" type="slidenum">
              <a:rPr lang="ar-SA"/>
              <a:pPr/>
              <a:t>33</a:t>
            </a:fld>
            <a:endParaRPr lang="en-US"/>
          </a:p>
        </p:txBody>
      </p:sp>
      <p:sp>
        <p:nvSpPr>
          <p:cNvPr id="321538" name="Rectangle 2"/>
          <p:cNvSpPr>
            <a:spLocks noGrp="1" noChangeArrowheads="1"/>
          </p:cNvSpPr>
          <p:nvPr>
            <p:ph type="body" sz="half" idx="1"/>
          </p:nvPr>
        </p:nvSpPr>
        <p:spPr>
          <a:xfrm>
            <a:off x="200025" y="1600200"/>
            <a:ext cx="8702675" cy="4711700"/>
          </a:xfrm>
        </p:spPr>
        <p:txBody>
          <a:bodyPr/>
          <a:lstStyle/>
          <a:p>
            <a:pPr marL="1092200" lvl="1" indent="-457200" algn="r" rtl="1">
              <a:lnSpc>
                <a:spcPct val="90000"/>
              </a:lnSpc>
              <a:spcBef>
                <a:spcPct val="0"/>
              </a:spcBef>
              <a:buFontTx/>
              <a:buNone/>
            </a:pPr>
            <a:endParaRPr lang="ar-SA" sz="1600" dirty="0">
              <a:latin typeface="Times New Roman" pitchFamily="18" charset="0"/>
              <a:cs typeface="Times New Roman" pitchFamily="18" charset="0"/>
              <a:sym typeface="Symbol" pitchFamily="18" charset="2"/>
            </a:endParaRPr>
          </a:p>
          <a:p>
            <a:pPr marL="179388" lvl="1" indent="0" algn="r" rtl="1">
              <a:lnSpc>
                <a:spcPct val="90000"/>
              </a:lnSpc>
              <a:spcBef>
                <a:spcPct val="0"/>
              </a:spcBef>
              <a:buFontTx/>
              <a:buNone/>
            </a:pPr>
            <a:r>
              <a:rPr lang="ar-SA" dirty="0">
                <a:latin typeface="Times New Roman" pitchFamily="18" charset="0"/>
                <a:cs typeface="Times New Roman" pitchFamily="18" charset="0"/>
                <a:sym typeface="Symbol" pitchFamily="18" charset="2"/>
              </a:rPr>
              <a:t>حالات الطبيعة للقرار معلومة: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S</a:t>
            </a:r>
            <a:r>
              <a:rPr lang="en-US" b="1" i="1" baseline="-25000" dirty="0" err="1">
                <a:latin typeface="Book Antiqua" pitchFamily="18" charset="0"/>
                <a:cs typeface="Times New Roman" pitchFamily="18" charset="0"/>
                <a:sym typeface="Symbol" pitchFamily="18" charset="2"/>
              </a:rPr>
              <a:t>n</a:t>
            </a:r>
            <a:endParaRPr lang="ar-SA" b="1" i="1" dirty="0">
              <a:latin typeface="Book Antiqua" pitchFamily="18" charset="0"/>
              <a:cs typeface="Times New Roman" pitchFamily="18" charset="0"/>
              <a:sym typeface="Symbol" pitchFamily="18" charset="2"/>
            </a:endParaRPr>
          </a:p>
          <a:p>
            <a:pPr marL="179388" lvl="1" indent="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179388" lvl="1" indent="0" algn="r" rtl="1">
              <a:lnSpc>
                <a:spcPct val="90000"/>
              </a:lnSpc>
              <a:spcBef>
                <a:spcPct val="0"/>
              </a:spcBef>
              <a:buFontTx/>
              <a:buNone/>
            </a:pPr>
            <a:r>
              <a:rPr lang="ar-SA" dirty="0">
                <a:solidFill>
                  <a:srgbClr val="FF0000"/>
                </a:solidFill>
                <a:latin typeface="Times New Roman" pitchFamily="18" charset="0"/>
                <a:cs typeface="Times New Roman" pitchFamily="18" charset="0"/>
                <a:sym typeface="Symbol" pitchFamily="18" charset="2"/>
              </a:rPr>
              <a:t>احتمالات الحدوث غير معلومة:</a:t>
            </a:r>
            <a:r>
              <a:rPr lang="ar-SA" dirty="0">
                <a:latin typeface="Times New Roman" pitchFamily="18" charset="0"/>
                <a:cs typeface="Times New Roman" pitchFamily="18" charset="0"/>
                <a:sym typeface="Symbol" pitchFamily="18" charset="2"/>
              </a:rPr>
              <a:t> </a:t>
            </a:r>
          </a:p>
          <a:p>
            <a:pPr marL="1092200" lvl="1" indent="-457200" rtl="1">
              <a:lnSpc>
                <a:spcPct val="90000"/>
              </a:lnSpc>
              <a:spcBef>
                <a:spcPct val="0"/>
              </a:spcBef>
              <a:buFontTx/>
              <a:buNone/>
            </a:pP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err="1">
                <a:latin typeface="Times New Roman" pitchFamily="18" charset="0"/>
                <a:cs typeface="Times New Roman" pitchFamily="18" charset="0"/>
                <a:sym typeface="Symbol" pitchFamily="18" charset="2"/>
              </a:rPr>
              <a:t>S</a:t>
            </a:r>
            <a:r>
              <a:rPr lang="en-US" b="1" i="1" baseline="-25000" dirty="0" err="1">
                <a:latin typeface="Book Antiqua"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 = ??</a:t>
            </a:r>
            <a:endParaRPr lang="ar-SA" dirty="0">
              <a:latin typeface="Times New Roman" pitchFamily="18" charset="0"/>
              <a:cs typeface="Times New Roman" pitchFamily="18" charset="0"/>
              <a:sym typeface="Symbol" pitchFamily="18" charset="2"/>
            </a:endParaRPr>
          </a:p>
          <a:p>
            <a:pPr marL="179388" lvl="1" indent="0" algn="r" rtl="1">
              <a:lnSpc>
                <a:spcPct val="90000"/>
              </a:lnSpc>
              <a:spcBef>
                <a:spcPct val="0"/>
              </a:spcBef>
              <a:buFontTx/>
              <a:buNone/>
            </a:pPr>
            <a:endParaRPr lang="ar-SA" dirty="0">
              <a:latin typeface="Times New Roman" pitchFamily="18" charset="0"/>
              <a:cs typeface="Times New Roman" pitchFamily="18" charset="0"/>
              <a:sym typeface="Symbol" pitchFamily="18" charset="2"/>
            </a:endParaRPr>
          </a:p>
          <a:p>
            <a:pPr marL="179388" lvl="1" indent="0" algn="r" rtl="1">
              <a:lnSpc>
                <a:spcPct val="90000"/>
              </a:lnSpc>
              <a:spcBef>
                <a:spcPct val="0"/>
              </a:spcBef>
              <a:buFontTx/>
              <a:buNone/>
            </a:pPr>
            <a:r>
              <a:rPr lang="ar-SA" dirty="0">
                <a:latin typeface="Times New Roman" pitchFamily="18" charset="0"/>
                <a:cs typeface="Times New Roman" pitchFamily="18" charset="0"/>
                <a:sym typeface="Symbol" pitchFamily="18" charset="2"/>
              </a:rPr>
              <a:t>يمكن اتخاذ القرار باستخدام:</a:t>
            </a:r>
          </a:p>
          <a:p>
            <a:pPr marL="1092200" lvl="1" indent="-457200" algn="r" rtl="1">
              <a:lnSpc>
                <a:spcPct val="90000"/>
              </a:lnSpc>
              <a:spcBef>
                <a:spcPct val="0"/>
              </a:spcBef>
              <a:buFontTx/>
              <a:buNone/>
            </a:pPr>
            <a:endParaRPr lang="en-US" sz="1200"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AutoNum type="arabicPeriod"/>
            </a:pPr>
            <a:r>
              <a:rPr lang="ar-SA" dirty="0">
                <a:latin typeface="Times New Roman" pitchFamily="18" charset="0"/>
                <a:cs typeface="Times New Roman" pitchFamily="18" charset="0"/>
                <a:sym typeface="Symbol" pitchFamily="18" charset="2"/>
              </a:rPr>
              <a:t>معيار لابلاس </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3200" dirty="0">
                <a:latin typeface="Times New Roman" pitchFamily="18" charset="0"/>
                <a:cs typeface="Times New Roman" pitchFamily="18" charset="0"/>
                <a:sym typeface="Symbol" pitchFamily="18" charset="2"/>
              </a:rPr>
              <a:t> </a:t>
            </a:r>
            <a:r>
              <a:rPr lang="en-US" sz="2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Laplace Criterion  </a:t>
            </a:r>
            <a:r>
              <a:rPr lang="ar-SA" dirty="0">
                <a:latin typeface="Times New Roman" pitchFamily="18" charset="0"/>
                <a:cs typeface="Times New Roman" pitchFamily="18" charset="0"/>
                <a:sym typeface="Symbol" pitchFamily="18" charset="2"/>
              </a:rPr>
              <a:t>)</a:t>
            </a:r>
          </a:p>
          <a:p>
            <a:pPr marL="1092200" lvl="1" indent="-457200" algn="r" rtl="1">
              <a:lnSpc>
                <a:spcPct val="90000"/>
              </a:lnSpc>
              <a:spcBef>
                <a:spcPct val="0"/>
              </a:spcBef>
              <a:buFontTx/>
              <a:buAutoNum type="arabicPeriod"/>
            </a:pPr>
            <a:r>
              <a:rPr lang="ar-SA" dirty="0">
                <a:latin typeface="Times New Roman" pitchFamily="18" charset="0"/>
                <a:cs typeface="Times New Roman" pitchFamily="18" charset="0"/>
                <a:sym typeface="Symbol" pitchFamily="18" charset="2"/>
              </a:rPr>
              <a:t>معيار التشاؤم</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Pessimism Criterion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p>
          <a:p>
            <a:pPr marL="1092200" lvl="1" indent="-457200" algn="r" rtl="1">
              <a:lnSpc>
                <a:spcPct val="90000"/>
              </a:lnSpc>
              <a:spcBef>
                <a:spcPct val="0"/>
              </a:spcBef>
              <a:buFontTx/>
              <a:buAutoNum type="arabicPeriod"/>
            </a:pPr>
            <a:r>
              <a:rPr lang="ar-SA" dirty="0">
                <a:latin typeface="Times New Roman" pitchFamily="18" charset="0"/>
                <a:cs typeface="Times New Roman" pitchFamily="18" charset="0"/>
                <a:sym typeface="Symbol" pitchFamily="18" charset="2"/>
              </a:rPr>
              <a:t>معيار التفاؤل </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1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Optimism Criterion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endParaRPr lang="en-US"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AutoNum type="arabicPeriod"/>
            </a:pPr>
            <a:r>
              <a:rPr lang="ar-SA" dirty="0">
                <a:latin typeface="Times New Roman" pitchFamily="18" charset="0"/>
                <a:cs typeface="Times New Roman" pitchFamily="18" charset="0"/>
                <a:sym typeface="Symbol" pitchFamily="18" charset="2"/>
              </a:rPr>
              <a:t>معيار هورويز </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5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Hurwicz</a:t>
            </a:r>
            <a:r>
              <a:rPr lang="en-US" sz="2400" dirty="0">
                <a:latin typeface="Times New Roman" pitchFamily="18" charset="0"/>
                <a:cs typeface="Times New Roman" pitchFamily="18" charset="0"/>
                <a:sym typeface="Symbol" pitchFamily="18" charset="2"/>
              </a:rPr>
              <a:t> Criterion  </a:t>
            </a:r>
            <a:r>
              <a:rPr lang="ar-SA" dirty="0">
                <a:latin typeface="Times New Roman" pitchFamily="18" charset="0"/>
                <a:cs typeface="Times New Roman" pitchFamily="18" charset="0"/>
                <a:sym typeface="Symbol" pitchFamily="18" charset="2"/>
              </a:rPr>
              <a:t>)</a:t>
            </a:r>
            <a:endParaRPr lang="en-US" dirty="0">
              <a:latin typeface="Times New Roman" pitchFamily="18" charset="0"/>
              <a:cs typeface="Times New Roman" pitchFamily="18" charset="0"/>
              <a:sym typeface="Symbol" pitchFamily="18" charset="2"/>
            </a:endParaRPr>
          </a:p>
          <a:p>
            <a:pPr marL="1092200" lvl="1" indent="-457200" algn="r" rtl="1">
              <a:lnSpc>
                <a:spcPct val="90000"/>
              </a:lnSpc>
              <a:spcBef>
                <a:spcPct val="0"/>
              </a:spcBef>
              <a:buFontTx/>
              <a:buAutoNum type="arabicPeriod"/>
            </a:pPr>
            <a:r>
              <a:rPr lang="ar-SA" dirty="0">
                <a:latin typeface="Times New Roman" pitchFamily="18" charset="0"/>
                <a:cs typeface="Times New Roman" pitchFamily="18" charset="0"/>
                <a:sym typeface="Symbol" pitchFamily="18" charset="2"/>
              </a:rPr>
              <a:t>معيار سافيج </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en-US" sz="23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1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Savage Criterion  </a:t>
            </a:r>
            <a:r>
              <a:rPr lang="ar-SA"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معايير اتخاذ القرار في حالة عدم التأكد</a:t>
            </a:r>
            <a:endParaRPr lang="ar-SA" sz="3600" b="1" dirty="0">
              <a:solidFill>
                <a:srgbClr val="00206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1538">
                                            <p:txEl>
                                              <p:pRg st="8" end="8"/>
                                            </p:txEl>
                                          </p:spTgt>
                                        </p:tgtEl>
                                        <p:attrNameLst>
                                          <p:attrName>style.visibility</p:attrName>
                                        </p:attrNameLst>
                                      </p:cBhvr>
                                      <p:to>
                                        <p:strVal val="visible"/>
                                      </p:to>
                                    </p:set>
                                    <p:animEffect transition="in" filter="blinds(horizontal)">
                                      <p:cBhvr>
                                        <p:cTn id="7" dur="500"/>
                                        <p:tgtEl>
                                          <p:spTgt spid="321538">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8">
                                            <p:txEl>
                                              <p:pRg st="9" end="9"/>
                                            </p:txEl>
                                          </p:spTgt>
                                        </p:tgtEl>
                                        <p:attrNameLst>
                                          <p:attrName>style.visibility</p:attrName>
                                        </p:attrNameLst>
                                      </p:cBhvr>
                                      <p:to>
                                        <p:strVal val="visible"/>
                                      </p:to>
                                    </p:set>
                                    <p:animEffect transition="in" filter="blinds(horizontal)">
                                      <p:cBhvr>
                                        <p:cTn id="10" dur="500"/>
                                        <p:tgtEl>
                                          <p:spTgt spid="321538">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1538">
                                            <p:txEl>
                                              <p:pRg st="10" end="10"/>
                                            </p:txEl>
                                          </p:spTgt>
                                        </p:tgtEl>
                                        <p:attrNameLst>
                                          <p:attrName>style.visibility</p:attrName>
                                        </p:attrNameLst>
                                      </p:cBhvr>
                                      <p:to>
                                        <p:strVal val="visible"/>
                                      </p:to>
                                    </p:set>
                                    <p:animEffect transition="in" filter="blinds(horizontal)">
                                      <p:cBhvr>
                                        <p:cTn id="13" dur="500"/>
                                        <p:tgtEl>
                                          <p:spTgt spid="321538">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1538">
                                            <p:txEl>
                                              <p:pRg st="11" end="11"/>
                                            </p:txEl>
                                          </p:spTgt>
                                        </p:tgtEl>
                                        <p:attrNameLst>
                                          <p:attrName>style.visibility</p:attrName>
                                        </p:attrNameLst>
                                      </p:cBhvr>
                                      <p:to>
                                        <p:strVal val="visible"/>
                                      </p:to>
                                    </p:set>
                                    <p:animEffect transition="in" filter="blinds(horizontal)">
                                      <p:cBhvr>
                                        <p:cTn id="16" dur="500"/>
                                        <p:tgtEl>
                                          <p:spTgt spid="321538">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21538">
                                            <p:txEl>
                                              <p:pRg st="12" end="12"/>
                                            </p:txEl>
                                          </p:spTgt>
                                        </p:tgtEl>
                                        <p:attrNameLst>
                                          <p:attrName>style.visibility</p:attrName>
                                        </p:attrNameLst>
                                      </p:cBhvr>
                                      <p:to>
                                        <p:strVal val="visible"/>
                                      </p:to>
                                    </p:set>
                                    <p:animEffect transition="in" filter="blinds(horizontal)">
                                      <p:cBhvr>
                                        <p:cTn id="19" dur="500"/>
                                        <p:tgtEl>
                                          <p:spTgt spid="32153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8ACBC096-2A0F-468D-9256-03C6C9993229}" type="slidenum">
              <a:rPr lang="ar-SA"/>
              <a:pPr/>
              <a:t>34</a:t>
            </a:fld>
            <a:endParaRPr lang="en-US"/>
          </a:p>
        </p:txBody>
      </p:sp>
      <p:sp>
        <p:nvSpPr>
          <p:cNvPr id="324610" name="Rectangle 2"/>
          <p:cNvSpPr>
            <a:spLocks noGrp="1" noChangeArrowheads="1"/>
          </p:cNvSpPr>
          <p:nvPr>
            <p:ph type="body" sz="half" idx="1"/>
          </p:nvPr>
        </p:nvSpPr>
        <p:spPr>
          <a:xfrm>
            <a:off x="200025" y="1430520"/>
            <a:ext cx="8702675" cy="4711700"/>
          </a:xfrm>
        </p:spPr>
        <p:txBody>
          <a:bodyPr/>
          <a:lstStyle/>
          <a:p>
            <a:pPr marL="12700" indent="-12700" algn="just" rtl="1">
              <a:spcBef>
                <a:spcPct val="0"/>
              </a:spcBef>
              <a:buFontTx/>
              <a:buNone/>
            </a:pPr>
            <a:r>
              <a:rPr lang="ar-SA" sz="2800" dirty="0">
                <a:latin typeface="Times New Roman" pitchFamily="18" charset="0"/>
                <a:cs typeface="Times New Roman" pitchFamily="18" charset="0"/>
                <a:sym typeface="Symbol" pitchFamily="18" charset="2"/>
              </a:rPr>
              <a:t>يرغب مدير شركة في اختيار وسيلة إعلانية من بين ثلاث وسائل متوفرة:</a:t>
            </a:r>
          </a:p>
          <a:p>
            <a:pPr marL="12700" indent="-12700" algn="ctr">
              <a:spcBef>
                <a:spcPct val="0"/>
              </a:spcBef>
              <a:buFontTx/>
              <a:buNone/>
            </a:pP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1 </a:t>
            </a:r>
            <a:r>
              <a:rPr lang="en-US"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الإعلان التلفزيوني</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2 </a:t>
            </a:r>
            <a:r>
              <a:rPr lang="en-US"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الإعلان الإذاعي</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A</a:t>
            </a:r>
            <a:r>
              <a:rPr lang="en-US" sz="2800" baseline="-25000" dirty="0">
                <a:latin typeface="Times New Roman" pitchFamily="18" charset="0"/>
                <a:cs typeface="Times New Roman" pitchFamily="18" charset="0"/>
                <a:sym typeface="Symbol" pitchFamily="18" charset="2"/>
              </a:rPr>
              <a:t>3 </a:t>
            </a:r>
            <a:r>
              <a:rPr lang="en-US"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الإعلان الصحفي</a:t>
            </a:r>
          </a:p>
          <a:p>
            <a:pPr marL="12700" indent="-12700" algn="just" rtl="1">
              <a:spcBef>
                <a:spcPct val="0"/>
              </a:spcBef>
              <a:buFontTx/>
              <a:buNone/>
            </a:pPr>
            <a:r>
              <a:rPr lang="ar-SA" sz="2800" dirty="0">
                <a:latin typeface="Times New Roman" pitchFamily="18" charset="0"/>
                <a:cs typeface="Times New Roman" pitchFamily="18" charset="0"/>
                <a:sym typeface="Symbol" pitchFamily="18" charset="2"/>
              </a:rPr>
              <a:t>وسيجد ثلاث حالات للدخل المادي للأفراد (التي ستؤثر على القدرة الشرائية): </a:t>
            </a:r>
          </a:p>
          <a:p>
            <a:pPr marL="12700" indent="-12700" algn="ctr">
              <a:spcBef>
                <a:spcPct val="0"/>
              </a:spcBef>
              <a:buNone/>
            </a:pP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1 </a:t>
            </a:r>
            <a:r>
              <a:rPr lang="en-US"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 ارتفاع في الدخل</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2</a:t>
            </a:r>
            <a:r>
              <a:rPr lang="en-US" sz="2800" dirty="0">
                <a:latin typeface="Times New Roman" pitchFamily="18" charset="0"/>
                <a:cs typeface="Times New Roman" pitchFamily="18" charset="0"/>
                <a:sym typeface="Symbol" pitchFamily="18" charset="2"/>
              </a:rPr>
              <a:t> = </a:t>
            </a:r>
            <a:r>
              <a:rPr lang="ar-SA" sz="2800" dirty="0">
                <a:latin typeface="Times New Roman" pitchFamily="18" charset="0"/>
                <a:cs typeface="Times New Roman" pitchFamily="18" charset="0"/>
                <a:sym typeface="Symbol" pitchFamily="18" charset="2"/>
              </a:rPr>
              <a:t> إنخفاض في الدخل</a:t>
            </a:r>
            <a:r>
              <a:rPr lang="en-US" sz="2800" dirty="0">
                <a:latin typeface="Times New Roman" pitchFamily="18" charset="0"/>
                <a:cs typeface="Times New Roman" pitchFamily="18" charset="0"/>
                <a:sym typeface="Symbol" pitchFamily="18" charset="2"/>
              </a:rPr>
              <a:t>, </a:t>
            </a:r>
            <a:r>
              <a:rPr lang="en-US" sz="2800" i="1" dirty="0">
                <a:latin typeface="Times New Roman" pitchFamily="18" charset="0"/>
                <a:cs typeface="Times New Roman" pitchFamily="18" charset="0"/>
                <a:sym typeface="Symbol" pitchFamily="18" charset="2"/>
              </a:rPr>
              <a:t>S</a:t>
            </a:r>
            <a:r>
              <a:rPr lang="en-US" sz="2800" baseline="-25000" dirty="0">
                <a:latin typeface="Times New Roman" pitchFamily="18" charset="0"/>
                <a:cs typeface="Times New Roman" pitchFamily="18" charset="0"/>
                <a:sym typeface="Symbol" pitchFamily="18" charset="2"/>
              </a:rPr>
              <a:t>3 </a:t>
            </a:r>
            <a:r>
              <a:rPr lang="en-US" sz="28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ثبات في الدخل</a:t>
            </a:r>
          </a:p>
          <a:p>
            <a:pPr marL="12700" indent="-12700" algn="just" rtl="1">
              <a:spcBef>
                <a:spcPct val="0"/>
              </a:spcBef>
              <a:buFontTx/>
              <a:buNone/>
            </a:pPr>
            <a:r>
              <a:rPr lang="ar-SA" sz="2800" dirty="0">
                <a:latin typeface="Times New Roman" pitchFamily="18" charset="0"/>
                <a:cs typeface="Times New Roman" pitchFamily="18" charset="0"/>
                <a:sym typeface="Symbol" pitchFamily="18" charset="2"/>
              </a:rPr>
              <a:t>ولم يتمكن المدير من الحصول على البيانات اللازمة لمعرفة احتمال الحدوث لكل حالة، ولكن تمكن من تقدير الأرباح المتوقعة من كل وسيلة إعلامية في الجدول التالي، فما هو البديل المناسب للإعلان؟</a:t>
            </a: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24653" name="Group 45"/>
          <p:cNvGraphicFramePr>
            <a:graphicFrameLocks noGrp="1"/>
          </p:cNvGraphicFramePr>
          <p:nvPr>
            <p:ph sz="half" idx="2"/>
            <p:extLst>
              <p:ext uri="{D42A27DB-BD31-4B8C-83A1-F6EECF244321}">
                <p14:modId xmlns:p14="http://schemas.microsoft.com/office/powerpoint/2010/main" val="4122891548"/>
              </p:ext>
            </p:extLst>
          </p:nvPr>
        </p:nvGraphicFramePr>
        <p:xfrm>
          <a:off x="838200" y="4495800"/>
          <a:ext cx="6562725" cy="2194560"/>
        </p:xfrm>
        <a:graphic>
          <a:graphicData uri="http://schemas.openxmlformats.org/drawingml/2006/table">
            <a:tbl>
              <a:tblPr/>
              <a:tblGrid>
                <a:gridCol w="16954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gridCol w="1622425">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r>
                        <a:rPr kumimoji="0" lang="ar-SA" sz="28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ارتفاع</a:t>
                      </a:r>
                      <a:endParaRPr kumimoji="0" lang="en-US" sz="24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r>
                        <a:rPr kumimoji="0" lang="ar-SA" sz="28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انخفاض</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ثبات</a:t>
                      </a:r>
                      <a:endParaRPr kumimoji="0" lang="en-US" sz="24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 </a:t>
                      </a:r>
                      <a:r>
                        <a:rPr kumimoji="0" lang="ar-SA" sz="28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تلفزيوني</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32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32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a:t>
                      </a:r>
                      <a:r>
                        <a:rPr kumimoji="0" lang="ar-SA" sz="32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إذاعي</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32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32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a:t>
                      </a:r>
                      <a:r>
                        <a:rPr kumimoji="0" lang="ar-SA" sz="3200" b="0" i="0" u="none" strike="noStrike" cap="none" normalizeH="0" baseline="0" dirty="0">
                          <a:ln>
                            <a:noFill/>
                          </a:ln>
                          <a:solidFill>
                            <a:schemeClr val="tx1"/>
                          </a:solidFill>
                          <a:effectLst/>
                          <a:latin typeface="Times New Roman" pitchFamily="18" charset="0"/>
                          <a:cs typeface="Times New Roman" pitchFamily="18" charset="0"/>
                        </a:rPr>
                        <a:t> </a:t>
                      </a: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صحفي</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مثال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D621FA8C-82CD-49D8-A278-CAB5BE37F7F6}" type="slidenum">
              <a:rPr lang="ar-SA"/>
              <a:pPr/>
              <a:t>35</a:t>
            </a:fld>
            <a:endParaRPr lang="en-US"/>
          </a:p>
        </p:txBody>
      </p:sp>
      <mc:AlternateContent xmlns:mc="http://schemas.openxmlformats.org/markup-compatibility/2006" xmlns:a14="http://schemas.microsoft.com/office/drawing/2010/main">
        <mc:Choice Requires="a14">
          <p:sp>
            <p:nvSpPr>
              <p:cNvPr id="349186" name="Rectangle 2"/>
              <p:cNvSpPr>
                <a:spLocks noGrp="1" noChangeArrowheads="1"/>
              </p:cNvSpPr>
              <p:nvPr>
                <p:ph type="body" sz="half" idx="1"/>
              </p:nvPr>
            </p:nvSpPr>
            <p:spPr>
              <a:xfrm>
                <a:off x="200025" y="1809750"/>
                <a:ext cx="8702675" cy="4711700"/>
              </a:xfrm>
            </p:spPr>
            <p:txBody>
              <a:bodyPr/>
              <a:lstStyle/>
              <a:p>
                <a:pPr marL="1092200" lvl="1" indent="-457200" algn="r" rtl="1">
                  <a:spcBef>
                    <a:spcPct val="0"/>
                  </a:spcBef>
                  <a:buFontTx/>
                  <a:buNone/>
                </a:pPr>
                <a:endParaRPr lang="en-US"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ctr" rtl="1">
                  <a:spcBef>
                    <a:spcPct val="0"/>
                  </a:spcBef>
                  <a:buFontTx/>
                  <a:buNone/>
                </a:pPr>
                <a:r>
                  <a:rPr lang="en-US" i="1" dirty="0">
                    <a:latin typeface="Times New Roman" pitchFamily="18" charset="0"/>
                    <a:cs typeface="Times New Roman" pitchFamily="18" charset="0"/>
                    <a:sym typeface="Symbol" pitchFamily="18" charset="2"/>
                  </a:rPr>
                  <a:t>       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a:t>
                </a:r>
                <a:r>
                  <a:rPr lang="en-US" sz="4400" baseline="16000"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err="1">
                    <a:latin typeface="Times New Roman" pitchFamily="18" charset="0"/>
                    <a:cs typeface="Times New Roman" pitchFamily="18" charset="0"/>
                    <a:sym typeface="Symbol" pitchFamily="18" charset="2"/>
                  </a:rPr>
                  <a:t>S</a:t>
                </a:r>
                <a:r>
                  <a:rPr lang="en-US" i="1" baseline="-25000" dirty="0" err="1">
                    <a:latin typeface="Book Antiqua"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 =  </a:t>
                </a:r>
                <a14:m>
                  <m:oMath xmlns:m="http://schemas.openxmlformats.org/officeDocument/2006/math">
                    <m:f>
                      <m:fPr>
                        <m:ctrlPr>
                          <a:rPr lang="en-US" sz="3200" i="1" smtClean="0">
                            <a:latin typeface="Cambria Math" panose="02040503050406030204" pitchFamily="18" charset="0"/>
                            <a:cs typeface="Times New Roman" pitchFamily="18" charset="0"/>
                            <a:sym typeface="Symbol" pitchFamily="18" charset="2"/>
                          </a:rPr>
                        </m:ctrlPr>
                      </m:fPr>
                      <m:num>
                        <m:r>
                          <a:rPr lang="en-US" sz="3200" b="0" i="1" smtClean="0">
                            <a:latin typeface="Cambria Math" panose="02040503050406030204" pitchFamily="18" charset="0"/>
                            <a:cs typeface="Times New Roman" pitchFamily="18" charset="0"/>
                            <a:sym typeface="Symbol" pitchFamily="18" charset="2"/>
                          </a:rPr>
                          <m:t>1</m:t>
                        </m:r>
                      </m:num>
                      <m:den>
                        <m:r>
                          <a:rPr lang="en-US" sz="3200" b="0" i="1" smtClean="0">
                            <a:latin typeface="Cambria Math" panose="02040503050406030204" pitchFamily="18" charset="0"/>
                            <a:cs typeface="Times New Roman" pitchFamily="18" charset="0"/>
                            <a:sym typeface="Symbol" pitchFamily="18" charset="2"/>
                          </a:rPr>
                          <m:t>𝑛</m:t>
                        </m:r>
                      </m:den>
                    </m:f>
                  </m:oMath>
                </a14:m>
                <a:endParaRPr lang="ar-SA" sz="3200" i="1" dirty="0">
                  <a:latin typeface="Book Antiqua" pitchFamily="18" charset="0"/>
                  <a:cs typeface="Times New Roman" pitchFamily="18" charset="0"/>
                  <a:sym typeface="Symbol" pitchFamily="18" charset="2"/>
                </a:endParaRPr>
              </a:p>
              <a:p>
                <a:pPr marL="1092200" lvl="1" indent="-457200" algn="r" rtl="1">
                  <a:spcBef>
                    <a:spcPct val="0"/>
                  </a:spcBef>
                  <a:buFontTx/>
                  <a:buNone/>
                </a:pPr>
                <a:endParaRPr lang="en-US"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تقييم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a:t>
                </a:r>
              </a:p>
              <a:p>
                <a:pPr marL="1092200" lvl="1" indent="-457200" algn="r" rtl="1">
                  <a:spcBef>
                    <a:spcPct val="0"/>
                  </a:spcBef>
                  <a:buFontTx/>
                  <a:buNone/>
                </a:pPr>
                <a:endParaRPr lang="ar-SA" sz="1400" dirty="0">
                  <a:latin typeface="Times New Roman" pitchFamily="18" charset="0"/>
                  <a:cs typeface="Times New Roman" pitchFamily="18" charset="0"/>
                  <a:sym typeface="Symbol" pitchFamily="18" charset="2"/>
                </a:endParaRPr>
              </a:p>
              <a:p>
                <a:pPr marL="1092200" lvl="1" indent="-457200">
                  <a:lnSpc>
                    <a:spcPct val="120000"/>
                  </a:lnSpc>
                  <a:spcBef>
                    <a:spcPct val="0"/>
                  </a:spcBef>
                  <a:buFontTx/>
                  <a:buNone/>
                </a:pP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14:m>
                  <m:oMath xmlns:m="http://schemas.openxmlformats.org/officeDocument/2006/math">
                    <m:f>
                      <m:fPr>
                        <m:ctrlPr>
                          <a:rPr lang="en-US" i="1" smtClean="0">
                            <a:latin typeface="Cambria Math" panose="02040503050406030204" pitchFamily="18" charset="0"/>
                            <a:cs typeface="Times New Roman" pitchFamily="18" charset="0"/>
                            <a:sym typeface="Symbol" pitchFamily="18" charset="2"/>
                          </a:rPr>
                        </m:ctrlPr>
                      </m:fPr>
                      <m:num>
                        <m:r>
                          <a:rPr lang="ar-SA" i="1" smtClean="0">
                            <a:latin typeface="Cambria Math" panose="02040503050406030204" pitchFamily="18" charset="0"/>
                            <a:cs typeface="Times New Roman" pitchFamily="18" charset="0"/>
                            <a:sym typeface="Symbol" pitchFamily="18" charset="2"/>
                          </a:rPr>
                          <m:t>1</m:t>
                        </m:r>
                      </m:num>
                      <m:den>
                        <m:r>
                          <a:rPr lang="en-US" b="0" i="1" smtClean="0">
                            <a:latin typeface="Cambria Math" panose="02040503050406030204" pitchFamily="18" charset="0"/>
                            <a:cs typeface="Times New Roman" pitchFamily="18" charset="0"/>
                            <a:sym typeface="Symbol" pitchFamily="18" charset="2"/>
                          </a:rPr>
                          <m:t>𝑛</m:t>
                        </m:r>
                      </m:den>
                    </m:f>
                    <m:r>
                      <a:rPr lang="en-US" b="0" i="1" smtClean="0">
                        <a:latin typeface="Cambria Math" panose="02040503050406030204" pitchFamily="18" charset="0"/>
                        <a:cs typeface="Times New Roman" pitchFamily="18" charset="0"/>
                        <a:sym typeface="Symbol" pitchFamily="18" charset="2"/>
                      </a:rPr>
                      <m:t>(</m:t>
                    </m:r>
                    <m:sSub>
                      <m:sSubPr>
                        <m:ctrlPr>
                          <a:rPr lang="en-US" i="1">
                            <a:latin typeface="Cambria Math" panose="02040503050406030204" pitchFamily="18" charset="0"/>
                            <a:cs typeface="Times New Roman" pitchFamily="18" charset="0"/>
                            <a:sym typeface="Symbol" pitchFamily="18" charset="2"/>
                          </a:rPr>
                        </m:ctrlPr>
                      </m:sSubPr>
                      <m:e>
                        <m:r>
                          <a:rPr lang="en-US" i="1">
                            <a:latin typeface="Cambria Math" panose="02040503050406030204" pitchFamily="18" charset="0"/>
                            <a:cs typeface="Times New Roman" pitchFamily="18" charset="0"/>
                            <a:sym typeface="Symbol" pitchFamily="18" charset="2"/>
                          </a:rPr>
                          <m:t>𝑟</m:t>
                        </m:r>
                      </m:e>
                      <m:sub>
                        <m:r>
                          <a:rPr lang="en-US" i="1">
                            <a:latin typeface="Cambria Math" panose="02040503050406030204" pitchFamily="18" charset="0"/>
                            <a:cs typeface="Times New Roman" pitchFamily="18" charset="0"/>
                            <a:sym typeface="Symbol" pitchFamily="18" charset="2"/>
                          </a:rPr>
                          <m:t>𝑖</m:t>
                        </m:r>
                        <m:r>
                          <a:rPr lang="en-US" i="1">
                            <a:latin typeface="Cambria Math" panose="02040503050406030204" pitchFamily="18" charset="0"/>
                            <a:cs typeface="Times New Roman" pitchFamily="18" charset="0"/>
                            <a:sym typeface="Symbol" pitchFamily="18" charset="2"/>
                          </a:rPr>
                          <m:t>1</m:t>
                        </m:r>
                      </m:sub>
                    </m:sSub>
                    <m:r>
                      <a:rPr lang="en-US" i="1">
                        <a:latin typeface="Cambria Math" panose="02040503050406030204" pitchFamily="18" charset="0"/>
                        <a:cs typeface="Times New Roman" pitchFamily="18" charset="0"/>
                        <a:sym typeface="Symbol" pitchFamily="18" charset="2"/>
                      </a:rPr>
                      <m:t>+</m:t>
                    </m:r>
                    <m:sSub>
                      <m:sSubPr>
                        <m:ctrlPr>
                          <a:rPr lang="en-US" i="1">
                            <a:latin typeface="Cambria Math" panose="02040503050406030204" pitchFamily="18" charset="0"/>
                            <a:cs typeface="Times New Roman" pitchFamily="18" charset="0"/>
                            <a:sym typeface="Symbol" pitchFamily="18" charset="2"/>
                          </a:rPr>
                        </m:ctrlPr>
                      </m:sSubPr>
                      <m:e>
                        <m:r>
                          <a:rPr lang="en-US" i="1">
                            <a:latin typeface="Cambria Math" panose="02040503050406030204" pitchFamily="18" charset="0"/>
                            <a:cs typeface="Times New Roman" pitchFamily="18" charset="0"/>
                            <a:sym typeface="Symbol" pitchFamily="18" charset="2"/>
                          </a:rPr>
                          <m:t>𝑟</m:t>
                        </m:r>
                      </m:e>
                      <m:sub>
                        <m:r>
                          <a:rPr lang="en-US" i="1">
                            <a:latin typeface="Cambria Math" panose="02040503050406030204" pitchFamily="18" charset="0"/>
                            <a:cs typeface="Times New Roman" pitchFamily="18" charset="0"/>
                            <a:sym typeface="Symbol" pitchFamily="18" charset="2"/>
                          </a:rPr>
                          <m:t>𝑖</m:t>
                        </m:r>
                        <m:r>
                          <a:rPr lang="en-US" i="1">
                            <a:latin typeface="Cambria Math" panose="02040503050406030204" pitchFamily="18" charset="0"/>
                            <a:cs typeface="Times New Roman" pitchFamily="18" charset="0"/>
                            <a:sym typeface="Symbol" pitchFamily="18" charset="2"/>
                          </a:rPr>
                          <m:t>2</m:t>
                        </m:r>
                      </m:sub>
                    </m:sSub>
                    <m:r>
                      <a:rPr lang="en-US" i="1">
                        <a:latin typeface="Cambria Math" panose="02040503050406030204" pitchFamily="18" charset="0"/>
                        <a:cs typeface="Times New Roman" pitchFamily="18" charset="0"/>
                        <a:sym typeface="Symbol" pitchFamily="18" charset="2"/>
                      </a:rPr>
                      <m:t>+…+</m:t>
                    </m:r>
                    <m:sSub>
                      <m:sSubPr>
                        <m:ctrlPr>
                          <a:rPr lang="en-US" i="1">
                            <a:latin typeface="Cambria Math" panose="02040503050406030204" pitchFamily="18" charset="0"/>
                            <a:cs typeface="Times New Roman" pitchFamily="18" charset="0"/>
                            <a:sym typeface="Symbol" pitchFamily="18" charset="2"/>
                          </a:rPr>
                        </m:ctrlPr>
                      </m:sSubPr>
                      <m:e>
                        <m:r>
                          <a:rPr lang="en-US" i="1">
                            <a:latin typeface="Cambria Math" panose="02040503050406030204" pitchFamily="18" charset="0"/>
                            <a:cs typeface="Times New Roman" pitchFamily="18" charset="0"/>
                            <a:sym typeface="Symbol" pitchFamily="18" charset="2"/>
                          </a:rPr>
                          <m:t>𝑟</m:t>
                        </m:r>
                      </m:e>
                      <m:sub>
                        <m:r>
                          <a:rPr lang="en-US" i="1">
                            <a:latin typeface="Cambria Math" panose="02040503050406030204" pitchFamily="18" charset="0"/>
                            <a:cs typeface="Times New Roman" pitchFamily="18" charset="0"/>
                            <a:sym typeface="Symbol" pitchFamily="18" charset="2"/>
                          </a:rPr>
                          <m:t>𝑖𝑛</m:t>
                        </m:r>
                      </m:sub>
                    </m:sSub>
                    <m:r>
                      <a:rPr lang="en-US" b="0" i="1" smtClean="0">
                        <a:latin typeface="Cambria Math" panose="02040503050406030204" pitchFamily="18" charset="0"/>
                        <a:cs typeface="Times New Roman" pitchFamily="18" charset="0"/>
                        <a:sym typeface="Symbol" pitchFamily="18" charset="2"/>
                      </a:rPr>
                      <m:t>)</m:t>
                    </m:r>
                  </m:oMath>
                </a14:m>
                <a:r>
                  <a:rPr lang="en-US" i="1" dirty="0">
                    <a:latin typeface="Book Antiqua"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Book Antiqua" pitchFamily="18" charset="0"/>
                    <a:cs typeface="Times New Roman" pitchFamily="18" charset="0"/>
                    <a:sym typeface="Symbol" pitchFamily="18" charset="2"/>
                  </a:rPr>
                  <a:t>      i </a:t>
                </a:r>
                <a:r>
                  <a:rPr lang="en-US" sz="2400" dirty="0">
                    <a:latin typeface="Times New Roman" pitchFamily="18" charset="0"/>
                    <a:cs typeface="Times New Roman" pitchFamily="18" charset="0"/>
                    <a:sym typeface="Symbol" pitchFamily="18" charset="2"/>
                  </a:rPr>
                  <a:t>= 1 , 2 , … , </a:t>
                </a:r>
                <a:r>
                  <a:rPr lang="en-US" sz="2400" i="1" dirty="0">
                    <a:latin typeface="Book Antiqua" pitchFamily="18" charset="0"/>
                    <a:cs typeface="Times New Roman" pitchFamily="18" charset="0"/>
                    <a:sym typeface="Symbol" pitchFamily="18" charset="2"/>
                  </a:rPr>
                  <a:t>m</a:t>
                </a:r>
                <a:endParaRPr lang="ar-SA" sz="2400" i="1" dirty="0">
                  <a:latin typeface="Book Antiqua" pitchFamily="18" charset="0"/>
                  <a:cs typeface="Times New Roman" pitchFamily="18" charset="0"/>
                  <a:sym typeface="Symbol" pitchFamily="18" charset="2"/>
                </a:endParaRPr>
              </a:p>
            </p:txBody>
          </p:sp>
        </mc:Choice>
        <mc:Fallback xmlns="">
          <p:sp>
            <p:nvSpPr>
              <p:cNvPr id="349186" name="Rectangle 2"/>
              <p:cNvSpPr>
                <a:spLocks noGrp="1" noRot="1" noChangeAspect="1" noMove="1" noResize="1" noEditPoints="1" noAdjustHandles="1" noChangeArrowheads="1" noChangeShapeType="1" noTextEdit="1"/>
              </p:cNvSpPr>
              <p:nvPr>
                <p:ph type="body" sz="half" idx="1"/>
              </p:nvPr>
            </p:nvSpPr>
            <p:spPr>
              <a:xfrm>
                <a:off x="200025" y="1809750"/>
                <a:ext cx="8702675" cy="4711700"/>
              </a:xfrm>
              <a:blipFill rotWithShape="0">
                <a:blip r:embed="rId3"/>
                <a:stretch>
                  <a:fillRect/>
                </a:stretch>
              </a:blipFill>
            </p:spPr>
            <p:txBody>
              <a:bodyPr/>
              <a:lstStyle/>
              <a:p>
                <a:r>
                  <a:rPr lang="en-US">
                    <a:noFill/>
                  </a:rPr>
                  <a:t> </a:t>
                </a:r>
              </a:p>
            </p:txBody>
          </p:sp>
        </mc:Fallback>
      </mc:AlternateContent>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لابلاس</a:t>
            </a:r>
          </a:p>
        </p:txBody>
      </p:sp>
      <p:sp>
        <p:nvSpPr>
          <p:cNvPr id="7" name="Text Box 6"/>
          <p:cNvSpPr txBox="1">
            <a:spLocks noChangeArrowheads="1"/>
          </p:cNvSpPr>
          <p:nvPr/>
        </p:nvSpPr>
        <p:spPr bwMode="auto">
          <a:xfrm>
            <a:off x="1143051" y="1700808"/>
            <a:ext cx="6813325" cy="741742"/>
          </a:xfrm>
          <a:prstGeom prst="rect">
            <a:avLst/>
          </a:prstGeom>
          <a:solidFill>
            <a:srgbClr val="92D050">
              <a:alpha val="20000"/>
            </a:srgbClr>
          </a:solidFill>
          <a:ln w="38100" cmpd="sng">
            <a:solidFill>
              <a:srgbClr val="006600"/>
            </a:solidFill>
            <a:miter lim="800000"/>
            <a:headEnd/>
            <a:tailEnd/>
          </a:ln>
          <a:effectLst/>
        </p:spPr>
        <p:txBody>
          <a:bodyPr wrap="square" bIns="91440">
            <a:spAutoFit/>
          </a:bodyPr>
          <a:lstStyle/>
          <a:p>
            <a:pPr marL="114300" lvl="1" algn="ctr" rtl="1">
              <a:lnSpc>
                <a:spcPct val="140000"/>
              </a:lnSpc>
            </a:pPr>
            <a:r>
              <a:rPr lang="ar-SA" sz="2800" dirty="0">
                <a:latin typeface="Times New Roman" pitchFamily="18" charset="0"/>
                <a:cs typeface="Times New Roman" pitchFamily="18" charset="0"/>
                <a:sym typeface="Symbol" pitchFamily="18" charset="2"/>
              </a:rPr>
              <a:t>جميع حالات الطبيعة متساوية </a:t>
            </a:r>
            <a:r>
              <a:rPr lang="ar-SA" sz="2800">
                <a:latin typeface="Times New Roman" pitchFamily="18" charset="0"/>
                <a:cs typeface="Times New Roman" pitchFamily="18" charset="0"/>
                <a:sym typeface="Symbol" pitchFamily="18" charset="2"/>
              </a:rPr>
              <a:t>في احتمال </a:t>
            </a:r>
            <a:r>
              <a:rPr lang="ar-SA" sz="2800" dirty="0">
                <a:latin typeface="Times New Roman" pitchFamily="18" charset="0"/>
                <a:cs typeface="Times New Roman" pitchFamily="18" charset="0"/>
                <a:sym typeface="Symbol" pitchFamily="18" charset="2"/>
              </a:rPr>
              <a:t>الحدوث</a:t>
            </a:r>
            <a:endParaRPr lang="en-US" sz="2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7226380-C37D-4B74-BA07-76B4681D196D}" type="slidenum">
              <a:rPr lang="ar-SA"/>
              <a:pPr/>
              <a:t>36</a:t>
            </a:fld>
            <a:endParaRPr lang="en-US"/>
          </a:p>
        </p:txBody>
      </p:sp>
      <p:sp>
        <p:nvSpPr>
          <p:cNvPr id="350210" name="Rectangle 2"/>
          <p:cNvSpPr>
            <a:spLocks noGrp="1" noChangeArrowheads="1"/>
          </p:cNvSpPr>
          <p:nvPr>
            <p:ph type="body" sz="half" idx="1"/>
          </p:nvPr>
        </p:nvSpPr>
        <p:spPr>
          <a:xfrm>
            <a:off x="200025" y="1809750"/>
            <a:ext cx="8702675" cy="4711700"/>
          </a:xfrm>
        </p:spPr>
        <p:txBody>
          <a:bodyPr/>
          <a:lstStyle/>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البديل الأمثل على أساس معيار لابلاس:</a:t>
            </a: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	</a:t>
            </a:r>
          </a:p>
          <a:p>
            <a:pPr marL="1092200" lvl="1" indent="-4572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LE</a:t>
            </a:r>
            <a:r>
              <a:rPr lang="en-US" sz="1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a:t>
            </a:r>
            <a:r>
              <a:rPr lang="en-US" dirty="0">
                <a:solidFill>
                  <a:srgbClr val="FF00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LE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لابلاس</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8437F4F3-8876-43BB-A0CC-0A2484A4B4FF}" type="slidenum">
              <a:rPr lang="ar-SA"/>
              <a:pPr/>
              <a:t>37</a:t>
            </a:fld>
            <a:endParaRPr lang="en-US"/>
          </a:p>
        </p:txBody>
      </p:sp>
      <mc:AlternateContent xmlns:mc="http://schemas.openxmlformats.org/markup-compatibility/2006" xmlns:a14="http://schemas.microsoft.com/office/drawing/2010/main">
        <mc:Choice Requires="a14">
          <p:sp>
            <p:nvSpPr>
              <p:cNvPr id="353282" name="Rectangle 2"/>
              <p:cNvSpPr>
                <a:spLocks noGrp="1" noChangeArrowheads="1"/>
              </p:cNvSpPr>
              <p:nvPr>
                <p:ph type="body" sz="half" idx="1"/>
              </p:nvPr>
            </p:nvSpPr>
            <p:spPr>
              <a:xfrm>
                <a:off x="200025" y="1524000"/>
                <a:ext cx="8702675" cy="4711700"/>
              </a:xfrm>
            </p:spPr>
            <p:txBody>
              <a:bodyPr/>
              <a:lstStyle/>
              <a:p>
                <a:pPr marL="12700" indent="-12700" algn="r" rtl="1">
                  <a:spcBef>
                    <a:spcPct val="0"/>
                  </a:spcBef>
                  <a:buFontTx/>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الأرباح التالية ، ما هو البديل المناسب بمعيار لابلاس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smtClean="0">
                            <a:latin typeface="Cambria Math" panose="02040503050406030204" pitchFamily="18" charset="0"/>
                            <a:cs typeface="Times New Roman" pitchFamily="18" charset="0"/>
                            <a:sym typeface="Symbol" pitchFamily="18" charset="2"/>
                          </a:rPr>
                        </m:ctrlPr>
                      </m:fPr>
                      <m:num>
                        <m:r>
                          <a:rPr lang="en-US" sz="2400" b="0" i="1" smtClean="0">
                            <a:latin typeface="Cambria Math" panose="02040503050406030204" pitchFamily="18" charset="0"/>
                            <a:cs typeface="Times New Roman" pitchFamily="18" charset="0"/>
                            <a:sym typeface="Symbol" pitchFamily="18" charset="2"/>
                          </a:rPr>
                          <m:t>1</m:t>
                        </m:r>
                      </m:num>
                      <m:den>
                        <m:r>
                          <a:rPr lang="en-US" sz="2400" b="0" i="1" smtClean="0">
                            <a:latin typeface="Cambria Math" panose="02040503050406030204" pitchFamily="18" charset="0"/>
                            <a:cs typeface="Times New Roman" pitchFamily="18" charset="0"/>
                            <a:sym typeface="Symbol" pitchFamily="18" charset="2"/>
                          </a:rPr>
                          <m:t>3</m:t>
                        </m:r>
                      </m:den>
                    </m:f>
                  </m:oMath>
                </a14:m>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3 + 6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500" dirty="0">
                    <a:latin typeface="Times New Roman" pitchFamily="18" charset="0"/>
                    <a:cs typeface="Times New Roman" pitchFamily="18" charset="0"/>
                    <a:sym typeface="Symbol" pitchFamily="18" charset="2"/>
                  </a:rPr>
                  <a:t>    </a:t>
                </a:r>
                <a:r>
                  <a:rPr lang="en-US" sz="1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1</a:t>
                </a:r>
                <a:r>
                  <a:rPr lang="en-US" sz="800" dirty="0">
                    <a:latin typeface="Times New Roman" pitchFamily="18" charset="0"/>
                    <a:cs typeface="Times New Roman" pitchFamily="18" charset="0"/>
                    <a:sym typeface="Symbol" pitchFamily="18" charset="2"/>
                  </a:rPr>
                  <a:t> </a:t>
                </a:r>
                <a:r>
                  <a:rPr lang="en-US" sz="5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 2.67</a:t>
                </a:r>
              </a:p>
              <a:p>
                <a:pPr marL="12700" indent="-12700">
                  <a:spcBef>
                    <a:spcPct val="0"/>
                  </a:spcBef>
                  <a:buFontTx/>
                  <a:buNone/>
                </a:pPr>
                <a:endParaRPr lang="en-US"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a:latin typeface="Cambria Math" panose="02040503050406030204" pitchFamily="18" charset="0"/>
                            <a:cs typeface="Times New Roman" pitchFamily="18" charset="0"/>
                            <a:sym typeface="Symbol" pitchFamily="18" charset="2"/>
                          </a:rPr>
                        </m:ctrlPr>
                      </m:fPr>
                      <m:num>
                        <m:r>
                          <a:rPr lang="en-US" sz="2400" i="1">
                            <a:latin typeface="Cambria Math" panose="02040503050406030204" pitchFamily="18" charset="0"/>
                            <a:cs typeface="Times New Roman" pitchFamily="18" charset="0"/>
                            <a:sym typeface="Symbol" pitchFamily="18" charset="2"/>
                          </a:rPr>
                          <m:t>1</m:t>
                        </m:r>
                      </m:num>
                      <m:den>
                        <m:r>
                          <a:rPr lang="en-US" sz="2400" i="1">
                            <a:latin typeface="Cambria Math" panose="02040503050406030204" pitchFamily="18" charset="0"/>
                            <a:cs typeface="Times New Roman" pitchFamily="18" charset="0"/>
                            <a:sym typeface="Symbol" pitchFamily="18" charset="2"/>
                          </a:rPr>
                          <m:t>3</m:t>
                        </m:r>
                      </m:den>
                    </m:f>
                  </m:oMath>
                </a14:m>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8 + 5 + </a:t>
                </a:r>
                <a:r>
                  <a:rPr lang="en-US" sz="2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  ) = 5.67</a:t>
                </a:r>
              </a:p>
              <a:p>
                <a:pPr marL="12700" indent="-12700">
                  <a:spcBef>
                    <a:spcPct val="0"/>
                  </a:spcBef>
                  <a:buFontTx/>
                  <a:buNone/>
                </a:pPr>
                <a:endParaRPr lang="en-US"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a:latin typeface="Cambria Math" panose="02040503050406030204" pitchFamily="18" charset="0"/>
                            <a:cs typeface="Times New Roman" pitchFamily="18" charset="0"/>
                            <a:sym typeface="Symbol" pitchFamily="18" charset="2"/>
                          </a:rPr>
                        </m:ctrlPr>
                      </m:fPr>
                      <m:num>
                        <m:r>
                          <a:rPr lang="en-US" sz="2400" i="1">
                            <a:latin typeface="Cambria Math" panose="02040503050406030204" pitchFamily="18" charset="0"/>
                            <a:cs typeface="Times New Roman" pitchFamily="18" charset="0"/>
                            <a:sym typeface="Symbol" pitchFamily="18" charset="2"/>
                          </a:rPr>
                          <m:t>1</m:t>
                        </m:r>
                      </m:num>
                      <m:den>
                        <m:r>
                          <a:rPr lang="en-US" sz="2400" i="1">
                            <a:latin typeface="Cambria Math" panose="02040503050406030204" pitchFamily="18" charset="0"/>
                            <a:cs typeface="Times New Roman" pitchFamily="18" charset="0"/>
                            <a:sym typeface="Symbol" pitchFamily="18" charset="2"/>
                          </a:rPr>
                          <m:t>3</m:t>
                        </m:r>
                      </m:den>
                    </m:f>
                  </m:oMath>
                </a14:m>
                <a:r>
                  <a:rPr lang="en-US" sz="2400" dirty="0">
                    <a:latin typeface="Times New Roman" pitchFamily="18" charset="0"/>
                    <a:cs typeface="Times New Roman" pitchFamily="18" charset="0"/>
                    <a:sym typeface="Symbol" pitchFamily="18" charset="2"/>
                  </a:rPr>
                  <a:t>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4 + 7 + 12 ) = 5</a:t>
                </a:r>
              </a:p>
              <a:p>
                <a:pPr marL="12700" indent="-12700">
                  <a:spcBef>
                    <a:spcPct val="0"/>
                  </a:spcBef>
                  <a:buFontTx/>
                  <a:buNone/>
                </a:pPr>
                <a:endParaRPr lang="en-US"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max { 2.67 , 5.67 , 5 } =  5.67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mc:Choice>
        <mc:Fallback xmlns="">
          <p:sp>
            <p:nvSpPr>
              <p:cNvPr id="353282" name="Rectangle 2"/>
              <p:cNvSpPr>
                <a:spLocks noGrp="1" noRot="1" noChangeAspect="1" noMove="1" noResize="1" noEditPoints="1" noAdjustHandles="1" noChangeArrowheads="1" noChangeShapeType="1" noTextEdit="1"/>
              </p:cNvSpPr>
              <p:nvPr>
                <p:ph type="body" sz="half" idx="1"/>
              </p:nvPr>
            </p:nvSpPr>
            <p:spPr>
              <a:xfrm>
                <a:off x="200025" y="1524000"/>
                <a:ext cx="8702675" cy="4711700"/>
              </a:xfrm>
              <a:blipFill>
                <a:blip r:embed="rId2"/>
                <a:stretch>
                  <a:fillRect l="-1121" t="-1035" r="-1051" b="-7891"/>
                </a:stretch>
              </a:blipFill>
            </p:spPr>
            <p:txBody>
              <a:bodyPr/>
              <a:lstStyle/>
              <a:p>
                <a:r>
                  <a:rPr lang="en-US">
                    <a:noFill/>
                  </a:rPr>
                  <a:t> </a:t>
                </a:r>
              </a:p>
            </p:txBody>
          </p:sp>
        </mc:Fallback>
      </mc:AlternateContent>
      <p:graphicFrame>
        <p:nvGraphicFramePr>
          <p:cNvPr id="353320" name="Group 40"/>
          <p:cNvGraphicFramePr>
            <a:graphicFrameLocks noGrp="1"/>
          </p:cNvGraphicFramePr>
          <p:nvPr>
            <p:ph sz="half" idx="2"/>
            <p:extLst>
              <p:ext uri="{D42A27DB-BD31-4B8C-83A1-F6EECF244321}">
                <p14:modId xmlns:p14="http://schemas.microsoft.com/office/powerpoint/2010/main" val="1861825692"/>
              </p:ext>
            </p:extLst>
          </p:nvPr>
        </p:nvGraphicFramePr>
        <p:xfrm>
          <a:off x="2326333" y="2070373"/>
          <a:ext cx="6172199" cy="1919288"/>
        </p:xfrm>
        <a:graphic>
          <a:graphicData uri="http://schemas.openxmlformats.org/drawingml/2006/table">
            <a:tbl>
              <a:tblPr/>
              <a:tblGrid>
                <a:gridCol w="1360634">
                  <a:extLst>
                    <a:ext uri="{9D8B030D-6E8A-4147-A177-3AD203B41FA5}">
                      <a16:colId xmlns:a16="http://schemas.microsoft.com/office/drawing/2014/main" val="20000"/>
                    </a:ext>
                  </a:extLst>
                </a:gridCol>
                <a:gridCol w="1603855">
                  <a:extLst>
                    <a:ext uri="{9D8B030D-6E8A-4147-A177-3AD203B41FA5}">
                      <a16:colId xmlns:a16="http://schemas.microsoft.com/office/drawing/2014/main" val="20001"/>
                    </a:ext>
                  </a:extLst>
                </a:gridCol>
                <a:gridCol w="1603855">
                  <a:extLst>
                    <a:ext uri="{9D8B030D-6E8A-4147-A177-3AD203B41FA5}">
                      <a16:colId xmlns:a16="http://schemas.microsoft.com/office/drawing/2014/main" val="20002"/>
                    </a:ext>
                  </a:extLst>
                </a:gridCol>
                <a:gridCol w="1603855">
                  <a:extLst>
                    <a:ext uri="{9D8B030D-6E8A-4147-A177-3AD203B41FA5}">
                      <a16:colId xmlns:a16="http://schemas.microsoft.com/office/drawing/2014/main" val="20003"/>
                    </a:ext>
                  </a:extLst>
                </a:gridCol>
              </a:tblGrid>
              <a:tr h="3683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  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لابلاس</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8437F4F3-8876-43BB-A0CC-0A2484A4B4FF}" type="slidenum">
              <a:rPr lang="ar-SA"/>
              <a:pPr/>
              <a:t>38</a:t>
            </a:fld>
            <a:endParaRPr lang="en-US"/>
          </a:p>
        </p:txBody>
      </p:sp>
      <mc:AlternateContent xmlns:mc="http://schemas.openxmlformats.org/markup-compatibility/2006" xmlns:a14="http://schemas.microsoft.com/office/drawing/2010/main">
        <mc:Choice Requires="a14">
          <p:sp>
            <p:nvSpPr>
              <p:cNvPr id="353282" name="Rectangle 2"/>
              <p:cNvSpPr>
                <a:spLocks noGrp="1" noChangeArrowheads="1"/>
              </p:cNvSpPr>
              <p:nvPr>
                <p:ph type="body" sz="half" idx="1"/>
              </p:nvPr>
            </p:nvSpPr>
            <p:spPr>
              <a:xfrm>
                <a:off x="200025" y="1524000"/>
                <a:ext cx="8702675" cy="4711700"/>
              </a:xfrm>
            </p:spPr>
            <p:txBody>
              <a:bodyPr/>
              <a:lstStyle/>
              <a:p>
                <a:pPr marL="12700" indent="-12700" algn="r" rtl="1">
                  <a:spcBef>
                    <a:spcPct val="0"/>
                  </a:spcBef>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التكاليف التالية ، ما هو البديل المناسب بمعيار </a:t>
                </a:r>
                <a:r>
                  <a:rPr lang="ar-SA" sz="2400" dirty="0" err="1">
                    <a:latin typeface="Times New Roman" pitchFamily="18" charset="0"/>
                    <a:cs typeface="Times New Roman" pitchFamily="18" charset="0"/>
                    <a:sym typeface="Symbol" pitchFamily="18" charset="2"/>
                  </a:rPr>
                  <a:t>لابلاس</a:t>
                </a:r>
                <a:r>
                  <a:rPr lang="ar-SA" sz="2400" dirty="0">
                    <a:latin typeface="Times New Roman" pitchFamily="18" charset="0"/>
                    <a:cs typeface="Times New Roman" pitchFamily="18" charset="0"/>
                    <a:sym typeface="Symbol" pitchFamily="18" charset="2"/>
                  </a:rPr>
                  <a:t>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spcBef>
                    <a:spcPct val="0"/>
                  </a:spcBef>
                  <a:buFontTx/>
                  <a:buNone/>
                </a:pPr>
                <a:endParaRPr lang="ar-SA" sz="800" i="1"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a:latin typeface="Cambria Math" panose="02040503050406030204" pitchFamily="18" charset="0"/>
                            <a:cs typeface="Times New Roman" pitchFamily="18" charset="0"/>
                            <a:sym typeface="Symbol" pitchFamily="18" charset="2"/>
                          </a:rPr>
                        </m:ctrlPr>
                      </m:fPr>
                      <m:num>
                        <m:r>
                          <a:rPr lang="en-US" sz="2400" i="1">
                            <a:latin typeface="Cambria Math" panose="02040503050406030204" pitchFamily="18" charset="0"/>
                            <a:cs typeface="Times New Roman" pitchFamily="18" charset="0"/>
                            <a:sym typeface="Symbol" pitchFamily="18" charset="2"/>
                          </a:rPr>
                          <m:t>1</m:t>
                        </m:r>
                      </m:num>
                      <m:den>
                        <m:r>
                          <a:rPr lang="en-US" sz="2400" b="0" i="1" smtClean="0">
                            <a:latin typeface="Cambria Math" panose="02040503050406030204" pitchFamily="18" charset="0"/>
                            <a:cs typeface="Times New Roman" pitchFamily="18" charset="0"/>
                            <a:sym typeface="Symbol" pitchFamily="18" charset="2"/>
                          </a:rPr>
                          <m:t>4</m:t>
                        </m:r>
                      </m:den>
                    </m:f>
                  </m:oMath>
                </a14:m>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8   + 9   +  5  + 12  )  =  8.5</a:t>
                </a:r>
              </a:p>
              <a:p>
                <a:pPr marL="12700" indent="-12700">
                  <a:spcBef>
                    <a:spcPct val="0"/>
                  </a:spcBef>
                  <a:buFontTx/>
                  <a:buNone/>
                </a:pPr>
                <a:endParaRPr lang="en-US"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a:latin typeface="Cambria Math" panose="02040503050406030204" pitchFamily="18" charset="0"/>
                            <a:cs typeface="Times New Roman" pitchFamily="18" charset="0"/>
                            <a:sym typeface="Symbol" pitchFamily="18" charset="2"/>
                          </a:rPr>
                        </m:ctrlPr>
                      </m:fPr>
                      <m:num>
                        <m:r>
                          <a:rPr lang="en-US" sz="2400" i="1">
                            <a:latin typeface="Cambria Math" panose="02040503050406030204" pitchFamily="18" charset="0"/>
                            <a:cs typeface="Times New Roman" pitchFamily="18" charset="0"/>
                            <a:sym typeface="Symbol" pitchFamily="18" charset="2"/>
                          </a:rPr>
                          <m:t>1</m:t>
                        </m:r>
                      </m:num>
                      <m:den>
                        <m:r>
                          <a:rPr lang="en-US" sz="2400" b="0" i="1" smtClean="0">
                            <a:latin typeface="Cambria Math" panose="02040503050406030204" pitchFamily="18" charset="0"/>
                            <a:cs typeface="Times New Roman" pitchFamily="18" charset="0"/>
                            <a:sym typeface="Symbol" pitchFamily="18" charset="2"/>
                          </a:rPr>
                          <m:t>4</m:t>
                        </m:r>
                      </m:den>
                    </m:f>
                  </m:oMath>
                </a14:m>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10 + 12 +  6  + 12  )  =  10</a:t>
                </a:r>
              </a:p>
              <a:p>
                <a:pPr marL="12700" indent="-12700">
                  <a:spcBef>
                    <a:spcPct val="0"/>
                  </a:spcBef>
                  <a:buFontTx/>
                  <a:buNone/>
                </a:pPr>
                <a:endParaRPr lang="en-US"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14:m>
                  <m:oMath xmlns:m="http://schemas.openxmlformats.org/officeDocument/2006/math">
                    <m:f>
                      <m:fPr>
                        <m:ctrlPr>
                          <a:rPr lang="en-US" sz="2400" i="1">
                            <a:latin typeface="Cambria Math" panose="02040503050406030204" pitchFamily="18" charset="0"/>
                            <a:cs typeface="Times New Roman" pitchFamily="18" charset="0"/>
                            <a:sym typeface="Symbol" pitchFamily="18" charset="2"/>
                          </a:rPr>
                        </m:ctrlPr>
                      </m:fPr>
                      <m:num>
                        <m:r>
                          <a:rPr lang="en-US" sz="2400" i="1">
                            <a:latin typeface="Cambria Math" panose="02040503050406030204" pitchFamily="18" charset="0"/>
                            <a:cs typeface="Times New Roman" pitchFamily="18" charset="0"/>
                            <a:sym typeface="Symbol" pitchFamily="18" charset="2"/>
                          </a:rPr>
                          <m:t>1</m:t>
                        </m:r>
                      </m:num>
                      <m:den>
                        <m:r>
                          <a:rPr lang="en-US" sz="2400" b="0" i="1" smtClean="0">
                            <a:latin typeface="Cambria Math" panose="02040503050406030204" pitchFamily="18" charset="0"/>
                            <a:cs typeface="Times New Roman" pitchFamily="18" charset="0"/>
                            <a:sym typeface="Symbol" pitchFamily="18" charset="2"/>
                          </a:rPr>
                          <m:t>4</m:t>
                        </m:r>
                      </m:den>
                    </m:f>
                  </m:oMath>
                </a14:m>
                <a:r>
                  <a:rPr lang="en-US" sz="2400" dirty="0">
                    <a:latin typeface="Times New Roman" pitchFamily="18" charset="0"/>
                    <a:cs typeface="Times New Roman" pitchFamily="18" charset="0"/>
                    <a:sym typeface="Symbol" pitchFamily="18" charset="2"/>
                  </a:rPr>
                  <a:t> ( 17 + 5   +  8  + 15  )  =  11.25</a:t>
                </a:r>
              </a:p>
              <a:p>
                <a:pPr marL="12700" indent="-12700">
                  <a:spcBef>
                    <a:spcPct val="0"/>
                  </a:spcBef>
                  <a:buFontTx/>
                  <a:buNone/>
                </a:pPr>
                <a:endParaRPr lang="en-US"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LE</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min { 8.5 , 10 , 11.25 } =  8.5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mc:Choice>
        <mc:Fallback xmlns="">
          <p:sp>
            <p:nvSpPr>
              <p:cNvPr id="353282" name="Rectangle 2"/>
              <p:cNvSpPr>
                <a:spLocks noGrp="1" noRot="1" noChangeAspect="1" noMove="1" noResize="1" noEditPoints="1" noAdjustHandles="1" noChangeArrowheads="1" noChangeShapeType="1" noTextEdit="1"/>
              </p:cNvSpPr>
              <p:nvPr>
                <p:ph type="body" sz="half" idx="1"/>
              </p:nvPr>
            </p:nvSpPr>
            <p:spPr>
              <a:xfrm>
                <a:off x="200025" y="1524000"/>
                <a:ext cx="8702675" cy="4711700"/>
              </a:xfrm>
              <a:blipFill>
                <a:blip r:embed="rId2"/>
                <a:stretch>
                  <a:fillRect l="-1121" t="-1035" r="-1051" b="-10349"/>
                </a:stretch>
              </a:blipFill>
            </p:spPr>
            <p:txBody>
              <a:bodyPr/>
              <a:lstStyle/>
              <a:p>
                <a:r>
                  <a:rPr lang="en-US">
                    <a:noFill/>
                  </a:rPr>
                  <a:t> </a:t>
                </a:r>
              </a:p>
            </p:txBody>
          </p:sp>
        </mc:Fallback>
      </mc:AlternateContent>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لابلاس</a:t>
            </a:r>
          </a:p>
        </p:txBody>
      </p:sp>
      <p:graphicFrame>
        <p:nvGraphicFramePr>
          <p:cNvPr id="8" name="Group 56"/>
          <p:cNvGraphicFramePr>
            <a:graphicFrameLocks noGrp="1"/>
          </p:cNvGraphicFramePr>
          <p:nvPr>
            <p:ph sz="half" idx="2"/>
            <p:extLst>
              <p:ext uri="{D42A27DB-BD31-4B8C-83A1-F6EECF244321}">
                <p14:modId xmlns:p14="http://schemas.microsoft.com/office/powerpoint/2010/main" val="1616474313"/>
              </p:ext>
            </p:extLst>
          </p:nvPr>
        </p:nvGraphicFramePr>
        <p:xfrm>
          <a:off x="762000" y="2076440"/>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2795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60A6EC19-A78E-4140-B94D-192F68EF3373}" type="slidenum">
              <a:rPr lang="ar-SA"/>
              <a:pPr/>
              <a:t>39</a:t>
            </a:fld>
            <a:endParaRPr lang="en-US" dirty="0"/>
          </a:p>
        </p:txBody>
      </p:sp>
      <p:sp>
        <p:nvSpPr>
          <p:cNvPr id="351234" name="Rectangle 2"/>
          <p:cNvSpPr>
            <a:spLocks noGrp="1" noChangeArrowheads="1"/>
          </p:cNvSpPr>
          <p:nvPr>
            <p:ph type="body" sz="half" idx="1"/>
          </p:nvPr>
        </p:nvSpPr>
        <p:spPr>
          <a:xfrm>
            <a:off x="200025" y="1525612"/>
            <a:ext cx="8702675" cy="4711700"/>
          </a:xfrm>
        </p:spPr>
        <p:txBody>
          <a:bodyPr/>
          <a:lstStyle/>
          <a:p>
            <a:pPr marL="179388" lvl="1" indent="0" algn="r" rtl="1">
              <a:spcBef>
                <a:spcPct val="0"/>
              </a:spcBef>
              <a:buFontTx/>
              <a:buNone/>
            </a:pPr>
            <a:endParaRPr lang="en-US" dirty="0">
              <a:latin typeface="Times New Roman" pitchFamily="18" charset="0"/>
              <a:cs typeface="Times New Roman" pitchFamily="18" charset="0"/>
              <a:sym typeface="Symbol" pitchFamily="18" charset="2"/>
            </a:endParaRPr>
          </a:p>
          <a:p>
            <a:pPr marL="1092200" lvl="1" indent="-457200" algn="ctr" rtl="1">
              <a:spcBef>
                <a:spcPct val="0"/>
              </a:spcBef>
              <a:buFontTx/>
              <a:buNone/>
            </a:pPr>
            <a:endParaRPr lang="en-US" sz="1400" dirty="0">
              <a:latin typeface="Times New Roman" pitchFamily="18" charset="0"/>
              <a:cs typeface="Times New Roman" pitchFamily="18" charset="0"/>
              <a:sym typeface="Symbol" pitchFamily="18" charset="2"/>
            </a:endParaRPr>
          </a:p>
          <a:p>
            <a:pPr marL="1092200" lvl="1" indent="-457200" algn="ctr" rtl="1">
              <a:spcBef>
                <a:spcPct val="0"/>
              </a:spcBef>
              <a:buFontTx/>
              <a:buNone/>
            </a:pPr>
            <a:endParaRPr lang="en-US" sz="1400" dirty="0">
              <a:latin typeface="Times New Roman" pitchFamily="18" charset="0"/>
              <a:cs typeface="Times New Roman" pitchFamily="18" charset="0"/>
              <a:sym typeface="Symbol" pitchFamily="18" charset="2"/>
            </a:endParaRPr>
          </a:p>
          <a:p>
            <a:pPr marL="1092200" lvl="1" indent="-457200" algn="ctr" rtl="1">
              <a:spcBef>
                <a:spcPct val="0"/>
              </a:spcBef>
              <a:buFontTx/>
              <a:buNone/>
            </a:pPr>
            <a:endParaRPr lang="ar-SA" sz="1400" dirty="0">
              <a:latin typeface="Times New Roman" pitchFamily="18" charset="0"/>
              <a:cs typeface="Times New Roman" pitchFamily="18" charset="0"/>
              <a:sym typeface="Symbol" pitchFamily="18" charset="2"/>
            </a:endParaRPr>
          </a:p>
          <a:p>
            <a:pPr marL="179388" lvl="1" indent="0" algn="r" rtl="1">
              <a:spcBef>
                <a:spcPct val="0"/>
              </a:spcBef>
              <a:buFontTx/>
              <a:buNone/>
            </a:pPr>
            <a:r>
              <a:rPr lang="ar-SA" dirty="0">
                <a:latin typeface="Times New Roman" pitchFamily="18" charset="0"/>
                <a:cs typeface="Times New Roman" pitchFamily="18" charset="0"/>
                <a:sym typeface="Symbol" pitchFamily="18" charset="2"/>
              </a:rPr>
              <a:t>تقييم البديل</a:t>
            </a:r>
            <a:r>
              <a:rPr lang="ar-SA"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a:t>
            </a:r>
          </a:p>
          <a:p>
            <a:pPr marL="179388" lvl="1" indent="0" algn="r" rtl="1">
              <a:spcBef>
                <a:spcPct val="0"/>
              </a:spcBef>
              <a:buFontTx/>
              <a:buNone/>
            </a:pPr>
            <a:endParaRPr lang="ar-SA" sz="1400" dirty="0">
              <a:latin typeface="Times New Roman" pitchFamily="18" charset="0"/>
              <a:cs typeface="Times New Roman" pitchFamily="18" charset="0"/>
              <a:sym typeface="Symbol" pitchFamily="18" charset="2"/>
            </a:endParaRPr>
          </a:p>
          <a:p>
            <a:pPr marL="179388" lvl="1" indent="0" algn="r" rtl="1">
              <a:spcBef>
                <a:spcPct val="0"/>
              </a:spcBef>
              <a:buNone/>
            </a:pPr>
            <a:r>
              <a:rPr lang="ar-SA" dirty="0">
                <a:solidFill>
                  <a:srgbClr val="0000FF"/>
                </a:solidFill>
                <a:latin typeface="Times New Roman" pitchFamily="18" charset="0"/>
                <a:cs typeface="Times New Roman" pitchFamily="18" charset="0"/>
                <a:sym typeface="Symbol" pitchFamily="18" charset="2"/>
              </a:rPr>
              <a:t>مصفوفة أرباح: </a:t>
            </a:r>
            <a:r>
              <a:rPr lang="ar-SA" dirty="0">
                <a:latin typeface="Times New Roman" pitchFamily="18" charset="0"/>
                <a:cs typeface="Times New Roman" pitchFamily="18" charset="0"/>
                <a:sym typeface="Symbol" pitchFamily="18" charset="2"/>
              </a:rPr>
              <a:t>عند اختيار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i="1" baseline="-25000" dirty="0">
                <a:latin typeface="Book Antiqua"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ar-SA" dirty="0">
                <a:solidFill>
                  <a:srgbClr val="0000FF"/>
                </a:solidFill>
                <a:latin typeface="Times New Roman" pitchFamily="18" charset="0"/>
                <a:cs typeface="Times New Roman" pitchFamily="18" charset="0"/>
                <a:sym typeface="Symbol" pitchFamily="18" charset="2"/>
              </a:rPr>
              <a:t>سنحصل على أقل ربح</a:t>
            </a:r>
            <a:r>
              <a:rPr lang="ar-SA" dirty="0">
                <a:latin typeface="Times New Roman" pitchFamily="18" charset="0"/>
                <a:cs typeface="Times New Roman" pitchFamily="18" charset="0"/>
                <a:sym typeface="Symbol" pitchFamily="18" charset="2"/>
              </a:rPr>
              <a:t>: </a:t>
            </a:r>
          </a:p>
          <a:p>
            <a:pPr marL="1092200" lvl="1" indent="-1092200">
              <a:lnSpc>
                <a:spcPct val="120000"/>
              </a:lnSpc>
              <a:spcBef>
                <a:spcPct val="0"/>
              </a:spcBef>
              <a:buFontTx/>
              <a:buNone/>
            </a:pP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in</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     </a:t>
            </a:r>
            <a:r>
              <a:rPr lang="en-US" i="1" dirty="0" err="1">
                <a:latin typeface="Book Antiqua" pitchFamily="18" charset="0"/>
                <a:cs typeface="Times New Roman" pitchFamily="18" charset="0"/>
                <a:sym typeface="Symbol" pitchFamily="18" charset="2"/>
              </a:rPr>
              <a:t>i</a:t>
            </a:r>
            <a:r>
              <a:rPr lang="en-US" dirty="0">
                <a:latin typeface="Book Antiqua"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1, 2, … , </a:t>
            </a:r>
            <a:r>
              <a:rPr lang="en-US" i="1" dirty="0">
                <a:latin typeface="Times New Roman"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p>
          <a:p>
            <a:pPr marL="179388" lvl="1" indent="0" algn="r" rtl="1">
              <a:lnSpc>
                <a:spcPct val="120000"/>
              </a:lnSpc>
              <a:spcBef>
                <a:spcPct val="0"/>
              </a:spcBef>
              <a:buNone/>
            </a:pPr>
            <a:endParaRPr lang="ar-SA" sz="2000" dirty="0">
              <a:solidFill>
                <a:srgbClr val="006600"/>
              </a:solidFill>
              <a:latin typeface="Times New Roman" pitchFamily="18" charset="0"/>
              <a:cs typeface="Times New Roman" pitchFamily="18" charset="0"/>
              <a:sym typeface="Symbol" pitchFamily="18" charset="2"/>
            </a:endParaRPr>
          </a:p>
          <a:p>
            <a:pPr marL="179388" lvl="1" indent="0" algn="r" rtl="1">
              <a:lnSpc>
                <a:spcPct val="120000"/>
              </a:lnSpc>
              <a:spcBef>
                <a:spcPct val="0"/>
              </a:spcBef>
              <a:buNone/>
            </a:pPr>
            <a:r>
              <a:rPr lang="ar-SA" dirty="0">
                <a:solidFill>
                  <a:srgbClr val="FF0000"/>
                </a:solidFill>
                <a:latin typeface="Times New Roman" pitchFamily="18" charset="0"/>
                <a:cs typeface="Times New Roman" pitchFamily="18" charset="0"/>
                <a:sym typeface="Symbol" pitchFamily="18" charset="2"/>
              </a:rPr>
              <a:t>مصفوفة تكاليف: </a:t>
            </a:r>
            <a:r>
              <a:rPr lang="ar-SA" dirty="0">
                <a:latin typeface="Times New Roman" pitchFamily="18" charset="0"/>
                <a:cs typeface="Times New Roman" pitchFamily="18" charset="0"/>
                <a:sym typeface="Symbol" pitchFamily="18" charset="2"/>
              </a:rPr>
              <a:t>عند اختيار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i="1" baseline="-25000" dirty="0">
                <a:latin typeface="Book Antiqua"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ar-SA" dirty="0">
                <a:solidFill>
                  <a:srgbClr val="FF0000"/>
                </a:solidFill>
                <a:latin typeface="Times New Roman" pitchFamily="18" charset="0"/>
                <a:cs typeface="Times New Roman" pitchFamily="18" charset="0"/>
                <a:sym typeface="Symbol" pitchFamily="18" charset="2"/>
              </a:rPr>
              <a:t>سنحصل على أكبر خسارة</a:t>
            </a:r>
            <a:r>
              <a:rPr lang="ar-SA" dirty="0">
                <a:latin typeface="Times New Roman" pitchFamily="18" charset="0"/>
                <a:cs typeface="Times New Roman" pitchFamily="18" charset="0"/>
                <a:sym typeface="Symbol" pitchFamily="18" charset="2"/>
              </a:rPr>
              <a:t>:</a:t>
            </a:r>
            <a:r>
              <a:rPr lang="ar-SA" dirty="0">
                <a:solidFill>
                  <a:srgbClr val="FF0000"/>
                </a:solidFill>
                <a:latin typeface="Times New Roman" pitchFamily="18" charset="0"/>
                <a:cs typeface="Times New Roman" pitchFamily="18" charset="0"/>
                <a:sym typeface="Symbol" pitchFamily="18" charset="2"/>
              </a:rPr>
              <a:t> </a:t>
            </a:r>
          </a:p>
          <a:p>
            <a:pPr marL="1092200" lvl="1" indent="-1092200">
              <a:lnSpc>
                <a:spcPct val="120000"/>
              </a:lnSpc>
              <a:spcBef>
                <a:spcPct val="0"/>
              </a:spcBef>
              <a:buFontTx/>
              <a:buNone/>
            </a:pP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in</a:t>
            </a:r>
            <a:r>
              <a:rPr lang="en-US" dirty="0">
                <a:latin typeface="Times New Roman" pitchFamily="18" charset="0"/>
                <a:cs typeface="Times New Roman" pitchFamily="18" charset="0"/>
                <a:sym typeface="Symbol" pitchFamily="18" charset="2"/>
              </a:rPr>
              <a:t>)      ,     </a:t>
            </a:r>
            <a:r>
              <a:rPr lang="en-US" i="1" dirty="0" err="1">
                <a:latin typeface="Book Antiqua" pitchFamily="18" charset="0"/>
                <a:cs typeface="Times New Roman" pitchFamily="18" charset="0"/>
                <a:sym typeface="Symbol" pitchFamily="18" charset="2"/>
              </a:rPr>
              <a:t>i</a:t>
            </a:r>
            <a:r>
              <a:rPr lang="en-US" dirty="0">
                <a:latin typeface="Book Antiqua"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1, 2, … , </a:t>
            </a:r>
            <a:r>
              <a:rPr lang="en-US" i="1" dirty="0">
                <a:latin typeface="Book Antiqua" pitchFamily="18" charset="0"/>
                <a:cs typeface="Times New Roman" pitchFamily="18" charset="0"/>
                <a:sym typeface="Symbol" pitchFamily="18" charset="2"/>
              </a:rPr>
              <a:t>m</a:t>
            </a:r>
            <a:endParaRPr lang="ar-SA" i="1" dirty="0">
              <a:latin typeface="Book Antiqua"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التشاؤم</a:t>
            </a:r>
          </a:p>
        </p:txBody>
      </p:sp>
      <p:sp>
        <p:nvSpPr>
          <p:cNvPr id="7" name="Text Box 6"/>
          <p:cNvSpPr txBox="1">
            <a:spLocks noChangeArrowheads="1"/>
          </p:cNvSpPr>
          <p:nvPr/>
        </p:nvSpPr>
        <p:spPr bwMode="auto">
          <a:xfrm>
            <a:off x="1144699" y="1700808"/>
            <a:ext cx="6813325" cy="741742"/>
          </a:xfrm>
          <a:prstGeom prst="rect">
            <a:avLst/>
          </a:prstGeom>
          <a:solidFill>
            <a:srgbClr val="92D050">
              <a:alpha val="20000"/>
            </a:srgbClr>
          </a:solidFill>
          <a:ln w="38100" cmpd="sng">
            <a:solidFill>
              <a:srgbClr val="006600"/>
            </a:solidFill>
            <a:miter lim="800000"/>
            <a:headEnd/>
            <a:tailEnd/>
          </a:ln>
          <a:effectLst/>
        </p:spPr>
        <p:txBody>
          <a:bodyPr wrap="square" bIns="91440">
            <a:spAutoFit/>
          </a:bodyPr>
          <a:lstStyle/>
          <a:p>
            <a:pPr marL="114300" lvl="1" algn="ctr" rtl="1">
              <a:lnSpc>
                <a:spcPct val="140000"/>
              </a:lnSpc>
            </a:pPr>
            <a:r>
              <a:rPr lang="ar-SA" sz="2800" dirty="0">
                <a:latin typeface="Times New Roman" pitchFamily="18" charset="0"/>
                <a:cs typeface="Times New Roman" pitchFamily="18" charset="0"/>
                <a:sym typeface="Symbol" pitchFamily="18" charset="2"/>
              </a:rPr>
              <a:t>أسوأ العوائد هو الذي سيتحقق لكل بديل</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4</a:t>
            </a:fld>
            <a:endParaRPr lang="en-US"/>
          </a:p>
        </p:txBody>
      </p:sp>
      <p:sp>
        <p:nvSpPr>
          <p:cNvPr id="317442" name="Rectangle 2"/>
          <p:cNvSpPr>
            <a:spLocks noGrp="1" noChangeArrowheads="1"/>
          </p:cNvSpPr>
          <p:nvPr>
            <p:ph type="body" sz="half" idx="1"/>
          </p:nvPr>
        </p:nvSpPr>
        <p:spPr>
          <a:xfrm>
            <a:off x="76200" y="1809750"/>
            <a:ext cx="8943975" cy="4711700"/>
          </a:xfrm>
        </p:spPr>
        <p:txBody>
          <a:bodyPr/>
          <a:lstStyle/>
          <a:p>
            <a:pPr marL="533400" indent="-533400" algn="just" rtl="1">
              <a:spcBef>
                <a:spcPct val="0"/>
              </a:spcBef>
              <a:buClr>
                <a:schemeClr val="tx1"/>
              </a:buClr>
            </a:pPr>
            <a:r>
              <a:rPr lang="ar-SA" dirty="0">
                <a:solidFill>
                  <a:srgbClr val="0000FF"/>
                </a:solidFill>
                <a:latin typeface="Times New Roman" pitchFamily="18" charset="0"/>
                <a:cs typeface="Times New Roman" pitchFamily="18" charset="0"/>
                <a:sym typeface="Symbol" pitchFamily="18" charset="2"/>
              </a:rPr>
              <a:t>عائد القرار </a:t>
            </a:r>
            <a:r>
              <a:rPr lang="en-US" dirty="0">
                <a:solidFill>
                  <a:srgbClr val="0000FF"/>
                </a:solidFill>
                <a:latin typeface="Times New Roman" pitchFamily="18" charset="0"/>
                <a:cs typeface="Times New Roman" pitchFamily="18" charset="0"/>
                <a:sym typeface="Symbol" pitchFamily="18" charset="2"/>
              </a:rPr>
              <a:t>(Reward)</a:t>
            </a:r>
            <a:r>
              <a:rPr lang="ar-SA" dirty="0">
                <a:latin typeface="Times New Roman" pitchFamily="18" charset="0"/>
                <a:cs typeface="Times New Roman" pitchFamily="18" charset="0"/>
                <a:sym typeface="Symbol" pitchFamily="18" charset="2"/>
              </a:rPr>
              <a:t>:</a:t>
            </a:r>
            <a:r>
              <a:rPr lang="ar-SA" dirty="0">
                <a:solidFill>
                  <a:srgbClr val="0000FF"/>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هي القيمة الناتجة بعد اتخاذ القرار ومعرفة حالة الطبيعة التي حدثت (تمثل أرباح أو تكاليف).</a:t>
            </a:r>
            <a:r>
              <a:rPr lang="ar-SA" b="1" dirty="0">
                <a:latin typeface="Times New Roman" pitchFamily="18" charset="0"/>
                <a:cs typeface="Times New Roman" pitchFamily="18" charset="0"/>
                <a:sym typeface="Symbol" pitchFamily="18" charset="2"/>
              </a:rPr>
              <a:t>	</a:t>
            </a:r>
          </a:p>
          <a:p>
            <a:pPr marL="533400" indent="-533400" algn="r" rtl="1">
              <a:spcBef>
                <a:spcPct val="0"/>
              </a:spcBef>
              <a:buFontTx/>
              <a:buNone/>
            </a:pPr>
            <a:endParaRPr lang="ar-SA" sz="1800" b="1"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r>
              <a:rPr lang="ar-SA" dirty="0">
                <a:solidFill>
                  <a:srgbClr val="0000FF"/>
                </a:solidFill>
                <a:latin typeface="Times New Roman" pitchFamily="18" charset="0"/>
                <a:cs typeface="Times New Roman" pitchFamily="18" charset="0"/>
                <a:sym typeface="Symbol" pitchFamily="18" charset="2"/>
              </a:rPr>
              <a:t>مصفوفة (جدول) العوائد</a:t>
            </a:r>
            <a:r>
              <a:rPr lang="ar-SA" dirty="0">
                <a:latin typeface="Times New Roman" pitchFamily="18" charset="0"/>
                <a:cs typeface="Times New Roman" pitchFamily="18" charset="0"/>
                <a:sym typeface="Symbol" pitchFamily="18" charset="2"/>
              </a:rPr>
              <a:t>:</a:t>
            </a:r>
            <a:r>
              <a:rPr lang="ar-SA" b="1" dirty="0">
                <a:solidFill>
                  <a:srgbClr val="FF0000"/>
                </a:solidFill>
                <a:latin typeface="Times New Roman" pitchFamily="18" charset="0"/>
                <a:cs typeface="Times New Roman" pitchFamily="18" charset="0"/>
                <a:sym typeface="Symbol" pitchFamily="18" charset="2"/>
              </a:rPr>
              <a:t>                                                     </a:t>
            </a:r>
          </a:p>
          <a:p>
            <a:pPr marL="533400" indent="-533400" algn="r" rtl="1">
              <a:spcBef>
                <a:spcPct val="0"/>
              </a:spcBef>
              <a:buNone/>
            </a:pPr>
            <a:r>
              <a:rPr lang="ar-SA" dirty="0">
                <a:latin typeface="Times New Roman" pitchFamily="18" charset="0"/>
                <a:cs typeface="Times New Roman" pitchFamily="18" charset="0"/>
                <a:sym typeface="Symbol" pitchFamily="18" charset="2"/>
              </a:rPr>
              <a:t>     لتكن حالات الطبيعة لقرار ما هي :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1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2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S</a:t>
            </a:r>
            <a:r>
              <a:rPr lang="en-US" baseline="-25000" dirty="0">
                <a:latin typeface="Times New Roman" pitchFamily="18" charset="0"/>
                <a:cs typeface="Times New Roman" pitchFamily="18" charset="0"/>
                <a:sym typeface="Symbol" pitchFamily="18" charset="2"/>
              </a:rPr>
              <a:t>3 </a:t>
            </a:r>
            <a:r>
              <a:rPr lang="en-US" dirty="0">
                <a:latin typeface="Times New Roman" pitchFamily="18" charset="0"/>
                <a:cs typeface="Times New Roman" pitchFamily="18" charset="0"/>
                <a:sym typeface="Symbol" pitchFamily="18" charset="2"/>
              </a:rPr>
              <a:t>, … , </a:t>
            </a:r>
            <a:r>
              <a:rPr lang="en-US" i="1" dirty="0" err="1">
                <a:latin typeface="Times New Roman" pitchFamily="18" charset="0"/>
                <a:cs typeface="Times New Roman" pitchFamily="18" charset="0"/>
                <a:sym typeface="Symbol" pitchFamily="18" charset="2"/>
              </a:rPr>
              <a:t>S</a:t>
            </a:r>
            <a:r>
              <a:rPr lang="en-US" b="1" i="1" baseline="-25000" dirty="0" err="1">
                <a:latin typeface="Book Antiqua" pitchFamily="18" charset="0"/>
                <a:cs typeface="Times New Roman" pitchFamily="18" charset="0"/>
                <a:sym typeface="Symbol" pitchFamily="18" charset="2"/>
              </a:rPr>
              <a:t>n</a:t>
            </a:r>
            <a:r>
              <a:rPr lang="en-US" dirty="0">
                <a:latin typeface="Times New Roman" pitchFamily="18" charset="0"/>
                <a:cs typeface="Times New Roman" pitchFamily="18" charset="0"/>
                <a:sym typeface="Symbol" pitchFamily="18" charset="2"/>
              </a:rPr>
              <a:t> </a:t>
            </a:r>
            <a:r>
              <a:rPr lang="ar-SA" sz="2000" dirty="0">
                <a:latin typeface="Times New Roman" pitchFamily="18" charset="0"/>
                <a:cs typeface="Times New Roman" pitchFamily="18" charset="0"/>
                <a:sym typeface="Symbol" pitchFamily="18" charset="2"/>
              </a:rPr>
              <a:t>	</a:t>
            </a:r>
            <a:endParaRPr lang="en-US" sz="2000"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en-US" sz="2000" dirty="0">
              <a:latin typeface="Times New Roman" pitchFamily="18" charset="0"/>
              <a:cs typeface="Times New Roman" pitchFamily="18" charset="0"/>
              <a:sym typeface="Symbol" pitchFamily="18" charset="2"/>
            </a:endParaRPr>
          </a:p>
          <a:p>
            <a:pPr marL="533400" indent="-533400" algn="r" rtl="1">
              <a:spcBef>
                <a:spcPct val="0"/>
              </a:spcBef>
              <a:buFontTx/>
              <a:buNone/>
            </a:pPr>
            <a:r>
              <a:rPr lang="ar-SA" dirty="0">
                <a:latin typeface="Times New Roman" pitchFamily="18" charset="0"/>
                <a:cs typeface="Times New Roman" pitchFamily="18" charset="0"/>
                <a:sym typeface="Symbol" pitchFamily="18" charset="2"/>
              </a:rPr>
              <a:t>     لتكن البدائل المتاحة لقرار ما هي : </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3 </a:t>
            </a:r>
            <a:r>
              <a:rPr lang="en-US" dirty="0">
                <a:latin typeface="Times New Roman" pitchFamily="18" charset="0"/>
                <a:cs typeface="Times New Roman" pitchFamily="18" charset="0"/>
                <a:sym typeface="Symbol" pitchFamily="18" charset="2"/>
              </a:rPr>
              <a:t>, … , </a:t>
            </a:r>
            <a:r>
              <a:rPr lang="en-US" i="1" dirty="0">
                <a:latin typeface="Times New Roman" pitchFamily="18" charset="0"/>
                <a:cs typeface="Times New Roman" pitchFamily="18" charset="0"/>
                <a:sym typeface="Symbol" pitchFamily="18" charset="2"/>
              </a:rPr>
              <a:t>A</a:t>
            </a:r>
            <a:r>
              <a:rPr lang="en-US" b="1"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r>
              <a:rPr lang="ar-SA" sz="2000" dirty="0">
                <a:latin typeface="Times New Roman" pitchFamily="18" charset="0"/>
                <a:cs typeface="Times New Roman" pitchFamily="18" charset="0"/>
                <a:sym typeface="Symbol" pitchFamily="18" charset="2"/>
              </a:rPr>
              <a:t>	</a:t>
            </a:r>
          </a:p>
          <a:p>
            <a:pPr marL="533400" indent="-533400" algn="r" rtl="1">
              <a:spcBef>
                <a:spcPct val="0"/>
              </a:spcBef>
              <a:buFontTx/>
              <a:buNone/>
            </a:pPr>
            <a:endParaRPr lang="ar-SA" sz="2000" dirty="0">
              <a:latin typeface="Times New Roman" pitchFamily="18" charset="0"/>
              <a:cs typeface="Times New Roman" pitchFamily="18" charset="0"/>
              <a:sym typeface="Symbol" pitchFamily="18" charset="2"/>
            </a:endParaRPr>
          </a:p>
          <a:p>
            <a:pPr marL="358775" indent="-358775" algn="r" rtl="1">
              <a:spcBef>
                <a:spcPct val="0"/>
              </a:spcBef>
              <a:buFontTx/>
              <a:buNone/>
            </a:pPr>
            <a:r>
              <a:rPr lang="ar-SA" dirty="0">
                <a:latin typeface="Times New Roman" pitchFamily="18" charset="0"/>
                <a:cs typeface="Times New Roman" pitchFamily="18" charset="0"/>
                <a:sym typeface="Symbol" pitchFamily="18" charset="2"/>
              </a:rPr>
              <a:t>     وليكن العائد من اختيار البديل </a:t>
            </a:r>
            <a:r>
              <a:rPr lang="en-US" i="1" dirty="0" err="1">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وحدوث حالة الطبيعة  </a:t>
            </a:r>
            <a:r>
              <a:rPr lang="en-US" i="1" dirty="0">
                <a:latin typeface="Book Antiqua" pitchFamily="18" charset="0"/>
                <a:cs typeface="Times New Roman" pitchFamily="18" charset="0"/>
                <a:sym typeface="Symbol" pitchFamily="18" charset="2"/>
              </a:rPr>
              <a:t>j</a:t>
            </a:r>
            <a:r>
              <a:rPr lang="ar-SA" dirty="0">
                <a:latin typeface="Times New Roman" pitchFamily="18" charset="0"/>
                <a:cs typeface="Times New Roman" pitchFamily="18" charset="0"/>
                <a:sym typeface="Symbol" pitchFamily="18" charset="2"/>
              </a:rPr>
              <a:t>  =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ij</a:t>
            </a:r>
            <a:r>
              <a:rPr lang="ar-SA" baseline="-25000"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العوائد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10C7811-6194-4965-98ED-2D8EB2674B3A}" type="slidenum">
              <a:rPr lang="ar-SA"/>
              <a:pPr/>
              <a:t>40</a:t>
            </a:fld>
            <a:endParaRPr lang="en-US"/>
          </a:p>
        </p:txBody>
      </p:sp>
      <p:sp>
        <p:nvSpPr>
          <p:cNvPr id="352258" name="Rectangle 2"/>
          <p:cNvSpPr>
            <a:spLocks noGrp="1" noChangeArrowheads="1"/>
          </p:cNvSpPr>
          <p:nvPr>
            <p:ph type="body" sz="half" idx="1"/>
          </p:nvPr>
        </p:nvSpPr>
        <p:spPr>
          <a:xfrm>
            <a:off x="200025" y="1809750"/>
            <a:ext cx="8702675" cy="4711700"/>
          </a:xfrm>
        </p:spPr>
        <p:txBody>
          <a:bodyPr/>
          <a:lstStyle/>
          <a:p>
            <a:pPr marL="179388" lvl="1" indent="0" algn="r" rtl="1">
              <a:spcBef>
                <a:spcPct val="0"/>
              </a:spcBef>
              <a:buFontTx/>
              <a:buNone/>
            </a:pPr>
            <a:r>
              <a:rPr lang="ar-SA" dirty="0">
                <a:latin typeface="Times New Roman" pitchFamily="18" charset="0"/>
                <a:cs typeface="Times New Roman" pitchFamily="18" charset="0"/>
                <a:sym typeface="Symbol" pitchFamily="18" charset="2"/>
              </a:rPr>
              <a:t>البديل الأمثل على أساس معيار التشاؤم :  </a:t>
            </a:r>
            <a:r>
              <a:rPr lang="ar-SA" u="sng" dirty="0">
                <a:latin typeface="Times New Roman" pitchFamily="18" charset="0"/>
                <a:cs typeface="Times New Roman" pitchFamily="18" charset="0"/>
                <a:sym typeface="Symbol" pitchFamily="18" charset="2"/>
              </a:rPr>
              <a:t>نختار أفضل السيئين</a:t>
            </a:r>
            <a:r>
              <a:rPr lang="ar-SA" dirty="0">
                <a:latin typeface="Times New Roman" pitchFamily="18" charset="0"/>
                <a:cs typeface="Times New Roman" pitchFamily="18" charset="0"/>
                <a:sym typeface="Symbol" pitchFamily="18" charset="2"/>
              </a:rPr>
              <a:t> :</a:t>
            </a: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	</a:t>
            </a:r>
          </a:p>
          <a:p>
            <a:pPr marL="179388" lvl="1" indent="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 </a:t>
            </a:r>
            <a:r>
              <a:rPr lang="ar-SA" dirty="0">
                <a:latin typeface="Times New Roman" pitchFamily="18" charset="0"/>
                <a:cs typeface="Times New Roman" pitchFamily="18" charset="0"/>
                <a:sym typeface="Symbol" pitchFamily="18" charset="2"/>
              </a:rPr>
              <a:t>البديل الأمثل هو الذي يعطي </a:t>
            </a:r>
            <a:r>
              <a:rPr lang="ar-SA" dirty="0">
                <a:solidFill>
                  <a:srgbClr val="0000FF"/>
                </a:solidFill>
                <a:latin typeface="Times New Roman" pitchFamily="18" charset="0"/>
                <a:cs typeface="Times New Roman" pitchFamily="18" charset="0"/>
                <a:sym typeface="Symbol" pitchFamily="18" charset="2"/>
              </a:rPr>
              <a:t>أكبر ”أقل ربح“</a:t>
            </a:r>
          </a:p>
          <a:p>
            <a:pPr marL="1092200" lvl="1" indent="-457200" algn="r" rtl="1">
              <a:spcBef>
                <a:spcPct val="0"/>
              </a:spcBef>
              <a:buFontTx/>
              <a:buNone/>
            </a:pPr>
            <a:r>
              <a:rPr lang="ar-SA" dirty="0">
                <a:solidFill>
                  <a:srgbClr val="006600"/>
                </a:solidFill>
                <a:latin typeface="Times New Roman" pitchFamily="18" charset="0"/>
                <a:cs typeface="Times New Roman" pitchFamily="18" charset="0"/>
                <a:sym typeface="Symbol" pitchFamily="18" charset="2"/>
              </a:rPr>
              <a:t>              </a:t>
            </a:r>
            <a:r>
              <a:rPr lang="en-US" dirty="0">
                <a:solidFill>
                  <a:srgbClr val="0066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a:p>
            <a:pPr marL="179388" lvl="1" indent="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 </a:t>
            </a:r>
            <a:r>
              <a:rPr lang="ar-SA" dirty="0">
                <a:latin typeface="Times New Roman" pitchFamily="18" charset="0"/>
                <a:cs typeface="Times New Roman" pitchFamily="18" charset="0"/>
                <a:sym typeface="Symbol" pitchFamily="18" charset="2"/>
              </a:rPr>
              <a:t>البديل الأمثل هو الذي يعطي </a:t>
            </a:r>
            <a:r>
              <a:rPr lang="ar-SA" dirty="0">
                <a:solidFill>
                  <a:srgbClr val="FF0000"/>
                </a:solidFill>
                <a:latin typeface="Times New Roman" pitchFamily="18" charset="0"/>
                <a:cs typeface="Times New Roman" pitchFamily="18" charset="0"/>
                <a:sym typeface="Symbol" pitchFamily="18" charset="2"/>
              </a:rPr>
              <a:t>أقل ”أكبر خسارة“ </a:t>
            </a:r>
          </a:p>
          <a:p>
            <a:pPr marL="1092200" lvl="1" indent="-457200" algn="r" rtl="1">
              <a:spcBef>
                <a:spcPct val="0"/>
              </a:spcBef>
              <a:buFontTx/>
              <a:buNone/>
            </a:pPr>
            <a:r>
              <a:rPr lang="ar-SA" sz="800" dirty="0">
                <a:solidFill>
                  <a:srgbClr val="006600"/>
                </a:solidFill>
                <a:latin typeface="Times New Roman" pitchFamily="18" charset="0"/>
                <a:cs typeface="Times New Roman" pitchFamily="18" charset="0"/>
                <a:sym typeface="Symbol" pitchFamily="18" charset="2"/>
              </a:rPr>
              <a:t>                                  </a:t>
            </a:r>
            <a:r>
              <a:rPr lang="ar-SA" dirty="0">
                <a:solidFill>
                  <a:srgbClr val="0066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التشاؤم</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8437F4F3-8876-43BB-A0CC-0A2484A4B4FF}" type="slidenum">
              <a:rPr lang="ar-SA"/>
              <a:pPr/>
              <a:t>41</a:t>
            </a:fld>
            <a:endParaRPr lang="en-US"/>
          </a:p>
        </p:txBody>
      </p:sp>
      <p:sp>
        <p:nvSpPr>
          <p:cNvPr id="353282" name="Rectangle 2"/>
          <p:cNvSpPr>
            <a:spLocks noGrp="1" noChangeArrowheads="1"/>
          </p:cNvSpPr>
          <p:nvPr>
            <p:ph type="body" sz="half" idx="1"/>
          </p:nvPr>
        </p:nvSpPr>
        <p:spPr>
          <a:xfrm>
            <a:off x="200025" y="1524000"/>
            <a:ext cx="8702675" cy="4711700"/>
          </a:xfrm>
        </p:spPr>
        <p:txBody>
          <a:bodyPr/>
          <a:lstStyle/>
          <a:p>
            <a:pPr marL="0" indent="0" algn="r" rtl="1">
              <a:spcBef>
                <a:spcPct val="0"/>
              </a:spcBef>
              <a:buFontTx/>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الأرباح التالية ، ما هو البديل المناسب بمعيار التشاؤم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0" indent="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min {   3</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6 ,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1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1</a:t>
            </a:r>
          </a:p>
          <a:p>
            <a:pPr marL="0" indent="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min {   8</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5 ,    4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0" indent="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min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4 , 7 ,  12</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4</a:t>
            </a:r>
          </a:p>
          <a:p>
            <a:pPr marL="12700" indent="-12700">
              <a:spcBef>
                <a:spcPct val="0"/>
              </a:spcBef>
              <a:buFontTx/>
              <a:buNone/>
            </a:pPr>
            <a:endParaRPr lang="en-US" sz="16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max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1 , 4 , </a:t>
            </a:r>
            <a:r>
              <a:rPr lang="en-US" sz="2400" dirty="0">
                <a:latin typeface="Courier New" panose="02070309020205020404" pitchFamily="49" charset="0"/>
                <a:cs typeface="Courier New" panose="02070309020205020404" pitchFamily="49" charset="0"/>
                <a:sym typeface="Symbol" pitchFamily="18" charset="2"/>
              </a:rPr>
              <a:t>-</a:t>
            </a:r>
            <a:r>
              <a:rPr lang="en-US" sz="800" dirty="0">
                <a:latin typeface="Courier New" panose="02070309020205020404" pitchFamily="49" charset="0"/>
                <a:cs typeface="Courier New" panose="02070309020205020404" pitchFamily="49" charset="0"/>
                <a:sym typeface="Symbol" pitchFamily="18" charset="2"/>
              </a:rPr>
              <a:t> </a:t>
            </a:r>
            <a:r>
              <a:rPr lang="en-US" sz="2400" dirty="0">
                <a:latin typeface="Times New Roman" pitchFamily="18" charset="0"/>
                <a:cs typeface="Times New Roman" pitchFamily="18" charset="0"/>
                <a:sym typeface="Symbol" pitchFamily="18" charset="2"/>
              </a:rPr>
              <a:t>4 } =  4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53320" name="Group 40"/>
          <p:cNvGraphicFramePr>
            <a:graphicFrameLocks noGrp="1"/>
          </p:cNvGraphicFramePr>
          <p:nvPr>
            <p:ph sz="half" idx="2"/>
            <p:extLst>
              <p:ext uri="{D42A27DB-BD31-4B8C-83A1-F6EECF244321}">
                <p14:modId xmlns:p14="http://schemas.microsoft.com/office/powerpoint/2010/main" val="1853584923"/>
              </p:ext>
            </p:extLst>
          </p:nvPr>
        </p:nvGraphicFramePr>
        <p:xfrm>
          <a:off x="2330227" y="2079898"/>
          <a:ext cx="6169024" cy="1919288"/>
        </p:xfrm>
        <a:graphic>
          <a:graphicData uri="http://schemas.openxmlformats.org/drawingml/2006/table">
            <a:tbl>
              <a:tblPr/>
              <a:tblGrid>
                <a:gridCol w="1359934">
                  <a:extLst>
                    <a:ext uri="{9D8B030D-6E8A-4147-A177-3AD203B41FA5}">
                      <a16:colId xmlns:a16="http://schemas.microsoft.com/office/drawing/2014/main" val="20000"/>
                    </a:ext>
                  </a:extLst>
                </a:gridCol>
                <a:gridCol w="1603030">
                  <a:extLst>
                    <a:ext uri="{9D8B030D-6E8A-4147-A177-3AD203B41FA5}">
                      <a16:colId xmlns:a16="http://schemas.microsoft.com/office/drawing/2014/main" val="20001"/>
                    </a:ext>
                  </a:extLst>
                </a:gridCol>
                <a:gridCol w="1603030">
                  <a:extLst>
                    <a:ext uri="{9D8B030D-6E8A-4147-A177-3AD203B41FA5}">
                      <a16:colId xmlns:a16="http://schemas.microsoft.com/office/drawing/2014/main" val="20002"/>
                    </a:ext>
                  </a:extLst>
                </a:gridCol>
                <a:gridCol w="1603030">
                  <a:extLst>
                    <a:ext uri="{9D8B030D-6E8A-4147-A177-3AD203B41FA5}">
                      <a16:colId xmlns:a16="http://schemas.microsoft.com/office/drawing/2014/main" val="20003"/>
                    </a:ext>
                  </a:extLst>
                </a:gridCol>
              </a:tblGrid>
              <a:tr h="3683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  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التشاؤم</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8437F4F3-8876-43BB-A0CC-0A2484A4B4FF}" type="slidenum">
              <a:rPr lang="ar-SA"/>
              <a:pPr/>
              <a:t>42</a:t>
            </a:fld>
            <a:endParaRPr lang="en-US"/>
          </a:p>
        </p:txBody>
      </p:sp>
      <p:sp>
        <p:nvSpPr>
          <p:cNvPr id="353282" name="Rectangle 2"/>
          <p:cNvSpPr>
            <a:spLocks noGrp="1" noChangeArrowheads="1"/>
          </p:cNvSpPr>
          <p:nvPr>
            <p:ph type="body" sz="half" idx="1"/>
          </p:nvPr>
        </p:nvSpPr>
        <p:spPr>
          <a:xfrm>
            <a:off x="200025" y="1524000"/>
            <a:ext cx="8702675" cy="4711700"/>
          </a:xfrm>
        </p:spPr>
        <p:txBody>
          <a:bodyPr/>
          <a:lstStyle/>
          <a:p>
            <a:pPr marL="0" indent="0" algn="r" rtl="1">
              <a:spcBef>
                <a:spcPct val="0"/>
              </a:spcBef>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التكاليف التالية ، ما هو البديل المناسب بمعيار التشاؤم ؟</a:t>
            </a:r>
          </a:p>
          <a:p>
            <a:pPr marL="12700" indent="-12700" algn="r" rtl="1">
              <a:spcBef>
                <a:spcPct val="0"/>
              </a:spcBef>
              <a:buFontTx/>
              <a:buNone/>
            </a:pP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3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350" dirty="0">
              <a:latin typeface="Times New Roman" pitchFamily="18" charset="0"/>
              <a:cs typeface="Times New Roman" pitchFamily="18" charset="0"/>
              <a:sym typeface="Symbol" pitchFamily="18" charset="2"/>
            </a:endParaRPr>
          </a:p>
          <a:p>
            <a:pPr marL="0" indent="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max {  8  ,  9  , 5 , 12 }  =  12</a:t>
            </a:r>
          </a:p>
          <a:p>
            <a:pPr marL="0" indent="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max { 10 , 12 , 6 , 12 }  =  12</a:t>
            </a:r>
          </a:p>
          <a:p>
            <a:pPr marL="0" indent="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max { 17 ,  5  , 8 , 15 }  =  17</a:t>
            </a:r>
          </a:p>
          <a:p>
            <a:pPr marL="12700" indent="-12700">
              <a:spcBef>
                <a:spcPct val="0"/>
              </a:spcBef>
              <a:buFontTx/>
              <a:buNone/>
            </a:pPr>
            <a:endParaRPr lang="en-US" sz="16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PV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min { 12 , 12 , 17 } =  12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or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التشاؤم</a:t>
            </a:r>
          </a:p>
        </p:txBody>
      </p:sp>
      <p:graphicFrame>
        <p:nvGraphicFramePr>
          <p:cNvPr id="8" name="Group 56"/>
          <p:cNvGraphicFramePr>
            <a:graphicFrameLocks noGrp="1"/>
          </p:cNvGraphicFramePr>
          <p:nvPr>
            <p:ph sz="half" idx="2"/>
            <p:extLst>
              <p:ext uri="{D42A27DB-BD31-4B8C-83A1-F6EECF244321}">
                <p14:modId xmlns:p14="http://schemas.microsoft.com/office/powerpoint/2010/main" val="1263258421"/>
              </p:ext>
            </p:extLst>
          </p:nvPr>
        </p:nvGraphicFramePr>
        <p:xfrm>
          <a:off x="762000" y="2066915"/>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0548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26543B7-3044-42E3-BFC2-CFAE96A8703B}" type="slidenum">
              <a:rPr lang="ar-SA"/>
              <a:pPr/>
              <a:t>43</a:t>
            </a:fld>
            <a:endParaRPr lang="en-US"/>
          </a:p>
        </p:txBody>
      </p:sp>
      <p:sp>
        <p:nvSpPr>
          <p:cNvPr id="354306" name="Rectangle 2"/>
          <p:cNvSpPr>
            <a:spLocks noGrp="1" noChangeArrowheads="1"/>
          </p:cNvSpPr>
          <p:nvPr>
            <p:ph type="body" sz="half" idx="1"/>
          </p:nvPr>
        </p:nvSpPr>
        <p:spPr>
          <a:xfrm>
            <a:off x="200025" y="1447800"/>
            <a:ext cx="8702675" cy="4711700"/>
          </a:xfrm>
        </p:spPr>
        <p:txBody>
          <a:bodyPr/>
          <a:lstStyle/>
          <a:p>
            <a:pPr marL="179388" lvl="1" indent="0" algn="r" rtl="1">
              <a:spcBef>
                <a:spcPct val="0"/>
              </a:spcBef>
              <a:buFontTx/>
              <a:buNone/>
            </a:pPr>
            <a:endParaRPr lang="en-US" dirty="0">
              <a:latin typeface="Times New Roman" pitchFamily="18" charset="0"/>
              <a:cs typeface="Times New Roman" pitchFamily="18" charset="0"/>
              <a:sym typeface="Symbol" pitchFamily="18" charset="2"/>
            </a:endParaRPr>
          </a:p>
          <a:p>
            <a:pPr marL="179388" lvl="1" indent="0" algn="r" rtl="1">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ctr" rtl="1">
              <a:spcBef>
                <a:spcPct val="0"/>
              </a:spcBef>
              <a:buFontTx/>
              <a:buNone/>
            </a:pPr>
            <a:endParaRPr lang="ar-SA" sz="1400" dirty="0">
              <a:latin typeface="Times New Roman" pitchFamily="18" charset="0"/>
              <a:cs typeface="Times New Roman" pitchFamily="18" charset="0"/>
              <a:sym typeface="Symbol" pitchFamily="18" charset="2"/>
            </a:endParaRPr>
          </a:p>
          <a:p>
            <a:pPr marL="179388" lvl="1" indent="0" algn="r" rtl="1">
              <a:spcBef>
                <a:spcPct val="0"/>
              </a:spcBef>
              <a:buFontTx/>
              <a:buNone/>
            </a:pPr>
            <a:r>
              <a:rPr lang="ar-SA" dirty="0">
                <a:latin typeface="Times New Roman" pitchFamily="18" charset="0"/>
                <a:cs typeface="Times New Roman" pitchFamily="18" charset="0"/>
                <a:sym typeface="Symbol" pitchFamily="18" charset="2"/>
              </a:rPr>
              <a:t>تقييم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a:t>
            </a:r>
          </a:p>
          <a:p>
            <a:pPr marL="179388" lvl="1" indent="0" algn="r" rtl="1">
              <a:spcBef>
                <a:spcPct val="0"/>
              </a:spcBef>
              <a:buFontTx/>
              <a:buNone/>
            </a:pPr>
            <a:endParaRPr lang="ar-SA" sz="1400" dirty="0">
              <a:latin typeface="Times New Roman" pitchFamily="18" charset="0"/>
              <a:cs typeface="Times New Roman" pitchFamily="18" charset="0"/>
              <a:sym typeface="Symbol" pitchFamily="18" charset="2"/>
            </a:endParaRPr>
          </a:p>
          <a:p>
            <a:pPr marL="179388" lvl="1" indent="0" algn="r" rtl="1">
              <a:spcBef>
                <a:spcPct val="0"/>
              </a:spcBef>
              <a:buNone/>
            </a:pPr>
            <a:r>
              <a:rPr lang="ar-SA" dirty="0">
                <a:solidFill>
                  <a:srgbClr val="0000FF"/>
                </a:solidFill>
                <a:latin typeface="Times New Roman" pitchFamily="18" charset="0"/>
                <a:cs typeface="Times New Roman" pitchFamily="18" charset="0"/>
                <a:sym typeface="Symbol" pitchFamily="18" charset="2"/>
              </a:rPr>
              <a:t>مصفوفة أرباح: </a:t>
            </a:r>
            <a:r>
              <a:rPr lang="ar-SA" dirty="0">
                <a:latin typeface="Times New Roman" pitchFamily="18" charset="0"/>
                <a:cs typeface="Times New Roman" pitchFamily="18" charset="0"/>
                <a:sym typeface="Symbol" pitchFamily="18" charset="2"/>
              </a:rPr>
              <a:t>عند اختيار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i="1" baseline="-25000" dirty="0">
                <a:latin typeface="Book Antiqua"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سنحصل على </a:t>
            </a:r>
            <a:r>
              <a:rPr lang="ar-SA" dirty="0">
                <a:solidFill>
                  <a:srgbClr val="0000FF"/>
                </a:solidFill>
                <a:latin typeface="Times New Roman" pitchFamily="18" charset="0"/>
                <a:cs typeface="Times New Roman" pitchFamily="18" charset="0"/>
                <a:sym typeface="Symbol" pitchFamily="18" charset="2"/>
              </a:rPr>
              <a:t>أكبر ربح</a:t>
            </a:r>
            <a:r>
              <a:rPr lang="ar-SA" dirty="0">
                <a:latin typeface="Times New Roman" pitchFamily="18" charset="0"/>
                <a:cs typeface="Times New Roman" pitchFamily="18" charset="0"/>
                <a:sym typeface="Symbol" pitchFamily="18" charset="2"/>
              </a:rPr>
              <a:t>:</a:t>
            </a:r>
            <a:r>
              <a:rPr lang="ar-SA" dirty="0">
                <a:solidFill>
                  <a:srgbClr val="0000FF"/>
                </a:solidFill>
                <a:latin typeface="Times New Roman" pitchFamily="18" charset="0"/>
                <a:cs typeface="Times New Roman" pitchFamily="18" charset="0"/>
                <a:sym typeface="Symbol" pitchFamily="18" charset="2"/>
              </a:rPr>
              <a:t> </a:t>
            </a:r>
          </a:p>
          <a:p>
            <a:pPr marL="57150" lvl="1" indent="-57150">
              <a:lnSpc>
                <a:spcPct val="120000"/>
              </a:lnSpc>
              <a:spcBef>
                <a:spcPct val="0"/>
              </a:spcBef>
              <a:buFontTx/>
              <a:buNone/>
            </a:pPr>
            <a:r>
              <a:rPr lang="ar-SA"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in</a:t>
            </a:r>
            <a:r>
              <a:rPr lang="en-US"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Book Antiqua"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 2, … , </a:t>
            </a:r>
            <a:r>
              <a:rPr lang="en-US" sz="2400" i="1" dirty="0">
                <a:latin typeface="Book Antiqua" pitchFamily="18" charset="0"/>
                <a:cs typeface="Times New Roman" pitchFamily="18" charset="0"/>
                <a:sym typeface="Symbol" pitchFamily="18" charset="2"/>
              </a:rPr>
              <a:t>m </a:t>
            </a:r>
          </a:p>
          <a:p>
            <a:pPr marL="1092200" lvl="1" indent="-457200" rtl="1">
              <a:lnSpc>
                <a:spcPct val="120000"/>
              </a:lnSpc>
              <a:spcBef>
                <a:spcPct val="0"/>
              </a:spcBef>
              <a:buFontTx/>
              <a:buNone/>
            </a:pPr>
            <a:endParaRPr lang="en-US" sz="2000" i="1" dirty="0">
              <a:latin typeface="Book Antiqua" pitchFamily="18" charset="0"/>
              <a:cs typeface="Times New Roman" pitchFamily="18" charset="0"/>
              <a:sym typeface="Symbol" pitchFamily="18" charset="2"/>
            </a:endParaRPr>
          </a:p>
          <a:p>
            <a:pPr marL="179388" lvl="1" indent="0" algn="r" rtl="1">
              <a:lnSpc>
                <a:spcPct val="120000"/>
              </a:lnSpc>
              <a:spcBef>
                <a:spcPct val="0"/>
              </a:spcBef>
              <a:buNone/>
            </a:pPr>
            <a:r>
              <a:rPr lang="ar-SA" dirty="0">
                <a:solidFill>
                  <a:srgbClr val="FF0000"/>
                </a:solidFill>
                <a:latin typeface="Times New Roman" pitchFamily="18" charset="0"/>
                <a:cs typeface="Times New Roman" pitchFamily="18" charset="0"/>
                <a:sym typeface="Symbol" pitchFamily="18" charset="2"/>
              </a:rPr>
              <a:t>مصفوفة تكاليف: </a:t>
            </a:r>
            <a:r>
              <a:rPr lang="ar-SA" dirty="0">
                <a:latin typeface="Times New Roman" pitchFamily="18" charset="0"/>
                <a:cs typeface="Times New Roman" pitchFamily="18" charset="0"/>
                <a:sym typeface="Symbol" pitchFamily="18" charset="2"/>
              </a:rPr>
              <a:t>عند اختيار البديل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i="1" baseline="-25000" dirty="0">
                <a:latin typeface="Book Antiqua"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سنحصل على </a:t>
            </a:r>
            <a:r>
              <a:rPr lang="ar-SA" dirty="0">
                <a:solidFill>
                  <a:srgbClr val="FF0000"/>
                </a:solidFill>
                <a:latin typeface="Times New Roman" pitchFamily="18" charset="0"/>
                <a:cs typeface="Times New Roman" pitchFamily="18" charset="0"/>
                <a:sym typeface="Symbol" pitchFamily="18" charset="2"/>
              </a:rPr>
              <a:t>أقل خسارة</a:t>
            </a:r>
            <a:r>
              <a:rPr lang="ar-SA" dirty="0">
                <a:latin typeface="Times New Roman" pitchFamily="18" charset="0"/>
                <a:cs typeface="Times New Roman" pitchFamily="18" charset="0"/>
                <a:sym typeface="Symbol" pitchFamily="18" charset="2"/>
              </a:rPr>
              <a:t>:</a:t>
            </a:r>
            <a:r>
              <a:rPr lang="ar-SA" dirty="0">
                <a:solidFill>
                  <a:srgbClr val="FF0000"/>
                </a:solidFill>
                <a:latin typeface="Times New Roman" pitchFamily="18" charset="0"/>
                <a:cs typeface="Times New Roman" pitchFamily="18" charset="0"/>
                <a:sym typeface="Symbol" pitchFamily="18" charset="2"/>
              </a:rPr>
              <a:t> </a:t>
            </a:r>
          </a:p>
          <a:p>
            <a:pPr marL="57150" lvl="1" indent="-57150">
              <a:lnSpc>
                <a:spcPct val="120000"/>
              </a:lnSpc>
              <a:spcBef>
                <a:spcPct val="0"/>
              </a:spcBef>
              <a:buFontTx/>
              <a:buNone/>
            </a:pPr>
            <a:r>
              <a:rPr lang="ar-SA"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r</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err="1">
                <a:latin typeface="Times New Roman" pitchFamily="18" charset="0"/>
                <a:cs typeface="Times New Roman" pitchFamily="18" charset="0"/>
                <a:sym typeface="Symbol" pitchFamily="18" charset="2"/>
              </a:rPr>
              <a:t>r</a:t>
            </a:r>
            <a:r>
              <a:rPr lang="en-US" i="1" baseline="-25000" dirty="0" err="1">
                <a:latin typeface="Book Antiqua" pitchFamily="18" charset="0"/>
                <a:cs typeface="Times New Roman" pitchFamily="18" charset="0"/>
                <a:sym typeface="Symbol" pitchFamily="18" charset="2"/>
              </a:rPr>
              <a:t>in</a:t>
            </a:r>
            <a:r>
              <a:rPr lang="en-US"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      </a:t>
            </a:r>
            <a:r>
              <a:rPr lang="en-US" sz="2400" i="1" dirty="0" err="1">
                <a:latin typeface="Book Antiqua" pitchFamily="18" charset="0"/>
                <a:cs typeface="Times New Roman" pitchFamily="18" charset="0"/>
                <a:sym typeface="Symbol" pitchFamily="18" charset="2"/>
              </a:rPr>
              <a:t>i</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 2, … ,</a:t>
            </a:r>
            <a:r>
              <a:rPr lang="en-US" sz="2400" i="1" dirty="0">
                <a:latin typeface="Times New Roman" pitchFamily="18" charset="0"/>
                <a:cs typeface="Times New Roman" pitchFamily="18" charset="0"/>
                <a:sym typeface="Symbol" pitchFamily="18" charset="2"/>
              </a:rPr>
              <a:t> </a:t>
            </a:r>
            <a:r>
              <a:rPr lang="en-US" sz="2400" i="1" dirty="0">
                <a:latin typeface="Book Antiqua" pitchFamily="18" charset="0"/>
                <a:cs typeface="Times New Roman" pitchFamily="18" charset="0"/>
                <a:sym typeface="Symbol" pitchFamily="18" charset="2"/>
              </a:rPr>
              <a:t>m</a:t>
            </a:r>
            <a:endParaRPr lang="ar-SA" sz="2400" i="1" dirty="0">
              <a:latin typeface="Book Antiqua"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التفاؤل</a:t>
            </a:r>
          </a:p>
        </p:txBody>
      </p:sp>
      <p:sp>
        <p:nvSpPr>
          <p:cNvPr id="7" name="Text Box 6"/>
          <p:cNvSpPr txBox="1">
            <a:spLocks noChangeArrowheads="1"/>
          </p:cNvSpPr>
          <p:nvPr/>
        </p:nvSpPr>
        <p:spPr bwMode="auto">
          <a:xfrm>
            <a:off x="1144699" y="1700808"/>
            <a:ext cx="6813325" cy="741742"/>
          </a:xfrm>
          <a:prstGeom prst="rect">
            <a:avLst/>
          </a:prstGeom>
          <a:solidFill>
            <a:srgbClr val="92D050">
              <a:alpha val="20000"/>
            </a:srgbClr>
          </a:solidFill>
          <a:ln w="38100" cmpd="sng">
            <a:solidFill>
              <a:srgbClr val="006600"/>
            </a:solidFill>
            <a:miter lim="800000"/>
            <a:headEnd/>
            <a:tailEnd/>
          </a:ln>
          <a:effectLst/>
        </p:spPr>
        <p:txBody>
          <a:bodyPr wrap="square" bIns="91440">
            <a:spAutoFit/>
          </a:bodyPr>
          <a:lstStyle/>
          <a:p>
            <a:pPr marL="114300" lvl="1" algn="ctr" rtl="1">
              <a:lnSpc>
                <a:spcPct val="140000"/>
              </a:lnSpc>
            </a:pPr>
            <a:r>
              <a:rPr lang="ar-SA" sz="2800" dirty="0">
                <a:latin typeface="Times New Roman" pitchFamily="18" charset="0"/>
                <a:cs typeface="Times New Roman" pitchFamily="18" charset="0"/>
                <a:sym typeface="Symbol" pitchFamily="18" charset="2"/>
              </a:rPr>
              <a:t>أفضل العوائد هو الذي سيتحقق لكل بديل</a:t>
            </a:r>
            <a:endParaRPr lang="en-US" sz="28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DC29D4A-BB15-4FC4-B4A8-598F46769B15}" type="slidenum">
              <a:rPr lang="ar-SA"/>
              <a:pPr/>
              <a:t>44</a:t>
            </a:fld>
            <a:endParaRPr lang="en-US"/>
          </a:p>
        </p:txBody>
      </p:sp>
      <p:sp>
        <p:nvSpPr>
          <p:cNvPr id="355330" name="Rectangle 2"/>
          <p:cNvSpPr>
            <a:spLocks noGrp="1" noChangeArrowheads="1"/>
          </p:cNvSpPr>
          <p:nvPr>
            <p:ph type="body" sz="half" idx="1"/>
          </p:nvPr>
        </p:nvSpPr>
        <p:spPr>
          <a:xfrm>
            <a:off x="200025" y="1809750"/>
            <a:ext cx="8702675" cy="4711700"/>
          </a:xfrm>
        </p:spPr>
        <p:txBody>
          <a:bodyPr/>
          <a:lstStyle/>
          <a:p>
            <a:pPr marL="179388" lvl="1" indent="0" algn="r" rtl="1">
              <a:spcBef>
                <a:spcPct val="0"/>
              </a:spcBef>
              <a:buFontTx/>
              <a:buNone/>
              <a:tabLst>
                <a:tab pos="90488" algn="l"/>
              </a:tabLst>
            </a:pPr>
            <a:r>
              <a:rPr lang="ar-SA" dirty="0">
                <a:latin typeface="Times New Roman" pitchFamily="18" charset="0"/>
                <a:cs typeface="Times New Roman" pitchFamily="18" charset="0"/>
                <a:sym typeface="Symbol" pitchFamily="18" charset="2"/>
              </a:rPr>
              <a:t>البديل الأمثل على أساس معيار التفاؤل: </a:t>
            </a:r>
            <a:r>
              <a:rPr lang="ar-SA" u="sng" dirty="0">
                <a:latin typeface="Times New Roman" pitchFamily="18" charset="0"/>
                <a:cs typeface="Times New Roman" pitchFamily="18" charset="0"/>
                <a:sym typeface="Symbol" pitchFamily="18" charset="2"/>
              </a:rPr>
              <a:t>نختار أفضل الأفضل</a:t>
            </a:r>
            <a:r>
              <a:rPr lang="ar-SA" dirty="0">
                <a:latin typeface="Times New Roman" pitchFamily="18" charset="0"/>
                <a:cs typeface="Times New Roman" pitchFamily="18" charset="0"/>
                <a:sym typeface="Symbol" pitchFamily="18" charset="2"/>
              </a:rPr>
              <a:t> :</a:t>
            </a: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	</a:t>
            </a:r>
          </a:p>
          <a:p>
            <a:pPr marL="179388" lvl="1" indent="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a:t>
            </a:r>
            <a:r>
              <a:rPr lang="en-US" dirty="0">
                <a:solidFill>
                  <a:srgbClr val="0000FF"/>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 الذي يعطي</a:t>
            </a:r>
            <a:r>
              <a:rPr lang="ar-SA" dirty="0">
                <a:solidFill>
                  <a:srgbClr val="0000FF"/>
                </a:solidFill>
                <a:latin typeface="Times New Roman" pitchFamily="18" charset="0"/>
                <a:cs typeface="Times New Roman" pitchFamily="18" charset="0"/>
                <a:sym typeface="Symbol" pitchFamily="18" charset="2"/>
              </a:rPr>
              <a:t> أكبر ”أكبر ربح“</a:t>
            </a:r>
          </a:p>
          <a:p>
            <a:pPr marL="179388" lvl="1" indent="0" algn="r" rtl="1">
              <a:spcBef>
                <a:spcPct val="0"/>
              </a:spcBef>
              <a:buFontTx/>
              <a:buNone/>
            </a:pP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algn="ctr" rtl="1">
              <a:spcBef>
                <a:spcPct val="0"/>
              </a:spcBef>
              <a:buFontTx/>
              <a:buNone/>
            </a:pP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a:p>
            <a:pPr marL="179388" lvl="1" indent="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a:t>
            </a:r>
            <a:r>
              <a:rPr lang="en-US" dirty="0">
                <a:solidFill>
                  <a:srgbClr val="FF00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 الذي يعطي</a:t>
            </a:r>
            <a:r>
              <a:rPr lang="ar-SA" dirty="0">
                <a:solidFill>
                  <a:srgbClr val="FF0000"/>
                </a:solidFill>
                <a:latin typeface="Times New Roman" pitchFamily="18" charset="0"/>
                <a:cs typeface="Times New Roman" pitchFamily="18" charset="0"/>
                <a:sym typeface="Symbol" pitchFamily="18" charset="2"/>
              </a:rPr>
              <a:t> أقل ”أقل خسارة“ </a:t>
            </a:r>
          </a:p>
          <a:p>
            <a:pPr marL="179388" lvl="1" indent="0" algn="r" rtl="1">
              <a:spcBef>
                <a:spcPct val="0"/>
              </a:spcBef>
              <a:buFontTx/>
              <a:buNone/>
            </a:pP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OV</a:t>
            </a:r>
            <a:r>
              <a:rPr lang="en-US" sz="1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algn="ctr" rtl="1">
              <a:spcBef>
                <a:spcPct val="0"/>
              </a:spcBef>
              <a:buFontTx/>
              <a:buNone/>
            </a:pP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OV</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التفاؤل</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B4430F95-EB61-410B-A6C1-CBDE432F1B28}" type="slidenum">
              <a:rPr lang="ar-SA"/>
              <a:pPr/>
              <a:t>45</a:t>
            </a:fld>
            <a:endParaRPr lang="en-US"/>
          </a:p>
        </p:txBody>
      </p:sp>
      <p:sp>
        <p:nvSpPr>
          <p:cNvPr id="356354"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الأرباح التالية ، ما هو البديل المناسب بمعيار التفاؤل ؟</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max {   3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6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1</a:t>
            </a:r>
            <a:r>
              <a:rPr lang="en-US" sz="800" dirty="0">
                <a:latin typeface="Times New Roman" pitchFamily="18" charset="0"/>
                <a:cs typeface="Times New Roman" pitchFamily="18" charset="0"/>
                <a:sym typeface="Symbol" pitchFamily="18" charset="2"/>
              </a:rPr>
              <a:t>  </a:t>
            </a:r>
            <a:r>
              <a:rPr lang="en-US" sz="2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6</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max {   8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5 ,   4  } =  8</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max {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4 , 7 , 12  } = 12</a:t>
            </a:r>
          </a:p>
          <a:p>
            <a:pPr marL="12700" indent="-12700">
              <a:spcBef>
                <a:spcPct val="0"/>
              </a:spcBef>
              <a:buFontTx/>
              <a:buNone/>
            </a:pPr>
            <a:endParaRPr lang="en-US" sz="16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max { 6 , 8 , 12 } = 12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56356" name="Group 4"/>
          <p:cNvGraphicFramePr>
            <a:graphicFrameLocks noGrp="1"/>
          </p:cNvGraphicFramePr>
          <p:nvPr>
            <p:ph sz="half" idx="2"/>
            <p:extLst>
              <p:ext uri="{D42A27DB-BD31-4B8C-83A1-F6EECF244321}">
                <p14:modId xmlns:p14="http://schemas.microsoft.com/office/powerpoint/2010/main" val="3732032170"/>
              </p:ext>
            </p:extLst>
          </p:nvPr>
        </p:nvGraphicFramePr>
        <p:xfrm>
          <a:off x="2183456" y="2362200"/>
          <a:ext cx="6296026" cy="1919288"/>
        </p:xfrm>
        <a:graphic>
          <a:graphicData uri="http://schemas.openxmlformats.org/drawingml/2006/table">
            <a:tbl>
              <a:tblPr/>
              <a:tblGrid>
                <a:gridCol w="1387930">
                  <a:extLst>
                    <a:ext uri="{9D8B030D-6E8A-4147-A177-3AD203B41FA5}">
                      <a16:colId xmlns:a16="http://schemas.microsoft.com/office/drawing/2014/main" val="20000"/>
                    </a:ext>
                  </a:extLst>
                </a:gridCol>
                <a:gridCol w="1636032">
                  <a:extLst>
                    <a:ext uri="{9D8B030D-6E8A-4147-A177-3AD203B41FA5}">
                      <a16:colId xmlns:a16="http://schemas.microsoft.com/office/drawing/2014/main" val="20001"/>
                    </a:ext>
                  </a:extLst>
                </a:gridCol>
                <a:gridCol w="1636032">
                  <a:extLst>
                    <a:ext uri="{9D8B030D-6E8A-4147-A177-3AD203B41FA5}">
                      <a16:colId xmlns:a16="http://schemas.microsoft.com/office/drawing/2014/main" val="20002"/>
                    </a:ext>
                  </a:extLst>
                </a:gridCol>
                <a:gridCol w="1636032">
                  <a:extLst>
                    <a:ext uri="{9D8B030D-6E8A-4147-A177-3AD203B41FA5}">
                      <a16:colId xmlns:a16="http://schemas.microsoft.com/office/drawing/2014/main" val="20003"/>
                    </a:ext>
                  </a:extLst>
                </a:gridCol>
              </a:tblGrid>
              <a:tr h="3683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  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التفاؤل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body" sz="half" idx="1"/>
          </p:nvPr>
        </p:nvSpPr>
        <p:spPr>
          <a:xfrm>
            <a:off x="200025" y="1524000"/>
            <a:ext cx="8702675" cy="4711700"/>
          </a:xfrm>
        </p:spPr>
        <p:txBody>
          <a:bodyPr/>
          <a:lstStyle/>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endParaRPr lang="ar-SA" sz="100" b="1" dirty="0">
              <a:latin typeface="Times New Roman" pitchFamily="18" charset="0"/>
              <a:cs typeface="Times New Roman" pitchFamily="18" charset="0"/>
              <a:sym typeface="Symbol" pitchFamily="18" charset="2"/>
            </a:endParaRPr>
          </a:p>
          <a:p>
            <a:pPr marL="12700" indent="-12700" algn="r" rtl="1">
              <a:spcBef>
                <a:spcPct val="0"/>
              </a:spcBef>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التكاليف التالية ، ما هو البديل المناسب بمعيار التفاؤل ؟</a:t>
            </a:r>
          </a:p>
          <a:p>
            <a:pPr marL="12700" indent="-12700" algn="r" rtl="1">
              <a:spcBef>
                <a:spcPct val="0"/>
              </a:spcBef>
              <a:buFontTx/>
              <a:buNone/>
            </a:pP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8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min {  8  ,  9  , 5 , 12 }  =  5</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min { 10 , 12 , 6 , 12 }  =  6</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min { 17 ,  5  , 8 , 15 }  =  5</a:t>
            </a:r>
          </a:p>
          <a:p>
            <a:pPr marL="12700" indent="-12700">
              <a:spcBef>
                <a:spcPct val="0"/>
              </a:spcBef>
              <a:buFontTx/>
              <a:buNone/>
            </a:pPr>
            <a:endParaRPr lang="en-US" sz="16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OV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min { 5 , 6 , 5 } =  5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or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34" name="Slide Number Placeholder 6"/>
          <p:cNvSpPr>
            <a:spLocks noGrp="1"/>
          </p:cNvSpPr>
          <p:nvPr>
            <p:ph type="sldNum" sz="quarter" idx="12"/>
          </p:nvPr>
        </p:nvSpPr>
        <p:spPr/>
        <p:txBody>
          <a:bodyPr/>
          <a:lstStyle/>
          <a:p>
            <a:fld id="{B4430F95-EB61-410B-A6C1-CBDE432F1B28}" type="slidenum">
              <a:rPr lang="ar-SA"/>
              <a:pPr/>
              <a:t>46</a:t>
            </a:fld>
            <a:endParaRPr lang="en-US" dirty="0"/>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التفاؤل</a:t>
            </a:r>
          </a:p>
        </p:txBody>
      </p:sp>
      <p:graphicFrame>
        <p:nvGraphicFramePr>
          <p:cNvPr id="8" name="Group 56"/>
          <p:cNvGraphicFramePr>
            <a:graphicFrameLocks noGrp="1"/>
          </p:cNvGraphicFramePr>
          <p:nvPr>
            <p:ph sz="half" idx="2"/>
            <p:extLst>
              <p:ext uri="{D42A27DB-BD31-4B8C-83A1-F6EECF244321}">
                <p14:modId xmlns:p14="http://schemas.microsoft.com/office/powerpoint/2010/main" val="1498049876"/>
              </p:ext>
            </p:extLst>
          </p:nvPr>
        </p:nvGraphicFramePr>
        <p:xfrm>
          <a:off x="752475" y="2364789"/>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777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314EB6CB-5673-4B8D-B19C-76E1E1096797}" type="slidenum">
              <a:rPr lang="ar-SA"/>
              <a:pPr/>
              <a:t>47</a:t>
            </a:fld>
            <a:endParaRPr lang="en-US"/>
          </a:p>
        </p:txBody>
      </p:sp>
      <p:sp>
        <p:nvSpPr>
          <p:cNvPr id="357378" name="Rectangle 2"/>
          <p:cNvSpPr>
            <a:spLocks noGrp="1" noChangeArrowheads="1"/>
          </p:cNvSpPr>
          <p:nvPr>
            <p:ph type="body" sz="half" idx="1"/>
          </p:nvPr>
        </p:nvSpPr>
        <p:spPr>
          <a:xfrm>
            <a:off x="179513" y="1809750"/>
            <a:ext cx="8723188" cy="4711700"/>
          </a:xfrm>
        </p:spPr>
        <p:txBody>
          <a:bodyPr/>
          <a:lstStyle/>
          <a:p>
            <a:pPr marL="139700" indent="-360363" algn="r" rtl="1">
              <a:spcBef>
                <a:spcPct val="0"/>
              </a:spcBef>
              <a:tabLst>
                <a:tab pos="630238" algn="l"/>
              </a:tabLst>
            </a:pPr>
            <a:r>
              <a:rPr lang="ar-SA" dirty="0">
                <a:latin typeface="Times New Roman" pitchFamily="18" charset="0"/>
                <a:cs typeface="Times New Roman" pitchFamily="18" charset="0"/>
                <a:sym typeface="Symbol" pitchFamily="18" charset="2"/>
              </a:rPr>
              <a:t>معيار متوسط بين التشاؤم والتفاؤل</a:t>
            </a:r>
          </a:p>
          <a:p>
            <a:pPr marL="139700" indent="-360363" algn="r" rtl="1">
              <a:spcBef>
                <a:spcPct val="0"/>
              </a:spcBef>
            </a:pPr>
            <a:r>
              <a:rPr lang="ar-SA" dirty="0">
                <a:latin typeface="Times New Roman" pitchFamily="18" charset="0"/>
                <a:cs typeface="Times New Roman" pitchFamily="18" charset="0"/>
                <a:sym typeface="Symbol" pitchFamily="18" charset="2"/>
              </a:rPr>
              <a:t>يعتمد على نسبة التفاؤل  </a:t>
            </a:r>
            <a:r>
              <a:rPr lang="en-US" i="1" dirty="0">
                <a:latin typeface="Times New Roman"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عند متخذ القرار (</a:t>
            </a:r>
            <a:r>
              <a:rPr lang="en-US" dirty="0">
                <a:latin typeface="Times New Roman" pitchFamily="18" charset="0"/>
                <a:cs typeface="Times New Roman" pitchFamily="18" charset="0"/>
                <a:sym typeface="Symbol" pitchFamily="18" charset="2"/>
              </a:rPr>
              <a:t>0 ≤ </a:t>
            </a:r>
            <a:r>
              <a:rPr lang="en-US" i="1"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1</a:t>
            </a:r>
            <a:r>
              <a:rPr lang="ar-SA" dirty="0">
                <a:latin typeface="Times New Roman" pitchFamily="18" charset="0"/>
                <a:cs typeface="Times New Roman" pitchFamily="18" charset="0"/>
                <a:sym typeface="Symbol" pitchFamily="18" charset="2"/>
              </a:rPr>
              <a:t>)</a:t>
            </a:r>
          </a:p>
          <a:p>
            <a:pPr marL="88900" lvl="1" indent="0" algn="r" rtl="1">
              <a:spcBef>
                <a:spcPct val="0"/>
              </a:spcBef>
              <a:buFontTx/>
              <a:buNone/>
            </a:pPr>
            <a:r>
              <a:rPr lang="ar-SA" dirty="0">
                <a:latin typeface="Times New Roman" pitchFamily="18" charset="0"/>
                <a:cs typeface="Times New Roman" pitchFamily="18" charset="0"/>
                <a:sym typeface="Symbol" pitchFamily="18" charset="2"/>
              </a:rPr>
              <a:t>تقييم البديل</a:t>
            </a:r>
            <a:r>
              <a:rPr lang="ar-SA"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a:t>
            </a:r>
          </a:p>
          <a:p>
            <a:pPr marL="1092200" lvl="1" indent="-457200" algn="ctr">
              <a:lnSpc>
                <a:spcPct val="120000"/>
              </a:lnSpc>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ar-SA" sz="2400" dirty="0">
                <a:latin typeface="Times New Roman" pitchFamily="18" charset="0"/>
                <a:cs typeface="Times New Roman" pitchFamily="18" charset="0"/>
                <a:sym typeface="Symbol" pitchFamily="18" charset="2"/>
              </a:rPr>
              <a:t>أفضل عائد لـ </a:t>
            </a:r>
            <a:r>
              <a:rPr lang="en-US" sz="2400" dirty="0">
                <a:latin typeface="Times New Roman" pitchFamily="18" charset="0"/>
                <a:cs typeface="Times New Roman" pitchFamily="18" charset="0"/>
                <a:sym typeface="Symbol" pitchFamily="18" charset="2"/>
              </a:rPr>
              <a:t>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 </a:t>
            </a:r>
            <a:r>
              <a:rPr lang="ar-SA" sz="2400" dirty="0">
                <a:latin typeface="Times New Roman" pitchFamily="18" charset="0"/>
                <a:cs typeface="Times New Roman" pitchFamily="18" charset="0"/>
                <a:sym typeface="Symbol" pitchFamily="18" charset="2"/>
              </a:rPr>
              <a:t>أسوأ عائد لـ </a:t>
            </a:r>
            <a:r>
              <a:rPr lang="en-US" sz="2400" dirty="0">
                <a:latin typeface="Times New Roman" pitchFamily="18" charset="0"/>
                <a:cs typeface="Times New Roman" pitchFamily="18" charset="0"/>
                <a:sym typeface="Symbol" pitchFamily="18" charset="2"/>
              </a:rPr>
              <a:t> ]</a:t>
            </a:r>
          </a:p>
          <a:p>
            <a:pPr marL="533400" indent="-533400" algn="r" rtl="1">
              <a:lnSpc>
                <a:spcPct val="120000"/>
              </a:lnSpc>
              <a:spcBef>
                <a:spcPct val="0"/>
              </a:spcBef>
              <a:buFontTx/>
              <a:buNone/>
            </a:pPr>
            <a:r>
              <a:rPr lang="ar-SA" sz="2400" dirty="0">
                <a:solidFill>
                  <a:srgbClr val="0000FF"/>
                </a:solidFill>
                <a:latin typeface="Times New Roman" pitchFamily="18" charset="0"/>
                <a:cs typeface="Times New Roman" pitchFamily="18" charset="0"/>
                <a:sym typeface="Symbol" pitchFamily="18" charset="2"/>
              </a:rPr>
              <a:t>مصفوفة أرباح:</a:t>
            </a:r>
          </a:p>
          <a:p>
            <a:pPr marL="533400" indent="-533400">
              <a:lnSpc>
                <a:spcPct val="120000"/>
              </a:lnSpc>
              <a:spcBef>
                <a:spcPct val="0"/>
              </a:spcBef>
              <a:buFontTx/>
              <a:buNone/>
            </a:pPr>
            <a:r>
              <a:rPr lang="ar-SA"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dirty="0">
                <a:solidFill>
                  <a:srgbClr val="0000FF"/>
                </a:solidFill>
                <a:latin typeface="Times New Roman" pitchFamily="18" charset="0"/>
                <a:cs typeface="Times New Roman" pitchFamily="18" charset="0"/>
                <a:sym typeface="Symbol" pitchFamily="18" charset="2"/>
              </a:rPr>
              <a:t>max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2400" i="1" dirty="0" err="1">
                <a:latin typeface="Times New Roman" pitchFamily="18" charset="0"/>
                <a:cs typeface="Times New Roman" pitchFamily="18" charset="0"/>
                <a:sym typeface="Symbol" pitchFamily="18" charset="2"/>
              </a:rPr>
              <a:t>r</a:t>
            </a:r>
            <a:r>
              <a:rPr lang="en-US" sz="2400" i="1" baseline="-25000" dirty="0" err="1">
                <a:latin typeface="Book Antiqua" pitchFamily="18" charset="0"/>
                <a:cs typeface="Times New Roman" pitchFamily="18" charset="0"/>
                <a:sym typeface="Symbol" pitchFamily="18" charset="2"/>
              </a:rPr>
              <a:t>in</a:t>
            </a:r>
            <a:r>
              <a:rPr lang="en-US" sz="2400" dirty="0">
                <a:latin typeface="Times New Roman" pitchFamily="18" charset="0"/>
                <a:cs typeface="Times New Roman" pitchFamily="18" charset="0"/>
                <a:sym typeface="Symbol" pitchFamily="18" charset="2"/>
              </a:rPr>
              <a:t>)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dirty="0">
                <a:solidFill>
                  <a:srgbClr val="0000FF"/>
                </a:solidFill>
                <a:latin typeface="Times New Roman" pitchFamily="18" charset="0"/>
                <a:cs typeface="Times New Roman" pitchFamily="18" charset="0"/>
                <a:sym typeface="Symbol" pitchFamily="18" charset="2"/>
              </a:rPr>
              <a:t>min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i="1" dirty="0" err="1">
                <a:latin typeface="Times New Roman" pitchFamily="18" charset="0"/>
                <a:cs typeface="Times New Roman" pitchFamily="18" charset="0"/>
                <a:sym typeface="Symbol" pitchFamily="18" charset="2"/>
              </a:rPr>
              <a:t>r</a:t>
            </a:r>
            <a:r>
              <a:rPr lang="en-US" sz="2400" i="1" baseline="-25000" dirty="0" err="1">
                <a:latin typeface="Book Antiqua" pitchFamily="18" charset="0"/>
                <a:cs typeface="Times New Roman" pitchFamily="18" charset="0"/>
                <a:sym typeface="Symbol" pitchFamily="18" charset="2"/>
              </a:rPr>
              <a:t>in</a:t>
            </a:r>
            <a:r>
              <a:rPr lang="en-US" sz="2400" dirty="0">
                <a:latin typeface="Times New Roman" pitchFamily="18" charset="0"/>
                <a:cs typeface="Times New Roman" pitchFamily="18" charset="0"/>
                <a:sym typeface="Symbol" pitchFamily="18" charset="2"/>
              </a:rPr>
              <a:t>) ]</a:t>
            </a:r>
          </a:p>
          <a:p>
            <a:pPr marL="533400" lvl="1" indent="-533400">
              <a:lnSpc>
                <a:spcPct val="120000"/>
              </a:lnSpc>
              <a:spcBef>
                <a:spcPct val="0"/>
              </a:spcBef>
              <a:buNone/>
            </a:pPr>
            <a:r>
              <a:rPr lang="en-US" sz="2400" i="1" dirty="0">
                <a:latin typeface="Book Antiqua"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Book Antiqua"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 2, … , </a:t>
            </a:r>
            <a:r>
              <a:rPr lang="en-US" sz="2400" i="1" dirty="0">
                <a:latin typeface="Book Antiqua" pitchFamily="18" charset="0"/>
                <a:cs typeface="Times New Roman" pitchFamily="18" charset="0"/>
                <a:sym typeface="Symbol" pitchFamily="18" charset="2"/>
              </a:rPr>
              <a:t>m</a:t>
            </a:r>
            <a:endParaRPr lang="ar-SA" sz="2400" i="1" dirty="0">
              <a:latin typeface="Book Antiqua" pitchFamily="18" charset="0"/>
              <a:cs typeface="Times New Roman" pitchFamily="18" charset="0"/>
              <a:sym typeface="Symbol" pitchFamily="18" charset="2"/>
            </a:endParaRPr>
          </a:p>
          <a:p>
            <a:pPr marL="533400" indent="-533400" algn="r" rtl="1">
              <a:lnSpc>
                <a:spcPct val="120000"/>
              </a:lnSpc>
              <a:spcBef>
                <a:spcPct val="0"/>
              </a:spcBef>
              <a:buFontTx/>
              <a:buNone/>
            </a:pPr>
            <a:r>
              <a:rPr lang="ar-SA" sz="2400" dirty="0">
                <a:solidFill>
                  <a:srgbClr val="FF0000"/>
                </a:solidFill>
                <a:latin typeface="Times New Roman" pitchFamily="18" charset="0"/>
                <a:cs typeface="Times New Roman" pitchFamily="18" charset="0"/>
                <a:sym typeface="Symbol" pitchFamily="18" charset="2"/>
              </a:rPr>
              <a:t>مصفوفة تكاليف:</a:t>
            </a:r>
            <a:r>
              <a:rPr lang="en-US" sz="2400" dirty="0">
                <a:solidFill>
                  <a:srgbClr val="006600"/>
                </a:solidFill>
                <a:latin typeface="Times New Roman" pitchFamily="18" charset="0"/>
                <a:cs typeface="Times New Roman" pitchFamily="18" charset="0"/>
                <a:sym typeface="Symbol" pitchFamily="18" charset="2"/>
              </a:rPr>
              <a:t> </a:t>
            </a:r>
            <a:endParaRPr lang="ar-SA" sz="2400" dirty="0">
              <a:solidFill>
                <a:srgbClr val="006600"/>
              </a:solidFill>
              <a:latin typeface="Times New Roman" pitchFamily="18" charset="0"/>
              <a:cs typeface="Times New Roman" pitchFamily="18" charset="0"/>
              <a:sym typeface="Symbol" pitchFamily="18" charset="2"/>
            </a:endParaRPr>
          </a:p>
          <a:p>
            <a:pPr marL="533400" indent="-533400">
              <a:lnSpc>
                <a:spcPct val="120000"/>
              </a:lnSpc>
              <a:spcBef>
                <a:spcPct val="0"/>
              </a:spcBef>
              <a:buFontTx/>
              <a:buNone/>
            </a:pPr>
            <a:r>
              <a:rPr lang="ar-SA"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i="1" baseline="-25000" dirty="0">
                <a:latin typeface="Book Antiqua" pitchFamily="18" charset="0"/>
                <a:cs typeface="Times New Roman" pitchFamily="18" charset="0"/>
                <a:sym typeface="Symbol" pitchFamily="18" charset="2"/>
              </a:rPr>
              <a:t>i</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dirty="0">
                <a:solidFill>
                  <a:srgbClr val="FF0000"/>
                </a:solidFill>
                <a:latin typeface="Times New Roman" pitchFamily="18" charset="0"/>
                <a:cs typeface="Times New Roman" pitchFamily="18" charset="0"/>
                <a:sym typeface="Symbol" pitchFamily="18" charset="2"/>
              </a:rPr>
              <a:t>min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2400" i="1" dirty="0" err="1">
                <a:latin typeface="Times New Roman" pitchFamily="18" charset="0"/>
                <a:cs typeface="Times New Roman" pitchFamily="18" charset="0"/>
                <a:sym typeface="Symbol" pitchFamily="18" charset="2"/>
              </a:rPr>
              <a:t>r</a:t>
            </a:r>
            <a:r>
              <a:rPr lang="en-US" sz="2400" i="1" baseline="-25000" dirty="0" err="1">
                <a:latin typeface="Book Antiqua" pitchFamily="18" charset="0"/>
                <a:cs typeface="Times New Roman" pitchFamily="18" charset="0"/>
                <a:sym typeface="Symbol" pitchFamily="18" charset="2"/>
              </a:rPr>
              <a:t>in</a:t>
            </a:r>
            <a:r>
              <a:rPr lang="en-US" sz="2400" dirty="0">
                <a:latin typeface="Times New Roman" pitchFamily="18" charset="0"/>
                <a:cs typeface="Times New Roman" pitchFamily="18" charset="0"/>
                <a:sym typeface="Symbol" pitchFamily="18" charset="2"/>
              </a:rPr>
              <a:t>)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dirty="0">
                <a:solidFill>
                  <a:srgbClr val="FF0000"/>
                </a:solidFill>
                <a:latin typeface="Times New Roman" pitchFamily="18" charset="0"/>
                <a:cs typeface="Times New Roman" pitchFamily="18" charset="0"/>
                <a:sym typeface="Symbol" pitchFamily="18" charset="2"/>
              </a:rPr>
              <a:t>max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r</a:t>
            </a:r>
            <a:r>
              <a:rPr lang="en-US" sz="2400" i="1" baseline="-25000" dirty="0">
                <a:latin typeface="Book Antiqua" pitchFamily="18" charset="0"/>
                <a:cs typeface="Times New Roman" pitchFamily="18" charset="0"/>
                <a:sym typeface="Symbol" pitchFamily="18" charset="2"/>
              </a:rPr>
              <a:t>i</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2400" i="1" dirty="0" err="1">
                <a:latin typeface="Times New Roman" pitchFamily="18" charset="0"/>
                <a:cs typeface="Times New Roman" pitchFamily="18" charset="0"/>
                <a:sym typeface="Symbol" pitchFamily="18" charset="2"/>
              </a:rPr>
              <a:t>r</a:t>
            </a:r>
            <a:r>
              <a:rPr lang="en-US" sz="2400" i="1" baseline="-25000" dirty="0" err="1">
                <a:latin typeface="Book Antiqua" pitchFamily="18" charset="0"/>
                <a:cs typeface="Times New Roman" pitchFamily="18" charset="0"/>
                <a:sym typeface="Symbol" pitchFamily="18" charset="2"/>
              </a:rPr>
              <a:t>in</a:t>
            </a:r>
            <a:r>
              <a:rPr lang="en-US" sz="2400" dirty="0">
                <a:latin typeface="Times New Roman" pitchFamily="18" charset="0"/>
                <a:cs typeface="Times New Roman" pitchFamily="18" charset="0"/>
                <a:sym typeface="Symbol" pitchFamily="18" charset="2"/>
              </a:rPr>
              <a:t>) ]</a:t>
            </a:r>
            <a:endParaRPr lang="en-US" sz="2400" baseline="-25000" dirty="0">
              <a:latin typeface="Times New Roman" pitchFamily="18" charset="0"/>
              <a:cs typeface="Times New Roman" pitchFamily="18" charset="0"/>
              <a:sym typeface="Symbol" pitchFamily="18" charset="2"/>
            </a:endParaRPr>
          </a:p>
          <a:p>
            <a:pPr marL="400050" lvl="1" indent="-400050">
              <a:lnSpc>
                <a:spcPct val="120000"/>
              </a:lnSpc>
              <a:spcBef>
                <a:spcPct val="0"/>
              </a:spcBef>
              <a:buFontTx/>
              <a:buNone/>
            </a:pPr>
            <a:r>
              <a:rPr lang="en-US" sz="2400" i="1" dirty="0">
                <a:latin typeface="Book Antiqua" pitchFamily="18" charset="0"/>
                <a:cs typeface="Times New Roman" pitchFamily="18" charset="0"/>
                <a:sym typeface="Symbol" pitchFamily="18" charset="2"/>
              </a:rPr>
              <a:t>     </a:t>
            </a:r>
            <a:r>
              <a:rPr lang="en-US" sz="2400" i="1" dirty="0" err="1">
                <a:latin typeface="Book Antiqua" pitchFamily="18" charset="0"/>
                <a:cs typeface="Times New Roman" pitchFamily="18" charset="0"/>
                <a:sym typeface="Symbol" pitchFamily="18" charset="2"/>
              </a:rPr>
              <a:t>i</a:t>
            </a:r>
            <a:r>
              <a:rPr lang="en-US" sz="2400" dirty="0">
                <a:latin typeface="Book Antiqua"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 2, … , </a:t>
            </a:r>
            <a:r>
              <a:rPr lang="en-US" sz="2400" i="1" dirty="0">
                <a:latin typeface="Book Antiqua" pitchFamily="18" charset="0"/>
                <a:cs typeface="Times New Roman" pitchFamily="18" charset="0"/>
                <a:sym typeface="Symbol" pitchFamily="18" charset="2"/>
              </a:rPr>
              <a:t>m</a:t>
            </a:r>
            <a:endParaRPr lang="ar-SA" sz="2400" i="1" dirty="0">
              <a:latin typeface="Book Antiqua"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8E17A3C-FB65-4EBF-A84D-B98B4B8FC77F}" type="slidenum">
              <a:rPr lang="ar-SA"/>
              <a:pPr/>
              <a:t>48</a:t>
            </a:fld>
            <a:endParaRPr lang="en-US"/>
          </a:p>
        </p:txBody>
      </p:sp>
      <p:sp>
        <p:nvSpPr>
          <p:cNvPr id="358402" name="Rectangle 2"/>
          <p:cNvSpPr>
            <a:spLocks noGrp="1" noChangeArrowheads="1"/>
          </p:cNvSpPr>
          <p:nvPr>
            <p:ph type="body" sz="half" idx="1"/>
          </p:nvPr>
        </p:nvSpPr>
        <p:spPr>
          <a:xfrm>
            <a:off x="200025" y="1809750"/>
            <a:ext cx="8702675" cy="4711700"/>
          </a:xfrm>
        </p:spPr>
        <p:txBody>
          <a:bodyPr/>
          <a:lstStyle/>
          <a:p>
            <a:pPr marL="179388" lvl="1" indent="0" algn="r" rtl="1">
              <a:spcBef>
                <a:spcPct val="0"/>
              </a:spcBef>
              <a:buNone/>
            </a:pPr>
            <a:r>
              <a:rPr lang="ar-SA" dirty="0">
                <a:latin typeface="Times New Roman" pitchFamily="18" charset="0"/>
                <a:cs typeface="Times New Roman" pitchFamily="18" charset="0"/>
                <a:sym typeface="Symbol" pitchFamily="18" charset="2"/>
              </a:rPr>
              <a:t>البديل الأمثل على أساس معيار </a:t>
            </a:r>
            <a:r>
              <a:rPr lang="ar-SA" dirty="0" err="1">
                <a:latin typeface="Times New Roman" pitchFamily="18" charset="0"/>
                <a:cs typeface="Times New Roman" pitchFamily="18" charset="0"/>
                <a:sym typeface="Symbol" pitchFamily="18" charset="2"/>
              </a:rPr>
              <a:t>هورويز</a:t>
            </a:r>
            <a:r>
              <a:rPr lang="ar-SA" dirty="0">
                <a:latin typeface="Times New Roman" pitchFamily="18" charset="0"/>
                <a:cs typeface="Times New Roman" pitchFamily="18" charset="0"/>
                <a:sym typeface="Symbol" pitchFamily="18" charset="2"/>
              </a:rPr>
              <a:t>:</a:t>
            </a: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	</a:t>
            </a:r>
          </a:p>
          <a:p>
            <a:pPr marL="1092200" lvl="1" indent="-457200" algn="r" rtl="1">
              <a:spcBef>
                <a:spcPct val="0"/>
              </a:spcBef>
              <a:buFontTx/>
              <a:buNone/>
            </a:pPr>
            <a:r>
              <a:rPr lang="ar-SA" dirty="0">
                <a:solidFill>
                  <a:srgbClr val="0000FF"/>
                </a:solidFill>
                <a:latin typeface="Times New Roman" pitchFamily="18" charset="0"/>
                <a:cs typeface="Times New Roman" pitchFamily="18" charset="0"/>
                <a:sym typeface="Symbol" pitchFamily="18" charset="2"/>
              </a:rPr>
              <a:t>مصفوفة أرباح:</a:t>
            </a:r>
            <a:r>
              <a:rPr lang="en-US" dirty="0">
                <a:solidFill>
                  <a:srgbClr val="0000FF"/>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solidFill>
                  <a:srgbClr val="FF0000"/>
                </a:solidFill>
                <a:latin typeface="Times New Roman" pitchFamily="18" charset="0"/>
                <a:cs typeface="Times New Roman" pitchFamily="18" charset="0"/>
                <a:sym typeface="Symbol" pitchFamily="18" charset="2"/>
              </a:rPr>
              <a:t>مصفوفة تكاليف:</a:t>
            </a:r>
            <a:r>
              <a:rPr lang="en-US" dirty="0">
                <a:solidFill>
                  <a:srgbClr val="FF0000"/>
                </a:solidFill>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البديل الأمثل هو</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HV</a:t>
            </a:r>
            <a:r>
              <a:rPr lang="en-US" sz="800"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092200" lvl="1" indent="-457200" rtl="1">
              <a:spcBef>
                <a:spcPct val="0"/>
              </a:spcBef>
              <a:buFontTx/>
              <a:buNone/>
            </a:pP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endParaRPr lang="ar-SA"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3B7E279A-5C68-4F7F-83B2-0D5C45FACAD2}" type="slidenum">
              <a:rPr lang="ar-SA"/>
              <a:pPr/>
              <a:t>49</a:t>
            </a:fld>
            <a:endParaRPr lang="en-US"/>
          </a:p>
        </p:txBody>
      </p:sp>
      <p:sp>
        <p:nvSpPr>
          <p:cNvPr id="359426" name="Rectangle 2"/>
          <p:cNvSpPr>
            <a:spLocks noGrp="1" noChangeArrowheads="1"/>
          </p:cNvSpPr>
          <p:nvPr>
            <p:ph type="body" sz="half" idx="1"/>
          </p:nvPr>
        </p:nvSpPr>
        <p:spPr>
          <a:xfrm>
            <a:off x="107504" y="1809750"/>
            <a:ext cx="8928991" cy="4711700"/>
          </a:xfrm>
        </p:spPr>
        <p:txBody>
          <a:bodyPr/>
          <a:lstStyle/>
          <a:p>
            <a:pPr marL="285750" indent="0" algn="r" rtl="1">
              <a:spcBef>
                <a:spcPct val="0"/>
              </a:spcBef>
              <a:buFontTx/>
              <a:buNone/>
            </a:pPr>
            <a:r>
              <a:rPr lang="ar-SA" sz="2400" b="1" dirty="0">
                <a:latin typeface="Times New Roman" pitchFamily="18" charset="0"/>
                <a:cs typeface="Times New Roman" pitchFamily="18" charset="0"/>
                <a:sym typeface="Symbol" pitchFamily="18" charset="2"/>
              </a:rPr>
              <a:t>مثال: </a:t>
            </a:r>
            <a:r>
              <a:rPr lang="ar-SA" sz="2400" dirty="0">
                <a:latin typeface="Times New Roman" pitchFamily="18" charset="0"/>
                <a:cs typeface="Times New Roman" pitchFamily="18" charset="0"/>
                <a:sym typeface="Symbol" pitchFamily="18" charset="2"/>
              </a:rPr>
              <a:t>في مصفوفة الأرباح التالية ، ما هو البديل المناسب بمعيار </a:t>
            </a:r>
            <a:r>
              <a:rPr lang="ar-SA" sz="2400" dirty="0" err="1">
                <a:latin typeface="Times New Roman" pitchFamily="18" charset="0"/>
                <a:cs typeface="Times New Roman" pitchFamily="18" charset="0"/>
                <a:sym typeface="Symbol" pitchFamily="18" charset="2"/>
              </a:rPr>
              <a:t>هورويز</a:t>
            </a:r>
            <a:r>
              <a:rPr lang="ar-SA" sz="2400" dirty="0">
                <a:latin typeface="Times New Roman" pitchFamily="18" charset="0"/>
                <a:cs typeface="Times New Roman" pitchFamily="18" charset="0"/>
                <a:sym typeface="Symbol" pitchFamily="18" charset="2"/>
              </a:rPr>
              <a:t> بنسبة تفاؤل </a:t>
            </a:r>
            <a:r>
              <a:rPr lang="en-US" sz="2400" dirty="0">
                <a:latin typeface="Times New Roman" pitchFamily="18" charset="0"/>
                <a:cs typeface="Times New Roman" pitchFamily="18" charset="0"/>
                <a:sym typeface="Symbol" pitchFamily="18" charset="2"/>
              </a:rPr>
              <a:t>55</a:t>
            </a:r>
            <a:r>
              <a:rPr lang="ar-SA" sz="2400" dirty="0">
                <a:latin typeface="Times New Roman" pitchFamily="18" charset="0"/>
                <a:cs typeface="Times New Roman" pitchFamily="18" charset="0"/>
                <a:sym typeface="Symbol" pitchFamily="18" charset="2"/>
              </a:rPr>
              <a:t>%؟</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0.55 ( 6 ) + 0.45 (</a:t>
            </a:r>
            <a:r>
              <a:rPr lang="en-US" sz="800" dirty="0">
                <a:latin typeface="Times New Roman" pitchFamily="18" charset="0"/>
                <a:cs typeface="Times New Roman" pitchFamily="18" charset="0"/>
                <a:sym typeface="Symbol" pitchFamily="18" charset="2"/>
              </a:rPr>
              <a:t>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1  ) = 2.85</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0.55 ( 8 ) + 0.45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6.2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0.55 (12) + 0.45 (</a:t>
            </a:r>
            <a:r>
              <a:rPr lang="en-US" sz="2400" dirty="0">
                <a:latin typeface="Courier New" panose="02070309020205020404" pitchFamily="49" charset="0"/>
                <a:cs typeface="Courier New" panose="02070309020205020404" pitchFamily="49" charset="0"/>
                <a:sym typeface="Symbol" pitchFamily="18" charset="2"/>
              </a:rPr>
              <a:t>-</a:t>
            </a:r>
            <a:r>
              <a:rPr lang="en-US" sz="2400" dirty="0">
                <a:latin typeface="Times New Roman" pitchFamily="18" charset="0"/>
                <a:cs typeface="Times New Roman" pitchFamily="18" charset="0"/>
                <a:sym typeface="Symbol" pitchFamily="18" charset="2"/>
              </a:rPr>
              <a:t>4</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4.8</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max { 2.85 , 6.2 , 4.8 } = 6.2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59428" name="Group 4"/>
          <p:cNvGraphicFramePr>
            <a:graphicFrameLocks noGrp="1"/>
          </p:cNvGraphicFramePr>
          <p:nvPr>
            <p:ph sz="half" idx="2"/>
            <p:extLst>
              <p:ext uri="{D42A27DB-BD31-4B8C-83A1-F6EECF244321}">
                <p14:modId xmlns:p14="http://schemas.microsoft.com/office/powerpoint/2010/main" val="1800587566"/>
              </p:ext>
            </p:extLst>
          </p:nvPr>
        </p:nvGraphicFramePr>
        <p:xfrm>
          <a:off x="2267744" y="2711752"/>
          <a:ext cx="6219825" cy="1919288"/>
        </p:xfrm>
        <a:graphic>
          <a:graphicData uri="http://schemas.openxmlformats.org/drawingml/2006/table">
            <a:tbl>
              <a:tblPr/>
              <a:tblGrid>
                <a:gridCol w="1371132">
                  <a:extLst>
                    <a:ext uri="{9D8B030D-6E8A-4147-A177-3AD203B41FA5}">
                      <a16:colId xmlns:a16="http://schemas.microsoft.com/office/drawing/2014/main" val="20000"/>
                    </a:ext>
                  </a:extLst>
                </a:gridCol>
                <a:gridCol w="1616231">
                  <a:extLst>
                    <a:ext uri="{9D8B030D-6E8A-4147-A177-3AD203B41FA5}">
                      <a16:colId xmlns:a16="http://schemas.microsoft.com/office/drawing/2014/main" val="20001"/>
                    </a:ext>
                  </a:extLst>
                </a:gridCol>
                <a:gridCol w="1616231">
                  <a:extLst>
                    <a:ext uri="{9D8B030D-6E8A-4147-A177-3AD203B41FA5}">
                      <a16:colId xmlns:a16="http://schemas.microsoft.com/office/drawing/2014/main" val="20002"/>
                    </a:ext>
                  </a:extLst>
                </a:gridCol>
                <a:gridCol w="1616231">
                  <a:extLst>
                    <a:ext uri="{9D8B030D-6E8A-4147-A177-3AD203B41FA5}">
                      <a16:colId xmlns:a16="http://schemas.microsoft.com/office/drawing/2014/main" val="20003"/>
                    </a:ext>
                  </a:extLst>
                </a:gridCol>
              </a:tblGrid>
              <a:tr h="3683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  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6"/>
          <p:cNvSpPr>
            <a:spLocks noGrp="1"/>
          </p:cNvSpPr>
          <p:nvPr>
            <p:ph type="sldNum" sz="quarter" idx="12"/>
          </p:nvPr>
        </p:nvSpPr>
        <p:spPr/>
        <p:txBody>
          <a:bodyPr/>
          <a:lstStyle/>
          <a:p>
            <a:fld id="{869BFD3F-0EBF-4C6B-AC43-07E89D202952}" type="slidenum">
              <a:rPr lang="ar-SA"/>
              <a:pPr/>
              <a:t>5</a:t>
            </a:fld>
            <a:endParaRPr lang="en-US"/>
          </a:p>
        </p:txBody>
      </p:sp>
      <p:sp>
        <p:nvSpPr>
          <p:cNvPr id="318466" name="Rectangle 2"/>
          <p:cNvSpPr>
            <a:spLocks noGrp="1" noChangeArrowheads="1"/>
          </p:cNvSpPr>
          <p:nvPr>
            <p:ph type="body" sz="half" idx="1"/>
          </p:nvPr>
        </p:nvSpPr>
        <p:spPr>
          <a:xfrm>
            <a:off x="200025" y="1809750"/>
            <a:ext cx="8702675" cy="4711700"/>
          </a:xfrm>
        </p:spPr>
        <p:txBody>
          <a:bodyPr/>
          <a:lstStyle/>
          <a:p>
            <a:pPr marL="533400" indent="-533400" algn="r" rtl="1">
              <a:spcBef>
                <a:spcPct val="0"/>
              </a:spcBef>
              <a:buFontTx/>
              <a:buNone/>
            </a:pPr>
            <a:r>
              <a:rPr lang="ar-SA" dirty="0">
                <a:latin typeface="Times New Roman" pitchFamily="18" charset="0"/>
                <a:cs typeface="Times New Roman" pitchFamily="18" charset="0"/>
                <a:sym typeface="Symbol" pitchFamily="18" charset="2"/>
              </a:rPr>
              <a:t>مصفوفة العوائد للقرار المتخذ هي كالتالي</a:t>
            </a:r>
            <a:r>
              <a:rPr lang="en-US" sz="800"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a:t>
            </a: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18552" name="Group 88"/>
          <p:cNvGraphicFramePr>
            <a:graphicFrameLocks noGrp="1"/>
          </p:cNvGraphicFramePr>
          <p:nvPr>
            <p:ph sz="half" idx="2"/>
            <p:extLst>
              <p:ext uri="{D42A27DB-BD31-4B8C-83A1-F6EECF244321}">
                <p14:modId xmlns:p14="http://schemas.microsoft.com/office/powerpoint/2010/main" val="1168977798"/>
              </p:ext>
            </p:extLst>
          </p:nvPr>
        </p:nvGraphicFramePr>
        <p:xfrm>
          <a:off x="1371600" y="2743200"/>
          <a:ext cx="6742113" cy="2590800"/>
        </p:xfrm>
        <a:graphic>
          <a:graphicData uri="http://schemas.openxmlformats.org/drawingml/2006/table">
            <a:tbl>
              <a:tblPr/>
              <a:tblGrid>
                <a:gridCol w="1347788">
                  <a:extLst>
                    <a:ext uri="{9D8B030D-6E8A-4147-A177-3AD203B41FA5}">
                      <a16:colId xmlns:a16="http://schemas.microsoft.com/office/drawing/2014/main" val="20000"/>
                    </a:ext>
                  </a:extLst>
                </a:gridCol>
                <a:gridCol w="1141412">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2146300">
                  <a:extLst>
                    <a:ext uri="{9D8B030D-6E8A-4147-A177-3AD203B41FA5}">
                      <a16:colId xmlns:a16="http://schemas.microsoft.com/office/drawing/2014/main" val="20003"/>
                    </a:ext>
                  </a:extLst>
                </a:gridCol>
                <a:gridCol w="1014413">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err="1">
                          <a:ln>
                            <a:noFill/>
                          </a:ln>
                          <a:solidFill>
                            <a:schemeClr val="tx1"/>
                          </a:solidFill>
                          <a:effectLst/>
                          <a:latin typeface="Times New Roman" pitchFamily="18" charset="0"/>
                          <a:cs typeface="Times New Roman" pitchFamily="18" charset="0"/>
                        </a:rPr>
                        <a:t>S</a:t>
                      </a:r>
                      <a:r>
                        <a:rPr kumimoji="0" lang="en-US" sz="2800" b="1" i="1" u="none" strike="noStrike" cap="none" normalizeH="0" baseline="-25000" dirty="0" err="1">
                          <a:ln>
                            <a:noFill/>
                          </a:ln>
                          <a:solidFill>
                            <a:schemeClr val="tx1"/>
                          </a:solidFill>
                          <a:effectLst/>
                          <a:latin typeface="Book Antiqua" pitchFamily="18" charset="0"/>
                          <a:cs typeface="Times New Roman" pitchFamily="18" charset="0"/>
                        </a:rPr>
                        <a:t>n</a:t>
                      </a:r>
                      <a:endParaRPr kumimoji="0" lang="en-US" sz="2800" b="1" i="1" u="none" strike="noStrike" cap="none" normalizeH="0" baseline="-25000" dirty="0">
                        <a:ln>
                          <a:noFill/>
                        </a:ln>
                        <a:solidFill>
                          <a:schemeClr val="tx1"/>
                        </a:solidFill>
                        <a:effectLst/>
                        <a:latin typeface="Book Antiqua"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11</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800" b="1" i="1" u="none" strike="noStrike" cap="none" normalizeH="0" baseline="-25000" dirty="0">
                          <a:ln>
                            <a:noFill/>
                          </a:ln>
                          <a:solidFill>
                            <a:schemeClr val="tx1"/>
                          </a:solidFill>
                          <a:effectLst/>
                          <a:latin typeface="Book Antiqua" pitchFamily="18" charset="0"/>
                          <a:cs typeface="Times New Roman" pitchFamily="18" charset="0"/>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800" b="1" i="1" u="none" strike="noStrike" cap="none" normalizeH="0" baseline="-25000" dirty="0">
                          <a:ln>
                            <a:noFill/>
                          </a:ln>
                          <a:solidFill>
                            <a:schemeClr val="tx1"/>
                          </a:solidFill>
                          <a:effectLst/>
                          <a:latin typeface="Book Antiqua" pitchFamily="18" charset="0"/>
                          <a:cs typeface="Times New Roman" pitchFamily="18" charset="0"/>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ctr" defTabSz="914400" rtl="1" eaLnBrk="1" fontAlgn="base" latinLnBrk="0" hangingPunct="1">
                        <a:lnSpc>
                          <a:spcPct val="5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1" i="1" u="none" strike="noStrike" cap="none" normalizeH="0" baseline="-25000" dirty="0">
                          <a:ln>
                            <a:noFill/>
                          </a:ln>
                          <a:solidFill>
                            <a:schemeClr val="tx1"/>
                          </a:solidFill>
                          <a:effectLst/>
                          <a:latin typeface="Book Antiqua" pitchFamily="18" charset="0"/>
                          <a:cs typeface="Times New Roman" pitchFamily="18" charset="0"/>
                        </a:rPr>
                        <a:t>m</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1" i="1" u="none" strike="noStrike" cap="none" normalizeH="0" baseline="-25000" dirty="0">
                          <a:ln>
                            <a:noFill/>
                          </a:ln>
                          <a:solidFill>
                            <a:schemeClr val="tx1"/>
                          </a:solidFill>
                          <a:effectLst/>
                          <a:latin typeface="Book Antiqua" pitchFamily="18" charset="0"/>
                          <a:cs typeface="Times New Roman" pitchFamily="18" charset="0"/>
                        </a:rPr>
                        <a:t>m</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800" b="1" i="1" u="none" strike="noStrike" cap="none" normalizeH="0" baseline="-25000" dirty="0">
                          <a:ln>
                            <a:noFill/>
                          </a:ln>
                          <a:solidFill>
                            <a:schemeClr val="tx1"/>
                          </a:solidFill>
                          <a:effectLst/>
                          <a:latin typeface="Book Antiqua" pitchFamily="18" charset="0"/>
                          <a:cs typeface="Times New Roman" pitchFamily="18" charset="0"/>
                        </a:rPr>
                        <a:t>m</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err="1">
                          <a:ln>
                            <a:noFill/>
                          </a:ln>
                          <a:solidFill>
                            <a:schemeClr val="tx1"/>
                          </a:solidFill>
                          <a:effectLst/>
                          <a:latin typeface="Book Antiqua" pitchFamily="18" charset="0"/>
                          <a:cs typeface="Times New Roman" pitchFamily="18" charset="0"/>
                        </a:rPr>
                        <a:t>r</a:t>
                      </a:r>
                      <a:r>
                        <a:rPr kumimoji="0" lang="en-US" sz="2800" b="1" i="1" u="none" strike="noStrike" cap="none" normalizeH="0" baseline="-25000" dirty="0" err="1">
                          <a:ln>
                            <a:noFill/>
                          </a:ln>
                          <a:solidFill>
                            <a:schemeClr val="tx1"/>
                          </a:solidFill>
                          <a:effectLst/>
                          <a:latin typeface="Book Antiqua" pitchFamily="18" charset="0"/>
                          <a:cs typeface="Times New Roman" pitchFamily="18" charset="0"/>
                        </a:rPr>
                        <a:t>mn</a:t>
                      </a:r>
                      <a:endParaRPr kumimoji="0" lang="en-US" sz="2800" b="1" i="1" u="none" strike="noStrike" cap="none" normalizeH="0" baseline="-25000" dirty="0">
                        <a:ln>
                          <a:noFill/>
                        </a:ln>
                        <a:solidFill>
                          <a:schemeClr val="tx1"/>
                        </a:solidFill>
                        <a:effectLst/>
                        <a:latin typeface="Book Antiqua"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العوائد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6C3652C-13DD-47F4-912A-1E614179A584}" type="slidenum">
              <a:rPr lang="ar-SA"/>
              <a:pPr/>
              <a:t>50</a:t>
            </a:fld>
            <a:endParaRPr lang="en-US"/>
          </a:p>
        </p:txBody>
      </p:sp>
      <p:sp>
        <p:nvSpPr>
          <p:cNvPr id="364546"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dirty="0">
                <a:latin typeface="Times New Roman" pitchFamily="18" charset="0"/>
                <a:cs typeface="Times New Roman" pitchFamily="18" charset="0"/>
                <a:sym typeface="Symbol" pitchFamily="18" charset="2"/>
              </a:rPr>
              <a:t>ما مدى التفاؤل الذي يجعل البديل</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هو البديل الأمثل؟</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 = ??</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0 ≤  ≤ 1</a:t>
            </a:r>
          </a:p>
          <a:p>
            <a:pPr marL="12700" indent="-12700" algn="r" rtl="1">
              <a:spcBef>
                <a:spcPct val="0"/>
              </a:spcBef>
              <a:buFontTx/>
              <a:buNone/>
            </a:pPr>
            <a:endParaRPr lang="ar-SA" sz="1400" dirty="0">
              <a:latin typeface="Times New Roman" pitchFamily="18" charset="0"/>
              <a:cs typeface="Times New Roman" pitchFamily="18" charset="0"/>
              <a:sym typeface="Symbol" pitchFamily="18" charset="2"/>
            </a:endParaRPr>
          </a:p>
          <a:p>
            <a:pPr marL="12700" indent="-12700" rtl="1">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( 6 )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( 8 )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(12)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16</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2400">
                <a:latin typeface="Times New Roman" pitchFamily="18" charset="0"/>
                <a:cs typeface="Times New Roman" pitchFamily="18" charset="0"/>
                <a:sym typeface="Symbol" pitchFamily="18" charset="2"/>
              </a:rPr>
              <a:t>= </a:t>
            </a:r>
            <a:r>
              <a:rPr lang="en-US" sz="2400" i="1">
                <a:latin typeface="Times New Roman" pitchFamily="18" charset="0"/>
                <a:cs typeface="Times New Roman" pitchFamily="18" charset="0"/>
                <a:sym typeface="Symbol" pitchFamily="18" charset="2"/>
              </a:rPr>
              <a:t>A</a:t>
            </a:r>
            <a:r>
              <a:rPr lang="en-US" sz="2400" baseline="-25000">
                <a:latin typeface="Times New Roman" pitchFamily="18" charset="0"/>
                <a:cs typeface="Times New Roman" pitchFamily="18" charset="0"/>
                <a:sym typeface="Symbol" pitchFamily="18" charset="2"/>
              </a:rPr>
              <a:t>1</a:t>
            </a:r>
            <a:endParaRPr lang="en-US" sz="2400" dirty="0">
              <a:latin typeface="Times New Roman" pitchFamily="18" charset="0"/>
              <a:cs typeface="Times New Roman" pitchFamily="18" charset="0"/>
              <a:sym typeface="Symbol" pitchFamily="18" charset="2"/>
            </a:endParaRPr>
          </a:p>
          <a:p>
            <a:pPr marL="12700" indent="-12700">
              <a:spcBef>
                <a:spcPct val="0"/>
              </a:spcBef>
              <a:buFont typeface="Symbol" pitchFamily="18" charset="2"/>
              <a:buNone/>
            </a:pP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&gt;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&gt;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 3</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&gt; 5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1.67</a:t>
            </a:r>
          </a:p>
          <a:p>
            <a:pPr marL="12700" indent="-12700">
              <a:spcBef>
                <a:spcPct val="0"/>
              </a:spcBef>
              <a:buFont typeface="Symbol" pitchFamily="18" charset="2"/>
              <a:buNone/>
            </a:pPr>
            <a:r>
              <a:rPr lang="en-US" sz="2400" dirty="0">
                <a:latin typeface="Times New Roman" pitchFamily="18" charset="0"/>
                <a:cs typeface="Times New Roman" pitchFamily="18" charset="0"/>
                <a:sym typeface="Symbol" pitchFamily="18" charset="2"/>
              </a:rPr>
              <a:t> and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&gt;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&gt; 16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 9</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3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0.33</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a:t>
            </a:r>
            <a:endParaRPr lang="ar-SA" sz="2400" b="1" dirty="0">
              <a:latin typeface="Times New Roman" pitchFamily="18" charset="0"/>
              <a:cs typeface="Times New Roman" pitchFamily="18" charset="0"/>
              <a:sym typeface="Symbol" pitchFamily="18" charset="2"/>
            </a:endParaRPr>
          </a:p>
          <a:p>
            <a:pPr marL="12700" indent="-12700" algn="ctr" rtl="1">
              <a:spcBef>
                <a:spcPct val="0"/>
              </a:spcBef>
              <a:buFont typeface="Symbol" pitchFamily="18" charset="2"/>
              <a:buNone/>
            </a:pPr>
            <a:r>
              <a:rPr lang="ar-SA" sz="2400" b="1" dirty="0">
                <a:latin typeface="Times New Roman" pitchFamily="18" charset="0"/>
                <a:cs typeface="Times New Roman" pitchFamily="18" charset="0"/>
                <a:sym typeface="Symbol" pitchFamily="18" charset="2"/>
              </a:rPr>
              <a:t>لا يوجد قيمة لـ </a:t>
            </a:r>
            <a:r>
              <a:rPr lang="el-GR" sz="2400" b="1" dirty="0">
                <a:latin typeface="Times New Roman" pitchFamily="18" charset="0"/>
                <a:cs typeface="Times New Roman" pitchFamily="18" charset="0"/>
                <a:sym typeface="Symbol" pitchFamily="18" charset="2"/>
              </a:rPr>
              <a:t>α</a:t>
            </a:r>
            <a:r>
              <a:rPr lang="ar-SA" sz="2400" b="1" dirty="0">
                <a:latin typeface="Times New Roman" pitchFamily="18" charset="0"/>
                <a:cs typeface="Times New Roman" pitchFamily="18" charset="0"/>
                <a:sym typeface="Symbol" pitchFamily="18" charset="2"/>
              </a:rPr>
              <a:t> تجعل </a:t>
            </a:r>
            <a:r>
              <a:rPr lang="en-US" sz="2400" b="1" i="1" dirty="0">
                <a:latin typeface="Times New Roman" pitchFamily="18" charset="0"/>
                <a:cs typeface="Times New Roman" pitchFamily="18" charset="0"/>
                <a:sym typeface="Symbol" pitchFamily="18" charset="2"/>
              </a:rPr>
              <a:t>A</a:t>
            </a:r>
            <a:r>
              <a:rPr lang="en-US" sz="2400" b="1" baseline="-25000" dirty="0">
                <a:latin typeface="Times New Roman" pitchFamily="18" charset="0"/>
                <a:cs typeface="Times New Roman" pitchFamily="18" charset="0"/>
                <a:sym typeface="Symbol" pitchFamily="18" charset="2"/>
              </a:rPr>
              <a:t>1</a:t>
            </a:r>
            <a:r>
              <a:rPr lang="ar-SA" sz="2400" b="1" dirty="0">
                <a:latin typeface="Times New Roman" pitchFamily="18" charset="0"/>
                <a:cs typeface="Times New Roman" pitchFamily="18" charset="0"/>
                <a:sym typeface="Symbol" pitchFamily="18" charset="2"/>
              </a:rPr>
              <a:t> هو البديل الأمثل</a:t>
            </a:r>
            <a:endParaRPr lang="en-US" sz="2400"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extLst>
      <p:ext uri="{BB962C8B-B14F-4D97-AF65-F5344CB8AC3E}">
        <p14:creationId xmlns:p14="http://schemas.microsoft.com/office/powerpoint/2010/main" val="28832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xEl>
                                              <p:pRg st="8" end="8"/>
                                            </p:txEl>
                                          </p:spTgt>
                                        </p:tgtEl>
                                        <p:attrNameLst>
                                          <p:attrName>style.visibility</p:attrName>
                                        </p:attrNameLst>
                                      </p:cBhvr>
                                      <p:to>
                                        <p:strVal val="visible"/>
                                      </p:to>
                                    </p:set>
                                    <p:animEffect transition="in" filter="blinds(horizontal)">
                                      <p:cBhvr>
                                        <p:cTn id="7" dur="500"/>
                                        <p:tgtEl>
                                          <p:spTgt spid="364546">
                                            <p:txEl>
                                              <p:pRg st="8"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6">
                                            <p:txEl>
                                              <p:pRg st="9" end="9"/>
                                            </p:txEl>
                                          </p:spTgt>
                                        </p:tgtEl>
                                        <p:attrNameLst>
                                          <p:attrName>style.visibility</p:attrName>
                                        </p:attrNameLst>
                                      </p:cBhvr>
                                      <p:to>
                                        <p:strVal val="visible"/>
                                      </p:to>
                                    </p:set>
                                    <p:animEffect transition="in" filter="blinds(horizontal)">
                                      <p:cBhvr>
                                        <p:cTn id="10" dur="500"/>
                                        <p:tgtEl>
                                          <p:spTgt spid="364546">
                                            <p:txEl>
                                              <p:pRg st="9"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6">
                                            <p:txEl>
                                              <p:pRg st="10" end="10"/>
                                            </p:txEl>
                                          </p:spTgt>
                                        </p:tgtEl>
                                        <p:attrNameLst>
                                          <p:attrName>style.visibility</p:attrName>
                                        </p:attrNameLst>
                                      </p:cBhvr>
                                      <p:to>
                                        <p:strVal val="visible"/>
                                      </p:to>
                                    </p:set>
                                    <p:animEffect transition="in" filter="blinds(horizontal)">
                                      <p:cBhvr>
                                        <p:cTn id="13" dur="500"/>
                                        <p:tgtEl>
                                          <p:spTgt spid="364546">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64546">
                                            <p:txEl>
                                              <p:pRg st="12" end="12"/>
                                            </p:txEl>
                                          </p:spTgt>
                                        </p:tgtEl>
                                        <p:attrNameLst>
                                          <p:attrName>style.visibility</p:attrName>
                                        </p:attrNameLst>
                                      </p:cBhvr>
                                      <p:to>
                                        <p:strVal val="visible"/>
                                      </p:to>
                                    </p:set>
                                    <p:animEffect transition="in" filter="blinds(horizontal)">
                                      <p:cBhvr>
                                        <p:cTn id="18" dur="500"/>
                                        <p:tgtEl>
                                          <p:spTgt spid="3645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6C3652C-13DD-47F4-912A-1E614179A584}" type="slidenum">
              <a:rPr lang="ar-SA"/>
              <a:pPr/>
              <a:t>51</a:t>
            </a:fld>
            <a:endParaRPr lang="en-US"/>
          </a:p>
        </p:txBody>
      </p:sp>
      <p:sp>
        <p:nvSpPr>
          <p:cNvPr id="364546"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dirty="0">
                <a:latin typeface="Times New Roman" pitchFamily="18" charset="0"/>
                <a:cs typeface="Times New Roman" pitchFamily="18" charset="0"/>
                <a:sym typeface="Symbol" pitchFamily="18" charset="2"/>
              </a:rPr>
              <a:t>ما مدى التفاؤل الذي يجعل البديل</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هو البديل الأمثل؟</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 = ??</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0 ≤  ≤ 1</a:t>
            </a:r>
          </a:p>
          <a:p>
            <a:pPr marL="12700" indent="-12700" algn="r" rtl="1">
              <a:spcBef>
                <a:spcPct val="0"/>
              </a:spcBef>
              <a:buFontTx/>
              <a:buNone/>
            </a:pPr>
            <a:endParaRPr lang="ar-SA" sz="1400" dirty="0">
              <a:latin typeface="Times New Roman" pitchFamily="18" charset="0"/>
              <a:cs typeface="Times New Roman" pitchFamily="18" charset="0"/>
              <a:sym typeface="Symbol" pitchFamily="18" charset="2"/>
            </a:endParaRPr>
          </a:p>
          <a:p>
            <a:pPr marL="12700" indent="-12700" rtl="1">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( 6 )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( 8 )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(12)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16</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12700" indent="-12700">
              <a:spcBef>
                <a:spcPct val="0"/>
              </a:spcBef>
              <a:buFont typeface="Symbol" pitchFamily="18" charset="2"/>
              <a:buNone/>
            </a:pP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&gt;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&gt;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   3</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&lt; 5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1.67</a:t>
            </a:r>
          </a:p>
          <a:p>
            <a:pPr marL="12700" indent="-12700">
              <a:spcBef>
                <a:spcPct val="0"/>
              </a:spcBef>
              <a:buFont typeface="Symbol" pitchFamily="18" charset="2"/>
              <a:buNone/>
            </a:pPr>
            <a:r>
              <a:rPr lang="en-US" sz="2400" dirty="0">
                <a:latin typeface="Times New Roman" pitchFamily="18" charset="0"/>
                <a:cs typeface="Times New Roman" pitchFamily="18" charset="0"/>
                <a:sym typeface="Symbol" pitchFamily="18" charset="2"/>
              </a:rPr>
              <a:t> and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&gt;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&gt; 16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 12</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8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0.67</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For all    0 ≤ </a:t>
            </a:r>
            <a:r>
              <a:rPr lang="en-US" sz="2400" b="1" i="1" dirty="0">
                <a:latin typeface="Times New Roman" pitchFamily="18" charset="0"/>
                <a:cs typeface="Times New Roman" pitchFamily="18" charset="0"/>
                <a:sym typeface="Symbol" pitchFamily="18" charset="2"/>
              </a:rPr>
              <a:t></a:t>
            </a:r>
            <a:r>
              <a:rPr lang="en-US" sz="2400" b="1" dirty="0">
                <a:latin typeface="Times New Roman" pitchFamily="18" charset="0"/>
                <a:cs typeface="Times New Roman" pitchFamily="18" charset="0"/>
                <a:sym typeface="Symbol" pitchFamily="18" charset="2"/>
              </a:rPr>
              <a:t>  &lt; 0.67             </a:t>
            </a:r>
            <a:r>
              <a:rPr lang="en-US" sz="2400" b="1" i="1" dirty="0">
                <a:latin typeface="Times New Roman" pitchFamily="18" charset="0"/>
                <a:cs typeface="Times New Roman" pitchFamily="18" charset="0"/>
                <a:sym typeface="Symbol" pitchFamily="18" charset="2"/>
              </a:rPr>
              <a:t>A</a:t>
            </a:r>
            <a:r>
              <a:rPr lang="en-US" sz="2400" b="1"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b="1" dirty="0">
                <a:latin typeface="Times New Roman" pitchFamily="18" charset="0"/>
                <a:cs typeface="Times New Roman" pitchFamily="18" charset="0"/>
                <a:sym typeface="Symbol" pitchFamily="18" charset="2"/>
              </a:rPr>
              <a:t> = </a:t>
            </a:r>
            <a:r>
              <a:rPr lang="en-US" sz="2400" b="1" i="1" dirty="0">
                <a:latin typeface="Times New Roman" pitchFamily="18" charset="0"/>
                <a:cs typeface="Times New Roman" pitchFamily="18" charset="0"/>
                <a:sym typeface="Symbol" pitchFamily="18" charset="2"/>
              </a:rPr>
              <a:t>A</a:t>
            </a:r>
            <a:r>
              <a:rPr lang="en-US" sz="2400" b="1" baseline="-25000" dirty="0">
                <a:latin typeface="Times New Roman" pitchFamily="18" charset="0"/>
                <a:cs typeface="Times New Roman" pitchFamily="18" charset="0"/>
                <a:sym typeface="Symbol" pitchFamily="18" charset="2"/>
              </a:rPr>
              <a:t>2</a:t>
            </a:r>
            <a:endParaRPr lang="en-US" sz="2400"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xEl>
                                              <p:pRg st="8" end="8"/>
                                            </p:txEl>
                                          </p:spTgt>
                                        </p:tgtEl>
                                        <p:attrNameLst>
                                          <p:attrName>style.visibility</p:attrName>
                                        </p:attrNameLst>
                                      </p:cBhvr>
                                      <p:to>
                                        <p:strVal val="visible"/>
                                      </p:to>
                                    </p:set>
                                    <p:animEffect transition="in" filter="blinds(horizontal)">
                                      <p:cBhvr>
                                        <p:cTn id="7" dur="500"/>
                                        <p:tgtEl>
                                          <p:spTgt spid="364546">
                                            <p:txEl>
                                              <p:pRg st="8"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6">
                                            <p:txEl>
                                              <p:pRg st="9" end="9"/>
                                            </p:txEl>
                                          </p:spTgt>
                                        </p:tgtEl>
                                        <p:attrNameLst>
                                          <p:attrName>style.visibility</p:attrName>
                                        </p:attrNameLst>
                                      </p:cBhvr>
                                      <p:to>
                                        <p:strVal val="visible"/>
                                      </p:to>
                                    </p:set>
                                    <p:animEffect transition="in" filter="blinds(horizontal)">
                                      <p:cBhvr>
                                        <p:cTn id="10" dur="500"/>
                                        <p:tgtEl>
                                          <p:spTgt spid="364546">
                                            <p:txEl>
                                              <p:pRg st="9"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6">
                                            <p:txEl>
                                              <p:pRg st="10" end="10"/>
                                            </p:txEl>
                                          </p:spTgt>
                                        </p:tgtEl>
                                        <p:attrNameLst>
                                          <p:attrName>style.visibility</p:attrName>
                                        </p:attrNameLst>
                                      </p:cBhvr>
                                      <p:to>
                                        <p:strVal val="visible"/>
                                      </p:to>
                                    </p:set>
                                    <p:animEffect transition="in" filter="blinds(horizontal)">
                                      <p:cBhvr>
                                        <p:cTn id="13" dur="500"/>
                                        <p:tgtEl>
                                          <p:spTgt spid="364546">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4546">
                                            <p:txEl>
                                              <p:pRg st="12" end="12"/>
                                            </p:txEl>
                                          </p:spTgt>
                                        </p:tgtEl>
                                        <p:attrNameLst>
                                          <p:attrName>style.visibility</p:attrName>
                                        </p:attrNameLst>
                                      </p:cBhvr>
                                      <p:to>
                                        <p:strVal val="visible"/>
                                      </p:to>
                                    </p:set>
                                    <p:animEffect transition="in" filter="blinds(horizontal)">
                                      <p:cBhvr>
                                        <p:cTn id="18" dur="500"/>
                                        <p:tgtEl>
                                          <p:spTgt spid="3645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6C3652C-13DD-47F4-912A-1E614179A584}" type="slidenum">
              <a:rPr lang="ar-SA"/>
              <a:pPr/>
              <a:t>52</a:t>
            </a:fld>
            <a:endParaRPr lang="en-US"/>
          </a:p>
        </p:txBody>
      </p:sp>
      <p:sp>
        <p:nvSpPr>
          <p:cNvPr id="364546"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dirty="0">
                <a:latin typeface="Times New Roman" pitchFamily="18" charset="0"/>
                <a:cs typeface="Times New Roman" pitchFamily="18" charset="0"/>
                <a:sym typeface="Symbol" pitchFamily="18" charset="2"/>
              </a:rPr>
              <a:t>ما مدى التفاؤل الذي يجعل البديل</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هو البديل الأمثل؟</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 = ??</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0 ≤  ≤ 1</a:t>
            </a:r>
          </a:p>
          <a:p>
            <a:pPr marL="12700" indent="-12700" algn="r" rtl="1">
              <a:spcBef>
                <a:spcPct val="0"/>
              </a:spcBef>
              <a:buFontTx/>
              <a:buNone/>
            </a:pPr>
            <a:endParaRPr lang="ar-SA" sz="1400" dirty="0">
              <a:latin typeface="Times New Roman" pitchFamily="18" charset="0"/>
              <a:cs typeface="Times New Roman" pitchFamily="18" charset="0"/>
              <a:sym typeface="Symbol" pitchFamily="18" charset="2"/>
            </a:endParaRPr>
          </a:p>
          <a:p>
            <a:pPr marL="12700" indent="-12700" rtl="1">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( 6 )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( 8 )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(12) + (1−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16</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4</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endParaRPr lang="en-US" sz="2400" dirty="0">
              <a:latin typeface="Times New Roman" pitchFamily="18" charset="0"/>
              <a:cs typeface="Times New Roman" pitchFamily="18" charset="0"/>
              <a:sym typeface="Symbol" pitchFamily="18" charset="2"/>
            </a:endParaRPr>
          </a:p>
          <a:p>
            <a:pPr marL="12700" indent="-12700">
              <a:spcBef>
                <a:spcPct val="0"/>
              </a:spcBef>
              <a:buFont typeface="Symbol" pitchFamily="18" charset="2"/>
              <a:buNone/>
            </a:pP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&gt;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16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&gt;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    9</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&gt; 3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0.33</a:t>
            </a:r>
          </a:p>
          <a:p>
            <a:pPr marL="12700" indent="-12700">
              <a:spcBef>
                <a:spcPct val="0"/>
              </a:spcBef>
              <a:buFont typeface="Symbol" pitchFamily="18" charset="2"/>
              <a:buNone/>
            </a:pPr>
            <a:r>
              <a:rPr lang="en-US" sz="2400" dirty="0">
                <a:latin typeface="Times New Roman" pitchFamily="18" charset="0"/>
                <a:cs typeface="Times New Roman" pitchFamily="18" charset="0"/>
                <a:sym typeface="Symbol" pitchFamily="18" charset="2"/>
              </a:rPr>
              <a:t> and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&gt;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16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&gt; 4</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+ 4   12</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8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0.67</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For all    0.67 &lt; </a:t>
            </a:r>
            <a:r>
              <a:rPr lang="en-US" sz="2400" b="1" i="1" dirty="0">
                <a:latin typeface="Times New Roman" pitchFamily="18" charset="0"/>
                <a:cs typeface="Times New Roman" pitchFamily="18" charset="0"/>
                <a:sym typeface="Symbol" pitchFamily="18" charset="2"/>
              </a:rPr>
              <a:t> </a:t>
            </a:r>
            <a:r>
              <a:rPr lang="en-US" sz="2400" b="1" dirty="0">
                <a:latin typeface="Times New Roman" pitchFamily="18" charset="0"/>
                <a:cs typeface="Times New Roman" pitchFamily="18" charset="0"/>
                <a:sym typeface="Symbol" pitchFamily="18" charset="2"/>
              </a:rPr>
              <a:t> ≤ 1            </a:t>
            </a:r>
            <a:r>
              <a:rPr lang="en-US" sz="2400" b="1" i="1" dirty="0">
                <a:latin typeface="Times New Roman" pitchFamily="18" charset="0"/>
                <a:cs typeface="Times New Roman" pitchFamily="18" charset="0"/>
                <a:sym typeface="Symbol" pitchFamily="18" charset="2"/>
              </a:rPr>
              <a:t>A</a:t>
            </a:r>
            <a:r>
              <a:rPr lang="en-US" sz="2400" b="1"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b="1" dirty="0">
                <a:latin typeface="Times New Roman" pitchFamily="18" charset="0"/>
                <a:cs typeface="Times New Roman" pitchFamily="18" charset="0"/>
                <a:sym typeface="Symbol" pitchFamily="18" charset="2"/>
              </a:rPr>
              <a:t> = </a:t>
            </a:r>
            <a:r>
              <a:rPr lang="en-US" sz="2400" b="1" i="1" dirty="0">
                <a:latin typeface="Times New Roman" pitchFamily="18" charset="0"/>
                <a:cs typeface="Times New Roman" pitchFamily="18" charset="0"/>
                <a:sym typeface="Symbol" pitchFamily="18" charset="2"/>
              </a:rPr>
              <a:t>A</a:t>
            </a:r>
            <a:r>
              <a:rPr lang="en-US" sz="2400" b="1" baseline="-25000" dirty="0">
                <a:latin typeface="Times New Roman" pitchFamily="18" charset="0"/>
                <a:cs typeface="Times New Roman" pitchFamily="18" charset="0"/>
                <a:sym typeface="Symbol" pitchFamily="18" charset="2"/>
              </a:rPr>
              <a:t>3</a:t>
            </a:r>
            <a:endParaRPr lang="en-US" sz="2400"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extLst>
      <p:ext uri="{BB962C8B-B14F-4D97-AF65-F5344CB8AC3E}">
        <p14:creationId xmlns:p14="http://schemas.microsoft.com/office/powerpoint/2010/main" val="380842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xEl>
                                              <p:pRg st="8" end="8"/>
                                            </p:txEl>
                                          </p:spTgt>
                                        </p:tgtEl>
                                        <p:attrNameLst>
                                          <p:attrName>style.visibility</p:attrName>
                                        </p:attrNameLst>
                                      </p:cBhvr>
                                      <p:to>
                                        <p:strVal val="visible"/>
                                      </p:to>
                                    </p:set>
                                    <p:animEffect transition="in" filter="blinds(horizontal)">
                                      <p:cBhvr>
                                        <p:cTn id="7" dur="500"/>
                                        <p:tgtEl>
                                          <p:spTgt spid="364546">
                                            <p:txEl>
                                              <p:pRg st="8"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6">
                                            <p:txEl>
                                              <p:pRg st="9" end="9"/>
                                            </p:txEl>
                                          </p:spTgt>
                                        </p:tgtEl>
                                        <p:attrNameLst>
                                          <p:attrName>style.visibility</p:attrName>
                                        </p:attrNameLst>
                                      </p:cBhvr>
                                      <p:to>
                                        <p:strVal val="visible"/>
                                      </p:to>
                                    </p:set>
                                    <p:animEffect transition="in" filter="blinds(horizontal)">
                                      <p:cBhvr>
                                        <p:cTn id="10" dur="500"/>
                                        <p:tgtEl>
                                          <p:spTgt spid="364546">
                                            <p:txEl>
                                              <p:pRg st="9"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6">
                                            <p:txEl>
                                              <p:pRg st="10" end="10"/>
                                            </p:txEl>
                                          </p:spTgt>
                                        </p:tgtEl>
                                        <p:attrNameLst>
                                          <p:attrName>style.visibility</p:attrName>
                                        </p:attrNameLst>
                                      </p:cBhvr>
                                      <p:to>
                                        <p:strVal val="visible"/>
                                      </p:to>
                                    </p:set>
                                    <p:animEffect transition="in" filter="blinds(horizontal)">
                                      <p:cBhvr>
                                        <p:cTn id="13" dur="500"/>
                                        <p:tgtEl>
                                          <p:spTgt spid="364546">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4546">
                                            <p:txEl>
                                              <p:pRg st="12" end="12"/>
                                            </p:txEl>
                                          </p:spTgt>
                                        </p:tgtEl>
                                        <p:attrNameLst>
                                          <p:attrName>style.visibility</p:attrName>
                                        </p:attrNameLst>
                                      </p:cBhvr>
                                      <p:to>
                                        <p:strVal val="visible"/>
                                      </p:to>
                                    </p:set>
                                    <p:animEffect transition="in" filter="blinds(horizontal)">
                                      <p:cBhvr>
                                        <p:cTn id="18" dur="500"/>
                                        <p:tgtEl>
                                          <p:spTgt spid="3645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3B7E279A-5C68-4F7F-83B2-0D5C45FACAD2}" type="slidenum">
              <a:rPr lang="ar-SA"/>
              <a:pPr/>
              <a:t>53</a:t>
            </a:fld>
            <a:endParaRPr lang="en-US"/>
          </a:p>
        </p:txBody>
      </p:sp>
      <p:sp>
        <p:nvSpPr>
          <p:cNvPr id="359426" name="Rectangle 2"/>
          <p:cNvSpPr>
            <a:spLocks noGrp="1" noChangeArrowheads="1"/>
          </p:cNvSpPr>
          <p:nvPr>
            <p:ph type="body" sz="half" idx="1"/>
          </p:nvPr>
        </p:nvSpPr>
        <p:spPr>
          <a:xfrm>
            <a:off x="200025" y="1809750"/>
            <a:ext cx="8702675" cy="4711700"/>
          </a:xfrm>
        </p:spPr>
        <p:txBody>
          <a:bodyPr/>
          <a:lstStyle/>
          <a:p>
            <a:pPr marL="171450" indent="0" algn="r" rtl="1">
              <a:spcBef>
                <a:spcPct val="0"/>
              </a:spcBef>
              <a:buFontTx/>
              <a:buNone/>
            </a:pPr>
            <a:r>
              <a:rPr lang="ar-SA" sz="2400" b="1" dirty="0">
                <a:latin typeface="Times New Roman" pitchFamily="18" charset="0"/>
                <a:cs typeface="Times New Roman" pitchFamily="18" charset="0"/>
                <a:sym typeface="Symbol" pitchFamily="18" charset="2"/>
              </a:rPr>
              <a:t>مثال: </a:t>
            </a:r>
            <a:r>
              <a:rPr lang="ar-SA" sz="2400" dirty="0">
                <a:latin typeface="Times New Roman" pitchFamily="18" charset="0"/>
                <a:cs typeface="Times New Roman" pitchFamily="18" charset="0"/>
                <a:sym typeface="Symbol" pitchFamily="18" charset="2"/>
              </a:rPr>
              <a:t>في مصفوفة التكاليف التالية ، ما هو البديل المناسب بمعيار </a:t>
            </a:r>
            <a:r>
              <a:rPr lang="ar-SA" sz="2400" dirty="0" err="1">
                <a:latin typeface="Times New Roman" pitchFamily="18" charset="0"/>
                <a:cs typeface="Times New Roman" pitchFamily="18" charset="0"/>
                <a:sym typeface="Symbol" pitchFamily="18" charset="2"/>
              </a:rPr>
              <a:t>هورويز</a:t>
            </a:r>
            <a:r>
              <a:rPr lang="ar-SA" sz="2400" dirty="0">
                <a:latin typeface="Times New Roman" pitchFamily="18" charset="0"/>
                <a:cs typeface="Times New Roman" pitchFamily="18" charset="0"/>
                <a:sym typeface="Symbol" pitchFamily="18" charset="2"/>
              </a:rPr>
              <a:t> بنسبة تفاؤل </a:t>
            </a:r>
            <a:r>
              <a:rPr lang="en-US" sz="2400" dirty="0">
                <a:latin typeface="Times New Roman" pitchFamily="18" charset="0"/>
                <a:cs typeface="Times New Roman" pitchFamily="18" charset="0"/>
                <a:sym typeface="Symbol" pitchFamily="18" charset="2"/>
              </a:rPr>
              <a:t>60</a:t>
            </a:r>
            <a:r>
              <a:rPr lang="ar-SA" sz="2400" dirty="0">
                <a:latin typeface="Times New Roman" pitchFamily="18" charset="0"/>
                <a:cs typeface="Times New Roman" pitchFamily="18" charset="0"/>
                <a:sym typeface="Symbol" pitchFamily="18" charset="2"/>
              </a:rPr>
              <a:t>%؟</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0.60 ( 5 ) + 0.40 ( 12 ) = 7.8</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0.60 ( 6 ) + 0.40 ( 12 )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8.4</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0.60 ( 5 ) + 0.40 ( 17 ) = 9.8</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min { 7.8 , 8.4 , 9.8 } = 7.8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a:t>
            </a:r>
            <a:r>
              <a:rPr lang="ar-SA" sz="4000" b="1" dirty="0" err="1">
                <a:solidFill>
                  <a:srgbClr val="002060"/>
                </a:solidFill>
                <a:sym typeface="Symbol" pitchFamily="18" charset="2"/>
              </a:rPr>
              <a:t>هورويز</a:t>
            </a:r>
            <a:endParaRPr lang="ar-SA" sz="4000" b="1" dirty="0">
              <a:solidFill>
                <a:srgbClr val="002060"/>
              </a:solidFill>
              <a:sym typeface="Symbol" pitchFamily="18" charset="2"/>
            </a:endParaRPr>
          </a:p>
        </p:txBody>
      </p:sp>
      <p:graphicFrame>
        <p:nvGraphicFramePr>
          <p:cNvPr id="8" name="Group 56"/>
          <p:cNvGraphicFramePr>
            <a:graphicFrameLocks noGrp="1"/>
          </p:cNvGraphicFramePr>
          <p:nvPr>
            <p:ph sz="half" idx="2"/>
            <p:extLst>
              <p:ext uri="{D42A27DB-BD31-4B8C-83A1-F6EECF244321}">
                <p14:modId xmlns:p14="http://schemas.microsoft.com/office/powerpoint/2010/main" val="45052323"/>
              </p:ext>
            </p:extLst>
          </p:nvPr>
        </p:nvGraphicFramePr>
        <p:xfrm>
          <a:off x="683568" y="2652504"/>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1034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6C3652C-13DD-47F4-912A-1E614179A584}" type="slidenum">
              <a:rPr lang="ar-SA"/>
              <a:pPr/>
              <a:t>54</a:t>
            </a:fld>
            <a:endParaRPr lang="en-US"/>
          </a:p>
        </p:txBody>
      </p:sp>
      <p:sp>
        <p:nvSpPr>
          <p:cNvPr id="364546"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dirty="0">
                <a:latin typeface="Times New Roman" pitchFamily="18" charset="0"/>
                <a:cs typeface="Times New Roman" pitchFamily="18" charset="0"/>
                <a:sym typeface="Symbol" pitchFamily="18" charset="2"/>
              </a:rPr>
              <a:t>ما مدى التفاؤل الذي يجعل البديل</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هو البديل الأمثل؟</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 = ??</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0 ≤  ≤ 1</a:t>
            </a:r>
          </a:p>
          <a:p>
            <a:pPr marL="12700" indent="-12700" algn="r" rtl="1">
              <a:spcBef>
                <a:spcPct val="0"/>
              </a:spcBef>
              <a:buFontTx/>
              <a:buNone/>
            </a:pPr>
            <a:endParaRPr lang="ar-SA" sz="1400" dirty="0">
              <a:latin typeface="Times New Roman" pitchFamily="18" charset="0"/>
              <a:cs typeface="Times New Roman" pitchFamily="18" charset="0"/>
              <a:sym typeface="Symbol" pitchFamily="18" charset="2"/>
            </a:endParaRPr>
          </a:p>
          <a:p>
            <a:pPr marL="12700" indent="-12700" rtl="1">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( 5 )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  =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12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( 6 )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( 5 )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( 17 )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− 12</a:t>
            </a:r>
            <a:r>
              <a:rPr lang="en-US" sz="2400" i="1"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17</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a:t>
            </a:r>
          </a:p>
          <a:p>
            <a:pPr marL="12700" indent="-12700">
              <a:spcBef>
                <a:spcPct val="0"/>
              </a:spcBef>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&lt;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&lt;   − 6</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    − </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&lt; 0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0</a:t>
            </a:r>
          </a:p>
          <a:p>
            <a:pPr marL="12700" indent="-12700">
              <a:spcBef>
                <a:spcPct val="0"/>
              </a:spcBef>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&lt;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&lt; − 12</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+ 17     5</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5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1</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a:t>
            </a:r>
            <a:endParaRPr lang="ar-SA" sz="2400" b="1" dirty="0">
              <a:latin typeface="Times New Roman" pitchFamily="18" charset="0"/>
              <a:cs typeface="Times New Roman" pitchFamily="18" charset="0"/>
              <a:sym typeface="Symbol" pitchFamily="18" charset="2"/>
            </a:endParaRPr>
          </a:p>
          <a:p>
            <a:pPr marL="12700" indent="-12700" algn="ctr" rtl="1">
              <a:spcBef>
                <a:spcPct val="0"/>
              </a:spcBef>
              <a:buFont typeface="Symbol" pitchFamily="18" charset="2"/>
              <a:buNone/>
            </a:pPr>
            <a:r>
              <a:rPr lang="en-US" sz="2400" b="1" dirty="0">
                <a:latin typeface="Times New Roman" pitchFamily="18" charset="0"/>
                <a:cs typeface="Times New Roman" pitchFamily="18" charset="0"/>
                <a:sym typeface="Symbol" pitchFamily="18" charset="2"/>
              </a:rPr>
              <a:t> For all    0 &lt; </a:t>
            </a:r>
            <a:r>
              <a:rPr lang="en-US" sz="2400" b="1" i="1" dirty="0">
                <a:latin typeface="Times New Roman" pitchFamily="18" charset="0"/>
                <a:cs typeface="Times New Roman" pitchFamily="18" charset="0"/>
                <a:sym typeface="Symbol" pitchFamily="18" charset="2"/>
              </a:rPr>
              <a:t></a:t>
            </a:r>
            <a:r>
              <a:rPr lang="en-US" sz="2400" b="1" dirty="0">
                <a:latin typeface="Times New Roman" pitchFamily="18" charset="0"/>
                <a:cs typeface="Times New Roman" pitchFamily="18" charset="0"/>
                <a:sym typeface="Symbol" pitchFamily="18" charset="2"/>
              </a:rPr>
              <a:t>  &lt; 1             </a:t>
            </a:r>
            <a:r>
              <a:rPr lang="en-US" sz="2400" b="1" i="1" dirty="0">
                <a:latin typeface="Times New Roman" pitchFamily="18" charset="0"/>
                <a:cs typeface="Times New Roman" pitchFamily="18" charset="0"/>
                <a:sym typeface="Symbol" pitchFamily="18" charset="2"/>
              </a:rPr>
              <a:t>A</a:t>
            </a:r>
            <a:r>
              <a:rPr lang="en-US" sz="2400" b="1"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b="1" dirty="0">
                <a:latin typeface="Times New Roman" pitchFamily="18" charset="0"/>
                <a:cs typeface="Times New Roman" pitchFamily="18" charset="0"/>
                <a:sym typeface="Symbol" pitchFamily="18" charset="2"/>
              </a:rPr>
              <a:t> = </a:t>
            </a:r>
            <a:r>
              <a:rPr lang="en-US" sz="2400" b="1" i="1" dirty="0">
                <a:latin typeface="Times New Roman" pitchFamily="18" charset="0"/>
                <a:cs typeface="Times New Roman" pitchFamily="18" charset="0"/>
                <a:sym typeface="Symbol" pitchFamily="18" charset="2"/>
              </a:rPr>
              <a:t>A</a:t>
            </a:r>
            <a:r>
              <a:rPr lang="en-US" sz="2400" b="1" baseline="-25000" dirty="0">
                <a:latin typeface="Times New Roman" pitchFamily="18" charset="0"/>
                <a:cs typeface="Times New Roman" pitchFamily="18" charset="0"/>
                <a:sym typeface="Symbol" pitchFamily="18" charset="2"/>
              </a:rPr>
              <a:t>1</a:t>
            </a:r>
            <a:endParaRPr lang="en-US" sz="2400"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extLst>
      <p:ext uri="{BB962C8B-B14F-4D97-AF65-F5344CB8AC3E}">
        <p14:creationId xmlns:p14="http://schemas.microsoft.com/office/powerpoint/2010/main" val="135903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xEl>
                                              <p:pRg st="8" end="8"/>
                                            </p:txEl>
                                          </p:spTgt>
                                        </p:tgtEl>
                                        <p:attrNameLst>
                                          <p:attrName>style.visibility</p:attrName>
                                        </p:attrNameLst>
                                      </p:cBhvr>
                                      <p:to>
                                        <p:strVal val="visible"/>
                                      </p:to>
                                    </p:set>
                                    <p:animEffect transition="in" filter="blinds(horizontal)">
                                      <p:cBhvr>
                                        <p:cTn id="7" dur="500"/>
                                        <p:tgtEl>
                                          <p:spTgt spid="364546">
                                            <p:txEl>
                                              <p:pRg st="8"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6">
                                            <p:txEl>
                                              <p:pRg st="9" end="9"/>
                                            </p:txEl>
                                          </p:spTgt>
                                        </p:tgtEl>
                                        <p:attrNameLst>
                                          <p:attrName>style.visibility</p:attrName>
                                        </p:attrNameLst>
                                      </p:cBhvr>
                                      <p:to>
                                        <p:strVal val="visible"/>
                                      </p:to>
                                    </p:set>
                                    <p:animEffect transition="in" filter="blinds(horizontal)">
                                      <p:cBhvr>
                                        <p:cTn id="10" dur="500"/>
                                        <p:tgtEl>
                                          <p:spTgt spid="364546">
                                            <p:txEl>
                                              <p:pRg st="9"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6">
                                            <p:txEl>
                                              <p:pRg st="10" end="10"/>
                                            </p:txEl>
                                          </p:spTgt>
                                        </p:tgtEl>
                                        <p:attrNameLst>
                                          <p:attrName>style.visibility</p:attrName>
                                        </p:attrNameLst>
                                      </p:cBhvr>
                                      <p:to>
                                        <p:strVal val="visible"/>
                                      </p:to>
                                    </p:set>
                                    <p:animEffect transition="in" filter="blinds(horizontal)">
                                      <p:cBhvr>
                                        <p:cTn id="13" dur="500"/>
                                        <p:tgtEl>
                                          <p:spTgt spid="364546">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64546">
                                            <p:txEl>
                                              <p:pRg st="12" end="12"/>
                                            </p:txEl>
                                          </p:spTgt>
                                        </p:tgtEl>
                                        <p:attrNameLst>
                                          <p:attrName>style.visibility</p:attrName>
                                        </p:attrNameLst>
                                      </p:cBhvr>
                                      <p:to>
                                        <p:strVal val="visible"/>
                                      </p:to>
                                    </p:set>
                                    <p:animEffect transition="in" filter="blinds(horizontal)">
                                      <p:cBhvr>
                                        <p:cTn id="18" dur="500"/>
                                        <p:tgtEl>
                                          <p:spTgt spid="3645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6C3652C-13DD-47F4-912A-1E614179A584}" type="slidenum">
              <a:rPr lang="ar-SA"/>
              <a:pPr/>
              <a:t>55</a:t>
            </a:fld>
            <a:endParaRPr lang="en-US"/>
          </a:p>
        </p:txBody>
      </p:sp>
      <p:sp>
        <p:nvSpPr>
          <p:cNvPr id="364546"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dirty="0">
                <a:latin typeface="Times New Roman" pitchFamily="18" charset="0"/>
                <a:cs typeface="Times New Roman" pitchFamily="18" charset="0"/>
                <a:sym typeface="Symbol" pitchFamily="18" charset="2"/>
              </a:rPr>
              <a:t>ما مدى التفاؤل الذي يجعل البديل</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هو البديل الأمثل؟</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 = ??</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0 ≤  ≤ 1</a:t>
            </a:r>
          </a:p>
          <a:p>
            <a:pPr marL="12700" indent="-12700" algn="r" rtl="1">
              <a:spcBef>
                <a:spcPct val="0"/>
              </a:spcBef>
              <a:buFontTx/>
              <a:buNone/>
            </a:pPr>
            <a:endParaRPr lang="ar-SA" sz="1400" dirty="0">
              <a:latin typeface="Times New Roman" pitchFamily="18" charset="0"/>
              <a:cs typeface="Times New Roman" pitchFamily="18" charset="0"/>
              <a:sym typeface="Symbol" pitchFamily="18" charset="2"/>
            </a:endParaRPr>
          </a:p>
          <a:p>
            <a:pPr marL="12700" indent="-12700" rtl="1">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( 5 )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  =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12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( 6 )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( 5 )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( 17 )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− 12</a:t>
            </a:r>
            <a:r>
              <a:rPr lang="en-US" sz="2400" i="1"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17</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a:t>
            </a:r>
          </a:p>
          <a:p>
            <a:pPr marL="12700" indent="-12700">
              <a:spcBef>
                <a:spcPct val="0"/>
              </a:spcBef>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&lt;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&lt;   − 7</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    </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&lt; 0</a:t>
            </a:r>
          </a:p>
          <a:p>
            <a:pPr marL="12700" indent="-12700">
              <a:spcBef>
                <a:spcPct val="0"/>
              </a:spcBef>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&lt;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&lt; − 12</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+ 17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5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&lt; 0.83</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a:t>
            </a:r>
            <a:endParaRPr lang="ar-SA" sz="2400" b="1" dirty="0">
              <a:latin typeface="Times New Roman" pitchFamily="18" charset="0"/>
              <a:cs typeface="Times New Roman" pitchFamily="18" charset="0"/>
              <a:sym typeface="Symbol" pitchFamily="18" charset="2"/>
            </a:endParaRPr>
          </a:p>
          <a:p>
            <a:pPr marL="12700" indent="-12700" algn="ctr" rtl="1">
              <a:spcBef>
                <a:spcPct val="0"/>
              </a:spcBef>
              <a:buFont typeface="Symbol" pitchFamily="18" charset="2"/>
              <a:buNone/>
            </a:pPr>
            <a:r>
              <a:rPr lang="ar-SA" sz="2400" b="1" dirty="0">
                <a:latin typeface="Times New Roman" pitchFamily="18" charset="0"/>
                <a:cs typeface="Times New Roman" pitchFamily="18" charset="0"/>
                <a:sym typeface="Symbol" pitchFamily="18" charset="2"/>
              </a:rPr>
              <a:t>لا يوجد قيمة لـ </a:t>
            </a:r>
            <a:r>
              <a:rPr lang="el-GR" sz="2400" b="1" dirty="0">
                <a:latin typeface="Times New Roman" pitchFamily="18" charset="0"/>
                <a:cs typeface="Times New Roman" pitchFamily="18" charset="0"/>
                <a:sym typeface="Symbol" pitchFamily="18" charset="2"/>
              </a:rPr>
              <a:t>α</a:t>
            </a:r>
            <a:r>
              <a:rPr lang="ar-SA" sz="2400" b="1" dirty="0">
                <a:latin typeface="Times New Roman" pitchFamily="18" charset="0"/>
                <a:cs typeface="Times New Roman" pitchFamily="18" charset="0"/>
                <a:sym typeface="Symbol" pitchFamily="18" charset="2"/>
              </a:rPr>
              <a:t> تجعل </a:t>
            </a:r>
            <a:r>
              <a:rPr lang="en-US" sz="2400" b="1" i="1" dirty="0">
                <a:latin typeface="Times New Roman" pitchFamily="18" charset="0"/>
                <a:cs typeface="Times New Roman" pitchFamily="18" charset="0"/>
                <a:sym typeface="Symbol" pitchFamily="18" charset="2"/>
              </a:rPr>
              <a:t>A</a:t>
            </a:r>
            <a:r>
              <a:rPr lang="en-US" sz="2400" b="1" baseline="-25000" dirty="0">
                <a:latin typeface="Times New Roman" pitchFamily="18" charset="0"/>
                <a:cs typeface="Times New Roman" pitchFamily="18" charset="0"/>
                <a:sym typeface="Symbol" pitchFamily="18" charset="2"/>
              </a:rPr>
              <a:t>2</a:t>
            </a:r>
            <a:r>
              <a:rPr lang="ar-SA" sz="2400" b="1" dirty="0">
                <a:latin typeface="Times New Roman" pitchFamily="18" charset="0"/>
                <a:cs typeface="Times New Roman" pitchFamily="18" charset="0"/>
                <a:sym typeface="Symbol" pitchFamily="18" charset="2"/>
              </a:rPr>
              <a:t> هو البديل الأمثل</a:t>
            </a:r>
            <a:endParaRPr lang="en-US" sz="2400"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extLst>
      <p:ext uri="{BB962C8B-B14F-4D97-AF65-F5344CB8AC3E}">
        <p14:creationId xmlns:p14="http://schemas.microsoft.com/office/powerpoint/2010/main" val="393268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xEl>
                                              <p:pRg st="8" end="8"/>
                                            </p:txEl>
                                          </p:spTgt>
                                        </p:tgtEl>
                                        <p:attrNameLst>
                                          <p:attrName>style.visibility</p:attrName>
                                        </p:attrNameLst>
                                      </p:cBhvr>
                                      <p:to>
                                        <p:strVal val="visible"/>
                                      </p:to>
                                    </p:set>
                                    <p:animEffect transition="in" filter="blinds(horizontal)">
                                      <p:cBhvr>
                                        <p:cTn id="7" dur="500"/>
                                        <p:tgtEl>
                                          <p:spTgt spid="364546">
                                            <p:txEl>
                                              <p:pRg st="8"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6">
                                            <p:txEl>
                                              <p:pRg st="9" end="9"/>
                                            </p:txEl>
                                          </p:spTgt>
                                        </p:tgtEl>
                                        <p:attrNameLst>
                                          <p:attrName>style.visibility</p:attrName>
                                        </p:attrNameLst>
                                      </p:cBhvr>
                                      <p:to>
                                        <p:strVal val="visible"/>
                                      </p:to>
                                    </p:set>
                                    <p:animEffect transition="in" filter="blinds(horizontal)">
                                      <p:cBhvr>
                                        <p:cTn id="10" dur="500"/>
                                        <p:tgtEl>
                                          <p:spTgt spid="364546">
                                            <p:txEl>
                                              <p:pRg st="9"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6">
                                            <p:txEl>
                                              <p:pRg st="10" end="10"/>
                                            </p:txEl>
                                          </p:spTgt>
                                        </p:tgtEl>
                                        <p:attrNameLst>
                                          <p:attrName>style.visibility</p:attrName>
                                        </p:attrNameLst>
                                      </p:cBhvr>
                                      <p:to>
                                        <p:strVal val="visible"/>
                                      </p:to>
                                    </p:set>
                                    <p:animEffect transition="in" filter="blinds(horizontal)">
                                      <p:cBhvr>
                                        <p:cTn id="13" dur="500"/>
                                        <p:tgtEl>
                                          <p:spTgt spid="364546">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64546">
                                            <p:txEl>
                                              <p:pRg st="12" end="12"/>
                                            </p:txEl>
                                          </p:spTgt>
                                        </p:tgtEl>
                                        <p:attrNameLst>
                                          <p:attrName>style.visibility</p:attrName>
                                        </p:attrNameLst>
                                      </p:cBhvr>
                                      <p:to>
                                        <p:strVal val="visible"/>
                                      </p:to>
                                    </p:set>
                                    <p:animEffect transition="in" filter="blinds(horizontal)">
                                      <p:cBhvr>
                                        <p:cTn id="18" dur="500"/>
                                        <p:tgtEl>
                                          <p:spTgt spid="3645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6C3652C-13DD-47F4-912A-1E614179A584}" type="slidenum">
              <a:rPr lang="ar-SA"/>
              <a:pPr/>
              <a:t>56</a:t>
            </a:fld>
            <a:endParaRPr lang="en-US"/>
          </a:p>
        </p:txBody>
      </p:sp>
      <p:sp>
        <p:nvSpPr>
          <p:cNvPr id="364546"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dirty="0">
                <a:latin typeface="Times New Roman" pitchFamily="18" charset="0"/>
                <a:cs typeface="Times New Roman" pitchFamily="18" charset="0"/>
                <a:sym typeface="Symbol" pitchFamily="18" charset="2"/>
              </a:rPr>
              <a:t>ما مدى التفاؤل الذي يجعل البديل</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هو البديل الأمثل؟</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 = ??</a:t>
            </a:r>
          </a:p>
          <a:p>
            <a:pPr marL="12700" indent="-12700" algn="ctr" rtl="1">
              <a:spcBef>
                <a:spcPct val="0"/>
              </a:spcBef>
              <a:buFontTx/>
              <a:buNone/>
            </a:pPr>
            <a:r>
              <a:rPr lang="en-US" sz="2400" dirty="0">
                <a:latin typeface="Times New Roman" pitchFamily="18" charset="0"/>
                <a:cs typeface="Times New Roman" pitchFamily="18" charset="0"/>
                <a:sym typeface="Symbol" pitchFamily="18" charset="2"/>
              </a:rPr>
              <a:t>0 ≤  ≤ 1</a:t>
            </a:r>
          </a:p>
          <a:p>
            <a:pPr marL="12700" indent="-12700" algn="r" rtl="1">
              <a:spcBef>
                <a:spcPct val="0"/>
              </a:spcBef>
              <a:buFontTx/>
              <a:buNone/>
            </a:pPr>
            <a:endParaRPr lang="ar-SA" sz="1400" dirty="0">
              <a:latin typeface="Times New Roman" pitchFamily="18" charset="0"/>
              <a:cs typeface="Times New Roman" pitchFamily="18" charset="0"/>
              <a:sym typeface="Symbol" pitchFamily="18" charset="2"/>
            </a:endParaRPr>
          </a:p>
          <a:p>
            <a:pPr marL="12700" indent="-12700" rtl="1">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( 5 )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  =    − 7</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12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( 6 )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( 12 )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a:t>
            </a: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( 5 ) + (1 −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( 17 )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− 12</a:t>
            </a:r>
            <a:r>
              <a:rPr lang="en-US" sz="2400" i="1" dirty="0">
                <a:latin typeface="Times New Roman" pitchFamily="18" charset="0"/>
                <a:cs typeface="Times New Roman" pitchFamily="18" charset="0"/>
                <a:sym typeface="Symbol" pitchFamily="18" charset="2"/>
              </a:rPr>
              <a:t>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 </a:t>
            </a:r>
            <a:r>
              <a:rPr lang="en-US" sz="8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17</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           </a:t>
            </a:r>
            <a:r>
              <a:rPr lang="en-US" sz="2400" dirty="0">
                <a:latin typeface="Times New Roman" pitchFamily="18" charset="0"/>
                <a:cs typeface="Times New Roman" pitchFamily="18" charset="0"/>
                <a:sym typeface="Symbol" pitchFamily="18" charset="2"/>
              </a:rPr>
              <a:t></a:t>
            </a:r>
          </a:p>
          <a:p>
            <a:pPr marL="12700" indent="-12700">
              <a:spcBef>
                <a:spcPct val="0"/>
              </a:spcBef>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&lt;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− 12</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+ 17 &lt; − 7</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  5</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&gt; 5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1</a:t>
            </a:r>
          </a:p>
          <a:p>
            <a:pPr marL="12700" indent="-12700">
              <a:spcBef>
                <a:spcPct val="0"/>
              </a:spcBef>
              <a:buNone/>
            </a:pP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&lt; </a:t>
            </a:r>
            <a:r>
              <a:rPr lang="en-US" sz="2400" i="1" dirty="0">
                <a:latin typeface="Times New Roman" pitchFamily="18" charset="0"/>
                <a:cs typeface="Times New Roman" pitchFamily="18" charset="0"/>
                <a:sym typeface="Symbol" pitchFamily="18" charset="2"/>
              </a:rPr>
              <a:t>HV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− 12</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+ 17 &lt; − 6</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+ 12  6</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5  </a:t>
            </a:r>
            <a:r>
              <a:rPr lang="en-US" sz="2400" i="1" dirty="0">
                <a:latin typeface="Times New Roman"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&gt; 0.83</a:t>
            </a:r>
          </a:p>
          <a:p>
            <a:pPr marL="12700" indent="-12700">
              <a:spcBef>
                <a:spcPct val="0"/>
              </a:spcBef>
              <a:buFont typeface="Symbol" pitchFamily="18" charset="2"/>
              <a:buNone/>
            </a:pPr>
            <a:r>
              <a:rPr lang="en-US" sz="2400" b="1" dirty="0">
                <a:latin typeface="Times New Roman" pitchFamily="18" charset="0"/>
                <a:cs typeface="Times New Roman" pitchFamily="18" charset="0"/>
                <a:sym typeface="Symbol" pitchFamily="18" charset="2"/>
              </a:rPr>
              <a:t>                 </a:t>
            </a:r>
            <a:endParaRPr lang="ar-SA" sz="2400" b="1" dirty="0">
              <a:latin typeface="Times New Roman" pitchFamily="18" charset="0"/>
              <a:cs typeface="Times New Roman" pitchFamily="18" charset="0"/>
              <a:sym typeface="Symbol" pitchFamily="18" charset="2"/>
            </a:endParaRPr>
          </a:p>
          <a:p>
            <a:pPr marL="12700" indent="-12700" algn="ctr" rtl="1">
              <a:spcBef>
                <a:spcPct val="0"/>
              </a:spcBef>
              <a:buFont typeface="Symbol" pitchFamily="18" charset="2"/>
              <a:buNone/>
            </a:pPr>
            <a:r>
              <a:rPr lang="ar-SA" sz="2400" b="1" dirty="0">
                <a:latin typeface="Times New Roman" pitchFamily="18" charset="0"/>
                <a:cs typeface="Times New Roman" pitchFamily="18" charset="0"/>
                <a:sym typeface="Symbol" pitchFamily="18" charset="2"/>
              </a:rPr>
              <a:t>لا يوجد قيمة لـ </a:t>
            </a:r>
            <a:r>
              <a:rPr lang="el-GR" sz="2400" b="1" dirty="0">
                <a:latin typeface="Times New Roman" pitchFamily="18" charset="0"/>
                <a:cs typeface="Times New Roman" pitchFamily="18" charset="0"/>
                <a:sym typeface="Symbol" pitchFamily="18" charset="2"/>
              </a:rPr>
              <a:t>α</a:t>
            </a:r>
            <a:r>
              <a:rPr lang="ar-SA" sz="2400" b="1" dirty="0">
                <a:latin typeface="Times New Roman" pitchFamily="18" charset="0"/>
                <a:cs typeface="Times New Roman" pitchFamily="18" charset="0"/>
                <a:sym typeface="Symbol" pitchFamily="18" charset="2"/>
              </a:rPr>
              <a:t> تجعل </a:t>
            </a:r>
            <a:r>
              <a:rPr lang="en-US" sz="2400" b="1" i="1" dirty="0">
                <a:latin typeface="Times New Roman" pitchFamily="18" charset="0"/>
                <a:cs typeface="Times New Roman" pitchFamily="18" charset="0"/>
                <a:sym typeface="Symbol" pitchFamily="18" charset="2"/>
              </a:rPr>
              <a:t>A</a:t>
            </a:r>
            <a:r>
              <a:rPr lang="en-US" sz="2400" b="1" baseline="-25000" dirty="0">
                <a:latin typeface="Times New Roman" pitchFamily="18" charset="0"/>
                <a:cs typeface="Times New Roman" pitchFamily="18" charset="0"/>
                <a:sym typeface="Symbol" pitchFamily="18" charset="2"/>
              </a:rPr>
              <a:t>3</a:t>
            </a:r>
            <a:r>
              <a:rPr lang="ar-SA" sz="2400" b="1" dirty="0">
                <a:latin typeface="Times New Roman" pitchFamily="18" charset="0"/>
                <a:cs typeface="Times New Roman" pitchFamily="18" charset="0"/>
                <a:sym typeface="Symbol" pitchFamily="18" charset="2"/>
              </a:rPr>
              <a:t> هو البديل الأمثل</a:t>
            </a:r>
            <a:endParaRPr lang="en-US" sz="2400" b="1"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هورويز</a:t>
            </a:r>
          </a:p>
        </p:txBody>
      </p:sp>
    </p:spTree>
    <p:extLst>
      <p:ext uri="{BB962C8B-B14F-4D97-AF65-F5344CB8AC3E}">
        <p14:creationId xmlns:p14="http://schemas.microsoft.com/office/powerpoint/2010/main" val="393391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xEl>
                                              <p:pRg st="8" end="8"/>
                                            </p:txEl>
                                          </p:spTgt>
                                        </p:tgtEl>
                                        <p:attrNameLst>
                                          <p:attrName>style.visibility</p:attrName>
                                        </p:attrNameLst>
                                      </p:cBhvr>
                                      <p:to>
                                        <p:strVal val="visible"/>
                                      </p:to>
                                    </p:set>
                                    <p:animEffect transition="in" filter="blinds(horizontal)">
                                      <p:cBhvr>
                                        <p:cTn id="7" dur="500"/>
                                        <p:tgtEl>
                                          <p:spTgt spid="364546">
                                            <p:txEl>
                                              <p:pRg st="8"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46">
                                            <p:txEl>
                                              <p:pRg st="9" end="9"/>
                                            </p:txEl>
                                          </p:spTgt>
                                        </p:tgtEl>
                                        <p:attrNameLst>
                                          <p:attrName>style.visibility</p:attrName>
                                        </p:attrNameLst>
                                      </p:cBhvr>
                                      <p:to>
                                        <p:strVal val="visible"/>
                                      </p:to>
                                    </p:set>
                                    <p:animEffect transition="in" filter="blinds(horizontal)">
                                      <p:cBhvr>
                                        <p:cTn id="10" dur="500"/>
                                        <p:tgtEl>
                                          <p:spTgt spid="364546">
                                            <p:txEl>
                                              <p:pRg st="9"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4546">
                                            <p:txEl>
                                              <p:pRg st="10" end="10"/>
                                            </p:txEl>
                                          </p:spTgt>
                                        </p:tgtEl>
                                        <p:attrNameLst>
                                          <p:attrName>style.visibility</p:attrName>
                                        </p:attrNameLst>
                                      </p:cBhvr>
                                      <p:to>
                                        <p:strVal val="visible"/>
                                      </p:to>
                                    </p:set>
                                    <p:animEffect transition="in" filter="blinds(horizontal)">
                                      <p:cBhvr>
                                        <p:cTn id="13" dur="500"/>
                                        <p:tgtEl>
                                          <p:spTgt spid="364546">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64546">
                                            <p:txEl>
                                              <p:pRg st="12" end="12"/>
                                            </p:txEl>
                                          </p:spTgt>
                                        </p:tgtEl>
                                        <p:attrNameLst>
                                          <p:attrName>style.visibility</p:attrName>
                                        </p:attrNameLst>
                                      </p:cBhvr>
                                      <p:to>
                                        <p:strVal val="visible"/>
                                      </p:to>
                                    </p:set>
                                    <p:animEffect transition="in" filter="blinds(horizontal)">
                                      <p:cBhvr>
                                        <p:cTn id="18" dur="500"/>
                                        <p:tgtEl>
                                          <p:spTgt spid="3645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4A0A4BA-A31A-4EE4-B12C-B777FAB8FC0E}" type="slidenum">
              <a:rPr lang="ar-SA"/>
              <a:pPr/>
              <a:t>57</a:t>
            </a:fld>
            <a:endParaRPr lang="en-US"/>
          </a:p>
        </p:txBody>
      </p:sp>
      <p:sp>
        <p:nvSpPr>
          <p:cNvPr id="360450" name="Rectangle 2"/>
          <p:cNvSpPr>
            <a:spLocks noGrp="1" noChangeArrowheads="1"/>
          </p:cNvSpPr>
          <p:nvPr>
            <p:ph type="body" sz="half" idx="1"/>
          </p:nvPr>
        </p:nvSpPr>
        <p:spPr>
          <a:xfrm>
            <a:off x="200025" y="1524000"/>
            <a:ext cx="8702675" cy="4711700"/>
          </a:xfrm>
        </p:spPr>
        <p:txBody>
          <a:bodyPr/>
          <a:lstStyle/>
          <a:p>
            <a:pPr marL="539750" indent="-539750" algn="r" rtl="1">
              <a:spcBef>
                <a:spcPct val="0"/>
              </a:spcBef>
            </a:pPr>
            <a:r>
              <a:rPr lang="ar-SA" dirty="0">
                <a:latin typeface="Times New Roman" pitchFamily="18" charset="0"/>
                <a:cs typeface="Times New Roman" pitchFamily="18" charset="0"/>
                <a:sym typeface="Symbol" pitchFamily="18" charset="2"/>
              </a:rPr>
              <a:t>نكون مصفوفة خسارة الفرص</a:t>
            </a:r>
          </a:p>
          <a:p>
            <a:pPr marL="539750" indent="-539750" algn="r" rtl="1">
              <a:spcBef>
                <a:spcPct val="0"/>
              </a:spcBef>
            </a:pPr>
            <a:r>
              <a:rPr lang="ar-SA" dirty="0">
                <a:latin typeface="Times New Roman" pitchFamily="18" charset="0"/>
                <a:cs typeface="Times New Roman" pitchFamily="18" charset="0"/>
                <a:sym typeface="Symbol" pitchFamily="18" charset="2"/>
              </a:rPr>
              <a:t>نطبق معيار التشاؤم على جدول خسارة الفرص:</a:t>
            </a:r>
          </a:p>
          <a:p>
            <a:pPr marL="1257300" lvl="1" indent="-400050" algn="r" rtl="1">
              <a:spcBef>
                <a:spcPct val="0"/>
              </a:spcBef>
            </a:pPr>
            <a:r>
              <a:rPr lang="ar-SA" dirty="0">
                <a:latin typeface="Times New Roman" pitchFamily="18" charset="0"/>
                <a:cs typeface="Times New Roman" pitchFamily="18" charset="0"/>
                <a:sym typeface="Symbol" pitchFamily="18" charset="2"/>
              </a:rPr>
              <a:t>سيحدث أكبر ندم عند اختيار كل بديل </a:t>
            </a:r>
          </a:p>
          <a:p>
            <a:pPr marL="1257300" lvl="1" indent="-400050" algn="r" rtl="1">
              <a:spcBef>
                <a:spcPct val="0"/>
              </a:spcBef>
            </a:pPr>
            <a:r>
              <a:rPr lang="ar-SA" dirty="0">
                <a:latin typeface="Times New Roman" pitchFamily="18" charset="0"/>
                <a:cs typeface="Times New Roman" pitchFamily="18" charset="0"/>
                <a:sym typeface="Symbol" pitchFamily="18" charset="2"/>
              </a:rPr>
              <a:t>نختار البديل الذي له أقل ”أكبر ندم“</a:t>
            </a:r>
          </a:p>
          <a:p>
            <a:pPr marL="539750" indent="-539750" algn="r" rtl="1">
              <a:spcBef>
                <a:spcPct val="0"/>
              </a:spcBef>
              <a:buNone/>
            </a:pPr>
            <a:endParaRPr lang="ar-SA" sz="1400" dirty="0">
              <a:latin typeface="Times New Roman" pitchFamily="18" charset="0"/>
              <a:cs typeface="Times New Roman" pitchFamily="18" charset="0"/>
              <a:sym typeface="Symbol" pitchFamily="18" charset="2"/>
            </a:endParaRPr>
          </a:p>
          <a:p>
            <a:pPr marL="1092200" lvl="1" indent="-457200" algn="r" rtl="1">
              <a:spcBef>
                <a:spcPct val="0"/>
              </a:spcBef>
              <a:buFontTx/>
              <a:buNone/>
            </a:pPr>
            <a:r>
              <a:rPr lang="ar-SA" dirty="0">
                <a:latin typeface="Times New Roman" pitchFamily="18" charset="0"/>
                <a:cs typeface="Times New Roman" pitchFamily="18" charset="0"/>
                <a:sym typeface="Symbol" pitchFamily="18" charset="2"/>
              </a:rPr>
              <a:t>تقييم البديل </a:t>
            </a:r>
            <a:r>
              <a:rPr lang="en-US" i="1" dirty="0">
                <a:latin typeface="Times New Roman" pitchFamily="18" charset="0"/>
                <a:cs typeface="Times New Roman" pitchFamily="18" charset="0"/>
                <a:sym typeface="Symbol" pitchFamily="18" charset="2"/>
              </a:rPr>
              <a:t>A</a:t>
            </a:r>
            <a:r>
              <a:rPr lang="en-US" i="1" baseline="-25000" dirty="0">
                <a:latin typeface="Times New Roman"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a:t>
            </a:r>
          </a:p>
          <a:p>
            <a:pPr marL="457200" lvl="1">
              <a:lnSpc>
                <a:spcPct val="120000"/>
              </a:lnSpc>
              <a:spcBef>
                <a:spcPct val="0"/>
              </a:spcBef>
              <a:buFontTx/>
              <a:buNone/>
            </a:pPr>
            <a:r>
              <a:rPr lang="en-US"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dirty="0">
                <a:solidFill>
                  <a:srgbClr val="0000FF"/>
                </a:solidFill>
                <a:latin typeface="Times New Roman" pitchFamily="18" charset="0"/>
                <a:cs typeface="Times New Roman" pitchFamily="18" charset="0"/>
                <a:sym typeface="Symbol" pitchFamily="18" charset="2"/>
              </a:rPr>
              <a:t>max</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1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2 </a:t>
            </a:r>
            <a:r>
              <a:rPr lang="en-US" dirty="0">
                <a:latin typeface="Times New Roman" pitchFamily="18" charset="0"/>
                <a:cs typeface="Times New Roman" pitchFamily="18" charset="0"/>
                <a:sym typeface="Symbol" pitchFamily="18" charset="2"/>
              </a:rPr>
              <a:t>, </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a:t>
            </a:r>
            <a:r>
              <a:rPr lang="en-US" baseline="-25000" dirty="0">
                <a:latin typeface="Times New Roman" pitchFamily="18" charset="0"/>
                <a:cs typeface="Times New Roman" pitchFamily="18" charset="0"/>
                <a:sym typeface="Symbol" pitchFamily="18" charset="2"/>
              </a:rPr>
              <a:t>3</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L</a:t>
            </a:r>
            <a:r>
              <a:rPr lang="en-US" i="1" baseline="-25000" dirty="0">
                <a:latin typeface="Book Antiqua" pitchFamily="18" charset="0"/>
                <a:cs typeface="Times New Roman" pitchFamily="18" charset="0"/>
                <a:sym typeface="Symbol" pitchFamily="18" charset="2"/>
              </a:rPr>
              <a:t>in</a:t>
            </a:r>
            <a:r>
              <a:rPr lang="en-US" dirty="0">
                <a:latin typeface="Times New Roman" pitchFamily="18" charset="0"/>
                <a:cs typeface="Times New Roman" pitchFamily="18" charset="0"/>
                <a:sym typeface="Symbol" pitchFamily="18" charset="2"/>
              </a:rPr>
              <a:t>)</a:t>
            </a:r>
            <a:r>
              <a:rPr lang="en-US" dirty="0">
                <a:latin typeface="Book Antiqua"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dirty="0">
                <a:latin typeface="Book Antiqua" pitchFamily="18" charset="0"/>
                <a:cs typeface="Times New Roman" pitchFamily="18" charset="0"/>
                <a:sym typeface="Symbol" pitchFamily="18" charset="2"/>
              </a:rPr>
              <a:t>   </a:t>
            </a:r>
            <a:r>
              <a:rPr lang="en-US" i="1" dirty="0" err="1">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1, 2 , … , </a:t>
            </a:r>
            <a:r>
              <a:rPr lang="en-US" i="1" dirty="0">
                <a:latin typeface="Book Antiqua" pitchFamily="18" charset="0"/>
                <a:cs typeface="Times New Roman" pitchFamily="18" charset="0"/>
                <a:sym typeface="Symbol" pitchFamily="18" charset="2"/>
              </a:rPr>
              <a:t>m</a:t>
            </a:r>
            <a:r>
              <a:rPr lang="en-US" dirty="0">
                <a:latin typeface="Book Antiqua" pitchFamily="18" charset="0"/>
                <a:cs typeface="Times New Roman" pitchFamily="18" charset="0"/>
                <a:sym typeface="Symbol" pitchFamily="18" charset="2"/>
              </a:rPr>
              <a:t> </a:t>
            </a:r>
          </a:p>
          <a:p>
            <a:pPr marL="1092200" lvl="1" indent="-457200" rtl="1">
              <a:lnSpc>
                <a:spcPct val="120000"/>
              </a:lnSpc>
              <a:spcBef>
                <a:spcPct val="0"/>
              </a:spcBef>
              <a:buFontTx/>
              <a:buNone/>
            </a:pPr>
            <a:endParaRPr lang="en-US" sz="1200" dirty="0">
              <a:latin typeface="Book Antiqua" pitchFamily="18" charset="0"/>
              <a:cs typeface="Times New Roman" pitchFamily="18" charset="0"/>
              <a:sym typeface="Symbol" pitchFamily="18" charset="2"/>
            </a:endParaRPr>
          </a:p>
          <a:p>
            <a:pPr marL="1092200" lvl="1" indent="-457200" algn="r" rtl="1">
              <a:lnSpc>
                <a:spcPct val="120000"/>
              </a:lnSpc>
              <a:spcBef>
                <a:spcPct val="0"/>
              </a:spcBef>
              <a:buFontTx/>
              <a:buNone/>
            </a:pPr>
            <a:r>
              <a:rPr lang="ar-SA" dirty="0">
                <a:latin typeface="Times New Roman" pitchFamily="18" charset="0"/>
                <a:cs typeface="Times New Roman" pitchFamily="18" charset="0"/>
                <a:sym typeface="Symbol" pitchFamily="18" charset="2"/>
              </a:rPr>
              <a:t>البديل الأمثل هو </a:t>
            </a:r>
            <a:r>
              <a:rPr lang="en-US" i="1" dirty="0">
                <a:latin typeface="Times New Roman" pitchFamily="18" charset="0"/>
                <a:cs typeface="Times New Roman" pitchFamily="18" charset="0"/>
                <a:sym typeface="Symbol" pitchFamily="18" charset="2"/>
              </a:rPr>
              <a:t>A</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ذو </a:t>
            </a:r>
            <a:r>
              <a:rPr lang="en-US" i="1" dirty="0">
                <a:latin typeface="Times New Roman" pitchFamily="18" charset="0"/>
                <a:cs typeface="Times New Roman" pitchFamily="18" charset="0"/>
                <a:sym typeface="Symbol" pitchFamily="18" charset="2"/>
              </a:rPr>
              <a:t>SV</a:t>
            </a:r>
            <a:r>
              <a:rPr lang="en-US" sz="16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ar-SA" dirty="0">
                <a:latin typeface="Times New Roman" pitchFamily="18" charset="0"/>
                <a:cs typeface="Times New Roman" pitchFamily="18" charset="0"/>
                <a:sym typeface="Symbol" pitchFamily="18" charset="2"/>
              </a:rPr>
              <a:t>  حيث:</a:t>
            </a:r>
          </a:p>
          <a:p>
            <a:pPr marL="171450" lvl="1" indent="0">
              <a:lnSpc>
                <a:spcPct val="120000"/>
              </a:lnSpc>
              <a:spcBef>
                <a:spcPct val="0"/>
              </a:spcBef>
              <a:buFontTx/>
              <a:buNone/>
            </a:pPr>
            <a:r>
              <a:rPr lang="en-US" i="1" dirty="0">
                <a:latin typeface="Times New Roman" pitchFamily="18" charset="0"/>
                <a:cs typeface="Times New Roman" pitchFamily="18" charset="0"/>
                <a:sym typeface="Symbol" pitchFamily="18" charset="2"/>
              </a:rPr>
              <a:t>SV</a:t>
            </a:r>
            <a:r>
              <a:rPr lang="en-US" sz="1600" i="1" dirty="0">
                <a:latin typeface="Times New Roman" pitchFamily="18" charset="0"/>
                <a:cs typeface="Times New Roman" pitchFamily="18" charset="0"/>
                <a:sym typeface="Symbol" pitchFamily="18" charset="2"/>
              </a:rPr>
              <a:t> </a:t>
            </a:r>
            <a:r>
              <a:rPr lang="en-US"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 = </a:t>
            </a:r>
            <a:r>
              <a:rPr lang="en-US" dirty="0">
                <a:solidFill>
                  <a:srgbClr val="FF0000"/>
                </a:solidFill>
                <a:latin typeface="Times New Roman" pitchFamily="18" charset="0"/>
                <a:cs typeface="Times New Roman" pitchFamily="18" charset="0"/>
                <a:sym typeface="Symbol" pitchFamily="18" charset="2"/>
              </a:rPr>
              <a:t>min</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1</a:t>
            </a:r>
            <a:r>
              <a:rPr lang="en-US" dirty="0">
                <a:latin typeface="Times New Roman" pitchFamily="18" charset="0"/>
                <a:cs typeface="Times New Roman" pitchFamily="18" charset="0"/>
                <a:sym typeface="Symbol" pitchFamily="18" charset="2"/>
              </a:rPr>
              <a:t>] , </a:t>
            </a:r>
            <a:r>
              <a:rPr lang="en-US"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baseline="-25000" dirty="0">
                <a:latin typeface="Times New Roman" pitchFamily="18" charset="0"/>
                <a:cs typeface="Times New Roman" pitchFamily="18" charset="0"/>
                <a:sym typeface="Symbol" pitchFamily="18" charset="2"/>
              </a:rPr>
              <a:t>2</a:t>
            </a:r>
            <a:r>
              <a:rPr lang="en-US" dirty="0">
                <a:latin typeface="Times New Roman" pitchFamily="18" charset="0"/>
                <a:cs typeface="Times New Roman" pitchFamily="18" charset="0"/>
                <a:sym typeface="Symbol" pitchFamily="18" charset="2"/>
              </a:rPr>
              <a:t>] , … , </a:t>
            </a:r>
            <a:r>
              <a:rPr lang="en-US"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A</a:t>
            </a:r>
            <a:r>
              <a:rPr lang="en-US" i="1" baseline="-25000" dirty="0">
                <a:latin typeface="Book Antiqua" pitchFamily="18" charset="0"/>
                <a:cs typeface="Times New Roman" pitchFamily="18" charset="0"/>
                <a:sym typeface="Symbol" pitchFamily="18" charset="2"/>
              </a:rPr>
              <a:t>m</a:t>
            </a:r>
            <a:r>
              <a:rPr lang="en-US" dirty="0">
                <a:latin typeface="Times New Roman" pitchFamily="18" charset="0"/>
                <a:cs typeface="Times New Roman" pitchFamily="18" charset="0"/>
                <a:sym typeface="Symbol" pitchFamily="18" charset="2"/>
              </a:rPr>
              <a:t>] }</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سافيج </a:t>
            </a:r>
            <a:r>
              <a:rPr lang="en-US" sz="4000" b="1" dirty="0">
                <a:solidFill>
                  <a:srgbClr val="002060"/>
                </a:solidFill>
                <a:sym typeface="Symbol" pitchFamily="18" charset="2"/>
              </a:rPr>
              <a:t> </a:t>
            </a:r>
            <a:r>
              <a:rPr lang="ar-SA" sz="4000" b="1" dirty="0">
                <a:solidFill>
                  <a:srgbClr val="002060"/>
                </a:solidFill>
                <a:sym typeface="Symbol" pitchFamily="18" charset="2"/>
              </a:rPr>
              <a:t>–</a:t>
            </a:r>
            <a:r>
              <a:rPr lang="en-US" sz="4000" b="1" dirty="0">
                <a:solidFill>
                  <a:srgbClr val="002060"/>
                </a:solidFill>
                <a:sym typeface="Symbol" pitchFamily="18" charset="2"/>
              </a:rPr>
              <a:t> </a:t>
            </a:r>
            <a:r>
              <a:rPr lang="ar-SA" sz="4000" b="1" dirty="0">
                <a:solidFill>
                  <a:srgbClr val="002060"/>
                </a:solidFill>
                <a:sym typeface="Symbol" pitchFamily="18" charset="2"/>
              </a:rPr>
              <a:t> معيار الندم</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179E10FD-777A-47E5-84DE-BD48E788FC21}" type="slidenum">
              <a:rPr lang="ar-SA"/>
              <a:pPr/>
              <a:t>58</a:t>
            </a:fld>
            <a:endParaRPr lang="en-US"/>
          </a:p>
        </p:txBody>
      </p:sp>
      <p:sp>
        <p:nvSpPr>
          <p:cNvPr id="362498"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الأرباح التالية ، ما هو البديل المناسب بمعيار سافيج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62534" name="Group 38"/>
          <p:cNvGraphicFramePr>
            <a:graphicFrameLocks noGrp="1"/>
          </p:cNvGraphicFramePr>
          <p:nvPr>
            <p:ph sz="half" idx="2"/>
            <p:extLst>
              <p:ext uri="{D42A27DB-BD31-4B8C-83A1-F6EECF244321}">
                <p14:modId xmlns:p14="http://schemas.microsoft.com/office/powerpoint/2010/main" val="931434031"/>
              </p:ext>
            </p:extLst>
          </p:nvPr>
        </p:nvGraphicFramePr>
        <p:xfrm>
          <a:off x="1331640" y="2438400"/>
          <a:ext cx="7162799" cy="1919288"/>
        </p:xfrm>
        <a:graphic>
          <a:graphicData uri="http://schemas.openxmlformats.org/drawingml/2006/table">
            <a:tbl>
              <a:tblPr/>
              <a:tblGrid>
                <a:gridCol w="1367712">
                  <a:extLst>
                    <a:ext uri="{9D8B030D-6E8A-4147-A177-3AD203B41FA5}">
                      <a16:colId xmlns:a16="http://schemas.microsoft.com/office/drawing/2014/main" val="20000"/>
                    </a:ext>
                  </a:extLst>
                </a:gridCol>
                <a:gridCol w="1931696">
                  <a:extLst>
                    <a:ext uri="{9D8B030D-6E8A-4147-A177-3AD203B41FA5}">
                      <a16:colId xmlns:a16="http://schemas.microsoft.com/office/drawing/2014/main" val="20001"/>
                    </a:ext>
                  </a:extLst>
                </a:gridCol>
                <a:gridCol w="1931695">
                  <a:extLst>
                    <a:ext uri="{9D8B030D-6E8A-4147-A177-3AD203B41FA5}">
                      <a16:colId xmlns:a16="http://schemas.microsoft.com/office/drawing/2014/main" val="20002"/>
                    </a:ext>
                  </a:extLst>
                </a:gridCol>
                <a:gridCol w="1931696">
                  <a:extLst>
                    <a:ext uri="{9D8B030D-6E8A-4147-A177-3AD203B41FA5}">
                      <a16:colId xmlns:a16="http://schemas.microsoft.com/office/drawing/2014/main" val="20003"/>
                    </a:ext>
                  </a:extLst>
                </a:gridCol>
              </a:tblGrid>
              <a:tr h="3683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  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سافيج </a:t>
            </a:r>
            <a:r>
              <a:rPr lang="en-US" sz="4000" b="1" dirty="0">
                <a:solidFill>
                  <a:srgbClr val="002060"/>
                </a:solidFill>
                <a:sym typeface="Symbol" pitchFamily="18" charset="2"/>
              </a:rPr>
              <a:t> </a:t>
            </a:r>
            <a:r>
              <a:rPr lang="ar-SA" sz="4000" b="1" dirty="0">
                <a:solidFill>
                  <a:srgbClr val="002060"/>
                </a:solidFill>
                <a:sym typeface="Symbol" pitchFamily="18" charset="2"/>
              </a:rPr>
              <a:t>–</a:t>
            </a:r>
            <a:r>
              <a:rPr lang="en-US" sz="4000" b="1" dirty="0">
                <a:solidFill>
                  <a:srgbClr val="002060"/>
                </a:solidFill>
                <a:sym typeface="Symbol" pitchFamily="18" charset="2"/>
              </a:rPr>
              <a:t> </a:t>
            </a:r>
            <a:r>
              <a:rPr lang="ar-SA" sz="4000" b="1" dirty="0">
                <a:solidFill>
                  <a:srgbClr val="002060"/>
                </a:solidFill>
                <a:sym typeface="Symbol" pitchFamily="18" charset="2"/>
              </a:rPr>
              <a:t> معيار الندم</a:t>
            </a:r>
          </a:p>
        </p:txBody>
      </p:sp>
    </p:spTree>
    <p:extLst>
      <p:ext uri="{BB962C8B-B14F-4D97-AF65-F5344CB8AC3E}">
        <p14:creationId xmlns:p14="http://schemas.microsoft.com/office/powerpoint/2010/main" val="2385509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179E10FD-777A-47E5-84DE-BD48E788FC21}" type="slidenum">
              <a:rPr lang="ar-SA"/>
              <a:pPr/>
              <a:t>59</a:t>
            </a:fld>
            <a:endParaRPr lang="en-US"/>
          </a:p>
        </p:txBody>
      </p:sp>
      <p:sp>
        <p:nvSpPr>
          <p:cNvPr id="362498"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الأرباح التالية ، ما هو البديل المناسب بمعيار سافيج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max {  5  , 1 , 13 } = 13</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max {  0  , 2 ,  8  } =  8 </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max { 12 , 0 ,  0  } = 12</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min { 13 , 8 , 12 } = 8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62534" name="Group 38"/>
          <p:cNvGraphicFramePr>
            <a:graphicFrameLocks noGrp="1"/>
          </p:cNvGraphicFramePr>
          <p:nvPr>
            <p:ph sz="half" idx="2"/>
            <p:extLst>
              <p:ext uri="{D42A27DB-BD31-4B8C-83A1-F6EECF244321}">
                <p14:modId xmlns:p14="http://schemas.microsoft.com/office/powerpoint/2010/main" val="3595077190"/>
              </p:ext>
            </p:extLst>
          </p:nvPr>
        </p:nvGraphicFramePr>
        <p:xfrm>
          <a:off x="1331640" y="2439938"/>
          <a:ext cx="7162799" cy="1797368"/>
        </p:xfrm>
        <a:graphic>
          <a:graphicData uri="http://schemas.openxmlformats.org/drawingml/2006/table">
            <a:tbl>
              <a:tblPr/>
              <a:tblGrid>
                <a:gridCol w="1367712">
                  <a:extLst>
                    <a:ext uri="{9D8B030D-6E8A-4147-A177-3AD203B41FA5}">
                      <a16:colId xmlns:a16="http://schemas.microsoft.com/office/drawing/2014/main" val="20000"/>
                    </a:ext>
                  </a:extLst>
                </a:gridCol>
                <a:gridCol w="1931696">
                  <a:extLst>
                    <a:ext uri="{9D8B030D-6E8A-4147-A177-3AD203B41FA5}">
                      <a16:colId xmlns:a16="http://schemas.microsoft.com/office/drawing/2014/main" val="20001"/>
                    </a:ext>
                  </a:extLst>
                </a:gridCol>
                <a:gridCol w="1931695">
                  <a:extLst>
                    <a:ext uri="{9D8B030D-6E8A-4147-A177-3AD203B41FA5}">
                      <a16:colId xmlns:a16="http://schemas.microsoft.com/office/drawing/2014/main" val="20002"/>
                    </a:ext>
                  </a:extLst>
                </a:gridCol>
                <a:gridCol w="1931696">
                  <a:extLst>
                    <a:ext uri="{9D8B030D-6E8A-4147-A177-3AD203B41FA5}">
                      <a16:colId xmlns:a16="http://schemas.microsoft.com/office/drawing/2014/main" val="20003"/>
                    </a:ext>
                  </a:extLst>
                </a:gridCol>
              </a:tblGrid>
              <a:tr h="3683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8 − 3      = 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7 − 6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12 −(−1) = 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2</a:t>
                      </a:r>
                      <a:endParaRPr kumimoji="0" lang="en-US" sz="20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8 − 8      = 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7 − 5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12 −  4    = 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8 − (−</a:t>
                      </a: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 = 12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7 − 7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12 − 12   =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سافيج </a:t>
            </a:r>
            <a:r>
              <a:rPr lang="en-US" sz="4000" b="1" dirty="0">
                <a:solidFill>
                  <a:srgbClr val="002060"/>
                </a:solidFill>
                <a:sym typeface="Symbol" pitchFamily="18" charset="2"/>
              </a:rPr>
              <a:t> </a:t>
            </a:r>
            <a:r>
              <a:rPr lang="ar-SA" sz="4000" b="1" dirty="0">
                <a:solidFill>
                  <a:srgbClr val="002060"/>
                </a:solidFill>
                <a:sym typeface="Symbol" pitchFamily="18" charset="2"/>
              </a:rPr>
              <a:t>–</a:t>
            </a:r>
            <a:r>
              <a:rPr lang="en-US" sz="4000" b="1" dirty="0">
                <a:solidFill>
                  <a:srgbClr val="002060"/>
                </a:solidFill>
                <a:sym typeface="Symbol" pitchFamily="18" charset="2"/>
              </a:rPr>
              <a:t> </a:t>
            </a:r>
            <a:r>
              <a:rPr lang="ar-SA" sz="4000" b="1" dirty="0">
                <a:solidFill>
                  <a:srgbClr val="002060"/>
                </a:solidFill>
                <a:sym typeface="Symbol" pitchFamily="18" charset="2"/>
              </a:rPr>
              <a:t> معيار الندم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08BC6A0-C6EB-487D-953B-4D7EF63E2D70}" type="slidenum">
              <a:rPr lang="ar-SA"/>
              <a:pPr/>
              <a:t>6</a:t>
            </a:fld>
            <a:endParaRPr lang="en-US"/>
          </a:p>
        </p:txBody>
      </p:sp>
      <p:sp>
        <p:nvSpPr>
          <p:cNvPr id="319490" name="Rectangle 2"/>
          <p:cNvSpPr>
            <a:spLocks noGrp="1" noChangeArrowheads="1"/>
          </p:cNvSpPr>
          <p:nvPr>
            <p:ph type="body" sz="half" idx="1"/>
          </p:nvPr>
        </p:nvSpPr>
        <p:spPr>
          <a:xfrm>
            <a:off x="200025" y="1597620"/>
            <a:ext cx="8702675" cy="4711700"/>
          </a:xfrm>
        </p:spPr>
        <p:txBody>
          <a:bodyPr/>
          <a:lstStyle/>
          <a:p>
            <a:pPr marL="12700" indent="-12700" algn="just" rtl="1">
              <a:buFontTx/>
              <a:buNone/>
            </a:pPr>
            <a:r>
              <a:rPr lang="ar-SA" sz="2400" dirty="0">
                <a:sym typeface="Symbol" pitchFamily="18" charset="2"/>
              </a:rPr>
              <a:t>ترغب شركة باستثمار مبلغ من المال خلال عام. ولدى الشركة ثلاث فرص استثمارية: إنشاء شركة بيع أثاث ، أو شراء أسهم ، أو إنشاء شركة تسويق سيارات. وقد دلت الدراسات الإحصائية على أن الوضع الاقتصادي في البلد قد يكون إما في </a:t>
            </a:r>
            <a:r>
              <a:rPr lang="ar-SA" sz="2400" dirty="0">
                <a:solidFill>
                  <a:srgbClr val="0000FF"/>
                </a:solidFill>
                <a:sym typeface="Symbol" pitchFamily="18" charset="2"/>
              </a:rPr>
              <a:t>حالة نمو </a:t>
            </a:r>
            <a:r>
              <a:rPr lang="ar-SA" sz="2400" dirty="0">
                <a:sym typeface="Symbol" pitchFamily="18" charset="2"/>
              </a:rPr>
              <a:t>بنسبة </a:t>
            </a:r>
            <a:r>
              <a:rPr lang="en-US" sz="2400" dirty="0">
                <a:solidFill>
                  <a:srgbClr val="0000FF"/>
                </a:solidFill>
                <a:sym typeface="Symbol" pitchFamily="18" charset="2"/>
              </a:rPr>
              <a:t>50</a:t>
            </a:r>
            <a:r>
              <a:rPr lang="ar-SA" sz="2400" dirty="0">
                <a:solidFill>
                  <a:srgbClr val="0000FF"/>
                </a:solidFill>
                <a:sym typeface="Symbol" pitchFamily="18" charset="2"/>
              </a:rPr>
              <a:t>% </a:t>
            </a:r>
            <a:r>
              <a:rPr lang="ar-SA" sz="2400" dirty="0">
                <a:sym typeface="Symbol" pitchFamily="18" charset="2"/>
              </a:rPr>
              <a:t>أو في </a:t>
            </a:r>
            <a:r>
              <a:rPr lang="ar-SA" sz="2400" dirty="0">
                <a:solidFill>
                  <a:srgbClr val="0000FF"/>
                </a:solidFill>
                <a:sym typeface="Symbol" pitchFamily="18" charset="2"/>
              </a:rPr>
              <a:t>حالة ركود </a:t>
            </a:r>
            <a:r>
              <a:rPr lang="ar-SA" sz="2400" dirty="0">
                <a:sym typeface="Symbol" pitchFamily="18" charset="2"/>
              </a:rPr>
              <a:t>بنسبة </a:t>
            </a:r>
            <a:r>
              <a:rPr lang="en-US" sz="2400" dirty="0">
                <a:solidFill>
                  <a:srgbClr val="0000FF"/>
                </a:solidFill>
                <a:sym typeface="Symbol" pitchFamily="18" charset="2"/>
              </a:rPr>
              <a:t>30</a:t>
            </a:r>
            <a:r>
              <a:rPr lang="ar-SA" sz="2400" dirty="0">
                <a:solidFill>
                  <a:srgbClr val="0000FF"/>
                </a:solidFill>
                <a:sym typeface="Symbol" pitchFamily="18" charset="2"/>
              </a:rPr>
              <a:t>% </a:t>
            </a:r>
            <a:r>
              <a:rPr lang="ar-SA" sz="2400" dirty="0">
                <a:sym typeface="Symbol" pitchFamily="18" charset="2"/>
              </a:rPr>
              <a:t>أو في </a:t>
            </a:r>
            <a:r>
              <a:rPr lang="ar-SA" sz="2400" dirty="0">
                <a:solidFill>
                  <a:srgbClr val="0000FF"/>
                </a:solidFill>
                <a:sym typeface="Symbol" pitchFamily="18" charset="2"/>
              </a:rPr>
              <a:t>حالة تضخم </a:t>
            </a:r>
            <a:r>
              <a:rPr lang="ar-SA" sz="2400" dirty="0">
                <a:sym typeface="Symbol" pitchFamily="18" charset="2"/>
              </a:rPr>
              <a:t>بنسبة </a:t>
            </a:r>
            <a:r>
              <a:rPr lang="en-US" sz="2400" dirty="0">
                <a:solidFill>
                  <a:srgbClr val="0000FF"/>
                </a:solidFill>
                <a:sym typeface="Symbol" pitchFamily="18" charset="2"/>
              </a:rPr>
              <a:t>20</a:t>
            </a:r>
            <a:r>
              <a:rPr lang="ar-SA" sz="2400" dirty="0">
                <a:solidFill>
                  <a:srgbClr val="0000FF"/>
                </a:solidFill>
                <a:sym typeface="Symbol" pitchFamily="18" charset="2"/>
              </a:rPr>
              <a:t>%</a:t>
            </a:r>
            <a:r>
              <a:rPr lang="ar-SA" sz="2400" dirty="0">
                <a:sym typeface="Symbol" pitchFamily="18" charset="2"/>
              </a:rPr>
              <a:t>. ومن خلال استقراء الشركة لحالات الاقتصاد تتوقع أن تكون نسبة الأرباح من كل نشاط كالتالي:</a:t>
            </a:r>
          </a:p>
          <a:p>
            <a:pPr marL="12700" indent="-12700" algn="r" rtl="1">
              <a:buFontTx/>
              <a:buNone/>
            </a:pPr>
            <a:r>
              <a:rPr lang="ar-SA" sz="2400" dirty="0">
                <a:solidFill>
                  <a:srgbClr val="0000FF"/>
                </a:solidFill>
                <a:sym typeface="Symbol" pitchFamily="18" charset="2"/>
              </a:rPr>
              <a:t>حالة النمو    </a:t>
            </a:r>
            <a:r>
              <a:rPr lang="ar-SA" sz="2400" dirty="0">
                <a:sym typeface="Symbol" pitchFamily="18" charset="2"/>
              </a:rPr>
              <a:t>:</a:t>
            </a:r>
            <a:r>
              <a:rPr lang="en-US" sz="2400" dirty="0">
                <a:solidFill>
                  <a:srgbClr val="006600"/>
                </a:solidFill>
                <a:sym typeface="Symbol" pitchFamily="18" charset="2"/>
              </a:rPr>
              <a:t> </a:t>
            </a:r>
            <a:r>
              <a:rPr lang="ar-SA" sz="800" dirty="0">
                <a:solidFill>
                  <a:srgbClr val="006600"/>
                </a:solidFill>
                <a:sym typeface="Symbol" pitchFamily="18" charset="2"/>
              </a:rPr>
              <a:t>  </a:t>
            </a:r>
            <a:r>
              <a:rPr lang="ar-SA" sz="2400" dirty="0">
                <a:solidFill>
                  <a:srgbClr val="006600"/>
                </a:solidFill>
                <a:sym typeface="Symbol" pitchFamily="18" charset="2"/>
              </a:rPr>
              <a:t>بيع أثاث </a:t>
            </a:r>
            <a:r>
              <a:rPr lang="ar-SA" sz="2400" dirty="0">
                <a:sym typeface="Symbol" pitchFamily="18" charset="2"/>
              </a:rPr>
              <a:t>= </a:t>
            </a:r>
            <a:r>
              <a:rPr lang="en-US" sz="2400" dirty="0">
                <a:solidFill>
                  <a:srgbClr val="006600"/>
                </a:solidFill>
                <a:sym typeface="Symbol" pitchFamily="18" charset="2"/>
              </a:rPr>
              <a:t>12</a:t>
            </a:r>
            <a:r>
              <a:rPr lang="ar-SA" sz="2400" dirty="0">
                <a:solidFill>
                  <a:srgbClr val="006600"/>
                </a:solidFill>
                <a:sym typeface="Symbol" pitchFamily="18" charset="2"/>
              </a:rPr>
              <a:t>% </a:t>
            </a:r>
            <a:r>
              <a:rPr lang="en-US" sz="2400" dirty="0">
                <a:solidFill>
                  <a:srgbClr val="006600"/>
                </a:solidFill>
                <a:sym typeface="Symbol" pitchFamily="18" charset="2"/>
              </a:rPr>
              <a:t> </a:t>
            </a:r>
            <a:r>
              <a:rPr lang="ar-SA" sz="2400" dirty="0">
                <a:sym typeface="Symbol" pitchFamily="18" charset="2"/>
              </a:rPr>
              <a:t>،</a:t>
            </a:r>
            <a:r>
              <a:rPr lang="en-US" sz="2400" dirty="0">
                <a:sym typeface="Symbol" pitchFamily="18" charset="2"/>
              </a:rPr>
              <a:t>  </a:t>
            </a:r>
            <a:r>
              <a:rPr lang="ar-SA" sz="2400" dirty="0">
                <a:solidFill>
                  <a:srgbClr val="006600"/>
                </a:solidFill>
                <a:sym typeface="Symbol" pitchFamily="18" charset="2"/>
              </a:rPr>
              <a:t>أسهم</a:t>
            </a:r>
            <a:r>
              <a:rPr lang="ar-SA" sz="2400" dirty="0">
                <a:sym typeface="Symbol" pitchFamily="18" charset="2"/>
              </a:rPr>
              <a:t> = </a:t>
            </a:r>
            <a:r>
              <a:rPr lang="en-US" sz="2400" dirty="0">
                <a:solidFill>
                  <a:srgbClr val="006600"/>
                </a:solidFill>
                <a:sym typeface="Symbol" pitchFamily="18" charset="2"/>
              </a:rPr>
              <a:t>25</a:t>
            </a:r>
            <a:r>
              <a:rPr lang="ar-SA" sz="2400" dirty="0">
                <a:solidFill>
                  <a:srgbClr val="006600"/>
                </a:solidFill>
                <a:sym typeface="Symbol" pitchFamily="18" charset="2"/>
              </a:rPr>
              <a:t> %</a:t>
            </a:r>
            <a:r>
              <a:rPr lang="en-US" sz="2400" dirty="0">
                <a:solidFill>
                  <a:srgbClr val="006600"/>
                </a:solidFill>
                <a:sym typeface="Symbol" pitchFamily="18" charset="2"/>
              </a:rPr>
              <a:t> </a:t>
            </a:r>
            <a:r>
              <a:rPr lang="ar-SA" sz="2400" dirty="0">
                <a:sym typeface="Symbol" pitchFamily="18" charset="2"/>
              </a:rPr>
              <a:t>،</a:t>
            </a:r>
            <a:r>
              <a:rPr lang="ar-SA" sz="800" dirty="0">
                <a:sym typeface="Symbol" pitchFamily="18" charset="2"/>
              </a:rPr>
              <a:t>  </a:t>
            </a:r>
            <a:r>
              <a:rPr lang="en-US" sz="2400" dirty="0">
                <a:solidFill>
                  <a:srgbClr val="006600"/>
                </a:solidFill>
                <a:sym typeface="Symbol" pitchFamily="18" charset="2"/>
              </a:rPr>
              <a:t> </a:t>
            </a:r>
            <a:r>
              <a:rPr lang="ar-SA" sz="2400" dirty="0">
                <a:solidFill>
                  <a:srgbClr val="006600"/>
                </a:solidFill>
                <a:sym typeface="Symbol" pitchFamily="18" charset="2"/>
              </a:rPr>
              <a:t> تسويق سيارات </a:t>
            </a:r>
            <a:r>
              <a:rPr lang="ar-SA" sz="2400" dirty="0">
                <a:sym typeface="Symbol" pitchFamily="18" charset="2"/>
              </a:rPr>
              <a:t>= </a:t>
            </a:r>
            <a:r>
              <a:rPr lang="en-US" sz="2400" dirty="0">
                <a:solidFill>
                  <a:srgbClr val="006600"/>
                </a:solidFill>
                <a:sym typeface="Symbol" pitchFamily="18" charset="2"/>
              </a:rPr>
              <a:t>16.5</a:t>
            </a:r>
            <a:r>
              <a:rPr lang="ar-SA" sz="2400" dirty="0">
                <a:solidFill>
                  <a:srgbClr val="006600"/>
                </a:solidFill>
                <a:sym typeface="Symbol" pitchFamily="18" charset="2"/>
              </a:rPr>
              <a:t>%</a:t>
            </a:r>
          </a:p>
          <a:p>
            <a:pPr marL="12700" indent="-12700" algn="r" rtl="1">
              <a:buFontTx/>
              <a:buNone/>
            </a:pPr>
            <a:r>
              <a:rPr lang="ar-SA" sz="2400" dirty="0">
                <a:solidFill>
                  <a:srgbClr val="0000FF"/>
                </a:solidFill>
                <a:sym typeface="Symbol" pitchFamily="18" charset="2"/>
              </a:rPr>
              <a:t>حالة الركود  </a:t>
            </a:r>
            <a:r>
              <a:rPr lang="ar-SA" sz="2400" dirty="0">
                <a:sym typeface="Symbol" pitchFamily="18" charset="2"/>
              </a:rPr>
              <a:t>:</a:t>
            </a:r>
            <a:r>
              <a:rPr lang="en-US" sz="2400" dirty="0">
                <a:sym typeface="Symbol" pitchFamily="18" charset="2"/>
              </a:rPr>
              <a:t> </a:t>
            </a:r>
            <a:r>
              <a:rPr lang="ar-SA" sz="800" dirty="0">
                <a:sym typeface="Symbol" pitchFamily="18" charset="2"/>
              </a:rPr>
              <a:t>  </a:t>
            </a:r>
            <a:r>
              <a:rPr lang="ar-SA" sz="2400" dirty="0">
                <a:solidFill>
                  <a:srgbClr val="006600"/>
                </a:solidFill>
                <a:sym typeface="Symbol" pitchFamily="18" charset="2"/>
              </a:rPr>
              <a:t>بيع أثاث </a:t>
            </a:r>
            <a:r>
              <a:rPr lang="ar-SA" sz="2400" dirty="0">
                <a:sym typeface="Symbol" pitchFamily="18" charset="2"/>
              </a:rPr>
              <a:t>=  </a:t>
            </a:r>
            <a:r>
              <a:rPr lang="en-US" sz="2400" dirty="0">
                <a:solidFill>
                  <a:srgbClr val="006600"/>
                </a:solidFill>
                <a:sym typeface="Symbol" pitchFamily="18" charset="2"/>
              </a:rPr>
              <a:t>8</a:t>
            </a:r>
            <a:r>
              <a:rPr lang="ar-SA" sz="2400" dirty="0">
                <a:solidFill>
                  <a:srgbClr val="006600"/>
                </a:solidFill>
                <a:sym typeface="Symbol" pitchFamily="18" charset="2"/>
              </a:rPr>
              <a:t> %</a:t>
            </a:r>
            <a:r>
              <a:rPr lang="ar-SA" sz="2400" dirty="0">
                <a:sym typeface="Symbol" pitchFamily="18" charset="2"/>
              </a:rPr>
              <a:t>  ،</a:t>
            </a:r>
            <a:r>
              <a:rPr lang="en-US" sz="2400" dirty="0">
                <a:sym typeface="Symbol" pitchFamily="18" charset="2"/>
              </a:rPr>
              <a:t> </a:t>
            </a:r>
            <a:r>
              <a:rPr lang="ar-SA" sz="2400" dirty="0">
                <a:sym typeface="Symbol" pitchFamily="18" charset="2"/>
              </a:rPr>
              <a:t> </a:t>
            </a:r>
            <a:r>
              <a:rPr lang="ar-SA" sz="2400" dirty="0">
                <a:solidFill>
                  <a:srgbClr val="006600"/>
                </a:solidFill>
                <a:sym typeface="Symbol" pitchFamily="18" charset="2"/>
              </a:rPr>
              <a:t>أسهم</a:t>
            </a:r>
            <a:r>
              <a:rPr lang="ar-SA" sz="2400" dirty="0">
                <a:sym typeface="Symbol" pitchFamily="18" charset="2"/>
              </a:rPr>
              <a:t> = </a:t>
            </a:r>
            <a:r>
              <a:rPr lang="en-US" sz="2400" dirty="0">
                <a:solidFill>
                  <a:srgbClr val="006600"/>
                </a:solidFill>
                <a:sym typeface="Symbol" pitchFamily="18" charset="2"/>
              </a:rPr>
              <a:t>10</a:t>
            </a:r>
            <a:r>
              <a:rPr lang="ar-SA" sz="2400" dirty="0">
                <a:solidFill>
                  <a:srgbClr val="006600"/>
                </a:solidFill>
                <a:sym typeface="Symbol" pitchFamily="18" charset="2"/>
              </a:rPr>
              <a:t>%</a:t>
            </a:r>
            <a:r>
              <a:rPr lang="ar-SA" sz="2400" dirty="0">
                <a:sym typeface="Symbol" pitchFamily="18" charset="2"/>
              </a:rPr>
              <a:t>  ، </a:t>
            </a:r>
            <a:r>
              <a:rPr lang="en-US" sz="2400" dirty="0">
                <a:sym typeface="Symbol" pitchFamily="18" charset="2"/>
              </a:rPr>
              <a:t>  </a:t>
            </a:r>
            <a:r>
              <a:rPr lang="ar-SA" sz="2400" dirty="0">
                <a:solidFill>
                  <a:srgbClr val="006600"/>
                </a:solidFill>
                <a:sym typeface="Symbol" pitchFamily="18" charset="2"/>
              </a:rPr>
              <a:t>تسويق سيارات </a:t>
            </a:r>
            <a:r>
              <a:rPr lang="ar-SA" sz="2400" dirty="0">
                <a:sym typeface="Symbol" pitchFamily="18" charset="2"/>
              </a:rPr>
              <a:t>= </a:t>
            </a:r>
            <a:r>
              <a:rPr lang="en-US" sz="2400" dirty="0">
                <a:solidFill>
                  <a:srgbClr val="006600"/>
                </a:solidFill>
                <a:sym typeface="Symbol" pitchFamily="18" charset="2"/>
              </a:rPr>
              <a:t>8.5</a:t>
            </a:r>
            <a:r>
              <a:rPr lang="ar-SA" sz="2400" dirty="0">
                <a:solidFill>
                  <a:srgbClr val="006600"/>
                </a:solidFill>
                <a:sym typeface="Symbol" pitchFamily="18" charset="2"/>
              </a:rPr>
              <a:t> %</a:t>
            </a:r>
          </a:p>
          <a:p>
            <a:pPr marL="12700" indent="-12700" algn="r" rtl="1">
              <a:buFontTx/>
              <a:buNone/>
            </a:pPr>
            <a:r>
              <a:rPr lang="ar-SA" sz="2400" dirty="0">
                <a:solidFill>
                  <a:srgbClr val="0000FF"/>
                </a:solidFill>
                <a:sym typeface="Symbol" pitchFamily="18" charset="2"/>
              </a:rPr>
              <a:t>حالة التضخم </a:t>
            </a:r>
            <a:r>
              <a:rPr lang="ar-SA" sz="2400" dirty="0">
                <a:sym typeface="Symbol" pitchFamily="18" charset="2"/>
              </a:rPr>
              <a:t>:</a:t>
            </a:r>
            <a:r>
              <a:rPr lang="ar-SA" sz="800" dirty="0">
                <a:sym typeface="Symbol" pitchFamily="18" charset="2"/>
              </a:rPr>
              <a:t>  </a:t>
            </a:r>
            <a:r>
              <a:rPr lang="en-US" sz="2400" dirty="0">
                <a:sym typeface="Symbol" pitchFamily="18" charset="2"/>
              </a:rPr>
              <a:t> </a:t>
            </a:r>
            <a:r>
              <a:rPr lang="ar-SA" sz="2400" dirty="0">
                <a:solidFill>
                  <a:srgbClr val="006600"/>
                </a:solidFill>
                <a:sym typeface="Symbol" pitchFamily="18" charset="2"/>
              </a:rPr>
              <a:t>بيع أثاث </a:t>
            </a:r>
            <a:r>
              <a:rPr lang="ar-SA" sz="2400" dirty="0">
                <a:sym typeface="Symbol" pitchFamily="18" charset="2"/>
              </a:rPr>
              <a:t>=  </a:t>
            </a:r>
            <a:r>
              <a:rPr lang="en-US" sz="2400" dirty="0">
                <a:solidFill>
                  <a:srgbClr val="006600"/>
                </a:solidFill>
                <a:sym typeface="Symbol" pitchFamily="18" charset="2"/>
              </a:rPr>
              <a:t>7</a:t>
            </a:r>
            <a:r>
              <a:rPr lang="ar-SA" sz="2400" dirty="0">
                <a:solidFill>
                  <a:srgbClr val="006600"/>
                </a:solidFill>
                <a:sym typeface="Symbol" pitchFamily="18" charset="2"/>
              </a:rPr>
              <a:t> % </a:t>
            </a:r>
            <a:r>
              <a:rPr lang="ar-SA" sz="2400" dirty="0">
                <a:sym typeface="Symbol" pitchFamily="18" charset="2"/>
              </a:rPr>
              <a:t> ،</a:t>
            </a:r>
            <a:r>
              <a:rPr lang="en-US" sz="2400" dirty="0">
                <a:sym typeface="Symbol" pitchFamily="18" charset="2"/>
              </a:rPr>
              <a:t> </a:t>
            </a:r>
            <a:r>
              <a:rPr lang="ar-SA" sz="2400" dirty="0">
                <a:sym typeface="Symbol" pitchFamily="18" charset="2"/>
              </a:rPr>
              <a:t> </a:t>
            </a:r>
            <a:r>
              <a:rPr lang="ar-SA" sz="2400" dirty="0">
                <a:solidFill>
                  <a:srgbClr val="006600"/>
                </a:solidFill>
                <a:sym typeface="Symbol" pitchFamily="18" charset="2"/>
              </a:rPr>
              <a:t>أسهم</a:t>
            </a:r>
            <a:r>
              <a:rPr lang="ar-SA" sz="2400" dirty="0">
                <a:sym typeface="Symbol" pitchFamily="18" charset="2"/>
              </a:rPr>
              <a:t> = </a:t>
            </a:r>
            <a:r>
              <a:rPr lang="en-US" sz="2400" b="1" dirty="0">
                <a:solidFill>
                  <a:srgbClr val="006600"/>
                </a:solidFill>
                <a:latin typeface="Courier New" panose="02070309020205020404" pitchFamily="49" charset="0"/>
                <a:cs typeface="Courier New" panose="02070309020205020404" pitchFamily="49" charset="0"/>
                <a:sym typeface="Symbol" pitchFamily="18" charset="2"/>
              </a:rPr>
              <a:t>-</a:t>
            </a:r>
            <a:r>
              <a:rPr lang="en-US" sz="2400" dirty="0">
                <a:solidFill>
                  <a:srgbClr val="006600"/>
                </a:solidFill>
                <a:sym typeface="Symbol" pitchFamily="18" charset="2"/>
              </a:rPr>
              <a:t>2</a:t>
            </a:r>
            <a:r>
              <a:rPr lang="ar-SA" sz="2400" dirty="0">
                <a:solidFill>
                  <a:srgbClr val="006600"/>
                </a:solidFill>
                <a:sym typeface="Symbol" pitchFamily="18" charset="2"/>
              </a:rPr>
              <a:t> % </a:t>
            </a:r>
            <a:r>
              <a:rPr lang="ar-SA" sz="2400" dirty="0">
                <a:sym typeface="Symbol" pitchFamily="18" charset="2"/>
              </a:rPr>
              <a:t>،</a:t>
            </a:r>
            <a:r>
              <a:rPr lang="en-US" sz="2400" dirty="0">
                <a:sym typeface="Symbol" pitchFamily="18" charset="2"/>
              </a:rPr>
              <a:t> </a:t>
            </a:r>
            <a:r>
              <a:rPr lang="ar-SA" sz="2400" dirty="0">
                <a:sym typeface="Symbol" pitchFamily="18" charset="2"/>
              </a:rPr>
              <a:t> </a:t>
            </a:r>
            <a:r>
              <a:rPr lang="en-US" sz="2400" dirty="0">
                <a:sym typeface="Symbol" pitchFamily="18" charset="2"/>
              </a:rPr>
              <a:t> </a:t>
            </a:r>
            <a:r>
              <a:rPr lang="ar-SA" sz="2400" dirty="0">
                <a:solidFill>
                  <a:srgbClr val="006600"/>
                </a:solidFill>
                <a:sym typeface="Symbol" pitchFamily="18" charset="2"/>
              </a:rPr>
              <a:t>تسويق سيارات </a:t>
            </a:r>
            <a:r>
              <a:rPr lang="ar-SA" sz="2400" dirty="0">
                <a:sym typeface="Symbol" pitchFamily="18" charset="2"/>
              </a:rPr>
              <a:t>= </a:t>
            </a:r>
            <a:r>
              <a:rPr lang="en-US" sz="2400" dirty="0">
                <a:solidFill>
                  <a:srgbClr val="006600"/>
                </a:solidFill>
                <a:sym typeface="Symbol" pitchFamily="18" charset="2"/>
              </a:rPr>
              <a:t>6.5</a:t>
            </a:r>
            <a:r>
              <a:rPr lang="ar-SA" sz="2400" dirty="0">
                <a:solidFill>
                  <a:srgbClr val="006600"/>
                </a:solidFill>
                <a:sym typeface="Symbol" pitchFamily="18" charset="2"/>
              </a:rPr>
              <a:t> %</a:t>
            </a:r>
          </a:p>
          <a:p>
            <a:pPr marL="12700" indent="-12700" algn="r" rtl="1">
              <a:buFontTx/>
              <a:buNone/>
            </a:pPr>
            <a:endParaRPr lang="en-US" sz="2400" dirty="0">
              <a:sym typeface="Symbol" pitchFamily="18" charset="2"/>
            </a:endParaRPr>
          </a:p>
          <a:p>
            <a:pPr marL="12700" indent="-12700" algn="r" rtl="1">
              <a:buFontTx/>
              <a:buNone/>
            </a:pPr>
            <a:r>
              <a:rPr lang="ar-SA" sz="2400" dirty="0">
                <a:sym typeface="Symbol" pitchFamily="18" charset="2"/>
              </a:rPr>
              <a:t>كون مصفوفة العوائد لقرار اختيار الاستثمار الأفضل.</a:t>
            </a:r>
            <a:endParaRPr lang="en-US" sz="2400" dirty="0">
              <a:sym typeface="Symbol" pitchFamily="18" charset="2"/>
            </a:endParaRPr>
          </a:p>
          <a:p>
            <a:pPr marL="12700" indent="-12700" algn="r" rtl="1">
              <a:buFontTx/>
              <a:buNone/>
            </a:pPr>
            <a:endParaRPr lang="ar-SA" sz="10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مثال: مصفوفة العوائد</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D42C4507-F838-4D5B-8EB1-90F9CBEF09B7}" type="slidenum">
              <a:rPr lang="ar-SA"/>
              <a:pPr/>
              <a:t>60</a:t>
            </a:fld>
            <a:endParaRPr lang="en-US"/>
          </a:p>
        </p:txBody>
      </p:sp>
      <p:sp>
        <p:nvSpPr>
          <p:cNvPr id="363522"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FontTx/>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التكاليف التالية ، ما هو البديل المناسب بمعيار سافيج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سافيج </a:t>
            </a:r>
            <a:r>
              <a:rPr lang="en-US" sz="4000" b="1" dirty="0">
                <a:solidFill>
                  <a:srgbClr val="002060"/>
                </a:solidFill>
                <a:sym typeface="Symbol" pitchFamily="18" charset="2"/>
              </a:rPr>
              <a:t> </a:t>
            </a:r>
            <a:r>
              <a:rPr lang="ar-SA" sz="4000" b="1" dirty="0">
                <a:solidFill>
                  <a:srgbClr val="002060"/>
                </a:solidFill>
                <a:sym typeface="Symbol" pitchFamily="18" charset="2"/>
              </a:rPr>
              <a:t>–</a:t>
            </a:r>
            <a:r>
              <a:rPr lang="en-US" sz="4000" b="1" dirty="0">
                <a:solidFill>
                  <a:srgbClr val="002060"/>
                </a:solidFill>
                <a:sym typeface="Symbol" pitchFamily="18" charset="2"/>
              </a:rPr>
              <a:t> </a:t>
            </a:r>
            <a:r>
              <a:rPr lang="ar-SA" sz="4000" b="1" dirty="0">
                <a:solidFill>
                  <a:srgbClr val="002060"/>
                </a:solidFill>
                <a:sym typeface="Symbol" pitchFamily="18" charset="2"/>
              </a:rPr>
              <a:t> معيار الندم</a:t>
            </a:r>
          </a:p>
        </p:txBody>
      </p:sp>
      <p:graphicFrame>
        <p:nvGraphicFramePr>
          <p:cNvPr id="8" name="Group 56"/>
          <p:cNvGraphicFramePr>
            <a:graphicFrameLocks noGrp="1"/>
          </p:cNvGraphicFramePr>
          <p:nvPr>
            <p:ph sz="half" idx="2"/>
            <p:extLst>
              <p:ext uri="{D42A27DB-BD31-4B8C-83A1-F6EECF244321}">
                <p14:modId xmlns:p14="http://schemas.microsoft.com/office/powerpoint/2010/main" val="1224283002"/>
              </p:ext>
            </p:extLst>
          </p:nvPr>
        </p:nvGraphicFramePr>
        <p:xfrm>
          <a:off x="762000" y="2436480"/>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17</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2973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179E10FD-777A-47E5-84DE-BD48E788FC21}" type="slidenum">
              <a:rPr lang="ar-SA"/>
              <a:pPr/>
              <a:t>61</a:t>
            </a:fld>
            <a:endParaRPr lang="en-US"/>
          </a:p>
        </p:txBody>
      </p:sp>
      <p:sp>
        <p:nvSpPr>
          <p:cNvPr id="362498" name="Rectangle 2"/>
          <p:cNvSpPr>
            <a:spLocks noGrp="1" noChangeArrowheads="1"/>
          </p:cNvSpPr>
          <p:nvPr>
            <p:ph type="body" sz="half" idx="1"/>
          </p:nvPr>
        </p:nvSpPr>
        <p:spPr>
          <a:xfrm>
            <a:off x="200025" y="1809750"/>
            <a:ext cx="8702675" cy="4711700"/>
          </a:xfrm>
        </p:spPr>
        <p:txBody>
          <a:bodyPr/>
          <a:lstStyle/>
          <a:p>
            <a:pPr marL="12700" indent="-12700" algn="r" rtl="1">
              <a:spcBef>
                <a:spcPct val="0"/>
              </a:spcBef>
              <a:buNone/>
            </a:pPr>
            <a:r>
              <a:rPr lang="ar-SA" sz="2400" b="1" dirty="0">
                <a:latin typeface="Times New Roman" pitchFamily="18" charset="0"/>
                <a:cs typeface="Times New Roman" pitchFamily="18" charset="0"/>
                <a:sym typeface="Symbol" pitchFamily="18" charset="2"/>
              </a:rPr>
              <a:t>  مثال: </a:t>
            </a:r>
            <a:r>
              <a:rPr lang="ar-SA" sz="2400" dirty="0">
                <a:latin typeface="Times New Roman" pitchFamily="18" charset="0"/>
                <a:cs typeface="Times New Roman" pitchFamily="18" charset="0"/>
                <a:sym typeface="Symbol" pitchFamily="18" charset="2"/>
              </a:rPr>
              <a:t>في مصفوفة التكاليف التالية ، ما هو البديل المناسب بمعيار </a:t>
            </a:r>
            <a:r>
              <a:rPr lang="ar-SA" sz="2400" dirty="0" err="1">
                <a:latin typeface="Times New Roman" pitchFamily="18" charset="0"/>
                <a:cs typeface="Times New Roman" pitchFamily="18" charset="0"/>
                <a:sym typeface="Symbol" pitchFamily="18" charset="2"/>
              </a:rPr>
              <a:t>سافيج</a:t>
            </a:r>
            <a:r>
              <a:rPr lang="ar-SA" sz="2400" dirty="0">
                <a:latin typeface="Times New Roman" pitchFamily="18" charset="0"/>
                <a:cs typeface="Times New Roman" pitchFamily="18" charset="0"/>
                <a:sym typeface="Symbol" pitchFamily="18" charset="2"/>
              </a:rPr>
              <a:t> ؟</a:t>
            </a: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2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max { 0 , 4 , 0 , 0 } = 4</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a:t>
            </a:r>
            <a:r>
              <a:rPr lang="en-US" sz="2400" dirty="0">
                <a:latin typeface="Times New Roman" pitchFamily="18" charset="0"/>
                <a:cs typeface="Times New Roman" pitchFamily="18" charset="0"/>
                <a:sym typeface="Symbol" pitchFamily="18" charset="2"/>
              </a:rPr>
              <a:t>] = max { 2 , 7 , 1 , 0 } = 7 </a:t>
            </a: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3</a:t>
            </a:r>
            <a:r>
              <a:rPr lang="en-US" sz="2400" dirty="0">
                <a:latin typeface="Times New Roman" pitchFamily="18" charset="0"/>
                <a:cs typeface="Times New Roman" pitchFamily="18" charset="0"/>
                <a:sym typeface="Symbol" pitchFamily="18" charset="2"/>
              </a:rPr>
              <a:t>] = max { 9 , 0 , 3 , 3 } = 9</a:t>
            </a:r>
          </a:p>
          <a:p>
            <a:pPr marL="12700" indent="-12700">
              <a:spcBef>
                <a:spcPct val="0"/>
              </a:spcBef>
              <a:buFontTx/>
              <a:buNone/>
            </a:pPr>
            <a:endParaRPr lang="en-US" sz="1400" dirty="0">
              <a:latin typeface="Times New Roman" pitchFamily="18" charset="0"/>
              <a:cs typeface="Times New Roman" pitchFamily="18" charset="0"/>
              <a:sym typeface="Symbol" pitchFamily="18" charset="2"/>
            </a:endParaRPr>
          </a:p>
          <a:p>
            <a:pPr marL="12700" indent="-12700">
              <a:spcBef>
                <a:spcPct val="0"/>
              </a:spcBef>
              <a:buFontTx/>
              <a:buNone/>
            </a:pPr>
            <a:r>
              <a:rPr lang="en-US" sz="2400" i="1" dirty="0">
                <a:latin typeface="Times New Roman" pitchFamily="18" charset="0"/>
                <a:cs typeface="Times New Roman" pitchFamily="18" charset="0"/>
                <a:sym typeface="Symbol" pitchFamily="18" charset="2"/>
              </a:rPr>
              <a:t>SV</a:t>
            </a:r>
            <a:r>
              <a:rPr lang="en-US" sz="800" i="1" dirty="0">
                <a:latin typeface="Times New Roman" pitchFamily="18" charset="0"/>
                <a:cs typeface="Times New Roman" pitchFamily="18" charset="0"/>
                <a:sym typeface="Symbol" pitchFamily="18" charset="2"/>
              </a:rPr>
              <a:t> </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min { 4 , 7 , 9 } = 4        </a:t>
            </a:r>
            <a:r>
              <a:rPr lang="en-US" sz="2400" i="1" dirty="0">
                <a:latin typeface="Times New Roman" pitchFamily="18" charset="0"/>
                <a:cs typeface="Times New Roman" pitchFamily="18" charset="0"/>
                <a:sym typeface="Symbol" pitchFamily="18" charset="2"/>
              </a:rPr>
              <a:t>A</a:t>
            </a:r>
            <a:r>
              <a:rPr lang="en-US" sz="2400" dirty="0">
                <a:latin typeface="Cambria Math" panose="02040503050406030204" pitchFamily="18" charset="0"/>
                <a:ea typeface="Cambria Math" panose="02040503050406030204" pitchFamily="18" charset="0"/>
                <a:cs typeface="Times New Roman" pitchFamily="18" charset="0"/>
                <a:sym typeface="Symbol" pitchFamily="18" charset="2"/>
              </a:rPr>
              <a:t>*</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a:t>
            </a:r>
            <a:endParaRPr lang="en-US" sz="2400" dirty="0">
              <a:latin typeface="Times New Roman" pitchFamily="18" charset="0"/>
              <a:cs typeface="Times New Roman" pitchFamily="18" charset="0"/>
              <a:sym typeface="Symbol" pitchFamily="18" charset="2"/>
            </a:endParaRPr>
          </a:p>
          <a:p>
            <a:pPr marL="12700" indent="-127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معيار سافيج </a:t>
            </a:r>
            <a:r>
              <a:rPr lang="en-US" sz="4000" b="1" dirty="0">
                <a:solidFill>
                  <a:srgbClr val="002060"/>
                </a:solidFill>
                <a:sym typeface="Symbol" pitchFamily="18" charset="2"/>
              </a:rPr>
              <a:t> </a:t>
            </a:r>
            <a:r>
              <a:rPr lang="ar-SA" sz="4000" b="1" dirty="0">
                <a:solidFill>
                  <a:srgbClr val="002060"/>
                </a:solidFill>
                <a:sym typeface="Symbol" pitchFamily="18" charset="2"/>
              </a:rPr>
              <a:t>–</a:t>
            </a:r>
            <a:r>
              <a:rPr lang="en-US" sz="4000" b="1" dirty="0">
                <a:solidFill>
                  <a:srgbClr val="002060"/>
                </a:solidFill>
                <a:sym typeface="Symbol" pitchFamily="18" charset="2"/>
              </a:rPr>
              <a:t> </a:t>
            </a:r>
            <a:r>
              <a:rPr lang="ar-SA" sz="4000" b="1" dirty="0">
                <a:solidFill>
                  <a:srgbClr val="002060"/>
                </a:solidFill>
                <a:sym typeface="Symbol" pitchFamily="18" charset="2"/>
              </a:rPr>
              <a:t> معيار الندم</a:t>
            </a:r>
          </a:p>
        </p:txBody>
      </p:sp>
      <p:graphicFrame>
        <p:nvGraphicFramePr>
          <p:cNvPr id="8" name="Group 56"/>
          <p:cNvGraphicFramePr>
            <a:graphicFrameLocks noGrp="1"/>
          </p:cNvGraphicFramePr>
          <p:nvPr>
            <p:ph sz="half" idx="2"/>
            <p:extLst>
              <p:ext uri="{D42A27DB-BD31-4B8C-83A1-F6EECF244321}">
                <p14:modId xmlns:p14="http://schemas.microsoft.com/office/powerpoint/2010/main" val="3962753847"/>
              </p:ext>
            </p:extLst>
          </p:nvPr>
        </p:nvGraphicFramePr>
        <p:xfrm>
          <a:off x="762000" y="2436480"/>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8  – 8 = 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9 – 5 =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 – 5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 – 12 =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 – 8 = 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 – 5 = 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 – 5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 – 12 =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17 – 8 = 9</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5 – 5 =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 – 5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 – 12 =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62</a:t>
            </a:fld>
            <a:endParaRPr lang="en-US"/>
          </a:p>
        </p:txBody>
      </p:sp>
      <p:sp>
        <p:nvSpPr>
          <p:cNvPr id="317442" name="Rectangle 2"/>
          <p:cNvSpPr>
            <a:spLocks noGrp="1" noChangeArrowheads="1"/>
          </p:cNvSpPr>
          <p:nvPr>
            <p:ph type="body" sz="half" idx="1"/>
          </p:nvPr>
        </p:nvSpPr>
        <p:spPr>
          <a:xfrm>
            <a:off x="76200" y="1628800"/>
            <a:ext cx="8943975" cy="4711700"/>
          </a:xfrm>
        </p:spPr>
        <p:txBody>
          <a:bodyPr/>
          <a:lstStyle/>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تستخدم لاختيار أفضل بديل مع الأخذ في الاعتبار عدة معايير للمقارنة مختلفة في وحدة التقييم وفي أهميتها.</a:t>
            </a:r>
          </a:p>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لها مسميات وأشكال مختلفة تتنوع في استخداماتها:</a:t>
            </a:r>
          </a:p>
          <a:p>
            <a:pPr marL="1200150" lvl="1" indent="-452438" algn="r" rtl="1">
              <a:spcBef>
                <a:spcPct val="0"/>
              </a:spcBef>
              <a:buClr>
                <a:schemeClr val="tx1"/>
              </a:buClr>
            </a:pPr>
            <a:r>
              <a:rPr lang="ar-SA" dirty="0">
                <a:latin typeface="Times New Roman" pitchFamily="18" charset="0"/>
                <a:cs typeface="Times New Roman" pitchFamily="18" charset="0"/>
                <a:sym typeface="Symbol" pitchFamily="18" charset="2"/>
              </a:rPr>
              <a:t>تحليل بيو (</a:t>
            </a:r>
            <a:r>
              <a:rPr lang="en-US" dirty="0">
                <a:latin typeface="Times New Roman" pitchFamily="18" charset="0"/>
                <a:cs typeface="Times New Roman" pitchFamily="18" charset="0"/>
                <a:sym typeface="Symbol" pitchFamily="18" charset="2"/>
              </a:rPr>
              <a:t>Pugh Analysis</a:t>
            </a:r>
            <a:r>
              <a:rPr lang="ar-SA" dirty="0">
                <a:latin typeface="Times New Roman" pitchFamily="18" charset="0"/>
                <a:cs typeface="Times New Roman" pitchFamily="18" charset="0"/>
                <a:sym typeface="Symbol" pitchFamily="18" charset="2"/>
              </a:rPr>
              <a:t>) نسبة للعالم الذي ابتكرها. </a:t>
            </a:r>
          </a:p>
          <a:p>
            <a:pPr marL="1200150" lvl="1" indent="-452438" algn="r" rtl="1">
              <a:spcBef>
                <a:spcPct val="0"/>
              </a:spcBef>
              <a:buClr>
                <a:schemeClr val="tx1"/>
              </a:buClr>
            </a:pPr>
            <a:r>
              <a:rPr lang="ar-SA" dirty="0">
                <a:latin typeface="Times New Roman" pitchFamily="18" charset="0"/>
                <a:cs typeface="Times New Roman" pitchFamily="18" charset="0"/>
                <a:sym typeface="Symbol" pitchFamily="18" charset="2"/>
              </a:rPr>
              <a:t>مصفوفة القرار الموزون</a:t>
            </a:r>
          </a:p>
          <a:p>
            <a:pPr marL="1200150" lvl="1" indent="-452438" algn="r" rtl="1">
              <a:spcBef>
                <a:spcPct val="0"/>
              </a:spcBef>
              <a:buClr>
                <a:schemeClr val="tx1"/>
              </a:buClr>
            </a:pPr>
            <a:r>
              <a:rPr lang="ar-SA" dirty="0">
                <a:latin typeface="Times New Roman" pitchFamily="18" charset="0"/>
                <a:cs typeface="Times New Roman" pitchFamily="18" charset="0"/>
                <a:sym typeface="Symbol" pitchFamily="18" charset="2"/>
              </a:rPr>
              <a:t>مصفوفة المعايير الموزونة</a:t>
            </a:r>
          </a:p>
          <a:p>
            <a:pPr marL="1200150" lvl="1" indent="-452438" algn="r" rtl="1">
              <a:spcBef>
                <a:spcPct val="0"/>
              </a:spcBef>
              <a:buClr>
                <a:schemeClr val="tx1"/>
              </a:buClr>
            </a:pPr>
            <a:r>
              <a:rPr lang="ar-SA" dirty="0">
                <a:latin typeface="Times New Roman" pitchFamily="18" charset="0"/>
                <a:cs typeface="Times New Roman" pitchFamily="18" charset="0"/>
                <a:sym typeface="Symbol" pitchFamily="18" charset="2"/>
              </a:rPr>
              <a:t>مصفوفة التحليل الشبكي (</a:t>
            </a:r>
            <a:r>
              <a:rPr lang="en-US" dirty="0">
                <a:latin typeface="Times New Roman" pitchFamily="18" charset="0"/>
                <a:cs typeface="Times New Roman" pitchFamily="18" charset="0"/>
                <a:sym typeface="Symbol" pitchFamily="18" charset="2"/>
              </a:rPr>
              <a:t>Grid Analysis</a:t>
            </a:r>
            <a:r>
              <a:rPr lang="ar-SA" dirty="0">
                <a:latin typeface="Times New Roman" pitchFamily="18" charset="0"/>
                <a:cs typeface="Times New Roman" pitchFamily="18" charset="0"/>
                <a:sym typeface="Symbol" pitchFamily="18" charset="2"/>
              </a:rPr>
              <a:t>)</a:t>
            </a:r>
          </a:p>
          <a:p>
            <a:pPr marL="1200150" lvl="1" indent="-452438" algn="r" rtl="1">
              <a:spcBef>
                <a:spcPct val="0"/>
              </a:spcBef>
              <a:buClr>
                <a:schemeClr val="tx1"/>
              </a:buClr>
            </a:pPr>
            <a:r>
              <a:rPr lang="ar-SA" dirty="0">
                <a:latin typeface="Times New Roman" pitchFamily="18" charset="0"/>
                <a:cs typeface="Times New Roman" pitchFamily="18" charset="0"/>
                <a:sym typeface="Symbol" pitchFamily="18" charset="2"/>
              </a:rPr>
              <a:t>مصفوفة الاختيار</a:t>
            </a:r>
          </a:p>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تستخدم بكثرة في العديد من المجالات. </a:t>
            </a:r>
          </a:p>
          <a:p>
            <a:pPr marL="533400" indent="-533400" algn="r" rtl="1">
              <a:spcBef>
                <a:spcPct val="0"/>
              </a:spcBef>
              <a:buFontTx/>
              <a:buNone/>
            </a:pPr>
            <a:endParaRPr lang="ar-SA" sz="1800" b="1"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التقييم الموزونة</a:t>
            </a:r>
          </a:p>
        </p:txBody>
      </p:sp>
    </p:spTree>
    <p:extLst>
      <p:ext uri="{BB962C8B-B14F-4D97-AF65-F5344CB8AC3E}">
        <p14:creationId xmlns:p14="http://schemas.microsoft.com/office/powerpoint/2010/main" val="1490725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63</a:t>
            </a:fld>
            <a:endParaRPr lang="en-US"/>
          </a:p>
        </p:txBody>
      </p:sp>
      <p:sp>
        <p:nvSpPr>
          <p:cNvPr id="317442" name="Rectangle 2"/>
          <p:cNvSpPr>
            <a:spLocks noGrp="1" noChangeArrowheads="1"/>
          </p:cNvSpPr>
          <p:nvPr>
            <p:ph type="body" sz="half" idx="1"/>
          </p:nvPr>
        </p:nvSpPr>
        <p:spPr>
          <a:xfrm>
            <a:off x="76200" y="1556792"/>
            <a:ext cx="8943975" cy="4964658"/>
          </a:xfrm>
        </p:spPr>
        <p:txBody>
          <a:bodyPr/>
          <a:lstStyle/>
          <a:p>
            <a:pPr marL="533400" indent="-533400" algn="r" rtl="1">
              <a:spcBef>
                <a:spcPct val="0"/>
              </a:spcBef>
              <a:buClr>
                <a:schemeClr val="tx1"/>
              </a:buClr>
            </a:pPr>
            <a:r>
              <a:rPr lang="ar-SA" b="1" dirty="0">
                <a:latin typeface="Times New Roman" pitchFamily="18" charset="0"/>
                <a:cs typeface="Times New Roman" pitchFamily="18" charset="0"/>
                <a:sym typeface="Symbol" pitchFamily="18" charset="2"/>
              </a:rPr>
              <a:t>مثال:</a:t>
            </a:r>
            <a:r>
              <a:rPr lang="ar-SA" dirty="0">
                <a:latin typeface="Times New Roman" pitchFamily="18" charset="0"/>
                <a:cs typeface="Times New Roman" pitchFamily="18" charset="0"/>
                <a:sym typeface="Symbol" pitchFamily="18" charset="2"/>
              </a:rPr>
              <a:t> عند قرار شراء جهاز حاسب آلي ، لدينا البدائل ومعايير المقارنة التالية:</a:t>
            </a: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0" indent="0" algn="r" rtl="1">
              <a:spcBef>
                <a:spcPct val="0"/>
              </a:spcBef>
              <a:buClr>
                <a:schemeClr val="tx1"/>
              </a:buClr>
              <a:buNone/>
            </a:pPr>
            <a:endParaRPr lang="ar-SA" sz="1800" dirty="0">
              <a:latin typeface="Times New Roman" pitchFamily="18" charset="0"/>
              <a:cs typeface="Times New Roman" pitchFamily="18" charset="0"/>
              <a:sym typeface="Symbol" pitchFamily="18" charset="2"/>
            </a:endParaRPr>
          </a:p>
          <a:p>
            <a:pPr marL="0" indent="0" algn="r" rtl="1">
              <a:spcBef>
                <a:spcPct val="0"/>
              </a:spcBef>
              <a:spcAft>
                <a:spcPts val="600"/>
              </a:spcAft>
              <a:buClr>
                <a:schemeClr val="tx1"/>
              </a:buClr>
              <a:buNone/>
            </a:pPr>
            <a:r>
              <a:rPr lang="ar-SA" dirty="0">
                <a:latin typeface="Times New Roman" pitchFamily="18" charset="0"/>
                <a:cs typeface="Times New Roman" pitchFamily="18" charset="0"/>
                <a:sym typeface="Symbol" pitchFamily="18" charset="2"/>
              </a:rPr>
              <a:t>      ما هو أفضل جهاز حاسب آلي يتم شرائه؟ </a:t>
            </a:r>
          </a:p>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البدائل ومعايير المقارنة يتم تحديدها من متخذ القرار بناء على الخبرة الشخصية.</a:t>
            </a:r>
          </a:p>
          <a:p>
            <a:pPr marL="533400" indent="-533400" algn="r" rtl="1">
              <a:spcBef>
                <a:spcPct val="0"/>
              </a:spcBef>
              <a:buFontTx/>
              <a:buNone/>
            </a:pPr>
            <a:endParaRPr lang="ar-SA" sz="1800" b="1"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التقييم الموزونة</a:t>
            </a:r>
          </a:p>
        </p:txBody>
      </p:sp>
      <p:graphicFrame>
        <p:nvGraphicFramePr>
          <p:cNvPr id="8" name="Group 56"/>
          <p:cNvGraphicFramePr>
            <a:graphicFrameLocks noGrp="1"/>
          </p:cNvGraphicFramePr>
          <p:nvPr>
            <p:ph sz="half" idx="2"/>
            <p:extLst>
              <p:ext uri="{D42A27DB-BD31-4B8C-83A1-F6EECF244321}">
                <p14:modId xmlns:p14="http://schemas.microsoft.com/office/powerpoint/2010/main" val="2405247510"/>
              </p:ext>
            </p:extLst>
          </p:nvPr>
        </p:nvGraphicFramePr>
        <p:xfrm>
          <a:off x="539552" y="2636912"/>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الثمن</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المعالج</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حجم الذاكرة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الشاشة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Dell</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$ 2600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i</a:t>
                      </a:r>
                      <a:r>
                        <a:rPr kumimoji="0" lang="en-US" sz="1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HP</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$ 2000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i</a:t>
                      </a:r>
                      <a:r>
                        <a:rPr kumimoji="0" lang="en-US" sz="1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Acer</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$ 2800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i</a:t>
                      </a:r>
                      <a:r>
                        <a:rPr kumimoji="0" lang="en-US" sz="1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8336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64</a:t>
            </a:fld>
            <a:endParaRPr lang="en-US"/>
          </a:p>
        </p:txBody>
      </p:sp>
      <p:sp>
        <p:nvSpPr>
          <p:cNvPr id="317442" name="Rectangle 2"/>
          <p:cNvSpPr>
            <a:spLocks noGrp="1" noChangeArrowheads="1"/>
          </p:cNvSpPr>
          <p:nvPr>
            <p:ph type="body" sz="half" idx="1"/>
          </p:nvPr>
        </p:nvSpPr>
        <p:spPr>
          <a:xfrm>
            <a:off x="76200" y="1412776"/>
            <a:ext cx="8943975" cy="4968552"/>
          </a:xfrm>
        </p:spPr>
        <p:txBody>
          <a:bodyPr/>
          <a:lstStyle/>
          <a:p>
            <a:pPr marL="403225" indent="-403225" algn="r" rtl="1">
              <a:spcBef>
                <a:spcPct val="0"/>
              </a:spcBef>
              <a:buClr>
                <a:schemeClr val="tx1"/>
              </a:buClr>
            </a:pPr>
            <a:r>
              <a:rPr lang="ar-SA" dirty="0">
                <a:latin typeface="Times New Roman" pitchFamily="18" charset="0"/>
                <a:cs typeface="Times New Roman" pitchFamily="18" charset="0"/>
                <a:sym typeface="Symbol" pitchFamily="18" charset="2"/>
              </a:rPr>
              <a:t>يضع متخذ القرار أوزان تبين أهمية كل معيار. </a:t>
            </a:r>
          </a:p>
          <a:p>
            <a:pPr marL="933450" lvl="1" indent="-363538" algn="r" rtl="1">
              <a:spcBef>
                <a:spcPct val="0"/>
              </a:spcBef>
              <a:buClr>
                <a:schemeClr val="tx1"/>
              </a:buClr>
            </a:pPr>
            <a:r>
              <a:rPr lang="ar-SA" dirty="0">
                <a:latin typeface="Times New Roman" pitchFamily="18" charset="0"/>
                <a:cs typeface="Times New Roman" pitchFamily="18" charset="0"/>
                <a:sym typeface="Symbol" pitchFamily="18" charset="2"/>
              </a:rPr>
              <a:t>مثلا مقياس من </a:t>
            </a:r>
            <a:r>
              <a:rPr lang="en-US" dirty="0">
                <a:latin typeface="Times New Roman" pitchFamily="18" charset="0"/>
                <a:cs typeface="Times New Roman" pitchFamily="18" charset="0"/>
                <a:sym typeface="Symbol" pitchFamily="18" charset="2"/>
              </a:rPr>
              <a:t>1</a:t>
            </a:r>
            <a:r>
              <a:rPr lang="ar-SA" dirty="0">
                <a:latin typeface="Times New Roman" pitchFamily="18" charset="0"/>
                <a:cs typeface="Times New Roman" pitchFamily="18" charset="0"/>
                <a:sym typeface="Symbol" pitchFamily="18" charset="2"/>
              </a:rPr>
              <a:t> (الأقل أهمية)  إلى </a:t>
            </a:r>
            <a:r>
              <a:rPr lang="en-US" dirty="0">
                <a:latin typeface="Times New Roman" pitchFamily="18" charset="0"/>
                <a:cs typeface="Times New Roman" pitchFamily="18" charset="0"/>
                <a:sym typeface="Symbol" pitchFamily="18" charset="2"/>
              </a:rPr>
              <a:t>10</a:t>
            </a:r>
            <a:r>
              <a:rPr lang="ar-SA" dirty="0">
                <a:latin typeface="Times New Roman" pitchFamily="18" charset="0"/>
                <a:cs typeface="Times New Roman" pitchFamily="18" charset="0"/>
                <a:sym typeface="Symbol" pitchFamily="18" charset="2"/>
              </a:rPr>
              <a:t> (الأعلى أهمية).</a:t>
            </a:r>
          </a:p>
          <a:p>
            <a:pPr marL="933450" lvl="1" indent="-363538" algn="r" rtl="1">
              <a:spcBef>
                <a:spcPct val="0"/>
              </a:spcBef>
              <a:buClr>
                <a:schemeClr val="tx1"/>
              </a:buClr>
            </a:pPr>
            <a:r>
              <a:rPr lang="ar-SA" dirty="0">
                <a:latin typeface="Times New Roman" pitchFamily="18" charset="0"/>
                <a:cs typeface="Times New Roman" pitchFamily="18" charset="0"/>
                <a:sym typeface="Symbol" pitchFamily="18" charset="2"/>
              </a:rPr>
              <a:t>تبنى على الخبرة الشخصية.</a:t>
            </a:r>
          </a:p>
          <a:p>
            <a:pPr marL="933450" lvl="1" indent="-363538" algn="r" rtl="1">
              <a:spcBef>
                <a:spcPct val="0"/>
              </a:spcBef>
              <a:buClr>
                <a:schemeClr val="tx1"/>
              </a:buClr>
            </a:pPr>
            <a:r>
              <a:rPr lang="ar-SA" dirty="0">
                <a:latin typeface="Times New Roman" pitchFamily="18" charset="0"/>
                <a:cs typeface="Times New Roman" pitchFamily="18" charset="0"/>
                <a:sym typeface="Symbol" pitchFamily="18" charset="2"/>
              </a:rPr>
              <a:t>ليس هنالك معنى للأرقام في ذاتها ، فقط تبين أهمية (وزن) كل معيار.</a:t>
            </a:r>
          </a:p>
          <a:p>
            <a:pPr marL="933450" lvl="1" indent="-363538" algn="just" rtl="1">
              <a:spcBef>
                <a:spcPct val="0"/>
              </a:spcBef>
              <a:buClr>
                <a:schemeClr val="tx1"/>
              </a:buClr>
            </a:pPr>
            <a:r>
              <a:rPr lang="ar-SA" dirty="0">
                <a:latin typeface="Times New Roman" pitchFamily="18" charset="0"/>
                <a:cs typeface="Times New Roman" pitchFamily="18" charset="0"/>
                <a:sym typeface="Symbol" pitchFamily="18" charset="2"/>
              </a:rPr>
              <a:t>مقياس أهمية الثمن = </a:t>
            </a:r>
            <a:r>
              <a:rPr lang="en-US" dirty="0">
                <a:latin typeface="Times New Roman" pitchFamily="18" charset="0"/>
                <a:cs typeface="Times New Roman" pitchFamily="18" charset="0"/>
                <a:sym typeface="Symbol" pitchFamily="18" charset="2"/>
              </a:rPr>
              <a:t>4</a:t>
            </a:r>
            <a:r>
              <a:rPr lang="ar-SA" dirty="0">
                <a:latin typeface="Times New Roman" pitchFamily="18" charset="0"/>
                <a:cs typeface="Times New Roman" pitchFamily="18" charset="0"/>
                <a:sym typeface="Symbol" pitchFamily="18" charset="2"/>
              </a:rPr>
              <a:t>  ، مقياس أهمية المعالج = </a:t>
            </a:r>
            <a:r>
              <a:rPr lang="en-US" dirty="0">
                <a:latin typeface="Times New Roman" pitchFamily="18" charset="0"/>
                <a:cs typeface="Times New Roman" pitchFamily="18" charset="0"/>
                <a:sym typeface="Symbol" pitchFamily="18" charset="2"/>
              </a:rPr>
              <a:t>2</a:t>
            </a:r>
            <a:r>
              <a:rPr lang="ar-SA" dirty="0">
                <a:latin typeface="Times New Roman" pitchFamily="18" charset="0"/>
                <a:cs typeface="Times New Roman" pitchFamily="18" charset="0"/>
                <a:sym typeface="Symbol" pitchFamily="18" charset="2"/>
              </a:rPr>
              <a:t> ، </a:t>
            </a:r>
          </a:p>
          <a:p>
            <a:pPr marL="569912" lvl="1" indent="0" algn="just" rtl="1">
              <a:spcBef>
                <a:spcPct val="0"/>
              </a:spcBef>
              <a:buClr>
                <a:schemeClr val="tx1"/>
              </a:buClr>
              <a:buNone/>
            </a:pPr>
            <a:r>
              <a:rPr lang="ar-SA" dirty="0">
                <a:latin typeface="Times New Roman" pitchFamily="18" charset="0"/>
                <a:cs typeface="Times New Roman" pitchFamily="18" charset="0"/>
                <a:sym typeface="Symbol" pitchFamily="18" charset="2"/>
              </a:rPr>
              <a:t>    يعني أهمية معيار الثمن يمثل ضعف أهمية معيار المعالج.</a:t>
            </a:r>
            <a:endParaRPr lang="en-US" dirty="0">
              <a:latin typeface="Times New Roman" pitchFamily="18" charset="0"/>
              <a:cs typeface="Times New Roman" pitchFamily="18" charset="0"/>
              <a:sym typeface="Symbol" pitchFamily="18" charset="2"/>
            </a:endParaRPr>
          </a:p>
          <a:p>
            <a:pPr marL="933450" lvl="1" indent="-363538" algn="r" rtl="1">
              <a:spcBef>
                <a:spcPct val="0"/>
              </a:spcBef>
              <a:buClr>
                <a:schemeClr val="tx1"/>
              </a:buClr>
            </a:pPr>
            <a:r>
              <a:rPr lang="ar-SA" dirty="0">
                <a:latin typeface="Times New Roman" pitchFamily="18" charset="0"/>
                <a:cs typeface="Times New Roman" pitchFamily="18" charset="0"/>
                <a:sym typeface="Symbol" pitchFamily="18" charset="2"/>
              </a:rPr>
              <a:t>يمكن استخدام نفس الوزن لعدة معايير عند تساوي أهميتها.</a:t>
            </a:r>
          </a:p>
          <a:p>
            <a:pPr marL="933450" lvl="1" indent="-363538" algn="r" rtl="1">
              <a:spcBef>
                <a:spcPct val="0"/>
              </a:spcBef>
              <a:buClr>
                <a:schemeClr val="tx1"/>
              </a:buClr>
            </a:pPr>
            <a:r>
              <a:rPr lang="ar-SA" dirty="0">
                <a:latin typeface="Times New Roman" pitchFamily="18" charset="0"/>
                <a:cs typeface="Times New Roman" pitchFamily="18" charset="0"/>
                <a:sym typeface="Symbol" pitchFamily="18" charset="2"/>
              </a:rPr>
              <a:t>يمكن استخدام أوزان عشرية ( مثلا </a:t>
            </a:r>
            <a:r>
              <a:rPr lang="en-US" dirty="0">
                <a:latin typeface="Times New Roman" pitchFamily="18" charset="0"/>
                <a:cs typeface="Times New Roman" pitchFamily="18" charset="0"/>
                <a:sym typeface="Symbol" pitchFamily="18" charset="2"/>
              </a:rPr>
              <a:t>2.5</a:t>
            </a:r>
            <a:r>
              <a:rPr lang="ar-SA" dirty="0">
                <a:latin typeface="Times New Roman" pitchFamily="18" charset="0"/>
                <a:cs typeface="Times New Roman" pitchFamily="18" charset="0"/>
                <a:sym typeface="Symbol" pitchFamily="18" charset="2"/>
              </a:rPr>
              <a:t>).</a:t>
            </a:r>
            <a:endParaRPr lang="en-US" dirty="0">
              <a:latin typeface="Times New Roman" pitchFamily="18" charset="0"/>
              <a:cs typeface="Times New Roman" pitchFamily="18" charset="0"/>
              <a:sym typeface="Symbol" pitchFamily="18" charset="2"/>
            </a:endParaRPr>
          </a:p>
          <a:p>
            <a:pPr marL="933450" lvl="1" indent="-363538" algn="just" rtl="1">
              <a:spcBef>
                <a:spcPct val="0"/>
              </a:spcBef>
              <a:buClr>
                <a:schemeClr val="tx1"/>
              </a:buClr>
            </a:pPr>
            <a:r>
              <a:rPr lang="ar-SA" dirty="0">
                <a:latin typeface="Times New Roman" pitchFamily="18" charset="0"/>
                <a:cs typeface="Times New Roman" pitchFamily="18" charset="0"/>
                <a:sym typeface="Symbol" pitchFamily="18" charset="2"/>
              </a:rPr>
              <a:t>يفضل وضع أوزان الأهمية قبل وضع البدائل. وذلك لتفادي التحيز المسبق لبديل معين.</a:t>
            </a:r>
          </a:p>
          <a:p>
            <a:pPr marL="933450" lvl="1"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400050" lvl="1" indent="0" algn="r" rtl="1">
              <a:spcBef>
                <a:spcPct val="0"/>
              </a:spcBef>
              <a:buClr>
                <a:schemeClr val="tx1"/>
              </a:buClr>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التقييم الموزونة</a:t>
            </a:r>
          </a:p>
        </p:txBody>
      </p:sp>
    </p:spTree>
    <p:extLst>
      <p:ext uri="{BB962C8B-B14F-4D97-AF65-F5344CB8AC3E}">
        <p14:creationId xmlns:p14="http://schemas.microsoft.com/office/powerpoint/2010/main" val="4176130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65</a:t>
            </a:fld>
            <a:endParaRPr lang="en-US"/>
          </a:p>
        </p:txBody>
      </p:sp>
      <p:sp>
        <p:nvSpPr>
          <p:cNvPr id="317442" name="Rectangle 2"/>
          <p:cNvSpPr>
            <a:spLocks noGrp="1" noChangeArrowheads="1"/>
          </p:cNvSpPr>
          <p:nvPr>
            <p:ph type="body" sz="half" idx="1"/>
          </p:nvPr>
        </p:nvSpPr>
        <p:spPr>
          <a:xfrm>
            <a:off x="76200" y="1412776"/>
            <a:ext cx="8943975" cy="4968552"/>
          </a:xfrm>
        </p:spPr>
        <p:txBody>
          <a:bodyPr/>
          <a:lstStyle/>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لكل معيار ، يقيم متخذ القرار البدائل على مقياس أفضلية.</a:t>
            </a:r>
          </a:p>
          <a:p>
            <a:pPr marL="1139825" lvl="1" indent="-392113" algn="r" rtl="1">
              <a:spcBef>
                <a:spcPct val="0"/>
              </a:spcBef>
              <a:buClr>
                <a:schemeClr val="tx1"/>
              </a:buClr>
            </a:pPr>
            <a:r>
              <a:rPr lang="ar-SA" dirty="0">
                <a:latin typeface="Times New Roman" pitchFamily="18" charset="0"/>
                <a:cs typeface="Times New Roman" pitchFamily="18" charset="0"/>
                <a:sym typeface="Symbol" pitchFamily="18" charset="2"/>
              </a:rPr>
              <a:t>هنالك العديد من المقاييس التي يمكن استخدامها.</a:t>
            </a:r>
          </a:p>
          <a:p>
            <a:pPr marL="1139825" lvl="1" indent="-392113" algn="r" rtl="1">
              <a:spcBef>
                <a:spcPct val="0"/>
              </a:spcBef>
              <a:buClr>
                <a:schemeClr val="tx1"/>
              </a:buClr>
            </a:pPr>
            <a:r>
              <a:rPr lang="ar-SA" dirty="0">
                <a:latin typeface="Times New Roman" pitchFamily="18" charset="0"/>
                <a:cs typeface="Times New Roman" pitchFamily="18" charset="0"/>
                <a:sym typeface="Symbol" pitchFamily="18" charset="2"/>
              </a:rPr>
              <a:t>مثلا مقياس </a:t>
            </a:r>
            <a:r>
              <a:rPr lang="en-US" dirty="0">
                <a:latin typeface="Times New Roman" pitchFamily="18" charset="0"/>
                <a:cs typeface="Times New Roman" pitchFamily="18" charset="0"/>
                <a:sym typeface="Symbol" pitchFamily="18" charset="2"/>
              </a:rPr>
              <a:t>+ , </a:t>
            </a:r>
            <a:r>
              <a:rPr lang="en-US" dirty="0">
                <a:latin typeface="Courier New" panose="02070309020205020404" pitchFamily="49" charset="0"/>
                <a:cs typeface="Courier New" panose="02070309020205020404" pitchFamily="49" charset="0"/>
                <a:sym typeface="Symbol" pitchFamily="18" charset="2"/>
              </a:rPr>
              <a:t>-</a:t>
            </a: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  ،  مقياس رقمي بأنواعه المختلفة. </a:t>
            </a:r>
          </a:p>
          <a:p>
            <a:pPr marL="1139825" lvl="1" indent="-392113" algn="r" rtl="1">
              <a:spcBef>
                <a:spcPct val="0"/>
              </a:spcBef>
              <a:buClr>
                <a:schemeClr val="tx1"/>
              </a:buClr>
            </a:pPr>
            <a:r>
              <a:rPr lang="ar-SA" dirty="0">
                <a:latin typeface="Times New Roman" pitchFamily="18" charset="0"/>
                <a:cs typeface="Times New Roman" pitchFamily="18" charset="0"/>
                <a:sym typeface="Symbol" pitchFamily="18" charset="2"/>
              </a:rPr>
              <a:t>غالبا يستخدم مقياس </a:t>
            </a:r>
            <a:r>
              <a:rPr lang="ar-SA" dirty="0" err="1">
                <a:latin typeface="Times New Roman" pitchFamily="18" charset="0"/>
                <a:cs typeface="Times New Roman" pitchFamily="18" charset="0"/>
                <a:sym typeface="Symbol" pitchFamily="18" charset="2"/>
              </a:rPr>
              <a:t>ليكرت</a:t>
            </a:r>
            <a:r>
              <a:rPr lang="ar-SA"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Likert</a:t>
            </a:r>
            <a:r>
              <a:rPr lang="ar-SA" dirty="0">
                <a:latin typeface="Times New Roman" pitchFamily="18" charset="0"/>
                <a:cs typeface="Times New Roman" pitchFamily="18" charset="0"/>
                <a:sym typeface="Symbol" pitchFamily="18" charset="2"/>
              </a:rPr>
              <a:t> :</a:t>
            </a:r>
            <a:endParaRPr lang="en-US" dirty="0">
              <a:latin typeface="Times New Roman" pitchFamily="18" charset="0"/>
              <a:cs typeface="Times New Roman" pitchFamily="18" charset="0"/>
              <a:sym typeface="Symbol" pitchFamily="18" charset="2"/>
            </a:endParaRPr>
          </a:p>
          <a:p>
            <a:pPr marL="1139825" lvl="1" indent="-392113"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1139825" lvl="1" indent="-392113"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1139825" lvl="1" indent="-392113"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1139825" lvl="1" indent="-392113" algn="r" rtl="1">
              <a:spcBef>
                <a:spcPct val="0"/>
              </a:spcBef>
              <a:buClr>
                <a:schemeClr val="tx1"/>
              </a:buClr>
            </a:pPr>
            <a:r>
              <a:rPr lang="ar-SA" dirty="0">
                <a:latin typeface="Times New Roman" pitchFamily="18" charset="0"/>
                <a:cs typeface="Times New Roman" pitchFamily="18" charset="0"/>
                <a:sym typeface="Symbol" pitchFamily="18" charset="2"/>
              </a:rPr>
              <a:t>تبنى على الخبرة الشخصية.</a:t>
            </a:r>
            <a:endParaRPr lang="en-US" dirty="0">
              <a:latin typeface="Times New Roman" pitchFamily="18" charset="0"/>
              <a:cs typeface="Times New Roman" pitchFamily="18" charset="0"/>
              <a:sym typeface="Symbol" pitchFamily="18" charset="2"/>
            </a:endParaRPr>
          </a:p>
          <a:p>
            <a:pPr marL="1139825" lvl="1" indent="-392113" algn="r" rtl="1">
              <a:spcBef>
                <a:spcPct val="0"/>
              </a:spcBef>
              <a:buClr>
                <a:schemeClr val="tx1"/>
              </a:buClr>
            </a:pPr>
            <a:r>
              <a:rPr lang="ar-SA" dirty="0">
                <a:latin typeface="Times New Roman" pitchFamily="18" charset="0"/>
                <a:cs typeface="Times New Roman" pitchFamily="18" charset="0"/>
                <a:sym typeface="Symbol" pitchFamily="18" charset="2"/>
              </a:rPr>
              <a:t>يمكن استخدام نفس مقياس الأفضلية لعدة بدائل عند تساوي مناسبتها.</a:t>
            </a:r>
          </a:p>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يتم مقارنة البدائل حسب مجموع التقييم الموزون لكل المعايير.</a:t>
            </a:r>
            <a:endParaRPr lang="en-US" dirty="0">
              <a:latin typeface="Times New Roman" pitchFamily="18" charset="0"/>
              <a:cs typeface="Times New Roman" pitchFamily="18" charset="0"/>
              <a:sym typeface="Symbol" pitchFamily="18" charset="2"/>
            </a:endParaRPr>
          </a:p>
          <a:p>
            <a:pPr marL="0" indent="0" algn="r" rtl="1">
              <a:spcBef>
                <a:spcPct val="0"/>
              </a:spcBef>
              <a:buClr>
                <a:schemeClr val="tx1"/>
              </a:buClr>
              <a:buNone/>
            </a:pPr>
            <a:r>
              <a:rPr lang="ar-SA" dirty="0">
                <a:latin typeface="Times New Roman" pitchFamily="18" charset="0"/>
                <a:cs typeface="Times New Roman" pitchFamily="18" charset="0"/>
                <a:sym typeface="Symbol" pitchFamily="18" charset="2"/>
              </a:rPr>
              <a:t>     يختار البديل الذي له أكبر مجموع تقييم موزون.</a:t>
            </a:r>
          </a:p>
          <a:p>
            <a:pPr marL="933450" lvl="1"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400050" lvl="1" indent="0" algn="r" rtl="1">
              <a:spcBef>
                <a:spcPct val="0"/>
              </a:spcBef>
              <a:buClr>
                <a:schemeClr val="tx1"/>
              </a:buClr>
              <a:buNone/>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التقييم الموزونة</a:t>
            </a:r>
          </a:p>
        </p:txBody>
      </p:sp>
      <p:graphicFrame>
        <p:nvGraphicFramePr>
          <p:cNvPr id="3" name="Table 2"/>
          <p:cNvGraphicFramePr>
            <a:graphicFrameLocks noGrp="1"/>
          </p:cNvGraphicFramePr>
          <p:nvPr>
            <p:extLst>
              <p:ext uri="{D42A27DB-BD31-4B8C-83A1-F6EECF244321}">
                <p14:modId xmlns:p14="http://schemas.microsoft.com/office/powerpoint/2010/main" val="2823035187"/>
              </p:ext>
            </p:extLst>
          </p:nvPr>
        </p:nvGraphicFramePr>
        <p:xfrm>
          <a:off x="438048" y="3246903"/>
          <a:ext cx="7315200" cy="118872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630488063"/>
                    </a:ext>
                  </a:extLst>
                </a:gridCol>
                <a:gridCol w="1463040">
                  <a:extLst>
                    <a:ext uri="{9D8B030D-6E8A-4147-A177-3AD203B41FA5}">
                      <a16:colId xmlns:a16="http://schemas.microsoft.com/office/drawing/2014/main" val="144101410"/>
                    </a:ext>
                  </a:extLst>
                </a:gridCol>
                <a:gridCol w="1463040">
                  <a:extLst>
                    <a:ext uri="{9D8B030D-6E8A-4147-A177-3AD203B41FA5}">
                      <a16:colId xmlns:a16="http://schemas.microsoft.com/office/drawing/2014/main" val="2530859754"/>
                    </a:ext>
                  </a:extLst>
                </a:gridCol>
                <a:gridCol w="1463040">
                  <a:extLst>
                    <a:ext uri="{9D8B030D-6E8A-4147-A177-3AD203B41FA5}">
                      <a16:colId xmlns:a16="http://schemas.microsoft.com/office/drawing/2014/main" val="3273278599"/>
                    </a:ext>
                  </a:extLst>
                </a:gridCol>
                <a:gridCol w="1463040">
                  <a:extLst>
                    <a:ext uri="{9D8B030D-6E8A-4147-A177-3AD203B41FA5}">
                      <a16:colId xmlns:a16="http://schemas.microsoft.com/office/drawing/2014/main" val="3368026637"/>
                    </a:ext>
                  </a:extLst>
                </a:gridCol>
              </a:tblGrid>
              <a:tr h="370840">
                <a:tc>
                  <a:txBody>
                    <a:bodyPr/>
                    <a:lstStyle/>
                    <a:p>
                      <a:pPr algn="ctr"/>
                      <a:r>
                        <a:rPr lang="en-US" sz="2200" b="0" dirty="0">
                          <a:solidFill>
                            <a:schemeClr val="tx1"/>
                          </a:solidFill>
                        </a:rPr>
                        <a:t>1</a:t>
                      </a:r>
                    </a:p>
                  </a:txBody>
                  <a:tcPr/>
                </a:tc>
                <a:tc>
                  <a:txBody>
                    <a:bodyPr/>
                    <a:lstStyle/>
                    <a:p>
                      <a:pPr algn="ctr"/>
                      <a:r>
                        <a:rPr lang="en-US" sz="2200" b="0" dirty="0">
                          <a:solidFill>
                            <a:schemeClr val="tx1"/>
                          </a:solidFill>
                        </a:rPr>
                        <a:t>2</a:t>
                      </a:r>
                    </a:p>
                  </a:txBody>
                  <a:tcPr/>
                </a:tc>
                <a:tc>
                  <a:txBody>
                    <a:bodyPr/>
                    <a:lstStyle/>
                    <a:p>
                      <a:pPr algn="ctr"/>
                      <a:r>
                        <a:rPr lang="en-US" sz="2200" b="0" dirty="0">
                          <a:solidFill>
                            <a:schemeClr val="tx1"/>
                          </a:solidFill>
                        </a:rPr>
                        <a:t>3</a:t>
                      </a:r>
                    </a:p>
                  </a:txBody>
                  <a:tcPr/>
                </a:tc>
                <a:tc>
                  <a:txBody>
                    <a:bodyPr/>
                    <a:lstStyle/>
                    <a:p>
                      <a:pPr algn="ctr"/>
                      <a:r>
                        <a:rPr lang="en-US" sz="2200" b="0" dirty="0">
                          <a:solidFill>
                            <a:schemeClr val="tx1"/>
                          </a:solidFill>
                        </a:rPr>
                        <a:t>4</a:t>
                      </a:r>
                    </a:p>
                  </a:txBody>
                  <a:tcPr/>
                </a:tc>
                <a:tc>
                  <a:txBody>
                    <a:bodyPr/>
                    <a:lstStyle/>
                    <a:p>
                      <a:pPr algn="ctr"/>
                      <a:r>
                        <a:rPr lang="en-US" sz="2200" b="0" dirty="0">
                          <a:solidFill>
                            <a:schemeClr val="tx1"/>
                          </a:solidFill>
                        </a:rPr>
                        <a:t>5</a:t>
                      </a:r>
                    </a:p>
                  </a:txBody>
                  <a:tcPr/>
                </a:tc>
                <a:extLst>
                  <a:ext uri="{0D108BD9-81ED-4DB2-BD59-A6C34878D82A}">
                    <a16:rowId xmlns:a16="http://schemas.microsoft.com/office/drawing/2014/main" val="2004524630"/>
                  </a:ext>
                </a:extLst>
              </a:tr>
              <a:tr h="370840">
                <a:tc>
                  <a:txBody>
                    <a:bodyPr/>
                    <a:lstStyle/>
                    <a:p>
                      <a:pPr algn="ctr"/>
                      <a:r>
                        <a:rPr lang="ar-SA" sz="2200" dirty="0"/>
                        <a:t>غير مناسب</a:t>
                      </a:r>
                      <a:endParaRPr lang="en-US" sz="2200" dirty="0"/>
                    </a:p>
                  </a:txBody>
                  <a:tcPr anchor="ctr"/>
                </a:tc>
                <a:tc>
                  <a:txBody>
                    <a:bodyPr/>
                    <a:lstStyle/>
                    <a:p>
                      <a:pPr algn="ctr"/>
                      <a:r>
                        <a:rPr lang="ar-SA" sz="2200" dirty="0"/>
                        <a:t>مناسب بشكل ضعيف</a:t>
                      </a:r>
                      <a:endParaRPr lang="en-US" sz="2200" dirty="0"/>
                    </a:p>
                  </a:txBody>
                  <a:tcPr anchor="ctr"/>
                </a:tc>
                <a:tc>
                  <a:txBody>
                    <a:bodyPr/>
                    <a:lstStyle/>
                    <a:p>
                      <a:pPr algn="ctr"/>
                      <a:r>
                        <a:rPr lang="ar-SA" sz="2200" dirty="0"/>
                        <a:t>مناسب</a:t>
                      </a:r>
                      <a:endParaRPr lang="en-US" sz="2200" dirty="0"/>
                    </a:p>
                  </a:txBody>
                  <a:tcPr anchor="ctr"/>
                </a:tc>
                <a:tc>
                  <a:txBody>
                    <a:bodyPr/>
                    <a:lstStyle/>
                    <a:p>
                      <a:pPr algn="ctr"/>
                      <a:r>
                        <a:rPr lang="ar-SA" sz="2200" dirty="0"/>
                        <a:t>مناسب بشكل جيد</a:t>
                      </a:r>
                      <a:endParaRPr lang="en-US" sz="2200" dirty="0"/>
                    </a:p>
                  </a:txBody>
                  <a:tcPr anchor="ctr"/>
                </a:tc>
                <a:tc>
                  <a:txBody>
                    <a:bodyPr/>
                    <a:lstStyle/>
                    <a:p>
                      <a:pPr algn="ctr"/>
                      <a:r>
                        <a:rPr lang="ar-SA" sz="2200" dirty="0"/>
                        <a:t>مناسب بشكل ممتاز</a:t>
                      </a:r>
                      <a:endParaRPr lang="en-US" sz="2200" dirty="0"/>
                    </a:p>
                  </a:txBody>
                  <a:tcPr anchor="ctr"/>
                </a:tc>
                <a:extLst>
                  <a:ext uri="{0D108BD9-81ED-4DB2-BD59-A6C34878D82A}">
                    <a16:rowId xmlns:a16="http://schemas.microsoft.com/office/drawing/2014/main" val="902405448"/>
                  </a:ext>
                </a:extLst>
              </a:tr>
            </a:tbl>
          </a:graphicData>
        </a:graphic>
      </p:graphicFrame>
    </p:spTree>
    <p:extLst>
      <p:ext uri="{BB962C8B-B14F-4D97-AF65-F5344CB8AC3E}">
        <p14:creationId xmlns:p14="http://schemas.microsoft.com/office/powerpoint/2010/main" val="712254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66</a:t>
            </a:fld>
            <a:endParaRPr lang="en-US"/>
          </a:p>
        </p:txBody>
      </p:sp>
      <p:sp>
        <p:nvSpPr>
          <p:cNvPr id="317442" name="Rectangle 2"/>
          <p:cNvSpPr>
            <a:spLocks noGrp="1" noChangeArrowheads="1"/>
          </p:cNvSpPr>
          <p:nvPr>
            <p:ph type="body" sz="half" idx="1"/>
          </p:nvPr>
        </p:nvSpPr>
        <p:spPr>
          <a:xfrm>
            <a:off x="76200" y="1525612"/>
            <a:ext cx="8943975" cy="4711700"/>
          </a:xfrm>
        </p:spPr>
        <p:txBody>
          <a:bodyPr/>
          <a:lstStyle/>
          <a:p>
            <a:pPr marL="533400" indent="-533400" algn="r" rtl="1">
              <a:spcBef>
                <a:spcPct val="0"/>
              </a:spcBef>
              <a:buClr>
                <a:schemeClr val="tx1"/>
              </a:buClr>
            </a:pPr>
            <a:r>
              <a:rPr lang="ar-SA" dirty="0">
                <a:latin typeface="Times New Roman" pitchFamily="18" charset="0"/>
                <a:cs typeface="Times New Roman" pitchFamily="18" charset="0"/>
                <a:sym typeface="Symbol" pitchFamily="18" charset="2"/>
              </a:rPr>
              <a:t>أحد حلول المثال السابق:</a:t>
            </a:r>
          </a:p>
          <a:p>
            <a:pPr marL="0" indent="0" algn="r" rtl="1">
              <a:spcBef>
                <a:spcPct val="0"/>
              </a:spcBef>
              <a:buClr>
                <a:schemeClr val="tx1"/>
              </a:buClr>
              <a:buNone/>
            </a:pPr>
            <a:r>
              <a:rPr lang="ar-SA" dirty="0">
                <a:latin typeface="Times New Roman" pitchFamily="18" charset="0"/>
                <a:cs typeface="Times New Roman" pitchFamily="18" charset="0"/>
                <a:sym typeface="Symbol" pitchFamily="18" charset="2"/>
              </a:rPr>
              <a:t>     استخدم متخذ القرار الأوزان التالية:</a:t>
            </a:r>
          </a:p>
          <a:p>
            <a:pPr marL="0" indent="0" algn="r" rtl="1">
              <a:spcBef>
                <a:spcPct val="0"/>
              </a:spcBef>
              <a:buClr>
                <a:schemeClr val="tx1"/>
              </a:buClr>
              <a:buNone/>
            </a:pPr>
            <a:endParaRPr lang="ar-SA" sz="4400" dirty="0">
              <a:latin typeface="Times New Roman" pitchFamily="18" charset="0"/>
              <a:cs typeface="Times New Roman" pitchFamily="18" charset="0"/>
              <a:sym typeface="Symbol" pitchFamily="18" charset="2"/>
            </a:endParaRPr>
          </a:p>
          <a:p>
            <a:pPr marL="0" indent="0" algn="r" rtl="1">
              <a:spcBef>
                <a:spcPct val="0"/>
              </a:spcBef>
              <a:buClr>
                <a:schemeClr val="tx1"/>
              </a:buClr>
              <a:buNone/>
            </a:pPr>
            <a:endParaRPr lang="ar-SA" dirty="0">
              <a:latin typeface="Times New Roman" pitchFamily="18" charset="0"/>
              <a:cs typeface="Times New Roman" pitchFamily="18" charset="0"/>
              <a:sym typeface="Symbol" pitchFamily="18" charset="2"/>
            </a:endParaRPr>
          </a:p>
          <a:p>
            <a:pPr marL="0" indent="0" algn="r" rtl="1">
              <a:spcBef>
                <a:spcPts val="600"/>
              </a:spcBef>
              <a:buClr>
                <a:schemeClr val="tx1"/>
              </a:buClr>
              <a:buNone/>
            </a:pPr>
            <a:r>
              <a:rPr lang="ar-SA" dirty="0">
                <a:latin typeface="Times New Roman" pitchFamily="18" charset="0"/>
                <a:cs typeface="Times New Roman" pitchFamily="18" charset="0"/>
                <a:sym typeface="Symbol" pitchFamily="18" charset="2"/>
              </a:rPr>
              <a:t>     استخدم متخذ القرار مقاييس الأفضلية كما يلي:</a:t>
            </a: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التقييم الموزونة</a:t>
            </a:r>
          </a:p>
        </p:txBody>
      </p:sp>
      <p:graphicFrame>
        <p:nvGraphicFramePr>
          <p:cNvPr id="7" name="Group 56"/>
          <p:cNvGraphicFramePr>
            <a:graphicFrameLocks noGrp="1"/>
          </p:cNvGraphicFramePr>
          <p:nvPr>
            <p:ph sz="half" idx="2"/>
            <p:extLst>
              <p:ext uri="{D42A27DB-BD31-4B8C-83A1-F6EECF244321}">
                <p14:modId xmlns:p14="http://schemas.microsoft.com/office/powerpoint/2010/main" val="191031154"/>
              </p:ext>
            </p:extLst>
          </p:nvPr>
        </p:nvGraphicFramePr>
        <p:xfrm>
          <a:off x="827584" y="2636912"/>
          <a:ext cx="7315200" cy="1036320"/>
        </p:xfrm>
        <a:graphic>
          <a:graphicData uri="http://schemas.openxmlformats.org/drawingml/2006/table">
            <a:tbl>
              <a:tblPr/>
              <a:tblGrid>
                <a:gridCol w="1828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الثمن</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المعالج</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حجم الذاكرة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الشاشة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Times New Roman" pitchFamily="18" charset="0"/>
                          <a:cs typeface="Times New Roman" pitchFamily="18" charset="0"/>
                        </a:rPr>
                        <a:t>مقياس الأهمية</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10</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2054591"/>
                  </a:ext>
                </a:extLst>
              </a:tr>
            </a:tbl>
          </a:graphicData>
        </a:graphic>
      </p:graphicFrame>
      <p:graphicFrame>
        <p:nvGraphicFramePr>
          <p:cNvPr id="8" name="Group 56"/>
          <p:cNvGraphicFramePr>
            <a:graphicFrameLocks/>
          </p:cNvGraphicFramePr>
          <p:nvPr>
            <p:extLst>
              <p:ext uri="{D42A27DB-BD31-4B8C-83A1-F6EECF244321}">
                <p14:modId xmlns:p14="http://schemas.microsoft.com/office/powerpoint/2010/main" val="1247622117"/>
              </p:ext>
            </p:extLst>
          </p:nvPr>
        </p:nvGraphicFramePr>
        <p:xfrm>
          <a:off x="618034" y="4342730"/>
          <a:ext cx="7734300" cy="2024698"/>
        </p:xfrm>
        <a:graphic>
          <a:graphicData uri="http://schemas.openxmlformats.org/drawingml/2006/table">
            <a:tbl>
              <a:tblPr/>
              <a:tblGrid>
                <a:gridCol w="13335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الثمن</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المعالج</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حجم الذاكرة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الشاشة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Dell</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HP</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Acer</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02418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7CAC89F-FC2F-4C4F-9468-F125AB7E40A8}" type="slidenum">
              <a:rPr lang="ar-SA"/>
              <a:pPr/>
              <a:t>67</a:t>
            </a:fld>
            <a:endParaRPr lang="en-US"/>
          </a:p>
        </p:txBody>
      </p:sp>
      <p:sp>
        <p:nvSpPr>
          <p:cNvPr id="317442" name="Rectangle 2"/>
          <p:cNvSpPr>
            <a:spLocks noGrp="1" noChangeArrowheads="1"/>
          </p:cNvSpPr>
          <p:nvPr>
            <p:ph type="body" sz="half" idx="1"/>
          </p:nvPr>
        </p:nvSpPr>
        <p:spPr>
          <a:xfrm>
            <a:off x="76200" y="1525612"/>
            <a:ext cx="8943975" cy="4711700"/>
          </a:xfrm>
        </p:spPr>
        <p:txBody>
          <a:bodyPr/>
          <a:lstStyle/>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sz="1800"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en-US"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0" indent="0" algn="r" rtl="1">
              <a:spcBef>
                <a:spcPct val="0"/>
              </a:spcBef>
              <a:buClr>
                <a:schemeClr val="tx1"/>
              </a:buClr>
              <a:buNone/>
            </a:pPr>
            <a:r>
              <a:rPr lang="en-US" dirty="0">
                <a:latin typeface="Times New Roman" pitchFamily="18" charset="0"/>
                <a:cs typeface="Times New Roman" pitchFamily="18" charset="0"/>
                <a:sym typeface="Symbol" pitchFamily="18" charset="2"/>
              </a:rPr>
              <a:t>        </a:t>
            </a:r>
            <a:r>
              <a:rPr lang="ar-SA" dirty="0">
                <a:latin typeface="Times New Roman" pitchFamily="18" charset="0"/>
                <a:cs typeface="Times New Roman" pitchFamily="18" charset="0"/>
                <a:sym typeface="Symbol" pitchFamily="18" charset="2"/>
              </a:rPr>
              <a:t>سيتم شراء جهاز </a:t>
            </a:r>
            <a:r>
              <a:rPr lang="en-US" dirty="0">
                <a:latin typeface="Times New Roman" pitchFamily="18" charset="0"/>
                <a:cs typeface="Times New Roman" pitchFamily="18" charset="0"/>
                <a:sym typeface="Symbol" pitchFamily="18" charset="2"/>
              </a:rPr>
              <a:t>Dell</a:t>
            </a: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Clr>
                <a:schemeClr val="tx1"/>
              </a:buClr>
            </a:pP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مصفوفة التقييم الموزونة</a:t>
            </a:r>
          </a:p>
        </p:txBody>
      </p:sp>
      <p:graphicFrame>
        <p:nvGraphicFramePr>
          <p:cNvPr id="7" name="Group 56"/>
          <p:cNvGraphicFramePr>
            <a:graphicFrameLocks noGrp="1"/>
          </p:cNvGraphicFramePr>
          <p:nvPr>
            <p:ph sz="half" idx="2"/>
            <p:extLst>
              <p:ext uri="{D42A27DB-BD31-4B8C-83A1-F6EECF244321}">
                <p14:modId xmlns:p14="http://schemas.microsoft.com/office/powerpoint/2010/main" val="36666496"/>
              </p:ext>
            </p:extLst>
          </p:nvPr>
        </p:nvGraphicFramePr>
        <p:xfrm>
          <a:off x="224451" y="1772816"/>
          <a:ext cx="8686800" cy="3779520"/>
        </p:xfrm>
        <a:graphic>
          <a:graphicData uri="http://schemas.openxmlformats.org/drawingml/2006/table">
            <a:tbl>
              <a:tblPr/>
              <a:tblGrid>
                <a:gridCol w="914400">
                  <a:extLst>
                    <a:ext uri="{9D8B030D-6E8A-4147-A177-3AD203B41FA5}">
                      <a16:colId xmlns:a16="http://schemas.microsoft.com/office/drawing/2014/main" val="20000"/>
                    </a:ext>
                  </a:extLst>
                </a:gridCol>
                <a:gridCol w="1737360">
                  <a:extLst>
                    <a:ext uri="{9D8B030D-6E8A-4147-A177-3AD203B41FA5}">
                      <a16:colId xmlns:a16="http://schemas.microsoft.com/office/drawing/2014/main" val="3572427163"/>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gridCol w="1097280">
                  <a:extLst>
                    <a:ext uri="{9D8B030D-6E8A-4147-A177-3AD203B41FA5}">
                      <a16:colId xmlns:a16="http://schemas.microsoft.com/office/drawing/2014/main" val="97523792"/>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381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الثمن</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المعالج</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حجم الذاكرة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chemeClr val="tx1"/>
                          </a:solidFill>
                          <a:effectLst/>
                          <a:latin typeface="Times New Roman" pitchFamily="18" charset="0"/>
                          <a:ea typeface="+mn-ea"/>
                          <a:cs typeface="Times New Roman" pitchFamily="18" charset="0"/>
                        </a:rPr>
                        <a:t>الشاشة</a:t>
                      </a: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0000FF"/>
                        </a:solidFill>
                        <a:effectLst/>
                        <a:latin typeface="Times New Roman" pitchFamily="18" charset="0"/>
                        <a:cs typeface="Times New Roman" pitchFamily="18" charset="0"/>
                      </a:endParaRPr>
                    </a:p>
                  </a:txBody>
                  <a:tcPr anchor="ctr" horzOverflow="overflow">
                    <a:lnL w="381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SA" sz="2400" b="0" i="0" u="none" strike="noStrike" cap="none" normalizeH="0" baseline="0" dirty="0">
                          <a:ln>
                            <a:noFill/>
                          </a:ln>
                          <a:solidFill>
                            <a:srgbClr val="0000FF"/>
                          </a:solidFill>
                          <a:effectLst/>
                          <a:latin typeface="Times New Roman" pitchFamily="18" charset="0"/>
                          <a:cs typeface="Times New Roman" pitchFamily="18" charset="0"/>
                        </a:rPr>
                        <a:t>مقياس الأهمية</a:t>
                      </a:r>
                      <a:endParaRPr kumimoji="0" lang="en-US" sz="2400" b="0" i="0" u="none" strike="noStrike" cap="none" normalizeH="0" baseline="0" dirty="0">
                        <a:ln>
                          <a:noFill/>
                        </a:ln>
                        <a:solidFill>
                          <a:srgbClr val="0000FF"/>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0000FF"/>
                          </a:solidFill>
                          <a:effectLst/>
                          <a:latin typeface="Times New Roman" pitchFamily="18" charset="0"/>
                          <a:ea typeface="+mn-ea"/>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kern="1200" cap="none" normalizeH="0" baseline="0" dirty="0">
                          <a:ln>
                            <a:noFill/>
                          </a:ln>
                          <a:solidFill>
                            <a:srgbClr val="FF0000"/>
                          </a:solidFill>
                          <a:effectLst/>
                          <a:latin typeface="Times New Roman" pitchFamily="18" charset="0"/>
                          <a:ea typeface="+mn-ea"/>
                          <a:cs typeface="Times New Roman" pitchFamily="18" charset="0"/>
                        </a:rPr>
                        <a:t>المجموع</a:t>
                      </a:r>
                      <a:endParaRPr kumimoji="0" lang="en-US" sz="2400" b="0" i="0" u="none" strike="noStrike" kern="1200" cap="none" normalizeH="0" baseline="0" dirty="0">
                        <a:ln>
                          <a:noFill/>
                        </a:ln>
                        <a:solidFill>
                          <a:srgbClr val="FF0000"/>
                        </a:solidFill>
                        <a:effectLst/>
                        <a:latin typeface="Times New Roman" pitchFamily="18" charset="0"/>
                        <a:ea typeface="+mn-ea"/>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2054591"/>
                  </a:ext>
                </a:extLst>
              </a:tr>
              <a:tr h="251619">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Dell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مقياس الأفضلية</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619">
                <a:tc v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النتيجة</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cs typeface="Times New Roman" pitchFamily="18" charset="0"/>
                        </a:rPr>
                        <a:t>103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2780083394"/>
                  </a:ext>
                </a:extLst>
              </a:tr>
              <a:tr h="250825">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HP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مقياس الأفضلية</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v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النتيجة</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cs typeface="Times New Roman" pitchFamily="18" charset="0"/>
                        </a:rPr>
                        <a:t>98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8323108"/>
                  </a:ext>
                </a:extLst>
              </a:tr>
              <a:tr h="250825">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tx1"/>
                          </a:solidFill>
                          <a:effectLst/>
                          <a:latin typeface="Times New Roman" pitchFamily="18" charset="0"/>
                          <a:ea typeface="+mn-ea"/>
                          <a:cs typeface="Times New Roman" pitchFamily="18" charset="0"/>
                        </a:rPr>
                        <a:t>Acer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مقياس الأفضلية</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v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Times New Roman" pitchFamily="18" charset="0"/>
                          <a:cs typeface="Times New Roman" pitchFamily="18" charset="0"/>
                        </a:rPr>
                        <a:t>النتيجة</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cs typeface="Times New Roman" pitchFamily="18" charset="0"/>
                        </a:rPr>
                        <a:t>96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3FFC4"/>
                    </a:solidFill>
                  </a:tcPr>
                </a:tc>
                <a:extLst>
                  <a:ext uri="{0D108BD9-81ED-4DB2-BD59-A6C34878D82A}">
                    <a16:rowId xmlns:a16="http://schemas.microsoft.com/office/drawing/2014/main" val="1678298804"/>
                  </a:ext>
                </a:extLst>
              </a:tr>
            </a:tbl>
          </a:graphicData>
        </a:graphic>
      </p:graphicFrame>
    </p:spTree>
    <p:extLst>
      <p:ext uri="{BB962C8B-B14F-4D97-AF65-F5344CB8AC3E}">
        <p14:creationId xmlns:p14="http://schemas.microsoft.com/office/powerpoint/2010/main" val="233178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88AA135-D9DE-4648-B726-33CE7E55EF4A}" type="slidenum">
              <a:rPr lang="ar-SA"/>
              <a:pPr/>
              <a:t>68</a:t>
            </a:fld>
            <a:endParaRPr lang="en-US"/>
          </a:p>
        </p:txBody>
      </p:sp>
      <p:sp>
        <p:nvSpPr>
          <p:cNvPr id="321538" name="Rectangle 2"/>
          <p:cNvSpPr>
            <a:spLocks noGrp="1" noChangeArrowheads="1"/>
          </p:cNvSpPr>
          <p:nvPr>
            <p:ph type="body" sz="half" idx="1"/>
          </p:nvPr>
        </p:nvSpPr>
        <p:spPr>
          <a:xfrm>
            <a:off x="152401" y="1809750"/>
            <a:ext cx="8686800" cy="4711700"/>
          </a:xfrm>
        </p:spPr>
        <p:txBody>
          <a:bodyPr/>
          <a:lstStyle/>
          <a:p>
            <a:pPr marL="1092200" lvl="1" indent="-457200" algn="r" rtl="1">
              <a:spcBef>
                <a:spcPct val="0"/>
              </a:spcBef>
              <a:buFontTx/>
              <a:buNone/>
            </a:pPr>
            <a:endParaRPr lang="ar-SA" sz="1000" dirty="0">
              <a:latin typeface="Times New Roman" pitchFamily="18" charset="0"/>
              <a:cs typeface="Times New Roman" pitchFamily="18" charset="0"/>
              <a:sym typeface="Symbol" pitchFamily="18" charset="2"/>
            </a:endParaRPr>
          </a:p>
          <a:p>
            <a:pPr marL="360363" indent="-269875" algn="r" rtl="1">
              <a:spcBef>
                <a:spcPct val="0"/>
              </a:spcBef>
              <a:tabLst>
                <a:tab pos="539750" algn="l"/>
              </a:tabLst>
            </a:pPr>
            <a:r>
              <a:rPr lang="ar-SA" sz="2800" dirty="0">
                <a:latin typeface="Times New Roman" pitchFamily="18" charset="0"/>
                <a:cs typeface="Times New Roman" pitchFamily="18" charset="0"/>
                <a:sym typeface="Symbol" pitchFamily="18" charset="2"/>
              </a:rPr>
              <a:t>عقد وروابط مترابطة مع بعضها البعض (لا تحتوي على دورة).</a:t>
            </a:r>
          </a:p>
          <a:p>
            <a:pPr marL="360363" indent="-269875" algn="r" rtl="1">
              <a:spcBef>
                <a:spcPct val="0"/>
              </a:spcBef>
              <a:tabLst>
                <a:tab pos="539750" algn="l"/>
              </a:tabLst>
            </a:pPr>
            <a:r>
              <a:rPr lang="ar-SA" sz="2800" dirty="0">
                <a:latin typeface="Times New Roman" pitchFamily="18" charset="0"/>
                <a:cs typeface="Times New Roman" pitchFamily="18" charset="0"/>
                <a:sym typeface="Symbol" pitchFamily="18" charset="2"/>
              </a:rPr>
              <a:t>قرارات متعددة ؛ لكل مرحلة قرارها وحالات طبيعة خاصة بها. </a:t>
            </a:r>
          </a:p>
          <a:p>
            <a:pPr marL="360363" indent="-269875" algn="r" rtl="1">
              <a:spcBef>
                <a:spcPct val="0"/>
              </a:spcBef>
            </a:pPr>
            <a:r>
              <a:rPr lang="ar-SA" sz="2800" dirty="0">
                <a:latin typeface="Times New Roman" pitchFamily="18" charset="0"/>
                <a:cs typeface="Times New Roman" pitchFamily="18" charset="0"/>
                <a:sym typeface="Symbol" pitchFamily="18" charset="2"/>
              </a:rPr>
              <a:t>القرار النهائي: سلسلة من القرارات المعتمدة على بعضها البعض. </a:t>
            </a:r>
          </a:p>
          <a:p>
            <a:pPr marL="1092200" lvl="1" indent="-457200" algn="r" rtl="1">
              <a:spcBef>
                <a:spcPct val="0"/>
              </a:spcBef>
              <a:buFontTx/>
              <a:buNone/>
            </a:pPr>
            <a:endParaRPr lang="ar-SA" sz="1200" dirty="0">
              <a:latin typeface="Times New Roman" pitchFamily="18" charset="0"/>
              <a:cs typeface="Times New Roman" pitchFamily="18" charset="0"/>
              <a:sym typeface="Symbol" pitchFamily="18" charset="2"/>
            </a:endParaRPr>
          </a:p>
          <a:p>
            <a:pPr marL="360363" indent="-246063" algn="r" rtl="1">
              <a:spcBef>
                <a:spcPct val="0"/>
              </a:spcBef>
              <a:buSzPct val="90000"/>
              <a:tabLst>
                <a:tab pos="171450" algn="l"/>
              </a:tabLst>
            </a:pPr>
            <a:r>
              <a:rPr lang="ar-SA" dirty="0">
                <a:latin typeface="Times New Roman" pitchFamily="18" charset="0"/>
                <a:cs typeface="Times New Roman" pitchFamily="18" charset="0"/>
                <a:sym typeface="Symbol" pitchFamily="18" charset="2"/>
              </a:rPr>
              <a:t>تمثيل شجرة القرار:</a:t>
            </a:r>
          </a:p>
          <a:p>
            <a:pPr marL="1092200" lvl="1" indent="-457200" algn="r" rtl="1">
              <a:spcBef>
                <a:spcPct val="0"/>
              </a:spcBef>
              <a:buFontTx/>
              <a:buNone/>
            </a:pPr>
            <a:endParaRPr lang="ar-SA" sz="1200" dirty="0">
              <a:latin typeface="Times New Roman" pitchFamily="18" charset="0"/>
              <a:cs typeface="Times New Roman" pitchFamily="18" charset="0"/>
              <a:sym typeface="Symbol" pitchFamily="18" charset="2"/>
            </a:endParaRPr>
          </a:p>
          <a:p>
            <a:pPr marL="857250" lvl="1" indent="-342900" algn="r" rtl="1">
              <a:spcBef>
                <a:spcPct val="0"/>
              </a:spcBef>
            </a:pPr>
            <a:r>
              <a:rPr lang="ar-SA" dirty="0">
                <a:latin typeface="Times New Roman" pitchFamily="18" charset="0"/>
                <a:cs typeface="Times New Roman" pitchFamily="18" charset="0"/>
                <a:sym typeface="Symbol" pitchFamily="18" charset="2"/>
              </a:rPr>
              <a:t>عقدة القرار (اختيار أحد بدائل القرار) تمثل بـ </a:t>
            </a:r>
          </a:p>
          <a:p>
            <a:pPr marL="857250" lvl="1" indent="-342900" algn="r" rtl="1">
              <a:spcBef>
                <a:spcPct val="0"/>
              </a:spcBef>
            </a:pPr>
            <a:r>
              <a:rPr lang="ar-SA" dirty="0">
                <a:latin typeface="Times New Roman" pitchFamily="18" charset="0"/>
                <a:cs typeface="Times New Roman" pitchFamily="18" charset="0"/>
                <a:sym typeface="Symbol" pitchFamily="18" charset="2"/>
              </a:rPr>
              <a:t>عقدة المخاطرة أو عدم التأكد: القرار يمر بعدة حالات طبيعة تمثل بـ </a:t>
            </a:r>
          </a:p>
          <a:p>
            <a:pPr marL="857250" lvl="1" indent="-342900" algn="r" rtl="1">
              <a:spcBef>
                <a:spcPct val="0"/>
              </a:spcBef>
            </a:pPr>
            <a:r>
              <a:rPr lang="ar-SA" dirty="0">
                <a:latin typeface="Times New Roman" pitchFamily="18" charset="0"/>
                <a:cs typeface="Times New Roman" pitchFamily="18" charset="0"/>
                <a:sym typeface="Symbol" pitchFamily="18" charset="2"/>
              </a:rPr>
              <a:t>الروابط بين العقد تبين تسلسل القرار. </a:t>
            </a:r>
          </a:p>
          <a:p>
            <a:pPr marL="857250" lvl="1" indent="-342900" algn="r" rtl="1">
              <a:spcBef>
                <a:spcPct val="0"/>
              </a:spcBef>
            </a:pPr>
            <a:r>
              <a:rPr lang="ar-SA" dirty="0">
                <a:latin typeface="Times New Roman" pitchFamily="18" charset="0"/>
                <a:cs typeface="Times New Roman" pitchFamily="18" charset="0"/>
                <a:sym typeface="Symbol" pitchFamily="18" charset="2"/>
              </a:rPr>
              <a:t>أطراف الشجرة تمثل العائد النهائي لتتابع القرار لهذا الطرف.</a:t>
            </a:r>
          </a:p>
        </p:txBody>
      </p:sp>
      <p:sp>
        <p:nvSpPr>
          <p:cNvPr id="321540" name="Rectangle 4"/>
          <p:cNvSpPr>
            <a:spLocks noChangeArrowheads="1"/>
          </p:cNvSpPr>
          <p:nvPr/>
        </p:nvSpPr>
        <p:spPr bwMode="auto">
          <a:xfrm>
            <a:off x="2412008" y="4168775"/>
            <a:ext cx="431800" cy="355600"/>
          </a:xfrm>
          <a:prstGeom prst="rect">
            <a:avLst/>
          </a:prstGeom>
          <a:noFill/>
          <a:ln w="28575">
            <a:solidFill>
              <a:schemeClr val="tx1"/>
            </a:solidFill>
            <a:miter lim="800000"/>
            <a:headEnd/>
            <a:tailEnd/>
          </a:ln>
          <a:effectLst/>
        </p:spPr>
        <p:txBody>
          <a:bodyPr wrap="none" anchor="ctr"/>
          <a:lstStyle/>
          <a:p>
            <a:endParaRPr lang="en-US"/>
          </a:p>
        </p:txBody>
      </p:sp>
      <p:sp>
        <p:nvSpPr>
          <p:cNvPr id="321541" name="Oval 5"/>
          <p:cNvSpPr>
            <a:spLocks noChangeArrowheads="1"/>
          </p:cNvSpPr>
          <p:nvPr/>
        </p:nvSpPr>
        <p:spPr bwMode="auto">
          <a:xfrm>
            <a:off x="79473" y="4581128"/>
            <a:ext cx="368300" cy="381000"/>
          </a:xfrm>
          <a:prstGeom prst="ellipse">
            <a:avLst/>
          </a:prstGeom>
          <a:noFill/>
          <a:ln w="28575">
            <a:solidFill>
              <a:schemeClr val="tx1"/>
            </a:solidFill>
            <a:round/>
            <a:headEnd/>
            <a:tailEnd/>
          </a:ln>
          <a:effectLst/>
        </p:spPr>
        <p:txBody>
          <a:bodyPr wrap="none" anchor="ctr"/>
          <a:lstStyle/>
          <a:p>
            <a:endParaRPr lang="en-US"/>
          </a:p>
        </p:txBody>
      </p:sp>
      <p:sp>
        <p:nvSpPr>
          <p:cNvPr id="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شجرة القرار </a:t>
            </a:r>
            <a:r>
              <a:rPr lang="ar-SA" sz="3600" b="1" dirty="0">
                <a:solidFill>
                  <a:srgbClr val="002060"/>
                </a:solidFill>
                <a:sym typeface="Symbol" pitchFamily="18" charset="2"/>
              </a:rPr>
              <a:t>(</a:t>
            </a:r>
            <a:r>
              <a:rPr lang="en-US" sz="3600" b="1" dirty="0">
                <a:solidFill>
                  <a:srgbClr val="002060"/>
                </a:solidFill>
                <a:sym typeface="Symbol" pitchFamily="18" charset="2"/>
              </a:rPr>
              <a:t>Decision Tree</a:t>
            </a:r>
            <a:r>
              <a:rPr lang="ar-SA" sz="3600" b="1" dirty="0">
                <a:solidFill>
                  <a:srgbClr val="002060"/>
                </a:solidFill>
                <a:sym typeface="Symbol" pitchFamily="18" charset="2"/>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505958F-BA1F-4771-90F9-5800CF4A00BD}" type="slidenum">
              <a:rPr lang="ar-SA"/>
              <a:pPr/>
              <a:t>69</a:t>
            </a:fld>
            <a:endParaRPr lang="en-US"/>
          </a:p>
        </p:txBody>
      </p:sp>
      <p:sp>
        <p:nvSpPr>
          <p:cNvPr id="365570" name="Rectangle 2"/>
          <p:cNvSpPr>
            <a:spLocks noGrp="1" noChangeArrowheads="1"/>
          </p:cNvSpPr>
          <p:nvPr>
            <p:ph type="body" sz="half" idx="1"/>
          </p:nvPr>
        </p:nvSpPr>
        <p:spPr>
          <a:xfrm>
            <a:off x="200025" y="1447800"/>
            <a:ext cx="8702675" cy="4711700"/>
          </a:xfrm>
        </p:spPr>
        <p:txBody>
          <a:bodyPr/>
          <a:lstStyle/>
          <a:p>
            <a:pPr marL="12700" indent="-12700" algn="just" rtl="1">
              <a:buFontTx/>
              <a:buNone/>
            </a:pPr>
            <a:r>
              <a:rPr lang="ar-SA" sz="2400" dirty="0">
                <a:sym typeface="Symbol" pitchFamily="18" charset="2"/>
              </a:rPr>
              <a:t>ترغب شركة باستثمار مبلغ من المال خلال عام. ولدى الشركة ثلاث فرص استثمارية: إنشاء شركة بيع أثاث ، أو شراء أسهم ، أو تسويق سيارات. وقد دلت الدراسات الإحصائية على أن الوضع الاقتصادي في البلد قد يكون في أحد الحالات التالية: </a:t>
            </a:r>
          </a:p>
          <a:p>
            <a:pPr marL="12700" indent="-12700" algn="just" rtl="1">
              <a:buFontTx/>
              <a:buNone/>
            </a:pPr>
            <a:r>
              <a:rPr lang="ar-SA" sz="2400" b="1" dirty="0">
                <a:solidFill>
                  <a:srgbClr val="FF0000"/>
                </a:solidFill>
                <a:sym typeface="Symbol" pitchFamily="18" charset="2"/>
              </a:rPr>
              <a:t>       </a:t>
            </a:r>
            <a:r>
              <a:rPr lang="ar-SA" sz="2400" dirty="0">
                <a:solidFill>
                  <a:srgbClr val="0000FF"/>
                </a:solidFill>
                <a:sym typeface="Symbol" pitchFamily="18" charset="2"/>
              </a:rPr>
              <a:t>حالة نمو   </a:t>
            </a:r>
            <a:r>
              <a:rPr lang="ar-SA" sz="800" dirty="0">
                <a:solidFill>
                  <a:srgbClr val="0000FF"/>
                </a:solidFill>
                <a:sym typeface="Symbol" pitchFamily="18" charset="2"/>
              </a:rPr>
              <a:t>   </a:t>
            </a:r>
            <a:r>
              <a:rPr lang="ar-SA" sz="2400" dirty="0">
                <a:solidFill>
                  <a:srgbClr val="0000FF"/>
                </a:solidFill>
                <a:sym typeface="Symbol" pitchFamily="18" charset="2"/>
              </a:rPr>
              <a:t> </a:t>
            </a:r>
            <a:r>
              <a:rPr lang="ar-SA" sz="2400" dirty="0">
                <a:sym typeface="Symbol" pitchFamily="18" charset="2"/>
              </a:rPr>
              <a:t>بنسبة  </a:t>
            </a:r>
            <a:r>
              <a:rPr lang="ar-SA" sz="2400" b="1" dirty="0">
                <a:solidFill>
                  <a:srgbClr val="FF0000"/>
                </a:solidFill>
                <a:sym typeface="Symbol" pitchFamily="18" charset="2"/>
              </a:rPr>
              <a:t> </a:t>
            </a:r>
            <a:r>
              <a:rPr lang="en-US" sz="2400" dirty="0">
                <a:solidFill>
                  <a:srgbClr val="0000FF"/>
                </a:solidFill>
                <a:sym typeface="Symbol" pitchFamily="18" charset="2"/>
              </a:rPr>
              <a:t>50</a:t>
            </a:r>
            <a:r>
              <a:rPr lang="ar-SA" sz="2400" dirty="0">
                <a:solidFill>
                  <a:srgbClr val="0000FF"/>
                </a:solidFill>
                <a:sym typeface="Symbol" pitchFamily="18" charset="2"/>
              </a:rPr>
              <a:t>%</a:t>
            </a:r>
            <a:r>
              <a:rPr lang="ar-SA" sz="2400" b="1" dirty="0">
                <a:solidFill>
                  <a:srgbClr val="FF0000"/>
                </a:solidFill>
                <a:sym typeface="Symbol" pitchFamily="18" charset="2"/>
              </a:rPr>
              <a:t> </a:t>
            </a:r>
          </a:p>
          <a:p>
            <a:pPr marL="12700" indent="-12700" algn="just" rtl="1">
              <a:buFontTx/>
              <a:buNone/>
            </a:pPr>
            <a:r>
              <a:rPr lang="ar-SA" sz="2400" b="1" dirty="0">
                <a:solidFill>
                  <a:srgbClr val="FF0000"/>
                </a:solidFill>
                <a:sym typeface="Symbol" pitchFamily="18" charset="2"/>
              </a:rPr>
              <a:t>       </a:t>
            </a:r>
            <a:r>
              <a:rPr lang="ar-SA" sz="2400" dirty="0">
                <a:solidFill>
                  <a:srgbClr val="0000FF"/>
                </a:solidFill>
                <a:sym typeface="Symbol" pitchFamily="18" charset="2"/>
              </a:rPr>
              <a:t>حالة ركود   </a:t>
            </a:r>
            <a:r>
              <a:rPr lang="ar-SA" sz="2400" dirty="0">
                <a:sym typeface="Symbol" pitchFamily="18" charset="2"/>
              </a:rPr>
              <a:t>بنسبة   </a:t>
            </a:r>
            <a:r>
              <a:rPr lang="en-US" sz="2400" dirty="0">
                <a:solidFill>
                  <a:srgbClr val="0000FF"/>
                </a:solidFill>
                <a:sym typeface="Symbol" pitchFamily="18" charset="2"/>
              </a:rPr>
              <a:t>30</a:t>
            </a:r>
            <a:r>
              <a:rPr lang="ar-SA" sz="2400" dirty="0">
                <a:solidFill>
                  <a:srgbClr val="0000FF"/>
                </a:solidFill>
                <a:sym typeface="Symbol" pitchFamily="18" charset="2"/>
              </a:rPr>
              <a:t>% </a:t>
            </a:r>
          </a:p>
          <a:p>
            <a:pPr marL="12700" indent="-12700" algn="just" rtl="1">
              <a:buFontTx/>
              <a:buNone/>
            </a:pPr>
            <a:r>
              <a:rPr lang="ar-SA" sz="2400" dirty="0">
                <a:sym typeface="Symbol" pitchFamily="18" charset="2"/>
              </a:rPr>
              <a:t>       </a:t>
            </a:r>
            <a:r>
              <a:rPr lang="ar-SA" sz="2400" dirty="0">
                <a:solidFill>
                  <a:srgbClr val="0000FF"/>
                </a:solidFill>
                <a:sym typeface="Symbol" pitchFamily="18" charset="2"/>
              </a:rPr>
              <a:t>حالة تضخم  </a:t>
            </a:r>
            <a:r>
              <a:rPr lang="ar-SA" sz="2400" dirty="0">
                <a:sym typeface="Symbol" pitchFamily="18" charset="2"/>
              </a:rPr>
              <a:t>بنسبة   </a:t>
            </a:r>
            <a:r>
              <a:rPr lang="en-US" sz="2400" dirty="0">
                <a:solidFill>
                  <a:srgbClr val="0000FF"/>
                </a:solidFill>
                <a:sym typeface="Symbol" pitchFamily="18" charset="2"/>
              </a:rPr>
              <a:t>20</a:t>
            </a:r>
            <a:r>
              <a:rPr lang="ar-SA" sz="2400" dirty="0">
                <a:solidFill>
                  <a:srgbClr val="0000FF"/>
                </a:solidFill>
                <a:sym typeface="Symbol" pitchFamily="18" charset="2"/>
              </a:rPr>
              <a:t>%</a:t>
            </a:r>
            <a:r>
              <a:rPr lang="ar-SA" sz="2400" dirty="0">
                <a:sym typeface="Symbol" pitchFamily="18" charset="2"/>
              </a:rPr>
              <a:t> </a:t>
            </a:r>
          </a:p>
          <a:p>
            <a:pPr marL="12700" indent="-12700" algn="just" rtl="1">
              <a:buFontTx/>
              <a:buNone/>
            </a:pPr>
            <a:r>
              <a:rPr lang="ar-SA" sz="2400" dirty="0">
                <a:sym typeface="Symbol" pitchFamily="18" charset="2"/>
              </a:rPr>
              <a:t>وتتوقع الشركة أن تكون نسبة الأرباح من كل نشاط استثماري كالتالي:</a:t>
            </a:r>
          </a:p>
          <a:p>
            <a:pPr marL="12700" indent="-12700" algn="r" rtl="1">
              <a:buFontTx/>
              <a:buNone/>
            </a:pPr>
            <a:r>
              <a:rPr lang="ar-SA" sz="2400" dirty="0">
                <a:solidFill>
                  <a:srgbClr val="0000FF"/>
                </a:solidFill>
                <a:sym typeface="Symbol" pitchFamily="18" charset="2"/>
              </a:rPr>
              <a:t>حالة النمو    </a:t>
            </a:r>
            <a:r>
              <a:rPr lang="ar-SA" sz="2400" dirty="0">
                <a:sym typeface="Symbol" pitchFamily="18" charset="2"/>
              </a:rPr>
              <a:t>:</a:t>
            </a:r>
            <a:r>
              <a:rPr lang="en-US" sz="2400" dirty="0">
                <a:sym typeface="Symbol" pitchFamily="18" charset="2"/>
              </a:rPr>
              <a:t>  </a:t>
            </a:r>
            <a:r>
              <a:rPr lang="ar-SA" sz="2400" dirty="0">
                <a:solidFill>
                  <a:srgbClr val="006600"/>
                </a:solidFill>
                <a:sym typeface="Symbol" pitchFamily="18" charset="2"/>
              </a:rPr>
              <a:t>بيع أثاث </a:t>
            </a:r>
            <a:r>
              <a:rPr lang="ar-SA" sz="2400" dirty="0">
                <a:sym typeface="Symbol" pitchFamily="18" charset="2"/>
              </a:rPr>
              <a:t>= </a:t>
            </a:r>
            <a:r>
              <a:rPr lang="en-US" sz="2400" dirty="0">
                <a:solidFill>
                  <a:srgbClr val="006600"/>
                </a:solidFill>
                <a:sym typeface="Symbol" pitchFamily="18" charset="2"/>
              </a:rPr>
              <a:t>12</a:t>
            </a:r>
            <a:r>
              <a:rPr lang="ar-SA" sz="2400" dirty="0">
                <a:solidFill>
                  <a:srgbClr val="006600"/>
                </a:solidFill>
                <a:sym typeface="Symbol" pitchFamily="18" charset="2"/>
              </a:rPr>
              <a:t>%</a:t>
            </a:r>
            <a:r>
              <a:rPr lang="ar-SA" sz="800" dirty="0">
                <a:solidFill>
                  <a:srgbClr val="006600"/>
                </a:solidFill>
                <a:sym typeface="Symbol" pitchFamily="18" charset="2"/>
              </a:rPr>
              <a:t>  </a:t>
            </a:r>
            <a:r>
              <a:rPr lang="en-US" sz="2400" dirty="0">
                <a:solidFill>
                  <a:srgbClr val="006600"/>
                </a:solidFill>
                <a:sym typeface="Symbol" pitchFamily="18" charset="2"/>
              </a:rPr>
              <a:t> </a:t>
            </a:r>
            <a:r>
              <a:rPr lang="ar-SA" sz="2400" dirty="0">
                <a:sym typeface="Symbol" pitchFamily="18" charset="2"/>
              </a:rPr>
              <a:t>،</a:t>
            </a:r>
            <a:r>
              <a:rPr lang="en-US" sz="2400" dirty="0">
                <a:solidFill>
                  <a:srgbClr val="006600"/>
                </a:solidFill>
                <a:sym typeface="Symbol" pitchFamily="18" charset="2"/>
              </a:rPr>
              <a:t> </a:t>
            </a:r>
            <a:r>
              <a:rPr lang="ar-SA" sz="2400" dirty="0">
                <a:solidFill>
                  <a:srgbClr val="006600"/>
                </a:solidFill>
                <a:sym typeface="Symbol" pitchFamily="18" charset="2"/>
              </a:rPr>
              <a:t>أسهم </a:t>
            </a:r>
            <a:r>
              <a:rPr lang="ar-SA" sz="2400" dirty="0">
                <a:sym typeface="Symbol" pitchFamily="18" charset="2"/>
              </a:rPr>
              <a:t>= </a:t>
            </a:r>
            <a:r>
              <a:rPr lang="en-US" sz="2400" dirty="0">
                <a:solidFill>
                  <a:srgbClr val="006600"/>
                </a:solidFill>
                <a:sym typeface="Symbol" pitchFamily="18" charset="2"/>
              </a:rPr>
              <a:t>25</a:t>
            </a:r>
            <a:r>
              <a:rPr lang="ar-SA" sz="2400" dirty="0">
                <a:solidFill>
                  <a:srgbClr val="006600"/>
                </a:solidFill>
                <a:sym typeface="Symbol" pitchFamily="18" charset="2"/>
              </a:rPr>
              <a:t>%</a:t>
            </a:r>
            <a:r>
              <a:rPr lang="en-US" sz="2400" dirty="0">
                <a:solidFill>
                  <a:srgbClr val="006600"/>
                </a:solidFill>
                <a:sym typeface="Symbol" pitchFamily="18" charset="2"/>
              </a:rPr>
              <a:t>  </a:t>
            </a:r>
            <a:r>
              <a:rPr lang="ar-SA" sz="2400" dirty="0">
                <a:sym typeface="Symbol" pitchFamily="18" charset="2"/>
              </a:rPr>
              <a:t>،</a:t>
            </a:r>
            <a:r>
              <a:rPr lang="en-US" sz="2400" dirty="0">
                <a:sym typeface="Symbol" pitchFamily="18" charset="2"/>
              </a:rPr>
              <a:t> </a:t>
            </a:r>
            <a:r>
              <a:rPr lang="ar-SA" sz="2400" dirty="0">
                <a:sym typeface="Symbol" pitchFamily="18" charset="2"/>
              </a:rPr>
              <a:t> </a:t>
            </a:r>
            <a:r>
              <a:rPr lang="ar-SA" sz="2400" dirty="0">
                <a:solidFill>
                  <a:srgbClr val="006600"/>
                </a:solidFill>
                <a:sym typeface="Symbol" pitchFamily="18" charset="2"/>
              </a:rPr>
              <a:t>تسويق سيارات </a:t>
            </a:r>
            <a:r>
              <a:rPr lang="ar-SA" sz="2400" dirty="0">
                <a:sym typeface="Symbol" pitchFamily="18" charset="2"/>
              </a:rPr>
              <a:t>= </a:t>
            </a:r>
            <a:r>
              <a:rPr lang="en-US" sz="2400" dirty="0">
                <a:solidFill>
                  <a:srgbClr val="006600"/>
                </a:solidFill>
                <a:sym typeface="Symbol" pitchFamily="18" charset="2"/>
              </a:rPr>
              <a:t>16.5</a:t>
            </a:r>
            <a:r>
              <a:rPr lang="ar-SA" sz="2400" dirty="0">
                <a:solidFill>
                  <a:srgbClr val="006600"/>
                </a:solidFill>
                <a:sym typeface="Symbol" pitchFamily="18" charset="2"/>
              </a:rPr>
              <a:t>%</a:t>
            </a:r>
          </a:p>
          <a:p>
            <a:pPr marL="12700" indent="-12700" algn="r" rtl="1">
              <a:buFontTx/>
              <a:buNone/>
            </a:pPr>
            <a:r>
              <a:rPr lang="ar-SA" sz="2400" dirty="0">
                <a:solidFill>
                  <a:srgbClr val="0000FF"/>
                </a:solidFill>
                <a:sym typeface="Symbol" pitchFamily="18" charset="2"/>
              </a:rPr>
              <a:t>حالة الركود  </a:t>
            </a:r>
            <a:r>
              <a:rPr lang="ar-SA" sz="2400" dirty="0">
                <a:sym typeface="Symbol" pitchFamily="18" charset="2"/>
              </a:rPr>
              <a:t>: </a:t>
            </a:r>
            <a:r>
              <a:rPr lang="en-US" sz="2400" dirty="0">
                <a:sym typeface="Symbol" pitchFamily="18" charset="2"/>
              </a:rPr>
              <a:t> </a:t>
            </a:r>
            <a:r>
              <a:rPr lang="ar-SA" sz="2400" dirty="0">
                <a:solidFill>
                  <a:srgbClr val="006600"/>
                </a:solidFill>
                <a:sym typeface="Symbol" pitchFamily="18" charset="2"/>
              </a:rPr>
              <a:t>بيع أثاث </a:t>
            </a:r>
            <a:r>
              <a:rPr lang="ar-SA" sz="2400" dirty="0">
                <a:sym typeface="Symbol" pitchFamily="18" charset="2"/>
              </a:rPr>
              <a:t>=  </a:t>
            </a:r>
            <a:r>
              <a:rPr lang="ar-SA" sz="800" dirty="0">
                <a:sym typeface="Symbol" pitchFamily="18" charset="2"/>
              </a:rPr>
              <a:t>  </a:t>
            </a:r>
            <a:r>
              <a:rPr lang="en-US" sz="2400" dirty="0">
                <a:solidFill>
                  <a:srgbClr val="006600"/>
                </a:solidFill>
                <a:sym typeface="Symbol" pitchFamily="18" charset="2"/>
              </a:rPr>
              <a:t>8</a:t>
            </a:r>
            <a:r>
              <a:rPr lang="ar-SA" sz="2400" dirty="0">
                <a:solidFill>
                  <a:srgbClr val="006600"/>
                </a:solidFill>
                <a:sym typeface="Symbol" pitchFamily="18" charset="2"/>
              </a:rPr>
              <a:t>%</a:t>
            </a:r>
            <a:r>
              <a:rPr lang="ar-SA" sz="2400" dirty="0">
                <a:sym typeface="Symbol" pitchFamily="18" charset="2"/>
              </a:rPr>
              <a:t>  ، </a:t>
            </a:r>
            <a:r>
              <a:rPr lang="ar-SA" sz="2400" dirty="0">
                <a:solidFill>
                  <a:srgbClr val="006600"/>
                </a:solidFill>
                <a:sym typeface="Symbol" pitchFamily="18" charset="2"/>
              </a:rPr>
              <a:t>أسهم</a:t>
            </a:r>
            <a:r>
              <a:rPr lang="ar-SA" sz="2400" dirty="0">
                <a:sym typeface="Symbol" pitchFamily="18" charset="2"/>
              </a:rPr>
              <a:t> = </a:t>
            </a:r>
            <a:r>
              <a:rPr lang="en-US" sz="2400" dirty="0">
                <a:solidFill>
                  <a:srgbClr val="006600"/>
                </a:solidFill>
                <a:sym typeface="Symbol" pitchFamily="18" charset="2"/>
              </a:rPr>
              <a:t>10</a:t>
            </a:r>
            <a:r>
              <a:rPr lang="ar-SA" sz="2400" dirty="0">
                <a:solidFill>
                  <a:srgbClr val="006600"/>
                </a:solidFill>
                <a:sym typeface="Symbol" pitchFamily="18" charset="2"/>
              </a:rPr>
              <a:t>%  </a:t>
            </a:r>
            <a:r>
              <a:rPr lang="ar-SA" sz="2400" dirty="0">
                <a:sym typeface="Symbol" pitchFamily="18" charset="2"/>
              </a:rPr>
              <a:t>،</a:t>
            </a:r>
            <a:r>
              <a:rPr lang="en-US" sz="2400" dirty="0">
                <a:sym typeface="Symbol" pitchFamily="18" charset="2"/>
              </a:rPr>
              <a:t> </a:t>
            </a:r>
            <a:r>
              <a:rPr lang="ar-SA" sz="2400" dirty="0">
                <a:sym typeface="Symbol" pitchFamily="18" charset="2"/>
              </a:rPr>
              <a:t> </a:t>
            </a:r>
            <a:r>
              <a:rPr lang="ar-SA" sz="2400" dirty="0">
                <a:solidFill>
                  <a:srgbClr val="006600"/>
                </a:solidFill>
                <a:sym typeface="Symbol" pitchFamily="18" charset="2"/>
              </a:rPr>
              <a:t>تسويق سيارات </a:t>
            </a:r>
            <a:r>
              <a:rPr lang="ar-SA" sz="2400" dirty="0">
                <a:sym typeface="Symbol" pitchFamily="18" charset="2"/>
              </a:rPr>
              <a:t>=  </a:t>
            </a:r>
            <a:r>
              <a:rPr lang="en-US" sz="2400" dirty="0">
                <a:solidFill>
                  <a:srgbClr val="006600"/>
                </a:solidFill>
                <a:sym typeface="Symbol" pitchFamily="18" charset="2"/>
              </a:rPr>
              <a:t>8.5</a:t>
            </a:r>
            <a:r>
              <a:rPr lang="ar-SA" sz="2400" dirty="0">
                <a:solidFill>
                  <a:srgbClr val="006600"/>
                </a:solidFill>
                <a:sym typeface="Symbol" pitchFamily="18" charset="2"/>
              </a:rPr>
              <a:t>%</a:t>
            </a:r>
          </a:p>
          <a:p>
            <a:pPr marL="12700" indent="-12700" algn="r" rtl="1">
              <a:buFontTx/>
              <a:buNone/>
            </a:pPr>
            <a:r>
              <a:rPr lang="ar-SA" sz="2400" dirty="0">
                <a:solidFill>
                  <a:srgbClr val="0000FF"/>
                </a:solidFill>
                <a:sym typeface="Symbol" pitchFamily="18" charset="2"/>
              </a:rPr>
              <a:t>حالة التضخم </a:t>
            </a:r>
            <a:r>
              <a:rPr lang="ar-SA" sz="2400" dirty="0">
                <a:sym typeface="Symbol" pitchFamily="18" charset="2"/>
              </a:rPr>
              <a:t>:  </a:t>
            </a:r>
            <a:r>
              <a:rPr lang="ar-SA" sz="2400" dirty="0">
                <a:solidFill>
                  <a:srgbClr val="006600"/>
                </a:solidFill>
                <a:sym typeface="Symbol" pitchFamily="18" charset="2"/>
              </a:rPr>
              <a:t>بيع أثاث </a:t>
            </a:r>
            <a:r>
              <a:rPr lang="ar-SA" sz="2400" dirty="0">
                <a:sym typeface="Symbol" pitchFamily="18" charset="2"/>
              </a:rPr>
              <a:t>=  </a:t>
            </a:r>
            <a:r>
              <a:rPr lang="en-US" sz="2400" dirty="0">
                <a:solidFill>
                  <a:srgbClr val="006600"/>
                </a:solidFill>
                <a:sym typeface="Symbol" pitchFamily="18" charset="2"/>
              </a:rPr>
              <a:t>7</a:t>
            </a:r>
            <a:r>
              <a:rPr lang="ar-SA" sz="2400" dirty="0">
                <a:solidFill>
                  <a:srgbClr val="006600"/>
                </a:solidFill>
                <a:sym typeface="Symbol" pitchFamily="18" charset="2"/>
              </a:rPr>
              <a:t>% </a:t>
            </a:r>
            <a:r>
              <a:rPr lang="ar-SA" sz="800" dirty="0">
                <a:solidFill>
                  <a:srgbClr val="006600"/>
                </a:solidFill>
                <a:sym typeface="Symbol" pitchFamily="18" charset="2"/>
              </a:rPr>
              <a:t> </a:t>
            </a:r>
            <a:r>
              <a:rPr lang="ar-SA" sz="2400" dirty="0">
                <a:solidFill>
                  <a:srgbClr val="006600"/>
                </a:solidFill>
                <a:sym typeface="Symbol" pitchFamily="18" charset="2"/>
              </a:rPr>
              <a:t> </a:t>
            </a:r>
            <a:r>
              <a:rPr lang="ar-SA" sz="2400" dirty="0">
                <a:sym typeface="Symbol" pitchFamily="18" charset="2"/>
              </a:rPr>
              <a:t>، </a:t>
            </a:r>
            <a:r>
              <a:rPr lang="ar-SA" sz="2400" dirty="0">
                <a:solidFill>
                  <a:srgbClr val="006600"/>
                </a:solidFill>
                <a:sym typeface="Symbol" pitchFamily="18" charset="2"/>
              </a:rPr>
              <a:t>أسهم</a:t>
            </a:r>
            <a:r>
              <a:rPr lang="ar-SA" sz="2400" dirty="0">
                <a:sym typeface="Symbol" pitchFamily="18" charset="2"/>
              </a:rPr>
              <a:t> =  </a:t>
            </a:r>
            <a:r>
              <a:rPr lang="en-US" sz="2400" dirty="0">
                <a:solidFill>
                  <a:srgbClr val="006600"/>
                </a:solidFill>
                <a:sym typeface="Symbol" pitchFamily="18" charset="2"/>
              </a:rPr>
              <a:t>-2</a:t>
            </a:r>
            <a:r>
              <a:rPr lang="ar-SA" sz="2400" dirty="0">
                <a:solidFill>
                  <a:srgbClr val="006600"/>
                </a:solidFill>
                <a:sym typeface="Symbol" pitchFamily="18" charset="2"/>
              </a:rPr>
              <a:t>%  </a:t>
            </a:r>
            <a:r>
              <a:rPr lang="ar-SA" sz="2400" dirty="0">
                <a:sym typeface="Symbol" pitchFamily="18" charset="2"/>
              </a:rPr>
              <a:t>،  </a:t>
            </a:r>
            <a:r>
              <a:rPr lang="ar-SA" sz="2400" dirty="0">
                <a:solidFill>
                  <a:srgbClr val="006600"/>
                </a:solidFill>
                <a:sym typeface="Symbol" pitchFamily="18" charset="2"/>
              </a:rPr>
              <a:t>تسويق سيارات </a:t>
            </a:r>
            <a:r>
              <a:rPr lang="ar-SA" sz="2400" dirty="0">
                <a:sym typeface="Symbol" pitchFamily="18" charset="2"/>
              </a:rPr>
              <a:t>=  </a:t>
            </a:r>
            <a:r>
              <a:rPr lang="en-US" sz="2400" dirty="0">
                <a:solidFill>
                  <a:srgbClr val="006600"/>
                </a:solidFill>
                <a:sym typeface="Symbol" pitchFamily="18" charset="2"/>
              </a:rPr>
              <a:t>6.5</a:t>
            </a:r>
            <a:r>
              <a:rPr lang="ar-SA" sz="2400" dirty="0">
                <a:solidFill>
                  <a:srgbClr val="006600"/>
                </a:solidFill>
                <a:sym typeface="Symbol" pitchFamily="18" charset="2"/>
              </a:rPr>
              <a:t>%</a:t>
            </a:r>
          </a:p>
          <a:p>
            <a:pPr marL="12700" indent="-12700" algn="r" rtl="1">
              <a:buFontTx/>
              <a:buNone/>
            </a:pPr>
            <a:r>
              <a:rPr lang="ar-SA" sz="2400" dirty="0">
                <a:sym typeface="Symbol" pitchFamily="18" charset="2"/>
              </a:rPr>
              <a:t>ارسم شجرة القرار.</a:t>
            </a:r>
            <a:endParaRPr lang="en-US" sz="2400" dirty="0">
              <a:sym typeface="Symbol" pitchFamily="18" charset="2"/>
            </a:endParaRPr>
          </a:p>
          <a:p>
            <a:pPr marL="12700" indent="-12700" algn="r" rtl="1">
              <a:buFontTx/>
              <a:buNone/>
            </a:pPr>
            <a:endParaRPr lang="ar-SA" sz="10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مثال</a:t>
            </a:r>
            <a:endParaRPr lang="ar-SA" sz="3600" b="1" dirty="0">
              <a:solidFill>
                <a:srgbClr val="002060"/>
              </a:solidFill>
              <a:sym typeface="Symbol"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F14D1409-C547-413A-B170-6274CA5B5114}" type="slidenum">
              <a:rPr lang="ar-SA"/>
              <a:pPr/>
              <a:t>7</a:t>
            </a:fld>
            <a:endParaRPr lang="en-US"/>
          </a:p>
        </p:txBody>
      </p:sp>
      <p:sp>
        <p:nvSpPr>
          <p:cNvPr id="320514" name="Rectangle 2"/>
          <p:cNvSpPr>
            <a:spLocks noGrp="1" noChangeArrowheads="1"/>
          </p:cNvSpPr>
          <p:nvPr>
            <p:ph type="body" sz="half" idx="1"/>
          </p:nvPr>
        </p:nvSpPr>
        <p:spPr>
          <a:xfrm>
            <a:off x="200025" y="1809750"/>
            <a:ext cx="8702675" cy="4711700"/>
          </a:xfrm>
        </p:spPr>
        <p:txBody>
          <a:bodyPr/>
          <a:lstStyle/>
          <a:p>
            <a:pPr marL="533400" indent="-533400" algn="r" rtl="1">
              <a:spcBef>
                <a:spcPct val="0"/>
              </a:spcBef>
              <a:buFontTx/>
              <a:buNone/>
            </a:pPr>
            <a:r>
              <a:rPr lang="ar-SA" dirty="0">
                <a:latin typeface="Times New Roman" pitchFamily="18" charset="0"/>
                <a:cs typeface="Times New Roman" pitchFamily="18" charset="0"/>
                <a:sym typeface="Symbol" pitchFamily="18" charset="2"/>
              </a:rPr>
              <a:t>مصفوفة العوائد</a:t>
            </a:r>
            <a:r>
              <a:rPr lang="en-US" dirty="0">
                <a:latin typeface="Times New Roman" pitchFamily="18" charset="0"/>
                <a:cs typeface="Times New Roman" pitchFamily="18" charset="0"/>
                <a:sym typeface="Symbol" pitchFamily="18" charset="2"/>
              </a:rPr>
              <a:t>:</a:t>
            </a: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sz="1200" dirty="0">
              <a:latin typeface="Times New Roman" pitchFamily="18" charset="0"/>
              <a:cs typeface="Times New Roman" pitchFamily="18" charset="0"/>
              <a:sym typeface="Symbol" pitchFamily="18" charset="2"/>
            </a:endParaRPr>
          </a:p>
        </p:txBody>
      </p:sp>
      <p:graphicFrame>
        <p:nvGraphicFramePr>
          <p:cNvPr id="320590" name="Group 78"/>
          <p:cNvGraphicFramePr>
            <a:graphicFrameLocks noGrp="1"/>
          </p:cNvGraphicFramePr>
          <p:nvPr>
            <p:ph sz="half" idx="2"/>
            <p:extLst>
              <p:ext uri="{D42A27DB-BD31-4B8C-83A1-F6EECF244321}">
                <p14:modId xmlns:p14="http://schemas.microsoft.com/office/powerpoint/2010/main" val="2453341831"/>
              </p:ext>
            </p:extLst>
          </p:nvPr>
        </p:nvGraphicFramePr>
        <p:xfrm>
          <a:off x="1600200" y="2743200"/>
          <a:ext cx="6562725" cy="2590800"/>
        </p:xfrm>
        <a:graphic>
          <a:graphicData uri="http://schemas.openxmlformats.org/drawingml/2006/table">
            <a:tbl>
              <a:tblPr/>
              <a:tblGrid>
                <a:gridCol w="16954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gridCol w="1622425">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32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 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نمو</a:t>
                      </a:r>
                      <a:endParaRPr kumimoji="0" lang="en-US" sz="28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r>
                        <a:rPr kumimoji="0" lang="ar-SA" sz="28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ركود </a:t>
                      </a:r>
                      <a:endParaRPr kumimoji="0" lang="en-US" sz="28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r>
                        <a:rPr kumimoji="0" lang="ar-SA" sz="8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25000" dirty="0">
                          <a:ln>
                            <a:noFill/>
                          </a:ln>
                          <a:solidFill>
                            <a:schemeClr val="tx1"/>
                          </a:solidFill>
                          <a:effectLst/>
                          <a:latin typeface="Times New Roman" pitchFamily="18" charset="0"/>
                          <a:cs typeface="Times New Roman" pitchFamily="18" charset="0"/>
                        </a:rPr>
                        <a:t> </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تضخم</a:t>
                      </a:r>
                      <a:endParaRPr kumimoji="0" lang="en-US" sz="28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cap="flat">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P</a:t>
                      </a:r>
                      <a:r>
                        <a:rPr kumimoji="0" lang="en-US" sz="800" b="0" i="1"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S</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 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1</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أثاث</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12</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 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2</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 أسهم</a:t>
                      </a:r>
                      <a:endParaRPr kumimoji="0" lang="en-US" sz="28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cs typeface="Times New Roman" pitchFamily="18" charset="0"/>
                        </a:rPr>
                        <a:t>A</a:t>
                      </a:r>
                      <a:r>
                        <a:rPr kumimoji="0" lang="en-US" sz="2800" b="0" i="0" u="none" strike="noStrike" cap="none" normalizeH="0" baseline="-25000" dirty="0">
                          <a:ln>
                            <a:noFill/>
                          </a:ln>
                          <a:solidFill>
                            <a:schemeClr val="tx1"/>
                          </a:solidFill>
                          <a:effectLst/>
                          <a:latin typeface="Times New Roman" pitchFamily="18" charset="0"/>
                          <a:cs typeface="Times New Roman" pitchFamily="18" charset="0"/>
                        </a:rPr>
                        <a:t>3</a:t>
                      </a:r>
                      <a:r>
                        <a:rPr kumimoji="0" lang="ar-SA" sz="2800" b="0" i="0" u="none" strike="noStrike" cap="none" normalizeH="0" baseline="0" dirty="0">
                          <a:ln>
                            <a:noFill/>
                          </a:ln>
                          <a:solidFill>
                            <a:schemeClr val="tx1"/>
                          </a:solidFill>
                          <a:effectLst/>
                          <a:latin typeface="Times New Roman" pitchFamily="18" charset="0"/>
                          <a:cs typeface="Times New Roman" pitchFamily="18" charset="0"/>
                        </a:rPr>
                        <a:t> : سيارات</a:t>
                      </a:r>
                      <a:endParaRPr kumimoji="0" lang="en-US" sz="2800" b="0" i="0" u="none" strike="noStrike" cap="none" normalizeH="0" baseline="-25000" dirty="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16.5</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sym typeface="Symbol" pitchFamily="18" charset="2"/>
              </a:rPr>
              <a:t>مثال: مصفوفة العوائد</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شجرة القرار</a:t>
            </a:r>
            <a:endParaRPr lang="ar-SA" sz="3600" b="1" dirty="0">
              <a:solidFill>
                <a:srgbClr val="002060"/>
              </a:solidFill>
              <a:sym typeface="Symbol" pitchFamily="18" charset="2"/>
            </a:endParaRPr>
          </a:p>
        </p:txBody>
      </p:sp>
      <p:sp>
        <p:nvSpPr>
          <p:cNvPr id="6" name="Rectangle 2"/>
          <p:cNvSpPr>
            <a:spLocks noGrp="1" noChangeArrowheads="1"/>
          </p:cNvSpPr>
          <p:nvPr>
            <p:ph type="body" sz="half" idx="1"/>
          </p:nvPr>
        </p:nvSpPr>
        <p:spPr>
          <a:xfrm>
            <a:off x="200025" y="1809750"/>
            <a:ext cx="8702675" cy="4711700"/>
          </a:xfrm>
        </p:spPr>
        <p:txBody>
          <a:bodyPr/>
          <a:lstStyle/>
          <a:p>
            <a:pPr marL="533400" indent="-533400" algn="r" rtl="1">
              <a:spcBef>
                <a:spcPct val="0"/>
              </a:spcBef>
              <a:buFont typeface="Arial" charset="0"/>
              <a:buChar char="•"/>
            </a:pPr>
            <a:r>
              <a:rPr lang="ar-SA" sz="3600" dirty="0">
                <a:latin typeface="Times New Roman" pitchFamily="18" charset="0"/>
                <a:cs typeface="Times New Roman" pitchFamily="18" charset="0"/>
                <a:sym typeface="Symbol" pitchFamily="18" charset="2"/>
              </a:rPr>
              <a:t>الشركة عليها أن تحدد أي البدائل ستختار في البداية.</a:t>
            </a:r>
          </a:p>
          <a:p>
            <a:pPr marL="533400" indent="-533400" algn="r" rtl="1">
              <a:spcBef>
                <a:spcPct val="0"/>
              </a:spcBef>
              <a:buFont typeface="Arial" charset="0"/>
              <a:buChar char="•"/>
            </a:pPr>
            <a:r>
              <a:rPr lang="ar-SA" sz="3600" dirty="0">
                <a:latin typeface="Times New Roman" pitchFamily="18" charset="0"/>
                <a:cs typeface="Times New Roman" pitchFamily="18" charset="0"/>
                <a:sym typeface="Symbol" pitchFamily="18" charset="2"/>
              </a:rPr>
              <a:t>بعد اتخاذ القرار وبداية الاستثمار، ستحدث إحدى حالات الطبيعة: نمو − ركود − تضخم.</a:t>
            </a:r>
          </a:p>
          <a:p>
            <a:pPr marL="533400" indent="-533400" algn="r" rtl="1">
              <a:spcBef>
                <a:spcPct val="0"/>
              </a:spcBef>
              <a:buFont typeface="Arial" charset="0"/>
              <a:buChar char="•"/>
            </a:pPr>
            <a:r>
              <a:rPr lang="ar-SA" sz="3600" dirty="0">
                <a:latin typeface="Times New Roman" pitchFamily="18" charset="0"/>
                <a:cs typeface="Times New Roman" pitchFamily="18" charset="0"/>
                <a:sym typeface="Symbol" pitchFamily="18" charset="2"/>
              </a:rPr>
              <a:t>ثم تحصل الشركة على الربح حسب القرار المتخذ وحالة الطبيعة التي حدثت.</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6"/>
          <p:cNvSpPr>
            <a:spLocks noGrp="1"/>
          </p:cNvSpPr>
          <p:nvPr>
            <p:ph type="sldNum" sz="quarter" idx="12"/>
          </p:nvPr>
        </p:nvSpPr>
        <p:spPr/>
        <p:txBody>
          <a:bodyPr/>
          <a:lstStyle/>
          <a:p>
            <a:fld id="{474F424F-9ACC-4C2C-96F9-739B823F08C9}" type="slidenum">
              <a:rPr lang="ar-SA"/>
              <a:pPr/>
              <a:t>71</a:t>
            </a:fld>
            <a:endParaRPr lang="en-US" dirty="0"/>
          </a:p>
        </p:txBody>
      </p:sp>
      <p:sp>
        <p:nvSpPr>
          <p:cNvPr id="6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شجرة القرار</a:t>
            </a:r>
          </a:p>
        </p:txBody>
      </p:sp>
      <p:sp>
        <p:nvSpPr>
          <p:cNvPr id="67" name="Rectangle 66"/>
          <p:cNvSpPr/>
          <p:nvPr/>
        </p:nvSpPr>
        <p:spPr>
          <a:xfrm>
            <a:off x="1066800" y="4084820"/>
            <a:ext cx="533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p>
        </p:txBody>
      </p:sp>
      <p:sp>
        <p:nvSpPr>
          <p:cNvPr id="78" name="Freeform 77"/>
          <p:cNvSpPr/>
          <p:nvPr/>
        </p:nvSpPr>
        <p:spPr>
          <a:xfrm>
            <a:off x="1600200" y="2580275"/>
            <a:ext cx="3048000" cy="1686925"/>
          </a:xfrm>
          <a:custGeom>
            <a:avLst/>
            <a:gdLst>
              <a:gd name="connsiteX0" fmla="*/ 0 w 2713219"/>
              <a:gd name="connsiteY0" fmla="*/ 779488 h 779488"/>
              <a:gd name="connsiteX1" fmla="*/ 854439 w 2713219"/>
              <a:gd name="connsiteY1" fmla="*/ 29980 h 779488"/>
              <a:gd name="connsiteX2" fmla="*/ 2713219 w 2713219"/>
              <a:gd name="connsiteY2" fmla="*/ 0 h 779488"/>
              <a:gd name="connsiteX3" fmla="*/ 2713219 w 2713219"/>
              <a:gd name="connsiteY3" fmla="*/ 0 h 779488"/>
            </a:gdLst>
            <a:ahLst/>
            <a:cxnLst>
              <a:cxn ang="0">
                <a:pos x="connsiteX0" y="connsiteY0"/>
              </a:cxn>
              <a:cxn ang="0">
                <a:pos x="connsiteX1" y="connsiteY1"/>
              </a:cxn>
              <a:cxn ang="0">
                <a:pos x="connsiteX2" y="connsiteY2"/>
              </a:cxn>
              <a:cxn ang="0">
                <a:pos x="connsiteX3" y="connsiteY3"/>
              </a:cxn>
            </a:cxnLst>
            <a:rect l="l" t="t" r="r" b="b"/>
            <a:pathLst>
              <a:path w="2713219" h="779488">
                <a:moveTo>
                  <a:pt x="0" y="779488"/>
                </a:moveTo>
                <a:lnTo>
                  <a:pt x="854439" y="29980"/>
                </a:lnTo>
                <a:lnTo>
                  <a:pt x="2713219" y="0"/>
                </a:lnTo>
                <a:lnTo>
                  <a:pt x="2713219"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4" name="Straight Connector 83"/>
          <p:cNvCxnSpPr>
            <a:endCxn id="94" idx="2"/>
          </p:cNvCxnSpPr>
          <p:nvPr/>
        </p:nvCxnSpPr>
        <p:spPr>
          <a:xfrm flipV="1">
            <a:off x="1600200" y="4201525"/>
            <a:ext cx="3048000" cy="656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1600200" y="4267200"/>
            <a:ext cx="3048000" cy="1676400"/>
          </a:xfrm>
          <a:custGeom>
            <a:avLst/>
            <a:gdLst>
              <a:gd name="connsiteX0" fmla="*/ 0 w 3087973"/>
              <a:gd name="connsiteY0" fmla="*/ 0 h 1334125"/>
              <a:gd name="connsiteX1" fmla="*/ 1049311 w 3087973"/>
              <a:gd name="connsiteY1" fmla="*/ 1334125 h 1334125"/>
              <a:gd name="connsiteX2" fmla="*/ 3087973 w 3087973"/>
              <a:gd name="connsiteY2" fmla="*/ 1304144 h 1334125"/>
            </a:gdLst>
            <a:ahLst/>
            <a:cxnLst>
              <a:cxn ang="0">
                <a:pos x="connsiteX0" y="connsiteY0"/>
              </a:cxn>
              <a:cxn ang="0">
                <a:pos x="connsiteX1" y="connsiteY1"/>
              </a:cxn>
              <a:cxn ang="0">
                <a:pos x="connsiteX2" y="connsiteY2"/>
              </a:cxn>
            </a:cxnLst>
            <a:rect l="l" t="t" r="r" b="b"/>
            <a:pathLst>
              <a:path w="3087973" h="1334125">
                <a:moveTo>
                  <a:pt x="0" y="0"/>
                </a:moveTo>
                <a:lnTo>
                  <a:pt x="1049311" y="1334125"/>
                </a:lnTo>
                <a:lnTo>
                  <a:pt x="3087973" y="1304144"/>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Oval 92"/>
          <p:cNvSpPr/>
          <p:nvPr/>
        </p:nvSpPr>
        <p:spPr>
          <a:xfrm>
            <a:off x="4648200" y="2336685"/>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p>
        </p:txBody>
      </p:sp>
      <p:sp>
        <p:nvSpPr>
          <p:cNvPr id="94" name="Oval 93"/>
          <p:cNvSpPr/>
          <p:nvPr/>
        </p:nvSpPr>
        <p:spPr>
          <a:xfrm>
            <a:off x="4648200" y="3972925"/>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p>
        </p:txBody>
      </p:sp>
      <p:sp>
        <p:nvSpPr>
          <p:cNvPr id="95" name="Oval 94"/>
          <p:cNvSpPr/>
          <p:nvPr/>
        </p:nvSpPr>
        <p:spPr>
          <a:xfrm>
            <a:off x="4648200" y="56388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4</a:t>
            </a:r>
          </a:p>
        </p:txBody>
      </p:sp>
      <p:sp>
        <p:nvSpPr>
          <p:cNvPr id="97" name="Text Box 28"/>
          <p:cNvSpPr txBox="1">
            <a:spLocks noChangeArrowheads="1"/>
          </p:cNvSpPr>
          <p:nvPr/>
        </p:nvSpPr>
        <p:spPr bwMode="auto">
          <a:xfrm>
            <a:off x="3057525" y="2148590"/>
            <a:ext cx="1152880" cy="461665"/>
          </a:xfrm>
          <a:prstGeom prst="rect">
            <a:avLst/>
          </a:prstGeom>
          <a:noFill/>
          <a:ln w="19050">
            <a:noFill/>
            <a:miter lim="800000"/>
            <a:headEnd/>
            <a:tailEnd/>
          </a:ln>
          <a:effectLst/>
        </p:spPr>
        <p:txBody>
          <a:bodyPr wrap="none">
            <a:spAutoFit/>
          </a:bodyPr>
          <a:lstStyle/>
          <a:p>
            <a:r>
              <a:rPr lang="ar-SA" sz="2400" b="1" dirty="0"/>
              <a:t>بيع الأثاث</a:t>
            </a:r>
            <a:endParaRPr lang="en-US" sz="2400" b="1" dirty="0"/>
          </a:p>
        </p:txBody>
      </p:sp>
      <p:sp>
        <p:nvSpPr>
          <p:cNvPr id="98" name="Text Box 29"/>
          <p:cNvSpPr txBox="1">
            <a:spLocks noChangeArrowheads="1"/>
          </p:cNvSpPr>
          <p:nvPr/>
        </p:nvSpPr>
        <p:spPr bwMode="auto">
          <a:xfrm>
            <a:off x="2971800" y="3729335"/>
            <a:ext cx="1306768" cy="461665"/>
          </a:xfrm>
          <a:prstGeom prst="rect">
            <a:avLst/>
          </a:prstGeom>
          <a:noFill/>
          <a:ln w="19050">
            <a:noFill/>
            <a:miter lim="800000"/>
            <a:headEnd/>
            <a:tailEnd/>
          </a:ln>
          <a:effectLst/>
        </p:spPr>
        <p:txBody>
          <a:bodyPr wrap="none">
            <a:spAutoFit/>
          </a:bodyPr>
          <a:lstStyle/>
          <a:p>
            <a:r>
              <a:rPr lang="ar-SA" sz="2400" b="1" dirty="0"/>
              <a:t>شراء أسهم</a:t>
            </a:r>
            <a:endParaRPr lang="en-US" sz="2400" b="1" dirty="0"/>
          </a:p>
        </p:txBody>
      </p:sp>
      <p:sp>
        <p:nvSpPr>
          <p:cNvPr id="99" name="Text Box 30"/>
          <p:cNvSpPr txBox="1">
            <a:spLocks noChangeArrowheads="1"/>
          </p:cNvSpPr>
          <p:nvPr/>
        </p:nvSpPr>
        <p:spPr bwMode="auto">
          <a:xfrm>
            <a:off x="2819400" y="5481935"/>
            <a:ext cx="1696298" cy="461665"/>
          </a:xfrm>
          <a:prstGeom prst="rect">
            <a:avLst/>
          </a:prstGeom>
          <a:noFill/>
          <a:ln w="19050">
            <a:noFill/>
            <a:miter lim="800000"/>
            <a:headEnd/>
            <a:tailEnd/>
          </a:ln>
          <a:effectLst/>
        </p:spPr>
        <p:txBody>
          <a:bodyPr wrap="none">
            <a:spAutoFit/>
          </a:bodyPr>
          <a:lstStyle/>
          <a:p>
            <a:r>
              <a:rPr lang="ar-SA" sz="2400" b="1" dirty="0"/>
              <a:t>تسويق سيارات</a:t>
            </a:r>
            <a:endParaRPr lang="en-US" sz="2400" b="1" dirty="0"/>
          </a:p>
        </p:txBody>
      </p:sp>
      <p:sp>
        <p:nvSpPr>
          <p:cNvPr id="105" name="Freeform 104"/>
          <p:cNvSpPr/>
          <p:nvPr/>
        </p:nvSpPr>
        <p:spPr>
          <a:xfrm>
            <a:off x="5096656" y="2557789"/>
            <a:ext cx="1663908" cy="524656"/>
          </a:xfrm>
          <a:custGeom>
            <a:avLst/>
            <a:gdLst>
              <a:gd name="connsiteX0" fmla="*/ 0 w 1663908"/>
              <a:gd name="connsiteY0" fmla="*/ 0 h 419725"/>
              <a:gd name="connsiteX1" fmla="*/ 569626 w 1663908"/>
              <a:gd name="connsiteY1" fmla="*/ 419725 h 419725"/>
              <a:gd name="connsiteX2" fmla="*/ 1663908 w 1663908"/>
              <a:gd name="connsiteY2" fmla="*/ 419725 h 419725"/>
            </a:gdLst>
            <a:ahLst/>
            <a:cxnLst>
              <a:cxn ang="0">
                <a:pos x="connsiteX0" y="connsiteY0"/>
              </a:cxn>
              <a:cxn ang="0">
                <a:pos x="connsiteX1" y="connsiteY1"/>
              </a:cxn>
              <a:cxn ang="0">
                <a:pos x="connsiteX2" y="connsiteY2"/>
              </a:cxn>
            </a:cxnLst>
            <a:rect l="l" t="t" r="r" b="b"/>
            <a:pathLst>
              <a:path w="1663908" h="419725">
                <a:moveTo>
                  <a:pt x="0" y="0"/>
                </a:moveTo>
                <a:lnTo>
                  <a:pt x="569626" y="419725"/>
                </a:lnTo>
                <a:lnTo>
                  <a:pt x="1663908" y="419725"/>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ext Box 31"/>
          <p:cNvSpPr txBox="1">
            <a:spLocks noChangeArrowheads="1"/>
          </p:cNvSpPr>
          <p:nvPr/>
        </p:nvSpPr>
        <p:spPr bwMode="auto">
          <a:xfrm>
            <a:off x="5943600" y="1656945"/>
            <a:ext cx="535724" cy="461665"/>
          </a:xfrm>
          <a:prstGeom prst="rect">
            <a:avLst/>
          </a:prstGeom>
          <a:noFill/>
          <a:ln w="19050">
            <a:noFill/>
            <a:miter lim="800000"/>
            <a:headEnd/>
            <a:tailEnd/>
          </a:ln>
          <a:effectLst/>
        </p:spPr>
        <p:txBody>
          <a:bodyPr wrap="none">
            <a:spAutoFit/>
          </a:bodyPr>
          <a:lstStyle/>
          <a:p>
            <a:r>
              <a:rPr lang="ar-SA" sz="2400" b="1" dirty="0"/>
              <a:t>نمو</a:t>
            </a:r>
            <a:endParaRPr lang="en-US" sz="2400" b="1" dirty="0"/>
          </a:p>
        </p:txBody>
      </p:sp>
      <p:sp>
        <p:nvSpPr>
          <p:cNvPr id="107" name="Text Box 32"/>
          <p:cNvSpPr txBox="1">
            <a:spLocks noChangeArrowheads="1"/>
          </p:cNvSpPr>
          <p:nvPr/>
        </p:nvSpPr>
        <p:spPr bwMode="auto">
          <a:xfrm>
            <a:off x="5955818" y="2163580"/>
            <a:ext cx="673582" cy="461665"/>
          </a:xfrm>
          <a:prstGeom prst="rect">
            <a:avLst/>
          </a:prstGeom>
          <a:noFill/>
          <a:ln w="19050">
            <a:noFill/>
            <a:miter lim="800000"/>
            <a:headEnd/>
            <a:tailEnd/>
          </a:ln>
          <a:effectLst/>
        </p:spPr>
        <p:txBody>
          <a:bodyPr wrap="none">
            <a:spAutoFit/>
          </a:bodyPr>
          <a:lstStyle/>
          <a:p>
            <a:r>
              <a:rPr lang="ar-SA" sz="2400" b="1" dirty="0"/>
              <a:t>ركود</a:t>
            </a:r>
            <a:endParaRPr lang="en-US" sz="2400" b="1" dirty="0"/>
          </a:p>
        </p:txBody>
      </p:sp>
      <p:sp>
        <p:nvSpPr>
          <p:cNvPr id="108" name="Text Box 33"/>
          <p:cNvSpPr txBox="1">
            <a:spLocks noChangeArrowheads="1"/>
          </p:cNvSpPr>
          <p:nvPr/>
        </p:nvSpPr>
        <p:spPr bwMode="auto">
          <a:xfrm>
            <a:off x="5874809" y="2683585"/>
            <a:ext cx="777777" cy="461665"/>
          </a:xfrm>
          <a:prstGeom prst="rect">
            <a:avLst/>
          </a:prstGeom>
          <a:noFill/>
          <a:ln w="19050">
            <a:noFill/>
            <a:miter lim="800000"/>
            <a:headEnd/>
            <a:tailEnd/>
          </a:ln>
          <a:effectLst/>
        </p:spPr>
        <p:txBody>
          <a:bodyPr wrap="none">
            <a:spAutoFit/>
          </a:bodyPr>
          <a:lstStyle/>
          <a:p>
            <a:r>
              <a:rPr lang="ar-SA" sz="2400" b="1" dirty="0"/>
              <a:t>تضخم</a:t>
            </a:r>
            <a:endParaRPr lang="en-US" sz="2400" b="1" dirty="0"/>
          </a:p>
        </p:txBody>
      </p:sp>
      <p:sp>
        <p:nvSpPr>
          <p:cNvPr id="109" name="Text Box 34"/>
          <p:cNvSpPr txBox="1">
            <a:spLocks noChangeArrowheads="1"/>
          </p:cNvSpPr>
          <p:nvPr/>
        </p:nvSpPr>
        <p:spPr bwMode="auto">
          <a:xfrm>
            <a:off x="5098267" y="1828800"/>
            <a:ext cx="540533" cy="400110"/>
          </a:xfrm>
          <a:prstGeom prst="rect">
            <a:avLst/>
          </a:prstGeom>
          <a:noFill/>
          <a:ln w="19050">
            <a:noFill/>
            <a:miter lim="800000"/>
            <a:headEnd/>
            <a:tailEnd/>
          </a:ln>
          <a:effectLst/>
        </p:spPr>
        <p:txBody>
          <a:bodyPr wrap="none">
            <a:spAutoFit/>
          </a:bodyPr>
          <a:lstStyle/>
          <a:p>
            <a:r>
              <a:rPr lang="en-US" sz="2000" b="1" dirty="0"/>
              <a:t>0.5</a:t>
            </a:r>
          </a:p>
        </p:txBody>
      </p:sp>
      <p:sp>
        <p:nvSpPr>
          <p:cNvPr id="110" name="Text Box 35"/>
          <p:cNvSpPr txBox="1">
            <a:spLocks noChangeArrowheads="1"/>
          </p:cNvSpPr>
          <p:nvPr/>
        </p:nvSpPr>
        <p:spPr bwMode="auto">
          <a:xfrm>
            <a:off x="5067037" y="2876490"/>
            <a:ext cx="540533" cy="400110"/>
          </a:xfrm>
          <a:prstGeom prst="rect">
            <a:avLst/>
          </a:prstGeom>
          <a:noFill/>
          <a:ln w="19050">
            <a:noFill/>
            <a:miter lim="800000"/>
            <a:headEnd/>
            <a:tailEnd/>
          </a:ln>
          <a:effectLst/>
        </p:spPr>
        <p:txBody>
          <a:bodyPr wrap="none">
            <a:spAutoFit/>
          </a:bodyPr>
          <a:lstStyle/>
          <a:p>
            <a:r>
              <a:rPr lang="en-US" sz="2000" b="1" dirty="0"/>
              <a:t>0.2</a:t>
            </a:r>
          </a:p>
        </p:txBody>
      </p:sp>
      <p:sp>
        <p:nvSpPr>
          <p:cNvPr id="111" name="Text Box 36"/>
          <p:cNvSpPr txBox="1">
            <a:spLocks noChangeArrowheads="1"/>
          </p:cNvSpPr>
          <p:nvPr/>
        </p:nvSpPr>
        <p:spPr bwMode="auto">
          <a:xfrm>
            <a:off x="5250667" y="2230505"/>
            <a:ext cx="540533" cy="400110"/>
          </a:xfrm>
          <a:prstGeom prst="rect">
            <a:avLst/>
          </a:prstGeom>
          <a:noFill/>
          <a:ln w="19050">
            <a:noFill/>
            <a:miter lim="800000"/>
            <a:headEnd/>
            <a:tailEnd/>
          </a:ln>
          <a:effectLst/>
        </p:spPr>
        <p:txBody>
          <a:bodyPr wrap="none">
            <a:spAutoFit/>
          </a:bodyPr>
          <a:lstStyle/>
          <a:p>
            <a:r>
              <a:rPr lang="en-US" sz="2000" b="1" dirty="0"/>
              <a:t>0.3</a:t>
            </a:r>
          </a:p>
        </p:txBody>
      </p:sp>
      <p:sp>
        <p:nvSpPr>
          <p:cNvPr id="112" name="Text Box 53"/>
          <p:cNvSpPr txBox="1">
            <a:spLocks noChangeArrowheads="1"/>
          </p:cNvSpPr>
          <p:nvPr/>
        </p:nvSpPr>
        <p:spPr bwMode="auto">
          <a:xfrm>
            <a:off x="6776537" y="1794355"/>
            <a:ext cx="492443"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12</a:t>
            </a:r>
          </a:p>
        </p:txBody>
      </p:sp>
      <p:sp>
        <p:nvSpPr>
          <p:cNvPr id="113" name="Text Box 54"/>
          <p:cNvSpPr txBox="1">
            <a:spLocks noChangeArrowheads="1"/>
          </p:cNvSpPr>
          <p:nvPr/>
        </p:nvSpPr>
        <p:spPr bwMode="auto">
          <a:xfrm>
            <a:off x="6822757" y="2286000"/>
            <a:ext cx="338554"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8</a:t>
            </a:r>
          </a:p>
        </p:txBody>
      </p:sp>
      <p:sp>
        <p:nvSpPr>
          <p:cNvPr id="114" name="Text Box 55"/>
          <p:cNvSpPr txBox="1">
            <a:spLocks noChangeArrowheads="1"/>
          </p:cNvSpPr>
          <p:nvPr/>
        </p:nvSpPr>
        <p:spPr bwMode="auto">
          <a:xfrm>
            <a:off x="6824246" y="2819400"/>
            <a:ext cx="338554"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7</a:t>
            </a:r>
          </a:p>
        </p:txBody>
      </p:sp>
      <p:sp>
        <p:nvSpPr>
          <p:cNvPr id="115" name="Freeform 114"/>
          <p:cNvSpPr/>
          <p:nvPr/>
        </p:nvSpPr>
        <p:spPr>
          <a:xfrm>
            <a:off x="5111646" y="3689637"/>
            <a:ext cx="1670154" cy="497174"/>
          </a:xfrm>
          <a:custGeom>
            <a:avLst/>
            <a:gdLst>
              <a:gd name="connsiteX0" fmla="*/ 0 w 1633928"/>
              <a:gd name="connsiteY0" fmla="*/ 434715 h 434715"/>
              <a:gd name="connsiteX1" fmla="*/ 509665 w 1633928"/>
              <a:gd name="connsiteY1" fmla="*/ 0 h 434715"/>
              <a:gd name="connsiteX2" fmla="*/ 1633928 w 1633928"/>
              <a:gd name="connsiteY2" fmla="*/ 0 h 434715"/>
            </a:gdLst>
            <a:ahLst/>
            <a:cxnLst>
              <a:cxn ang="0">
                <a:pos x="connsiteX0" y="connsiteY0"/>
              </a:cxn>
              <a:cxn ang="0">
                <a:pos x="connsiteX1" y="connsiteY1"/>
              </a:cxn>
              <a:cxn ang="0">
                <a:pos x="connsiteX2" y="connsiteY2"/>
              </a:cxn>
            </a:cxnLst>
            <a:rect l="l" t="t" r="r" b="b"/>
            <a:pathLst>
              <a:path w="1633928" h="434715">
                <a:moveTo>
                  <a:pt x="0" y="434715"/>
                </a:moveTo>
                <a:lnTo>
                  <a:pt x="509665" y="0"/>
                </a:lnTo>
                <a:lnTo>
                  <a:pt x="1633928"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Freeform 116"/>
          <p:cNvSpPr/>
          <p:nvPr/>
        </p:nvSpPr>
        <p:spPr>
          <a:xfrm>
            <a:off x="5096656" y="4210269"/>
            <a:ext cx="1663908" cy="524656"/>
          </a:xfrm>
          <a:custGeom>
            <a:avLst/>
            <a:gdLst>
              <a:gd name="connsiteX0" fmla="*/ 0 w 1663908"/>
              <a:gd name="connsiteY0" fmla="*/ 0 h 419725"/>
              <a:gd name="connsiteX1" fmla="*/ 569626 w 1663908"/>
              <a:gd name="connsiteY1" fmla="*/ 419725 h 419725"/>
              <a:gd name="connsiteX2" fmla="*/ 1663908 w 1663908"/>
              <a:gd name="connsiteY2" fmla="*/ 419725 h 419725"/>
            </a:gdLst>
            <a:ahLst/>
            <a:cxnLst>
              <a:cxn ang="0">
                <a:pos x="connsiteX0" y="connsiteY0"/>
              </a:cxn>
              <a:cxn ang="0">
                <a:pos x="connsiteX1" y="connsiteY1"/>
              </a:cxn>
              <a:cxn ang="0">
                <a:pos x="connsiteX2" y="connsiteY2"/>
              </a:cxn>
            </a:cxnLst>
            <a:rect l="l" t="t" r="r" b="b"/>
            <a:pathLst>
              <a:path w="1663908" h="419725">
                <a:moveTo>
                  <a:pt x="0" y="0"/>
                </a:moveTo>
                <a:lnTo>
                  <a:pt x="569626" y="419725"/>
                </a:lnTo>
                <a:lnTo>
                  <a:pt x="1663908" y="419725"/>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 Box 32"/>
          <p:cNvSpPr txBox="1">
            <a:spLocks noChangeArrowheads="1"/>
          </p:cNvSpPr>
          <p:nvPr/>
        </p:nvSpPr>
        <p:spPr bwMode="auto">
          <a:xfrm>
            <a:off x="5955818" y="3801070"/>
            <a:ext cx="673582" cy="461665"/>
          </a:xfrm>
          <a:prstGeom prst="rect">
            <a:avLst/>
          </a:prstGeom>
          <a:noFill/>
          <a:ln w="19050">
            <a:noFill/>
            <a:miter lim="800000"/>
            <a:headEnd/>
            <a:tailEnd/>
          </a:ln>
          <a:effectLst/>
        </p:spPr>
        <p:txBody>
          <a:bodyPr wrap="none">
            <a:spAutoFit/>
          </a:bodyPr>
          <a:lstStyle/>
          <a:p>
            <a:r>
              <a:rPr lang="ar-SA" sz="2400" b="1" dirty="0"/>
              <a:t>ركود</a:t>
            </a:r>
            <a:endParaRPr lang="en-US" sz="2400" b="1" dirty="0"/>
          </a:p>
        </p:txBody>
      </p:sp>
      <p:sp>
        <p:nvSpPr>
          <p:cNvPr id="119" name="Text Box 33"/>
          <p:cNvSpPr txBox="1">
            <a:spLocks noChangeArrowheads="1"/>
          </p:cNvSpPr>
          <p:nvPr/>
        </p:nvSpPr>
        <p:spPr bwMode="auto">
          <a:xfrm>
            <a:off x="5874809" y="4306085"/>
            <a:ext cx="777777" cy="461665"/>
          </a:xfrm>
          <a:prstGeom prst="rect">
            <a:avLst/>
          </a:prstGeom>
          <a:noFill/>
          <a:ln w="19050">
            <a:noFill/>
            <a:miter lim="800000"/>
            <a:headEnd/>
            <a:tailEnd/>
          </a:ln>
          <a:effectLst/>
        </p:spPr>
        <p:txBody>
          <a:bodyPr wrap="none">
            <a:spAutoFit/>
          </a:bodyPr>
          <a:lstStyle/>
          <a:p>
            <a:r>
              <a:rPr lang="ar-SA" sz="2400" b="1" dirty="0"/>
              <a:t>تضخم</a:t>
            </a:r>
            <a:endParaRPr lang="en-US" sz="2400" b="1" dirty="0"/>
          </a:p>
        </p:txBody>
      </p:sp>
      <p:sp>
        <p:nvSpPr>
          <p:cNvPr id="120" name="Text Box 34"/>
          <p:cNvSpPr txBox="1">
            <a:spLocks noChangeArrowheads="1"/>
          </p:cNvSpPr>
          <p:nvPr/>
        </p:nvSpPr>
        <p:spPr bwMode="auto">
          <a:xfrm>
            <a:off x="5068287" y="3505200"/>
            <a:ext cx="540533" cy="400110"/>
          </a:xfrm>
          <a:prstGeom prst="rect">
            <a:avLst/>
          </a:prstGeom>
          <a:noFill/>
          <a:ln w="19050">
            <a:noFill/>
            <a:miter lim="800000"/>
            <a:headEnd/>
            <a:tailEnd/>
          </a:ln>
          <a:effectLst/>
        </p:spPr>
        <p:txBody>
          <a:bodyPr wrap="none">
            <a:spAutoFit/>
          </a:bodyPr>
          <a:lstStyle/>
          <a:p>
            <a:r>
              <a:rPr lang="en-US" sz="2000" b="1" dirty="0"/>
              <a:t>0.5</a:t>
            </a:r>
          </a:p>
        </p:txBody>
      </p:sp>
      <p:sp>
        <p:nvSpPr>
          <p:cNvPr id="121" name="Text Box 36"/>
          <p:cNvSpPr txBox="1">
            <a:spLocks noChangeArrowheads="1"/>
          </p:cNvSpPr>
          <p:nvPr/>
        </p:nvSpPr>
        <p:spPr bwMode="auto">
          <a:xfrm>
            <a:off x="5250667" y="3882985"/>
            <a:ext cx="540533" cy="400110"/>
          </a:xfrm>
          <a:prstGeom prst="rect">
            <a:avLst/>
          </a:prstGeom>
          <a:noFill/>
          <a:ln w="19050">
            <a:noFill/>
            <a:miter lim="800000"/>
            <a:headEnd/>
            <a:tailEnd/>
          </a:ln>
          <a:effectLst/>
        </p:spPr>
        <p:txBody>
          <a:bodyPr wrap="none">
            <a:spAutoFit/>
          </a:bodyPr>
          <a:lstStyle/>
          <a:p>
            <a:r>
              <a:rPr lang="en-US" sz="2000" b="1" dirty="0"/>
              <a:t>0.3</a:t>
            </a:r>
          </a:p>
        </p:txBody>
      </p:sp>
      <p:sp>
        <p:nvSpPr>
          <p:cNvPr id="122" name="Text Box 54"/>
          <p:cNvSpPr txBox="1">
            <a:spLocks noChangeArrowheads="1"/>
          </p:cNvSpPr>
          <p:nvPr/>
        </p:nvSpPr>
        <p:spPr bwMode="auto">
          <a:xfrm>
            <a:off x="6858000" y="3957935"/>
            <a:ext cx="492443"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10</a:t>
            </a:r>
          </a:p>
        </p:txBody>
      </p:sp>
      <p:sp>
        <p:nvSpPr>
          <p:cNvPr id="123" name="Text Box 55"/>
          <p:cNvSpPr txBox="1">
            <a:spLocks noChangeArrowheads="1"/>
          </p:cNvSpPr>
          <p:nvPr/>
        </p:nvSpPr>
        <p:spPr bwMode="auto">
          <a:xfrm>
            <a:off x="6900446" y="4430125"/>
            <a:ext cx="441146"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-2</a:t>
            </a:r>
          </a:p>
        </p:txBody>
      </p:sp>
      <p:sp>
        <p:nvSpPr>
          <p:cNvPr id="124" name="Text Box 35"/>
          <p:cNvSpPr txBox="1">
            <a:spLocks noChangeArrowheads="1"/>
          </p:cNvSpPr>
          <p:nvPr/>
        </p:nvSpPr>
        <p:spPr bwMode="auto">
          <a:xfrm>
            <a:off x="5029200" y="4476690"/>
            <a:ext cx="540533" cy="400110"/>
          </a:xfrm>
          <a:prstGeom prst="rect">
            <a:avLst/>
          </a:prstGeom>
          <a:noFill/>
          <a:ln w="19050">
            <a:noFill/>
            <a:miter lim="800000"/>
            <a:headEnd/>
            <a:tailEnd/>
          </a:ln>
          <a:effectLst/>
        </p:spPr>
        <p:txBody>
          <a:bodyPr wrap="none">
            <a:spAutoFit/>
          </a:bodyPr>
          <a:lstStyle/>
          <a:p>
            <a:r>
              <a:rPr lang="en-US" sz="2000" b="1" dirty="0"/>
              <a:t>0.2</a:t>
            </a:r>
          </a:p>
        </p:txBody>
      </p:sp>
      <p:sp>
        <p:nvSpPr>
          <p:cNvPr id="125" name="Text Box 31"/>
          <p:cNvSpPr txBox="1">
            <a:spLocks noChangeArrowheads="1"/>
          </p:cNvSpPr>
          <p:nvPr/>
        </p:nvSpPr>
        <p:spPr bwMode="auto">
          <a:xfrm>
            <a:off x="5943600" y="3272135"/>
            <a:ext cx="535724" cy="461665"/>
          </a:xfrm>
          <a:prstGeom prst="rect">
            <a:avLst/>
          </a:prstGeom>
          <a:noFill/>
          <a:ln w="19050">
            <a:noFill/>
            <a:miter lim="800000"/>
            <a:headEnd/>
            <a:tailEnd/>
          </a:ln>
          <a:effectLst/>
        </p:spPr>
        <p:txBody>
          <a:bodyPr wrap="none">
            <a:spAutoFit/>
          </a:bodyPr>
          <a:lstStyle/>
          <a:p>
            <a:r>
              <a:rPr lang="ar-SA" sz="2400" b="1" dirty="0"/>
              <a:t>نمو</a:t>
            </a:r>
            <a:endParaRPr lang="en-US" sz="2400" b="1" dirty="0"/>
          </a:p>
        </p:txBody>
      </p:sp>
      <p:sp>
        <p:nvSpPr>
          <p:cNvPr id="138" name="Freeform 137"/>
          <p:cNvSpPr/>
          <p:nvPr/>
        </p:nvSpPr>
        <p:spPr>
          <a:xfrm>
            <a:off x="5111646" y="5349797"/>
            <a:ext cx="1670154" cy="497174"/>
          </a:xfrm>
          <a:custGeom>
            <a:avLst/>
            <a:gdLst>
              <a:gd name="connsiteX0" fmla="*/ 0 w 1633928"/>
              <a:gd name="connsiteY0" fmla="*/ 434715 h 434715"/>
              <a:gd name="connsiteX1" fmla="*/ 509665 w 1633928"/>
              <a:gd name="connsiteY1" fmla="*/ 0 h 434715"/>
              <a:gd name="connsiteX2" fmla="*/ 1633928 w 1633928"/>
              <a:gd name="connsiteY2" fmla="*/ 0 h 434715"/>
            </a:gdLst>
            <a:ahLst/>
            <a:cxnLst>
              <a:cxn ang="0">
                <a:pos x="connsiteX0" y="connsiteY0"/>
              </a:cxn>
              <a:cxn ang="0">
                <a:pos x="connsiteX1" y="connsiteY1"/>
              </a:cxn>
              <a:cxn ang="0">
                <a:pos x="connsiteX2" y="connsiteY2"/>
              </a:cxn>
            </a:cxnLst>
            <a:rect l="l" t="t" r="r" b="b"/>
            <a:pathLst>
              <a:path w="1633928" h="434715">
                <a:moveTo>
                  <a:pt x="0" y="434715"/>
                </a:moveTo>
                <a:lnTo>
                  <a:pt x="509665" y="0"/>
                </a:lnTo>
                <a:lnTo>
                  <a:pt x="1633928"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Freeform 139"/>
          <p:cNvSpPr/>
          <p:nvPr/>
        </p:nvSpPr>
        <p:spPr>
          <a:xfrm>
            <a:off x="5096656" y="5840449"/>
            <a:ext cx="1663908" cy="524656"/>
          </a:xfrm>
          <a:custGeom>
            <a:avLst/>
            <a:gdLst>
              <a:gd name="connsiteX0" fmla="*/ 0 w 1663908"/>
              <a:gd name="connsiteY0" fmla="*/ 0 h 419725"/>
              <a:gd name="connsiteX1" fmla="*/ 569626 w 1663908"/>
              <a:gd name="connsiteY1" fmla="*/ 419725 h 419725"/>
              <a:gd name="connsiteX2" fmla="*/ 1663908 w 1663908"/>
              <a:gd name="connsiteY2" fmla="*/ 419725 h 419725"/>
            </a:gdLst>
            <a:ahLst/>
            <a:cxnLst>
              <a:cxn ang="0">
                <a:pos x="connsiteX0" y="connsiteY0"/>
              </a:cxn>
              <a:cxn ang="0">
                <a:pos x="connsiteX1" y="connsiteY1"/>
              </a:cxn>
              <a:cxn ang="0">
                <a:pos x="connsiteX2" y="connsiteY2"/>
              </a:cxn>
            </a:cxnLst>
            <a:rect l="l" t="t" r="r" b="b"/>
            <a:pathLst>
              <a:path w="1663908" h="419725">
                <a:moveTo>
                  <a:pt x="0" y="0"/>
                </a:moveTo>
                <a:lnTo>
                  <a:pt x="569626" y="419725"/>
                </a:lnTo>
                <a:lnTo>
                  <a:pt x="1663908" y="419725"/>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Text Box 32"/>
          <p:cNvSpPr txBox="1">
            <a:spLocks noChangeArrowheads="1"/>
          </p:cNvSpPr>
          <p:nvPr/>
        </p:nvSpPr>
        <p:spPr bwMode="auto">
          <a:xfrm>
            <a:off x="5925838" y="5436965"/>
            <a:ext cx="673582" cy="461665"/>
          </a:xfrm>
          <a:prstGeom prst="rect">
            <a:avLst/>
          </a:prstGeom>
          <a:noFill/>
          <a:ln w="19050">
            <a:noFill/>
            <a:miter lim="800000"/>
            <a:headEnd/>
            <a:tailEnd/>
          </a:ln>
          <a:effectLst/>
        </p:spPr>
        <p:txBody>
          <a:bodyPr wrap="none">
            <a:spAutoFit/>
          </a:bodyPr>
          <a:lstStyle/>
          <a:p>
            <a:r>
              <a:rPr lang="ar-SA" sz="2400" b="1" dirty="0"/>
              <a:t>ركود</a:t>
            </a:r>
            <a:endParaRPr lang="en-US" sz="2400" b="1" dirty="0"/>
          </a:p>
        </p:txBody>
      </p:sp>
      <p:sp>
        <p:nvSpPr>
          <p:cNvPr id="142" name="Text Box 33"/>
          <p:cNvSpPr txBox="1">
            <a:spLocks noChangeArrowheads="1"/>
          </p:cNvSpPr>
          <p:nvPr/>
        </p:nvSpPr>
        <p:spPr bwMode="auto">
          <a:xfrm>
            <a:off x="5851623" y="5943600"/>
            <a:ext cx="777777" cy="461665"/>
          </a:xfrm>
          <a:prstGeom prst="rect">
            <a:avLst/>
          </a:prstGeom>
          <a:noFill/>
          <a:ln w="19050">
            <a:noFill/>
            <a:miter lim="800000"/>
            <a:headEnd/>
            <a:tailEnd/>
          </a:ln>
          <a:effectLst/>
        </p:spPr>
        <p:txBody>
          <a:bodyPr wrap="none">
            <a:spAutoFit/>
          </a:bodyPr>
          <a:lstStyle/>
          <a:p>
            <a:r>
              <a:rPr lang="ar-SA" sz="2400" b="1" dirty="0"/>
              <a:t>تضخم</a:t>
            </a:r>
            <a:endParaRPr lang="en-US" sz="2400" b="1" dirty="0"/>
          </a:p>
        </p:txBody>
      </p:sp>
      <p:sp>
        <p:nvSpPr>
          <p:cNvPr id="143" name="Text Box 34"/>
          <p:cNvSpPr txBox="1">
            <a:spLocks noChangeArrowheads="1"/>
          </p:cNvSpPr>
          <p:nvPr/>
        </p:nvSpPr>
        <p:spPr bwMode="auto">
          <a:xfrm>
            <a:off x="5098267" y="5105400"/>
            <a:ext cx="540533" cy="400110"/>
          </a:xfrm>
          <a:prstGeom prst="rect">
            <a:avLst/>
          </a:prstGeom>
          <a:noFill/>
          <a:ln w="19050">
            <a:noFill/>
            <a:miter lim="800000"/>
            <a:headEnd/>
            <a:tailEnd/>
          </a:ln>
          <a:effectLst/>
        </p:spPr>
        <p:txBody>
          <a:bodyPr wrap="none">
            <a:spAutoFit/>
          </a:bodyPr>
          <a:lstStyle/>
          <a:p>
            <a:r>
              <a:rPr lang="en-US" sz="2000" b="1" dirty="0"/>
              <a:t>0.5</a:t>
            </a:r>
          </a:p>
        </p:txBody>
      </p:sp>
      <p:sp>
        <p:nvSpPr>
          <p:cNvPr id="144" name="Text Box 36"/>
          <p:cNvSpPr txBox="1">
            <a:spLocks noChangeArrowheads="1"/>
          </p:cNvSpPr>
          <p:nvPr/>
        </p:nvSpPr>
        <p:spPr bwMode="auto">
          <a:xfrm>
            <a:off x="5250667" y="5528155"/>
            <a:ext cx="540533" cy="400110"/>
          </a:xfrm>
          <a:prstGeom prst="rect">
            <a:avLst/>
          </a:prstGeom>
          <a:noFill/>
          <a:ln w="19050">
            <a:noFill/>
            <a:miter lim="800000"/>
            <a:headEnd/>
            <a:tailEnd/>
          </a:ln>
          <a:effectLst/>
        </p:spPr>
        <p:txBody>
          <a:bodyPr wrap="none">
            <a:spAutoFit/>
          </a:bodyPr>
          <a:lstStyle/>
          <a:p>
            <a:r>
              <a:rPr lang="en-US" sz="2000" b="1" dirty="0"/>
              <a:t>0.3</a:t>
            </a:r>
          </a:p>
        </p:txBody>
      </p:sp>
      <p:sp>
        <p:nvSpPr>
          <p:cNvPr id="145" name="Text Box 54"/>
          <p:cNvSpPr txBox="1">
            <a:spLocks noChangeArrowheads="1"/>
          </p:cNvSpPr>
          <p:nvPr/>
        </p:nvSpPr>
        <p:spPr bwMode="auto">
          <a:xfrm>
            <a:off x="6858000" y="5558135"/>
            <a:ext cx="569387"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8.5</a:t>
            </a:r>
          </a:p>
        </p:txBody>
      </p:sp>
      <p:sp>
        <p:nvSpPr>
          <p:cNvPr id="146" name="Text Box 55"/>
          <p:cNvSpPr txBox="1">
            <a:spLocks noChangeArrowheads="1"/>
          </p:cNvSpPr>
          <p:nvPr/>
        </p:nvSpPr>
        <p:spPr bwMode="auto">
          <a:xfrm>
            <a:off x="6858000" y="6091535"/>
            <a:ext cx="569387"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6.5</a:t>
            </a:r>
          </a:p>
        </p:txBody>
      </p:sp>
      <p:sp>
        <p:nvSpPr>
          <p:cNvPr id="147" name="Text Box 35"/>
          <p:cNvSpPr txBox="1">
            <a:spLocks noChangeArrowheads="1"/>
          </p:cNvSpPr>
          <p:nvPr/>
        </p:nvSpPr>
        <p:spPr bwMode="auto">
          <a:xfrm>
            <a:off x="5098267" y="6153090"/>
            <a:ext cx="540533" cy="400110"/>
          </a:xfrm>
          <a:prstGeom prst="rect">
            <a:avLst/>
          </a:prstGeom>
          <a:noFill/>
          <a:ln w="19050">
            <a:noFill/>
            <a:miter lim="800000"/>
            <a:headEnd/>
            <a:tailEnd/>
          </a:ln>
          <a:effectLst/>
        </p:spPr>
        <p:txBody>
          <a:bodyPr wrap="none">
            <a:spAutoFit/>
          </a:bodyPr>
          <a:lstStyle/>
          <a:p>
            <a:r>
              <a:rPr lang="en-US" sz="2000" b="1" dirty="0"/>
              <a:t>0.2</a:t>
            </a:r>
          </a:p>
        </p:txBody>
      </p:sp>
      <p:sp>
        <p:nvSpPr>
          <p:cNvPr id="148" name="Text Box 31"/>
          <p:cNvSpPr txBox="1">
            <a:spLocks noChangeArrowheads="1"/>
          </p:cNvSpPr>
          <p:nvPr/>
        </p:nvSpPr>
        <p:spPr bwMode="auto">
          <a:xfrm>
            <a:off x="5943600" y="4948535"/>
            <a:ext cx="535724" cy="461665"/>
          </a:xfrm>
          <a:prstGeom prst="rect">
            <a:avLst/>
          </a:prstGeom>
          <a:noFill/>
          <a:ln w="19050">
            <a:noFill/>
            <a:miter lim="800000"/>
            <a:headEnd/>
            <a:tailEnd/>
          </a:ln>
          <a:effectLst/>
        </p:spPr>
        <p:txBody>
          <a:bodyPr wrap="none">
            <a:spAutoFit/>
          </a:bodyPr>
          <a:lstStyle/>
          <a:p>
            <a:r>
              <a:rPr lang="ar-SA" sz="2400" b="1" dirty="0"/>
              <a:t>نمو</a:t>
            </a:r>
            <a:endParaRPr lang="en-US" sz="2400" b="1" dirty="0"/>
          </a:p>
        </p:txBody>
      </p:sp>
      <p:sp>
        <p:nvSpPr>
          <p:cNvPr id="149" name="Freeform 148"/>
          <p:cNvSpPr/>
          <p:nvPr/>
        </p:nvSpPr>
        <p:spPr>
          <a:xfrm>
            <a:off x="5096656" y="2063646"/>
            <a:ext cx="1670154" cy="497174"/>
          </a:xfrm>
          <a:custGeom>
            <a:avLst/>
            <a:gdLst>
              <a:gd name="connsiteX0" fmla="*/ 0 w 1633928"/>
              <a:gd name="connsiteY0" fmla="*/ 434715 h 434715"/>
              <a:gd name="connsiteX1" fmla="*/ 509665 w 1633928"/>
              <a:gd name="connsiteY1" fmla="*/ 0 h 434715"/>
              <a:gd name="connsiteX2" fmla="*/ 1633928 w 1633928"/>
              <a:gd name="connsiteY2" fmla="*/ 0 h 434715"/>
            </a:gdLst>
            <a:ahLst/>
            <a:cxnLst>
              <a:cxn ang="0">
                <a:pos x="connsiteX0" y="connsiteY0"/>
              </a:cxn>
              <a:cxn ang="0">
                <a:pos x="connsiteX1" y="connsiteY1"/>
              </a:cxn>
              <a:cxn ang="0">
                <a:pos x="connsiteX2" y="connsiteY2"/>
              </a:cxn>
            </a:cxnLst>
            <a:rect l="l" t="t" r="r" b="b"/>
            <a:pathLst>
              <a:path w="1633928" h="434715">
                <a:moveTo>
                  <a:pt x="0" y="434715"/>
                </a:moveTo>
                <a:lnTo>
                  <a:pt x="509665" y="0"/>
                </a:lnTo>
                <a:lnTo>
                  <a:pt x="1633928"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4" name="Straight Connector 153"/>
          <p:cNvCxnSpPr/>
          <p:nvPr/>
        </p:nvCxnSpPr>
        <p:spPr>
          <a:xfrm>
            <a:off x="5105400" y="5852410"/>
            <a:ext cx="167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5105400" y="4201525"/>
            <a:ext cx="167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105400" y="2560820"/>
            <a:ext cx="167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 Box 54"/>
          <p:cNvSpPr txBox="1">
            <a:spLocks noChangeArrowheads="1"/>
          </p:cNvSpPr>
          <p:nvPr/>
        </p:nvSpPr>
        <p:spPr bwMode="auto">
          <a:xfrm>
            <a:off x="6898957" y="3429000"/>
            <a:ext cx="492443"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25</a:t>
            </a:r>
          </a:p>
        </p:txBody>
      </p:sp>
      <p:sp>
        <p:nvSpPr>
          <p:cNvPr id="169" name="Text Box 54"/>
          <p:cNvSpPr txBox="1">
            <a:spLocks noChangeArrowheads="1"/>
          </p:cNvSpPr>
          <p:nvPr/>
        </p:nvSpPr>
        <p:spPr bwMode="auto">
          <a:xfrm>
            <a:off x="6820525" y="5100935"/>
            <a:ext cx="723275"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16.5</a:t>
            </a:r>
          </a:p>
        </p:txBody>
      </p:sp>
    </p:spTree>
    <p:extLst>
      <p:ext uri="{BB962C8B-B14F-4D97-AF65-F5344CB8AC3E}">
        <p14:creationId xmlns:p14="http://schemas.microsoft.com/office/powerpoint/2010/main" val="1748207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A6F03A3-4FFE-4E57-A30B-0B4E1372F9CA}" type="slidenum">
              <a:rPr lang="ar-SA"/>
              <a:pPr/>
              <a:t>72</a:t>
            </a:fld>
            <a:endParaRPr lang="en-US"/>
          </a:p>
        </p:txBody>
      </p:sp>
      <p:sp>
        <p:nvSpPr>
          <p:cNvPr id="367618" name="Rectangle 2"/>
          <p:cNvSpPr>
            <a:spLocks noGrp="1" noChangeArrowheads="1"/>
          </p:cNvSpPr>
          <p:nvPr>
            <p:ph type="body" sz="half" idx="1"/>
          </p:nvPr>
        </p:nvSpPr>
        <p:spPr>
          <a:xfrm>
            <a:off x="88900" y="1809750"/>
            <a:ext cx="8902700" cy="4711700"/>
          </a:xfrm>
        </p:spPr>
        <p:txBody>
          <a:bodyPr/>
          <a:lstStyle/>
          <a:p>
            <a:pPr marL="344488" indent="-344488" algn="just" rtl="1">
              <a:spcBef>
                <a:spcPct val="0"/>
              </a:spcBef>
            </a:pPr>
            <a:r>
              <a:rPr lang="ar-SA" sz="2800" dirty="0">
                <a:latin typeface="Times New Roman" pitchFamily="18" charset="0"/>
                <a:cs typeface="Times New Roman" pitchFamily="18" charset="0"/>
                <a:sym typeface="Symbol" pitchFamily="18" charset="2"/>
              </a:rPr>
              <a:t>تحديد معيار مناسب لاختيار البديل الأمثل في حالة المخاطرة (أو معيار مناسب لاختيار البديل الأمثل في حالة عدم التأكد).</a:t>
            </a:r>
          </a:p>
          <a:p>
            <a:pPr marL="360363" indent="-360363" algn="just" rtl="1">
              <a:spcBef>
                <a:spcPct val="0"/>
              </a:spcBef>
            </a:pPr>
            <a:r>
              <a:rPr lang="ar-SA" sz="2800" dirty="0">
                <a:latin typeface="Times New Roman" pitchFamily="18" charset="0"/>
                <a:cs typeface="Times New Roman" pitchFamily="18" charset="0"/>
                <a:sym typeface="Symbol" pitchFamily="18" charset="2"/>
              </a:rPr>
              <a:t>تقييم العقد على شجرة القرار ابتداء من أطراف (أوراق) شجرة القرار رجوعاً إلى جذر الشجرة.</a:t>
            </a:r>
          </a:p>
          <a:p>
            <a:pPr marL="360363" indent="-360363" algn="r" rtl="1">
              <a:spcBef>
                <a:spcPct val="0"/>
              </a:spcBef>
            </a:pPr>
            <a:r>
              <a:rPr lang="ar-SA" sz="2800" dirty="0">
                <a:latin typeface="Times New Roman" pitchFamily="18" charset="0"/>
                <a:cs typeface="Times New Roman" pitchFamily="18" charset="0"/>
                <a:sym typeface="Symbol" pitchFamily="18" charset="2"/>
              </a:rPr>
              <a:t>تقييم عقدة المخاطرة على أساس معيار المخاطرة المناسب.</a:t>
            </a:r>
          </a:p>
          <a:p>
            <a:pPr marL="360363" indent="-360363" algn="r" rtl="1">
              <a:spcBef>
                <a:spcPct val="0"/>
              </a:spcBef>
              <a:buNone/>
            </a:pPr>
            <a:r>
              <a:rPr lang="ar-SA" sz="2800" dirty="0">
                <a:latin typeface="Times New Roman" pitchFamily="18" charset="0"/>
                <a:cs typeface="Times New Roman" pitchFamily="18" charset="0"/>
                <a:sym typeface="Symbol" pitchFamily="18" charset="2"/>
              </a:rPr>
              <a:t>   </a:t>
            </a:r>
            <a:r>
              <a:rPr lang="en-US" sz="16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(تقييم عقدة عدم التأكد على أساس معيار حالة عدم التأكد المناسب)</a:t>
            </a:r>
          </a:p>
          <a:p>
            <a:pPr marL="360363" indent="-360363" algn="r" rtl="1">
              <a:spcBef>
                <a:spcPct val="0"/>
              </a:spcBef>
              <a:buNone/>
            </a:pPr>
            <a:endParaRPr lang="ar-SA" sz="800" dirty="0">
              <a:latin typeface="Times New Roman" pitchFamily="18" charset="0"/>
              <a:cs typeface="Times New Roman" pitchFamily="18" charset="0"/>
              <a:sym typeface="Symbol" pitchFamily="18" charset="2"/>
            </a:endParaRPr>
          </a:p>
          <a:p>
            <a:pPr marL="360363" indent="-360363" algn="r" rtl="1">
              <a:spcBef>
                <a:spcPct val="0"/>
              </a:spcBef>
              <a:buNone/>
            </a:pPr>
            <a:endParaRPr lang="ar-SA" sz="800" dirty="0">
              <a:latin typeface="Times New Roman" pitchFamily="18" charset="0"/>
              <a:cs typeface="Times New Roman" pitchFamily="18" charset="0"/>
              <a:sym typeface="Symbol" pitchFamily="18" charset="2"/>
            </a:endParaRPr>
          </a:p>
          <a:p>
            <a:pPr marL="360363" indent="-360363" algn="r" rtl="1">
              <a:spcBef>
                <a:spcPct val="0"/>
              </a:spcBef>
              <a:buNone/>
            </a:pPr>
            <a:r>
              <a:rPr lang="ar-SA" sz="2800" dirty="0">
                <a:latin typeface="Times New Roman" pitchFamily="18" charset="0"/>
                <a:cs typeface="Times New Roman" pitchFamily="18" charset="0"/>
                <a:sym typeface="Symbol" pitchFamily="18" charset="2"/>
              </a:rPr>
              <a:t>سندرس حل شجرة القرار في حالة المخاطرة فقط:</a:t>
            </a:r>
          </a:p>
          <a:p>
            <a:pPr marL="360363" indent="-360363" algn="r" rtl="1">
              <a:spcBef>
                <a:spcPct val="0"/>
              </a:spcBef>
            </a:pPr>
            <a:r>
              <a:rPr lang="ar-SA" sz="2800" dirty="0">
                <a:latin typeface="Times New Roman" pitchFamily="18" charset="0"/>
                <a:cs typeface="Times New Roman" pitchFamily="18" charset="0"/>
                <a:sym typeface="Symbol" pitchFamily="18" charset="2"/>
              </a:rPr>
              <a:t>تقييم عقدة القرار (الاختيار) على أساس أفضل البدائل عند هذه العقدة:</a:t>
            </a:r>
          </a:p>
          <a:p>
            <a:pPr marL="1619250" lvl="1" indent="-360363" algn="r" rtl="1">
              <a:spcBef>
                <a:spcPct val="0"/>
              </a:spcBef>
            </a:pPr>
            <a:r>
              <a:rPr lang="ar-SA" dirty="0">
                <a:latin typeface="Times New Roman" pitchFamily="18" charset="0"/>
                <a:cs typeface="Times New Roman" pitchFamily="18" charset="0"/>
                <a:sym typeface="Symbol" pitchFamily="18" charset="2"/>
              </a:rPr>
              <a:t>الأكبر في حالة الأرباح</a:t>
            </a:r>
          </a:p>
          <a:p>
            <a:pPr marL="1619250" lvl="1" indent="-360363" algn="r" rtl="1">
              <a:spcBef>
                <a:spcPct val="0"/>
              </a:spcBef>
            </a:pPr>
            <a:r>
              <a:rPr lang="ar-SA" dirty="0">
                <a:latin typeface="Times New Roman" pitchFamily="18" charset="0"/>
                <a:cs typeface="Times New Roman" pitchFamily="18" charset="0"/>
                <a:sym typeface="Symbol" pitchFamily="18" charset="2"/>
              </a:rPr>
              <a:t>الأقل في حالة التكاليف</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حل شجرة القرار</a:t>
            </a:r>
            <a:endParaRPr lang="ar-SA" sz="3600" b="1" dirty="0">
              <a:solidFill>
                <a:srgbClr val="002060"/>
              </a:solidFill>
              <a:sym typeface="Symbol" pitchFamily="18"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D3849ABC-B60C-4715-AAC3-00133396A213}" type="slidenum">
              <a:rPr lang="ar-SA"/>
              <a:pPr/>
              <a:t>73</a:t>
            </a:fld>
            <a:endParaRPr lang="en-US"/>
          </a:p>
        </p:txBody>
      </p:sp>
      <p:sp>
        <p:nvSpPr>
          <p:cNvPr id="369666" name="Rectangle 2"/>
          <p:cNvSpPr>
            <a:spLocks noGrp="1" noChangeArrowheads="1"/>
          </p:cNvSpPr>
          <p:nvPr>
            <p:ph type="body" sz="half" idx="1"/>
          </p:nvPr>
        </p:nvSpPr>
        <p:spPr>
          <a:xfrm>
            <a:off x="165100" y="1809750"/>
            <a:ext cx="8737600" cy="4711700"/>
          </a:xfrm>
        </p:spPr>
        <p:txBody>
          <a:bodyPr/>
          <a:lstStyle/>
          <a:p>
            <a:pPr marL="692150" indent="-457200" algn="r" rtl="1">
              <a:spcBef>
                <a:spcPct val="0"/>
              </a:spcBef>
            </a:pPr>
            <a:r>
              <a:rPr lang="ar-SA" dirty="0">
                <a:latin typeface="Times New Roman" pitchFamily="18" charset="0"/>
                <a:cs typeface="Times New Roman" pitchFamily="18" charset="0"/>
                <a:sym typeface="Symbol" pitchFamily="18" charset="2"/>
              </a:rPr>
              <a:t>تقييم عقدة المخاطرة </a:t>
            </a:r>
            <a:r>
              <a:rPr lang="en-US" i="1" dirty="0" err="1">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 </a:t>
            </a:r>
            <a:r>
              <a:rPr lang="en-US" i="1" dirty="0">
                <a:latin typeface="Times New Roman" pitchFamily="18" charset="0"/>
                <a:cs typeface="Times New Roman" pitchFamily="18" charset="0"/>
                <a:sym typeface="Symbol" pitchFamily="18" charset="2"/>
              </a:rPr>
              <a:t>E</a:t>
            </a:r>
            <a:r>
              <a:rPr lang="en-US" sz="20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err="1">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a:t>
            </a:r>
          </a:p>
          <a:p>
            <a:pPr marL="692150" indent="-457200" algn="r" rtl="1">
              <a:spcBef>
                <a:spcPct val="0"/>
              </a:spcBef>
            </a:pPr>
            <a:r>
              <a:rPr lang="ar-SA" dirty="0">
                <a:latin typeface="Times New Roman" pitchFamily="18" charset="0"/>
                <a:cs typeface="Times New Roman" pitchFamily="18" charset="0"/>
                <a:sym typeface="Symbol" pitchFamily="18" charset="2"/>
              </a:rPr>
              <a:t>القرار عند عقدة القرار </a:t>
            </a:r>
            <a:r>
              <a:rPr lang="en-US" i="1" dirty="0" err="1">
                <a:latin typeface="Book Antiqua" pitchFamily="18" charset="0"/>
                <a:cs typeface="Times New Roman" pitchFamily="18" charset="0"/>
                <a:sym typeface="Symbol" pitchFamily="18" charset="2"/>
              </a:rPr>
              <a:t>i</a:t>
            </a:r>
            <a:r>
              <a:rPr lang="ar-SA" dirty="0">
                <a:latin typeface="Times New Roman" pitchFamily="18" charset="0"/>
                <a:cs typeface="Times New Roman" pitchFamily="18" charset="0"/>
                <a:sym typeface="Symbol" pitchFamily="18" charset="2"/>
              </a:rPr>
              <a:t> هو </a:t>
            </a:r>
            <a:r>
              <a:rPr lang="en-US" i="1" dirty="0">
                <a:latin typeface="Times New Roman" pitchFamily="18" charset="0"/>
                <a:cs typeface="Times New Roman" pitchFamily="18" charset="0"/>
                <a:sym typeface="Symbol" pitchFamily="18" charset="2"/>
              </a:rPr>
              <a:t>D</a:t>
            </a:r>
            <a:r>
              <a:rPr lang="en-US" sz="2000"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err="1">
                <a:latin typeface="Book Antiqua"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a:t>
            </a:r>
            <a:endParaRPr lang="ar-SA" dirty="0">
              <a:latin typeface="Times New Roman" pitchFamily="18" charset="0"/>
              <a:cs typeface="Times New Roman" pitchFamily="18" charset="0"/>
              <a:sym typeface="Symbol" pitchFamily="18" charset="2"/>
            </a:endParaRPr>
          </a:p>
          <a:p>
            <a:pPr marL="533400" indent="-533400">
              <a:spcBef>
                <a:spcPct val="0"/>
              </a:spcBef>
              <a:buFontTx/>
              <a:buNone/>
            </a:pPr>
            <a:endParaRPr lang="ar-SA" i="1"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 </a:t>
            </a:r>
            <a:r>
              <a:rPr lang="en-US" dirty="0">
                <a:latin typeface="Times New Roman" pitchFamily="18" charset="0"/>
                <a:cs typeface="Times New Roman" pitchFamily="18" charset="0"/>
                <a:sym typeface="Symbol" pitchFamily="18" charset="2"/>
              </a:rPr>
              <a:t>[2] = 0.5( 12 )  +  0.3( 8 )   +  0.2(  7 )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9.8 </a:t>
            </a:r>
            <a:endParaRPr lang="en-US" baseline="-250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 </a:t>
            </a:r>
            <a:r>
              <a:rPr lang="en-US" dirty="0">
                <a:latin typeface="Times New Roman" pitchFamily="18" charset="0"/>
                <a:cs typeface="Times New Roman" pitchFamily="18" charset="0"/>
                <a:sym typeface="Symbol" pitchFamily="18" charset="2"/>
              </a:rPr>
              <a:t>[3] = 0.5( 25 )  +  0.3(10)   +  0.2( -2 ) </a:t>
            </a:r>
            <a:r>
              <a:rPr lang="en-US" sz="8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15.1 </a:t>
            </a:r>
            <a:endParaRPr lang="en-US" baseline="-25000" dirty="0">
              <a:latin typeface="Times New Roman" pitchFamily="18" charset="0"/>
              <a:cs typeface="Times New Roman" pitchFamily="18" charset="0"/>
              <a:sym typeface="Symbol" pitchFamily="18" charset="2"/>
            </a:endParaRPr>
          </a:p>
          <a:p>
            <a:pPr marL="533400" indent="-533400">
              <a:spcBef>
                <a:spcPct val="0"/>
              </a:spcBef>
              <a:buFontTx/>
              <a:buNone/>
            </a:pPr>
            <a:r>
              <a:rPr lang="en-US" i="1" dirty="0">
                <a:latin typeface="Times New Roman" pitchFamily="18" charset="0"/>
                <a:cs typeface="Times New Roman" pitchFamily="18" charset="0"/>
                <a:sym typeface="Symbol" pitchFamily="18" charset="2"/>
              </a:rPr>
              <a:t>E </a:t>
            </a:r>
            <a:r>
              <a:rPr lang="en-US" dirty="0">
                <a:latin typeface="Times New Roman" pitchFamily="18" charset="0"/>
                <a:cs typeface="Times New Roman" pitchFamily="18" charset="0"/>
                <a:sym typeface="Symbol" pitchFamily="18" charset="2"/>
              </a:rPr>
              <a:t>[4] = 0.5(16.5) +  0.3(8.5)  +  0.2(6.5)  = 12.1 </a:t>
            </a:r>
            <a:endParaRPr lang="ar-SA" dirty="0">
              <a:latin typeface="Times New Roman" pitchFamily="18" charset="0"/>
              <a:cs typeface="Times New Roman" pitchFamily="18" charset="0"/>
              <a:sym typeface="Symbol" pitchFamily="18" charset="2"/>
            </a:endParaRPr>
          </a:p>
          <a:p>
            <a:pPr marL="533400" indent="-533400" algn="r" rtl="1">
              <a:spcBef>
                <a:spcPct val="0"/>
              </a:spcBef>
              <a:buFontTx/>
              <a:buNone/>
            </a:pPr>
            <a:endParaRPr lang="ar-SA" b="1" dirty="0">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sz="10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التقييم على أساس القيمة المتوقعة للعوائد</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body" sz="half" idx="1"/>
          </p:nvPr>
        </p:nvSpPr>
        <p:spPr>
          <a:xfrm>
            <a:off x="165100" y="1371600"/>
            <a:ext cx="8737600" cy="5149850"/>
          </a:xfrm>
        </p:spPr>
        <p:txBody>
          <a:bodyPr/>
          <a:lstStyle/>
          <a:p>
            <a:pPr marL="533400" indent="-533400" rtl="1">
              <a:spcBef>
                <a:spcPct val="0"/>
              </a:spcBef>
              <a:buNone/>
            </a:pPr>
            <a:r>
              <a:rPr lang="ar-SA" b="1" dirty="0">
                <a:latin typeface="Times New Roman" pitchFamily="18" charset="0"/>
                <a:cs typeface="Times New Roman" pitchFamily="18" charset="0"/>
                <a:sym typeface="Symbol" pitchFamily="18" charset="2"/>
              </a:rPr>
              <a:t> </a:t>
            </a:r>
            <a:r>
              <a:rPr lang="en-US" sz="2800" i="1" dirty="0">
                <a:solidFill>
                  <a:srgbClr val="0000FF"/>
                </a:solidFill>
                <a:latin typeface="Times New Roman" pitchFamily="18" charset="0"/>
                <a:cs typeface="Times New Roman" pitchFamily="18" charset="0"/>
                <a:sym typeface="Symbol" pitchFamily="18" charset="2"/>
              </a:rPr>
              <a:t>D </a:t>
            </a:r>
            <a:r>
              <a:rPr lang="en-US" sz="2800" dirty="0">
                <a:solidFill>
                  <a:srgbClr val="0000FF"/>
                </a:solidFill>
                <a:latin typeface="Times New Roman" pitchFamily="18" charset="0"/>
                <a:cs typeface="Times New Roman" pitchFamily="18" charset="0"/>
                <a:sym typeface="Symbol" pitchFamily="18" charset="2"/>
              </a:rPr>
              <a:t>[1] = max {9.8</a:t>
            </a:r>
            <a:r>
              <a:rPr lang="en-US" sz="2800" baseline="-25000" dirty="0">
                <a:solidFill>
                  <a:srgbClr val="0000FF"/>
                </a:solidFill>
                <a:latin typeface="Times New Roman" pitchFamily="18" charset="0"/>
                <a:cs typeface="Times New Roman" pitchFamily="18" charset="0"/>
                <a:sym typeface="Symbol" pitchFamily="18" charset="2"/>
              </a:rPr>
              <a:t>  </a:t>
            </a:r>
            <a:r>
              <a:rPr lang="en-US" sz="2800" dirty="0">
                <a:solidFill>
                  <a:srgbClr val="0000FF"/>
                </a:solidFill>
                <a:latin typeface="Times New Roman" pitchFamily="18" charset="0"/>
                <a:cs typeface="Times New Roman" pitchFamily="18" charset="0"/>
                <a:sym typeface="Symbol" pitchFamily="18" charset="2"/>
              </a:rPr>
              <a:t>, 15.1  , 12.1 } = 15.1 </a:t>
            </a:r>
            <a:endParaRPr lang="ar-SA" b="1" dirty="0">
              <a:solidFill>
                <a:srgbClr val="0000FF"/>
              </a:solidFill>
              <a:latin typeface="Times New Roman" pitchFamily="18" charset="0"/>
              <a:cs typeface="Times New Roman" pitchFamily="18" charset="0"/>
              <a:sym typeface="Symbol" pitchFamily="18" charset="2"/>
            </a:endParaRPr>
          </a:p>
          <a:p>
            <a:pPr marL="1092200" lvl="1" indent="-457200" algn="r" rtl="1">
              <a:spcBef>
                <a:spcPct val="0"/>
              </a:spcBef>
              <a:buFontTx/>
              <a:buNone/>
            </a:pPr>
            <a:endParaRPr lang="ar-SA" sz="1000" dirty="0">
              <a:latin typeface="Times New Roman" pitchFamily="18" charset="0"/>
              <a:cs typeface="Times New Roman" pitchFamily="18" charset="0"/>
              <a:sym typeface="Symbol" pitchFamily="18" charset="2"/>
            </a:endParaRPr>
          </a:p>
        </p:txBody>
      </p:sp>
      <p:sp>
        <p:nvSpPr>
          <p:cNvPr id="65" name="Slide Number Placeholder 6"/>
          <p:cNvSpPr>
            <a:spLocks noGrp="1"/>
          </p:cNvSpPr>
          <p:nvPr>
            <p:ph type="sldNum" sz="quarter" idx="12"/>
          </p:nvPr>
        </p:nvSpPr>
        <p:spPr/>
        <p:txBody>
          <a:bodyPr/>
          <a:lstStyle/>
          <a:p>
            <a:fld id="{474F424F-9ACC-4C2C-96F9-739B823F08C9}" type="slidenum">
              <a:rPr lang="ar-SA"/>
              <a:pPr/>
              <a:t>74</a:t>
            </a:fld>
            <a:endParaRPr lang="en-US" dirty="0"/>
          </a:p>
        </p:txBody>
      </p:sp>
      <p:sp>
        <p:nvSpPr>
          <p:cNvPr id="6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التقييم على أساس القيمة المتوقعة للعوائد</a:t>
            </a:r>
          </a:p>
        </p:txBody>
      </p:sp>
      <p:sp>
        <p:nvSpPr>
          <p:cNvPr id="67" name="Rectangle 66"/>
          <p:cNvSpPr/>
          <p:nvPr/>
        </p:nvSpPr>
        <p:spPr>
          <a:xfrm>
            <a:off x="1066800" y="4313420"/>
            <a:ext cx="5334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p>
        </p:txBody>
      </p:sp>
      <p:sp>
        <p:nvSpPr>
          <p:cNvPr id="78" name="Freeform 77"/>
          <p:cNvSpPr/>
          <p:nvPr/>
        </p:nvSpPr>
        <p:spPr>
          <a:xfrm>
            <a:off x="1600200" y="2808875"/>
            <a:ext cx="3048000" cy="1686925"/>
          </a:xfrm>
          <a:custGeom>
            <a:avLst/>
            <a:gdLst>
              <a:gd name="connsiteX0" fmla="*/ 0 w 2713219"/>
              <a:gd name="connsiteY0" fmla="*/ 779488 h 779488"/>
              <a:gd name="connsiteX1" fmla="*/ 854439 w 2713219"/>
              <a:gd name="connsiteY1" fmla="*/ 29980 h 779488"/>
              <a:gd name="connsiteX2" fmla="*/ 2713219 w 2713219"/>
              <a:gd name="connsiteY2" fmla="*/ 0 h 779488"/>
              <a:gd name="connsiteX3" fmla="*/ 2713219 w 2713219"/>
              <a:gd name="connsiteY3" fmla="*/ 0 h 779488"/>
            </a:gdLst>
            <a:ahLst/>
            <a:cxnLst>
              <a:cxn ang="0">
                <a:pos x="connsiteX0" y="connsiteY0"/>
              </a:cxn>
              <a:cxn ang="0">
                <a:pos x="connsiteX1" y="connsiteY1"/>
              </a:cxn>
              <a:cxn ang="0">
                <a:pos x="connsiteX2" y="connsiteY2"/>
              </a:cxn>
              <a:cxn ang="0">
                <a:pos x="connsiteX3" y="connsiteY3"/>
              </a:cxn>
            </a:cxnLst>
            <a:rect l="l" t="t" r="r" b="b"/>
            <a:pathLst>
              <a:path w="2713219" h="779488">
                <a:moveTo>
                  <a:pt x="0" y="779488"/>
                </a:moveTo>
                <a:lnTo>
                  <a:pt x="854439" y="29980"/>
                </a:lnTo>
                <a:lnTo>
                  <a:pt x="2713219" y="0"/>
                </a:lnTo>
                <a:lnTo>
                  <a:pt x="2713219"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4" name="Straight Connector 83"/>
          <p:cNvCxnSpPr>
            <a:endCxn id="94" idx="2"/>
          </p:cNvCxnSpPr>
          <p:nvPr/>
        </p:nvCxnSpPr>
        <p:spPr>
          <a:xfrm flipV="1">
            <a:off x="1600200" y="4430125"/>
            <a:ext cx="3048000" cy="656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1600200" y="4495800"/>
            <a:ext cx="3048000" cy="1676400"/>
          </a:xfrm>
          <a:custGeom>
            <a:avLst/>
            <a:gdLst>
              <a:gd name="connsiteX0" fmla="*/ 0 w 3087973"/>
              <a:gd name="connsiteY0" fmla="*/ 0 h 1334125"/>
              <a:gd name="connsiteX1" fmla="*/ 1049311 w 3087973"/>
              <a:gd name="connsiteY1" fmla="*/ 1334125 h 1334125"/>
              <a:gd name="connsiteX2" fmla="*/ 3087973 w 3087973"/>
              <a:gd name="connsiteY2" fmla="*/ 1304144 h 1334125"/>
            </a:gdLst>
            <a:ahLst/>
            <a:cxnLst>
              <a:cxn ang="0">
                <a:pos x="connsiteX0" y="connsiteY0"/>
              </a:cxn>
              <a:cxn ang="0">
                <a:pos x="connsiteX1" y="connsiteY1"/>
              </a:cxn>
              <a:cxn ang="0">
                <a:pos x="connsiteX2" y="connsiteY2"/>
              </a:cxn>
            </a:cxnLst>
            <a:rect l="l" t="t" r="r" b="b"/>
            <a:pathLst>
              <a:path w="3087973" h="1334125">
                <a:moveTo>
                  <a:pt x="0" y="0"/>
                </a:moveTo>
                <a:lnTo>
                  <a:pt x="1049311" y="1334125"/>
                </a:lnTo>
                <a:lnTo>
                  <a:pt x="3087973" y="1304144"/>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Oval 92"/>
          <p:cNvSpPr/>
          <p:nvPr/>
        </p:nvSpPr>
        <p:spPr>
          <a:xfrm>
            <a:off x="4648200" y="2565285"/>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p>
        </p:txBody>
      </p:sp>
      <p:sp>
        <p:nvSpPr>
          <p:cNvPr id="94" name="Oval 93"/>
          <p:cNvSpPr/>
          <p:nvPr/>
        </p:nvSpPr>
        <p:spPr>
          <a:xfrm>
            <a:off x="4648200" y="4201525"/>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p>
        </p:txBody>
      </p:sp>
      <p:sp>
        <p:nvSpPr>
          <p:cNvPr id="95" name="Oval 94"/>
          <p:cNvSpPr/>
          <p:nvPr/>
        </p:nvSpPr>
        <p:spPr>
          <a:xfrm>
            <a:off x="4648200" y="58674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4</a:t>
            </a:r>
          </a:p>
        </p:txBody>
      </p:sp>
      <p:sp>
        <p:nvSpPr>
          <p:cNvPr id="97" name="Text Box 28"/>
          <p:cNvSpPr txBox="1">
            <a:spLocks noChangeArrowheads="1"/>
          </p:cNvSpPr>
          <p:nvPr/>
        </p:nvSpPr>
        <p:spPr bwMode="auto">
          <a:xfrm>
            <a:off x="3057525" y="2377190"/>
            <a:ext cx="1152880" cy="461665"/>
          </a:xfrm>
          <a:prstGeom prst="rect">
            <a:avLst/>
          </a:prstGeom>
          <a:noFill/>
          <a:ln w="19050">
            <a:noFill/>
            <a:miter lim="800000"/>
            <a:headEnd/>
            <a:tailEnd/>
          </a:ln>
          <a:effectLst/>
        </p:spPr>
        <p:txBody>
          <a:bodyPr wrap="none">
            <a:spAutoFit/>
          </a:bodyPr>
          <a:lstStyle/>
          <a:p>
            <a:r>
              <a:rPr lang="ar-SA" sz="2400" b="1" dirty="0"/>
              <a:t>بيع الأثاث</a:t>
            </a:r>
            <a:endParaRPr lang="en-US" sz="2400" b="1" dirty="0"/>
          </a:p>
        </p:txBody>
      </p:sp>
      <p:sp>
        <p:nvSpPr>
          <p:cNvPr id="98" name="Text Box 29"/>
          <p:cNvSpPr txBox="1">
            <a:spLocks noChangeArrowheads="1"/>
          </p:cNvSpPr>
          <p:nvPr/>
        </p:nvSpPr>
        <p:spPr bwMode="auto">
          <a:xfrm>
            <a:off x="3036632" y="3957935"/>
            <a:ext cx="1306768" cy="461665"/>
          </a:xfrm>
          <a:prstGeom prst="rect">
            <a:avLst/>
          </a:prstGeom>
          <a:noFill/>
          <a:ln w="19050">
            <a:noFill/>
            <a:miter lim="800000"/>
            <a:headEnd/>
            <a:tailEnd/>
          </a:ln>
          <a:effectLst/>
        </p:spPr>
        <p:txBody>
          <a:bodyPr wrap="none">
            <a:spAutoFit/>
          </a:bodyPr>
          <a:lstStyle/>
          <a:p>
            <a:r>
              <a:rPr lang="ar-SA" sz="2400" b="1" dirty="0"/>
              <a:t>شراء أسهم</a:t>
            </a:r>
            <a:endParaRPr lang="en-US" sz="2400" b="1" dirty="0"/>
          </a:p>
        </p:txBody>
      </p:sp>
      <p:sp>
        <p:nvSpPr>
          <p:cNvPr id="99" name="Text Box 30"/>
          <p:cNvSpPr txBox="1">
            <a:spLocks noChangeArrowheads="1"/>
          </p:cNvSpPr>
          <p:nvPr/>
        </p:nvSpPr>
        <p:spPr bwMode="auto">
          <a:xfrm>
            <a:off x="2819400" y="5710535"/>
            <a:ext cx="1696298" cy="461665"/>
          </a:xfrm>
          <a:prstGeom prst="rect">
            <a:avLst/>
          </a:prstGeom>
          <a:noFill/>
          <a:ln w="19050">
            <a:noFill/>
            <a:miter lim="800000"/>
            <a:headEnd/>
            <a:tailEnd/>
          </a:ln>
          <a:effectLst/>
        </p:spPr>
        <p:txBody>
          <a:bodyPr wrap="none">
            <a:spAutoFit/>
          </a:bodyPr>
          <a:lstStyle/>
          <a:p>
            <a:r>
              <a:rPr lang="ar-SA" sz="2400" b="1" dirty="0"/>
              <a:t>تسويق سيارات</a:t>
            </a:r>
            <a:endParaRPr lang="en-US" sz="2400" b="1" dirty="0"/>
          </a:p>
        </p:txBody>
      </p:sp>
      <p:sp>
        <p:nvSpPr>
          <p:cNvPr id="105" name="Freeform 104"/>
          <p:cNvSpPr/>
          <p:nvPr/>
        </p:nvSpPr>
        <p:spPr>
          <a:xfrm>
            <a:off x="5096656" y="2786389"/>
            <a:ext cx="1663908" cy="524656"/>
          </a:xfrm>
          <a:custGeom>
            <a:avLst/>
            <a:gdLst>
              <a:gd name="connsiteX0" fmla="*/ 0 w 1663908"/>
              <a:gd name="connsiteY0" fmla="*/ 0 h 419725"/>
              <a:gd name="connsiteX1" fmla="*/ 569626 w 1663908"/>
              <a:gd name="connsiteY1" fmla="*/ 419725 h 419725"/>
              <a:gd name="connsiteX2" fmla="*/ 1663908 w 1663908"/>
              <a:gd name="connsiteY2" fmla="*/ 419725 h 419725"/>
            </a:gdLst>
            <a:ahLst/>
            <a:cxnLst>
              <a:cxn ang="0">
                <a:pos x="connsiteX0" y="connsiteY0"/>
              </a:cxn>
              <a:cxn ang="0">
                <a:pos x="connsiteX1" y="connsiteY1"/>
              </a:cxn>
              <a:cxn ang="0">
                <a:pos x="connsiteX2" y="connsiteY2"/>
              </a:cxn>
            </a:cxnLst>
            <a:rect l="l" t="t" r="r" b="b"/>
            <a:pathLst>
              <a:path w="1663908" h="419725">
                <a:moveTo>
                  <a:pt x="0" y="0"/>
                </a:moveTo>
                <a:lnTo>
                  <a:pt x="569626" y="419725"/>
                </a:lnTo>
                <a:lnTo>
                  <a:pt x="1663908" y="419725"/>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ext Box 31"/>
          <p:cNvSpPr txBox="1">
            <a:spLocks noChangeArrowheads="1"/>
          </p:cNvSpPr>
          <p:nvPr/>
        </p:nvSpPr>
        <p:spPr bwMode="auto">
          <a:xfrm>
            <a:off x="5943600" y="1885545"/>
            <a:ext cx="535724" cy="461665"/>
          </a:xfrm>
          <a:prstGeom prst="rect">
            <a:avLst/>
          </a:prstGeom>
          <a:noFill/>
          <a:ln w="19050">
            <a:noFill/>
            <a:miter lim="800000"/>
            <a:headEnd/>
            <a:tailEnd/>
          </a:ln>
          <a:effectLst/>
        </p:spPr>
        <p:txBody>
          <a:bodyPr wrap="none">
            <a:spAutoFit/>
          </a:bodyPr>
          <a:lstStyle/>
          <a:p>
            <a:r>
              <a:rPr lang="ar-SA" sz="2400" b="1" dirty="0"/>
              <a:t>نمو</a:t>
            </a:r>
            <a:endParaRPr lang="en-US" sz="2400" b="1" dirty="0"/>
          </a:p>
        </p:txBody>
      </p:sp>
      <p:sp>
        <p:nvSpPr>
          <p:cNvPr id="107" name="Text Box 32"/>
          <p:cNvSpPr txBox="1">
            <a:spLocks noChangeArrowheads="1"/>
          </p:cNvSpPr>
          <p:nvPr/>
        </p:nvSpPr>
        <p:spPr bwMode="auto">
          <a:xfrm>
            <a:off x="5955818" y="2392180"/>
            <a:ext cx="673582" cy="461665"/>
          </a:xfrm>
          <a:prstGeom prst="rect">
            <a:avLst/>
          </a:prstGeom>
          <a:noFill/>
          <a:ln w="19050">
            <a:noFill/>
            <a:miter lim="800000"/>
            <a:headEnd/>
            <a:tailEnd/>
          </a:ln>
          <a:effectLst/>
        </p:spPr>
        <p:txBody>
          <a:bodyPr wrap="none">
            <a:spAutoFit/>
          </a:bodyPr>
          <a:lstStyle/>
          <a:p>
            <a:r>
              <a:rPr lang="ar-SA" sz="2400" b="1" dirty="0"/>
              <a:t>ركود</a:t>
            </a:r>
            <a:endParaRPr lang="en-US" sz="2400" b="1" dirty="0"/>
          </a:p>
        </p:txBody>
      </p:sp>
      <p:sp>
        <p:nvSpPr>
          <p:cNvPr id="108" name="Text Box 33"/>
          <p:cNvSpPr txBox="1">
            <a:spLocks noChangeArrowheads="1"/>
          </p:cNvSpPr>
          <p:nvPr/>
        </p:nvSpPr>
        <p:spPr bwMode="auto">
          <a:xfrm>
            <a:off x="5874809" y="2912185"/>
            <a:ext cx="777777" cy="461665"/>
          </a:xfrm>
          <a:prstGeom prst="rect">
            <a:avLst/>
          </a:prstGeom>
          <a:noFill/>
          <a:ln w="19050">
            <a:noFill/>
            <a:miter lim="800000"/>
            <a:headEnd/>
            <a:tailEnd/>
          </a:ln>
          <a:effectLst/>
        </p:spPr>
        <p:txBody>
          <a:bodyPr wrap="none">
            <a:spAutoFit/>
          </a:bodyPr>
          <a:lstStyle/>
          <a:p>
            <a:r>
              <a:rPr lang="ar-SA" sz="2400" b="1" dirty="0"/>
              <a:t>تضخم</a:t>
            </a:r>
            <a:endParaRPr lang="en-US" sz="2400" b="1" dirty="0"/>
          </a:p>
        </p:txBody>
      </p:sp>
      <p:sp>
        <p:nvSpPr>
          <p:cNvPr id="109" name="Text Box 34"/>
          <p:cNvSpPr txBox="1">
            <a:spLocks noChangeArrowheads="1"/>
          </p:cNvSpPr>
          <p:nvPr/>
        </p:nvSpPr>
        <p:spPr bwMode="auto">
          <a:xfrm>
            <a:off x="5098267" y="2057400"/>
            <a:ext cx="540533" cy="400110"/>
          </a:xfrm>
          <a:prstGeom prst="rect">
            <a:avLst/>
          </a:prstGeom>
          <a:noFill/>
          <a:ln w="19050">
            <a:noFill/>
            <a:miter lim="800000"/>
            <a:headEnd/>
            <a:tailEnd/>
          </a:ln>
          <a:effectLst/>
        </p:spPr>
        <p:txBody>
          <a:bodyPr wrap="none">
            <a:spAutoFit/>
          </a:bodyPr>
          <a:lstStyle/>
          <a:p>
            <a:r>
              <a:rPr lang="en-US" sz="2000" b="1" dirty="0"/>
              <a:t>0.5</a:t>
            </a:r>
          </a:p>
        </p:txBody>
      </p:sp>
      <p:sp>
        <p:nvSpPr>
          <p:cNvPr id="110" name="Text Box 35"/>
          <p:cNvSpPr txBox="1">
            <a:spLocks noChangeArrowheads="1"/>
          </p:cNvSpPr>
          <p:nvPr/>
        </p:nvSpPr>
        <p:spPr bwMode="auto">
          <a:xfrm>
            <a:off x="5067037" y="3105090"/>
            <a:ext cx="540533" cy="400110"/>
          </a:xfrm>
          <a:prstGeom prst="rect">
            <a:avLst/>
          </a:prstGeom>
          <a:noFill/>
          <a:ln w="19050">
            <a:noFill/>
            <a:miter lim="800000"/>
            <a:headEnd/>
            <a:tailEnd/>
          </a:ln>
          <a:effectLst/>
        </p:spPr>
        <p:txBody>
          <a:bodyPr wrap="none">
            <a:spAutoFit/>
          </a:bodyPr>
          <a:lstStyle/>
          <a:p>
            <a:r>
              <a:rPr lang="en-US" sz="2000" b="1" dirty="0"/>
              <a:t>0.2</a:t>
            </a:r>
          </a:p>
        </p:txBody>
      </p:sp>
      <p:sp>
        <p:nvSpPr>
          <p:cNvPr id="111" name="Text Box 36"/>
          <p:cNvSpPr txBox="1">
            <a:spLocks noChangeArrowheads="1"/>
          </p:cNvSpPr>
          <p:nvPr/>
        </p:nvSpPr>
        <p:spPr bwMode="auto">
          <a:xfrm>
            <a:off x="5250667" y="2459105"/>
            <a:ext cx="540533" cy="400110"/>
          </a:xfrm>
          <a:prstGeom prst="rect">
            <a:avLst/>
          </a:prstGeom>
          <a:noFill/>
          <a:ln w="19050">
            <a:noFill/>
            <a:miter lim="800000"/>
            <a:headEnd/>
            <a:tailEnd/>
          </a:ln>
          <a:effectLst/>
        </p:spPr>
        <p:txBody>
          <a:bodyPr wrap="none">
            <a:spAutoFit/>
          </a:bodyPr>
          <a:lstStyle/>
          <a:p>
            <a:r>
              <a:rPr lang="en-US" sz="2000" b="1" dirty="0"/>
              <a:t>0.3</a:t>
            </a:r>
          </a:p>
        </p:txBody>
      </p:sp>
      <p:sp>
        <p:nvSpPr>
          <p:cNvPr id="112" name="Text Box 53"/>
          <p:cNvSpPr txBox="1">
            <a:spLocks noChangeArrowheads="1"/>
          </p:cNvSpPr>
          <p:nvPr/>
        </p:nvSpPr>
        <p:spPr bwMode="auto">
          <a:xfrm>
            <a:off x="6776537" y="2022955"/>
            <a:ext cx="492443"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12</a:t>
            </a:r>
          </a:p>
        </p:txBody>
      </p:sp>
      <p:sp>
        <p:nvSpPr>
          <p:cNvPr id="113" name="Text Box 54"/>
          <p:cNvSpPr txBox="1">
            <a:spLocks noChangeArrowheads="1"/>
          </p:cNvSpPr>
          <p:nvPr/>
        </p:nvSpPr>
        <p:spPr bwMode="auto">
          <a:xfrm>
            <a:off x="6822757" y="2514600"/>
            <a:ext cx="338554"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8</a:t>
            </a:r>
          </a:p>
        </p:txBody>
      </p:sp>
      <p:sp>
        <p:nvSpPr>
          <p:cNvPr id="114" name="Text Box 55"/>
          <p:cNvSpPr txBox="1">
            <a:spLocks noChangeArrowheads="1"/>
          </p:cNvSpPr>
          <p:nvPr/>
        </p:nvSpPr>
        <p:spPr bwMode="auto">
          <a:xfrm>
            <a:off x="6824246" y="3048000"/>
            <a:ext cx="338554"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7</a:t>
            </a:r>
          </a:p>
        </p:txBody>
      </p:sp>
      <p:sp>
        <p:nvSpPr>
          <p:cNvPr id="115" name="Freeform 114"/>
          <p:cNvSpPr/>
          <p:nvPr/>
        </p:nvSpPr>
        <p:spPr>
          <a:xfrm>
            <a:off x="5111646" y="3918237"/>
            <a:ext cx="1670154" cy="497174"/>
          </a:xfrm>
          <a:custGeom>
            <a:avLst/>
            <a:gdLst>
              <a:gd name="connsiteX0" fmla="*/ 0 w 1633928"/>
              <a:gd name="connsiteY0" fmla="*/ 434715 h 434715"/>
              <a:gd name="connsiteX1" fmla="*/ 509665 w 1633928"/>
              <a:gd name="connsiteY1" fmla="*/ 0 h 434715"/>
              <a:gd name="connsiteX2" fmla="*/ 1633928 w 1633928"/>
              <a:gd name="connsiteY2" fmla="*/ 0 h 434715"/>
            </a:gdLst>
            <a:ahLst/>
            <a:cxnLst>
              <a:cxn ang="0">
                <a:pos x="connsiteX0" y="connsiteY0"/>
              </a:cxn>
              <a:cxn ang="0">
                <a:pos x="connsiteX1" y="connsiteY1"/>
              </a:cxn>
              <a:cxn ang="0">
                <a:pos x="connsiteX2" y="connsiteY2"/>
              </a:cxn>
            </a:cxnLst>
            <a:rect l="l" t="t" r="r" b="b"/>
            <a:pathLst>
              <a:path w="1633928" h="434715">
                <a:moveTo>
                  <a:pt x="0" y="434715"/>
                </a:moveTo>
                <a:lnTo>
                  <a:pt x="509665" y="0"/>
                </a:lnTo>
                <a:lnTo>
                  <a:pt x="1633928"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Freeform 116"/>
          <p:cNvSpPr/>
          <p:nvPr/>
        </p:nvSpPr>
        <p:spPr>
          <a:xfrm>
            <a:off x="5096656" y="4438869"/>
            <a:ext cx="1663908" cy="524656"/>
          </a:xfrm>
          <a:custGeom>
            <a:avLst/>
            <a:gdLst>
              <a:gd name="connsiteX0" fmla="*/ 0 w 1663908"/>
              <a:gd name="connsiteY0" fmla="*/ 0 h 419725"/>
              <a:gd name="connsiteX1" fmla="*/ 569626 w 1663908"/>
              <a:gd name="connsiteY1" fmla="*/ 419725 h 419725"/>
              <a:gd name="connsiteX2" fmla="*/ 1663908 w 1663908"/>
              <a:gd name="connsiteY2" fmla="*/ 419725 h 419725"/>
            </a:gdLst>
            <a:ahLst/>
            <a:cxnLst>
              <a:cxn ang="0">
                <a:pos x="connsiteX0" y="connsiteY0"/>
              </a:cxn>
              <a:cxn ang="0">
                <a:pos x="connsiteX1" y="connsiteY1"/>
              </a:cxn>
              <a:cxn ang="0">
                <a:pos x="connsiteX2" y="connsiteY2"/>
              </a:cxn>
            </a:cxnLst>
            <a:rect l="l" t="t" r="r" b="b"/>
            <a:pathLst>
              <a:path w="1663908" h="419725">
                <a:moveTo>
                  <a:pt x="0" y="0"/>
                </a:moveTo>
                <a:lnTo>
                  <a:pt x="569626" y="419725"/>
                </a:lnTo>
                <a:lnTo>
                  <a:pt x="1663908" y="419725"/>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 Box 32"/>
          <p:cNvSpPr txBox="1">
            <a:spLocks noChangeArrowheads="1"/>
          </p:cNvSpPr>
          <p:nvPr/>
        </p:nvSpPr>
        <p:spPr bwMode="auto">
          <a:xfrm>
            <a:off x="5955818" y="4029670"/>
            <a:ext cx="673582" cy="461665"/>
          </a:xfrm>
          <a:prstGeom prst="rect">
            <a:avLst/>
          </a:prstGeom>
          <a:noFill/>
          <a:ln w="19050">
            <a:noFill/>
            <a:miter lim="800000"/>
            <a:headEnd/>
            <a:tailEnd/>
          </a:ln>
          <a:effectLst/>
        </p:spPr>
        <p:txBody>
          <a:bodyPr wrap="none">
            <a:spAutoFit/>
          </a:bodyPr>
          <a:lstStyle/>
          <a:p>
            <a:r>
              <a:rPr lang="ar-SA" sz="2400" b="1" dirty="0"/>
              <a:t>ركود</a:t>
            </a:r>
            <a:endParaRPr lang="en-US" sz="2400" b="1" dirty="0"/>
          </a:p>
        </p:txBody>
      </p:sp>
      <p:sp>
        <p:nvSpPr>
          <p:cNvPr id="119" name="Text Box 33"/>
          <p:cNvSpPr txBox="1">
            <a:spLocks noChangeArrowheads="1"/>
          </p:cNvSpPr>
          <p:nvPr/>
        </p:nvSpPr>
        <p:spPr bwMode="auto">
          <a:xfrm>
            <a:off x="5874809" y="4534685"/>
            <a:ext cx="777777" cy="461665"/>
          </a:xfrm>
          <a:prstGeom prst="rect">
            <a:avLst/>
          </a:prstGeom>
          <a:noFill/>
          <a:ln w="19050">
            <a:noFill/>
            <a:miter lim="800000"/>
            <a:headEnd/>
            <a:tailEnd/>
          </a:ln>
          <a:effectLst/>
        </p:spPr>
        <p:txBody>
          <a:bodyPr wrap="none">
            <a:spAutoFit/>
          </a:bodyPr>
          <a:lstStyle/>
          <a:p>
            <a:r>
              <a:rPr lang="ar-SA" sz="2400" b="1" dirty="0"/>
              <a:t>تضخم</a:t>
            </a:r>
            <a:endParaRPr lang="en-US" sz="2400" b="1" dirty="0"/>
          </a:p>
        </p:txBody>
      </p:sp>
      <p:sp>
        <p:nvSpPr>
          <p:cNvPr id="120" name="Text Box 34"/>
          <p:cNvSpPr txBox="1">
            <a:spLocks noChangeArrowheads="1"/>
          </p:cNvSpPr>
          <p:nvPr/>
        </p:nvSpPr>
        <p:spPr bwMode="auto">
          <a:xfrm>
            <a:off x="5068287" y="3733800"/>
            <a:ext cx="540533" cy="400110"/>
          </a:xfrm>
          <a:prstGeom prst="rect">
            <a:avLst/>
          </a:prstGeom>
          <a:noFill/>
          <a:ln w="19050">
            <a:noFill/>
            <a:miter lim="800000"/>
            <a:headEnd/>
            <a:tailEnd/>
          </a:ln>
          <a:effectLst/>
        </p:spPr>
        <p:txBody>
          <a:bodyPr wrap="none">
            <a:spAutoFit/>
          </a:bodyPr>
          <a:lstStyle/>
          <a:p>
            <a:r>
              <a:rPr lang="en-US" sz="2000" b="1" dirty="0"/>
              <a:t>0.5</a:t>
            </a:r>
          </a:p>
        </p:txBody>
      </p:sp>
      <p:sp>
        <p:nvSpPr>
          <p:cNvPr id="121" name="Text Box 36"/>
          <p:cNvSpPr txBox="1">
            <a:spLocks noChangeArrowheads="1"/>
          </p:cNvSpPr>
          <p:nvPr/>
        </p:nvSpPr>
        <p:spPr bwMode="auto">
          <a:xfrm>
            <a:off x="5250667" y="4111585"/>
            <a:ext cx="540533" cy="400110"/>
          </a:xfrm>
          <a:prstGeom prst="rect">
            <a:avLst/>
          </a:prstGeom>
          <a:noFill/>
          <a:ln w="19050">
            <a:noFill/>
            <a:miter lim="800000"/>
            <a:headEnd/>
            <a:tailEnd/>
          </a:ln>
          <a:effectLst/>
        </p:spPr>
        <p:txBody>
          <a:bodyPr wrap="none">
            <a:spAutoFit/>
          </a:bodyPr>
          <a:lstStyle/>
          <a:p>
            <a:r>
              <a:rPr lang="en-US" sz="2000" b="1" dirty="0"/>
              <a:t>0.3</a:t>
            </a:r>
          </a:p>
        </p:txBody>
      </p:sp>
      <p:sp>
        <p:nvSpPr>
          <p:cNvPr id="122" name="Text Box 54"/>
          <p:cNvSpPr txBox="1">
            <a:spLocks noChangeArrowheads="1"/>
          </p:cNvSpPr>
          <p:nvPr/>
        </p:nvSpPr>
        <p:spPr bwMode="auto">
          <a:xfrm>
            <a:off x="6858000" y="4186535"/>
            <a:ext cx="492443"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10</a:t>
            </a:r>
          </a:p>
        </p:txBody>
      </p:sp>
      <p:sp>
        <p:nvSpPr>
          <p:cNvPr id="123" name="Text Box 55"/>
          <p:cNvSpPr txBox="1">
            <a:spLocks noChangeArrowheads="1"/>
          </p:cNvSpPr>
          <p:nvPr/>
        </p:nvSpPr>
        <p:spPr bwMode="auto">
          <a:xfrm>
            <a:off x="6900446" y="4658725"/>
            <a:ext cx="441146"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-2</a:t>
            </a:r>
          </a:p>
        </p:txBody>
      </p:sp>
      <p:sp>
        <p:nvSpPr>
          <p:cNvPr id="124" name="Text Box 35"/>
          <p:cNvSpPr txBox="1">
            <a:spLocks noChangeArrowheads="1"/>
          </p:cNvSpPr>
          <p:nvPr/>
        </p:nvSpPr>
        <p:spPr bwMode="auto">
          <a:xfrm>
            <a:off x="5029200" y="4705290"/>
            <a:ext cx="540533" cy="400110"/>
          </a:xfrm>
          <a:prstGeom prst="rect">
            <a:avLst/>
          </a:prstGeom>
          <a:noFill/>
          <a:ln w="19050">
            <a:noFill/>
            <a:miter lim="800000"/>
            <a:headEnd/>
            <a:tailEnd/>
          </a:ln>
          <a:effectLst/>
        </p:spPr>
        <p:txBody>
          <a:bodyPr wrap="none">
            <a:spAutoFit/>
          </a:bodyPr>
          <a:lstStyle/>
          <a:p>
            <a:r>
              <a:rPr lang="en-US" sz="2000" b="1" dirty="0"/>
              <a:t>0.2</a:t>
            </a:r>
          </a:p>
        </p:txBody>
      </p:sp>
      <p:sp>
        <p:nvSpPr>
          <p:cNvPr id="125" name="Text Box 31"/>
          <p:cNvSpPr txBox="1">
            <a:spLocks noChangeArrowheads="1"/>
          </p:cNvSpPr>
          <p:nvPr/>
        </p:nvSpPr>
        <p:spPr bwMode="auto">
          <a:xfrm>
            <a:off x="5943600" y="3500735"/>
            <a:ext cx="535724" cy="461665"/>
          </a:xfrm>
          <a:prstGeom prst="rect">
            <a:avLst/>
          </a:prstGeom>
          <a:noFill/>
          <a:ln w="19050">
            <a:noFill/>
            <a:miter lim="800000"/>
            <a:headEnd/>
            <a:tailEnd/>
          </a:ln>
          <a:effectLst/>
        </p:spPr>
        <p:txBody>
          <a:bodyPr wrap="none">
            <a:spAutoFit/>
          </a:bodyPr>
          <a:lstStyle/>
          <a:p>
            <a:r>
              <a:rPr lang="ar-SA" sz="2400" b="1" dirty="0"/>
              <a:t>نمو</a:t>
            </a:r>
            <a:endParaRPr lang="en-US" sz="2400" b="1" dirty="0"/>
          </a:p>
        </p:txBody>
      </p:sp>
      <p:sp>
        <p:nvSpPr>
          <p:cNvPr id="138" name="Freeform 137"/>
          <p:cNvSpPr/>
          <p:nvPr/>
        </p:nvSpPr>
        <p:spPr>
          <a:xfrm>
            <a:off x="5111646" y="5578397"/>
            <a:ext cx="1670154" cy="497174"/>
          </a:xfrm>
          <a:custGeom>
            <a:avLst/>
            <a:gdLst>
              <a:gd name="connsiteX0" fmla="*/ 0 w 1633928"/>
              <a:gd name="connsiteY0" fmla="*/ 434715 h 434715"/>
              <a:gd name="connsiteX1" fmla="*/ 509665 w 1633928"/>
              <a:gd name="connsiteY1" fmla="*/ 0 h 434715"/>
              <a:gd name="connsiteX2" fmla="*/ 1633928 w 1633928"/>
              <a:gd name="connsiteY2" fmla="*/ 0 h 434715"/>
            </a:gdLst>
            <a:ahLst/>
            <a:cxnLst>
              <a:cxn ang="0">
                <a:pos x="connsiteX0" y="connsiteY0"/>
              </a:cxn>
              <a:cxn ang="0">
                <a:pos x="connsiteX1" y="connsiteY1"/>
              </a:cxn>
              <a:cxn ang="0">
                <a:pos x="connsiteX2" y="connsiteY2"/>
              </a:cxn>
            </a:cxnLst>
            <a:rect l="l" t="t" r="r" b="b"/>
            <a:pathLst>
              <a:path w="1633928" h="434715">
                <a:moveTo>
                  <a:pt x="0" y="434715"/>
                </a:moveTo>
                <a:lnTo>
                  <a:pt x="509665" y="0"/>
                </a:lnTo>
                <a:lnTo>
                  <a:pt x="1633928"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Freeform 139"/>
          <p:cNvSpPr/>
          <p:nvPr/>
        </p:nvSpPr>
        <p:spPr>
          <a:xfrm>
            <a:off x="5096656" y="6069049"/>
            <a:ext cx="1663908" cy="524656"/>
          </a:xfrm>
          <a:custGeom>
            <a:avLst/>
            <a:gdLst>
              <a:gd name="connsiteX0" fmla="*/ 0 w 1663908"/>
              <a:gd name="connsiteY0" fmla="*/ 0 h 419725"/>
              <a:gd name="connsiteX1" fmla="*/ 569626 w 1663908"/>
              <a:gd name="connsiteY1" fmla="*/ 419725 h 419725"/>
              <a:gd name="connsiteX2" fmla="*/ 1663908 w 1663908"/>
              <a:gd name="connsiteY2" fmla="*/ 419725 h 419725"/>
            </a:gdLst>
            <a:ahLst/>
            <a:cxnLst>
              <a:cxn ang="0">
                <a:pos x="connsiteX0" y="connsiteY0"/>
              </a:cxn>
              <a:cxn ang="0">
                <a:pos x="connsiteX1" y="connsiteY1"/>
              </a:cxn>
              <a:cxn ang="0">
                <a:pos x="connsiteX2" y="connsiteY2"/>
              </a:cxn>
            </a:cxnLst>
            <a:rect l="l" t="t" r="r" b="b"/>
            <a:pathLst>
              <a:path w="1663908" h="419725">
                <a:moveTo>
                  <a:pt x="0" y="0"/>
                </a:moveTo>
                <a:lnTo>
                  <a:pt x="569626" y="419725"/>
                </a:lnTo>
                <a:lnTo>
                  <a:pt x="1663908" y="419725"/>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Text Box 32"/>
          <p:cNvSpPr txBox="1">
            <a:spLocks noChangeArrowheads="1"/>
          </p:cNvSpPr>
          <p:nvPr/>
        </p:nvSpPr>
        <p:spPr bwMode="auto">
          <a:xfrm>
            <a:off x="5925838" y="5665565"/>
            <a:ext cx="673582" cy="461665"/>
          </a:xfrm>
          <a:prstGeom prst="rect">
            <a:avLst/>
          </a:prstGeom>
          <a:noFill/>
          <a:ln w="19050">
            <a:noFill/>
            <a:miter lim="800000"/>
            <a:headEnd/>
            <a:tailEnd/>
          </a:ln>
          <a:effectLst/>
        </p:spPr>
        <p:txBody>
          <a:bodyPr wrap="none">
            <a:spAutoFit/>
          </a:bodyPr>
          <a:lstStyle/>
          <a:p>
            <a:r>
              <a:rPr lang="ar-SA" sz="2400" b="1" dirty="0"/>
              <a:t>ركود</a:t>
            </a:r>
            <a:endParaRPr lang="en-US" sz="2400" b="1" dirty="0"/>
          </a:p>
        </p:txBody>
      </p:sp>
      <p:sp>
        <p:nvSpPr>
          <p:cNvPr id="142" name="Text Box 33"/>
          <p:cNvSpPr txBox="1">
            <a:spLocks noChangeArrowheads="1"/>
          </p:cNvSpPr>
          <p:nvPr/>
        </p:nvSpPr>
        <p:spPr bwMode="auto">
          <a:xfrm>
            <a:off x="5851623" y="6172200"/>
            <a:ext cx="777777" cy="461665"/>
          </a:xfrm>
          <a:prstGeom prst="rect">
            <a:avLst/>
          </a:prstGeom>
          <a:noFill/>
          <a:ln w="19050">
            <a:noFill/>
            <a:miter lim="800000"/>
            <a:headEnd/>
            <a:tailEnd/>
          </a:ln>
          <a:effectLst/>
        </p:spPr>
        <p:txBody>
          <a:bodyPr wrap="none">
            <a:spAutoFit/>
          </a:bodyPr>
          <a:lstStyle/>
          <a:p>
            <a:r>
              <a:rPr lang="ar-SA" sz="2400" b="1" dirty="0"/>
              <a:t>تضخم</a:t>
            </a:r>
            <a:endParaRPr lang="en-US" sz="2400" b="1" dirty="0"/>
          </a:p>
        </p:txBody>
      </p:sp>
      <p:sp>
        <p:nvSpPr>
          <p:cNvPr id="143" name="Text Box 34"/>
          <p:cNvSpPr txBox="1">
            <a:spLocks noChangeArrowheads="1"/>
          </p:cNvSpPr>
          <p:nvPr/>
        </p:nvSpPr>
        <p:spPr bwMode="auto">
          <a:xfrm>
            <a:off x="5098267" y="5334000"/>
            <a:ext cx="540533" cy="400110"/>
          </a:xfrm>
          <a:prstGeom prst="rect">
            <a:avLst/>
          </a:prstGeom>
          <a:noFill/>
          <a:ln w="19050">
            <a:noFill/>
            <a:miter lim="800000"/>
            <a:headEnd/>
            <a:tailEnd/>
          </a:ln>
          <a:effectLst/>
        </p:spPr>
        <p:txBody>
          <a:bodyPr wrap="none">
            <a:spAutoFit/>
          </a:bodyPr>
          <a:lstStyle/>
          <a:p>
            <a:r>
              <a:rPr lang="en-US" sz="2000" b="1" dirty="0"/>
              <a:t>0.5</a:t>
            </a:r>
          </a:p>
        </p:txBody>
      </p:sp>
      <p:sp>
        <p:nvSpPr>
          <p:cNvPr id="144" name="Text Box 36"/>
          <p:cNvSpPr txBox="1">
            <a:spLocks noChangeArrowheads="1"/>
          </p:cNvSpPr>
          <p:nvPr/>
        </p:nvSpPr>
        <p:spPr bwMode="auto">
          <a:xfrm>
            <a:off x="5250667" y="5756755"/>
            <a:ext cx="540533" cy="400110"/>
          </a:xfrm>
          <a:prstGeom prst="rect">
            <a:avLst/>
          </a:prstGeom>
          <a:noFill/>
          <a:ln w="19050">
            <a:noFill/>
            <a:miter lim="800000"/>
            <a:headEnd/>
            <a:tailEnd/>
          </a:ln>
          <a:effectLst/>
        </p:spPr>
        <p:txBody>
          <a:bodyPr wrap="none">
            <a:spAutoFit/>
          </a:bodyPr>
          <a:lstStyle/>
          <a:p>
            <a:r>
              <a:rPr lang="en-US" sz="2000" b="1" dirty="0"/>
              <a:t>0.3</a:t>
            </a:r>
          </a:p>
        </p:txBody>
      </p:sp>
      <p:sp>
        <p:nvSpPr>
          <p:cNvPr id="145" name="Text Box 54"/>
          <p:cNvSpPr txBox="1">
            <a:spLocks noChangeArrowheads="1"/>
          </p:cNvSpPr>
          <p:nvPr/>
        </p:nvSpPr>
        <p:spPr bwMode="auto">
          <a:xfrm>
            <a:off x="6858000" y="5786735"/>
            <a:ext cx="569387"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8.5</a:t>
            </a:r>
          </a:p>
        </p:txBody>
      </p:sp>
      <p:sp>
        <p:nvSpPr>
          <p:cNvPr id="146" name="Text Box 55"/>
          <p:cNvSpPr txBox="1">
            <a:spLocks noChangeArrowheads="1"/>
          </p:cNvSpPr>
          <p:nvPr/>
        </p:nvSpPr>
        <p:spPr bwMode="auto">
          <a:xfrm>
            <a:off x="6858000" y="6320135"/>
            <a:ext cx="569387"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6.5</a:t>
            </a:r>
          </a:p>
        </p:txBody>
      </p:sp>
      <p:sp>
        <p:nvSpPr>
          <p:cNvPr id="147" name="Text Box 35"/>
          <p:cNvSpPr txBox="1">
            <a:spLocks noChangeArrowheads="1"/>
          </p:cNvSpPr>
          <p:nvPr/>
        </p:nvSpPr>
        <p:spPr bwMode="auto">
          <a:xfrm>
            <a:off x="5098267" y="6381690"/>
            <a:ext cx="540533" cy="400110"/>
          </a:xfrm>
          <a:prstGeom prst="rect">
            <a:avLst/>
          </a:prstGeom>
          <a:noFill/>
          <a:ln w="19050">
            <a:noFill/>
            <a:miter lim="800000"/>
            <a:headEnd/>
            <a:tailEnd/>
          </a:ln>
          <a:effectLst/>
        </p:spPr>
        <p:txBody>
          <a:bodyPr wrap="none">
            <a:spAutoFit/>
          </a:bodyPr>
          <a:lstStyle/>
          <a:p>
            <a:r>
              <a:rPr lang="en-US" sz="2000" b="1" dirty="0"/>
              <a:t>0.2</a:t>
            </a:r>
          </a:p>
        </p:txBody>
      </p:sp>
      <p:sp>
        <p:nvSpPr>
          <p:cNvPr id="148" name="Text Box 31"/>
          <p:cNvSpPr txBox="1">
            <a:spLocks noChangeArrowheads="1"/>
          </p:cNvSpPr>
          <p:nvPr/>
        </p:nvSpPr>
        <p:spPr bwMode="auto">
          <a:xfrm>
            <a:off x="5943600" y="5177135"/>
            <a:ext cx="535724" cy="461665"/>
          </a:xfrm>
          <a:prstGeom prst="rect">
            <a:avLst/>
          </a:prstGeom>
          <a:noFill/>
          <a:ln w="19050">
            <a:noFill/>
            <a:miter lim="800000"/>
            <a:headEnd/>
            <a:tailEnd/>
          </a:ln>
          <a:effectLst/>
        </p:spPr>
        <p:txBody>
          <a:bodyPr wrap="none">
            <a:spAutoFit/>
          </a:bodyPr>
          <a:lstStyle/>
          <a:p>
            <a:r>
              <a:rPr lang="ar-SA" sz="2400" b="1" dirty="0"/>
              <a:t>نمو</a:t>
            </a:r>
            <a:endParaRPr lang="en-US" sz="2400" b="1" dirty="0"/>
          </a:p>
        </p:txBody>
      </p:sp>
      <p:sp>
        <p:nvSpPr>
          <p:cNvPr id="149" name="Freeform 148"/>
          <p:cNvSpPr/>
          <p:nvPr/>
        </p:nvSpPr>
        <p:spPr>
          <a:xfrm>
            <a:off x="5096656" y="2292246"/>
            <a:ext cx="1670154" cy="497174"/>
          </a:xfrm>
          <a:custGeom>
            <a:avLst/>
            <a:gdLst>
              <a:gd name="connsiteX0" fmla="*/ 0 w 1633928"/>
              <a:gd name="connsiteY0" fmla="*/ 434715 h 434715"/>
              <a:gd name="connsiteX1" fmla="*/ 509665 w 1633928"/>
              <a:gd name="connsiteY1" fmla="*/ 0 h 434715"/>
              <a:gd name="connsiteX2" fmla="*/ 1633928 w 1633928"/>
              <a:gd name="connsiteY2" fmla="*/ 0 h 434715"/>
            </a:gdLst>
            <a:ahLst/>
            <a:cxnLst>
              <a:cxn ang="0">
                <a:pos x="connsiteX0" y="connsiteY0"/>
              </a:cxn>
              <a:cxn ang="0">
                <a:pos x="connsiteX1" y="connsiteY1"/>
              </a:cxn>
              <a:cxn ang="0">
                <a:pos x="connsiteX2" y="connsiteY2"/>
              </a:cxn>
            </a:cxnLst>
            <a:rect l="l" t="t" r="r" b="b"/>
            <a:pathLst>
              <a:path w="1633928" h="434715">
                <a:moveTo>
                  <a:pt x="0" y="434715"/>
                </a:moveTo>
                <a:lnTo>
                  <a:pt x="509665" y="0"/>
                </a:lnTo>
                <a:lnTo>
                  <a:pt x="1633928" y="0"/>
                </a:ln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4" name="Straight Connector 153"/>
          <p:cNvCxnSpPr/>
          <p:nvPr/>
        </p:nvCxnSpPr>
        <p:spPr>
          <a:xfrm>
            <a:off x="5105400" y="6081010"/>
            <a:ext cx="167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5105400" y="4430125"/>
            <a:ext cx="167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105400" y="2789420"/>
            <a:ext cx="167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 Box 54"/>
          <p:cNvSpPr txBox="1">
            <a:spLocks noChangeArrowheads="1"/>
          </p:cNvSpPr>
          <p:nvPr/>
        </p:nvSpPr>
        <p:spPr bwMode="auto">
          <a:xfrm>
            <a:off x="6898957" y="3657600"/>
            <a:ext cx="492443"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25</a:t>
            </a:r>
          </a:p>
        </p:txBody>
      </p:sp>
      <p:sp>
        <p:nvSpPr>
          <p:cNvPr id="169" name="Text Box 54"/>
          <p:cNvSpPr txBox="1">
            <a:spLocks noChangeArrowheads="1"/>
          </p:cNvSpPr>
          <p:nvPr/>
        </p:nvSpPr>
        <p:spPr bwMode="auto">
          <a:xfrm>
            <a:off x="6820525" y="5329535"/>
            <a:ext cx="723275" cy="461665"/>
          </a:xfrm>
          <a:prstGeom prst="rect">
            <a:avLst/>
          </a:prstGeom>
          <a:noFill/>
          <a:ln w="9525">
            <a:noFill/>
            <a:miter lim="800000"/>
            <a:headEnd/>
            <a:tailEnd/>
          </a:ln>
          <a:effectLst/>
        </p:spPr>
        <p:txBody>
          <a:bodyPr wrap="none">
            <a:spAutoFit/>
          </a:bodyPr>
          <a:lstStyle/>
          <a:p>
            <a:r>
              <a:rPr lang="en-US" sz="2400" b="1" dirty="0">
                <a:latin typeface="Times New Roman" pitchFamily="18" charset="0"/>
                <a:cs typeface="Times New Roman" pitchFamily="18" charset="0"/>
              </a:rPr>
              <a:t>16.5</a:t>
            </a:r>
          </a:p>
        </p:txBody>
      </p:sp>
      <p:sp>
        <p:nvSpPr>
          <p:cNvPr id="51" name="AutoShape 67"/>
          <p:cNvSpPr>
            <a:spLocks/>
          </p:cNvSpPr>
          <p:nvPr/>
        </p:nvSpPr>
        <p:spPr bwMode="auto">
          <a:xfrm>
            <a:off x="3860800" y="1905000"/>
            <a:ext cx="711200" cy="304800"/>
          </a:xfrm>
          <a:prstGeom prst="borderCallout2">
            <a:avLst>
              <a:gd name="adj1" fmla="val 37500"/>
              <a:gd name="adj2" fmla="val 110713"/>
              <a:gd name="adj3" fmla="val 37500"/>
              <a:gd name="adj4" fmla="val 124778"/>
              <a:gd name="adj5" fmla="val 204167"/>
              <a:gd name="adj6" fmla="val 139287"/>
            </a:avLst>
          </a:prstGeom>
          <a:noFill/>
          <a:ln w="9525">
            <a:solidFill>
              <a:srgbClr val="0000FF"/>
            </a:solidFill>
            <a:miter lim="800000"/>
            <a:headEnd/>
            <a:tailEnd/>
          </a:ln>
          <a:effectLst/>
        </p:spPr>
        <p:txBody>
          <a:bodyPr/>
          <a:lstStyle/>
          <a:p>
            <a:pPr algn="ctr"/>
            <a:r>
              <a:rPr lang="en-US" sz="1600" b="1" dirty="0">
                <a:solidFill>
                  <a:srgbClr val="0000FF"/>
                </a:solidFill>
                <a:latin typeface="Times New Roman" pitchFamily="18" charset="0"/>
                <a:cs typeface="Times New Roman" pitchFamily="18" charset="0"/>
              </a:rPr>
              <a:t>9.8 </a:t>
            </a:r>
          </a:p>
        </p:txBody>
      </p:sp>
      <p:sp>
        <p:nvSpPr>
          <p:cNvPr id="52" name="AutoShape 68"/>
          <p:cNvSpPr>
            <a:spLocks/>
          </p:cNvSpPr>
          <p:nvPr/>
        </p:nvSpPr>
        <p:spPr bwMode="auto">
          <a:xfrm>
            <a:off x="3824990" y="3550170"/>
            <a:ext cx="685800" cy="304800"/>
          </a:xfrm>
          <a:prstGeom prst="borderCallout2">
            <a:avLst>
              <a:gd name="adj1" fmla="val 37500"/>
              <a:gd name="adj2" fmla="val 111111"/>
              <a:gd name="adj3" fmla="val 37500"/>
              <a:gd name="adj4" fmla="val 125694"/>
              <a:gd name="adj5" fmla="val 204167"/>
              <a:gd name="adj6" fmla="val 140741"/>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15.1 </a:t>
            </a:r>
          </a:p>
        </p:txBody>
      </p:sp>
      <p:sp>
        <p:nvSpPr>
          <p:cNvPr id="53" name="AutoShape 69"/>
          <p:cNvSpPr>
            <a:spLocks/>
          </p:cNvSpPr>
          <p:nvPr/>
        </p:nvSpPr>
        <p:spPr bwMode="auto">
          <a:xfrm>
            <a:off x="3810000" y="5196590"/>
            <a:ext cx="762000" cy="304800"/>
          </a:xfrm>
          <a:prstGeom prst="borderCallout2">
            <a:avLst>
              <a:gd name="adj1" fmla="val 37500"/>
              <a:gd name="adj2" fmla="val 111111"/>
              <a:gd name="adj3" fmla="val 37500"/>
              <a:gd name="adj4" fmla="val 125694"/>
              <a:gd name="adj5" fmla="val 204167"/>
              <a:gd name="adj6" fmla="val 140741"/>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12.1</a:t>
            </a:r>
          </a:p>
        </p:txBody>
      </p:sp>
      <p:sp>
        <p:nvSpPr>
          <p:cNvPr id="54" name="AutoShape 70"/>
          <p:cNvSpPr>
            <a:spLocks/>
          </p:cNvSpPr>
          <p:nvPr/>
        </p:nvSpPr>
        <p:spPr bwMode="auto">
          <a:xfrm>
            <a:off x="76200" y="3754620"/>
            <a:ext cx="914400" cy="330200"/>
          </a:xfrm>
          <a:prstGeom prst="borderCallout2">
            <a:avLst>
              <a:gd name="adj1" fmla="val 34616"/>
              <a:gd name="adj2" fmla="val 108333"/>
              <a:gd name="adj3" fmla="val 34616"/>
              <a:gd name="adj4" fmla="val 119968"/>
              <a:gd name="adj5" fmla="val 153847"/>
              <a:gd name="adj6" fmla="val 131944"/>
            </a:avLst>
          </a:prstGeom>
          <a:noFill/>
          <a:ln w="9525">
            <a:solidFill>
              <a:srgbClr val="0000FF"/>
            </a:solidFill>
            <a:miter lim="800000"/>
            <a:headEnd/>
            <a:tailEnd/>
          </a:ln>
          <a:effectLst/>
        </p:spPr>
        <p:txBody>
          <a:bodyPr lIns="0" tIns="0" rIns="0" bIns="0"/>
          <a:lstStyle/>
          <a:p>
            <a:pPr algn="ctr"/>
            <a:r>
              <a:rPr lang="en-US" sz="2000" b="1" dirty="0">
                <a:solidFill>
                  <a:srgbClr val="0000FF"/>
                </a:solidFill>
                <a:latin typeface="Times New Roman" pitchFamily="18" charset="0"/>
                <a:cs typeface="Times New Roman" pitchFamily="18" charset="0"/>
              </a:rPr>
              <a:t>15.1 </a:t>
            </a:r>
          </a:p>
        </p:txBody>
      </p:sp>
      <p:sp>
        <p:nvSpPr>
          <p:cNvPr id="55" name="Line 73"/>
          <p:cNvSpPr>
            <a:spLocks noChangeShapeType="1"/>
          </p:cNvSpPr>
          <p:nvPr/>
        </p:nvSpPr>
        <p:spPr bwMode="auto">
          <a:xfrm flipV="1">
            <a:off x="1600200" y="4434590"/>
            <a:ext cx="3048000" cy="76200"/>
          </a:xfrm>
          <a:prstGeom prst="line">
            <a:avLst/>
          </a:prstGeom>
          <a:noFill/>
          <a:ln w="38100">
            <a:solidFill>
              <a:srgbClr val="0000FF"/>
            </a:solidFill>
            <a:round/>
            <a:headEnd/>
            <a:tailEnd type="stealth" w="lg" len="lg"/>
          </a:ln>
          <a:effectLst/>
        </p:spPr>
        <p:txBody>
          <a:bodyPr/>
          <a:lstStyle/>
          <a:p>
            <a:endParaRPr lang="en-US"/>
          </a:p>
        </p:txBody>
      </p:sp>
      <p:sp>
        <p:nvSpPr>
          <p:cNvPr id="56" name="Text Box 31"/>
          <p:cNvSpPr txBox="1">
            <a:spLocks noChangeArrowheads="1"/>
          </p:cNvSpPr>
          <p:nvPr/>
        </p:nvSpPr>
        <p:spPr bwMode="auto">
          <a:xfrm>
            <a:off x="228600" y="6248400"/>
            <a:ext cx="3863558" cy="461665"/>
          </a:xfrm>
          <a:prstGeom prst="rect">
            <a:avLst/>
          </a:prstGeom>
          <a:noFill/>
          <a:ln w="19050">
            <a:noFill/>
            <a:miter lim="800000"/>
            <a:headEnd/>
            <a:tailEnd/>
          </a:ln>
          <a:effectLst/>
        </p:spPr>
        <p:txBody>
          <a:bodyPr wrap="none">
            <a:spAutoFit/>
          </a:bodyPr>
          <a:lstStyle/>
          <a:p>
            <a:r>
              <a:rPr lang="ar-SA" sz="2400" b="1" dirty="0">
                <a:solidFill>
                  <a:srgbClr val="0000FF"/>
                </a:solidFill>
              </a:rPr>
              <a:t>القرار الأمثل هو الاستثمار في الأسهم</a:t>
            </a:r>
            <a:endParaRPr 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p:cTn id="7" dur="500"/>
                                        <p:tgtEl>
                                          <p:spTgt spid="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linds(horizontal)">
                                      <p:cBhvr>
                                        <p:cTn id="10" dur="500"/>
                                        <p:tgtEl>
                                          <p:spTgt spid="78"/>
                                        </p:tgtEl>
                                      </p:cBhvr>
                                    </p:animEffect>
                                  </p:childTnLst>
                                </p:cTn>
                              </p:par>
                              <p:par>
                                <p:cTn id="11" presetID="3" presetClass="entr" presetSubtype="1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blinds(horizontal)">
                                      <p:cBhvr>
                                        <p:cTn id="13" dur="500"/>
                                        <p:tgtEl>
                                          <p:spTgt spid="8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blinds(horizontal)">
                                      <p:cBhvr>
                                        <p:cTn id="16" dur="500"/>
                                        <p:tgtEl>
                                          <p:spTgt spid="9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blinds(horizontal)">
                                      <p:cBhvr>
                                        <p:cTn id="19" dur="500"/>
                                        <p:tgtEl>
                                          <p:spTgt spid="9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blinds(horizontal)">
                                      <p:cBhvr>
                                        <p:cTn id="22" dur="500"/>
                                        <p:tgtEl>
                                          <p:spTgt spid="9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blinds(horizontal)">
                                      <p:cBhvr>
                                        <p:cTn id="25" dur="500"/>
                                        <p:tgtEl>
                                          <p:spTgt spid="9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blinds(horizontal)">
                                      <p:cBhvr>
                                        <p:cTn id="28" dur="500"/>
                                        <p:tgtEl>
                                          <p:spTgt spid="9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blinds(horizontal)">
                                      <p:cBhvr>
                                        <p:cTn id="31" dur="500"/>
                                        <p:tgtEl>
                                          <p:spTgt spid="9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blinds(horizontal)">
                                      <p:cBhvr>
                                        <p:cTn id="34" dur="500"/>
                                        <p:tgtEl>
                                          <p:spTgt spid="9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blinds(horizontal)">
                                      <p:cBhvr>
                                        <p:cTn id="37" dur="500"/>
                                        <p:tgtEl>
                                          <p:spTgt spid="10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6"/>
                                        </p:tgtEl>
                                        <p:attrNameLst>
                                          <p:attrName>style.visibility</p:attrName>
                                        </p:attrNameLst>
                                      </p:cBhvr>
                                      <p:to>
                                        <p:strVal val="visible"/>
                                      </p:to>
                                    </p:set>
                                    <p:animEffect transition="in" filter="blinds(horizontal)">
                                      <p:cBhvr>
                                        <p:cTn id="40" dur="500"/>
                                        <p:tgtEl>
                                          <p:spTgt spid="10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blinds(horizontal)">
                                      <p:cBhvr>
                                        <p:cTn id="43" dur="500"/>
                                        <p:tgtEl>
                                          <p:spTgt spid="10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blinds(horizontal)">
                                      <p:cBhvr>
                                        <p:cTn id="46" dur="500"/>
                                        <p:tgtEl>
                                          <p:spTgt spid="10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9"/>
                                        </p:tgtEl>
                                        <p:attrNameLst>
                                          <p:attrName>style.visibility</p:attrName>
                                        </p:attrNameLst>
                                      </p:cBhvr>
                                      <p:to>
                                        <p:strVal val="visible"/>
                                      </p:to>
                                    </p:set>
                                    <p:animEffect transition="in" filter="blinds(horizontal)">
                                      <p:cBhvr>
                                        <p:cTn id="49" dur="500"/>
                                        <p:tgtEl>
                                          <p:spTgt spid="10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blinds(horizontal)">
                                      <p:cBhvr>
                                        <p:cTn id="52" dur="500"/>
                                        <p:tgtEl>
                                          <p:spTgt spid="11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blinds(horizontal)">
                                      <p:cBhvr>
                                        <p:cTn id="55" dur="500"/>
                                        <p:tgtEl>
                                          <p:spTgt spid="11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blinds(horizontal)">
                                      <p:cBhvr>
                                        <p:cTn id="58" dur="500"/>
                                        <p:tgtEl>
                                          <p:spTgt spid="11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blinds(horizontal)">
                                      <p:cBhvr>
                                        <p:cTn id="61" dur="500"/>
                                        <p:tgtEl>
                                          <p:spTgt spid="113"/>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blinds(horizontal)">
                                      <p:cBhvr>
                                        <p:cTn id="64" dur="500"/>
                                        <p:tgtEl>
                                          <p:spTgt spid="11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blinds(horizontal)">
                                      <p:cBhvr>
                                        <p:cTn id="67" dur="500"/>
                                        <p:tgtEl>
                                          <p:spTgt spid="11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blinds(horizontal)">
                                      <p:cBhvr>
                                        <p:cTn id="70" dur="500"/>
                                        <p:tgtEl>
                                          <p:spTgt spid="11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18"/>
                                        </p:tgtEl>
                                        <p:attrNameLst>
                                          <p:attrName>style.visibility</p:attrName>
                                        </p:attrNameLst>
                                      </p:cBhvr>
                                      <p:to>
                                        <p:strVal val="visible"/>
                                      </p:to>
                                    </p:set>
                                    <p:animEffect transition="in" filter="blinds(horizontal)">
                                      <p:cBhvr>
                                        <p:cTn id="73" dur="500"/>
                                        <p:tgtEl>
                                          <p:spTgt spid="11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19"/>
                                        </p:tgtEl>
                                        <p:attrNameLst>
                                          <p:attrName>style.visibility</p:attrName>
                                        </p:attrNameLst>
                                      </p:cBhvr>
                                      <p:to>
                                        <p:strVal val="visible"/>
                                      </p:to>
                                    </p:set>
                                    <p:animEffect transition="in" filter="blinds(horizontal)">
                                      <p:cBhvr>
                                        <p:cTn id="76" dur="500"/>
                                        <p:tgtEl>
                                          <p:spTgt spid="11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blinds(horizontal)">
                                      <p:cBhvr>
                                        <p:cTn id="79" dur="500"/>
                                        <p:tgtEl>
                                          <p:spTgt spid="12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21"/>
                                        </p:tgtEl>
                                        <p:attrNameLst>
                                          <p:attrName>style.visibility</p:attrName>
                                        </p:attrNameLst>
                                      </p:cBhvr>
                                      <p:to>
                                        <p:strVal val="visible"/>
                                      </p:to>
                                    </p:set>
                                    <p:animEffect transition="in" filter="blinds(horizontal)">
                                      <p:cBhvr>
                                        <p:cTn id="82" dur="500"/>
                                        <p:tgtEl>
                                          <p:spTgt spid="121"/>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blinds(horizontal)">
                                      <p:cBhvr>
                                        <p:cTn id="85" dur="500"/>
                                        <p:tgtEl>
                                          <p:spTgt spid="12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23"/>
                                        </p:tgtEl>
                                        <p:attrNameLst>
                                          <p:attrName>style.visibility</p:attrName>
                                        </p:attrNameLst>
                                      </p:cBhvr>
                                      <p:to>
                                        <p:strVal val="visible"/>
                                      </p:to>
                                    </p:set>
                                    <p:animEffect transition="in" filter="blinds(horizontal)">
                                      <p:cBhvr>
                                        <p:cTn id="88" dur="500"/>
                                        <p:tgtEl>
                                          <p:spTgt spid="12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blinds(horizontal)">
                                      <p:cBhvr>
                                        <p:cTn id="91" dur="500"/>
                                        <p:tgtEl>
                                          <p:spTgt spid="12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25"/>
                                        </p:tgtEl>
                                        <p:attrNameLst>
                                          <p:attrName>style.visibility</p:attrName>
                                        </p:attrNameLst>
                                      </p:cBhvr>
                                      <p:to>
                                        <p:strVal val="visible"/>
                                      </p:to>
                                    </p:set>
                                    <p:animEffect transition="in" filter="blinds(horizontal)">
                                      <p:cBhvr>
                                        <p:cTn id="94" dur="500"/>
                                        <p:tgtEl>
                                          <p:spTgt spid="125"/>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animEffect transition="in" filter="blinds(horizontal)">
                                      <p:cBhvr>
                                        <p:cTn id="97" dur="500"/>
                                        <p:tgtEl>
                                          <p:spTgt spid="138"/>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40"/>
                                        </p:tgtEl>
                                        <p:attrNameLst>
                                          <p:attrName>style.visibility</p:attrName>
                                        </p:attrNameLst>
                                      </p:cBhvr>
                                      <p:to>
                                        <p:strVal val="visible"/>
                                      </p:to>
                                    </p:set>
                                    <p:animEffect transition="in" filter="blinds(horizontal)">
                                      <p:cBhvr>
                                        <p:cTn id="100" dur="500"/>
                                        <p:tgtEl>
                                          <p:spTgt spid="14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41"/>
                                        </p:tgtEl>
                                        <p:attrNameLst>
                                          <p:attrName>style.visibility</p:attrName>
                                        </p:attrNameLst>
                                      </p:cBhvr>
                                      <p:to>
                                        <p:strVal val="visible"/>
                                      </p:to>
                                    </p:set>
                                    <p:animEffect transition="in" filter="blinds(horizontal)">
                                      <p:cBhvr>
                                        <p:cTn id="103" dur="500"/>
                                        <p:tgtEl>
                                          <p:spTgt spid="14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42"/>
                                        </p:tgtEl>
                                        <p:attrNameLst>
                                          <p:attrName>style.visibility</p:attrName>
                                        </p:attrNameLst>
                                      </p:cBhvr>
                                      <p:to>
                                        <p:strVal val="visible"/>
                                      </p:to>
                                    </p:set>
                                    <p:animEffect transition="in" filter="blinds(horizontal)">
                                      <p:cBhvr>
                                        <p:cTn id="106" dur="500"/>
                                        <p:tgtEl>
                                          <p:spTgt spid="14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43"/>
                                        </p:tgtEl>
                                        <p:attrNameLst>
                                          <p:attrName>style.visibility</p:attrName>
                                        </p:attrNameLst>
                                      </p:cBhvr>
                                      <p:to>
                                        <p:strVal val="visible"/>
                                      </p:to>
                                    </p:set>
                                    <p:animEffect transition="in" filter="blinds(horizontal)">
                                      <p:cBhvr>
                                        <p:cTn id="109" dur="500"/>
                                        <p:tgtEl>
                                          <p:spTgt spid="143"/>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44"/>
                                        </p:tgtEl>
                                        <p:attrNameLst>
                                          <p:attrName>style.visibility</p:attrName>
                                        </p:attrNameLst>
                                      </p:cBhvr>
                                      <p:to>
                                        <p:strVal val="visible"/>
                                      </p:to>
                                    </p:set>
                                    <p:animEffect transition="in" filter="blinds(horizontal)">
                                      <p:cBhvr>
                                        <p:cTn id="112" dur="500"/>
                                        <p:tgtEl>
                                          <p:spTgt spid="144"/>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45"/>
                                        </p:tgtEl>
                                        <p:attrNameLst>
                                          <p:attrName>style.visibility</p:attrName>
                                        </p:attrNameLst>
                                      </p:cBhvr>
                                      <p:to>
                                        <p:strVal val="visible"/>
                                      </p:to>
                                    </p:set>
                                    <p:animEffect transition="in" filter="blinds(horizontal)">
                                      <p:cBhvr>
                                        <p:cTn id="115" dur="500"/>
                                        <p:tgtEl>
                                          <p:spTgt spid="145"/>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46"/>
                                        </p:tgtEl>
                                        <p:attrNameLst>
                                          <p:attrName>style.visibility</p:attrName>
                                        </p:attrNameLst>
                                      </p:cBhvr>
                                      <p:to>
                                        <p:strVal val="visible"/>
                                      </p:to>
                                    </p:set>
                                    <p:animEffect transition="in" filter="blinds(horizontal)">
                                      <p:cBhvr>
                                        <p:cTn id="118" dur="500"/>
                                        <p:tgtEl>
                                          <p:spTgt spid="146"/>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147"/>
                                        </p:tgtEl>
                                        <p:attrNameLst>
                                          <p:attrName>style.visibility</p:attrName>
                                        </p:attrNameLst>
                                      </p:cBhvr>
                                      <p:to>
                                        <p:strVal val="visible"/>
                                      </p:to>
                                    </p:set>
                                    <p:animEffect transition="in" filter="blinds(horizontal)">
                                      <p:cBhvr>
                                        <p:cTn id="121" dur="500"/>
                                        <p:tgtEl>
                                          <p:spTgt spid="147"/>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48"/>
                                        </p:tgtEl>
                                        <p:attrNameLst>
                                          <p:attrName>style.visibility</p:attrName>
                                        </p:attrNameLst>
                                      </p:cBhvr>
                                      <p:to>
                                        <p:strVal val="visible"/>
                                      </p:to>
                                    </p:set>
                                    <p:animEffect transition="in" filter="blinds(horizontal)">
                                      <p:cBhvr>
                                        <p:cTn id="124" dur="500"/>
                                        <p:tgtEl>
                                          <p:spTgt spid="148"/>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49"/>
                                        </p:tgtEl>
                                        <p:attrNameLst>
                                          <p:attrName>style.visibility</p:attrName>
                                        </p:attrNameLst>
                                      </p:cBhvr>
                                      <p:to>
                                        <p:strVal val="visible"/>
                                      </p:to>
                                    </p:set>
                                    <p:animEffect transition="in" filter="blinds(horizontal)">
                                      <p:cBhvr>
                                        <p:cTn id="127" dur="500"/>
                                        <p:tgtEl>
                                          <p:spTgt spid="149"/>
                                        </p:tgtEl>
                                      </p:cBhvr>
                                    </p:animEffect>
                                  </p:childTnLst>
                                </p:cTn>
                              </p:par>
                              <p:par>
                                <p:cTn id="128" presetID="3" presetClass="entr" presetSubtype="10" fill="hold" nodeType="withEffect">
                                  <p:stCondLst>
                                    <p:cond delay="0"/>
                                  </p:stCondLst>
                                  <p:childTnLst>
                                    <p:set>
                                      <p:cBhvr>
                                        <p:cTn id="129" dur="1" fill="hold">
                                          <p:stCondLst>
                                            <p:cond delay="0"/>
                                          </p:stCondLst>
                                        </p:cTn>
                                        <p:tgtEl>
                                          <p:spTgt spid="154"/>
                                        </p:tgtEl>
                                        <p:attrNameLst>
                                          <p:attrName>style.visibility</p:attrName>
                                        </p:attrNameLst>
                                      </p:cBhvr>
                                      <p:to>
                                        <p:strVal val="visible"/>
                                      </p:to>
                                    </p:set>
                                    <p:animEffect transition="in" filter="blinds(horizontal)">
                                      <p:cBhvr>
                                        <p:cTn id="130" dur="500"/>
                                        <p:tgtEl>
                                          <p:spTgt spid="154"/>
                                        </p:tgtEl>
                                      </p:cBhvr>
                                    </p:animEffect>
                                  </p:childTnLst>
                                </p:cTn>
                              </p:par>
                              <p:par>
                                <p:cTn id="131" presetID="3" presetClass="entr" presetSubtype="10" fill="hold" nodeType="withEffect">
                                  <p:stCondLst>
                                    <p:cond delay="0"/>
                                  </p:stCondLst>
                                  <p:childTnLst>
                                    <p:set>
                                      <p:cBhvr>
                                        <p:cTn id="132" dur="1" fill="hold">
                                          <p:stCondLst>
                                            <p:cond delay="0"/>
                                          </p:stCondLst>
                                        </p:cTn>
                                        <p:tgtEl>
                                          <p:spTgt spid="162"/>
                                        </p:tgtEl>
                                        <p:attrNameLst>
                                          <p:attrName>style.visibility</p:attrName>
                                        </p:attrNameLst>
                                      </p:cBhvr>
                                      <p:to>
                                        <p:strVal val="visible"/>
                                      </p:to>
                                    </p:set>
                                    <p:animEffect transition="in" filter="blinds(horizontal)">
                                      <p:cBhvr>
                                        <p:cTn id="133" dur="500"/>
                                        <p:tgtEl>
                                          <p:spTgt spid="162"/>
                                        </p:tgtEl>
                                      </p:cBhvr>
                                    </p:animEffect>
                                  </p:childTnLst>
                                </p:cTn>
                              </p:par>
                              <p:par>
                                <p:cTn id="134" presetID="3" presetClass="entr" presetSubtype="10" fill="hold" nodeType="withEffect">
                                  <p:stCondLst>
                                    <p:cond delay="0"/>
                                  </p:stCondLst>
                                  <p:childTnLst>
                                    <p:set>
                                      <p:cBhvr>
                                        <p:cTn id="135" dur="1" fill="hold">
                                          <p:stCondLst>
                                            <p:cond delay="0"/>
                                          </p:stCondLst>
                                        </p:cTn>
                                        <p:tgtEl>
                                          <p:spTgt spid="163"/>
                                        </p:tgtEl>
                                        <p:attrNameLst>
                                          <p:attrName>style.visibility</p:attrName>
                                        </p:attrNameLst>
                                      </p:cBhvr>
                                      <p:to>
                                        <p:strVal val="visible"/>
                                      </p:to>
                                    </p:set>
                                    <p:animEffect transition="in" filter="blinds(horizontal)">
                                      <p:cBhvr>
                                        <p:cTn id="136" dur="500"/>
                                        <p:tgtEl>
                                          <p:spTgt spid="163"/>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168"/>
                                        </p:tgtEl>
                                        <p:attrNameLst>
                                          <p:attrName>style.visibility</p:attrName>
                                        </p:attrNameLst>
                                      </p:cBhvr>
                                      <p:to>
                                        <p:strVal val="visible"/>
                                      </p:to>
                                    </p:set>
                                    <p:animEffect transition="in" filter="blinds(horizontal)">
                                      <p:cBhvr>
                                        <p:cTn id="139" dur="500"/>
                                        <p:tgtEl>
                                          <p:spTgt spid="16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69"/>
                                        </p:tgtEl>
                                        <p:attrNameLst>
                                          <p:attrName>style.visibility</p:attrName>
                                        </p:attrNameLst>
                                      </p:cBhvr>
                                      <p:to>
                                        <p:strVal val="visible"/>
                                      </p:to>
                                    </p:set>
                                    <p:animEffect transition="in" filter="blinds(horizontal)">
                                      <p:cBhvr>
                                        <p:cTn id="142" dur="500"/>
                                        <p:tgtEl>
                                          <p:spTgt spid="16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blinds(horizontal)">
                                      <p:cBhvr>
                                        <p:cTn id="147" dur="500"/>
                                        <p:tgtEl>
                                          <p:spTgt spid="51"/>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blinds(horizontal)">
                                      <p:cBhvr>
                                        <p:cTn id="150" dur="500"/>
                                        <p:tgtEl>
                                          <p:spTgt spid="52"/>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blinds(horizontal)">
                                      <p:cBhvr>
                                        <p:cTn id="153" dur="500"/>
                                        <p:tgtEl>
                                          <p:spTgt spid="53"/>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50">
                                            <p:txEl>
                                              <p:pRg st="0" end="0"/>
                                            </p:txEl>
                                          </p:spTgt>
                                        </p:tgtEl>
                                        <p:attrNameLst>
                                          <p:attrName>style.visibility</p:attrName>
                                        </p:attrNameLst>
                                      </p:cBhvr>
                                      <p:to>
                                        <p:strVal val="visible"/>
                                      </p:to>
                                    </p:set>
                                    <p:animEffect transition="in" filter="blinds(horizontal)">
                                      <p:cBhvr>
                                        <p:cTn id="158" dur="500"/>
                                        <p:tgtEl>
                                          <p:spTgt spid="50">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54"/>
                                        </p:tgtEl>
                                        <p:attrNameLst>
                                          <p:attrName>style.visibility</p:attrName>
                                        </p:attrNameLst>
                                      </p:cBhvr>
                                      <p:to>
                                        <p:strVal val="visible"/>
                                      </p:to>
                                    </p:set>
                                    <p:animEffect transition="in" filter="blinds(horizontal)">
                                      <p:cBhvr>
                                        <p:cTn id="163" dur="500"/>
                                        <p:tgtEl>
                                          <p:spTgt spid="54"/>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55"/>
                                        </p:tgtEl>
                                        <p:attrNameLst>
                                          <p:attrName>style.visibility</p:attrName>
                                        </p:attrNameLst>
                                      </p:cBhvr>
                                      <p:to>
                                        <p:strVal val="visible"/>
                                      </p:to>
                                    </p:set>
                                    <p:animEffect transition="in" filter="blinds(horizontal)">
                                      <p:cBhvr>
                                        <p:cTn id="168" dur="500"/>
                                        <p:tgtEl>
                                          <p:spTgt spid="55"/>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56"/>
                                        </p:tgtEl>
                                        <p:attrNameLst>
                                          <p:attrName>style.visibility</p:attrName>
                                        </p:attrNameLst>
                                      </p:cBhvr>
                                      <p:to>
                                        <p:strVal val="visible"/>
                                      </p:to>
                                    </p:set>
                                    <p:animEffect transition="in" filter="blinds(horizontal)">
                                      <p:cBhvr>
                                        <p:cTn id="17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8" grpId="0" animBg="1"/>
      <p:bldP spid="92" grpId="0" animBg="1"/>
      <p:bldP spid="93" grpId="0" animBg="1"/>
      <p:bldP spid="94" grpId="0" animBg="1"/>
      <p:bldP spid="95" grpId="0" animBg="1"/>
      <p:bldP spid="97" grpId="0"/>
      <p:bldP spid="98" grpId="0"/>
      <p:bldP spid="99" grpId="0"/>
      <p:bldP spid="105" grpId="0" animBg="1"/>
      <p:bldP spid="106" grpId="0"/>
      <p:bldP spid="107" grpId="0"/>
      <p:bldP spid="108" grpId="0"/>
      <p:bldP spid="109" grpId="0"/>
      <p:bldP spid="110" grpId="0"/>
      <p:bldP spid="111" grpId="0"/>
      <p:bldP spid="112" grpId="0"/>
      <p:bldP spid="113" grpId="0"/>
      <p:bldP spid="114" grpId="0"/>
      <p:bldP spid="115" grpId="0" animBg="1"/>
      <p:bldP spid="117" grpId="0" animBg="1"/>
      <p:bldP spid="118" grpId="0"/>
      <p:bldP spid="119" grpId="0"/>
      <p:bldP spid="120" grpId="0"/>
      <p:bldP spid="121" grpId="0"/>
      <p:bldP spid="122" grpId="0"/>
      <p:bldP spid="123" grpId="0"/>
      <p:bldP spid="124" grpId="0"/>
      <p:bldP spid="125" grpId="0"/>
      <p:bldP spid="138" grpId="0" animBg="1"/>
      <p:bldP spid="140" grpId="0" animBg="1"/>
      <p:bldP spid="141" grpId="0"/>
      <p:bldP spid="142" grpId="0"/>
      <p:bldP spid="143" grpId="0"/>
      <p:bldP spid="144" grpId="0"/>
      <p:bldP spid="145" grpId="0"/>
      <p:bldP spid="146" grpId="0"/>
      <p:bldP spid="147" grpId="0"/>
      <p:bldP spid="148" grpId="0"/>
      <p:bldP spid="149" grpId="0" animBg="1"/>
      <p:bldP spid="168" grpId="0"/>
      <p:bldP spid="169" grpId="0"/>
      <p:bldP spid="51" grpId="0" animBg="1"/>
      <p:bldP spid="52" grpId="0" animBg="1"/>
      <p:bldP spid="53" grpId="0" animBg="1"/>
      <p:bldP spid="55" grpId="0" animBg="1"/>
      <p:bldP spid="5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D5A5B84B-D08D-4DB5-A4EF-F67C3DE3E0D1}" type="slidenum">
              <a:rPr lang="ar-SA"/>
              <a:pPr/>
              <a:t>75</a:t>
            </a:fld>
            <a:endParaRPr lang="en-US"/>
          </a:p>
        </p:txBody>
      </p:sp>
      <p:sp>
        <p:nvSpPr>
          <p:cNvPr id="350210" name="Rectangle 2"/>
          <p:cNvSpPr>
            <a:spLocks noGrp="1" noChangeArrowheads="1"/>
          </p:cNvSpPr>
          <p:nvPr>
            <p:ph type="body" sz="half" idx="1"/>
          </p:nvPr>
        </p:nvSpPr>
        <p:spPr>
          <a:xfrm>
            <a:off x="200025" y="1809750"/>
            <a:ext cx="8702675" cy="4711700"/>
          </a:xfrm>
        </p:spPr>
        <p:txBody>
          <a:bodyPr/>
          <a:lstStyle/>
          <a:p>
            <a:pPr marL="0" indent="0" algn="just" rtl="1">
              <a:spcBef>
                <a:spcPct val="0"/>
              </a:spcBef>
              <a:buFontTx/>
              <a:buNone/>
            </a:pPr>
            <a:r>
              <a:rPr lang="ar-SA" sz="2800" dirty="0">
                <a:sym typeface="Symbol" pitchFamily="18" charset="2"/>
              </a:rPr>
              <a:t>شركة مرطبات لديها رأس مال قدره </a:t>
            </a:r>
            <a:r>
              <a:rPr lang="en-US" sz="2800" dirty="0">
                <a:solidFill>
                  <a:srgbClr val="0000FF"/>
                </a:solidFill>
                <a:sym typeface="Symbol" pitchFamily="18" charset="2"/>
              </a:rPr>
              <a:t>150,000</a:t>
            </a:r>
            <a:r>
              <a:rPr lang="ar-SA" sz="2800" dirty="0">
                <a:sym typeface="Symbol" pitchFamily="18" charset="2"/>
              </a:rPr>
              <a:t> ريال وتريد تقرير هل تنتج وتسوق دولياً منتج جديد أم لا. </a:t>
            </a:r>
          </a:p>
          <a:p>
            <a:pPr marL="0" indent="0" algn="just" rtl="1">
              <a:spcBef>
                <a:spcPct val="0"/>
              </a:spcBef>
              <a:buFontTx/>
              <a:buNone/>
            </a:pPr>
            <a:r>
              <a:rPr lang="ar-SA" sz="2800" dirty="0">
                <a:sym typeface="Symbol" pitchFamily="18" charset="2"/>
              </a:rPr>
              <a:t>تمتلك الشركة الخيار في طرح المنتج الجديد في السوق مباشرة أو تقوم بعملية تسويق محلية لاختبار المنتج الجديد ومن خلال مخرجات هذه العملية تقرر إنزال المنتج الجديد في السوق الدوليه من عدمه. </a:t>
            </a:r>
          </a:p>
          <a:p>
            <a:pPr marL="0" indent="0" algn="just" rtl="1">
              <a:spcBef>
                <a:spcPct val="0"/>
              </a:spcBef>
              <a:buFontTx/>
              <a:buNone/>
            </a:pPr>
            <a:r>
              <a:rPr lang="ar-SA" sz="2800" dirty="0">
                <a:sym typeface="Symbol" pitchFamily="18" charset="2"/>
              </a:rPr>
              <a:t>إذا لم يتم تنفيذ عملية التسويق المحلي، فإن الشركة تعتقد أنه سوف ينجح المنتج الجديد دولياً بنسبة </a:t>
            </a:r>
            <a:r>
              <a:rPr lang="en-US" sz="2800" dirty="0">
                <a:solidFill>
                  <a:srgbClr val="0000FF"/>
                </a:solidFill>
                <a:sym typeface="Symbol" pitchFamily="18" charset="2"/>
              </a:rPr>
              <a:t>55</a:t>
            </a:r>
            <a:r>
              <a:rPr lang="ar-SA" sz="2800" dirty="0">
                <a:solidFill>
                  <a:srgbClr val="0000FF"/>
                </a:solidFill>
                <a:sym typeface="Symbol" pitchFamily="18" charset="2"/>
              </a:rPr>
              <a:t>% </a:t>
            </a:r>
            <a:r>
              <a:rPr lang="ar-SA" sz="2800" dirty="0">
                <a:sym typeface="Symbol" pitchFamily="18" charset="2"/>
              </a:rPr>
              <a:t>وبصافي أرباح تقدر بـ </a:t>
            </a:r>
            <a:r>
              <a:rPr lang="en-US" sz="2800" dirty="0">
                <a:solidFill>
                  <a:srgbClr val="0000FF"/>
                </a:solidFill>
                <a:sym typeface="Symbol" pitchFamily="18" charset="2"/>
              </a:rPr>
              <a:t>300,000</a:t>
            </a:r>
            <a:r>
              <a:rPr lang="ar-SA" sz="2800" dirty="0">
                <a:sym typeface="Symbol" pitchFamily="18" charset="2"/>
              </a:rPr>
              <a:t> ريال، بينما تعتقد الشركة أنه سوف يفشل المنتج الجديد في السوق الدولي بنسبة  </a:t>
            </a:r>
            <a:r>
              <a:rPr lang="en-US" sz="2800" dirty="0">
                <a:solidFill>
                  <a:srgbClr val="0000FF"/>
                </a:solidFill>
                <a:sym typeface="Symbol" pitchFamily="18" charset="2"/>
              </a:rPr>
              <a:t>45</a:t>
            </a:r>
            <a:r>
              <a:rPr lang="ar-SA" sz="2800" dirty="0">
                <a:solidFill>
                  <a:srgbClr val="0000FF"/>
                </a:solidFill>
                <a:sym typeface="Symbol" pitchFamily="18" charset="2"/>
              </a:rPr>
              <a:t>% </a:t>
            </a:r>
            <a:r>
              <a:rPr lang="ar-SA" sz="2800" dirty="0">
                <a:sym typeface="Symbol" pitchFamily="18" charset="2"/>
              </a:rPr>
              <a:t>وستتكبد الشركة في هذه الحالة خسائر تقدر بـ </a:t>
            </a:r>
            <a:r>
              <a:rPr lang="en-US" sz="2800" dirty="0">
                <a:solidFill>
                  <a:srgbClr val="0000FF"/>
                </a:solidFill>
                <a:sym typeface="Symbol" pitchFamily="18" charset="2"/>
              </a:rPr>
              <a:t>100,000</a:t>
            </a:r>
            <a:r>
              <a:rPr lang="ar-SA" sz="2800" dirty="0">
                <a:sym typeface="Symbol" pitchFamily="18" charset="2"/>
              </a:rPr>
              <a:t> ريال. </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مثال آخر</a:t>
            </a:r>
            <a:endParaRPr lang="ar-SA" sz="3600" b="1" dirty="0">
              <a:solidFill>
                <a:srgbClr val="002060"/>
              </a:solidFill>
              <a:sym typeface="Symbol" pitchFamily="18" charset="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AA13985A-7212-495E-944A-98CB63FA21A5}" type="slidenum">
              <a:rPr lang="ar-SA"/>
              <a:pPr/>
              <a:t>76</a:t>
            </a:fld>
            <a:endParaRPr lang="en-US"/>
          </a:p>
        </p:txBody>
      </p:sp>
      <p:sp>
        <p:nvSpPr>
          <p:cNvPr id="373762" name="Rectangle 2"/>
          <p:cNvSpPr>
            <a:spLocks noGrp="1" noChangeArrowheads="1"/>
          </p:cNvSpPr>
          <p:nvPr>
            <p:ph type="body" sz="half" idx="1"/>
          </p:nvPr>
        </p:nvSpPr>
        <p:spPr>
          <a:xfrm>
            <a:off x="200025" y="1536700"/>
            <a:ext cx="8702675" cy="4711700"/>
          </a:xfrm>
        </p:spPr>
        <p:txBody>
          <a:bodyPr/>
          <a:lstStyle/>
          <a:p>
            <a:pPr marL="0" indent="0" algn="just" rtl="1">
              <a:lnSpc>
                <a:spcPct val="90000"/>
              </a:lnSpc>
              <a:spcBef>
                <a:spcPct val="0"/>
              </a:spcBef>
              <a:buFontTx/>
              <a:buNone/>
            </a:pPr>
            <a:r>
              <a:rPr lang="ar-SA" sz="2800" dirty="0">
                <a:sym typeface="Symbol" pitchFamily="18" charset="2"/>
              </a:rPr>
              <a:t>تستطيع الشركة تسويق المنتج محلياً لاختبار نجاح المنتج الجديد، وبناءً على تجربة التسويق المحلي يتم تقرير تسويق المنتج دولياً من عدمه. ستتكلف الشركة </a:t>
            </a:r>
            <a:r>
              <a:rPr lang="en-US" sz="2800" dirty="0">
                <a:solidFill>
                  <a:srgbClr val="0000FF"/>
                </a:solidFill>
                <a:sym typeface="Symbol" pitchFamily="18" charset="2"/>
              </a:rPr>
              <a:t>30,000</a:t>
            </a:r>
            <a:r>
              <a:rPr lang="ar-SA" sz="2800" dirty="0">
                <a:sym typeface="Symbol" pitchFamily="18" charset="2"/>
              </a:rPr>
              <a:t> ريال لإجراء تجربة التسويق المحلي ويتوقع بنسبة </a:t>
            </a:r>
            <a:r>
              <a:rPr lang="en-US" sz="2800" dirty="0">
                <a:solidFill>
                  <a:srgbClr val="0000FF"/>
                </a:solidFill>
                <a:sym typeface="Symbol" pitchFamily="18" charset="2"/>
              </a:rPr>
              <a:t>60</a:t>
            </a:r>
            <a:r>
              <a:rPr lang="ar-SA" sz="2800" dirty="0">
                <a:solidFill>
                  <a:srgbClr val="0000FF"/>
                </a:solidFill>
                <a:sym typeface="Symbol" pitchFamily="18" charset="2"/>
              </a:rPr>
              <a:t>%  </a:t>
            </a:r>
            <a:r>
              <a:rPr lang="ar-SA" sz="2800" dirty="0">
                <a:sym typeface="Symbol" pitchFamily="18" charset="2"/>
              </a:rPr>
              <a:t>أن تكون هذه التجربة إيجابية تفيد بنجاح المنتج إذا تم تسويقه على نطاق دولي، وقد تكون نتيجة هذه الدراسة سلبية بنسبة </a:t>
            </a:r>
            <a:r>
              <a:rPr lang="en-US" sz="2800" dirty="0">
                <a:solidFill>
                  <a:srgbClr val="0000FF"/>
                </a:solidFill>
                <a:sym typeface="Symbol" pitchFamily="18" charset="2"/>
              </a:rPr>
              <a:t>40</a:t>
            </a:r>
            <a:r>
              <a:rPr lang="ar-SA" sz="2800" dirty="0">
                <a:solidFill>
                  <a:srgbClr val="0000FF"/>
                </a:solidFill>
                <a:sym typeface="Symbol" pitchFamily="18" charset="2"/>
              </a:rPr>
              <a:t>%  </a:t>
            </a:r>
            <a:r>
              <a:rPr lang="ar-SA" sz="2800" dirty="0">
                <a:sym typeface="Symbol" pitchFamily="18" charset="2"/>
              </a:rPr>
              <a:t>تفيد بفشل المنتج إذا تم تسويقه على نطاق دولي. بعد حصول الشركة على معلومات ومخرجات تجربة التسويق المحلية، على الإدارة تحديد قرارها في تسويق المنتج الجديد على المستوى الدولي مع العلم بأنه في حالة النتائج الإيجابية للدراسة فإن نسبة نجاح المنتج الجديد في السوق الدولي هي </a:t>
            </a:r>
            <a:r>
              <a:rPr lang="en-US" sz="2800" dirty="0">
                <a:solidFill>
                  <a:srgbClr val="0000FF"/>
                </a:solidFill>
                <a:sym typeface="Symbol" pitchFamily="18" charset="2"/>
              </a:rPr>
              <a:t>85</a:t>
            </a:r>
            <a:r>
              <a:rPr lang="ar-SA" sz="2800" dirty="0">
                <a:solidFill>
                  <a:srgbClr val="0000FF"/>
                </a:solidFill>
                <a:sym typeface="Symbol" pitchFamily="18" charset="2"/>
              </a:rPr>
              <a:t>% </a:t>
            </a:r>
            <a:r>
              <a:rPr lang="ar-SA" sz="2800" dirty="0">
                <a:sym typeface="Symbol" pitchFamily="18" charset="2"/>
              </a:rPr>
              <a:t>بينما إذا كانت نتائج الدراسة المحلية سلبية فإن نسبة نجاح المنتج الجديد في السوق الدولي هي </a:t>
            </a:r>
            <a:r>
              <a:rPr lang="en-US" sz="2800" dirty="0">
                <a:solidFill>
                  <a:srgbClr val="0000FF"/>
                </a:solidFill>
                <a:sym typeface="Symbol" pitchFamily="18" charset="2"/>
              </a:rPr>
              <a:t>10</a:t>
            </a:r>
            <a:r>
              <a:rPr lang="ar-SA" sz="2800" dirty="0">
                <a:solidFill>
                  <a:srgbClr val="0000FF"/>
                </a:solidFill>
                <a:sym typeface="Symbol" pitchFamily="18" charset="2"/>
              </a:rPr>
              <a:t>%</a:t>
            </a:r>
            <a:r>
              <a:rPr lang="ar-SA" sz="2800" dirty="0">
                <a:sym typeface="Symbol" pitchFamily="18" charset="2"/>
              </a:rPr>
              <a:t>.</a:t>
            </a:r>
            <a:r>
              <a:rPr lang="ar-SA" sz="2800" dirty="0">
                <a:solidFill>
                  <a:srgbClr val="0000FF"/>
                </a:solidFill>
                <a:sym typeface="Symbol" pitchFamily="18" charset="2"/>
              </a:rPr>
              <a:t> </a:t>
            </a:r>
          </a:p>
          <a:p>
            <a:pPr marL="0" indent="0" algn="just" rtl="1">
              <a:lnSpc>
                <a:spcPct val="90000"/>
              </a:lnSpc>
              <a:spcBef>
                <a:spcPct val="0"/>
              </a:spcBef>
              <a:buFontTx/>
              <a:buNone/>
            </a:pPr>
            <a:r>
              <a:rPr lang="ar-SA" sz="2800" dirty="0">
                <a:sym typeface="Symbol" pitchFamily="18" charset="2"/>
              </a:rPr>
              <a:t>ما هو القرار الأمثل للشركة على أساس القيمة المتوقعة للأصول المالية.</a:t>
            </a:r>
            <a:r>
              <a:rPr lang="en-US" sz="2400" dirty="0">
                <a:sym typeface="Symbol" pitchFamily="18" charset="2"/>
              </a:rPr>
              <a:t> </a:t>
            </a:r>
            <a:endParaRPr lang="ar-SA" sz="2400" dirty="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مثال آخر</a:t>
            </a:r>
            <a:endParaRPr lang="ar-SA" sz="3600" b="1" dirty="0">
              <a:solidFill>
                <a:srgbClr val="002060"/>
              </a:solidFill>
              <a:sym typeface="Symbol" pitchFamily="18" charset="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1A8EF1F-3EF1-42A0-A741-8914B3E7F033}" type="slidenum">
              <a:rPr lang="ar-SA"/>
              <a:pPr/>
              <a:t>77</a:t>
            </a:fld>
            <a:endParaRPr lang="en-US"/>
          </a:p>
        </p:txBody>
      </p:sp>
      <p:sp>
        <p:nvSpPr>
          <p:cNvPr id="374786" name="Rectangle 2"/>
          <p:cNvSpPr>
            <a:spLocks noGrp="1" noChangeArrowheads="1"/>
          </p:cNvSpPr>
          <p:nvPr>
            <p:ph type="body" sz="half" idx="1"/>
          </p:nvPr>
        </p:nvSpPr>
        <p:spPr>
          <a:xfrm>
            <a:off x="568325" y="1809750"/>
            <a:ext cx="8334375" cy="4711700"/>
          </a:xfrm>
        </p:spPr>
        <p:txBody>
          <a:bodyPr/>
          <a:lstStyle/>
          <a:p>
            <a:pPr marL="533400" indent="-533400" algn="just" rtl="1">
              <a:spcBef>
                <a:spcPct val="0"/>
              </a:spcBef>
              <a:buFontTx/>
              <a:buNone/>
            </a:pPr>
            <a:r>
              <a:rPr lang="ar-SA" sz="2800" dirty="0">
                <a:sym typeface="Symbol" pitchFamily="18" charset="2"/>
              </a:rPr>
              <a:t>مراحل القرار:</a:t>
            </a:r>
          </a:p>
          <a:p>
            <a:pPr marL="533400" indent="-533400" algn="just" rtl="1">
              <a:spcBef>
                <a:spcPct val="0"/>
              </a:spcBef>
              <a:buFontTx/>
              <a:buNone/>
            </a:pPr>
            <a:endParaRPr lang="ar-SA" sz="2800" dirty="0">
              <a:sym typeface="Symbol" pitchFamily="18" charset="2"/>
            </a:endParaRPr>
          </a:p>
          <a:p>
            <a:pPr marL="533400" indent="-533400" algn="just" rtl="1">
              <a:spcBef>
                <a:spcPct val="0"/>
              </a:spcBef>
              <a:buFontTx/>
              <a:buAutoNum type="arabicPeriod"/>
            </a:pPr>
            <a:r>
              <a:rPr lang="ar-SA" sz="2800" dirty="0">
                <a:sym typeface="Symbol" pitchFamily="18" charset="2"/>
              </a:rPr>
              <a:t>قرار التسويق المحلي؟</a:t>
            </a:r>
          </a:p>
          <a:p>
            <a:pPr marL="1092200" lvl="1" indent="-457200" algn="just" rtl="1">
              <a:spcBef>
                <a:spcPct val="0"/>
              </a:spcBef>
              <a:buFontTx/>
              <a:buNone/>
            </a:pPr>
            <a:r>
              <a:rPr lang="ar-SA" dirty="0">
                <a:sym typeface="Symbol" pitchFamily="18" charset="2"/>
              </a:rPr>
              <a:t>بناء على نتائج التسويق المحلي هناك قرار آخر:</a:t>
            </a:r>
          </a:p>
          <a:p>
            <a:pPr marL="1438275" lvl="1" indent="-268288" algn="just" rtl="1">
              <a:spcBef>
                <a:spcPct val="0"/>
              </a:spcBef>
              <a:buFontTx/>
              <a:buChar char="•"/>
            </a:pPr>
            <a:r>
              <a:rPr lang="ar-SA" dirty="0">
                <a:sym typeface="Symbol" pitchFamily="18" charset="2"/>
              </a:rPr>
              <a:t>التسويق الدولي</a:t>
            </a:r>
          </a:p>
          <a:p>
            <a:pPr marL="1438275" lvl="1" indent="-268288" algn="just" rtl="1">
              <a:spcBef>
                <a:spcPct val="0"/>
              </a:spcBef>
              <a:buFontTx/>
              <a:buChar char="•"/>
            </a:pPr>
            <a:r>
              <a:rPr lang="ar-SA" dirty="0">
                <a:sym typeface="Symbol" pitchFamily="18" charset="2"/>
              </a:rPr>
              <a:t>عدم التسويق الدولي</a:t>
            </a:r>
          </a:p>
          <a:p>
            <a:pPr marL="1438275" lvl="1" indent="-268288" algn="just" rtl="1">
              <a:spcBef>
                <a:spcPct val="0"/>
              </a:spcBef>
              <a:buNone/>
            </a:pPr>
            <a:endParaRPr lang="ar-SA" dirty="0">
              <a:sym typeface="Symbol" pitchFamily="18" charset="2"/>
            </a:endParaRPr>
          </a:p>
          <a:p>
            <a:pPr marL="533400" indent="-533400" algn="just" rtl="1">
              <a:spcBef>
                <a:spcPct val="0"/>
              </a:spcBef>
              <a:buFontTx/>
              <a:buAutoNum type="arabicPeriod"/>
            </a:pPr>
            <a:r>
              <a:rPr lang="ar-SA" sz="2800" dirty="0">
                <a:sym typeface="Symbol" pitchFamily="18" charset="2"/>
              </a:rPr>
              <a:t>التسويق الدولي مباشرة؟</a:t>
            </a:r>
          </a:p>
          <a:p>
            <a:pPr marL="1438275" lvl="1" indent="-268288" algn="just" rtl="1">
              <a:spcBef>
                <a:spcPct val="0"/>
              </a:spcBef>
              <a:buFontTx/>
              <a:buChar char="•"/>
            </a:pPr>
            <a:r>
              <a:rPr lang="ar-SA" dirty="0">
                <a:sym typeface="Symbol" pitchFamily="18" charset="2"/>
              </a:rPr>
              <a:t>التسويق الدولي</a:t>
            </a:r>
          </a:p>
          <a:p>
            <a:pPr marL="1438275" lvl="1" indent="-268288" algn="just" rtl="1">
              <a:spcBef>
                <a:spcPct val="0"/>
              </a:spcBef>
              <a:buFontTx/>
              <a:buChar char="•"/>
            </a:pPr>
            <a:r>
              <a:rPr lang="ar-SA" dirty="0">
                <a:sym typeface="Symbol" pitchFamily="18" charset="2"/>
              </a:rPr>
              <a:t>عدم التسويق الدولي</a:t>
            </a: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شجرة القرار</a:t>
            </a:r>
            <a:endParaRPr lang="ar-SA" sz="3600" b="1" dirty="0">
              <a:solidFill>
                <a:srgbClr val="002060"/>
              </a:solidFill>
              <a:sym typeface="Symbol" pitchFamily="18" charset="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6"/>
          <p:cNvSpPr>
            <a:spLocks noGrp="1"/>
          </p:cNvSpPr>
          <p:nvPr>
            <p:ph type="sldNum" sz="quarter" idx="12"/>
          </p:nvPr>
        </p:nvSpPr>
        <p:spPr/>
        <p:txBody>
          <a:bodyPr/>
          <a:lstStyle/>
          <a:p>
            <a:fld id="{39FC8E68-6A46-4BF9-950A-A410D2E9DDE4}" type="slidenum">
              <a:rPr lang="ar-SA"/>
              <a:pPr/>
              <a:t>78</a:t>
            </a:fld>
            <a:endParaRPr lang="en-US" dirty="0"/>
          </a:p>
        </p:txBody>
      </p:sp>
      <p:grpSp>
        <p:nvGrpSpPr>
          <p:cNvPr id="2" name="Group 21"/>
          <p:cNvGrpSpPr>
            <a:grpSpLocks/>
          </p:cNvGrpSpPr>
          <p:nvPr/>
        </p:nvGrpSpPr>
        <p:grpSpPr bwMode="auto">
          <a:xfrm>
            <a:off x="609600" y="2927350"/>
            <a:ext cx="2192338" cy="2408238"/>
            <a:chOff x="538" y="2166"/>
            <a:chExt cx="1381" cy="1517"/>
          </a:xfrm>
        </p:grpSpPr>
        <p:sp>
          <p:nvSpPr>
            <p:cNvPr id="375812" name="Rectangle 4"/>
            <p:cNvSpPr>
              <a:spLocks noChangeArrowheads="1"/>
            </p:cNvSpPr>
            <p:nvPr/>
          </p:nvSpPr>
          <p:spPr bwMode="auto">
            <a:xfrm>
              <a:off x="538" y="2736"/>
              <a:ext cx="198" cy="235"/>
            </a:xfrm>
            <a:prstGeom prst="rect">
              <a:avLst/>
            </a:prstGeom>
            <a:solidFill>
              <a:srgbClr val="FFFFFF"/>
            </a:solidFill>
            <a:ln w="19050">
              <a:solidFill>
                <a:srgbClr val="000000"/>
              </a:solidFill>
              <a:miter lim="800000"/>
              <a:headEnd/>
              <a:tailEnd/>
            </a:ln>
          </p:spPr>
          <p:txBody>
            <a:bodyPr/>
            <a:lstStyle/>
            <a:p>
              <a:endParaRPr lang="en-US"/>
            </a:p>
          </p:txBody>
        </p:sp>
        <p:sp>
          <p:nvSpPr>
            <p:cNvPr id="375814" name="Line 6"/>
            <p:cNvSpPr>
              <a:spLocks noChangeShapeType="1"/>
            </p:cNvSpPr>
            <p:nvPr/>
          </p:nvSpPr>
          <p:spPr bwMode="auto">
            <a:xfrm flipV="1">
              <a:off x="731" y="2166"/>
              <a:ext cx="1145" cy="668"/>
            </a:xfrm>
            <a:prstGeom prst="line">
              <a:avLst/>
            </a:prstGeom>
            <a:noFill/>
            <a:ln w="19050">
              <a:solidFill>
                <a:srgbClr val="000000"/>
              </a:solidFill>
              <a:round/>
              <a:headEnd/>
              <a:tailEnd/>
            </a:ln>
          </p:spPr>
          <p:txBody>
            <a:bodyPr/>
            <a:lstStyle/>
            <a:p>
              <a:endParaRPr lang="en-US"/>
            </a:p>
          </p:txBody>
        </p:sp>
        <p:sp>
          <p:nvSpPr>
            <p:cNvPr id="375815" name="Line 7"/>
            <p:cNvSpPr>
              <a:spLocks noChangeShapeType="1"/>
            </p:cNvSpPr>
            <p:nvPr/>
          </p:nvSpPr>
          <p:spPr bwMode="auto">
            <a:xfrm>
              <a:off x="736" y="2898"/>
              <a:ext cx="1183" cy="634"/>
            </a:xfrm>
            <a:prstGeom prst="line">
              <a:avLst/>
            </a:prstGeom>
            <a:noFill/>
            <a:ln w="19050">
              <a:solidFill>
                <a:srgbClr val="000000"/>
              </a:solidFill>
              <a:round/>
              <a:headEnd/>
              <a:tailEnd/>
            </a:ln>
          </p:spPr>
          <p:txBody>
            <a:bodyPr/>
            <a:lstStyle/>
            <a:p>
              <a:endParaRPr lang="en-US"/>
            </a:p>
          </p:txBody>
        </p:sp>
        <p:sp>
          <p:nvSpPr>
            <p:cNvPr id="375816" name="Text Box 8"/>
            <p:cNvSpPr txBox="1">
              <a:spLocks noChangeArrowheads="1"/>
            </p:cNvSpPr>
            <p:nvPr/>
          </p:nvSpPr>
          <p:spPr bwMode="auto">
            <a:xfrm>
              <a:off x="797" y="2290"/>
              <a:ext cx="699" cy="185"/>
            </a:xfrm>
            <a:prstGeom prst="rect">
              <a:avLst/>
            </a:prstGeom>
            <a:noFill/>
            <a:ln w="9525">
              <a:noFill/>
              <a:miter lim="800000"/>
              <a:headEnd/>
              <a:tailEnd/>
            </a:ln>
          </p:spPr>
          <p:txBody>
            <a:bodyPr lIns="0" tIns="0" rIns="0" bIns="0"/>
            <a:lstStyle/>
            <a:p>
              <a:pPr algn="ctr"/>
              <a:r>
                <a:rPr lang="ar-SA" sz="1600" b="1">
                  <a:latin typeface="Times New Roman" pitchFamily="18" charset="0"/>
                </a:rPr>
                <a:t>اختبار السوق</a:t>
              </a:r>
              <a:endParaRPr lang="en-US" sz="1600" b="1"/>
            </a:p>
          </p:txBody>
        </p:sp>
        <p:sp>
          <p:nvSpPr>
            <p:cNvPr id="375823" name="Text Box 15"/>
            <p:cNvSpPr txBox="1">
              <a:spLocks noChangeArrowheads="1"/>
            </p:cNvSpPr>
            <p:nvPr/>
          </p:nvSpPr>
          <p:spPr bwMode="auto">
            <a:xfrm>
              <a:off x="552" y="2786"/>
              <a:ext cx="171" cy="120"/>
            </a:xfrm>
            <a:prstGeom prst="rect">
              <a:avLst/>
            </a:prstGeom>
            <a:noFill/>
            <a:ln w="9525">
              <a:noFill/>
              <a:miter lim="800000"/>
              <a:headEnd/>
              <a:tailEnd/>
            </a:ln>
          </p:spPr>
          <p:txBody>
            <a:bodyPr lIns="0" tIns="0" rIns="0" bIns="0"/>
            <a:lstStyle/>
            <a:p>
              <a:pPr algn="ctr"/>
              <a:r>
                <a:rPr lang="en-US" sz="1600" b="1" dirty="0">
                  <a:latin typeface="Times New Roman" pitchFamily="18" charset="0"/>
                </a:rPr>
                <a:t>1</a:t>
              </a:r>
              <a:endParaRPr lang="en-US" sz="1600" b="1" dirty="0"/>
            </a:p>
          </p:txBody>
        </p:sp>
        <p:sp>
          <p:nvSpPr>
            <p:cNvPr id="375824" name="Text Box 16"/>
            <p:cNvSpPr txBox="1">
              <a:spLocks noChangeArrowheads="1"/>
            </p:cNvSpPr>
            <p:nvPr/>
          </p:nvSpPr>
          <p:spPr bwMode="auto">
            <a:xfrm>
              <a:off x="845" y="3354"/>
              <a:ext cx="699" cy="329"/>
            </a:xfrm>
            <a:prstGeom prst="rect">
              <a:avLst/>
            </a:prstGeom>
            <a:noFill/>
            <a:ln w="9525">
              <a:noFill/>
              <a:miter lim="800000"/>
              <a:headEnd/>
              <a:tailEnd/>
            </a:ln>
          </p:spPr>
          <p:txBody>
            <a:bodyPr lIns="0" tIns="0" rIns="0" bIns="0"/>
            <a:lstStyle/>
            <a:p>
              <a:pPr algn="ctr"/>
              <a:r>
                <a:rPr lang="ar-SA" sz="1600" b="1">
                  <a:latin typeface="Times New Roman" pitchFamily="18" charset="0"/>
                </a:rPr>
                <a:t>عدم</a:t>
              </a:r>
            </a:p>
            <a:p>
              <a:pPr algn="ctr"/>
              <a:r>
                <a:rPr lang="ar-SA" sz="1600" b="1">
                  <a:latin typeface="Times New Roman" pitchFamily="18" charset="0"/>
                </a:rPr>
                <a:t>اختبار السوق</a:t>
              </a:r>
              <a:endParaRPr lang="en-US" sz="1600" b="1"/>
            </a:p>
          </p:txBody>
        </p:sp>
      </p:grpSp>
      <p:grpSp>
        <p:nvGrpSpPr>
          <p:cNvPr id="3" name="Group 30"/>
          <p:cNvGrpSpPr>
            <a:grpSpLocks/>
          </p:cNvGrpSpPr>
          <p:nvPr/>
        </p:nvGrpSpPr>
        <p:grpSpPr bwMode="auto">
          <a:xfrm>
            <a:off x="2742893" y="2114550"/>
            <a:ext cx="2305050" cy="1731963"/>
            <a:chOff x="1888" y="1654"/>
            <a:chExt cx="1452" cy="1091"/>
          </a:xfrm>
        </p:grpSpPr>
        <p:sp>
          <p:nvSpPr>
            <p:cNvPr id="375825" name="Oval 17"/>
            <p:cNvSpPr>
              <a:spLocks noChangeArrowheads="1"/>
            </p:cNvSpPr>
            <p:nvPr/>
          </p:nvSpPr>
          <p:spPr bwMode="auto">
            <a:xfrm>
              <a:off x="1888" y="2024"/>
              <a:ext cx="240" cy="240"/>
            </a:xfrm>
            <a:prstGeom prst="ellipse">
              <a:avLst/>
            </a:prstGeom>
            <a:noFill/>
            <a:ln w="19050">
              <a:solidFill>
                <a:schemeClr val="tx1"/>
              </a:solidFill>
              <a:round/>
              <a:headEnd/>
              <a:tailEnd/>
            </a:ln>
            <a:effectLst/>
          </p:spPr>
          <p:txBody>
            <a:bodyPr wrap="none" anchor="ctr"/>
            <a:lstStyle/>
            <a:p>
              <a:endParaRPr lang="en-US"/>
            </a:p>
          </p:txBody>
        </p:sp>
        <p:sp>
          <p:nvSpPr>
            <p:cNvPr id="375826" name="Text Box 18"/>
            <p:cNvSpPr txBox="1">
              <a:spLocks noChangeArrowheads="1"/>
            </p:cNvSpPr>
            <p:nvPr/>
          </p:nvSpPr>
          <p:spPr bwMode="auto">
            <a:xfrm>
              <a:off x="1928" y="2070"/>
              <a:ext cx="171" cy="160"/>
            </a:xfrm>
            <a:prstGeom prst="rect">
              <a:avLst/>
            </a:prstGeom>
            <a:noFill/>
            <a:ln w="9525">
              <a:noFill/>
              <a:miter lim="800000"/>
              <a:headEnd/>
              <a:tailEnd/>
            </a:ln>
          </p:spPr>
          <p:txBody>
            <a:bodyPr lIns="0" tIns="0" rIns="0" bIns="0"/>
            <a:lstStyle/>
            <a:p>
              <a:pPr algn="ctr"/>
              <a:r>
                <a:rPr lang="en-US" sz="1600" b="1">
                  <a:latin typeface="Times New Roman" pitchFamily="18" charset="0"/>
                </a:rPr>
                <a:t>2</a:t>
              </a:r>
              <a:endParaRPr lang="en-US" sz="1600" b="1"/>
            </a:p>
          </p:txBody>
        </p:sp>
        <p:sp>
          <p:nvSpPr>
            <p:cNvPr id="375832" name="Line 24"/>
            <p:cNvSpPr>
              <a:spLocks noChangeShapeType="1"/>
            </p:cNvSpPr>
            <p:nvPr/>
          </p:nvSpPr>
          <p:spPr bwMode="auto">
            <a:xfrm flipV="1">
              <a:off x="2123" y="1698"/>
              <a:ext cx="1217" cy="452"/>
            </a:xfrm>
            <a:prstGeom prst="line">
              <a:avLst/>
            </a:prstGeom>
            <a:noFill/>
            <a:ln w="19050">
              <a:solidFill>
                <a:srgbClr val="000000"/>
              </a:solidFill>
              <a:round/>
              <a:headEnd/>
              <a:tailEnd/>
            </a:ln>
          </p:spPr>
          <p:txBody>
            <a:bodyPr/>
            <a:lstStyle/>
            <a:p>
              <a:endParaRPr lang="en-US"/>
            </a:p>
          </p:txBody>
        </p:sp>
        <p:sp>
          <p:nvSpPr>
            <p:cNvPr id="375833" name="Line 25"/>
            <p:cNvSpPr>
              <a:spLocks noChangeShapeType="1"/>
            </p:cNvSpPr>
            <p:nvPr/>
          </p:nvSpPr>
          <p:spPr bwMode="auto">
            <a:xfrm>
              <a:off x="2128" y="2158"/>
              <a:ext cx="1183" cy="434"/>
            </a:xfrm>
            <a:prstGeom prst="line">
              <a:avLst/>
            </a:prstGeom>
            <a:noFill/>
            <a:ln w="19050">
              <a:solidFill>
                <a:srgbClr val="000000"/>
              </a:solidFill>
              <a:round/>
              <a:headEnd/>
              <a:tailEnd/>
            </a:ln>
          </p:spPr>
          <p:txBody>
            <a:bodyPr/>
            <a:lstStyle/>
            <a:p>
              <a:endParaRPr lang="en-US"/>
            </a:p>
          </p:txBody>
        </p:sp>
        <p:sp>
          <p:nvSpPr>
            <p:cNvPr id="375836" name="Text Box 28"/>
            <p:cNvSpPr txBox="1">
              <a:spLocks noChangeArrowheads="1"/>
            </p:cNvSpPr>
            <p:nvPr/>
          </p:nvSpPr>
          <p:spPr bwMode="auto">
            <a:xfrm>
              <a:off x="2261" y="1654"/>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محلي</a:t>
              </a:r>
            </a:p>
            <a:p>
              <a:pPr algn="ctr"/>
              <a:r>
                <a:rPr lang="en-US" sz="1600" b="1" dirty="0">
                  <a:latin typeface="Times New Roman" pitchFamily="18" charset="0"/>
                </a:rPr>
                <a:t>0.6</a:t>
              </a:r>
              <a:endParaRPr lang="en-US" sz="1600" b="1" dirty="0"/>
            </a:p>
          </p:txBody>
        </p:sp>
        <p:sp>
          <p:nvSpPr>
            <p:cNvPr id="375837" name="Text Box 29"/>
            <p:cNvSpPr txBox="1">
              <a:spLocks noChangeArrowheads="1"/>
            </p:cNvSpPr>
            <p:nvPr/>
          </p:nvSpPr>
          <p:spPr bwMode="auto">
            <a:xfrm>
              <a:off x="2253" y="2416"/>
              <a:ext cx="667" cy="329"/>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محلي</a:t>
              </a:r>
            </a:p>
            <a:p>
              <a:pPr algn="ctr"/>
              <a:r>
                <a:rPr lang="en-US" sz="1600" b="1" dirty="0">
                  <a:latin typeface="Times New Roman" pitchFamily="18" charset="0"/>
                </a:rPr>
                <a:t>0.4</a:t>
              </a:r>
              <a:endParaRPr lang="en-US" sz="1600" b="1" dirty="0"/>
            </a:p>
          </p:txBody>
        </p:sp>
      </p:grpSp>
      <p:grpSp>
        <p:nvGrpSpPr>
          <p:cNvPr id="4" name="Group 38"/>
          <p:cNvGrpSpPr>
            <a:grpSpLocks/>
          </p:cNvGrpSpPr>
          <p:nvPr/>
        </p:nvGrpSpPr>
        <p:grpSpPr bwMode="auto">
          <a:xfrm>
            <a:off x="2794000" y="4387850"/>
            <a:ext cx="2254250" cy="1731963"/>
            <a:chOff x="1914" y="3086"/>
            <a:chExt cx="1420" cy="1091"/>
          </a:xfrm>
        </p:grpSpPr>
        <p:sp>
          <p:nvSpPr>
            <p:cNvPr id="375827" name="Text Box 19"/>
            <p:cNvSpPr txBox="1">
              <a:spLocks noChangeArrowheads="1"/>
            </p:cNvSpPr>
            <p:nvPr/>
          </p:nvSpPr>
          <p:spPr bwMode="auto">
            <a:xfrm>
              <a:off x="1936" y="3486"/>
              <a:ext cx="171" cy="160"/>
            </a:xfrm>
            <a:prstGeom prst="rect">
              <a:avLst/>
            </a:prstGeom>
            <a:noFill/>
            <a:ln w="9525">
              <a:noFill/>
              <a:miter lim="800000"/>
              <a:headEnd/>
              <a:tailEnd/>
            </a:ln>
          </p:spPr>
          <p:txBody>
            <a:bodyPr lIns="0" tIns="0" rIns="0" bIns="0"/>
            <a:lstStyle/>
            <a:p>
              <a:pPr algn="ctr"/>
              <a:r>
                <a:rPr lang="en-US" sz="1600" b="1">
                  <a:latin typeface="Times New Roman" pitchFamily="18" charset="0"/>
                </a:rPr>
                <a:t>3</a:t>
              </a:r>
              <a:endParaRPr lang="en-US" sz="1600" b="1"/>
            </a:p>
          </p:txBody>
        </p:sp>
        <p:sp>
          <p:nvSpPr>
            <p:cNvPr id="375828" name="Rectangle 20"/>
            <p:cNvSpPr>
              <a:spLocks noChangeArrowheads="1"/>
            </p:cNvSpPr>
            <p:nvPr/>
          </p:nvSpPr>
          <p:spPr bwMode="auto">
            <a:xfrm>
              <a:off x="1914" y="3440"/>
              <a:ext cx="198" cy="235"/>
            </a:xfrm>
            <a:prstGeom prst="rect">
              <a:avLst/>
            </a:prstGeom>
            <a:noFill/>
            <a:ln w="19050">
              <a:solidFill>
                <a:srgbClr val="000000"/>
              </a:solidFill>
              <a:miter lim="800000"/>
              <a:headEnd/>
              <a:tailEnd/>
            </a:ln>
          </p:spPr>
          <p:txBody>
            <a:bodyPr/>
            <a:lstStyle/>
            <a:p>
              <a:endParaRPr lang="en-US"/>
            </a:p>
          </p:txBody>
        </p:sp>
        <p:sp>
          <p:nvSpPr>
            <p:cNvPr id="375842" name="Line 34"/>
            <p:cNvSpPr>
              <a:spLocks noChangeShapeType="1"/>
            </p:cNvSpPr>
            <p:nvPr/>
          </p:nvSpPr>
          <p:spPr bwMode="auto">
            <a:xfrm flipV="1">
              <a:off x="2117" y="3086"/>
              <a:ext cx="1217" cy="452"/>
            </a:xfrm>
            <a:prstGeom prst="line">
              <a:avLst/>
            </a:prstGeom>
            <a:noFill/>
            <a:ln w="19050">
              <a:solidFill>
                <a:srgbClr val="000000"/>
              </a:solidFill>
              <a:round/>
              <a:headEnd/>
              <a:tailEnd/>
            </a:ln>
          </p:spPr>
          <p:txBody>
            <a:bodyPr/>
            <a:lstStyle/>
            <a:p>
              <a:endParaRPr lang="en-US"/>
            </a:p>
          </p:txBody>
        </p:sp>
        <p:sp>
          <p:nvSpPr>
            <p:cNvPr id="375843" name="Line 35"/>
            <p:cNvSpPr>
              <a:spLocks noChangeShapeType="1"/>
            </p:cNvSpPr>
            <p:nvPr/>
          </p:nvSpPr>
          <p:spPr bwMode="auto">
            <a:xfrm>
              <a:off x="2116" y="3546"/>
              <a:ext cx="1183" cy="434"/>
            </a:xfrm>
            <a:prstGeom prst="line">
              <a:avLst/>
            </a:prstGeom>
            <a:noFill/>
            <a:ln w="19050">
              <a:solidFill>
                <a:srgbClr val="000000"/>
              </a:solidFill>
              <a:round/>
              <a:headEnd/>
              <a:tailEnd/>
            </a:ln>
          </p:spPr>
          <p:txBody>
            <a:bodyPr/>
            <a:lstStyle/>
            <a:p>
              <a:endParaRPr lang="en-US"/>
            </a:p>
          </p:txBody>
        </p:sp>
        <p:sp>
          <p:nvSpPr>
            <p:cNvPr id="375844" name="Text Box 36"/>
            <p:cNvSpPr txBox="1">
              <a:spLocks noChangeArrowheads="1"/>
            </p:cNvSpPr>
            <p:nvPr/>
          </p:nvSpPr>
          <p:spPr bwMode="auto">
            <a:xfrm>
              <a:off x="2281" y="3108"/>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تسويق دولي</a:t>
              </a:r>
              <a:endParaRPr lang="en-US" sz="1600" b="1" dirty="0"/>
            </a:p>
          </p:txBody>
        </p:sp>
        <p:sp>
          <p:nvSpPr>
            <p:cNvPr id="375845" name="Text Box 37"/>
            <p:cNvSpPr txBox="1">
              <a:spLocks noChangeArrowheads="1"/>
            </p:cNvSpPr>
            <p:nvPr/>
          </p:nvSpPr>
          <p:spPr bwMode="auto">
            <a:xfrm>
              <a:off x="2205" y="3848"/>
              <a:ext cx="811" cy="329"/>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 التسويق دوليا</a:t>
              </a:r>
            </a:p>
            <a:p>
              <a:pPr algn="ctr"/>
              <a:r>
                <a:rPr lang="ar-SA" sz="1600" b="1" dirty="0">
                  <a:latin typeface="Times New Roman" pitchFamily="18" charset="0"/>
                </a:rPr>
                <a:t>(تسويق محلي)</a:t>
              </a:r>
              <a:endParaRPr lang="en-US" sz="1600" b="1" dirty="0"/>
            </a:p>
          </p:txBody>
        </p:sp>
      </p:grpSp>
      <p:sp>
        <p:nvSpPr>
          <p:cNvPr id="375854" name="Text Box 46"/>
          <p:cNvSpPr txBox="1">
            <a:spLocks noChangeArrowheads="1"/>
          </p:cNvSpPr>
          <p:nvPr/>
        </p:nvSpPr>
        <p:spPr bwMode="auto">
          <a:xfrm>
            <a:off x="4984750" y="5659438"/>
            <a:ext cx="800219" cy="338554"/>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150000</a:t>
            </a:r>
          </a:p>
        </p:txBody>
      </p:sp>
      <p:grpSp>
        <p:nvGrpSpPr>
          <p:cNvPr id="5" name="Group 49"/>
          <p:cNvGrpSpPr>
            <a:grpSpLocks/>
          </p:cNvGrpSpPr>
          <p:nvPr/>
        </p:nvGrpSpPr>
        <p:grpSpPr bwMode="auto">
          <a:xfrm>
            <a:off x="5057776" y="3462338"/>
            <a:ext cx="3640138" cy="1844675"/>
            <a:chOff x="3340" y="2503"/>
            <a:chExt cx="2293" cy="1162"/>
          </a:xfrm>
        </p:grpSpPr>
        <p:sp>
          <p:nvSpPr>
            <p:cNvPr id="375848" name="Oval 40"/>
            <p:cNvSpPr>
              <a:spLocks noChangeArrowheads="1"/>
            </p:cNvSpPr>
            <p:nvPr/>
          </p:nvSpPr>
          <p:spPr bwMode="auto">
            <a:xfrm>
              <a:off x="3340" y="2962"/>
              <a:ext cx="240" cy="240"/>
            </a:xfrm>
            <a:prstGeom prst="ellipse">
              <a:avLst/>
            </a:prstGeom>
            <a:noFill/>
            <a:ln w="19050">
              <a:solidFill>
                <a:schemeClr val="tx1"/>
              </a:solidFill>
              <a:round/>
              <a:headEnd/>
              <a:tailEnd/>
            </a:ln>
            <a:effectLst/>
          </p:spPr>
          <p:txBody>
            <a:bodyPr wrap="none" anchor="ctr"/>
            <a:lstStyle/>
            <a:p>
              <a:endParaRPr lang="en-US"/>
            </a:p>
          </p:txBody>
        </p:sp>
        <p:sp>
          <p:nvSpPr>
            <p:cNvPr id="375849" name="Text Box 41"/>
            <p:cNvSpPr txBox="1">
              <a:spLocks noChangeArrowheads="1"/>
            </p:cNvSpPr>
            <p:nvPr/>
          </p:nvSpPr>
          <p:spPr bwMode="auto">
            <a:xfrm>
              <a:off x="3374" y="2996"/>
              <a:ext cx="171" cy="160"/>
            </a:xfrm>
            <a:prstGeom prst="rect">
              <a:avLst/>
            </a:prstGeom>
            <a:noFill/>
            <a:ln w="9525">
              <a:noFill/>
              <a:miter lim="800000"/>
              <a:headEnd/>
              <a:tailEnd/>
            </a:ln>
          </p:spPr>
          <p:txBody>
            <a:bodyPr lIns="0" tIns="0" rIns="0" bIns="0"/>
            <a:lstStyle/>
            <a:p>
              <a:pPr algn="ctr"/>
              <a:r>
                <a:rPr lang="en-US" sz="1600" b="1">
                  <a:latin typeface="Times New Roman" pitchFamily="18" charset="0"/>
                </a:rPr>
                <a:t>4</a:t>
              </a:r>
              <a:endParaRPr lang="en-US" sz="1600" b="1"/>
            </a:p>
          </p:txBody>
        </p:sp>
        <p:sp>
          <p:nvSpPr>
            <p:cNvPr id="375850" name="Line 42"/>
            <p:cNvSpPr>
              <a:spLocks noChangeShapeType="1"/>
            </p:cNvSpPr>
            <p:nvPr/>
          </p:nvSpPr>
          <p:spPr bwMode="auto">
            <a:xfrm flipV="1">
              <a:off x="3587" y="2694"/>
              <a:ext cx="1033" cy="388"/>
            </a:xfrm>
            <a:prstGeom prst="line">
              <a:avLst/>
            </a:prstGeom>
            <a:noFill/>
            <a:ln w="19050">
              <a:solidFill>
                <a:srgbClr val="000000"/>
              </a:solidFill>
              <a:round/>
              <a:headEnd/>
              <a:tailEnd/>
            </a:ln>
          </p:spPr>
          <p:txBody>
            <a:bodyPr/>
            <a:lstStyle/>
            <a:p>
              <a:endParaRPr lang="en-US"/>
            </a:p>
          </p:txBody>
        </p:sp>
        <p:sp>
          <p:nvSpPr>
            <p:cNvPr id="375851" name="Line 43"/>
            <p:cNvSpPr>
              <a:spLocks noChangeShapeType="1"/>
            </p:cNvSpPr>
            <p:nvPr/>
          </p:nvSpPr>
          <p:spPr bwMode="auto">
            <a:xfrm>
              <a:off x="3586" y="3090"/>
              <a:ext cx="999" cy="354"/>
            </a:xfrm>
            <a:prstGeom prst="line">
              <a:avLst/>
            </a:prstGeom>
            <a:noFill/>
            <a:ln w="19050">
              <a:solidFill>
                <a:srgbClr val="000000"/>
              </a:solidFill>
              <a:round/>
              <a:headEnd/>
              <a:tailEnd/>
            </a:ln>
          </p:spPr>
          <p:txBody>
            <a:bodyPr/>
            <a:lstStyle/>
            <a:p>
              <a:endParaRPr lang="en-US"/>
            </a:p>
          </p:txBody>
        </p:sp>
        <p:sp>
          <p:nvSpPr>
            <p:cNvPr id="375852" name="Text Box 44"/>
            <p:cNvSpPr txBox="1">
              <a:spLocks noChangeArrowheads="1"/>
            </p:cNvSpPr>
            <p:nvPr/>
          </p:nvSpPr>
          <p:spPr bwMode="auto">
            <a:xfrm>
              <a:off x="3701" y="2568"/>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0.55</a:t>
              </a:r>
              <a:endParaRPr lang="en-US" sz="1600" b="1" dirty="0"/>
            </a:p>
          </p:txBody>
        </p:sp>
        <p:sp>
          <p:nvSpPr>
            <p:cNvPr id="375853" name="Text Box 45"/>
            <p:cNvSpPr txBox="1">
              <a:spLocks noChangeArrowheads="1"/>
            </p:cNvSpPr>
            <p:nvPr/>
          </p:nvSpPr>
          <p:spPr bwMode="auto">
            <a:xfrm>
              <a:off x="3705" y="3336"/>
              <a:ext cx="667" cy="329"/>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0.45</a:t>
              </a:r>
              <a:endParaRPr lang="en-US" sz="1600" b="1" dirty="0"/>
            </a:p>
          </p:txBody>
        </p:sp>
        <p:sp>
          <p:nvSpPr>
            <p:cNvPr id="375855" name="Text Box 47"/>
            <p:cNvSpPr txBox="1">
              <a:spLocks noChangeArrowheads="1"/>
            </p:cNvSpPr>
            <p:nvPr/>
          </p:nvSpPr>
          <p:spPr bwMode="auto">
            <a:xfrm>
              <a:off x="4601" y="2503"/>
              <a:ext cx="1030" cy="368"/>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150000 + 300000</a:t>
              </a:r>
            </a:p>
            <a:p>
              <a:r>
                <a:rPr lang="en-US" sz="1600" b="1" dirty="0">
                  <a:latin typeface="Times New Roman" pitchFamily="18" charset="0"/>
                  <a:cs typeface="Times New Roman" pitchFamily="18" charset="0"/>
                </a:rPr>
                <a:t>  = 450000</a:t>
              </a:r>
            </a:p>
          </p:txBody>
        </p:sp>
        <p:sp>
          <p:nvSpPr>
            <p:cNvPr id="375856" name="Text Box 48"/>
            <p:cNvSpPr txBox="1">
              <a:spLocks noChangeArrowheads="1"/>
            </p:cNvSpPr>
            <p:nvPr/>
          </p:nvSpPr>
          <p:spPr bwMode="auto">
            <a:xfrm>
              <a:off x="4603" y="3247"/>
              <a:ext cx="1030" cy="368"/>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150000 − 100000</a:t>
              </a:r>
            </a:p>
            <a:p>
              <a:r>
                <a:rPr lang="en-US" sz="1600" b="1" dirty="0">
                  <a:latin typeface="Times New Roman" pitchFamily="18" charset="0"/>
                  <a:cs typeface="Times New Roman" pitchFamily="18" charset="0"/>
                </a:rPr>
                <a:t>  = 50000</a:t>
              </a:r>
            </a:p>
          </p:txBody>
        </p:sp>
      </p:grpSp>
      <p:sp>
        <p:nvSpPr>
          <p:cNvPr id="38"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شجرة القرار</a:t>
            </a:r>
            <a:endParaRPr lang="ar-SA" sz="3600" b="1" dirty="0">
              <a:solidFill>
                <a:srgbClr val="00206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75854"/>
                                        </p:tgtEl>
                                        <p:attrNameLst>
                                          <p:attrName>style.visibility</p:attrName>
                                        </p:attrNameLst>
                                      </p:cBhvr>
                                      <p:to>
                                        <p:strVal val="visible"/>
                                      </p:to>
                                    </p:set>
                                    <p:animEffect transition="in" filter="blinds(horizontal)">
                                      <p:cBhvr>
                                        <p:cTn id="25" dur="500"/>
                                        <p:tgtEl>
                                          <p:spTgt spid="37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5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77" name="Text Box 45"/>
          <p:cNvSpPr txBox="1">
            <a:spLocks noChangeArrowheads="1"/>
          </p:cNvSpPr>
          <p:nvPr/>
        </p:nvSpPr>
        <p:spPr bwMode="auto">
          <a:xfrm>
            <a:off x="6894872" y="5707370"/>
            <a:ext cx="2183290" cy="492443"/>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150000 − 30000 − 100000</a:t>
            </a:r>
          </a:p>
          <a:p>
            <a:r>
              <a:rPr lang="en-US" sz="1600" b="1" dirty="0">
                <a:latin typeface="Times New Roman" pitchFamily="18" charset="0"/>
                <a:cs typeface="Times New Roman" pitchFamily="18" charset="0"/>
              </a:rPr>
              <a:t>= 20000</a:t>
            </a:r>
          </a:p>
        </p:txBody>
      </p:sp>
      <p:sp>
        <p:nvSpPr>
          <p:cNvPr id="376838" name="Line 6"/>
          <p:cNvSpPr>
            <a:spLocks noChangeShapeType="1"/>
          </p:cNvSpPr>
          <p:nvPr/>
        </p:nvSpPr>
        <p:spPr bwMode="auto">
          <a:xfrm flipV="1">
            <a:off x="1160463" y="3003550"/>
            <a:ext cx="1830387" cy="1022350"/>
          </a:xfrm>
          <a:prstGeom prst="line">
            <a:avLst/>
          </a:prstGeom>
          <a:noFill/>
          <a:ln w="19050">
            <a:solidFill>
              <a:srgbClr val="000000"/>
            </a:solidFill>
            <a:round/>
            <a:headEnd/>
            <a:tailEnd/>
          </a:ln>
        </p:spPr>
        <p:txBody>
          <a:bodyPr/>
          <a:lstStyle/>
          <a:p>
            <a:endParaRPr lang="en-US"/>
          </a:p>
        </p:txBody>
      </p:sp>
      <p:sp>
        <p:nvSpPr>
          <p:cNvPr id="376839" name="Line 7"/>
          <p:cNvSpPr>
            <a:spLocks noChangeShapeType="1"/>
          </p:cNvSpPr>
          <p:nvPr/>
        </p:nvSpPr>
        <p:spPr bwMode="auto">
          <a:xfrm>
            <a:off x="1168400" y="4127500"/>
            <a:ext cx="1878013" cy="1006475"/>
          </a:xfrm>
          <a:prstGeom prst="line">
            <a:avLst/>
          </a:prstGeom>
          <a:noFill/>
          <a:ln w="19050">
            <a:solidFill>
              <a:srgbClr val="000000"/>
            </a:solidFill>
            <a:round/>
            <a:headEnd/>
            <a:tailEnd/>
          </a:ln>
        </p:spPr>
        <p:txBody>
          <a:bodyPr/>
          <a:lstStyle/>
          <a:p>
            <a:endParaRPr lang="en-US"/>
          </a:p>
        </p:txBody>
      </p:sp>
      <p:sp>
        <p:nvSpPr>
          <p:cNvPr id="376840" name="Text Box 8"/>
          <p:cNvSpPr txBox="1">
            <a:spLocks noChangeArrowheads="1"/>
          </p:cNvSpPr>
          <p:nvPr/>
        </p:nvSpPr>
        <p:spPr bwMode="auto">
          <a:xfrm>
            <a:off x="0" y="3543300"/>
            <a:ext cx="754063" cy="573088"/>
          </a:xfrm>
          <a:prstGeom prst="rect">
            <a:avLst/>
          </a:prstGeom>
          <a:noFill/>
          <a:ln w="9525">
            <a:noFill/>
            <a:miter lim="800000"/>
            <a:headEnd/>
            <a:tailEnd/>
          </a:ln>
        </p:spPr>
        <p:txBody>
          <a:bodyPr lIns="0" tIns="0" rIns="0" bIns="0"/>
          <a:lstStyle/>
          <a:p>
            <a:pPr algn="ctr"/>
            <a:r>
              <a:rPr lang="ar-SA" sz="1600" b="1">
                <a:latin typeface="Times New Roman" pitchFamily="18" charset="0"/>
              </a:rPr>
              <a:t>اختبار</a:t>
            </a:r>
            <a:endParaRPr lang="en-US" sz="1600" b="1">
              <a:latin typeface="Times New Roman" pitchFamily="18" charset="0"/>
            </a:endParaRPr>
          </a:p>
          <a:p>
            <a:pPr algn="ctr"/>
            <a:r>
              <a:rPr lang="ar-SA" sz="1600" b="1">
                <a:latin typeface="Times New Roman" pitchFamily="18" charset="0"/>
              </a:rPr>
              <a:t> السوق</a:t>
            </a:r>
            <a:endParaRPr lang="en-US" sz="1600" b="1"/>
          </a:p>
        </p:txBody>
      </p:sp>
      <p:sp>
        <p:nvSpPr>
          <p:cNvPr id="376844" name="Oval 12"/>
          <p:cNvSpPr>
            <a:spLocks noChangeArrowheads="1"/>
          </p:cNvSpPr>
          <p:nvPr/>
        </p:nvSpPr>
        <p:spPr bwMode="auto">
          <a:xfrm>
            <a:off x="787400" y="38830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6845" name="Text Box 13"/>
          <p:cNvSpPr txBox="1">
            <a:spLocks noChangeArrowheads="1"/>
          </p:cNvSpPr>
          <p:nvPr/>
        </p:nvSpPr>
        <p:spPr bwMode="auto">
          <a:xfrm>
            <a:off x="850900" y="3956050"/>
            <a:ext cx="271463" cy="254000"/>
          </a:xfrm>
          <a:prstGeom prst="rect">
            <a:avLst/>
          </a:prstGeom>
          <a:noFill/>
          <a:ln w="9525">
            <a:noFill/>
            <a:miter lim="800000"/>
            <a:headEnd/>
            <a:tailEnd/>
          </a:ln>
        </p:spPr>
        <p:txBody>
          <a:bodyPr lIns="0" tIns="0" rIns="0" bIns="0"/>
          <a:lstStyle/>
          <a:p>
            <a:pPr algn="ctr"/>
            <a:r>
              <a:rPr lang="en-US" sz="1600" b="1">
                <a:latin typeface="Times New Roman" pitchFamily="18" charset="0"/>
              </a:rPr>
              <a:t>2</a:t>
            </a:r>
            <a:endParaRPr lang="en-US" sz="1600" b="1"/>
          </a:p>
        </p:txBody>
      </p:sp>
      <p:sp>
        <p:nvSpPr>
          <p:cNvPr id="376848" name="Text Box 16"/>
          <p:cNvSpPr txBox="1">
            <a:spLocks noChangeArrowheads="1"/>
          </p:cNvSpPr>
          <p:nvPr/>
        </p:nvSpPr>
        <p:spPr bwMode="auto">
          <a:xfrm>
            <a:off x="998538" y="3124200"/>
            <a:ext cx="1058862"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محلي</a:t>
            </a:r>
          </a:p>
          <a:p>
            <a:pPr algn="ctr"/>
            <a:r>
              <a:rPr lang="en-US" sz="1600" b="1" dirty="0">
                <a:latin typeface="Times New Roman" pitchFamily="18" charset="0"/>
              </a:rPr>
              <a:t>0.6</a:t>
            </a:r>
            <a:endParaRPr lang="en-US" sz="1600" b="1" dirty="0"/>
          </a:p>
        </p:txBody>
      </p:sp>
      <p:sp>
        <p:nvSpPr>
          <p:cNvPr id="376849" name="Text Box 17"/>
          <p:cNvSpPr txBox="1">
            <a:spLocks noChangeArrowheads="1"/>
          </p:cNvSpPr>
          <p:nvPr/>
        </p:nvSpPr>
        <p:spPr bwMode="auto">
          <a:xfrm>
            <a:off x="1150938" y="4622800"/>
            <a:ext cx="1058862" cy="522288"/>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محلي</a:t>
            </a:r>
          </a:p>
          <a:p>
            <a:pPr algn="ctr"/>
            <a:r>
              <a:rPr lang="en-US" sz="1600" b="1" dirty="0">
                <a:latin typeface="Times New Roman" pitchFamily="18" charset="0"/>
              </a:rPr>
              <a:t>0.4</a:t>
            </a:r>
            <a:endParaRPr lang="en-US" sz="1600" b="1" dirty="0"/>
          </a:p>
        </p:txBody>
      </p:sp>
      <p:grpSp>
        <p:nvGrpSpPr>
          <p:cNvPr id="2" name="Group 52"/>
          <p:cNvGrpSpPr>
            <a:grpSpLocks/>
          </p:cNvGrpSpPr>
          <p:nvPr/>
        </p:nvGrpSpPr>
        <p:grpSpPr bwMode="auto">
          <a:xfrm>
            <a:off x="3048000" y="4165600"/>
            <a:ext cx="2254250" cy="1757363"/>
            <a:chOff x="1920" y="2922"/>
            <a:chExt cx="1420" cy="1107"/>
          </a:xfrm>
        </p:grpSpPr>
        <p:sp>
          <p:nvSpPr>
            <p:cNvPr id="376852" name="Rectangle 20"/>
            <p:cNvSpPr>
              <a:spLocks noChangeArrowheads="1"/>
            </p:cNvSpPr>
            <p:nvPr/>
          </p:nvSpPr>
          <p:spPr bwMode="auto">
            <a:xfrm>
              <a:off x="1920" y="3440"/>
              <a:ext cx="198" cy="235"/>
            </a:xfrm>
            <a:prstGeom prst="rect">
              <a:avLst/>
            </a:prstGeom>
            <a:noFill/>
            <a:ln w="19050">
              <a:solidFill>
                <a:srgbClr val="000000"/>
              </a:solidFill>
              <a:miter lim="800000"/>
              <a:headEnd/>
              <a:tailEnd/>
            </a:ln>
          </p:spPr>
          <p:txBody>
            <a:bodyPr/>
            <a:lstStyle/>
            <a:p>
              <a:endParaRPr lang="en-US"/>
            </a:p>
          </p:txBody>
        </p:sp>
        <p:grpSp>
          <p:nvGrpSpPr>
            <p:cNvPr id="3" name="Group 49"/>
            <p:cNvGrpSpPr>
              <a:grpSpLocks/>
            </p:cNvGrpSpPr>
            <p:nvPr/>
          </p:nvGrpSpPr>
          <p:grpSpPr bwMode="auto">
            <a:xfrm>
              <a:off x="1936" y="2922"/>
              <a:ext cx="1404" cy="1107"/>
              <a:chOff x="1936" y="2922"/>
              <a:chExt cx="1404" cy="1107"/>
            </a:xfrm>
          </p:grpSpPr>
          <p:sp>
            <p:nvSpPr>
              <p:cNvPr id="376851" name="Text Box 19"/>
              <p:cNvSpPr txBox="1">
                <a:spLocks noChangeArrowheads="1"/>
              </p:cNvSpPr>
              <p:nvPr/>
            </p:nvSpPr>
            <p:spPr bwMode="auto">
              <a:xfrm>
                <a:off x="1936" y="3486"/>
                <a:ext cx="171" cy="160"/>
              </a:xfrm>
              <a:prstGeom prst="rect">
                <a:avLst/>
              </a:prstGeom>
              <a:noFill/>
              <a:ln w="9525">
                <a:noFill/>
                <a:miter lim="800000"/>
                <a:headEnd/>
                <a:tailEnd/>
              </a:ln>
            </p:spPr>
            <p:txBody>
              <a:bodyPr lIns="0" tIns="0" rIns="0" bIns="0"/>
              <a:lstStyle/>
              <a:p>
                <a:pPr algn="ctr"/>
                <a:r>
                  <a:rPr lang="en-US" sz="1600" b="1">
                    <a:latin typeface="Times New Roman" pitchFamily="18" charset="0"/>
                  </a:rPr>
                  <a:t>6</a:t>
                </a:r>
                <a:endParaRPr lang="en-US" sz="1600" b="1"/>
              </a:p>
            </p:txBody>
          </p:sp>
          <p:sp>
            <p:nvSpPr>
              <p:cNvPr id="376853" name="Line 21"/>
              <p:cNvSpPr>
                <a:spLocks noChangeShapeType="1"/>
              </p:cNvSpPr>
              <p:nvPr/>
            </p:nvSpPr>
            <p:spPr bwMode="auto">
              <a:xfrm flipV="1">
                <a:off x="2123" y="3158"/>
                <a:ext cx="1217" cy="380"/>
              </a:xfrm>
              <a:prstGeom prst="line">
                <a:avLst/>
              </a:prstGeom>
              <a:noFill/>
              <a:ln w="19050">
                <a:solidFill>
                  <a:srgbClr val="000000"/>
                </a:solidFill>
                <a:round/>
                <a:headEnd/>
                <a:tailEnd/>
              </a:ln>
            </p:spPr>
            <p:txBody>
              <a:bodyPr/>
              <a:lstStyle/>
              <a:p>
                <a:endParaRPr lang="en-US"/>
              </a:p>
            </p:txBody>
          </p:sp>
          <p:sp>
            <p:nvSpPr>
              <p:cNvPr id="376854" name="Line 22"/>
              <p:cNvSpPr>
                <a:spLocks noChangeShapeType="1"/>
              </p:cNvSpPr>
              <p:nvPr/>
            </p:nvSpPr>
            <p:spPr bwMode="auto">
              <a:xfrm>
                <a:off x="2122" y="3546"/>
                <a:ext cx="1111" cy="250"/>
              </a:xfrm>
              <a:prstGeom prst="line">
                <a:avLst/>
              </a:prstGeom>
              <a:noFill/>
              <a:ln w="19050">
                <a:solidFill>
                  <a:srgbClr val="000000"/>
                </a:solidFill>
                <a:round/>
                <a:headEnd/>
                <a:tailEnd/>
              </a:ln>
            </p:spPr>
            <p:txBody>
              <a:bodyPr/>
              <a:lstStyle/>
              <a:p>
                <a:endParaRPr lang="en-US"/>
              </a:p>
            </p:txBody>
          </p:sp>
          <p:sp>
            <p:nvSpPr>
              <p:cNvPr id="376855" name="Text Box 23"/>
              <p:cNvSpPr txBox="1">
                <a:spLocks noChangeArrowheads="1"/>
              </p:cNvSpPr>
              <p:nvPr/>
            </p:nvSpPr>
            <p:spPr bwMode="auto">
              <a:xfrm>
                <a:off x="2299" y="3740"/>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تسويق دولي</a:t>
                </a:r>
                <a:endParaRPr lang="en-US" sz="1600" b="1" dirty="0"/>
              </a:p>
            </p:txBody>
          </p:sp>
          <p:sp>
            <p:nvSpPr>
              <p:cNvPr id="376856" name="Text Box 24"/>
              <p:cNvSpPr txBox="1">
                <a:spLocks noChangeArrowheads="1"/>
              </p:cNvSpPr>
              <p:nvPr/>
            </p:nvSpPr>
            <p:spPr bwMode="auto">
              <a:xfrm>
                <a:off x="2261" y="2922"/>
                <a:ext cx="811" cy="329"/>
              </a:xfrm>
              <a:prstGeom prst="rect">
                <a:avLst/>
              </a:prstGeom>
              <a:noFill/>
              <a:ln w="9525">
                <a:noFill/>
                <a:miter lim="800000"/>
                <a:headEnd/>
                <a:tailEnd/>
              </a:ln>
            </p:spPr>
            <p:txBody>
              <a:bodyPr lIns="0" tIns="0" rIns="0" bIns="0"/>
              <a:lstStyle/>
              <a:p>
                <a:pPr algn="ctr"/>
                <a:r>
                  <a:rPr lang="ar-SA" sz="1600" b="1">
                    <a:latin typeface="Times New Roman" pitchFamily="18" charset="0"/>
                  </a:rPr>
                  <a:t>عدم التسويق دوليا</a:t>
                </a:r>
              </a:p>
              <a:p>
                <a:pPr algn="ctr"/>
                <a:r>
                  <a:rPr lang="ar-SA" sz="1600" b="1">
                    <a:latin typeface="Times New Roman" pitchFamily="18" charset="0"/>
                  </a:rPr>
                  <a:t>(تسويق محلي)</a:t>
                </a:r>
                <a:endParaRPr lang="en-US" sz="1600" b="1"/>
              </a:p>
            </p:txBody>
          </p:sp>
        </p:grpSp>
      </p:grpSp>
      <p:grpSp>
        <p:nvGrpSpPr>
          <p:cNvPr id="4" name="Group 28"/>
          <p:cNvGrpSpPr>
            <a:grpSpLocks/>
          </p:cNvGrpSpPr>
          <p:nvPr/>
        </p:nvGrpSpPr>
        <p:grpSpPr bwMode="auto">
          <a:xfrm>
            <a:off x="2997200" y="2057400"/>
            <a:ext cx="2265363" cy="1639888"/>
            <a:chOff x="1888" y="1594"/>
            <a:chExt cx="1427" cy="1033"/>
          </a:xfrm>
        </p:grpSpPr>
        <p:sp>
          <p:nvSpPr>
            <p:cNvPr id="376837" name="Rectangle 5"/>
            <p:cNvSpPr>
              <a:spLocks noChangeArrowheads="1"/>
            </p:cNvSpPr>
            <p:nvPr/>
          </p:nvSpPr>
          <p:spPr bwMode="auto">
            <a:xfrm>
              <a:off x="1888" y="2052"/>
              <a:ext cx="198" cy="235"/>
            </a:xfrm>
            <a:prstGeom prst="rect">
              <a:avLst/>
            </a:prstGeom>
            <a:solidFill>
              <a:srgbClr val="FFFFFF"/>
            </a:solidFill>
            <a:ln w="19050">
              <a:solidFill>
                <a:srgbClr val="000000"/>
              </a:solidFill>
              <a:miter lim="800000"/>
              <a:headEnd/>
              <a:tailEnd/>
            </a:ln>
          </p:spPr>
          <p:txBody>
            <a:bodyPr/>
            <a:lstStyle/>
            <a:p>
              <a:endParaRPr lang="en-US"/>
            </a:p>
          </p:txBody>
        </p:sp>
        <p:sp>
          <p:nvSpPr>
            <p:cNvPr id="376841" name="Text Box 9"/>
            <p:cNvSpPr txBox="1">
              <a:spLocks noChangeArrowheads="1"/>
            </p:cNvSpPr>
            <p:nvPr/>
          </p:nvSpPr>
          <p:spPr bwMode="auto">
            <a:xfrm>
              <a:off x="1902" y="2114"/>
              <a:ext cx="171" cy="120"/>
            </a:xfrm>
            <a:prstGeom prst="rect">
              <a:avLst/>
            </a:prstGeom>
            <a:noFill/>
            <a:ln w="9525">
              <a:noFill/>
              <a:miter lim="800000"/>
              <a:headEnd/>
              <a:tailEnd/>
            </a:ln>
          </p:spPr>
          <p:txBody>
            <a:bodyPr lIns="0" tIns="0" rIns="0" bIns="0"/>
            <a:lstStyle/>
            <a:p>
              <a:pPr algn="ctr"/>
              <a:r>
                <a:rPr lang="en-US" sz="1600" b="1" dirty="0">
                  <a:latin typeface="Times New Roman" pitchFamily="18" charset="0"/>
                </a:rPr>
                <a:t>5</a:t>
              </a:r>
              <a:endParaRPr lang="en-US" sz="1600" b="1" dirty="0"/>
            </a:p>
          </p:txBody>
        </p:sp>
        <p:sp>
          <p:nvSpPr>
            <p:cNvPr id="376846" name="Line 14"/>
            <p:cNvSpPr>
              <a:spLocks noChangeShapeType="1"/>
            </p:cNvSpPr>
            <p:nvPr/>
          </p:nvSpPr>
          <p:spPr bwMode="auto">
            <a:xfrm flipV="1">
              <a:off x="2085" y="1778"/>
              <a:ext cx="1217" cy="372"/>
            </a:xfrm>
            <a:prstGeom prst="line">
              <a:avLst/>
            </a:prstGeom>
            <a:noFill/>
            <a:ln w="19050">
              <a:solidFill>
                <a:srgbClr val="000000"/>
              </a:solidFill>
              <a:round/>
              <a:headEnd/>
              <a:tailEnd/>
            </a:ln>
          </p:spPr>
          <p:txBody>
            <a:bodyPr/>
            <a:lstStyle/>
            <a:p>
              <a:endParaRPr lang="en-US"/>
            </a:p>
          </p:txBody>
        </p:sp>
        <p:sp>
          <p:nvSpPr>
            <p:cNvPr id="376847" name="Line 15"/>
            <p:cNvSpPr>
              <a:spLocks noChangeShapeType="1"/>
            </p:cNvSpPr>
            <p:nvPr/>
          </p:nvSpPr>
          <p:spPr bwMode="auto">
            <a:xfrm>
              <a:off x="2092" y="2170"/>
              <a:ext cx="1223" cy="354"/>
            </a:xfrm>
            <a:prstGeom prst="line">
              <a:avLst/>
            </a:prstGeom>
            <a:noFill/>
            <a:ln w="19050">
              <a:solidFill>
                <a:srgbClr val="000000"/>
              </a:solidFill>
              <a:round/>
              <a:headEnd/>
              <a:tailEnd/>
            </a:ln>
          </p:spPr>
          <p:txBody>
            <a:bodyPr/>
            <a:lstStyle/>
            <a:p>
              <a:endParaRPr lang="en-US"/>
            </a:p>
          </p:txBody>
        </p:sp>
        <p:sp>
          <p:nvSpPr>
            <p:cNvPr id="376857" name="Text Box 25"/>
            <p:cNvSpPr txBox="1">
              <a:spLocks noChangeArrowheads="1"/>
            </p:cNvSpPr>
            <p:nvPr/>
          </p:nvSpPr>
          <p:spPr bwMode="auto">
            <a:xfrm>
              <a:off x="2141" y="2338"/>
              <a:ext cx="667" cy="289"/>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6858" name="Text Box 26"/>
            <p:cNvSpPr txBox="1">
              <a:spLocks noChangeArrowheads="1"/>
            </p:cNvSpPr>
            <p:nvPr/>
          </p:nvSpPr>
          <p:spPr bwMode="auto">
            <a:xfrm>
              <a:off x="2085" y="1594"/>
              <a:ext cx="811" cy="329"/>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 التسويق دوليا</a:t>
              </a:r>
            </a:p>
            <a:p>
              <a:pPr algn="ctr"/>
              <a:r>
                <a:rPr lang="ar-SA" sz="1600" b="1" dirty="0">
                  <a:latin typeface="Times New Roman" pitchFamily="18" charset="0"/>
                </a:rPr>
                <a:t>(تسويق محلي)</a:t>
              </a:r>
              <a:endParaRPr lang="en-US" sz="1600" b="1" dirty="0"/>
            </a:p>
          </p:txBody>
        </p:sp>
      </p:grpSp>
      <p:sp>
        <p:nvSpPr>
          <p:cNvPr id="376859" name="Line 27"/>
          <p:cNvSpPr>
            <a:spLocks noChangeShapeType="1"/>
          </p:cNvSpPr>
          <p:nvPr/>
        </p:nvSpPr>
        <p:spPr bwMode="auto">
          <a:xfrm flipH="1">
            <a:off x="0" y="4060825"/>
            <a:ext cx="774700" cy="0"/>
          </a:xfrm>
          <a:prstGeom prst="line">
            <a:avLst/>
          </a:prstGeom>
          <a:noFill/>
          <a:ln w="9525">
            <a:solidFill>
              <a:schemeClr val="tx1"/>
            </a:solidFill>
            <a:round/>
            <a:headEnd/>
            <a:tailEnd/>
          </a:ln>
          <a:effectLst/>
        </p:spPr>
        <p:txBody>
          <a:bodyPr/>
          <a:lstStyle/>
          <a:p>
            <a:endParaRPr lang="en-US"/>
          </a:p>
        </p:txBody>
      </p:sp>
      <p:grpSp>
        <p:nvGrpSpPr>
          <p:cNvPr id="5" name="Group 51"/>
          <p:cNvGrpSpPr>
            <a:grpSpLocks/>
          </p:cNvGrpSpPr>
          <p:nvPr/>
        </p:nvGrpSpPr>
        <p:grpSpPr bwMode="auto">
          <a:xfrm>
            <a:off x="5267325" y="2844800"/>
            <a:ext cx="1531938" cy="1449388"/>
            <a:chOff x="3318" y="2090"/>
            <a:chExt cx="965" cy="913"/>
          </a:xfrm>
        </p:grpSpPr>
        <p:sp>
          <p:nvSpPr>
            <p:cNvPr id="376864" name="Oval 32"/>
            <p:cNvSpPr>
              <a:spLocks noChangeArrowheads="1"/>
            </p:cNvSpPr>
            <p:nvPr/>
          </p:nvSpPr>
          <p:spPr bwMode="auto">
            <a:xfrm>
              <a:off x="3318" y="2400"/>
              <a:ext cx="240" cy="240"/>
            </a:xfrm>
            <a:prstGeom prst="ellipse">
              <a:avLst/>
            </a:prstGeom>
            <a:noFill/>
            <a:ln w="19050">
              <a:solidFill>
                <a:schemeClr val="tx1"/>
              </a:solidFill>
              <a:round/>
              <a:headEnd/>
              <a:tailEnd/>
            </a:ln>
            <a:effectLst/>
          </p:spPr>
          <p:txBody>
            <a:bodyPr wrap="none" anchor="ctr"/>
            <a:lstStyle/>
            <a:p>
              <a:endParaRPr lang="en-US"/>
            </a:p>
          </p:txBody>
        </p:sp>
        <p:grpSp>
          <p:nvGrpSpPr>
            <p:cNvPr id="6" name="Group 48"/>
            <p:cNvGrpSpPr>
              <a:grpSpLocks/>
            </p:cNvGrpSpPr>
            <p:nvPr/>
          </p:nvGrpSpPr>
          <p:grpSpPr bwMode="auto">
            <a:xfrm>
              <a:off x="3352" y="2090"/>
              <a:ext cx="931" cy="913"/>
              <a:chOff x="3368" y="2090"/>
              <a:chExt cx="931" cy="913"/>
            </a:xfrm>
          </p:grpSpPr>
          <p:sp>
            <p:nvSpPr>
              <p:cNvPr id="376861" name="Line 29"/>
              <p:cNvSpPr>
                <a:spLocks noChangeShapeType="1"/>
              </p:cNvSpPr>
              <p:nvPr/>
            </p:nvSpPr>
            <p:spPr bwMode="auto">
              <a:xfrm flipV="1">
                <a:off x="3575" y="2310"/>
                <a:ext cx="713" cy="220"/>
              </a:xfrm>
              <a:prstGeom prst="line">
                <a:avLst/>
              </a:prstGeom>
              <a:noFill/>
              <a:ln w="19050">
                <a:solidFill>
                  <a:srgbClr val="000000"/>
                </a:solidFill>
                <a:round/>
                <a:headEnd/>
                <a:tailEnd/>
              </a:ln>
            </p:spPr>
            <p:txBody>
              <a:bodyPr/>
              <a:lstStyle/>
              <a:p>
                <a:endParaRPr lang="en-US"/>
              </a:p>
            </p:txBody>
          </p:sp>
          <p:sp>
            <p:nvSpPr>
              <p:cNvPr id="376862" name="Line 30"/>
              <p:cNvSpPr>
                <a:spLocks noChangeShapeType="1"/>
              </p:cNvSpPr>
              <p:nvPr/>
            </p:nvSpPr>
            <p:spPr bwMode="auto">
              <a:xfrm>
                <a:off x="3580" y="2538"/>
                <a:ext cx="719" cy="226"/>
              </a:xfrm>
              <a:prstGeom prst="line">
                <a:avLst/>
              </a:prstGeom>
              <a:noFill/>
              <a:ln w="19050">
                <a:solidFill>
                  <a:srgbClr val="000000"/>
                </a:solidFill>
                <a:round/>
                <a:headEnd/>
                <a:tailEnd/>
              </a:ln>
            </p:spPr>
            <p:txBody>
              <a:bodyPr/>
              <a:lstStyle/>
              <a:p>
                <a:endParaRPr lang="en-US"/>
              </a:p>
            </p:txBody>
          </p:sp>
          <p:sp>
            <p:nvSpPr>
              <p:cNvPr id="376863" name="Text Box 31"/>
              <p:cNvSpPr txBox="1">
                <a:spLocks noChangeArrowheads="1"/>
              </p:cNvSpPr>
              <p:nvPr/>
            </p:nvSpPr>
            <p:spPr bwMode="auto">
              <a:xfrm>
                <a:off x="3585" y="2714"/>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0.15</a:t>
                </a:r>
                <a:endParaRPr lang="en-US" sz="1600" b="1" dirty="0"/>
              </a:p>
            </p:txBody>
          </p:sp>
          <p:sp>
            <p:nvSpPr>
              <p:cNvPr id="376865" name="Text Box 33"/>
              <p:cNvSpPr txBox="1">
                <a:spLocks noChangeArrowheads="1"/>
              </p:cNvSpPr>
              <p:nvPr/>
            </p:nvSpPr>
            <p:spPr bwMode="auto">
              <a:xfrm>
                <a:off x="3368" y="2440"/>
                <a:ext cx="171" cy="160"/>
              </a:xfrm>
              <a:prstGeom prst="rect">
                <a:avLst/>
              </a:prstGeom>
              <a:noFill/>
              <a:ln w="9525">
                <a:noFill/>
                <a:miter lim="800000"/>
                <a:headEnd/>
                <a:tailEnd/>
              </a:ln>
            </p:spPr>
            <p:txBody>
              <a:bodyPr lIns="0" tIns="0" rIns="0" bIns="0"/>
              <a:lstStyle/>
              <a:p>
                <a:pPr algn="ctr"/>
                <a:r>
                  <a:rPr lang="en-US" sz="1600" b="1">
                    <a:latin typeface="Times New Roman" pitchFamily="18" charset="0"/>
                  </a:rPr>
                  <a:t>7</a:t>
                </a:r>
                <a:endParaRPr lang="en-US" sz="1600" b="1"/>
              </a:p>
            </p:txBody>
          </p:sp>
          <p:sp>
            <p:nvSpPr>
              <p:cNvPr id="376866" name="Text Box 34"/>
              <p:cNvSpPr txBox="1">
                <a:spLocks noChangeArrowheads="1"/>
              </p:cNvSpPr>
              <p:nvPr/>
            </p:nvSpPr>
            <p:spPr bwMode="auto">
              <a:xfrm>
                <a:off x="3565" y="2090"/>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0.85</a:t>
                </a:r>
                <a:endParaRPr lang="en-US" sz="1600" b="1" dirty="0"/>
              </a:p>
            </p:txBody>
          </p:sp>
        </p:grpSp>
      </p:grpSp>
      <p:grpSp>
        <p:nvGrpSpPr>
          <p:cNvPr id="7" name="Group 50"/>
          <p:cNvGrpSpPr>
            <a:grpSpLocks/>
          </p:cNvGrpSpPr>
          <p:nvPr/>
        </p:nvGrpSpPr>
        <p:grpSpPr bwMode="auto">
          <a:xfrm>
            <a:off x="5140325" y="4897438"/>
            <a:ext cx="1690688" cy="1487487"/>
            <a:chOff x="3238" y="3383"/>
            <a:chExt cx="1065" cy="937"/>
          </a:xfrm>
        </p:grpSpPr>
        <p:sp>
          <p:nvSpPr>
            <p:cNvPr id="376867" name="Line 35"/>
            <p:cNvSpPr>
              <a:spLocks noChangeShapeType="1"/>
            </p:cNvSpPr>
            <p:nvPr/>
          </p:nvSpPr>
          <p:spPr bwMode="auto">
            <a:xfrm flipV="1">
              <a:off x="3475" y="3579"/>
              <a:ext cx="793" cy="244"/>
            </a:xfrm>
            <a:prstGeom prst="line">
              <a:avLst/>
            </a:prstGeom>
            <a:noFill/>
            <a:ln w="19050">
              <a:solidFill>
                <a:srgbClr val="000000"/>
              </a:solidFill>
              <a:round/>
              <a:headEnd/>
              <a:tailEnd/>
            </a:ln>
          </p:spPr>
          <p:txBody>
            <a:bodyPr/>
            <a:lstStyle/>
            <a:p>
              <a:endParaRPr lang="en-US"/>
            </a:p>
          </p:txBody>
        </p:sp>
        <p:sp>
          <p:nvSpPr>
            <p:cNvPr id="376868" name="Line 36"/>
            <p:cNvSpPr>
              <a:spLocks noChangeShapeType="1"/>
            </p:cNvSpPr>
            <p:nvPr/>
          </p:nvSpPr>
          <p:spPr bwMode="auto">
            <a:xfrm>
              <a:off x="3480" y="3831"/>
              <a:ext cx="823" cy="218"/>
            </a:xfrm>
            <a:prstGeom prst="line">
              <a:avLst/>
            </a:prstGeom>
            <a:noFill/>
            <a:ln w="19050">
              <a:solidFill>
                <a:srgbClr val="000000"/>
              </a:solidFill>
              <a:round/>
              <a:headEnd/>
              <a:tailEnd/>
            </a:ln>
          </p:spPr>
          <p:txBody>
            <a:bodyPr/>
            <a:lstStyle/>
            <a:p>
              <a:endParaRPr lang="en-US"/>
            </a:p>
          </p:txBody>
        </p:sp>
        <p:sp>
          <p:nvSpPr>
            <p:cNvPr id="376869" name="Text Box 37"/>
            <p:cNvSpPr txBox="1">
              <a:spLocks noChangeArrowheads="1"/>
            </p:cNvSpPr>
            <p:nvPr/>
          </p:nvSpPr>
          <p:spPr bwMode="auto">
            <a:xfrm>
              <a:off x="3509" y="4031"/>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0.90</a:t>
              </a:r>
              <a:endParaRPr lang="en-US" sz="1600" b="1" dirty="0"/>
            </a:p>
          </p:txBody>
        </p:sp>
        <p:sp>
          <p:nvSpPr>
            <p:cNvPr id="376870" name="Text Box 38"/>
            <p:cNvSpPr txBox="1">
              <a:spLocks noChangeArrowheads="1"/>
            </p:cNvSpPr>
            <p:nvPr/>
          </p:nvSpPr>
          <p:spPr bwMode="auto">
            <a:xfrm>
              <a:off x="3453" y="3383"/>
              <a:ext cx="667" cy="289"/>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0.10</a:t>
              </a:r>
              <a:endParaRPr lang="en-US" sz="1600" b="1" dirty="0"/>
            </a:p>
          </p:txBody>
        </p:sp>
        <p:sp>
          <p:nvSpPr>
            <p:cNvPr id="376871" name="Oval 39"/>
            <p:cNvSpPr>
              <a:spLocks noChangeArrowheads="1"/>
            </p:cNvSpPr>
            <p:nvPr/>
          </p:nvSpPr>
          <p:spPr bwMode="auto">
            <a:xfrm>
              <a:off x="3238" y="3680"/>
              <a:ext cx="240" cy="240"/>
            </a:xfrm>
            <a:prstGeom prst="ellipse">
              <a:avLst/>
            </a:prstGeom>
            <a:noFill/>
            <a:ln w="19050">
              <a:solidFill>
                <a:schemeClr val="tx1"/>
              </a:solidFill>
              <a:round/>
              <a:headEnd/>
              <a:tailEnd/>
            </a:ln>
            <a:effectLst/>
          </p:spPr>
          <p:txBody>
            <a:bodyPr wrap="none" anchor="ctr"/>
            <a:lstStyle/>
            <a:p>
              <a:endParaRPr lang="en-US"/>
            </a:p>
          </p:txBody>
        </p:sp>
        <p:sp>
          <p:nvSpPr>
            <p:cNvPr id="376872" name="Text Box 40"/>
            <p:cNvSpPr txBox="1">
              <a:spLocks noChangeArrowheads="1"/>
            </p:cNvSpPr>
            <p:nvPr/>
          </p:nvSpPr>
          <p:spPr bwMode="auto">
            <a:xfrm>
              <a:off x="3272" y="3726"/>
              <a:ext cx="171" cy="160"/>
            </a:xfrm>
            <a:prstGeom prst="rect">
              <a:avLst/>
            </a:prstGeom>
            <a:noFill/>
            <a:ln w="9525">
              <a:noFill/>
              <a:miter lim="800000"/>
              <a:headEnd/>
              <a:tailEnd/>
            </a:ln>
          </p:spPr>
          <p:txBody>
            <a:bodyPr lIns="0" tIns="0" rIns="0" bIns="0"/>
            <a:lstStyle/>
            <a:p>
              <a:pPr algn="ctr"/>
              <a:r>
                <a:rPr lang="en-US" sz="1600" b="1" dirty="0">
                  <a:latin typeface="Times New Roman" pitchFamily="18" charset="0"/>
                </a:rPr>
                <a:t>8</a:t>
              </a:r>
              <a:endParaRPr lang="en-US" sz="1600" b="1" dirty="0"/>
            </a:p>
          </p:txBody>
        </p:sp>
      </p:grpSp>
      <p:sp>
        <p:nvSpPr>
          <p:cNvPr id="376874" name="Text Box 42"/>
          <p:cNvSpPr txBox="1">
            <a:spLocks noChangeArrowheads="1"/>
          </p:cNvSpPr>
          <p:nvPr/>
        </p:nvSpPr>
        <p:spPr bwMode="auto">
          <a:xfrm>
            <a:off x="6876256" y="2934674"/>
            <a:ext cx="2183290" cy="492443"/>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150000 − 30000 + 300000</a:t>
            </a:r>
          </a:p>
          <a:p>
            <a:r>
              <a:rPr lang="en-US" sz="1600" b="1" dirty="0">
                <a:latin typeface="Times New Roman" pitchFamily="18" charset="0"/>
                <a:cs typeface="Times New Roman" pitchFamily="18" charset="0"/>
              </a:rPr>
              <a:t>= 420000</a:t>
            </a:r>
          </a:p>
        </p:txBody>
      </p:sp>
      <p:sp>
        <p:nvSpPr>
          <p:cNvPr id="376875" name="Text Box 43"/>
          <p:cNvSpPr txBox="1">
            <a:spLocks noChangeArrowheads="1"/>
          </p:cNvSpPr>
          <p:nvPr/>
        </p:nvSpPr>
        <p:spPr bwMode="auto">
          <a:xfrm>
            <a:off x="6850063" y="3690938"/>
            <a:ext cx="2183290" cy="492443"/>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150000 − 30000 − 100000</a:t>
            </a:r>
          </a:p>
          <a:p>
            <a:r>
              <a:rPr lang="en-US" sz="1600" b="1" dirty="0">
                <a:latin typeface="Times New Roman" pitchFamily="18" charset="0"/>
                <a:cs typeface="Times New Roman" pitchFamily="18" charset="0"/>
              </a:rPr>
              <a:t>= 20000</a:t>
            </a:r>
          </a:p>
        </p:txBody>
      </p:sp>
      <p:sp>
        <p:nvSpPr>
          <p:cNvPr id="376876" name="Text Box 44"/>
          <p:cNvSpPr txBox="1">
            <a:spLocks noChangeArrowheads="1"/>
          </p:cNvSpPr>
          <p:nvPr/>
        </p:nvSpPr>
        <p:spPr bwMode="auto">
          <a:xfrm>
            <a:off x="6875463" y="4960938"/>
            <a:ext cx="2183290" cy="492443"/>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150000 − 30000 + 300000</a:t>
            </a:r>
          </a:p>
          <a:p>
            <a:r>
              <a:rPr lang="en-US" sz="1600" b="1" dirty="0">
                <a:latin typeface="Times New Roman" pitchFamily="18" charset="0"/>
                <a:cs typeface="Times New Roman" pitchFamily="18" charset="0"/>
              </a:rPr>
              <a:t>= 420000</a:t>
            </a:r>
          </a:p>
        </p:txBody>
      </p:sp>
      <p:sp>
        <p:nvSpPr>
          <p:cNvPr id="376878" name="Text Box 46"/>
          <p:cNvSpPr txBox="1">
            <a:spLocks noChangeArrowheads="1"/>
          </p:cNvSpPr>
          <p:nvPr/>
        </p:nvSpPr>
        <p:spPr bwMode="auto">
          <a:xfrm>
            <a:off x="5305470" y="2208582"/>
            <a:ext cx="2183290" cy="246221"/>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150000 − 30000 = 120000</a:t>
            </a:r>
          </a:p>
        </p:txBody>
      </p:sp>
      <p:sp>
        <p:nvSpPr>
          <p:cNvPr id="376879" name="Text Box 47"/>
          <p:cNvSpPr txBox="1">
            <a:spLocks noChangeArrowheads="1"/>
          </p:cNvSpPr>
          <p:nvPr/>
        </p:nvSpPr>
        <p:spPr bwMode="auto">
          <a:xfrm>
            <a:off x="5348595" y="4393946"/>
            <a:ext cx="2183290" cy="246221"/>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150000 − 30000 = 120000</a:t>
            </a:r>
          </a:p>
        </p:txBody>
      </p:sp>
      <p:sp>
        <p:nvSpPr>
          <p:cNvPr id="50"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lnSpc>
                <a:spcPct val="90000"/>
              </a:lnSpc>
            </a:pPr>
            <a:r>
              <a:rPr lang="ar-SA" sz="4000" b="1" dirty="0">
                <a:solidFill>
                  <a:srgbClr val="002060"/>
                </a:solidFill>
                <a:sym typeface="Symbol" pitchFamily="18" charset="2"/>
              </a:rPr>
              <a:t>شجرة القرار</a:t>
            </a:r>
            <a:endParaRPr lang="ar-SA" sz="3600" b="1" dirty="0">
              <a:solidFill>
                <a:srgbClr val="002060"/>
              </a:solidFill>
              <a:sym typeface="Symbol" pitchFamily="18" charset="2"/>
            </a:endParaRPr>
          </a:p>
        </p:txBody>
      </p:sp>
      <p:sp>
        <p:nvSpPr>
          <p:cNvPr id="51" name="Slide Number Placeholder 6"/>
          <p:cNvSpPr txBox="1">
            <a:spLocks/>
          </p:cNvSpPr>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FC8E68-6A46-4BF9-950A-A410D2E9DDE4}" type="slidenum">
              <a:rPr kumimoji="0" lang="ar-SA"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6875"/>
                                        </p:tgtEl>
                                        <p:attrNameLst>
                                          <p:attrName>style.visibility</p:attrName>
                                        </p:attrNameLst>
                                      </p:cBhvr>
                                      <p:to>
                                        <p:strVal val="visible"/>
                                      </p:to>
                                    </p:set>
                                    <p:animEffect transition="in" filter="blinds(horizontal)">
                                      <p:cBhvr>
                                        <p:cTn id="17" dur="500"/>
                                        <p:tgtEl>
                                          <p:spTgt spid="37687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76874"/>
                                        </p:tgtEl>
                                        <p:attrNameLst>
                                          <p:attrName>style.visibility</p:attrName>
                                        </p:attrNameLst>
                                      </p:cBhvr>
                                      <p:to>
                                        <p:strVal val="visible"/>
                                      </p:to>
                                    </p:set>
                                    <p:animEffect transition="in" filter="blinds(horizontal)">
                                      <p:cBhvr>
                                        <p:cTn id="20" dur="500"/>
                                        <p:tgtEl>
                                          <p:spTgt spid="37687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76878"/>
                                        </p:tgtEl>
                                        <p:attrNameLst>
                                          <p:attrName>style.visibility</p:attrName>
                                        </p:attrNameLst>
                                      </p:cBhvr>
                                      <p:to>
                                        <p:strVal val="visible"/>
                                      </p:to>
                                    </p:set>
                                    <p:animEffect transition="in" filter="blinds(horizontal)">
                                      <p:cBhvr>
                                        <p:cTn id="23" dur="500"/>
                                        <p:tgtEl>
                                          <p:spTgt spid="37687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76877"/>
                                        </p:tgtEl>
                                        <p:attrNameLst>
                                          <p:attrName>style.visibility</p:attrName>
                                        </p:attrNameLst>
                                      </p:cBhvr>
                                      <p:to>
                                        <p:strVal val="visible"/>
                                      </p:to>
                                    </p:set>
                                    <p:animEffect transition="in" filter="blinds(horizontal)">
                                      <p:cBhvr>
                                        <p:cTn id="38" dur="500"/>
                                        <p:tgtEl>
                                          <p:spTgt spid="37687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76876"/>
                                        </p:tgtEl>
                                        <p:attrNameLst>
                                          <p:attrName>style.visibility</p:attrName>
                                        </p:attrNameLst>
                                      </p:cBhvr>
                                      <p:to>
                                        <p:strVal val="visible"/>
                                      </p:to>
                                    </p:set>
                                    <p:animEffect transition="in" filter="blinds(horizontal)">
                                      <p:cBhvr>
                                        <p:cTn id="41" dur="500"/>
                                        <p:tgtEl>
                                          <p:spTgt spid="37687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76879"/>
                                        </p:tgtEl>
                                        <p:attrNameLst>
                                          <p:attrName>style.visibility</p:attrName>
                                        </p:attrNameLst>
                                      </p:cBhvr>
                                      <p:to>
                                        <p:strVal val="visible"/>
                                      </p:to>
                                    </p:set>
                                    <p:animEffect transition="in" filter="blinds(horizontal)">
                                      <p:cBhvr>
                                        <p:cTn id="44" dur="500"/>
                                        <p:tgtEl>
                                          <p:spTgt spid="37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77" grpId="0"/>
      <p:bldP spid="376874" grpId="0"/>
      <p:bldP spid="376875" grpId="0"/>
      <p:bldP spid="376876" grpId="0"/>
      <p:bldP spid="376878" grpId="0"/>
      <p:bldP spid="3768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9EF8D1E-02C7-40F8-A5CF-4A75DC542E43}" type="slidenum">
              <a:rPr lang="ar-SA"/>
              <a:pPr/>
              <a:t>8</a:t>
            </a:fld>
            <a:endParaRPr lang="en-US"/>
          </a:p>
        </p:txBody>
      </p:sp>
      <p:sp>
        <p:nvSpPr>
          <p:cNvPr id="274434" name="Rectangle 2"/>
          <p:cNvSpPr>
            <a:spLocks noGrp="1" noChangeArrowheads="1"/>
          </p:cNvSpPr>
          <p:nvPr>
            <p:ph type="body" sz="half" idx="1"/>
          </p:nvPr>
        </p:nvSpPr>
        <p:spPr>
          <a:xfrm>
            <a:off x="200025" y="1631754"/>
            <a:ext cx="8702675" cy="4711700"/>
          </a:xfrm>
        </p:spPr>
        <p:txBody>
          <a:bodyPr/>
          <a:lstStyle/>
          <a:p>
            <a:pPr marL="571500" indent="-571500" algn="r" rtl="1">
              <a:lnSpc>
                <a:spcPct val="90000"/>
              </a:lnSpc>
              <a:spcBef>
                <a:spcPct val="0"/>
              </a:spcBef>
              <a:buNone/>
            </a:pPr>
            <a:r>
              <a:rPr lang="en-US" b="1" dirty="0">
                <a:latin typeface="Times New Roman" pitchFamily="18" charset="0"/>
                <a:cs typeface="Times New Roman" pitchFamily="18" charset="0"/>
                <a:sym typeface="Symbol" pitchFamily="18" charset="2"/>
              </a:rPr>
              <a:t>1</a:t>
            </a:r>
            <a:r>
              <a:rPr lang="ar-SA" b="1" dirty="0">
                <a:latin typeface="Times New Roman" pitchFamily="18" charset="0"/>
                <a:cs typeface="Times New Roman" pitchFamily="18" charset="0"/>
                <a:sym typeface="Symbol" pitchFamily="18" charset="2"/>
              </a:rPr>
              <a:t>.  قرار في حالة التأكد</a:t>
            </a:r>
          </a:p>
          <a:p>
            <a:pPr marL="533400" indent="-533400" algn="r" rtl="1">
              <a:lnSpc>
                <a:spcPct val="90000"/>
              </a:lnSpc>
              <a:spcBef>
                <a:spcPct val="0"/>
              </a:spcBef>
              <a:buFontTx/>
              <a:buNone/>
            </a:pPr>
            <a:r>
              <a:rPr lang="ar-SA" dirty="0">
                <a:latin typeface="Times New Roman" pitchFamily="18" charset="0"/>
                <a:cs typeface="Times New Roman" pitchFamily="18" charset="0"/>
                <a:sym typeface="Symbol" pitchFamily="18" charset="2"/>
              </a:rPr>
              <a:t>     تتوفر معلومات المسألة بشكل كامل قبل اتخاذ القرار:</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البرامج الخطية</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مسائل الشبكات</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مسائل النقل والتخصيص</a:t>
            </a:r>
          </a:p>
          <a:p>
            <a:pPr marL="533400" indent="-533400" algn="r" rtl="1">
              <a:lnSpc>
                <a:spcPct val="90000"/>
              </a:lnSpc>
              <a:spcBef>
                <a:spcPct val="0"/>
              </a:spcBef>
              <a:buFontTx/>
              <a:buNone/>
            </a:pPr>
            <a:r>
              <a:rPr lang="ar-SA" sz="2400" dirty="0">
                <a:latin typeface="Times New Roman" pitchFamily="18" charset="0"/>
                <a:cs typeface="Times New Roman" pitchFamily="18" charset="0"/>
                <a:sym typeface="Symbol" pitchFamily="18" charset="2"/>
              </a:rPr>
              <a:t>مثال:</a:t>
            </a:r>
            <a:endParaRPr lang="en-US" sz="24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sz="2400" dirty="0">
                <a:latin typeface="Times New Roman" pitchFamily="18" charset="0"/>
                <a:cs typeface="Times New Roman" pitchFamily="18" charset="0"/>
                <a:sym typeface="Symbol" pitchFamily="18" charset="2"/>
              </a:rPr>
              <a:t>القرار :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ar-SA" sz="2400" dirty="0">
                <a:latin typeface="Times New Roman" pitchFamily="18" charset="0"/>
                <a:cs typeface="Times New Roman" pitchFamily="18" charset="0"/>
                <a:sym typeface="Symbol" pitchFamily="18" charset="2"/>
              </a:rPr>
              <a:t> و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r>
              <a:rPr lang="ar-SA" sz="2400" dirty="0">
                <a:latin typeface="Times New Roman" pitchFamily="18" charset="0"/>
                <a:cs typeface="Times New Roman" pitchFamily="18" charset="0"/>
                <a:sym typeface="Symbol" pitchFamily="18" charset="2"/>
              </a:rPr>
              <a:t> = الإنتاج اليومي من السيارات من النوع الأول والثاني.</a:t>
            </a:r>
          </a:p>
          <a:p>
            <a:pPr marL="533400" indent="-533400" rtl="1">
              <a:lnSpc>
                <a:spcPct val="90000"/>
              </a:lnSpc>
              <a:spcBef>
                <a:spcPct val="0"/>
              </a:spcBef>
              <a:buFontTx/>
              <a:buNone/>
            </a:pPr>
            <a:r>
              <a:rPr lang="ar-SA"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max </a:t>
            </a:r>
            <a:r>
              <a:rPr lang="en-US" sz="2400" i="1" dirty="0">
                <a:latin typeface="Times New Roman" pitchFamily="18" charset="0"/>
                <a:cs typeface="Times New Roman" pitchFamily="18" charset="0"/>
                <a:sym typeface="Symbol" pitchFamily="18" charset="2"/>
              </a:rPr>
              <a:t>z</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c</a:t>
            </a:r>
            <a:r>
              <a:rPr lang="en-US" sz="2400" baseline="-25000" dirty="0">
                <a:latin typeface="Times New Roman" pitchFamily="18" charset="0"/>
                <a:cs typeface="Times New Roman" pitchFamily="18" charset="0"/>
                <a:sym typeface="Symbol" pitchFamily="18" charset="2"/>
              </a:rPr>
              <a:t>1</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c</a:t>
            </a:r>
            <a:r>
              <a:rPr lang="en-US" sz="2400" baseline="-250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a:t>
            </a:r>
            <a:endParaRPr lang="en-US" sz="2400" dirty="0">
              <a:latin typeface="Times New Roman" pitchFamily="18" charset="0"/>
              <a:cs typeface="Times New Roman" pitchFamily="18" charset="0"/>
              <a:sym typeface="Symbol" pitchFamily="18" charset="2"/>
            </a:endParaRPr>
          </a:p>
          <a:p>
            <a:pPr marL="533400" indent="-533400" rtl="1">
              <a:lnSpc>
                <a:spcPct val="90000"/>
              </a:lnSpc>
              <a:spcBef>
                <a:spcPct val="0"/>
              </a:spcBef>
              <a:buFontTx/>
              <a:buNone/>
            </a:pP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s.t.</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11</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b</a:t>
            </a:r>
            <a:r>
              <a:rPr lang="en-US" sz="2400" baseline="-25000" dirty="0">
                <a:latin typeface="Times New Roman" pitchFamily="18" charset="0"/>
                <a:cs typeface="Times New Roman" pitchFamily="18" charset="0"/>
                <a:sym typeface="Symbol" pitchFamily="18" charset="2"/>
              </a:rPr>
              <a:t>1</a:t>
            </a:r>
            <a:endParaRPr lang="ar-SA" sz="2400" baseline="-25000" dirty="0">
              <a:latin typeface="Times New Roman" pitchFamily="18" charset="0"/>
              <a:cs typeface="Times New Roman" pitchFamily="18" charset="0"/>
              <a:sym typeface="Symbol" pitchFamily="18" charset="2"/>
            </a:endParaRPr>
          </a:p>
          <a:p>
            <a:pPr marL="533400" indent="-533400" rtl="1">
              <a:lnSpc>
                <a:spcPct val="90000"/>
              </a:lnSpc>
              <a:spcBef>
                <a:spcPct val="0"/>
              </a:spcBef>
              <a:buFontTx/>
              <a:buNone/>
            </a:pP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21</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22</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b</a:t>
            </a:r>
            <a:r>
              <a:rPr lang="en-US" sz="2400" baseline="-25000" dirty="0">
                <a:latin typeface="Times New Roman" pitchFamily="18" charset="0"/>
                <a:cs typeface="Times New Roman" pitchFamily="18" charset="0"/>
                <a:sym typeface="Symbol" pitchFamily="18" charset="2"/>
              </a:rPr>
              <a:t>2</a:t>
            </a:r>
          </a:p>
          <a:p>
            <a:pPr marL="533400" indent="-533400" rtl="1">
              <a:lnSpc>
                <a:spcPct val="90000"/>
              </a:lnSpc>
              <a:spcBef>
                <a:spcPct val="0"/>
              </a:spcBef>
              <a:buFontTx/>
              <a:buNone/>
            </a:pPr>
            <a:r>
              <a:rPr lang="en-US" sz="2400" i="1" dirty="0">
                <a:latin typeface="Times New Roman" pitchFamily="18" charset="0"/>
                <a:cs typeface="Times New Roman" pitchFamily="18" charset="0"/>
                <a:sym typeface="Symbol" pitchFamily="18" charset="2"/>
              </a:rPr>
              <a:t>                x</a:t>
            </a:r>
            <a:r>
              <a:rPr lang="en-US" sz="2400" baseline="-25000" dirty="0">
                <a:latin typeface="Times New Roman" pitchFamily="18" charset="0"/>
                <a:cs typeface="Times New Roman" pitchFamily="18" charset="0"/>
                <a:sym typeface="Symbol" pitchFamily="18" charset="2"/>
              </a:rPr>
              <a:t>1</a:t>
            </a:r>
            <a:r>
              <a:rPr lang="en-US" sz="2400" dirty="0">
                <a:latin typeface="Times New Roman" pitchFamily="18" charset="0"/>
                <a:cs typeface="Times New Roman" pitchFamily="18" charset="0"/>
                <a:sym typeface="Symbol" pitchFamily="18" charset="2"/>
              </a:rPr>
              <a:t> , </a:t>
            </a:r>
            <a:r>
              <a:rPr lang="en-US" sz="2400" i="1" dirty="0">
                <a:latin typeface="Times New Roman" pitchFamily="18" charset="0"/>
                <a:cs typeface="Times New Roman" pitchFamily="18" charset="0"/>
                <a:sym typeface="Symbol" pitchFamily="18" charset="2"/>
              </a:rPr>
              <a:t>x</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  0</a:t>
            </a:r>
            <a:endParaRPr lang="ar-SA" sz="24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sz="2400" dirty="0">
                <a:latin typeface="Times New Roman" pitchFamily="18" charset="0"/>
                <a:cs typeface="Times New Roman" pitchFamily="18" charset="0"/>
                <a:sym typeface="Symbol" pitchFamily="18" charset="2"/>
              </a:rPr>
              <a:t>المعاملات  </a:t>
            </a:r>
            <a:r>
              <a:rPr lang="en-US" sz="2400" i="1" dirty="0">
                <a:latin typeface="Times New Roman" pitchFamily="18" charset="0"/>
                <a:cs typeface="Times New Roman" pitchFamily="18" charset="0"/>
                <a:sym typeface="Symbol" pitchFamily="18" charset="2"/>
              </a:rPr>
              <a:t>c</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c</a:t>
            </a:r>
            <a:r>
              <a:rPr lang="en-US" sz="2400" baseline="-25000" dirty="0">
                <a:latin typeface="Times New Roman" pitchFamily="18" charset="0"/>
                <a:cs typeface="Times New Roman" pitchFamily="18" charset="0"/>
                <a:sym typeface="Symbol" pitchFamily="18" charset="2"/>
              </a:rPr>
              <a:t>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12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a</a:t>
            </a:r>
            <a:r>
              <a:rPr lang="en-US" sz="2400" baseline="-25000" dirty="0">
                <a:latin typeface="Times New Roman" pitchFamily="18" charset="0"/>
                <a:cs typeface="Times New Roman" pitchFamily="18" charset="0"/>
                <a:sym typeface="Symbol" pitchFamily="18" charset="2"/>
              </a:rPr>
              <a:t>22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b</a:t>
            </a:r>
            <a:r>
              <a:rPr lang="en-US" sz="2400" baseline="-25000" dirty="0">
                <a:latin typeface="Times New Roman" pitchFamily="18" charset="0"/>
                <a:cs typeface="Times New Roman" pitchFamily="18" charset="0"/>
                <a:sym typeface="Symbol" pitchFamily="18" charset="2"/>
              </a:rPr>
              <a:t>1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b</a:t>
            </a:r>
            <a:r>
              <a:rPr lang="en-US" sz="2400" baseline="-25000" dirty="0">
                <a:latin typeface="Times New Roman" pitchFamily="18" charset="0"/>
                <a:cs typeface="Times New Roman" pitchFamily="18" charset="0"/>
                <a:sym typeface="Symbol" pitchFamily="18" charset="2"/>
              </a:rPr>
              <a:t>2</a:t>
            </a:r>
            <a:r>
              <a:rPr lang="ar-SA" sz="2400" dirty="0">
                <a:latin typeface="Times New Roman" pitchFamily="18" charset="0"/>
                <a:cs typeface="Times New Roman" pitchFamily="18" charset="0"/>
                <a:sym typeface="Symbol" pitchFamily="18" charset="2"/>
              </a:rPr>
              <a:t>  معلومة تماماً.</a:t>
            </a:r>
          </a:p>
          <a:p>
            <a:pPr marL="533400" indent="-533400" algn="r" rtl="1">
              <a:lnSpc>
                <a:spcPct val="90000"/>
              </a:lnSpc>
              <a:spcBef>
                <a:spcPct val="0"/>
              </a:spcBef>
              <a:buFontTx/>
              <a:buNone/>
            </a:pPr>
            <a:r>
              <a:rPr lang="en-US" sz="2800" dirty="0">
                <a:latin typeface="Times New Roman" pitchFamily="18" charset="0"/>
                <a:cs typeface="Times New Roman" pitchFamily="18" charset="0"/>
                <a:sym typeface="Symbol" pitchFamily="18" charset="2"/>
              </a:rPr>
              <a:t>		</a:t>
            </a:r>
            <a:endParaRPr lang="ar-SA" sz="28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أنواع القرارات</a:t>
            </a:r>
            <a:endParaRPr lang="en-US" sz="4000" b="1" dirty="0">
              <a:solidFill>
                <a:srgbClr val="002060"/>
              </a:solidFill>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201506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6"/>
          <p:cNvSpPr>
            <a:spLocks noGrp="1"/>
          </p:cNvSpPr>
          <p:nvPr>
            <p:ph type="sldNum" sz="quarter" idx="12"/>
          </p:nvPr>
        </p:nvSpPr>
        <p:spPr/>
        <p:txBody>
          <a:bodyPr/>
          <a:lstStyle/>
          <a:p>
            <a:fld id="{8B06A508-C543-4F18-B2D4-B1EADC5529CE}" type="slidenum">
              <a:rPr lang="ar-SA"/>
              <a:pPr/>
              <a:t>80</a:t>
            </a:fld>
            <a:endParaRPr lang="en-US"/>
          </a:p>
        </p:txBody>
      </p:sp>
      <p:sp>
        <p:nvSpPr>
          <p:cNvPr id="377860" name="Line 4"/>
          <p:cNvSpPr>
            <a:spLocks noChangeShapeType="1"/>
          </p:cNvSpPr>
          <p:nvPr/>
        </p:nvSpPr>
        <p:spPr bwMode="auto">
          <a:xfrm flipV="1">
            <a:off x="2422525" y="946150"/>
            <a:ext cx="1830388" cy="1022350"/>
          </a:xfrm>
          <a:prstGeom prst="line">
            <a:avLst/>
          </a:prstGeom>
          <a:noFill/>
          <a:ln w="19050">
            <a:solidFill>
              <a:srgbClr val="000000"/>
            </a:solidFill>
            <a:round/>
            <a:headEnd/>
            <a:tailEnd/>
          </a:ln>
        </p:spPr>
        <p:txBody>
          <a:bodyPr/>
          <a:lstStyle/>
          <a:p>
            <a:endParaRPr lang="en-US"/>
          </a:p>
        </p:txBody>
      </p:sp>
      <p:sp>
        <p:nvSpPr>
          <p:cNvPr id="377861" name="Line 5"/>
          <p:cNvSpPr>
            <a:spLocks noChangeShapeType="1"/>
          </p:cNvSpPr>
          <p:nvPr/>
        </p:nvSpPr>
        <p:spPr bwMode="auto">
          <a:xfrm>
            <a:off x="2430463" y="2070100"/>
            <a:ext cx="1878012" cy="1006475"/>
          </a:xfrm>
          <a:prstGeom prst="line">
            <a:avLst/>
          </a:prstGeom>
          <a:noFill/>
          <a:ln w="19050">
            <a:solidFill>
              <a:srgbClr val="000000"/>
            </a:solidFill>
            <a:round/>
            <a:headEnd/>
            <a:tailEnd/>
          </a:ln>
        </p:spPr>
        <p:txBody>
          <a:bodyPr/>
          <a:lstStyle/>
          <a:p>
            <a:endParaRPr lang="en-US"/>
          </a:p>
        </p:txBody>
      </p:sp>
      <p:sp>
        <p:nvSpPr>
          <p:cNvPr id="377863" name="Oval 7"/>
          <p:cNvSpPr>
            <a:spLocks noChangeArrowheads="1"/>
          </p:cNvSpPr>
          <p:nvPr/>
        </p:nvSpPr>
        <p:spPr bwMode="auto">
          <a:xfrm>
            <a:off x="2049463" y="18256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864" name="Text Box 8"/>
          <p:cNvSpPr txBox="1">
            <a:spLocks noChangeArrowheads="1"/>
          </p:cNvSpPr>
          <p:nvPr/>
        </p:nvSpPr>
        <p:spPr bwMode="auto">
          <a:xfrm>
            <a:off x="2112963" y="1898650"/>
            <a:ext cx="271462" cy="254000"/>
          </a:xfrm>
          <a:prstGeom prst="rect">
            <a:avLst/>
          </a:prstGeom>
          <a:noFill/>
          <a:ln w="9525">
            <a:noFill/>
            <a:miter lim="800000"/>
            <a:headEnd/>
            <a:tailEnd/>
          </a:ln>
        </p:spPr>
        <p:txBody>
          <a:bodyPr lIns="0" tIns="0" rIns="0" bIns="0"/>
          <a:lstStyle/>
          <a:p>
            <a:pPr algn="ctr"/>
            <a:r>
              <a:rPr lang="en-US" sz="1600" b="1">
                <a:latin typeface="Times New Roman" pitchFamily="18" charset="0"/>
              </a:rPr>
              <a:t>2</a:t>
            </a:r>
            <a:endParaRPr lang="en-US" sz="1600" b="1"/>
          </a:p>
        </p:txBody>
      </p:sp>
      <p:sp>
        <p:nvSpPr>
          <p:cNvPr id="377865" name="Text Box 9"/>
          <p:cNvSpPr txBox="1">
            <a:spLocks noChangeArrowheads="1"/>
          </p:cNvSpPr>
          <p:nvPr/>
        </p:nvSpPr>
        <p:spPr bwMode="auto">
          <a:xfrm>
            <a:off x="2446337" y="1066800"/>
            <a:ext cx="1058863"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محلي</a:t>
            </a:r>
          </a:p>
          <a:p>
            <a:pPr algn="ctr"/>
            <a:r>
              <a:rPr lang="en-US" sz="1600" b="1" dirty="0">
                <a:latin typeface="Times New Roman" pitchFamily="18" charset="0"/>
              </a:rPr>
              <a:t>0.6</a:t>
            </a:r>
            <a:endParaRPr lang="en-US" sz="1600" b="1" dirty="0"/>
          </a:p>
        </p:txBody>
      </p:sp>
      <p:sp>
        <p:nvSpPr>
          <p:cNvPr id="377866" name="Text Box 10"/>
          <p:cNvSpPr txBox="1">
            <a:spLocks noChangeArrowheads="1"/>
          </p:cNvSpPr>
          <p:nvPr/>
        </p:nvSpPr>
        <p:spPr bwMode="auto">
          <a:xfrm>
            <a:off x="2413000" y="2565400"/>
            <a:ext cx="1058863" cy="522288"/>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محلي</a:t>
            </a:r>
          </a:p>
          <a:p>
            <a:pPr algn="ctr"/>
            <a:r>
              <a:rPr lang="en-US" sz="1600" b="1" dirty="0">
                <a:latin typeface="Times New Roman" pitchFamily="18" charset="0"/>
              </a:rPr>
              <a:t>0.4</a:t>
            </a:r>
            <a:endParaRPr lang="en-US" sz="1600" b="1" dirty="0"/>
          </a:p>
        </p:txBody>
      </p:sp>
      <p:sp>
        <p:nvSpPr>
          <p:cNvPr id="377868" name="Rectangle 12"/>
          <p:cNvSpPr>
            <a:spLocks noChangeArrowheads="1"/>
          </p:cNvSpPr>
          <p:nvPr/>
        </p:nvSpPr>
        <p:spPr bwMode="auto">
          <a:xfrm>
            <a:off x="4300538" y="2930525"/>
            <a:ext cx="314325" cy="373063"/>
          </a:xfrm>
          <a:prstGeom prst="rect">
            <a:avLst/>
          </a:prstGeom>
          <a:noFill/>
          <a:ln w="19050">
            <a:solidFill>
              <a:srgbClr val="000000"/>
            </a:solidFill>
            <a:miter lim="800000"/>
            <a:headEnd/>
            <a:tailEnd/>
          </a:ln>
        </p:spPr>
        <p:txBody>
          <a:bodyPr/>
          <a:lstStyle/>
          <a:p>
            <a:endParaRPr lang="en-US"/>
          </a:p>
        </p:txBody>
      </p:sp>
      <p:sp>
        <p:nvSpPr>
          <p:cNvPr id="377870" name="Text Box 14"/>
          <p:cNvSpPr txBox="1">
            <a:spLocks noChangeArrowheads="1"/>
          </p:cNvSpPr>
          <p:nvPr/>
        </p:nvSpPr>
        <p:spPr bwMode="auto">
          <a:xfrm>
            <a:off x="4335463" y="3003550"/>
            <a:ext cx="271462" cy="254000"/>
          </a:xfrm>
          <a:prstGeom prst="rect">
            <a:avLst/>
          </a:prstGeom>
          <a:noFill/>
          <a:ln w="9525">
            <a:noFill/>
            <a:miter lim="800000"/>
            <a:headEnd/>
            <a:tailEnd/>
          </a:ln>
        </p:spPr>
        <p:txBody>
          <a:bodyPr lIns="0" tIns="0" rIns="0" bIns="0"/>
          <a:lstStyle/>
          <a:p>
            <a:pPr algn="ctr"/>
            <a:r>
              <a:rPr lang="en-US" sz="1600" b="1">
                <a:latin typeface="Times New Roman" pitchFamily="18" charset="0"/>
              </a:rPr>
              <a:t>6</a:t>
            </a:r>
            <a:endParaRPr lang="en-US" sz="1600" b="1"/>
          </a:p>
        </p:txBody>
      </p:sp>
      <p:sp>
        <p:nvSpPr>
          <p:cNvPr id="377871" name="Line 15"/>
          <p:cNvSpPr>
            <a:spLocks noChangeShapeType="1"/>
          </p:cNvSpPr>
          <p:nvPr/>
        </p:nvSpPr>
        <p:spPr bwMode="auto">
          <a:xfrm flipV="1">
            <a:off x="4632325" y="2482850"/>
            <a:ext cx="1931988" cy="603250"/>
          </a:xfrm>
          <a:prstGeom prst="line">
            <a:avLst/>
          </a:prstGeom>
          <a:noFill/>
          <a:ln w="19050">
            <a:solidFill>
              <a:srgbClr val="000000"/>
            </a:solidFill>
            <a:round/>
            <a:headEnd/>
            <a:tailEnd/>
          </a:ln>
        </p:spPr>
        <p:txBody>
          <a:bodyPr/>
          <a:lstStyle/>
          <a:p>
            <a:endParaRPr lang="en-US"/>
          </a:p>
        </p:txBody>
      </p:sp>
      <p:sp>
        <p:nvSpPr>
          <p:cNvPr id="377872" name="Line 16"/>
          <p:cNvSpPr>
            <a:spLocks noChangeShapeType="1"/>
          </p:cNvSpPr>
          <p:nvPr/>
        </p:nvSpPr>
        <p:spPr bwMode="auto">
          <a:xfrm>
            <a:off x="4640263" y="3098800"/>
            <a:ext cx="1763712" cy="396875"/>
          </a:xfrm>
          <a:prstGeom prst="line">
            <a:avLst/>
          </a:prstGeom>
          <a:noFill/>
          <a:ln w="19050">
            <a:solidFill>
              <a:srgbClr val="000000"/>
            </a:solidFill>
            <a:round/>
            <a:headEnd/>
            <a:tailEnd/>
          </a:ln>
        </p:spPr>
        <p:txBody>
          <a:bodyPr/>
          <a:lstStyle/>
          <a:p>
            <a:endParaRPr lang="en-US"/>
          </a:p>
        </p:txBody>
      </p:sp>
      <p:sp>
        <p:nvSpPr>
          <p:cNvPr id="377873" name="Text Box 17"/>
          <p:cNvSpPr txBox="1">
            <a:spLocks noChangeArrowheads="1"/>
          </p:cNvSpPr>
          <p:nvPr/>
        </p:nvSpPr>
        <p:spPr bwMode="auto">
          <a:xfrm>
            <a:off x="4686300" y="3416300"/>
            <a:ext cx="1058863" cy="458788"/>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7874" name="Text Box 18"/>
          <p:cNvSpPr txBox="1">
            <a:spLocks noChangeArrowheads="1"/>
          </p:cNvSpPr>
          <p:nvPr/>
        </p:nvSpPr>
        <p:spPr bwMode="auto">
          <a:xfrm>
            <a:off x="4851400" y="2108200"/>
            <a:ext cx="1287463" cy="522288"/>
          </a:xfrm>
          <a:prstGeom prst="rect">
            <a:avLst/>
          </a:prstGeom>
          <a:noFill/>
          <a:ln w="9525">
            <a:noFill/>
            <a:miter lim="800000"/>
            <a:headEnd/>
            <a:tailEnd/>
          </a:ln>
        </p:spPr>
        <p:txBody>
          <a:bodyPr lIns="0" tIns="0" rIns="0" bIns="0"/>
          <a:lstStyle/>
          <a:p>
            <a:pPr algn="ctr"/>
            <a:r>
              <a:rPr lang="ar-SA" sz="1600" b="1">
                <a:latin typeface="Times New Roman" pitchFamily="18" charset="0"/>
              </a:rPr>
              <a:t>عدم التسويق دوليا</a:t>
            </a:r>
          </a:p>
          <a:p>
            <a:pPr algn="ctr"/>
            <a:r>
              <a:rPr lang="ar-SA" sz="1600" b="1">
                <a:latin typeface="Times New Roman" pitchFamily="18" charset="0"/>
              </a:rPr>
              <a:t>(تسويق محلي)</a:t>
            </a:r>
            <a:endParaRPr lang="en-US" sz="1600" b="1"/>
          </a:p>
        </p:txBody>
      </p:sp>
      <p:sp>
        <p:nvSpPr>
          <p:cNvPr id="377876" name="Rectangle 20"/>
          <p:cNvSpPr>
            <a:spLocks noChangeArrowheads="1"/>
          </p:cNvSpPr>
          <p:nvPr/>
        </p:nvSpPr>
        <p:spPr bwMode="auto">
          <a:xfrm>
            <a:off x="4287838" y="708025"/>
            <a:ext cx="314325" cy="373063"/>
          </a:xfrm>
          <a:prstGeom prst="rect">
            <a:avLst/>
          </a:prstGeom>
          <a:solidFill>
            <a:srgbClr val="FFFFFF"/>
          </a:solidFill>
          <a:ln w="19050">
            <a:solidFill>
              <a:srgbClr val="000000"/>
            </a:solidFill>
            <a:miter lim="800000"/>
            <a:headEnd/>
            <a:tailEnd/>
          </a:ln>
        </p:spPr>
        <p:txBody>
          <a:bodyPr/>
          <a:lstStyle/>
          <a:p>
            <a:endParaRPr lang="en-US"/>
          </a:p>
        </p:txBody>
      </p:sp>
      <p:sp>
        <p:nvSpPr>
          <p:cNvPr id="377877" name="Text Box 21"/>
          <p:cNvSpPr txBox="1">
            <a:spLocks noChangeArrowheads="1"/>
          </p:cNvSpPr>
          <p:nvPr/>
        </p:nvSpPr>
        <p:spPr bwMode="auto">
          <a:xfrm>
            <a:off x="4310063" y="806450"/>
            <a:ext cx="271462" cy="190500"/>
          </a:xfrm>
          <a:prstGeom prst="rect">
            <a:avLst/>
          </a:prstGeom>
          <a:noFill/>
          <a:ln w="9525">
            <a:noFill/>
            <a:miter lim="800000"/>
            <a:headEnd/>
            <a:tailEnd/>
          </a:ln>
        </p:spPr>
        <p:txBody>
          <a:bodyPr lIns="0" tIns="0" rIns="0" bIns="0"/>
          <a:lstStyle/>
          <a:p>
            <a:pPr algn="ctr"/>
            <a:r>
              <a:rPr lang="en-US" sz="1600" b="1">
                <a:latin typeface="Times New Roman" pitchFamily="18" charset="0"/>
              </a:rPr>
              <a:t>5</a:t>
            </a:r>
            <a:endParaRPr lang="en-US" sz="1600" b="1"/>
          </a:p>
        </p:txBody>
      </p:sp>
      <p:sp>
        <p:nvSpPr>
          <p:cNvPr id="377878" name="Line 22"/>
          <p:cNvSpPr>
            <a:spLocks noChangeShapeType="1"/>
          </p:cNvSpPr>
          <p:nvPr/>
        </p:nvSpPr>
        <p:spPr bwMode="auto">
          <a:xfrm flipV="1">
            <a:off x="4632325" y="311150"/>
            <a:ext cx="1931988" cy="590550"/>
          </a:xfrm>
          <a:prstGeom prst="line">
            <a:avLst/>
          </a:prstGeom>
          <a:noFill/>
          <a:ln w="19050">
            <a:solidFill>
              <a:srgbClr val="000000"/>
            </a:solidFill>
            <a:round/>
            <a:headEnd/>
            <a:tailEnd/>
          </a:ln>
        </p:spPr>
        <p:txBody>
          <a:bodyPr/>
          <a:lstStyle/>
          <a:p>
            <a:endParaRPr lang="en-US"/>
          </a:p>
        </p:txBody>
      </p:sp>
      <p:sp>
        <p:nvSpPr>
          <p:cNvPr id="377879" name="Line 23"/>
          <p:cNvSpPr>
            <a:spLocks noChangeShapeType="1"/>
          </p:cNvSpPr>
          <p:nvPr/>
        </p:nvSpPr>
        <p:spPr bwMode="auto">
          <a:xfrm>
            <a:off x="4640263" y="914400"/>
            <a:ext cx="1941512" cy="561975"/>
          </a:xfrm>
          <a:prstGeom prst="line">
            <a:avLst/>
          </a:prstGeom>
          <a:noFill/>
          <a:ln w="19050">
            <a:solidFill>
              <a:srgbClr val="000000"/>
            </a:solidFill>
            <a:round/>
            <a:headEnd/>
            <a:tailEnd/>
          </a:ln>
        </p:spPr>
        <p:txBody>
          <a:bodyPr/>
          <a:lstStyle/>
          <a:p>
            <a:endParaRPr lang="en-US"/>
          </a:p>
        </p:txBody>
      </p:sp>
      <p:sp>
        <p:nvSpPr>
          <p:cNvPr id="377880" name="Text Box 24"/>
          <p:cNvSpPr txBox="1">
            <a:spLocks noChangeArrowheads="1"/>
          </p:cNvSpPr>
          <p:nvPr/>
        </p:nvSpPr>
        <p:spPr bwMode="auto">
          <a:xfrm>
            <a:off x="4660900" y="1181100"/>
            <a:ext cx="1058863" cy="458788"/>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7881" name="Text Box 25"/>
          <p:cNvSpPr txBox="1">
            <a:spLocks noChangeArrowheads="1"/>
          </p:cNvSpPr>
          <p:nvPr/>
        </p:nvSpPr>
        <p:spPr bwMode="auto">
          <a:xfrm>
            <a:off x="4586990" y="59960"/>
            <a:ext cx="1287463" cy="522288"/>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 التسويق دوليا</a:t>
            </a:r>
          </a:p>
          <a:p>
            <a:pPr algn="ctr"/>
            <a:r>
              <a:rPr lang="ar-SA" sz="1600" b="1" dirty="0">
                <a:latin typeface="Times New Roman" pitchFamily="18" charset="0"/>
              </a:rPr>
              <a:t>(تسويق محلي)</a:t>
            </a:r>
            <a:endParaRPr lang="en-US" sz="1600" b="1" dirty="0"/>
          </a:p>
        </p:txBody>
      </p:sp>
      <p:sp>
        <p:nvSpPr>
          <p:cNvPr id="377884" name="Oval 28"/>
          <p:cNvSpPr>
            <a:spLocks noChangeArrowheads="1"/>
          </p:cNvSpPr>
          <p:nvPr/>
        </p:nvSpPr>
        <p:spPr bwMode="auto">
          <a:xfrm>
            <a:off x="6557963" y="12795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886" name="Line 30"/>
          <p:cNvSpPr>
            <a:spLocks noChangeShapeType="1"/>
          </p:cNvSpPr>
          <p:nvPr/>
        </p:nvSpPr>
        <p:spPr bwMode="auto">
          <a:xfrm flipV="1">
            <a:off x="6931025" y="1136650"/>
            <a:ext cx="1131888" cy="349250"/>
          </a:xfrm>
          <a:prstGeom prst="line">
            <a:avLst/>
          </a:prstGeom>
          <a:noFill/>
          <a:ln w="19050">
            <a:solidFill>
              <a:srgbClr val="000000"/>
            </a:solidFill>
            <a:round/>
            <a:headEnd/>
            <a:tailEnd/>
          </a:ln>
        </p:spPr>
        <p:txBody>
          <a:bodyPr/>
          <a:lstStyle/>
          <a:p>
            <a:endParaRPr lang="en-US"/>
          </a:p>
        </p:txBody>
      </p:sp>
      <p:sp>
        <p:nvSpPr>
          <p:cNvPr id="377887" name="Line 31"/>
          <p:cNvSpPr>
            <a:spLocks noChangeShapeType="1"/>
          </p:cNvSpPr>
          <p:nvPr/>
        </p:nvSpPr>
        <p:spPr bwMode="auto">
          <a:xfrm>
            <a:off x="6938963" y="1498600"/>
            <a:ext cx="1141412" cy="358775"/>
          </a:xfrm>
          <a:prstGeom prst="line">
            <a:avLst/>
          </a:prstGeom>
          <a:noFill/>
          <a:ln w="19050">
            <a:solidFill>
              <a:srgbClr val="000000"/>
            </a:solidFill>
            <a:round/>
            <a:headEnd/>
            <a:tailEnd/>
          </a:ln>
        </p:spPr>
        <p:txBody>
          <a:bodyPr/>
          <a:lstStyle/>
          <a:p>
            <a:endParaRPr lang="en-US"/>
          </a:p>
        </p:txBody>
      </p:sp>
      <p:sp>
        <p:nvSpPr>
          <p:cNvPr id="377888" name="Text Box 32"/>
          <p:cNvSpPr txBox="1">
            <a:spLocks noChangeArrowheads="1"/>
          </p:cNvSpPr>
          <p:nvPr/>
        </p:nvSpPr>
        <p:spPr bwMode="auto">
          <a:xfrm>
            <a:off x="6985000" y="1816100"/>
            <a:ext cx="1058863"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0.15</a:t>
            </a:r>
            <a:endParaRPr lang="en-US" sz="1600" b="1" dirty="0"/>
          </a:p>
        </p:txBody>
      </p:sp>
      <p:sp>
        <p:nvSpPr>
          <p:cNvPr id="377889" name="Text Box 33"/>
          <p:cNvSpPr txBox="1">
            <a:spLocks noChangeArrowheads="1"/>
          </p:cNvSpPr>
          <p:nvPr/>
        </p:nvSpPr>
        <p:spPr bwMode="auto">
          <a:xfrm>
            <a:off x="6621463" y="1352550"/>
            <a:ext cx="271462" cy="254000"/>
          </a:xfrm>
          <a:prstGeom prst="rect">
            <a:avLst/>
          </a:prstGeom>
          <a:noFill/>
          <a:ln w="9525">
            <a:noFill/>
            <a:miter lim="800000"/>
            <a:headEnd/>
            <a:tailEnd/>
          </a:ln>
        </p:spPr>
        <p:txBody>
          <a:bodyPr lIns="0" tIns="0" rIns="0" bIns="0"/>
          <a:lstStyle/>
          <a:p>
            <a:pPr algn="ctr"/>
            <a:r>
              <a:rPr lang="en-US" sz="1600" b="1">
                <a:latin typeface="Times New Roman" pitchFamily="18" charset="0"/>
              </a:rPr>
              <a:t>7</a:t>
            </a:r>
            <a:endParaRPr lang="en-US" sz="1600" b="1"/>
          </a:p>
        </p:txBody>
      </p:sp>
      <p:sp>
        <p:nvSpPr>
          <p:cNvPr id="377890" name="Text Box 34"/>
          <p:cNvSpPr txBox="1">
            <a:spLocks noChangeArrowheads="1"/>
          </p:cNvSpPr>
          <p:nvPr/>
        </p:nvSpPr>
        <p:spPr bwMode="auto">
          <a:xfrm>
            <a:off x="6949190" y="787400"/>
            <a:ext cx="1058863"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0.85</a:t>
            </a:r>
            <a:endParaRPr lang="en-US" sz="1600" b="1" dirty="0"/>
          </a:p>
        </p:txBody>
      </p:sp>
      <p:sp>
        <p:nvSpPr>
          <p:cNvPr id="377892" name="Line 36"/>
          <p:cNvSpPr>
            <a:spLocks noChangeShapeType="1"/>
          </p:cNvSpPr>
          <p:nvPr/>
        </p:nvSpPr>
        <p:spPr bwMode="auto">
          <a:xfrm flipV="1">
            <a:off x="6778625" y="3151188"/>
            <a:ext cx="1258888" cy="387350"/>
          </a:xfrm>
          <a:prstGeom prst="line">
            <a:avLst/>
          </a:prstGeom>
          <a:noFill/>
          <a:ln w="19050">
            <a:solidFill>
              <a:srgbClr val="000000"/>
            </a:solidFill>
            <a:round/>
            <a:headEnd/>
            <a:tailEnd/>
          </a:ln>
        </p:spPr>
        <p:txBody>
          <a:bodyPr/>
          <a:lstStyle/>
          <a:p>
            <a:endParaRPr lang="en-US"/>
          </a:p>
        </p:txBody>
      </p:sp>
      <p:sp>
        <p:nvSpPr>
          <p:cNvPr id="377893" name="Line 37"/>
          <p:cNvSpPr>
            <a:spLocks noChangeShapeType="1"/>
          </p:cNvSpPr>
          <p:nvPr/>
        </p:nvSpPr>
        <p:spPr bwMode="auto">
          <a:xfrm>
            <a:off x="6786563" y="3551238"/>
            <a:ext cx="1306512" cy="346075"/>
          </a:xfrm>
          <a:prstGeom prst="line">
            <a:avLst/>
          </a:prstGeom>
          <a:noFill/>
          <a:ln w="19050">
            <a:solidFill>
              <a:srgbClr val="000000"/>
            </a:solidFill>
            <a:round/>
            <a:headEnd/>
            <a:tailEnd/>
          </a:ln>
        </p:spPr>
        <p:txBody>
          <a:bodyPr/>
          <a:lstStyle/>
          <a:p>
            <a:endParaRPr lang="en-US"/>
          </a:p>
        </p:txBody>
      </p:sp>
      <p:sp>
        <p:nvSpPr>
          <p:cNvPr id="377894" name="Text Box 38"/>
          <p:cNvSpPr txBox="1">
            <a:spLocks noChangeArrowheads="1"/>
          </p:cNvSpPr>
          <p:nvPr/>
        </p:nvSpPr>
        <p:spPr bwMode="auto">
          <a:xfrm>
            <a:off x="6832600" y="3808778"/>
            <a:ext cx="1058863" cy="458787"/>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0.90</a:t>
            </a:r>
            <a:endParaRPr lang="en-US" sz="1600" b="1" dirty="0"/>
          </a:p>
        </p:txBody>
      </p:sp>
      <p:sp>
        <p:nvSpPr>
          <p:cNvPr id="377895" name="Text Box 39"/>
          <p:cNvSpPr txBox="1">
            <a:spLocks noChangeArrowheads="1"/>
          </p:cNvSpPr>
          <p:nvPr/>
        </p:nvSpPr>
        <p:spPr bwMode="auto">
          <a:xfrm>
            <a:off x="6865937" y="2840038"/>
            <a:ext cx="1058863" cy="458787"/>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0.10</a:t>
            </a:r>
            <a:endParaRPr lang="en-US" sz="1600" b="1" dirty="0"/>
          </a:p>
        </p:txBody>
      </p:sp>
      <p:sp>
        <p:nvSpPr>
          <p:cNvPr id="377896" name="Oval 40"/>
          <p:cNvSpPr>
            <a:spLocks noChangeArrowheads="1"/>
          </p:cNvSpPr>
          <p:nvPr/>
        </p:nvSpPr>
        <p:spPr bwMode="auto">
          <a:xfrm>
            <a:off x="6411913" y="33115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897" name="Text Box 41"/>
          <p:cNvSpPr txBox="1">
            <a:spLocks noChangeArrowheads="1"/>
          </p:cNvSpPr>
          <p:nvPr/>
        </p:nvSpPr>
        <p:spPr bwMode="auto">
          <a:xfrm>
            <a:off x="6494463" y="3384550"/>
            <a:ext cx="271462" cy="254000"/>
          </a:xfrm>
          <a:prstGeom prst="rect">
            <a:avLst/>
          </a:prstGeom>
          <a:noFill/>
          <a:ln w="9525">
            <a:noFill/>
            <a:miter lim="800000"/>
            <a:headEnd/>
            <a:tailEnd/>
          </a:ln>
        </p:spPr>
        <p:txBody>
          <a:bodyPr lIns="0" tIns="0" rIns="0" bIns="0"/>
          <a:lstStyle/>
          <a:p>
            <a:pPr algn="ctr"/>
            <a:r>
              <a:rPr lang="en-US" sz="1600" b="1" dirty="0">
                <a:latin typeface="Times New Roman" pitchFamily="18" charset="0"/>
              </a:rPr>
              <a:t>8</a:t>
            </a:r>
            <a:endParaRPr lang="en-US" sz="1600" b="1" dirty="0"/>
          </a:p>
        </p:txBody>
      </p:sp>
      <p:sp>
        <p:nvSpPr>
          <p:cNvPr id="377898" name="Text Box 42"/>
          <p:cNvSpPr txBox="1">
            <a:spLocks noChangeArrowheads="1"/>
          </p:cNvSpPr>
          <p:nvPr/>
        </p:nvSpPr>
        <p:spPr bwMode="auto">
          <a:xfrm>
            <a:off x="8184630" y="990600"/>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420000</a:t>
            </a:r>
          </a:p>
        </p:txBody>
      </p:sp>
      <p:sp>
        <p:nvSpPr>
          <p:cNvPr id="377899" name="Text Box 43"/>
          <p:cNvSpPr txBox="1">
            <a:spLocks noChangeArrowheads="1"/>
          </p:cNvSpPr>
          <p:nvPr/>
        </p:nvSpPr>
        <p:spPr bwMode="auto">
          <a:xfrm>
            <a:off x="8178800" y="1752600"/>
            <a:ext cx="5080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20000</a:t>
            </a:r>
          </a:p>
        </p:txBody>
      </p:sp>
      <p:sp>
        <p:nvSpPr>
          <p:cNvPr id="377900" name="Text Box 44"/>
          <p:cNvSpPr txBox="1">
            <a:spLocks noChangeArrowheads="1"/>
          </p:cNvSpPr>
          <p:nvPr/>
        </p:nvSpPr>
        <p:spPr bwMode="auto">
          <a:xfrm>
            <a:off x="8137525" y="3015885"/>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420000</a:t>
            </a:r>
          </a:p>
        </p:txBody>
      </p:sp>
      <p:sp>
        <p:nvSpPr>
          <p:cNvPr id="377901" name="Text Box 45"/>
          <p:cNvSpPr txBox="1">
            <a:spLocks noChangeArrowheads="1"/>
          </p:cNvSpPr>
          <p:nvPr/>
        </p:nvSpPr>
        <p:spPr bwMode="auto">
          <a:xfrm>
            <a:off x="8176665" y="3794125"/>
            <a:ext cx="5080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20000</a:t>
            </a:r>
          </a:p>
        </p:txBody>
      </p:sp>
      <p:sp>
        <p:nvSpPr>
          <p:cNvPr id="377902" name="Text Box 46"/>
          <p:cNvSpPr txBox="1">
            <a:spLocks noChangeArrowheads="1"/>
          </p:cNvSpPr>
          <p:nvPr/>
        </p:nvSpPr>
        <p:spPr bwMode="auto">
          <a:xfrm>
            <a:off x="6647045" y="196485"/>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120000</a:t>
            </a:r>
          </a:p>
        </p:txBody>
      </p:sp>
      <p:sp>
        <p:nvSpPr>
          <p:cNvPr id="377903" name="Text Box 47"/>
          <p:cNvSpPr txBox="1">
            <a:spLocks noChangeArrowheads="1"/>
          </p:cNvSpPr>
          <p:nvPr/>
        </p:nvSpPr>
        <p:spPr bwMode="auto">
          <a:xfrm>
            <a:off x="6615815" y="2365558"/>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120000</a:t>
            </a:r>
          </a:p>
        </p:txBody>
      </p:sp>
      <p:sp>
        <p:nvSpPr>
          <p:cNvPr id="377966" name="Rectangle 110"/>
          <p:cNvSpPr>
            <a:spLocks noChangeArrowheads="1"/>
          </p:cNvSpPr>
          <p:nvPr/>
        </p:nvSpPr>
        <p:spPr bwMode="auto">
          <a:xfrm>
            <a:off x="457200" y="4579938"/>
            <a:ext cx="314325" cy="373062"/>
          </a:xfrm>
          <a:prstGeom prst="rect">
            <a:avLst/>
          </a:prstGeom>
          <a:solidFill>
            <a:srgbClr val="FFFFFF"/>
          </a:solidFill>
          <a:ln w="19050">
            <a:solidFill>
              <a:srgbClr val="000000"/>
            </a:solidFill>
            <a:miter lim="800000"/>
            <a:headEnd/>
            <a:tailEnd/>
          </a:ln>
        </p:spPr>
        <p:txBody>
          <a:bodyPr/>
          <a:lstStyle/>
          <a:p>
            <a:endParaRPr lang="en-US"/>
          </a:p>
        </p:txBody>
      </p:sp>
      <p:sp>
        <p:nvSpPr>
          <p:cNvPr id="377967" name="Line 111"/>
          <p:cNvSpPr>
            <a:spLocks noChangeShapeType="1"/>
          </p:cNvSpPr>
          <p:nvPr/>
        </p:nvSpPr>
        <p:spPr bwMode="auto">
          <a:xfrm>
            <a:off x="771525" y="4837113"/>
            <a:ext cx="1878013" cy="1006475"/>
          </a:xfrm>
          <a:prstGeom prst="line">
            <a:avLst/>
          </a:prstGeom>
          <a:noFill/>
          <a:ln w="19050">
            <a:solidFill>
              <a:srgbClr val="000000"/>
            </a:solidFill>
            <a:round/>
            <a:headEnd/>
            <a:tailEnd/>
          </a:ln>
        </p:spPr>
        <p:txBody>
          <a:bodyPr/>
          <a:lstStyle/>
          <a:p>
            <a:endParaRPr lang="en-US"/>
          </a:p>
        </p:txBody>
      </p:sp>
      <p:sp>
        <p:nvSpPr>
          <p:cNvPr id="377968" name="Text Box 112"/>
          <p:cNvSpPr txBox="1">
            <a:spLocks noChangeArrowheads="1"/>
          </p:cNvSpPr>
          <p:nvPr/>
        </p:nvSpPr>
        <p:spPr bwMode="auto">
          <a:xfrm>
            <a:off x="479425" y="4678363"/>
            <a:ext cx="271463" cy="190500"/>
          </a:xfrm>
          <a:prstGeom prst="rect">
            <a:avLst/>
          </a:prstGeom>
          <a:noFill/>
          <a:ln w="9525">
            <a:noFill/>
            <a:miter lim="800000"/>
            <a:headEnd/>
            <a:tailEnd/>
          </a:ln>
        </p:spPr>
        <p:txBody>
          <a:bodyPr lIns="0" tIns="0" rIns="0" bIns="0"/>
          <a:lstStyle/>
          <a:p>
            <a:pPr algn="ctr"/>
            <a:r>
              <a:rPr lang="en-US" sz="1600" b="1" dirty="0">
                <a:latin typeface="Times New Roman" pitchFamily="18" charset="0"/>
              </a:rPr>
              <a:t>1</a:t>
            </a:r>
            <a:endParaRPr lang="en-US" sz="1600" b="1" dirty="0"/>
          </a:p>
        </p:txBody>
      </p:sp>
      <p:sp>
        <p:nvSpPr>
          <p:cNvPr id="377969" name="Text Box 113"/>
          <p:cNvSpPr txBox="1">
            <a:spLocks noChangeArrowheads="1"/>
          </p:cNvSpPr>
          <p:nvPr/>
        </p:nvSpPr>
        <p:spPr bwMode="auto">
          <a:xfrm>
            <a:off x="914400" y="5257800"/>
            <a:ext cx="11096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a:t>
            </a:r>
          </a:p>
          <a:p>
            <a:pPr algn="ctr"/>
            <a:r>
              <a:rPr lang="ar-SA" sz="1600" b="1" dirty="0">
                <a:latin typeface="Times New Roman" pitchFamily="18" charset="0"/>
              </a:rPr>
              <a:t>اختبار السوق</a:t>
            </a:r>
            <a:endParaRPr lang="en-US" sz="1600" b="1" dirty="0"/>
          </a:p>
        </p:txBody>
      </p:sp>
      <p:sp>
        <p:nvSpPr>
          <p:cNvPr id="377970" name="Text Box 114"/>
          <p:cNvSpPr txBox="1">
            <a:spLocks noChangeArrowheads="1"/>
          </p:cNvSpPr>
          <p:nvPr/>
        </p:nvSpPr>
        <p:spPr bwMode="auto">
          <a:xfrm>
            <a:off x="2676525" y="5770563"/>
            <a:ext cx="271463" cy="254000"/>
          </a:xfrm>
          <a:prstGeom prst="rect">
            <a:avLst/>
          </a:prstGeom>
          <a:noFill/>
          <a:ln w="9525">
            <a:noFill/>
            <a:miter lim="800000"/>
            <a:headEnd/>
            <a:tailEnd/>
          </a:ln>
        </p:spPr>
        <p:txBody>
          <a:bodyPr lIns="0" tIns="0" rIns="0" bIns="0"/>
          <a:lstStyle/>
          <a:p>
            <a:pPr algn="ctr"/>
            <a:r>
              <a:rPr lang="en-US" sz="1600" b="1">
                <a:latin typeface="Times New Roman" pitchFamily="18" charset="0"/>
              </a:rPr>
              <a:t>3</a:t>
            </a:r>
            <a:endParaRPr lang="en-US" sz="1600" b="1"/>
          </a:p>
        </p:txBody>
      </p:sp>
      <p:sp>
        <p:nvSpPr>
          <p:cNvPr id="377971" name="Rectangle 115"/>
          <p:cNvSpPr>
            <a:spLocks noChangeArrowheads="1"/>
          </p:cNvSpPr>
          <p:nvPr/>
        </p:nvSpPr>
        <p:spPr bwMode="auto">
          <a:xfrm>
            <a:off x="2641600" y="5697538"/>
            <a:ext cx="314325" cy="373062"/>
          </a:xfrm>
          <a:prstGeom prst="rect">
            <a:avLst/>
          </a:prstGeom>
          <a:noFill/>
          <a:ln w="19050">
            <a:solidFill>
              <a:srgbClr val="000000"/>
            </a:solidFill>
            <a:miter lim="800000"/>
            <a:headEnd/>
            <a:tailEnd/>
          </a:ln>
        </p:spPr>
        <p:txBody>
          <a:bodyPr/>
          <a:lstStyle/>
          <a:p>
            <a:endParaRPr lang="en-US"/>
          </a:p>
        </p:txBody>
      </p:sp>
      <p:sp>
        <p:nvSpPr>
          <p:cNvPr id="377972" name="Line 116"/>
          <p:cNvSpPr>
            <a:spLocks noChangeShapeType="1"/>
          </p:cNvSpPr>
          <p:nvPr/>
        </p:nvSpPr>
        <p:spPr bwMode="auto">
          <a:xfrm flipV="1">
            <a:off x="2973388" y="5135563"/>
            <a:ext cx="1931987" cy="717550"/>
          </a:xfrm>
          <a:prstGeom prst="line">
            <a:avLst/>
          </a:prstGeom>
          <a:noFill/>
          <a:ln w="19050">
            <a:solidFill>
              <a:srgbClr val="000000"/>
            </a:solidFill>
            <a:round/>
            <a:headEnd/>
            <a:tailEnd/>
          </a:ln>
        </p:spPr>
        <p:txBody>
          <a:bodyPr/>
          <a:lstStyle/>
          <a:p>
            <a:endParaRPr lang="en-US"/>
          </a:p>
        </p:txBody>
      </p:sp>
      <p:sp>
        <p:nvSpPr>
          <p:cNvPr id="377973" name="Line 117"/>
          <p:cNvSpPr>
            <a:spLocks noChangeShapeType="1"/>
          </p:cNvSpPr>
          <p:nvPr/>
        </p:nvSpPr>
        <p:spPr bwMode="auto">
          <a:xfrm>
            <a:off x="2981325" y="5865813"/>
            <a:ext cx="1878013" cy="688975"/>
          </a:xfrm>
          <a:prstGeom prst="line">
            <a:avLst/>
          </a:prstGeom>
          <a:noFill/>
          <a:ln w="19050">
            <a:solidFill>
              <a:srgbClr val="000000"/>
            </a:solidFill>
            <a:round/>
            <a:headEnd/>
            <a:tailEnd/>
          </a:ln>
        </p:spPr>
        <p:txBody>
          <a:bodyPr/>
          <a:lstStyle/>
          <a:p>
            <a:endParaRPr lang="en-US"/>
          </a:p>
        </p:txBody>
      </p:sp>
      <p:sp>
        <p:nvSpPr>
          <p:cNvPr id="377974" name="Text Box 118"/>
          <p:cNvSpPr txBox="1">
            <a:spLocks noChangeArrowheads="1"/>
          </p:cNvSpPr>
          <p:nvPr/>
        </p:nvSpPr>
        <p:spPr bwMode="auto">
          <a:xfrm>
            <a:off x="3319463" y="5180013"/>
            <a:ext cx="1058862" cy="458787"/>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7975" name="Text Box 119"/>
          <p:cNvSpPr txBox="1">
            <a:spLocks noChangeArrowheads="1"/>
          </p:cNvSpPr>
          <p:nvPr/>
        </p:nvSpPr>
        <p:spPr bwMode="auto">
          <a:xfrm>
            <a:off x="3103563" y="6335713"/>
            <a:ext cx="12874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 التسويق دوليا</a:t>
            </a:r>
          </a:p>
        </p:txBody>
      </p:sp>
      <p:sp>
        <p:nvSpPr>
          <p:cNvPr id="377976" name="Oval 120"/>
          <p:cNvSpPr>
            <a:spLocks noChangeArrowheads="1"/>
          </p:cNvSpPr>
          <p:nvPr/>
        </p:nvSpPr>
        <p:spPr bwMode="auto">
          <a:xfrm>
            <a:off x="4924425" y="4910138"/>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977" name="Text Box 121"/>
          <p:cNvSpPr txBox="1">
            <a:spLocks noChangeArrowheads="1"/>
          </p:cNvSpPr>
          <p:nvPr/>
        </p:nvSpPr>
        <p:spPr bwMode="auto">
          <a:xfrm>
            <a:off x="4987925" y="4983163"/>
            <a:ext cx="271463" cy="254000"/>
          </a:xfrm>
          <a:prstGeom prst="rect">
            <a:avLst/>
          </a:prstGeom>
          <a:noFill/>
          <a:ln w="9525">
            <a:noFill/>
            <a:miter lim="800000"/>
            <a:headEnd/>
            <a:tailEnd/>
          </a:ln>
        </p:spPr>
        <p:txBody>
          <a:bodyPr lIns="0" tIns="0" rIns="0" bIns="0"/>
          <a:lstStyle/>
          <a:p>
            <a:pPr algn="ctr"/>
            <a:r>
              <a:rPr lang="en-US" sz="1600" b="1">
                <a:latin typeface="Times New Roman" pitchFamily="18" charset="0"/>
              </a:rPr>
              <a:t>4</a:t>
            </a:r>
            <a:endParaRPr lang="en-US" sz="1600" b="1"/>
          </a:p>
        </p:txBody>
      </p:sp>
      <p:sp>
        <p:nvSpPr>
          <p:cNvPr id="377978" name="Line 122"/>
          <p:cNvSpPr>
            <a:spLocks noChangeShapeType="1"/>
          </p:cNvSpPr>
          <p:nvPr/>
        </p:nvSpPr>
        <p:spPr bwMode="auto">
          <a:xfrm flipV="1">
            <a:off x="5297488" y="4830763"/>
            <a:ext cx="1639887" cy="298450"/>
          </a:xfrm>
          <a:prstGeom prst="line">
            <a:avLst/>
          </a:prstGeom>
          <a:noFill/>
          <a:ln w="19050">
            <a:solidFill>
              <a:srgbClr val="000000"/>
            </a:solidFill>
            <a:round/>
            <a:headEnd/>
            <a:tailEnd/>
          </a:ln>
        </p:spPr>
        <p:txBody>
          <a:bodyPr/>
          <a:lstStyle/>
          <a:p>
            <a:endParaRPr lang="en-US"/>
          </a:p>
        </p:txBody>
      </p:sp>
      <p:sp>
        <p:nvSpPr>
          <p:cNvPr id="377979" name="Line 123"/>
          <p:cNvSpPr>
            <a:spLocks noChangeShapeType="1"/>
          </p:cNvSpPr>
          <p:nvPr/>
        </p:nvSpPr>
        <p:spPr bwMode="auto">
          <a:xfrm>
            <a:off x="5305425" y="5141913"/>
            <a:ext cx="1585913" cy="561975"/>
          </a:xfrm>
          <a:prstGeom prst="line">
            <a:avLst/>
          </a:prstGeom>
          <a:noFill/>
          <a:ln w="19050">
            <a:solidFill>
              <a:srgbClr val="000000"/>
            </a:solidFill>
            <a:round/>
            <a:headEnd/>
            <a:tailEnd/>
          </a:ln>
        </p:spPr>
        <p:txBody>
          <a:bodyPr/>
          <a:lstStyle/>
          <a:p>
            <a:endParaRPr lang="en-US"/>
          </a:p>
        </p:txBody>
      </p:sp>
      <p:sp>
        <p:nvSpPr>
          <p:cNvPr id="377980" name="Text Box 124"/>
          <p:cNvSpPr txBox="1">
            <a:spLocks noChangeArrowheads="1"/>
          </p:cNvSpPr>
          <p:nvPr/>
        </p:nvSpPr>
        <p:spPr bwMode="auto">
          <a:xfrm>
            <a:off x="5516563" y="4401773"/>
            <a:ext cx="1058862" cy="458787"/>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0.55</a:t>
            </a:r>
            <a:endParaRPr lang="en-US" sz="1600" b="1" dirty="0"/>
          </a:p>
        </p:txBody>
      </p:sp>
      <p:sp>
        <p:nvSpPr>
          <p:cNvPr id="377981" name="Text Box 125"/>
          <p:cNvSpPr txBox="1">
            <a:spLocks noChangeArrowheads="1"/>
          </p:cNvSpPr>
          <p:nvPr/>
        </p:nvSpPr>
        <p:spPr bwMode="auto">
          <a:xfrm>
            <a:off x="5503863" y="5522913"/>
            <a:ext cx="10588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0.45</a:t>
            </a:r>
            <a:endParaRPr lang="en-US" sz="1600" b="1" dirty="0"/>
          </a:p>
        </p:txBody>
      </p:sp>
      <p:sp>
        <p:nvSpPr>
          <p:cNvPr id="377982" name="Text Box 126"/>
          <p:cNvSpPr txBox="1">
            <a:spLocks noChangeArrowheads="1"/>
          </p:cNvSpPr>
          <p:nvPr/>
        </p:nvSpPr>
        <p:spPr bwMode="auto">
          <a:xfrm>
            <a:off x="6933680" y="4656840"/>
            <a:ext cx="793750" cy="336550"/>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450000</a:t>
            </a:r>
          </a:p>
        </p:txBody>
      </p:sp>
      <p:sp>
        <p:nvSpPr>
          <p:cNvPr id="377983" name="Text Box 127"/>
          <p:cNvSpPr txBox="1">
            <a:spLocks noChangeArrowheads="1"/>
          </p:cNvSpPr>
          <p:nvPr/>
        </p:nvSpPr>
        <p:spPr bwMode="auto">
          <a:xfrm>
            <a:off x="6910388" y="5562600"/>
            <a:ext cx="692150" cy="336550"/>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50000</a:t>
            </a:r>
          </a:p>
        </p:txBody>
      </p:sp>
      <p:sp>
        <p:nvSpPr>
          <p:cNvPr id="377984" name="Line 128"/>
          <p:cNvSpPr>
            <a:spLocks noChangeShapeType="1"/>
          </p:cNvSpPr>
          <p:nvPr/>
        </p:nvSpPr>
        <p:spPr bwMode="auto">
          <a:xfrm flipV="1">
            <a:off x="771525" y="2197100"/>
            <a:ext cx="1409700" cy="2489200"/>
          </a:xfrm>
          <a:prstGeom prst="line">
            <a:avLst/>
          </a:prstGeom>
          <a:noFill/>
          <a:ln w="19050">
            <a:solidFill>
              <a:schemeClr val="tx1"/>
            </a:solidFill>
            <a:round/>
            <a:headEnd/>
            <a:tailEnd/>
          </a:ln>
          <a:effectLst/>
        </p:spPr>
        <p:txBody>
          <a:bodyPr/>
          <a:lstStyle/>
          <a:p>
            <a:endParaRPr lang="en-US"/>
          </a:p>
        </p:txBody>
      </p:sp>
      <p:sp>
        <p:nvSpPr>
          <p:cNvPr id="377985" name="Text Box 129"/>
          <p:cNvSpPr txBox="1">
            <a:spLocks noChangeArrowheads="1"/>
          </p:cNvSpPr>
          <p:nvPr/>
        </p:nvSpPr>
        <p:spPr bwMode="auto">
          <a:xfrm>
            <a:off x="571472" y="2978151"/>
            <a:ext cx="11096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اختبار السوق</a:t>
            </a:r>
            <a:endParaRPr lang="en-US" sz="1600" b="1" dirty="0"/>
          </a:p>
        </p:txBody>
      </p:sp>
      <p:sp>
        <p:nvSpPr>
          <p:cNvPr id="61" name="Text Box 127"/>
          <p:cNvSpPr txBox="1">
            <a:spLocks noChangeArrowheads="1"/>
          </p:cNvSpPr>
          <p:nvPr/>
        </p:nvSpPr>
        <p:spPr bwMode="auto">
          <a:xfrm>
            <a:off x="4876800" y="6400800"/>
            <a:ext cx="800219" cy="338554"/>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150000</a:t>
            </a:r>
          </a:p>
        </p:txBody>
      </p:sp>
      <p:sp>
        <p:nvSpPr>
          <p:cNvPr id="79" name="Text Box 26"/>
          <p:cNvSpPr txBox="1">
            <a:spLocks noChangeArrowheads="1"/>
          </p:cNvSpPr>
          <p:nvPr/>
        </p:nvSpPr>
        <p:spPr bwMode="auto">
          <a:xfrm>
            <a:off x="457200" y="228600"/>
            <a:ext cx="1981200" cy="533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nchorCtr="0"/>
          <a:lstStyle/>
          <a:p>
            <a:pPr algn="ctr"/>
            <a:r>
              <a:rPr lang="ar-SA" sz="3600" b="1" dirty="0">
                <a:solidFill>
                  <a:srgbClr val="002060"/>
                </a:solidFill>
                <a:latin typeface="Times New Roman" pitchFamily="18" charset="0"/>
              </a:rPr>
              <a:t>شجرة القرار</a:t>
            </a:r>
            <a:endParaRPr lang="en-US" sz="3600" b="1" dirty="0">
              <a:solidFill>
                <a:srgbClr val="00206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6"/>
          <p:cNvSpPr>
            <a:spLocks noGrp="1"/>
          </p:cNvSpPr>
          <p:nvPr>
            <p:ph type="sldNum" sz="quarter" idx="12"/>
          </p:nvPr>
        </p:nvSpPr>
        <p:spPr/>
        <p:txBody>
          <a:bodyPr/>
          <a:lstStyle/>
          <a:p>
            <a:fld id="{8B06A508-C543-4F18-B2D4-B1EADC5529CE}" type="slidenum">
              <a:rPr lang="ar-SA"/>
              <a:pPr/>
              <a:t>81</a:t>
            </a:fld>
            <a:endParaRPr lang="en-US"/>
          </a:p>
        </p:txBody>
      </p:sp>
      <p:sp>
        <p:nvSpPr>
          <p:cNvPr id="377860" name="Line 4"/>
          <p:cNvSpPr>
            <a:spLocks noChangeShapeType="1"/>
          </p:cNvSpPr>
          <p:nvPr/>
        </p:nvSpPr>
        <p:spPr bwMode="auto">
          <a:xfrm flipV="1">
            <a:off x="2422525" y="946150"/>
            <a:ext cx="1830388" cy="1022350"/>
          </a:xfrm>
          <a:prstGeom prst="line">
            <a:avLst/>
          </a:prstGeom>
          <a:noFill/>
          <a:ln w="19050">
            <a:solidFill>
              <a:srgbClr val="000000"/>
            </a:solidFill>
            <a:round/>
            <a:headEnd/>
            <a:tailEnd/>
          </a:ln>
        </p:spPr>
        <p:txBody>
          <a:bodyPr/>
          <a:lstStyle/>
          <a:p>
            <a:endParaRPr lang="en-US"/>
          </a:p>
        </p:txBody>
      </p:sp>
      <p:sp>
        <p:nvSpPr>
          <p:cNvPr id="377861" name="Line 5"/>
          <p:cNvSpPr>
            <a:spLocks noChangeShapeType="1"/>
          </p:cNvSpPr>
          <p:nvPr/>
        </p:nvSpPr>
        <p:spPr bwMode="auto">
          <a:xfrm>
            <a:off x="2430463" y="2070100"/>
            <a:ext cx="1878012" cy="1006475"/>
          </a:xfrm>
          <a:prstGeom prst="line">
            <a:avLst/>
          </a:prstGeom>
          <a:noFill/>
          <a:ln w="19050">
            <a:solidFill>
              <a:srgbClr val="000000"/>
            </a:solidFill>
            <a:round/>
            <a:headEnd/>
            <a:tailEnd/>
          </a:ln>
        </p:spPr>
        <p:txBody>
          <a:bodyPr/>
          <a:lstStyle/>
          <a:p>
            <a:endParaRPr lang="en-US"/>
          </a:p>
        </p:txBody>
      </p:sp>
      <p:sp>
        <p:nvSpPr>
          <p:cNvPr id="377863" name="Oval 7"/>
          <p:cNvSpPr>
            <a:spLocks noChangeArrowheads="1"/>
          </p:cNvSpPr>
          <p:nvPr/>
        </p:nvSpPr>
        <p:spPr bwMode="auto">
          <a:xfrm>
            <a:off x="2049463" y="18256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864" name="Text Box 8"/>
          <p:cNvSpPr txBox="1">
            <a:spLocks noChangeArrowheads="1"/>
          </p:cNvSpPr>
          <p:nvPr/>
        </p:nvSpPr>
        <p:spPr bwMode="auto">
          <a:xfrm>
            <a:off x="2112963" y="1898650"/>
            <a:ext cx="271462" cy="254000"/>
          </a:xfrm>
          <a:prstGeom prst="rect">
            <a:avLst/>
          </a:prstGeom>
          <a:noFill/>
          <a:ln w="9525">
            <a:noFill/>
            <a:miter lim="800000"/>
            <a:headEnd/>
            <a:tailEnd/>
          </a:ln>
        </p:spPr>
        <p:txBody>
          <a:bodyPr lIns="0" tIns="0" rIns="0" bIns="0"/>
          <a:lstStyle/>
          <a:p>
            <a:pPr algn="ctr"/>
            <a:r>
              <a:rPr lang="en-US" sz="1600" b="1">
                <a:latin typeface="Times New Roman" pitchFamily="18" charset="0"/>
              </a:rPr>
              <a:t>2</a:t>
            </a:r>
            <a:endParaRPr lang="en-US" sz="1600" b="1"/>
          </a:p>
        </p:txBody>
      </p:sp>
      <p:sp>
        <p:nvSpPr>
          <p:cNvPr id="377865" name="Text Box 9"/>
          <p:cNvSpPr txBox="1">
            <a:spLocks noChangeArrowheads="1"/>
          </p:cNvSpPr>
          <p:nvPr/>
        </p:nvSpPr>
        <p:spPr bwMode="auto">
          <a:xfrm>
            <a:off x="2446337" y="1066800"/>
            <a:ext cx="1058863"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محلي</a:t>
            </a:r>
          </a:p>
          <a:p>
            <a:pPr algn="ctr"/>
            <a:r>
              <a:rPr lang="en-US" sz="1600" b="1" dirty="0">
                <a:latin typeface="Times New Roman" pitchFamily="18" charset="0"/>
              </a:rPr>
              <a:t>0.6</a:t>
            </a:r>
            <a:endParaRPr lang="en-US" sz="1600" b="1" dirty="0"/>
          </a:p>
        </p:txBody>
      </p:sp>
      <p:sp>
        <p:nvSpPr>
          <p:cNvPr id="377866" name="Text Box 10"/>
          <p:cNvSpPr txBox="1">
            <a:spLocks noChangeArrowheads="1"/>
          </p:cNvSpPr>
          <p:nvPr/>
        </p:nvSpPr>
        <p:spPr bwMode="auto">
          <a:xfrm>
            <a:off x="2413000" y="2565400"/>
            <a:ext cx="1058863" cy="522288"/>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محلي</a:t>
            </a:r>
          </a:p>
          <a:p>
            <a:pPr algn="ctr"/>
            <a:r>
              <a:rPr lang="en-US" sz="1600" b="1" dirty="0">
                <a:latin typeface="Times New Roman" pitchFamily="18" charset="0"/>
              </a:rPr>
              <a:t>0.4</a:t>
            </a:r>
            <a:endParaRPr lang="en-US" sz="1600" b="1" dirty="0"/>
          </a:p>
        </p:txBody>
      </p:sp>
      <p:sp>
        <p:nvSpPr>
          <p:cNvPr id="377868" name="Rectangle 12"/>
          <p:cNvSpPr>
            <a:spLocks noChangeArrowheads="1"/>
          </p:cNvSpPr>
          <p:nvPr/>
        </p:nvSpPr>
        <p:spPr bwMode="auto">
          <a:xfrm>
            <a:off x="4300538" y="2930525"/>
            <a:ext cx="314325" cy="373063"/>
          </a:xfrm>
          <a:prstGeom prst="rect">
            <a:avLst/>
          </a:prstGeom>
          <a:noFill/>
          <a:ln w="19050">
            <a:solidFill>
              <a:srgbClr val="000000"/>
            </a:solidFill>
            <a:miter lim="800000"/>
            <a:headEnd/>
            <a:tailEnd/>
          </a:ln>
        </p:spPr>
        <p:txBody>
          <a:bodyPr/>
          <a:lstStyle/>
          <a:p>
            <a:endParaRPr lang="en-US"/>
          </a:p>
        </p:txBody>
      </p:sp>
      <p:sp>
        <p:nvSpPr>
          <p:cNvPr id="377870" name="Text Box 14"/>
          <p:cNvSpPr txBox="1">
            <a:spLocks noChangeArrowheads="1"/>
          </p:cNvSpPr>
          <p:nvPr/>
        </p:nvSpPr>
        <p:spPr bwMode="auto">
          <a:xfrm>
            <a:off x="4335463" y="3003550"/>
            <a:ext cx="271462" cy="254000"/>
          </a:xfrm>
          <a:prstGeom prst="rect">
            <a:avLst/>
          </a:prstGeom>
          <a:noFill/>
          <a:ln w="9525">
            <a:noFill/>
            <a:miter lim="800000"/>
            <a:headEnd/>
            <a:tailEnd/>
          </a:ln>
        </p:spPr>
        <p:txBody>
          <a:bodyPr lIns="0" tIns="0" rIns="0" bIns="0"/>
          <a:lstStyle/>
          <a:p>
            <a:pPr algn="ctr"/>
            <a:r>
              <a:rPr lang="en-US" sz="1600" b="1">
                <a:latin typeface="Times New Roman" pitchFamily="18" charset="0"/>
              </a:rPr>
              <a:t>6</a:t>
            </a:r>
            <a:endParaRPr lang="en-US" sz="1600" b="1"/>
          </a:p>
        </p:txBody>
      </p:sp>
      <p:sp>
        <p:nvSpPr>
          <p:cNvPr id="377871" name="Line 15"/>
          <p:cNvSpPr>
            <a:spLocks noChangeShapeType="1"/>
          </p:cNvSpPr>
          <p:nvPr/>
        </p:nvSpPr>
        <p:spPr bwMode="auto">
          <a:xfrm flipV="1">
            <a:off x="4632325" y="2482850"/>
            <a:ext cx="1931988" cy="603250"/>
          </a:xfrm>
          <a:prstGeom prst="line">
            <a:avLst/>
          </a:prstGeom>
          <a:noFill/>
          <a:ln w="19050">
            <a:solidFill>
              <a:srgbClr val="000000"/>
            </a:solidFill>
            <a:round/>
            <a:headEnd/>
            <a:tailEnd/>
          </a:ln>
        </p:spPr>
        <p:txBody>
          <a:bodyPr/>
          <a:lstStyle/>
          <a:p>
            <a:endParaRPr lang="en-US"/>
          </a:p>
        </p:txBody>
      </p:sp>
      <p:sp>
        <p:nvSpPr>
          <p:cNvPr id="377872" name="Line 16"/>
          <p:cNvSpPr>
            <a:spLocks noChangeShapeType="1"/>
          </p:cNvSpPr>
          <p:nvPr/>
        </p:nvSpPr>
        <p:spPr bwMode="auto">
          <a:xfrm>
            <a:off x="4640263" y="3098800"/>
            <a:ext cx="1763712" cy="396875"/>
          </a:xfrm>
          <a:prstGeom prst="line">
            <a:avLst/>
          </a:prstGeom>
          <a:noFill/>
          <a:ln w="19050">
            <a:solidFill>
              <a:srgbClr val="000000"/>
            </a:solidFill>
            <a:round/>
            <a:headEnd/>
            <a:tailEnd/>
          </a:ln>
        </p:spPr>
        <p:txBody>
          <a:bodyPr/>
          <a:lstStyle/>
          <a:p>
            <a:endParaRPr lang="en-US"/>
          </a:p>
        </p:txBody>
      </p:sp>
      <p:sp>
        <p:nvSpPr>
          <p:cNvPr id="377873" name="Text Box 17"/>
          <p:cNvSpPr txBox="1">
            <a:spLocks noChangeArrowheads="1"/>
          </p:cNvSpPr>
          <p:nvPr/>
        </p:nvSpPr>
        <p:spPr bwMode="auto">
          <a:xfrm>
            <a:off x="4686300" y="3416300"/>
            <a:ext cx="1058863" cy="458788"/>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7874" name="Text Box 18"/>
          <p:cNvSpPr txBox="1">
            <a:spLocks noChangeArrowheads="1"/>
          </p:cNvSpPr>
          <p:nvPr/>
        </p:nvSpPr>
        <p:spPr bwMode="auto">
          <a:xfrm>
            <a:off x="4851400" y="2108200"/>
            <a:ext cx="1287463" cy="522288"/>
          </a:xfrm>
          <a:prstGeom prst="rect">
            <a:avLst/>
          </a:prstGeom>
          <a:noFill/>
          <a:ln w="9525">
            <a:noFill/>
            <a:miter lim="800000"/>
            <a:headEnd/>
            <a:tailEnd/>
          </a:ln>
        </p:spPr>
        <p:txBody>
          <a:bodyPr lIns="0" tIns="0" rIns="0" bIns="0"/>
          <a:lstStyle/>
          <a:p>
            <a:pPr algn="ctr"/>
            <a:r>
              <a:rPr lang="ar-SA" sz="1600" b="1">
                <a:latin typeface="Times New Roman" pitchFamily="18" charset="0"/>
              </a:rPr>
              <a:t>عدم التسويق دوليا</a:t>
            </a:r>
          </a:p>
          <a:p>
            <a:pPr algn="ctr"/>
            <a:r>
              <a:rPr lang="ar-SA" sz="1600" b="1">
                <a:latin typeface="Times New Roman" pitchFamily="18" charset="0"/>
              </a:rPr>
              <a:t>(تسويق محلي)</a:t>
            </a:r>
            <a:endParaRPr lang="en-US" sz="1600" b="1"/>
          </a:p>
        </p:txBody>
      </p:sp>
      <p:sp>
        <p:nvSpPr>
          <p:cNvPr id="377876" name="Rectangle 20"/>
          <p:cNvSpPr>
            <a:spLocks noChangeArrowheads="1"/>
          </p:cNvSpPr>
          <p:nvPr/>
        </p:nvSpPr>
        <p:spPr bwMode="auto">
          <a:xfrm>
            <a:off x="4287838" y="708025"/>
            <a:ext cx="314325" cy="373063"/>
          </a:xfrm>
          <a:prstGeom prst="rect">
            <a:avLst/>
          </a:prstGeom>
          <a:solidFill>
            <a:srgbClr val="FFFFFF"/>
          </a:solidFill>
          <a:ln w="19050">
            <a:solidFill>
              <a:srgbClr val="000000"/>
            </a:solidFill>
            <a:miter lim="800000"/>
            <a:headEnd/>
            <a:tailEnd/>
          </a:ln>
        </p:spPr>
        <p:txBody>
          <a:bodyPr/>
          <a:lstStyle/>
          <a:p>
            <a:endParaRPr lang="en-US"/>
          </a:p>
        </p:txBody>
      </p:sp>
      <p:sp>
        <p:nvSpPr>
          <p:cNvPr id="377877" name="Text Box 21"/>
          <p:cNvSpPr txBox="1">
            <a:spLocks noChangeArrowheads="1"/>
          </p:cNvSpPr>
          <p:nvPr/>
        </p:nvSpPr>
        <p:spPr bwMode="auto">
          <a:xfrm>
            <a:off x="4310063" y="806450"/>
            <a:ext cx="271462" cy="190500"/>
          </a:xfrm>
          <a:prstGeom prst="rect">
            <a:avLst/>
          </a:prstGeom>
          <a:noFill/>
          <a:ln w="9525">
            <a:noFill/>
            <a:miter lim="800000"/>
            <a:headEnd/>
            <a:tailEnd/>
          </a:ln>
        </p:spPr>
        <p:txBody>
          <a:bodyPr lIns="0" tIns="0" rIns="0" bIns="0"/>
          <a:lstStyle/>
          <a:p>
            <a:pPr algn="ctr"/>
            <a:r>
              <a:rPr lang="en-US" sz="1600" b="1">
                <a:latin typeface="Times New Roman" pitchFamily="18" charset="0"/>
              </a:rPr>
              <a:t>5</a:t>
            </a:r>
            <a:endParaRPr lang="en-US" sz="1600" b="1"/>
          </a:p>
        </p:txBody>
      </p:sp>
      <p:sp>
        <p:nvSpPr>
          <p:cNvPr id="377878" name="Line 22"/>
          <p:cNvSpPr>
            <a:spLocks noChangeShapeType="1"/>
          </p:cNvSpPr>
          <p:nvPr/>
        </p:nvSpPr>
        <p:spPr bwMode="auto">
          <a:xfrm flipV="1">
            <a:off x="4632325" y="311150"/>
            <a:ext cx="1931988" cy="590550"/>
          </a:xfrm>
          <a:prstGeom prst="line">
            <a:avLst/>
          </a:prstGeom>
          <a:noFill/>
          <a:ln w="19050">
            <a:solidFill>
              <a:srgbClr val="000000"/>
            </a:solidFill>
            <a:round/>
            <a:headEnd/>
            <a:tailEnd/>
          </a:ln>
        </p:spPr>
        <p:txBody>
          <a:bodyPr/>
          <a:lstStyle/>
          <a:p>
            <a:endParaRPr lang="en-US"/>
          </a:p>
        </p:txBody>
      </p:sp>
      <p:sp>
        <p:nvSpPr>
          <p:cNvPr id="377879" name="Line 23"/>
          <p:cNvSpPr>
            <a:spLocks noChangeShapeType="1"/>
          </p:cNvSpPr>
          <p:nvPr/>
        </p:nvSpPr>
        <p:spPr bwMode="auto">
          <a:xfrm>
            <a:off x="4640263" y="914400"/>
            <a:ext cx="1941512" cy="561975"/>
          </a:xfrm>
          <a:prstGeom prst="line">
            <a:avLst/>
          </a:prstGeom>
          <a:noFill/>
          <a:ln w="19050">
            <a:solidFill>
              <a:srgbClr val="000000"/>
            </a:solidFill>
            <a:round/>
            <a:headEnd/>
            <a:tailEnd/>
          </a:ln>
        </p:spPr>
        <p:txBody>
          <a:bodyPr/>
          <a:lstStyle/>
          <a:p>
            <a:endParaRPr lang="en-US"/>
          </a:p>
        </p:txBody>
      </p:sp>
      <p:sp>
        <p:nvSpPr>
          <p:cNvPr id="377880" name="Text Box 24"/>
          <p:cNvSpPr txBox="1">
            <a:spLocks noChangeArrowheads="1"/>
          </p:cNvSpPr>
          <p:nvPr/>
        </p:nvSpPr>
        <p:spPr bwMode="auto">
          <a:xfrm>
            <a:off x="4660900" y="1181100"/>
            <a:ext cx="1058863" cy="458788"/>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7881" name="Text Box 25"/>
          <p:cNvSpPr txBox="1">
            <a:spLocks noChangeArrowheads="1"/>
          </p:cNvSpPr>
          <p:nvPr/>
        </p:nvSpPr>
        <p:spPr bwMode="auto">
          <a:xfrm>
            <a:off x="4586990" y="59960"/>
            <a:ext cx="1287463" cy="522288"/>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 التسويق دوليا</a:t>
            </a:r>
          </a:p>
          <a:p>
            <a:pPr algn="ctr"/>
            <a:r>
              <a:rPr lang="ar-SA" sz="1600" b="1" dirty="0">
                <a:latin typeface="Times New Roman" pitchFamily="18" charset="0"/>
              </a:rPr>
              <a:t>(تسويق محلي)</a:t>
            </a:r>
            <a:endParaRPr lang="en-US" sz="1600" b="1" dirty="0"/>
          </a:p>
        </p:txBody>
      </p:sp>
      <p:sp>
        <p:nvSpPr>
          <p:cNvPr id="377884" name="Oval 28"/>
          <p:cNvSpPr>
            <a:spLocks noChangeArrowheads="1"/>
          </p:cNvSpPr>
          <p:nvPr/>
        </p:nvSpPr>
        <p:spPr bwMode="auto">
          <a:xfrm>
            <a:off x="6557963" y="12795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886" name="Line 30"/>
          <p:cNvSpPr>
            <a:spLocks noChangeShapeType="1"/>
          </p:cNvSpPr>
          <p:nvPr/>
        </p:nvSpPr>
        <p:spPr bwMode="auto">
          <a:xfrm flipV="1">
            <a:off x="6931025" y="1136650"/>
            <a:ext cx="1131888" cy="349250"/>
          </a:xfrm>
          <a:prstGeom prst="line">
            <a:avLst/>
          </a:prstGeom>
          <a:noFill/>
          <a:ln w="19050">
            <a:solidFill>
              <a:srgbClr val="000000"/>
            </a:solidFill>
            <a:round/>
            <a:headEnd/>
            <a:tailEnd/>
          </a:ln>
        </p:spPr>
        <p:txBody>
          <a:bodyPr/>
          <a:lstStyle/>
          <a:p>
            <a:endParaRPr lang="en-US"/>
          </a:p>
        </p:txBody>
      </p:sp>
      <p:sp>
        <p:nvSpPr>
          <p:cNvPr id="377887" name="Line 31"/>
          <p:cNvSpPr>
            <a:spLocks noChangeShapeType="1"/>
          </p:cNvSpPr>
          <p:nvPr/>
        </p:nvSpPr>
        <p:spPr bwMode="auto">
          <a:xfrm>
            <a:off x="6938963" y="1498600"/>
            <a:ext cx="1141412" cy="358775"/>
          </a:xfrm>
          <a:prstGeom prst="line">
            <a:avLst/>
          </a:prstGeom>
          <a:noFill/>
          <a:ln w="19050">
            <a:solidFill>
              <a:srgbClr val="000000"/>
            </a:solidFill>
            <a:round/>
            <a:headEnd/>
            <a:tailEnd/>
          </a:ln>
        </p:spPr>
        <p:txBody>
          <a:bodyPr/>
          <a:lstStyle/>
          <a:p>
            <a:endParaRPr lang="en-US"/>
          </a:p>
        </p:txBody>
      </p:sp>
      <p:sp>
        <p:nvSpPr>
          <p:cNvPr id="377888" name="Text Box 32"/>
          <p:cNvSpPr txBox="1">
            <a:spLocks noChangeArrowheads="1"/>
          </p:cNvSpPr>
          <p:nvPr/>
        </p:nvSpPr>
        <p:spPr bwMode="auto">
          <a:xfrm>
            <a:off x="6985000" y="1816100"/>
            <a:ext cx="1058863"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0.15</a:t>
            </a:r>
            <a:endParaRPr lang="en-US" sz="1600" b="1" dirty="0"/>
          </a:p>
        </p:txBody>
      </p:sp>
      <p:sp>
        <p:nvSpPr>
          <p:cNvPr id="377889" name="Text Box 33"/>
          <p:cNvSpPr txBox="1">
            <a:spLocks noChangeArrowheads="1"/>
          </p:cNvSpPr>
          <p:nvPr/>
        </p:nvSpPr>
        <p:spPr bwMode="auto">
          <a:xfrm>
            <a:off x="6621463" y="1352550"/>
            <a:ext cx="271462" cy="254000"/>
          </a:xfrm>
          <a:prstGeom prst="rect">
            <a:avLst/>
          </a:prstGeom>
          <a:noFill/>
          <a:ln w="9525">
            <a:noFill/>
            <a:miter lim="800000"/>
            <a:headEnd/>
            <a:tailEnd/>
          </a:ln>
        </p:spPr>
        <p:txBody>
          <a:bodyPr lIns="0" tIns="0" rIns="0" bIns="0"/>
          <a:lstStyle/>
          <a:p>
            <a:pPr algn="ctr"/>
            <a:r>
              <a:rPr lang="en-US" sz="1600" b="1">
                <a:latin typeface="Times New Roman" pitchFamily="18" charset="0"/>
              </a:rPr>
              <a:t>7</a:t>
            </a:r>
            <a:endParaRPr lang="en-US" sz="1600" b="1"/>
          </a:p>
        </p:txBody>
      </p:sp>
      <p:sp>
        <p:nvSpPr>
          <p:cNvPr id="377890" name="Text Box 34"/>
          <p:cNvSpPr txBox="1">
            <a:spLocks noChangeArrowheads="1"/>
          </p:cNvSpPr>
          <p:nvPr/>
        </p:nvSpPr>
        <p:spPr bwMode="auto">
          <a:xfrm>
            <a:off x="6949190" y="787400"/>
            <a:ext cx="1058863" cy="458788"/>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0.85</a:t>
            </a:r>
            <a:endParaRPr lang="en-US" sz="1600" b="1" dirty="0"/>
          </a:p>
        </p:txBody>
      </p:sp>
      <p:sp>
        <p:nvSpPr>
          <p:cNvPr id="377892" name="Line 36"/>
          <p:cNvSpPr>
            <a:spLocks noChangeShapeType="1"/>
          </p:cNvSpPr>
          <p:nvPr/>
        </p:nvSpPr>
        <p:spPr bwMode="auto">
          <a:xfrm flipV="1">
            <a:off x="6778625" y="3151188"/>
            <a:ext cx="1258888" cy="387350"/>
          </a:xfrm>
          <a:prstGeom prst="line">
            <a:avLst/>
          </a:prstGeom>
          <a:noFill/>
          <a:ln w="19050">
            <a:solidFill>
              <a:srgbClr val="000000"/>
            </a:solidFill>
            <a:round/>
            <a:headEnd/>
            <a:tailEnd/>
          </a:ln>
        </p:spPr>
        <p:txBody>
          <a:bodyPr/>
          <a:lstStyle/>
          <a:p>
            <a:endParaRPr lang="en-US"/>
          </a:p>
        </p:txBody>
      </p:sp>
      <p:sp>
        <p:nvSpPr>
          <p:cNvPr id="377893" name="Line 37"/>
          <p:cNvSpPr>
            <a:spLocks noChangeShapeType="1"/>
          </p:cNvSpPr>
          <p:nvPr/>
        </p:nvSpPr>
        <p:spPr bwMode="auto">
          <a:xfrm>
            <a:off x="6786563" y="3551238"/>
            <a:ext cx="1306512" cy="346075"/>
          </a:xfrm>
          <a:prstGeom prst="line">
            <a:avLst/>
          </a:prstGeom>
          <a:noFill/>
          <a:ln w="19050">
            <a:solidFill>
              <a:srgbClr val="000000"/>
            </a:solidFill>
            <a:round/>
            <a:headEnd/>
            <a:tailEnd/>
          </a:ln>
        </p:spPr>
        <p:txBody>
          <a:bodyPr/>
          <a:lstStyle/>
          <a:p>
            <a:endParaRPr lang="en-US"/>
          </a:p>
        </p:txBody>
      </p:sp>
      <p:sp>
        <p:nvSpPr>
          <p:cNvPr id="377894" name="Text Box 38"/>
          <p:cNvSpPr txBox="1">
            <a:spLocks noChangeArrowheads="1"/>
          </p:cNvSpPr>
          <p:nvPr/>
        </p:nvSpPr>
        <p:spPr bwMode="auto">
          <a:xfrm>
            <a:off x="6832600" y="3808778"/>
            <a:ext cx="1058863" cy="458787"/>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0.90</a:t>
            </a:r>
            <a:endParaRPr lang="en-US" sz="1600" b="1" dirty="0"/>
          </a:p>
        </p:txBody>
      </p:sp>
      <p:sp>
        <p:nvSpPr>
          <p:cNvPr id="377895" name="Text Box 39"/>
          <p:cNvSpPr txBox="1">
            <a:spLocks noChangeArrowheads="1"/>
          </p:cNvSpPr>
          <p:nvPr/>
        </p:nvSpPr>
        <p:spPr bwMode="auto">
          <a:xfrm>
            <a:off x="6865937" y="2840038"/>
            <a:ext cx="1058863" cy="458787"/>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0.10</a:t>
            </a:r>
            <a:endParaRPr lang="en-US" sz="1600" b="1" dirty="0"/>
          </a:p>
        </p:txBody>
      </p:sp>
      <p:sp>
        <p:nvSpPr>
          <p:cNvPr id="377896" name="Oval 40"/>
          <p:cNvSpPr>
            <a:spLocks noChangeArrowheads="1"/>
          </p:cNvSpPr>
          <p:nvPr/>
        </p:nvSpPr>
        <p:spPr bwMode="auto">
          <a:xfrm>
            <a:off x="6411913" y="3311525"/>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897" name="Text Box 41"/>
          <p:cNvSpPr txBox="1">
            <a:spLocks noChangeArrowheads="1"/>
          </p:cNvSpPr>
          <p:nvPr/>
        </p:nvSpPr>
        <p:spPr bwMode="auto">
          <a:xfrm>
            <a:off x="6494463" y="3384550"/>
            <a:ext cx="271462" cy="254000"/>
          </a:xfrm>
          <a:prstGeom prst="rect">
            <a:avLst/>
          </a:prstGeom>
          <a:noFill/>
          <a:ln w="9525">
            <a:noFill/>
            <a:miter lim="800000"/>
            <a:headEnd/>
            <a:tailEnd/>
          </a:ln>
        </p:spPr>
        <p:txBody>
          <a:bodyPr lIns="0" tIns="0" rIns="0" bIns="0"/>
          <a:lstStyle/>
          <a:p>
            <a:pPr algn="ctr"/>
            <a:r>
              <a:rPr lang="en-US" sz="1600" b="1" dirty="0">
                <a:latin typeface="Times New Roman" pitchFamily="18" charset="0"/>
              </a:rPr>
              <a:t>8</a:t>
            </a:r>
            <a:endParaRPr lang="en-US" sz="1600" b="1" dirty="0"/>
          </a:p>
        </p:txBody>
      </p:sp>
      <p:sp>
        <p:nvSpPr>
          <p:cNvPr id="377898" name="Text Box 42"/>
          <p:cNvSpPr txBox="1">
            <a:spLocks noChangeArrowheads="1"/>
          </p:cNvSpPr>
          <p:nvPr/>
        </p:nvSpPr>
        <p:spPr bwMode="auto">
          <a:xfrm>
            <a:off x="8184630" y="990600"/>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420000</a:t>
            </a:r>
          </a:p>
        </p:txBody>
      </p:sp>
      <p:sp>
        <p:nvSpPr>
          <p:cNvPr id="377899" name="Text Box 43"/>
          <p:cNvSpPr txBox="1">
            <a:spLocks noChangeArrowheads="1"/>
          </p:cNvSpPr>
          <p:nvPr/>
        </p:nvSpPr>
        <p:spPr bwMode="auto">
          <a:xfrm>
            <a:off x="8178800" y="1752600"/>
            <a:ext cx="5080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20000</a:t>
            </a:r>
          </a:p>
        </p:txBody>
      </p:sp>
      <p:sp>
        <p:nvSpPr>
          <p:cNvPr id="377900" name="Text Box 44"/>
          <p:cNvSpPr txBox="1">
            <a:spLocks noChangeArrowheads="1"/>
          </p:cNvSpPr>
          <p:nvPr/>
        </p:nvSpPr>
        <p:spPr bwMode="auto">
          <a:xfrm>
            <a:off x="8137525" y="3015885"/>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420000</a:t>
            </a:r>
          </a:p>
        </p:txBody>
      </p:sp>
      <p:sp>
        <p:nvSpPr>
          <p:cNvPr id="377901" name="Text Box 45"/>
          <p:cNvSpPr txBox="1">
            <a:spLocks noChangeArrowheads="1"/>
          </p:cNvSpPr>
          <p:nvPr/>
        </p:nvSpPr>
        <p:spPr bwMode="auto">
          <a:xfrm>
            <a:off x="8176665" y="3794125"/>
            <a:ext cx="5080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20000</a:t>
            </a:r>
          </a:p>
        </p:txBody>
      </p:sp>
      <p:sp>
        <p:nvSpPr>
          <p:cNvPr id="377902" name="Text Box 46"/>
          <p:cNvSpPr txBox="1">
            <a:spLocks noChangeArrowheads="1"/>
          </p:cNvSpPr>
          <p:nvPr/>
        </p:nvSpPr>
        <p:spPr bwMode="auto">
          <a:xfrm>
            <a:off x="6647045" y="196485"/>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120000</a:t>
            </a:r>
          </a:p>
        </p:txBody>
      </p:sp>
      <p:sp>
        <p:nvSpPr>
          <p:cNvPr id="377903" name="Text Box 47"/>
          <p:cNvSpPr txBox="1">
            <a:spLocks noChangeArrowheads="1"/>
          </p:cNvSpPr>
          <p:nvPr/>
        </p:nvSpPr>
        <p:spPr bwMode="auto">
          <a:xfrm>
            <a:off x="6615815" y="2365558"/>
            <a:ext cx="609600" cy="244475"/>
          </a:xfrm>
          <a:prstGeom prst="rect">
            <a:avLst/>
          </a:prstGeom>
          <a:noFill/>
          <a:ln w="9525">
            <a:noFill/>
            <a:miter lim="800000"/>
            <a:headEnd/>
            <a:tailEnd/>
          </a:ln>
          <a:effectLst/>
        </p:spPr>
        <p:txBody>
          <a:bodyPr wrap="none" lIns="0" tIns="0" rIns="0" bIns="0">
            <a:spAutoFit/>
          </a:bodyPr>
          <a:lstStyle/>
          <a:p>
            <a:r>
              <a:rPr lang="en-US" sz="1600" b="1" dirty="0">
                <a:latin typeface="Times New Roman" pitchFamily="18" charset="0"/>
                <a:cs typeface="Times New Roman" pitchFamily="18" charset="0"/>
              </a:rPr>
              <a:t>120000</a:t>
            </a:r>
          </a:p>
        </p:txBody>
      </p:sp>
      <p:sp>
        <p:nvSpPr>
          <p:cNvPr id="377966" name="Rectangle 110"/>
          <p:cNvSpPr>
            <a:spLocks noChangeArrowheads="1"/>
          </p:cNvSpPr>
          <p:nvPr/>
        </p:nvSpPr>
        <p:spPr bwMode="auto">
          <a:xfrm>
            <a:off x="457200" y="4579938"/>
            <a:ext cx="314325" cy="373062"/>
          </a:xfrm>
          <a:prstGeom prst="rect">
            <a:avLst/>
          </a:prstGeom>
          <a:solidFill>
            <a:srgbClr val="FFFFFF"/>
          </a:solidFill>
          <a:ln w="19050">
            <a:solidFill>
              <a:srgbClr val="000000"/>
            </a:solidFill>
            <a:miter lim="800000"/>
            <a:headEnd/>
            <a:tailEnd/>
          </a:ln>
        </p:spPr>
        <p:txBody>
          <a:bodyPr/>
          <a:lstStyle/>
          <a:p>
            <a:endParaRPr lang="en-US"/>
          </a:p>
        </p:txBody>
      </p:sp>
      <p:sp>
        <p:nvSpPr>
          <p:cNvPr id="377967" name="Line 111"/>
          <p:cNvSpPr>
            <a:spLocks noChangeShapeType="1"/>
          </p:cNvSpPr>
          <p:nvPr/>
        </p:nvSpPr>
        <p:spPr bwMode="auto">
          <a:xfrm>
            <a:off x="771525" y="4837113"/>
            <a:ext cx="1878013" cy="1006475"/>
          </a:xfrm>
          <a:prstGeom prst="line">
            <a:avLst/>
          </a:prstGeom>
          <a:noFill/>
          <a:ln w="19050">
            <a:solidFill>
              <a:srgbClr val="000000"/>
            </a:solidFill>
            <a:round/>
            <a:headEnd/>
            <a:tailEnd/>
          </a:ln>
        </p:spPr>
        <p:txBody>
          <a:bodyPr/>
          <a:lstStyle/>
          <a:p>
            <a:endParaRPr lang="en-US"/>
          </a:p>
        </p:txBody>
      </p:sp>
      <p:sp>
        <p:nvSpPr>
          <p:cNvPr id="377968" name="Text Box 112"/>
          <p:cNvSpPr txBox="1">
            <a:spLocks noChangeArrowheads="1"/>
          </p:cNvSpPr>
          <p:nvPr/>
        </p:nvSpPr>
        <p:spPr bwMode="auto">
          <a:xfrm>
            <a:off x="479425" y="4678363"/>
            <a:ext cx="271463" cy="190500"/>
          </a:xfrm>
          <a:prstGeom prst="rect">
            <a:avLst/>
          </a:prstGeom>
          <a:noFill/>
          <a:ln w="9525">
            <a:noFill/>
            <a:miter lim="800000"/>
            <a:headEnd/>
            <a:tailEnd/>
          </a:ln>
        </p:spPr>
        <p:txBody>
          <a:bodyPr lIns="0" tIns="0" rIns="0" bIns="0"/>
          <a:lstStyle/>
          <a:p>
            <a:pPr algn="ctr"/>
            <a:r>
              <a:rPr lang="en-US" sz="1600" b="1" dirty="0">
                <a:latin typeface="Times New Roman" pitchFamily="18" charset="0"/>
              </a:rPr>
              <a:t>1</a:t>
            </a:r>
            <a:endParaRPr lang="en-US" sz="1600" b="1" dirty="0"/>
          </a:p>
        </p:txBody>
      </p:sp>
      <p:sp>
        <p:nvSpPr>
          <p:cNvPr id="377969" name="Text Box 113"/>
          <p:cNvSpPr txBox="1">
            <a:spLocks noChangeArrowheads="1"/>
          </p:cNvSpPr>
          <p:nvPr/>
        </p:nvSpPr>
        <p:spPr bwMode="auto">
          <a:xfrm>
            <a:off x="914400" y="5257800"/>
            <a:ext cx="11096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a:t>
            </a:r>
          </a:p>
          <a:p>
            <a:pPr algn="ctr"/>
            <a:r>
              <a:rPr lang="ar-SA" sz="1600" b="1" dirty="0">
                <a:latin typeface="Times New Roman" pitchFamily="18" charset="0"/>
              </a:rPr>
              <a:t>اختبار السوق</a:t>
            </a:r>
            <a:endParaRPr lang="en-US" sz="1600" b="1" dirty="0"/>
          </a:p>
        </p:txBody>
      </p:sp>
      <p:sp>
        <p:nvSpPr>
          <p:cNvPr id="377970" name="Text Box 114"/>
          <p:cNvSpPr txBox="1">
            <a:spLocks noChangeArrowheads="1"/>
          </p:cNvSpPr>
          <p:nvPr/>
        </p:nvSpPr>
        <p:spPr bwMode="auto">
          <a:xfrm>
            <a:off x="2676525" y="5770563"/>
            <a:ext cx="271463" cy="254000"/>
          </a:xfrm>
          <a:prstGeom prst="rect">
            <a:avLst/>
          </a:prstGeom>
          <a:noFill/>
          <a:ln w="9525">
            <a:noFill/>
            <a:miter lim="800000"/>
            <a:headEnd/>
            <a:tailEnd/>
          </a:ln>
        </p:spPr>
        <p:txBody>
          <a:bodyPr lIns="0" tIns="0" rIns="0" bIns="0"/>
          <a:lstStyle/>
          <a:p>
            <a:pPr algn="ctr"/>
            <a:r>
              <a:rPr lang="en-US" sz="1600" b="1">
                <a:latin typeface="Times New Roman" pitchFamily="18" charset="0"/>
              </a:rPr>
              <a:t>3</a:t>
            </a:r>
            <a:endParaRPr lang="en-US" sz="1600" b="1"/>
          </a:p>
        </p:txBody>
      </p:sp>
      <p:sp>
        <p:nvSpPr>
          <p:cNvPr id="377971" name="Rectangle 115"/>
          <p:cNvSpPr>
            <a:spLocks noChangeArrowheads="1"/>
          </p:cNvSpPr>
          <p:nvPr/>
        </p:nvSpPr>
        <p:spPr bwMode="auto">
          <a:xfrm>
            <a:off x="2641600" y="5697538"/>
            <a:ext cx="314325" cy="373062"/>
          </a:xfrm>
          <a:prstGeom prst="rect">
            <a:avLst/>
          </a:prstGeom>
          <a:noFill/>
          <a:ln w="19050">
            <a:solidFill>
              <a:srgbClr val="000000"/>
            </a:solidFill>
            <a:miter lim="800000"/>
            <a:headEnd/>
            <a:tailEnd/>
          </a:ln>
        </p:spPr>
        <p:txBody>
          <a:bodyPr/>
          <a:lstStyle/>
          <a:p>
            <a:endParaRPr lang="en-US"/>
          </a:p>
        </p:txBody>
      </p:sp>
      <p:sp>
        <p:nvSpPr>
          <p:cNvPr id="377972" name="Line 116"/>
          <p:cNvSpPr>
            <a:spLocks noChangeShapeType="1"/>
          </p:cNvSpPr>
          <p:nvPr/>
        </p:nvSpPr>
        <p:spPr bwMode="auto">
          <a:xfrm flipV="1">
            <a:off x="2973388" y="5135563"/>
            <a:ext cx="1931987" cy="717550"/>
          </a:xfrm>
          <a:prstGeom prst="line">
            <a:avLst/>
          </a:prstGeom>
          <a:noFill/>
          <a:ln w="19050">
            <a:solidFill>
              <a:srgbClr val="000000"/>
            </a:solidFill>
            <a:round/>
            <a:headEnd/>
            <a:tailEnd/>
          </a:ln>
        </p:spPr>
        <p:txBody>
          <a:bodyPr/>
          <a:lstStyle/>
          <a:p>
            <a:endParaRPr lang="en-US"/>
          </a:p>
        </p:txBody>
      </p:sp>
      <p:sp>
        <p:nvSpPr>
          <p:cNvPr id="377973" name="Line 117"/>
          <p:cNvSpPr>
            <a:spLocks noChangeShapeType="1"/>
          </p:cNvSpPr>
          <p:nvPr/>
        </p:nvSpPr>
        <p:spPr bwMode="auto">
          <a:xfrm>
            <a:off x="2981325" y="5865813"/>
            <a:ext cx="1878013" cy="688975"/>
          </a:xfrm>
          <a:prstGeom prst="line">
            <a:avLst/>
          </a:prstGeom>
          <a:noFill/>
          <a:ln w="19050">
            <a:solidFill>
              <a:srgbClr val="000000"/>
            </a:solidFill>
            <a:round/>
            <a:headEnd/>
            <a:tailEnd/>
          </a:ln>
        </p:spPr>
        <p:txBody>
          <a:bodyPr/>
          <a:lstStyle/>
          <a:p>
            <a:endParaRPr lang="en-US"/>
          </a:p>
        </p:txBody>
      </p:sp>
      <p:sp>
        <p:nvSpPr>
          <p:cNvPr id="377974" name="Text Box 118"/>
          <p:cNvSpPr txBox="1">
            <a:spLocks noChangeArrowheads="1"/>
          </p:cNvSpPr>
          <p:nvPr/>
        </p:nvSpPr>
        <p:spPr bwMode="auto">
          <a:xfrm>
            <a:off x="3319463" y="5180013"/>
            <a:ext cx="1058862" cy="458787"/>
          </a:xfrm>
          <a:prstGeom prst="rect">
            <a:avLst/>
          </a:prstGeom>
          <a:noFill/>
          <a:ln w="9525">
            <a:noFill/>
            <a:miter lim="800000"/>
            <a:headEnd/>
            <a:tailEnd/>
          </a:ln>
        </p:spPr>
        <p:txBody>
          <a:bodyPr lIns="0" tIns="0" rIns="0" bIns="0"/>
          <a:lstStyle/>
          <a:p>
            <a:pPr algn="ctr"/>
            <a:r>
              <a:rPr lang="ar-SA" sz="1600" b="1">
                <a:latin typeface="Times New Roman" pitchFamily="18" charset="0"/>
              </a:rPr>
              <a:t>تسويق دولي</a:t>
            </a:r>
            <a:endParaRPr lang="en-US" sz="1600" b="1"/>
          </a:p>
        </p:txBody>
      </p:sp>
      <p:sp>
        <p:nvSpPr>
          <p:cNvPr id="377975" name="Text Box 119"/>
          <p:cNvSpPr txBox="1">
            <a:spLocks noChangeArrowheads="1"/>
          </p:cNvSpPr>
          <p:nvPr/>
        </p:nvSpPr>
        <p:spPr bwMode="auto">
          <a:xfrm>
            <a:off x="3103563" y="6335713"/>
            <a:ext cx="12874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عدم التسويق دوليا</a:t>
            </a:r>
          </a:p>
        </p:txBody>
      </p:sp>
      <p:sp>
        <p:nvSpPr>
          <p:cNvPr id="377976" name="Oval 120"/>
          <p:cNvSpPr>
            <a:spLocks noChangeArrowheads="1"/>
          </p:cNvSpPr>
          <p:nvPr/>
        </p:nvSpPr>
        <p:spPr bwMode="auto">
          <a:xfrm>
            <a:off x="4924425" y="4910138"/>
            <a:ext cx="381000" cy="381000"/>
          </a:xfrm>
          <a:prstGeom prst="ellipse">
            <a:avLst/>
          </a:prstGeom>
          <a:noFill/>
          <a:ln w="19050">
            <a:solidFill>
              <a:schemeClr val="tx1"/>
            </a:solidFill>
            <a:round/>
            <a:headEnd/>
            <a:tailEnd/>
          </a:ln>
          <a:effectLst/>
        </p:spPr>
        <p:txBody>
          <a:bodyPr wrap="none" anchor="ctr"/>
          <a:lstStyle/>
          <a:p>
            <a:endParaRPr lang="en-US"/>
          </a:p>
        </p:txBody>
      </p:sp>
      <p:sp>
        <p:nvSpPr>
          <p:cNvPr id="377977" name="Text Box 121"/>
          <p:cNvSpPr txBox="1">
            <a:spLocks noChangeArrowheads="1"/>
          </p:cNvSpPr>
          <p:nvPr/>
        </p:nvSpPr>
        <p:spPr bwMode="auto">
          <a:xfrm>
            <a:off x="4987925" y="4983163"/>
            <a:ext cx="271463" cy="254000"/>
          </a:xfrm>
          <a:prstGeom prst="rect">
            <a:avLst/>
          </a:prstGeom>
          <a:noFill/>
          <a:ln w="9525">
            <a:noFill/>
            <a:miter lim="800000"/>
            <a:headEnd/>
            <a:tailEnd/>
          </a:ln>
        </p:spPr>
        <p:txBody>
          <a:bodyPr lIns="0" tIns="0" rIns="0" bIns="0"/>
          <a:lstStyle/>
          <a:p>
            <a:pPr algn="ctr"/>
            <a:r>
              <a:rPr lang="en-US" sz="1600" b="1">
                <a:latin typeface="Times New Roman" pitchFamily="18" charset="0"/>
              </a:rPr>
              <a:t>4</a:t>
            </a:r>
            <a:endParaRPr lang="en-US" sz="1600" b="1"/>
          </a:p>
        </p:txBody>
      </p:sp>
      <p:sp>
        <p:nvSpPr>
          <p:cNvPr id="377978" name="Line 122"/>
          <p:cNvSpPr>
            <a:spLocks noChangeShapeType="1"/>
          </p:cNvSpPr>
          <p:nvPr/>
        </p:nvSpPr>
        <p:spPr bwMode="auto">
          <a:xfrm flipV="1">
            <a:off x="5297488" y="4830763"/>
            <a:ext cx="1639887" cy="298450"/>
          </a:xfrm>
          <a:prstGeom prst="line">
            <a:avLst/>
          </a:prstGeom>
          <a:noFill/>
          <a:ln w="19050">
            <a:solidFill>
              <a:srgbClr val="000000"/>
            </a:solidFill>
            <a:round/>
            <a:headEnd/>
            <a:tailEnd/>
          </a:ln>
        </p:spPr>
        <p:txBody>
          <a:bodyPr/>
          <a:lstStyle/>
          <a:p>
            <a:endParaRPr lang="en-US"/>
          </a:p>
        </p:txBody>
      </p:sp>
      <p:sp>
        <p:nvSpPr>
          <p:cNvPr id="377979" name="Line 123"/>
          <p:cNvSpPr>
            <a:spLocks noChangeShapeType="1"/>
          </p:cNvSpPr>
          <p:nvPr/>
        </p:nvSpPr>
        <p:spPr bwMode="auto">
          <a:xfrm>
            <a:off x="5305425" y="5141913"/>
            <a:ext cx="1585913" cy="561975"/>
          </a:xfrm>
          <a:prstGeom prst="line">
            <a:avLst/>
          </a:prstGeom>
          <a:noFill/>
          <a:ln w="19050">
            <a:solidFill>
              <a:srgbClr val="000000"/>
            </a:solidFill>
            <a:round/>
            <a:headEnd/>
            <a:tailEnd/>
          </a:ln>
        </p:spPr>
        <p:txBody>
          <a:bodyPr/>
          <a:lstStyle/>
          <a:p>
            <a:endParaRPr lang="en-US"/>
          </a:p>
        </p:txBody>
      </p:sp>
      <p:sp>
        <p:nvSpPr>
          <p:cNvPr id="377980" name="Text Box 124"/>
          <p:cNvSpPr txBox="1">
            <a:spLocks noChangeArrowheads="1"/>
          </p:cNvSpPr>
          <p:nvPr/>
        </p:nvSpPr>
        <p:spPr bwMode="auto">
          <a:xfrm>
            <a:off x="5516563" y="4401773"/>
            <a:ext cx="1058862" cy="458787"/>
          </a:xfrm>
          <a:prstGeom prst="rect">
            <a:avLst/>
          </a:prstGeom>
          <a:noFill/>
          <a:ln w="9525">
            <a:noFill/>
            <a:miter lim="800000"/>
            <a:headEnd/>
            <a:tailEnd/>
          </a:ln>
        </p:spPr>
        <p:txBody>
          <a:bodyPr lIns="0" tIns="0" rIns="0" bIns="0"/>
          <a:lstStyle/>
          <a:p>
            <a:pPr algn="ctr"/>
            <a:r>
              <a:rPr lang="ar-SA" sz="1600" b="1" dirty="0">
                <a:latin typeface="Times New Roman" pitchFamily="18" charset="0"/>
              </a:rPr>
              <a:t>نجاح دولي</a:t>
            </a:r>
          </a:p>
          <a:p>
            <a:pPr algn="ctr"/>
            <a:r>
              <a:rPr lang="en-US" sz="1600" b="1" dirty="0">
                <a:latin typeface="Times New Roman" pitchFamily="18" charset="0"/>
              </a:rPr>
              <a:t>0.55</a:t>
            </a:r>
            <a:endParaRPr lang="en-US" sz="1600" b="1" dirty="0"/>
          </a:p>
        </p:txBody>
      </p:sp>
      <p:sp>
        <p:nvSpPr>
          <p:cNvPr id="377981" name="Text Box 125"/>
          <p:cNvSpPr txBox="1">
            <a:spLocks noChangeArrowheads="1"/>
          </p:cNvSpPr>
          <p:nvPr/>
        </p:nvSpPr>
        <p:spPr bwMode="auto">
          <a:xfrm>
            <a:off x="5503863" y="5522913"/>
            <a:ext cx="10588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فشل دولي</a:t>
            </a:r>
          </a:p>
          <a:p>
            <a:pPr algn="ctr"/>
            <a:r>
              <a:rPr lang="en-US" sz="1600" b="1" dirty="0">
                <a:latin typeface="Times New Roman" pitchFamily="18" charset="0"/>
              </a:rPr>
              <a:t>0.45</a:t>
            </a:r>
            <a:endParaRPr lang="en-US" sz="1600" b="1" dirty="0"/>
          </a:p>
        </p:txBody>
      </p:sp>
      <p:sp>
        <p:nvSpPr>
          <p:cNvPr id="377982" name="Text Box 126"/>
          <p:cNvSpPr txBox="1">
            <a:spLocks noChangeArrowheads="1"/>
          </p:cNvSpPr>
          <p:nvPr/>
        </p:nvSpPr>
        <p:spPr bwMode="auto">
          <a:xfrm>
            <a:off x="6933680" y="4656840"/>
            <a:ext cx="793750" cy="336550"/>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450000</a:t>
            </a:r>
          </a:p>
        </p:txBody>
      </p:sp>
      <p:sp>
        <p:nvSpPr>
          <p:cNvPr id="377983" name="Text Box 127"/>
          <p:cNvSpPr txBox="1">
            <a:spLocks noChangeArrowheads="1"/>
          </p:cNvSpPr>
          <p:nvPr/>
        </p:nvSpPr>
        <p:spPr bwMode="auto">
          <a:xfrm>
            <a:off x="6910388" y="5562600"/>
            <a:ext cx="692150" cy="336550"/>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50000</a:t>
            </a:r>
          </a:p>
        </p:txBody>
      </p:sp>
      <p:sp>
        <p:nvSpPr>
          <p:cNvPr id="377984" name="Line 128"/>
          <p:cNvSpPr>
            <a:spLocks noChangeShapeType="1"/>
          </p:cNvSpPr>
          <p:nvPr/>
        </p:nvSpPr>
        <p:spPr bwMode="auto">
          <a:xfrm flipV="1">
            <a:off x="771525" y="2197100"/>
            <a:ext cx="1409700" cy="2489200"/>
          </a:xfrm>
          <a:prstGeom prst="line">
            <a:avLst/>
          </a:prstGeom>
          <a:noFill/>
          <a:ln w="19050">
            <a:solidFill>
              <a:schemeClr val="tx1"/>
            </a:solidFill>
            <a:round/>
            <a:headEnd/>
            <a:tailEnd/>
          </a:ln>
          <a:effectLst/>
        </p:spPr>
        <p:txBody>
          <a:bodyPr/>
          <a:lstStyle/>
          <a:p>
            <a:endParaRPr lang="en-US"/>
          </a:p>
        </p:txBody>
      </p:sp>
      <p:sp>
        <p:nvSpPr>
          <p:cNvPr id="377985" name="Text Box 129"/>
          <p:cNvSpPr txBox="1">
            <a:spLocks noChangeArrowheads="1"/>
          </p:cNvSpPr>
          <p:nvPr/>
        </p:nvSpPr>
        <p:spPr bwMode="auto">
          <a:xfrm>
            <a:off x="571472" y="2978151"/>
            <a:ext cx="1109662" cy="522287"/>
          </a:xfrm>
          <a:prstGeom prst="rect">
            <a:avLst/>
          </a:prstGeom>
          <a:noFill/>
          <a:ln w="9525">
            <a:noFill/>
            <a:miter lim="800000"/>
            <a:headEnd/>
            <a:tailEnd/>
          </a:ln>
        </p:spPr>
        <p:txBody>
          <a:bodyPr lIns="0" tIns="0" rIns="0" bIns="0"/>
          <a:lstStyle/>
          <a:p>
            <a:pPr algn="ctr"/>
            <a:r>
              <a:rPr lang="ar-SA" sz="1600" b="1" dirty="0">
                <a:latin typeface="Times New Roman" pitchFamily="18" charset="0"/>
              </a:rPr>
              <a:t>اختبار السوق</a:t>
            </a:r>
            <a:endParaRPr lang="en-US" sz="1600" b="1" dirty="0"/>
          </a:p>
        </p:txBody>
      </p:sp>
      <p:sp>
        <p:nvSpPr>
          <p:cNvPr id="60" name="Text Box 26"/>
          <p:cNvSpPr txBox="1">
            <a:spLocks noChangeArrowheads="1"/>
          </p:cNvSpPr>
          <p:nvPr/>
        </p:nvSpPr>
        <p:spPr bwMode="auto">
          <a:xfrm>
            <a:off x="304800" y="228600"/>
            <a:ext cx="2539008" cy="5334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nchorCtr="0"/>
          <a:lstStyle/>
          <a:p>
            <a:pPr algn="ctr"/>
            <a:r>
              <a:rPr lang="ar-SA" sz="3600" b="1" dirty="0">
                <a:solidFill>
                  <a:srgbClr val="002060"/>
                </a:solidFill>
                <a:latin typeface="Times New Roman" pitchFamily="18" charset="0"/>
              </a:rPr>
              <a:t>حل شجرة القرار</a:t>
            </a:r>
            <a:endParaRPr lang="en-US" sz="3600" b="1" dirty="0">
              <a:solidFill>
                <a:srgbClr val="002060"/>
              </a:solidFill>
            </a:endParaRPr>
          </a:p>
        </p:txBody>
      </p:sp>
      <p:sp>
        <p:nvSpPr>
          <p:cNvPr id="61" name="Text Box 127"/>
          <p:cNvSpPr txBox="1">
            <a:spLocks noChangeArrowheads="1"/>
          </p:cNvSpPr>
          <p:nvPr/>
        </p:nvSpPr>
        <p:spPr bwMode="auto">
          <a:xfrm>
            <a:off x="4876800" y="6400800"/>
            <a:ext cx="800219" cy="338554"/>
          </a:xfrm>
          <a:prstGeom prst="rect">
            <a:avLst/>
          </a:prstGeom>
          <a:noFill/>
          <a:ln w="9525">
            <a:noFill/>
            <a:miter lim="800000"/>
            <a:headEnd/>
            <a:tailEnd/>
          </a:ln>
          <a:effectLst/>
        </p:spPr>
        <p:txBody>
          <a:bodyPr wrap="none">
            <a:spAutoFit/>
          </a:bodyPr>
          <a:lstStyle/>
          <a:p>
            <a:r>
              <a:rPr lang="en-US" sz="1600" b="1" dirty="0">
                <a:latin typeface="Times New Roman" pitchFamily="18" charset="0"/>
                <a:cs typeface="Times New Roman" pitchFamily="18" charset="0"/>
              </a:rPr>
              <a:t>150000</a:t>
            </a:r>
          </a:p>
        </p:txBody>
      </p:sp>
      <p:sp>
        <p:nvSpPr>
          <p:cNvPr id="69" name="AutoShape 69"/>
          <p:cNvSpPr>
            <a:spLocks/>
          </p:cNvSpPr>
          <p:nvPr/>
        </p:nvSpPr>
        <p:spPr bwMode="auto">
          <a:xfrm>
            <a:off x="6096000" y="272821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60000</a:t>
            </a:r>
          </a:p>
        </p:txBody>
      </p:sp>
      <p:sp>
        <p:nvSpPr>
          <p:cNvPr id="70" name="AutoShape 69"/>
          <p:cNvSpPr>
            <a:spLocks/>
          </p:cNvSpPr>
          <p:nvPr/>
        </p:nvSpPr>
        <p:spPr bwMode="auto">
          <a:xfrm>
            <a:off x="6248400" y="68580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360000</a:t>
            </a:r>
          </a:p>
        </p:txBody>
      </p:sp>
      <p:sp>
        <p:nvSpPr>
          <p:cNvPr id="71" name="AutoShape 69"/>
          <p:cNvSpPr>
            <a:spLocks/>
          </p:cNvSpPr>
          <p:nvPr/>
        </p:nvSpPr>
        <p:spPr bwMode="auto">
          <a:xfrm>
            <a:off x="3733800" y="15240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360000</a:t>
            </a:r>
          </a:p>
        </p:txBody>
      </p:sp>
      <p:sp>
        <p:nvSpPr>
          <p:cNvPr id="72" name="AutoShape 69"/>
          <p:cNvSpPr>
            <a:spLocks/>
          </p:cNvSpPr>
          <p:nvPr/>
        </p:nvSpPr>
        <p:spPr bwMode="auto">
          <a:xfrm>
            <a:off x="3962400" y="228600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120000</a:t>
            </a:r>
          </a:p>
        </p:txBody>
      </p:sp>
      <p:sp>
        <p:nvSpPr>
          <p:cNvPr id="73" name="AutoShape 69"/>
          <p:cNvSpPr>
            <a:spLocks/>
          </p:cNvSpPr>
          <p:nvPr/>
        </p:nvSpPr>
        <p:spPr bwMode="auto">
          <a:xfrm>
            <a:off x="1600200" y="128041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264000</a:t>
            </a:r>
          </a:p>
        </p:txBody>
      </p:sp>
      <p:sp>
        <p:nvSpPr>
          <p:cNvPr id="74" name="AutoShape 69"/>
          <p:cNvSpPr>
            <a:spLocks/>
          </p:cNvSpPr>
          <p:nvPr/>
        </p:nvSpPr>
        <p:spPr bwMode="auto">
          <a:xfrm>
            <a:off x="4586990" y="431342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270000</a:t>
            </a:r>
          </a:p>
        </p:txBody>
      </p:sp>
      <p:sp>
        <p:nvSpPr>
          <p:cNvPr id="75" name="AutoShape 69"/>
          <p:cNvSpPr>
            <a:spLocks/>
          </p:cNvSpPr>
          <p:nvPr/>
        </p:nvSpPr>
        <p:spPr bwMode="auto">
          <a:xfrm>
            <a:off x="2271010" y="504419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270000</a:t>
            </a:r>
          </a:p>
        </p:txBody>
      </p:sp>
      <p:sp>
        <p:nvSpPr>
          <p:cNvPr id="76" name="AutoShape 69"/>
          <p:cNvSpPr>
            <a:spLocks/>
          </p:cNvSpPr>
          <p:nvPr/>
        </p:nvSpPr>
        <p:spPr bwMode="auto">
          <a:xfrm>
            <a:off x="137410" y="3947410"/>
            <a:ext cx="762000" cy="304800"/>
          </a:xfrm>
          <a:prstGeom prst="borderCallout2">
            <a:avLst>
              <a:gd name="adj1" fmla="val 121106"/>
              <a:gd name="adj2" fmla="val 54062"/>
              <a:gd name="adj3" fmla="val 189959"/>
              <a:gd name="adj4" fmla="val 64711"/>
              <a:gd name="adj5" fmla="val 169741"/>
              <a:gd name="adj6" fmla="val 64020"/>
            </a:avLst>
          </a:prstGeom>
          <a:noFill/>
          <a:ln w="9525">
            <a:solidFill>
              <a:srgbClr val="0000FF"/>
            </a:solidFill>
            <a:miter lim="800000"/>
            <a:headEnd/>
            <a:tailEnd/>
          </a:ln>
          <a:effectLst/>
        </p:spPr>
        <p:txBody>
          <a:bodyPr lIns="0" tIns="0" rIns="0" bIns="0"/>
          <a:lstStyle/>
          <a:p>
            <a:pPr algn="ctr"/>
            <a:r>
              <a:rPr lang="en-US" sz="1600" b="1" dirty="0">
                <a:solidFill>
                  <a:srgbClr val="0000FF"/>
                </a:solidFill>
                <a:latin typeface="Times New Roman" pitchFamily="18" charset="0"/>
                <a:cs typeface="Times New Roman" pitchFamily="18" charset="0"/>
              </a:rPr>
              <a:t>270000</a:t>
            </a:r>
          </a:p>
        </p:txBody>
      </p:sp>
      <p:sp>
        <p:nvSpPr>
          <p:cNvPr id="77" name="Text Box 31"/>
          <p:cNvSpPr txBox="1">
            <a:spLocks noChangeArrowheads="1"/>
          </p:cNvSpPr>
          <p:nvPr/>
        </p:nvSpPr>
        <p:spPr bwMode="auto">
          <a:xfrm>
            <a:off x="28966" y="5991070"/>
            <a:ext cx="2606804" cy="830997"/>
          </a:xfrm>
          <a:prstGeom prst="rect">
            <a:avLst/>
          </a:prstGeom>
          <a:noFill/>
          <a:ln w="19050">
            <a:noFill/>
            <a:miter lim="800000"/>
            <a:headEnd/>
            <a:tailEnd/>
          </a:ln>
          <a:effectLst/>
        </p:spPr>
        <p:txBody>
          <a:bodyPr wrap="none">
            <a:spAutoFit/>
          </a:bodyPr>
          <a:lstStyle/>
          <a:p>
            <a:pPr algn="r"/>
            <a:r>
              <a:rPr lang="ar-SA" sz="2400" b="1" dirty="0">
                <a:solidFill>
                  <a:srgbClr val="0000FF"/>
                </a:solidFill>
              </a:rPr>
              <a:t>القرار الأمثل هو:</a:t>
            </a:r>
          </a:p>
          <a:p>
            <a:pPr algn="r"/>
            <a:r>
              <a:rPr lang="ar-SA" sz="2400" b="1" dirty="0">
                <a:solidFill>
                  <a:srgbClr val="0000FF"/>
                </a:solidFill>
              </a:rPr>
              <a:t> التسويق الدولي مباشرة</a:t>
            </a:r>
            <a:endParaRPr 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blinds(horizontal)">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linds(horizont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linds(horizont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linds(horizont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blinds(horizontal)">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blinds(horizontal)">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blinds(horizontal)">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blinds(horizontal)">
                                      <p:cBhvr>
                                        <p:cTn id="4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3" grpId="0" animBg="1"/>
      <p:bldP spid="74" grpId="0" animBg="1"/>
      <p:bldP spid="75" grpId="0" animBg="1"/>
      <p:bldP spid="76" grpId="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9EF8D1E-02C7-40F8-A5CF-4A75DC542E43}" type="slidenum">
              <a:rPr lang="ar-SA"/>
              <a:pPr/>
              <a:t>9</a:t>
            </a:fld>
            <a:endParaRPr lang="en-US"/>
          </a:p>
        </p:txBody>
      </p:sp>
      <p:sp>
        <p:nvSpPr>
          <p:cNvPr id="274434" name="Rectangle 2"/>
          <p:cNvSpPr>
            <a:spLocks noGrp="1" noChangeArrowheads="1"/>
          </p:cNvSpPr>
          <p:nvPr>
            <p:ph type="body" sz="half" idx="1"/>
          </p:nvPr>
        </p:nvSpPr>
        <p:spPr>
          <a:xfrm>
            <a:off x="200025" y="1631754"/>
            <a:ext cx="8702675" cy="4711700"/>
          </a:xfrm>
        </p:spPr>
        <p:txBody>
          <a:bodyPr/>
          <a:lstStyle/>
          <a:p>
            <a:pPr marL="571500" indent="-571500" algn="r" rtl="1">
              <a:lnSpc>
                <a:spcPct val="90000"/>
              </a:lnSpc>
              <a:spcBef>
                <a:spcPct val="0"/>
              </a:spcBef>
              <a:buNone/>
            </a:pPr>
            <a:r>
              <a:rPr lang="en-US" b="1" dirty="0">
                <a:latin typeface="Times New Roman" pitchFamily="18" charset="0"/>
                <a:cs typeface="Times New Roman" pitchFamily="18" charset="0"/>
                <a:sym typeface="Symbol" pitchFamily="18" charset="2"/>
              </a:rPr>
              <a:t>2</a:t>
            </a:r>
            <a:r>
              <a:rPr lang="ar-SA" b="1" dirty="0">
                <a:latin typeface="Times New Roman" pitchFamily="18" charset="0"/>
                <a:cs typeface="Times New Roman" pitchFamily="18" charset="0"/>
                <a:sym typeface="Symbol" pitchFamily="18" charset="2"/>
              </a:rPr>
              <a:t>.  قرار في حالة المخاطرة (</a:t>
            </a:r>
            <a:r>
              <a:rPr lang="en-US" sz="2400" b="1" dirty="0">
                <a:latin typeface="Times New Roman" pitchFamily="18" charset="0"/>
                <a:cs typeface="Times New Roman" pitchFamily="18" charset="0"/>
                <a:sym typeface="Symbol" pitchFamily="18" charset="2"/>
              </a:rPr>
              <a:t>Under Risk</a:t>
            </a:r>
            <a:r>
              <a:rPr lang="ar-SA" b="1" dirty="0">
                <a:latin typeface="Times New Roman" pitchFamily="18" charset="0"/>
                <a:cs typeface="Times New Roman" pitchFamily="18" charset="0"/>
                <a:sym typeface="Symbol" pitchFamily="18" charset="2"/>
              </a:rPr>
              <a:t>)</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 حالات الطبيعة معلومة بشكل كامل </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 نعلم احتمال حدوث أي من حالات الطبيعة</a:t>
            </a:r>
          </a:p>
          <a:p>
            <a:pPr marL="1092200" lvl="1" indent="-457200" algn="r" rtl="1">
              <a:lnSpc>
                <a:spcPct val="90000"/>
              </a:lnSpc>
              <a:spcBef>
                <a:spcPct val="0"/>
              </a:spcBef>
            </a:pPr>
            <a:r>
              <a:rPr lang="ar-SA" dirty="0">
                <a:latin typeface="Times New Roman" pitchFamily="18" charset="0"/>
                <a:cs typeface="Times New Roman" pitchFamily="18" charset="0"/>
                <a:sym typeface="Symbol" pitchFamily="18" charset="2"/>
              </a:rPr>
              <a:t> نستخدم الدالة الاحتمالية في اتخاذ القرار</a:t>
            </a:r>
          </a:p>
          <a:p>
            <a:pPr marL="533400" indent="-533400" algn="r" rtl="1">
              <a:lnSpc>
                <a:spcPct val="90000"/>
              </a:lnSpc>
              <a:spcBef>
                <a:spcPct val="0"/>
              </a:spcBef>
              <a:buFontTx/>
              <a:buNone/>
            </a:pPr>
            <a:r>
              <a:rPr lang="ar-SA" sz="2000" dirty="0">
                <a:latin typeface="Times New Roman" pitchFamily="18" charset="0"/>
                <a:cs typeface="Times New Roman" pitchFamily="18" charset="0"/>
                <a:sym typeface="Symbol" pitchFamily="18" charset="2"/>
              </a:rPr>
              <a:t>	</a:t>
            </a: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مثال:</a:t>
            </a: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القرار :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ar-SA" sz="2800" dirty="0">
                <a:latin typeface="Times New Roman" pitchFamily="18" charset="0"/>
                <a:cs typeface="Times New Roman" pitchFamily="18" charset="0"/>
                <a:sym typeface="Symbol" pitchFamily="18" charset="2"/>
              </a:rPr>
              <a:t> و </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dirty="0">
                <a:latin typeface="Times New Roman" pitchFamily="18" charset="0"/>
                <a:cs typeface="Times New Roman" pitchFamily="18" charset="0"/>
                <a:sym typeface="Symbol" pitchFamily="18" charset="2"/>
              </a:rPr>
              <a:t> = الإنتاج اليومي من السيارات من النوع الأول والثاني.</a:t>
            </a:r>
            <a:endParaRPr lang="en-US"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endParaRPr lang="ar-SA"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	 العائد   =   </a:t>
            </a:r>
            <a:r>
              <a:rPr lang="en-US" sz="2800" i="1" dirty="0">
                <a:latin typeface="Times New Roman" pitchFamily="18" charset="0"/>
                <a:cs typeface="Times New Roman" pitchFamily="18" charset="0"/>
                <a:sym typeface="Symbol" pitchFamily="18" charset="2"/>
              </a:rPr>
              <a:t>c</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c</a:t>
            </a:r>
            <a:r>
              <a:rPr lang="en-US" sz="2800" baseline="-25000" dirty="0">
                <a:latin typeface="Times New Roman" pitchFamily="18" charset="0"/>
                <a:cs typeface="Times New Roman" pitchFamily="18" charset="0"/>
                <a:sym typeface="Symbol" pitchFamily="18" charset="2"/>
              </a:rPr>
              <a:t>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باحتمال   </a:t>
            </a:r>
            <a:r>
              <a:rPr lang="en-US" sz="2800" dirty="0">
                <a:latin typeface="Times New Roman" pitchFamily="18" charset="0"/>
                <a:cs typeface="Times New Roman" pitchFamily="18" charset="0"/>
                <a:sym typeface="Symbol" pitchFamily="18" charset="2"/>
              </a:rPr>
              <a:t>0.75</a:t>
            </a:r>
            <a:r>
              <a:rPr lang="ar-SA" sz="2800" dirty="0">
                <a:latin typeface="Times New Roman" pitchFamily="18" charset="0"/>
                <a:cs typeface="Times New Roman" pitchFamily="18" charset="0"/>
                <a:sym typeface="Symbol" pitchFamily="18" charset="2"/>
              </a:rPr>
              <a:t>	    ”الطلب عالي“</a:t>
            </a:r>
          </a:p>
          <a:p>
            <a:pPr marL="533400" indent="-533400" algn="r" rtl="1">
              <a:lnSpc>
                <a:spcPct val="90000"/>
              </a:lnSpc>
              <a:spcBef>
                <a:spcPct val="0"/>
              </a:spcBef>
              <a:buFontTx/>
              <a:buNone/>
            </a:pPr>
            <a:r>
              <a:rPr lang="ar-SA"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d</a:t>
            </a:r>
            <a:r>
              <a:rPr lang="en-US" sz="2800" baseline="-25000" dirty="0">
                <a:latin typeface="Times New Roman" pitchFamily="18" charset="0"/>
                <a:cs typeface="Times New Roman" pitchFamily="18" charset="0"/>
                <a:sym typeface="Symbol" pitchFamily="18" charset="2"/>
              </a:rPr>
              <a:t>1</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1</a:t>
            </a:r>
            <a:r>
              <a:rPr lang="en-US" sz="2800" dirty="0">
                <a:latin typeface="Times New Roman" pitchFamily="18" charset="0"/>
                <a:cs typeface="Times New Roman" pitchFamily="18" charset="0"/>
                <a:sym typeface="Symbol" pitchFamily="18" charset="2"/>
              </a:rPr>
              <a:t> + </a:t>
            </a:r>
            <a:r>
              <a:rPr lang="en-US" sz="2800" i="1" dirty="0">
                <a:latin typeface="Times New Roman" pitchFamily="18" charset="0"/>
                <a:cs typeface="Times New Roman" pitchFamily="18" charset="0"/>
                <a:sym typeface="Symbol" pitchFamily="18" charset="2"/>
              </a:rPr>
              <a:t>d</a:t>
            </a:r>
            <a:r>
              <a:rPr lang="en-US" sz="2800" baseline="-25000" dirty="0">
                <a:latin typeface="Times New Roman" pitchFamily="18" charset="0"/>
                <a:cs typeface="Times New Roman" pitchFamily="18" charset="0"/>
                <a:sym typeface="Symbol" pitchFamily="18" charset="2"/>
              </a:rPr>
              <a:t>2</a:t>
            </a:r>
            <a:r>
              <a:rPr lang="en-US" sz="2800" i="1" dirty="0">
                <a:latin typeface="Times New Roman" pitchFamily="18" charset="0"/>
                <a:cs typeface="Times New Roman" pitchFamily="18" charset="0"/>
                <a:sym typeface="Symbol" pitchFamily="18" charset="2"/>
              </a:rPr>
              <a:t>x</a:t>
            </a:r>
            <a:r>
              <a:rPr lang="en-US" sz="2800" baseline="-25000" dirty="0">
                <a:latin typeface="Times New Roman" pitchFamily="18" charset="0"/>
                <a:cs typeface="Times New Roman" pitchFamily="18" charset="0"/>
                <a:sym typeface="Symbol" pitchFamily="18" charset="2"/>
              </a:rPr>
              <a:t>2</a:t>
            </a:r>
            <a:r>
              <a:rPr lang="ar-SA" sz="2800" baseline="-25000" dirty="0">
                <a:latin typeface="Times New Roman" pitchFamily="18" charset="0"/>
                <a:cs typeface="Times New Roman" pitchFamily="18" charset="0"/>
                <a:sym typeface="Symbol" pitchFamily="18" charset="2"/>
              </a:rPr>
              <a:t>	</a:t>
            </a:r>
            <a:r>
              <a:rPr lang="ar-SA" sz="2800" dirty="0">
                <a:latin typeface="Times New Roman" pitchFamily="18" charset="0"/>
                <a:cs typeface="Times New Roman" pitchFamily="18" charset="0"/>
                <a:sym typeface="Symbol" pitchFamily="18" charset="2"/>
              </a:rPr>
              <a:t>باحتمال   </a:t>
            </a:r>
            <a:r>
              <a:rPr lang="en-US" sz="2800" dirty="0">
                <a:latin typeface="Times New Roman" pitchFamily="18" charset="0"/>
                <a:cs typeface="Times New Roman" pitchFamily="18" charset="0"/>
                <a:sym typeface="Symbol" pitchFamily="18" charset="2"/>
              </a:rPr>
              <a:t>0.25</a:t>
            </a:r>
            <a:r>
              <a:rPr lang="ar-SA" sz="2800" dirty="0">
                <a:latin typeface="Times New Roman" pitchFamily="18" charset="0"/>
                <a:cs typeface="Times New Roman" pitchFamily="18" charset="0"/>
                <a:sym typeface="Symbol" pitchFamily="18" charset="2"/>
              </a:rPr>
              <a:t>	    ”الطلب منخفض“</a:t>
            </a:r>
          </a:p>
          <a:p>
            <a:pPr marL="533400" indent="-533400" algn="r" rtl="1">
              <a:lnSpc>
                <a:spcPct val="90000"/>
              </a:lnSpc>
              <a:spcBef>
                <a:spcPct val="0"/>
              </a:spcBef>
              <a:buFontTx/>
              <a:buNone/>
            </a:pPr>
            <a:endParaRPr lang="en-US" sz="2800" dirty="0">
              <a:latin typeface="Times New Roman" pitchFamily="18" charset="0"/>
              <a:cs typeface="Times New Roman" pitchFamily="18" charset="0"/>
              <a:sym typeface="Symbol" pitchFamily="18" charset="2"/>
            </a:endParaRPr>
          </a:p>
          <a:p>
            <a:pPr marL="533400" indent="-533400" algn="r" rtl="1">
              <a:lnSpc>
                <a:spcPct val="90000"/>
              </a:lnSpc>
              <a:spcBef>
                <a:spcPct val="0"/>
              </a:spcBef>
              <a:buFontTx/>
              <a:buNone/>
            </a:pPr>
            <a:r>
              <a:rPr lang="en-US" sz="2800" dirty="0">
                <a:latin typeface="Times New Roman" pitchFamily="18" charset="0"/>
                <a:cs typeface="Times New Roman" pitchFamily="18" charset="0"/>
                <a:sym typeface="Symbol" pitchFamily="18" charset="2"/>
              </a:rPr>
              <a:t>		</a:t>
            </a:r>
            <a:endParaRPr lang="ar-SA" sz="2800" dirty="0">
              <a:latin typeface="Times New Roman" pitchFamily="18" charset="0"/>
              <a:cs typeface="Times New Roman" pitchFamily="18" charset="0"/>
              <a:sym typeface="Symbol" pitchFamily="18" charset="2"/>
            </a:endParaRPr>
          </a:p>
        </p:txBody>
      </p:sp>
      <p:sp>
        <p:nvSpPr>
          <p:cNvPr id="6" name="Rectangle 2"/>
          <p:cNvSpPr>
            <a:spLocks noGrp="1" noChangeArrowheads="1"/>
          </p:cNvSpPr>
          <p:nvPr>
            <p:ph type="title"/>
          </p:nvPr>
        </p:nvSpPr>
        <p:spPr>
          <a:xfrm>
            <a:off x="457200" y="274638"/>
            <a:ext cx="8229600" cy="1143000"/>
          </a:xfr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bodyPr>
          <a:lstStyle/>
          <a:p>
            <a:pPr marL="762000" indent="-762000" rtl="1" eaLnBrk="1" hangingPunct="1"/>
            <a:r>
              <a:rPr lang="ar-SA" sz="4000" b="1" dirty="0">
                <a:solidFill>
                  <a:srgbClr val="002060"/>
                </a:solidFill>
              </a:rPr>
              <a:t>أنواع القرارات</a:t>
            </a:r>
            <a:endParaRPr lang="en-US" sz="4000" b="1" dirty="0">
              <a:solidFill>
                <a:srgbClr val="002060"/>
              </a:solidFill>
              <a:latin typeface="Times New Roman" pitchFamily="18" charset="0"/>
              <a:cs typeface="Times New Roman" pitchFamily="18" charset="0"/>
              <a:sym typeface="Symbol" pitchFamily="18" charset="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282806</TotalTime>
  <Words>7625</Words>
  <Application>Microsoft Office PowerPoint</Application>
  <PresentationFormat>On-screen Show (4:3)</PresentationFormat>
  <Paragraphs>1713</Paragraphs>
  <Slides>81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Book Antiqua</vt:lpstr>
      <vt:lpstr>Calibri</vt:lpstr>
      <vt:lpstr>Cambria Math</vt:lpstr>
      <vt:lpstr>Courier New</vt:lpstr>
      <vt:lpstr>Symbol</vt:lpstr>
      <vt:lpstr>Times New Roman</vt:lpstr>
      <vt:lpstr>Default Design</vt:lpstr>
      <vt:lpstr> نظرية القرار  Decision Theory </vt:lpstr>
      <vt:lpstr>نظرية القرارات</vt:lpstr>
      <vt:lpstr>حالات الطبيعة والبدائل</vt:lpstr>
      <vt:lpstr>مصفوفة العوائد</vt:lpstr>
      <vt:lpstr>مصفوفة العوائد</vt:lpstr>
      <vt:lpstr>مثال: مصفوفة العوائد</vt:lpstr>
      <vt:lpstr>مثال: مصفوفة العوائد</vt:lpstr>
      <vt:lpstr>أنواع القرارات</vt:lpstr>
      <vt:lpstr>أنواع القرارات</vt:lpstr>
      <vt:lpstr>أنواع القرارات</vt:lpstr>
      <vt:lpstr>معايير اتخاذ القرار في حالة المخاطرة</vt:lpstr>
      <vt:lpstr>معيار القيمة المتوقعة للعوائد</vt:lpstr>
      <vt:lpstr>معيار القيمة المتوقعة للعوائد</vt:lpstr>
      <vt:lpstr>معيار القيمة المتوقعة للعوائد</vt:lpstr>
      <vt:lpstr>معيار القيمة المتوقعة للعوائد</vt:lpstr>
      <vt:lpstr>معيار القيمة المتوقعة للعوائد</vt:lpstr>
      <vt:lpstr>معيار القيمة المتوقعة لخسارة الفرص</vt:lpstr>
      <vt:lpstr>معيار القيمة المتوقعة لخسارة الفرص</vt:lpstr>
      <vt:lpstr>معيار القيمة المتوقعة لخسارة الفرص</vt:lpstr>
      <vt:lpstr>معيار القيمة المتوقعة لخسارة الفرص</vt:lpstr>
      <vt:lpstr>معيار القيمة المتوقعة لخسارة الفرص</vt:lpstr>
      <vt:lpstr>معيار القيمة المتوقعة لخسارة الفرص</vt:lpstr>
      <vt:lpstr>معيار القيمة المتوقعة لخسارة الفرص</vt:lpstr>
      <vt:lpstr>معيار القيمة المتوقعة لخسارة الفرص</vt:lpstr>
      <vt:lpstr>معيار حالة الطبيعة الأكثر وقوعا</vt:lpstr>
      <vt:lpstr>معيار حالة الطبيعة الأكثر وقوعا</vt:lpstr>
      <vt:lpstr>معيار حالة الطبيعة الأكثر وقوعا</vt:lpstr>
      <vt:lpstr>معيار حالة الطبيعة الأكثر وقوعا</vt:lpstr>
      <vt:lpstr>معيار حالة الطبيعة الأكثر وقوعا</vt:lpstr>
      <vt:lpstr>معيار حالة الطبيعة الأكثر وقوعا</vt:lpstr>
      <vt:lpstr>معيار حالة الطبيعة الأكثر وقوعا</vt:lpstr>
      <vt:lpstr>معيار حالة الطبيعة الأكثر وقوعا</vt:lpstr>
      <vt:lpstr>معايير اتخاذ القرار في حالة عدم التأكد</vt:lpstr>
      <vt:lpstr>مثال</vt:lpstr>
      <vt:lpstr>معيار لابلاس</vt:lpstr>
      <vt:lpstr>معيار لابلاس</vt:lpstr>
      <vt:lpstr>معيار لابلاس</vt:lpstr>
      <vt:lpstr>معيار لابلاس</vt:lpstr>
      <vt:lpstr>معيار التشاؤم</vt:lpstr>
      <vt:lpstr>معيار التشاؤم</vt:lpstr>
      <vt:lpstr>معيار التشاؤم</vt:lpstr>
      <vt:lpstr>معيار التشاؤم</vt:lpstr>
      <vt:lpstr>معيار التفاؤل</vt:lpstr>
      <vt:lpstr>معيار التفاؤل</vt:lpstr>
      <vt:lpstr>معيار التفاؤل</vt:lpstr>
      <vt:lpstr>معيار التفاؤل</vt:lpstr>
      <vt:lpstr>معيار هورويز</vt:lpstr>
      <vt:lpstr>معيار هورويز</vt:lpstr>
      <vt:lpstr>معيار هورويز</vt:lpstr>
      <vt:lpstr>معيار هورويز</vt:lpstr>
      <vt:lpstr>معيار هورويز</vt:lpstr>
      <vt:lpstr>معيار هورويز</vt:lpstr>
      <vt:lpstr>معيار هورويز</vt:lpstr>
      <vt:lpstr>معيار هورويز</vt:lpstr>
      <vt:lpstr>معيار هورويز</vt:lpstr>
      <vt:lpstr>معيار هورويز</vt:lpstr>
      <vt:lpstr>معيار سافيج  –  معيار الندم</vt:lpstr>
      <vt:lpstr>معيار سافيج  –  معيار الندم</vt:lpstr>
      <vt:lpstr>معيار سافيج  –  معيار الندم</vt:lpstr>
      <vt:lpstr>معيار سافيج  –  معيار الندم</vt:lpstr>
      <vt:lpstr>معيار سافيج  –  معيار الندم</vt:lpstr>
      <vt:lpstr>مصفوفة التقييم الموزونة</vt:lpstr>
      <vt:lpstr>مصفوفة التقييم الموزونة</vt:lpstr>
      <vt:lpstr>مصفوفة التقييم الموزونة</vt:lpstr>
      <vt:lpstr>مصفوفة التقييم الموزونة</vt:lpstr>
      <vt:lpstr>مصفوفة التقييم الموزونة</vt:lpstr>
      <vt:lpstr>مصفوفة التقييم الموزونة</vt:lpstr>
      <vt:lpstr>شجرة القرار (Decision Tree)</vt:lpstr>
      <vt:lpstr>مثال</vt:lpstr>
      <vt:lpstr>شجرة القرار</vt:lpstr>
      <vt:lpstr>شجرة القرار</vt:lpstr>
      <vt:lpstr>حل شجرة القرار</vt:lpstr>
      <vt:lpstr>التقييم على أساس القيمة المتوقعة للعوائد</vt:lpstr>
      <vt:lpstr>التقييم على أساس القيمة المتوقعة للعوائد</vt:lpstr>
      <vt:lpstr>مثال آخر</vt:lpstr>
      <vt:lpstr>مثال آخر</vt:lpstr>
      <vt:lpstr>شجرة القرار</vt:lpstr>
      <vt:lpstr>شجرة القرار</vt:lpstr>
      <vt:lpstr>شجرة القرار</vt:lpstr>
      <vt:lpstr>PowerPoint Presentation</vt:lpstr>
      <vt:lpstr>PowerPoint Presentation</vt:lpstr>
    </vt:vector>
  </TitlesOfParts>
  <Company>KSU-OR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Khalid</dc:creator>
  <cp:lastModifiedBy>d4444</cp:lastModifiedBy>
  <cp:revision>2040</cp:revision>
  <dcterms:created xsi:type="dcterms:W3CDTF">2005-02-02T13:26:22Z</dcterms:created>
  <dcterms:modified xsi:type="dcterms:W3CDTF">2020-11-08T16:59:35Z</dcterms:modified>
</cp:coreProperties>
</file>