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93"/>
  </p:notesMasterIdLst>
  <p:handoutMasterIdLst>
    <p:handoutMasterId r:id="rId94"/>
  </p:handoutMasterIdLst>
  <p:sldIdLst>
    <p:sldId id="579" r:id="rId2"/>
    <p:sldId id="291" r:id="rId3"/>
    <p:sldId id="292" r:id="rId4"/>
    <p:sldId id="922" r:id="rId5"/>
    <p:sldId id="983" r:id="rId6"/>
    <p:sldId id="987" r:id="rId7"/>
    <p:sldId id="986" r:id="rId8"/>
    <p:sldId id="984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996" r:id="rId17"/>
    <p:sldId id="951" r:id="rId18"/>
    <p:sldId id="1015" r:id="rId19"/>
    <p:sldId id="961" r:id="rId20"/>
    <p:sldId id="928" r:id="rId21"/>
    <p:sldId id="930" r:id="rId22"/>
    <p:sldId id="946" r:id="rId23"/>
    <p:sldId id="926" r:id="rId24"/>
    <p:sldId id="1014" r:id="rId25"/>
    <p:sldId id="952" r:id="rId26"/>
    <p:sldId id="954" r:id="rId27"/>
    <p:sldId id="931" r:id="rId28"/>
    <p:sldId id="1032" r:id="rId29"/>
    <p:sldId id="933" r:id="rId30"/>
    <p:sldId id="1019" r:id="rId31"/>
    <p:sldId id="1026" r:id="rId32"/>
    <p:sldId id="1028" r:id="rId33"/>
    <p:sldId id="1029" r:id="rId34"/>
    <p:sldId id="1030" r:id="rId35"/>
    <p:sldId id="1000" r:id="rId36"/>
    <p:sldId id="932" r:id="rId37"/>
    <p:sldId id="1018" r:id="rId38"/>
    <p:sldId id="1017" r:id="rId39"/>
    <p:sldId id="934" r:id="rId40"/>
    <p:sldId id="950" r:id="rId41"/>
    <p:sldId id="1031" r:id="rId42"/>
    <p:sldId id="1002" r:id="rId43"/>
    <p:sldId id="997" r:id="rId44"/>
    <p:sldId id="999" r:id="rId45"/>
    <p:sldId id="998" r:id="rId46"/>
    <p:sldId id="935" r:id="rId47"/>
    <p:sldId id="949" r:id="rId48"/>
    <p:sldId id="1021" r:id="rId49"/>
    <p:sldId id="936" r:id="rId50"/>
    <p:sldId id="938" r:id="rId51"/>
    <p:sldId id="937" r:id="rId52"/>
    <p:sldId id="939" r:id="rId53"/>
    <p:sldId id="944" r:id="rId54"/>
    <p:sldId id="1011" r:id="rId55"/>
    <p:sldId id="1012" r:id="rId56"/>
    <p:sldId id="960" r:id="rId57"/>
    <p:sldId id="957" r:id="rId58"/>
    <p:sldId id="955" r:id="rId59"/>
    <p:sldId id="956" r:id="rId60"/>
    <p:sldId id="1006" r:id="rId61"/>
    <p:sldId id="1007" r:id="rId62"/>
    <p:sldId id="1008" r:id="rId63"/>
    <p:sldId id="941" r:id="rId64"/>
    <p:sldId id="1009" r:id="rId65"/>
    <p:sldId id="958" r:id="rId66"/>
    <p:sldId id="980" r:id="rId67"/>
    <p:sldId id="1010" r:id="rId68"/>
    <p:sldId id="959" r:id="rId69"/>
    <p:sldId id="962" r:id="rId70"/>
    <p:sldId id="963" r:id="rId71"/>
    <p:sldId id="964" r:id="rId72"/>
    <p:sldId id="965" r:id="rId73"/>
    <p:sldId id="967" r:id="rId74"/>
    <p:sldId id="1020" r:id="rId75"/>
    <p:sldId id="1003" r:id="rId76"/>
    <p:sldId id="1004" r:id="rId77"/>
    <p:sldId id="969" r:id="rId78"/>
    <p:sldId id="971" r:id="rId79"/>
    <p:sldId id="1022" r:id="rId80"/>
    <p:sldId id="1023" r:id="rId81"/>
    <p:sldId id="1024" r:id="rId82"/>
    <p:sldId id="974" r:id="rId83"/>
    <p:sldId id="975" r:id="rId84"/>
    <p:sldId id="1025" r:id="rId85"/>
    <p:sldId id="970" r:id="rId86"/>
    <p:sldId id="976" r:id="rId87"/>
    <p:sldId id="981" r:id="rId88"/>
    <p:sldId id="977" r:id="rId89"/>
    <p:sldId id="1013" r:id="rId90"/>
    <p:sldId id="978" r:id="rId91"/>
    <p:sldId id="979" r:id="rId92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E266"/>
    <a:srgbClr val="EFE4B0"/>
    <a:srgbClr val="FFFF99"/>
    <a:srgbClr val="FFFFCC"/>
    <a:srgbClr val="FFCCCC"/>
    <a:srgbClr val="FFCC99"/>
    <a:srgbClr val="CC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1" autoAdjust="0"/>
    <p:restoredTop sz="93341" autoAdjust="0"/>
  </p:normalViewPr>
  <p:slideViewPr>
    <p:cSldViewPr>
      <p:cViewPr varScale="1">
        <p:scale>
          <a:sx n="68" d="100"/>
          <a:sy n="68" d="100"/>
        </p:scale>
        <p:origin x="10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97" Type="http://schemas.openxmlformats.org/officeDocument/2006/relationships/theme" Target="theme/theme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presProps" Target="presProp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notesMaster" Target="notesMasters/notesMaster1.xml" /><Relationship Id="rId98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ED4F71-9085-4D3D-A598-899A59774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F6AC-4BA6-4FE0-8FE2-930D6BBC3A4A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C85A-915F-4B9F-B320-E33023B75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8CF46-BF30-4B27-999C-0CFB781246F3}" type="slidenum">
              <a:rPr lang="ar-SA"/>
              <a:pPr/>
              <a:t>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68F9-5DA9-4686-83ED-3B6E8564B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1D3-6C99-4E58-889F-2989E27198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66C-DFE9-4286-99DE-9686812CF8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4DE9-CE2E-4274-9328-0145549855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0261-E0E2-4F8F-B202-A1D51C3755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BCF4-B7AB-4D91-B384-AE64937DC5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7B8A-24DE-4F20-AEE3-5DA6A46595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5EA3-AAC8-4A81-AAC5-8FC721B6D0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0A24-4F07-4141-AAAB-CF49395B5C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3E0B-AB08-4A91-A485-0BFFCCDB1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C187-FD57-4656-96C0-C907857651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FC50A33-56F7-4581-ABA0-6165713F8F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wmf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6.png" /><Relationship Id="rId5" Type="http://schemas.openxmlformats.org/officeDocument/2006/relationships/image" Target="../media/image352.png" /><Relationship Id="rId4" Type="http://schemas.openxmlformats.org/officeDocument/2006/relationships/image" Target="../media/image35.png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7" Type="http://schemas.openxmlformats.org/officeDocument/2006/relationships/image" Target="../media/image42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1.png" /><Relationship Id="rId5" Type="http://schemas.openxmlformats.org/officeDocument/2006/relationships/image" Target="../media/image40.png" /><Relationship Id="rId4" Type="http://schemas.openxmlformats.org/officeDocument/2006/relationships/image" Target="../media/image39.png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 /><Relationship Id="rId2" Type="http://schemas.openxmlformats.org/officeDocument/2006/relationships/image" Target="../media/image29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11.png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 /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00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 /><Relationship Id="rId13" Type="http://schemas.openxmlformats.org/officeDocument/2006/relationships/image" Target="../media/image51.png" /><Relationship Id="rId3" Type="http://schemas.openxmlformats.org/officeDocument/2006/relationships/image" Target="../media/image430.png" /><Relationship Id="rId7" Type="http://schemas.openxmlformats.org/officeDocument/2006/relationships/image" Target="../media/image451.png" /><Relationship Id="rId12" Type="http://schemas.openxmlformats.org/officeDocument/2006/relationships/image" Target="../media/image5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43.png" /><Relationship Id="rId11" Type="http://schemas.openxmlformats.org/officeDocument/2006/relationships/image" Target="../media/image49.png" /><Relationship Id="rId10" Type="http://schemas.openxmlformats.org/officeDocument/2006/relationships/image" Target="../media/image48.png" /><Relationship Id="rId4" Type="http://schemas.openxmlformats.org/officeDocument/2006/relationships/image" Target="../media/image47.png" /><Relationship Id="rId9" Type="http://schemas.openxmlformats.org/officeDocument/2006/relationships/image" Target="../media/image470.png" /><Relationship Id="rId14" Type="http://schemas.openxmlformats.org/officeDocument/2006/relationships/image" Target="../media/image52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 /><Relationship Id="rId13" Type="http://schemas.openxmlformats.org/officeDocument/2006/relationships/image" Target="../media/image55.png" /><Relationship Id="rId3" Type="http://schemas.openxmlformats.org/officeDocument/2006/relationships/image" Target="../media/image430.png" /><Relationship Id="rId7" Type="http://schemas.openxmlformats.org/officeDocument/2006/relationships/image" Target="../media/image53.png" /><Relationship Id="rId12" Type="http://schemas.openxmlformats.org/officeDocument/2006/relationships/image" Target="../media/image5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43.png" /><Relationship Id="rId11" Type="http://schemas.openxmlformats.org/officeDocument/2006/relationships/image" Target="../media/image49.png" /><Relationship Id="rId10" Type="http://schemas.openxmlformats.org/officeDocument/2006/relationships/image" Target="../media/image48.png" /><Relationship Id="rId4" Type="http://schemas.openxmlformats.org/officeDocument/2006/relationships/image" Target="../media/image47.png" /><Relationship Id="rId9" Type="http://schemas.openxmlformats.org/officeDocument/2006/relationships/image" Target="../media/image470.png" /><Relationship Id="rId14" Type="http://schemas.openxmlformats.org/officeDocument/2006/relationships/image" Target="../media/image56.png" 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 /><Relationship Id="rId13" Type="http://schemas.openxmlformats.org/officeDocument/2006/relationships/image" Target="../media/image59.png" /><Relationship Id="rId3" Type="http://schemas.openxmlformats.org/officeDocument/2006/relationships/image" Target="../media/image430.png" /><Relationship Id="rId7" Type="http://schemas.openxmlformats.org/officeDocument/2006/relationships/image" Target="../media/image53.png" /><Relationship Id="rId12" Type="http://schemas.openxmlformats.org/officeDocument/2006/relationships/image" Target="../media/image5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43.png" /><Relationship Id="rId11" Type="http://schemas.openxmlformats.org/officeDocument/2006/relationships/image" Target="../media/image49.png" /><Relationship Id="rId10" Type="http://schemas.openxmlformats.org/officeDocument/2006/relationships/image" Target="../media/image48.png" /><Relationship Id="rId4" Type="http://schemas.openxmlformats.org/officeDocument/2006/relationships/image" Target="../media/image47.png" /><Relationship Id="rId9" Type="http://schemas.openxmlformats.org/officeDocument/2006/relationships/image" Target="../media/image470.png" /><Relationship Id="rId14" Type="http://schemas.openxmlformats.org/officeDocument/2006/relationships/image" Target="../media/image61.png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2.png" /><Relationship Id="rId9" Type="http://schemas.openxmlformats.org/officeDocument/2006/relationships/image" Target="../media/image470.png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 /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 /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png" /><Relationship Id="rId2" Type="http://schemas.openxmlformats.org/officeDocument/2006/relationships/image" Target="../media/image6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1.png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 /><Relationship Id="rId2" Type="http://schemas.openxmlformats.org/officeDocument/2006/relationships/image" Target="../media/image66.png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 /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 /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 /><Relationship Id="rId2" Type="http://schemas.openxmlformats.org/officeDocument/2006/relationships/image" Target="../media/image74.png" /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 /><Relationship Id="rId2" Type="http://schemas.openxmlformats.org/officeDocument/2006/relationships/image" Target="../media/image431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 /><Relationship Id="rId3" Type="http://schemas.openxmlformats.org/officeDocument/2006/relationships/image" Target="../media/image450.png" /><Relationship Id="rId7" Type="http://schemas.openxmlformats.org/officeDocument/2006/relationships/image" Target="../media/image492.png" /><Relationship Id="rId2" Type="http://schemas.openxmlformats.org/officeDocument/2006/relationships/image" Target="../media/image44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80.png" /><Relationship Id="rId5" Type="http://schemas.openxmlformats.org/officeDocument/2006/relationships/image" Target="../media/image471.png" /><Relationship Id="rId4" Type="http://schemas.openxmlformats.org/officeDocument/2006/relationships/image" Target="../media/image462.png" /><Relationship Id="rId9" Type="http://schemas.openxmlformats.org/officeDocument/2006/relationships/image" Target="../media/image512.png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0.png" /><Relationship Id="rId4" Type="http://schemas.openxmlformats.org/officeDocument/2006/relationships/image" Target="../media/image300.png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 /><Relationship Id="rId2" Type="http://schemas.openxmlformats.org/officeDocument/2006/relationships/image" Target="../media/image52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0.png" /><Relationship Id="rId4" Type="http://schemas.openxmlformats.org/officeDocument/2006/relationships/image" Target="../media/image300.png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 /><Relationship Id="rId2" Type="http://schemas.openxmlformats.org/officeDocument/2006/relationships/image" Target="../media/image34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70.png" /><Relationship Id="rId4" Type="http://schemas.openxmlformats.org/officeDocument/2006/relationships/image" Target="../media/image360.png" 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 /><Relationship Id="rId2" Type="http://schemas.openxmlformats.org/officeDocument/2006/relationships/image" Target="../media/image7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8.png" /><Relationship Id="rId4" Type="http://schemas.openxmlformats.org/officeDocument/2006/relationships/image" Target="../media/image7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 /><Relationship Id="rId2" Type="http://schemas.openxmlformats.org/officeDocument/2006/relationships/image" Target="../media/image79.png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7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70.png" /><Relationship Id="rId4" Type="http://schemas.openxmlformats.org/officeDocument/2006/relationships/image" Target="../media/image530.png" 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1.png" /><Relationship Id="rId2" Type="http://schemas.openxmlformats.org/officeDocument/2006/relationships/image" Target="../media/image73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00.png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 /><Relationship Id="rId2" Type="http://schemas.openxmlformats.org/officeDocument/2006/relationships/image" Target="../media/image83.png" /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 /><Relationship Id="rId2" Type="http://schemas.openxmlformats.org/officeDocument/2006/relationships/image" Target="../media/image811.png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 /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 /><Relationship Id="rId2" Type="http://schemas.openxmlformats.org/officeDocument/2006/relationships/image" Target="../media/image6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81.png" /><Relationship Id="rId4" Type="http://schemas.openxmlformats.org/officeDocument/2006/relationships/image" Target="../media/image201.png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 /><Relationship Id="rId2" Type="http://schemas.openxmlformats.org/officeDocument/2006/relationships/image" Target="../media/image780.png" /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 /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7.png" /><Relationship Id="rId5" Type="http://schemas.openxmlformats.org/officeDocument/2006/relationships/image" Target="../media/image86.png" /><Relationship Id="rId4" Type="http://schemas.openxmlformats.org/officeDocument/2006/relationships/image" Target="../media/image790.png" 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3200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rtl="1" eaLnBrk="1" hangingPunct="1"/>
            <a:r>
              <a:rPr lang="ar-SA" sz="4800" b="1" dirty="0">
                <a:solidFill>
                  <a:srgbClr val="002060"/>
                </a:solidFill>
              </a:rPr>
              <a:t>مقدمة في البرمجة غير الخطية</a:t>
            </a:r>
            <a:r>
              <a:rPr lang="en-US" sz="4800" b="1" dirty="0">
                <a:solidFill>
                  <a:srgbClr val="002060"/>
                </a:solidFill>
              </a:rPr>
              <a:t> </a:t>
            </a:r>
            <a:br>
              <a:rPr lang="ar-SA" sz="54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Introduction to Non-Linear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r" rtl="1"/>
            <a:r>
              <a:rPr lang="ar-SA" dirty="0"/>
              <a:t>أمثلة لحلول ممكنة </a:t>
            </a:r>
          </a:p>
          <a:p>
            <a:pPr marL="0" indent="0" algn="r" rtl="1">
              <a:buNone/>
            </a:pPr>
            <a:r>
              <a:rPr lang="ar-SA" dirty="0"/>
              <a:t>   لهذه المسألة: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9989"/>
            <a:ext cx="36480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4114800"/>
            <a:ext cx="36385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648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7400" y="3699142"/>
            <a:ext cx="4745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baseline="30000" dirty="0"/>
              <a:t>2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60248" y="6330806"/>
            <a:ext cx="4745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baseline="30000" dirty="0"/>
              <a:t>2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100392" y="6320974"/>
            <a:ext cx="4745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baseline="30000" dirty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89843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سنحاول تمثيل المسألة بمتغير واحد.</a:t>
                </a:r>
              </a:p>
              <a:p>
                <a:pPr marL="339725" indent="-339725" algn="r" rtl="1"/>
                <a:r>
                  <a:rPr lang="ar-SA" dirty="0"/>
                  <a:t>حيث أن طول السياج المتوفر هو: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=2400</m:t>
                    </m:r>
                  </m:oMath>
                </a14:m>
                <a:endParaRPr lang="ar-SA" b="0" dirty="0"/>
              </a:p>
              <a:p>
                <a:pPr marL="339725" indent="-339725" algn="r" rtl="1"/>
                <a:r>
                  <a:rPr lang="ar-SA" dirty="0"/>
                  <a:t>إذاً نستطيع أن نعبر عن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SA" dirty="0"/>
                  <a:t>  بدلالة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 كما يلي:</a:t>
                </a:r>
                <a:endParaRPr lang="en-US" dirty="0"/>
              </a:p>
              <a:p>
                <a:pPr marL="0" indent="0" algn="ctr" rtl="1">
                  <a:buNone/>
                </a:pPr>
                <a:r>
                  <a:rPr lang="ar-SA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=2400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339725" indent="-339725" algn="r" rtl="1"/>
                <a:r>
                  <a:rPr lang="ar-SA" sz="2800" dirty="0"/>
                  <a:t>وبالتالي فإن مساحة الحقل هي:</a:t>
                </a:r>
                <a:endParaRPr lang="en-US" sz="2800" dirty="0"/>
              </a:p>
              <a:p>
                <a:pPr marL="0" indent="0" algn="ctr" rtl="1">
                  <a:buNone/>
                </a:pPr>
                <a:r>
                  <a:rPr lang="ar-SA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2400−2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+2400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339725" indent="-339725" algn="r" rtl="1"/>
                <a:endParaRPr lang="en-US" sz="2000" dirty="0"/>
              </a:p>
              <a:p>
                <a:pPr marL="339725" indent="-339725" algn="r" rtl="1"/>
                <a:r>
                  <a:rPr lang="ar-SA" sz="2800" dirty="0"/>
                  <a:t>لاحظ أنه يجب أن يكون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1200</m:t>
                    </m:r>
                  </m:oMath>
                </a14:m>
                <a:r>
                  <a:rPr lang="ar-SA" sz="2800" dirty="0"/>
                  <a:t> وإلا ستصبح قيمة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SA" sz="2800" dirty="0"/>
                  <a:t> سالبة.</a:t>
                </a:r>
                <a:endParaRPr lang="en-US" sz="28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00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إذا لدينا البرنامج غير الخطي التالي: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+2400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pPr marL="0" indent="0" rtl="1">
                  <a:buNone/>
                </a:pPr>
                <a:r>
                  <a:rPr lang="en-US" sz="2800" b="0" dirty="0"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                    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≤1200</m:t>
                    </m:r>
                  </m:oMath>
                </a14:m>
                <a:r>
                  <a:rPr lang="ar-SA" sz="2800" dirty="0"/>
                  <a:t> </a:t>
                </a:r>
              </a:p>
              <a:p>
                <a:pPr marL="339725" indent="-339725" algn="r" rtl="1"/>
                <a:endParaRPr lang="ar-SA" sz="2800" dirty="0"/>
              </a:p>
              <a:p>
                <a:pPr marL="339725" indent="-339725" algn="r" rtl="1"/>
                <a:r>
                  <a:rPr lang="ar-SA" dirty="0"/>
                  <a:t>سنجد فيما بعد أن الحل الأمثل لهذا البرنامج غير الخطي هو:</a:t>
                </a:r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=600     ,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=1200     ,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=720,000</m:t>
                    </m:r>
                  </m:oMath>
                </a14:m>
                <a:endParaRPr lang="ar-SA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2589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707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r" rtl="1"/>
            <a:r>
              <a:rPr lang="ar-SA" dirty="0"/>
              <a:t>إحدى الشركات تريد تصنيع علبة زيت ستحتوي على لتر واحد من الزيت. </a:t>
            </a:r>
          </a:p>
          <a:p>
            <a:pPr marL="339725" indent="-339725" algn="r" rtl="1"/>
            <a:r>
              <a:rPr lang="ar-SA" dirty="0"/>
              <a:t>ماهي أبعاد هذه العلبة التي تقلل من تكلفة الألومنيوم المستخدم لتصنيعها؟</a:t>
            </a:r>
          </a:p>
          <a:p>
            <a:pPr marL="339725" indent="-339725" algn="r" rtl="1"/>
            <a:endParaRPr lang="ar-SA" dirty="0"/>
          </a:p>
          <a:p>
            <a:pPr marL="339725" indent="-339725" algn="r" rtl="1"/>
            <a:r>
              <a:rPr lang="ar-SA" dirty="0"/>
              <a:t>أي أننا سنحتاج تقليل مساحة سطوح</a:t>
            </a:r>
          </a:p>
          <a:p>
            <a:pPr marL="0" indent="0" algn="r" rtl="1">
              <a:buNone/>
            </a:pPr>
            <a:r>
              <a:rPr lang="ar-SA" dirty="0"/>
              <a:t>   العلبة.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2391206" cy="27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133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نعلم أن مساحة  سطوح العلبة هي:</a:t>
                </a:r>
                <a:endParaRPr lang="en-US" dirty="0"/>
              </a:p>
              <a:p>
                <a:pPr marL="0" indent="0" algn="ctr" rtl="1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𝑟h</m:t>
                    </m:r>
                  </m:oMath>
                </a14:m>
                <a:endParaRPr lang="ar-SA" b="0" dirty="0"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7856329" cy="28799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396" y="3337032"/>
            <a:ext cx="798596" cy="677108"/>
          </a:xfrm>
          <a:prstGeom prst="rect">
            <a:avLst/>
          </a:prstGeom>
          <a:solidFill>
            <a:srgbClr val="EFE4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A" sz="2000" dirty="0"/>
              <a:t>مساحة</a:t>
            </a:r>
            <a:r>
              <a:rPr lang="ar-SA" dirty="0"/>
              <a:t> </a:t>
            </a:r>
          </a:p>
          <a:p>
            <a:pPr algn="ctr"/>
            <a:r>
              <a:rPr lang="ar-SA" dirty="0"/>
              <a:t>الغطاء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6336" y="3317377"/>
            <a:ext cx="724364" cy="677108"/>
          </a:xfrm>
          <a:prstGeom prst="rect">
            <a:avLst/>
          </a:prstGeom>
          <a:solidFill>
            <a:srgbClr val="EFE4B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ar-SA" sz="2000" dirty="0"/>
              <a:t>مساحة</a:t>
            </a:r>
          </a:p>
          <a:p>
            <a:r>
              <a:rPr lang="ar-SA" dirty="0"/>
              <a:t>القاعدة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8376" y="3272695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5359683"/>
            <a:ext cx="576064" cy="1442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01396" y="4861069"/>
                <a:ext cx="762592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96" y="4861069"/>
                <a:ext cx="7625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9975" y="4868188"/>
                <a:ext cx="762592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75" y="4868188"/>
                <a:ext cx="76259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99776" y="5154326"/>
                <a:ext cx="762592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76" y="5154326"/>
                <a:ext cx="7625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508104" y="3013866"/>
            <a:ext cx="834600" cy="677108"/>
          </a:xfrm>
          <a:prstGeom prst="rect">
            <a:avLst/>
          </a:prstGeom>
          <a:solidFill>
            <a:srgbClr val="EFE4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A" sz="2000" dirty="0"/>
              <a:t>مساحة</a:t>
            </a:r>
            <a:r>
              <a:rPr lang="ar-SA" dirty="0"/>
              <a:t> </a:t>
            </a:r>
          </a:p>
          <a:p>
            <a:pPr algn="ctr"/>
            <a:r>
              <a:rPr lang="ar-SA" dirty="0"/>
              <a:t>الجوانب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56592" y="4222764"/>
                <a:ext cx="207640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592" y="4222764"/>
                <a:ext cx="207640" cy="400110"/>
              </a:xfrm>
              <a:prstGeom prst="rect">
                <a:avLst/>
              </a:prstGeom>
              <a:blipFill>
                <a:blip r:embed="rId7"/>
                <a:stretch>
                  <a:fillRect l="-47059" r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90776" y="5154326"/>
            <a:ext cx="275160" cy="267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127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لتحويلها إلى مسألة في متغير واحد ، نعلم أن حجم الزيت في العلبة هو: </a:t>
                </a:r>
                <a14:m>
                  <m:oMath xmlns:m="http://schemas.openxmlformats.org/officeDocument/2006/math"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litre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وبالتالي:</a:t>
                </a:r>
                <a:r>
                  <a:rPr lang="en-US" dirty="0"/>
                  <a:t> </a:t>
                </a:r>
                <a:r>
                  <a:rPr lang="ar-SA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أي أننا سنحتاج تقليل مساحة سطوح</a:t>
                </a:r>
                <a:r>
                  <a:rPr lang="en-US" dirty="0"/>
                  <a:t> </a:t>
                </a:r>
                <a:r>
                  <a:rPr lang="ar-SA" dirty="0"/>
                  <a:t>العلبة:</a:t>
                </a:r>
              </a:p>
              <a:p>
                <a:pPr marL="0" indent="0" algn="ctr" rtl="1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يجب أن تكون قيمة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ar-SA" dirty="0"/>
                  <a:t> </a:t>
                </a:r>
                <a:r>
                  <a:rPr lang="ar-SA" sz="2000" dirty="0"/>
                  <a:t> </a:t>
                </a:r>
                <a:r>
                  <a:rPr lang="ar-SA" dirty="0"/>
                  <a:t>أكبر من الصفر.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0822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إذا لدينا البرنامج غير الخطي التالي: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rtl="1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/>
                  <a:t> </a:t>
                </a:r>
                <a:r>
                  <a:rPr lang="en-US" dirty="0"/>
                  <a:t>                 </a:t>
                </a:r>
                <a:endParaRPr lang="ar-SA" sz="1400" dirty="0"/>
              </a:p>
              <a:p>
                <a:pPr marL="339725" indent="-339725" algn="r" rtl="1"/>
                <a:r>
                  <a:rPr lang="ar-SA" dirty="0"/>
                  <a:t>سنجد فيما بعد أن الحل الأمثل لهذا البرنامج غير الخطي هو:</a:t>
                </a:r>
              </a:p>
              <a:p>
                <a:pPr marL="0" indent="0" rtl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=5.42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rtl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500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500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=10.84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 algn="r" rtl="1">
                  <a:buNone/>
                </a:pPr>
                <a:endParaRPr lang="ar-SA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t="-1677" r="-1679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116488" y="6136700"/>
            <a:ext cx="280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dirty="0">
                <a:solidFill>
                  <a:srgbClr val="00B050"/>
                </a:solidFill>
              </a:rPr>
              <a:t>إذا الارتفاع = القطر</a:t>
            </a:r>
            <a:endParaRPr 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68888" y="4356393"/>
                <a:ext cx="280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553.58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888" y="4356393"/>
                <a:ext cx="28083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83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أمثلة لحالات البرامج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893763" y="1628800"/>
            <a:ext cx="7208969" cy="4780960"/>
            <a:chOff x="563" y="719"/>
            <a:chExt cx="4760" cy="3640"/>
          </a:xfrm>
        </p:grpSpPr>
        <p:sp>
          <p:nvSpPr>
            <p:cNvPr id="7" name="Freeform 3" descr="20%"/>
            <p:cNvSpPr>
              <a:spLocks/>
            </p:cNvSpPr>
            <p:nvPr/>
          </p:nvSpPr>
          <p:spPr bwMode="auto">
            <a:xfrm>
              <a:off x="3402" y="2841"/>
              <a:ext cx="1252" cy="1099"/>
            </a:xfrm>
            <a:custGeom>
              <a:avLst/>
              <a:gdLst>
                <a:gd name="T0" fmla="*/ 0 w 1252"/>
                <a:gd name="T1" fmla="*/ 294 h 1099"/>
                <a:gd name="T2" fmla="*/ 603 w 1252"/>
                <a:gd name="T3" fmla="*/ 0 h 1099"/>
                <a:gd name="T4" fmla="*/ 1251 w 1252"/>
                <a:gd name="T5" fmla="*/ 645 h 1099"/>
                <a:gd name="T6" fmla="*/ 1170 w 1252"/>
                <a:gd name="T7" fmla="*/ 1098 h 1099"/>
                <a:gd name="T8" fmla="*/ 3 w 1252"/>
                <a:gd name="T9" fmla="*/ 1095 h 1099"/>
                <a:gd name="T10" fmla="*/ 0 w 1252"/>
                <a:gd name="T11" fmla="*/ 294 h 10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52" h="1099">
                  <a:moveTo>
                    <a:pt x="0" y="294"/>
                  </a:moveTo>
                  <a:lnTo>
                    <a:pt x="603" y="0"/>
                  </a:lnTo>
                  <a:lnTo>
                    <a:pt x="1251" y="645"/>
                  </a:lnTo>
                  <a:lnTo>
                    <a:pt x="1170" y="1098"/>
                  </a:lnTo>
                  <a:lnTo>
                    <a:pt x="3" y="1095"/>
                  </a:lnTo>
                  <a:lnTo>
                    <a:pt x="0" y="294"/>
                  </a:lnTo>
                </a:path>
              </a:pathLst>
            </a:custGeom>
            <a:solidFill>
              <a:srgbClr val="00E2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" descr="20%"/>
            <p:cNvSpPr>
              <a:spLocks/>
            </p:cNvSpPr>
            <p:nvPr/>
          </p:nvSpPr>
          <p:spPr bwMode="auto">
            <a:xfrm>
              <a:off x="3402" y="1368"/>
              <a:ext cx="877" cy="790"/>
            </a:xfrm>
            <a:custGeom>
              <a:avLst/>
              <a:gdLst>
                <a:gd name="T0" fmla="*/ 3 w 877"/>
                <a:gd name="T1" fmla="*/ 0 h 790"/>
                <a:gd name="T2" fmla="*/ 528 w 877"/>
                <a:gd name="T3" fmla="*/ 0 h 790"/>
                <a:gd name="T4" fmla="*/ 876 w 877"/>
                <a:gd name="T5" fmla="*/ 420 h 790"/>
                <a:gd name="T6" fmla="*/ 876 w 877"/>
                <a:gd name="T7" fmla="*/ 789 h 790"/>
                <a:gd name="T8" fmla="*/ 0 w 877"/>
                <a:gd name="T9" fmla="*/ 789 h 790"/>
                <a:gd name="T10" fmla="*/ 3 w 877"/>
                <a:gd name="T11" fmla="*/ 0 h 7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7" h="790">
                  <a:moveTo>
                    <a:pt x="3" y="0"/>
                  </a:moveTo>
                  <a:lnTo>
                    <a:pt x="528" y="0"/>
                  </a:lnTo>
                  <a:lnTo>
                    <a:pt x="876" y="420"/>
                  </a:lnTo>
                  <a:lnTo>
                    <a:pt x="876" y="789"/>
                  </a:lnTo>
                  <a:lnTo>
                    <a:pt x="0" y="789"/>
                  </a:lnTo>
                  <a:lnTo>
                    <a:pt x="3" y="0"/>
                  </a:lnTo>
                </a:path>
              </a:pathLst>
            </a:custGeom>
            <a:solidFill>
              <a:srgbClr val="00E266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" descr="20%"/>
            <p:cNvSpPr>
              <a:spLocks/>
            </p:cNvSpPr>
            <p:nvPr/>
          </p:nvSpPr>
          <p:spPr bwMode="auto">
            <a:xfrm>
              <a:off x="576" y="1386"/>
              <a:ext cx="913" cy="778"/>
            </a:xfrm>
            <a:custGeom>
              <a:avLst/>
              <a:gdLst>
                <a:gd name="T0" fmla="*/ 0 w 913"/>
                <a:gd name="T1" fmla="*/ 0 h 778"/>
                <a:gd name="T2" fmla="*/ 519 w 913"/>
                <a:gd name="T3" fmla="*/ 0 h 778"/>
                <a:gd name="T4" fmla="*/ 564 w 913"/>
                <a:gd name="T5" fmla="*/ 6 h 778"/>
                <a:gd name="T6" fmla="*/ 618 w 913"/>
                <a:gd name="T7" fmla="*/ 12 h 778"/>
                <a:gd name="T8" fmla="*/ 657 w 913"/>
                <a:gd name="T9" fmla="*/ 27 h 778"/>
                <a:gd name="T10" fmla="*/ 714 w 913"/>
                <a:gd name="T11" fmla="*/ 48 h 778"/>
                <a:gd name="T12" fmla="*/ 792 w 913"/>
                <a:gd name="T13" fmla="*/ 102 h 778"/>
                <a:gd name="T14" fmla="*/ 828 w 913"/>
                <a:gd name="T15" fmla="*/ 147 h 778"/>
                <a:gd name="T16" fmla="*/ 861 w 913"/>
                <a:gd name="T17" fmla="*/ 195 h 778"/>
                <a:gd name="T18" fmla="*/ 882 w 913"/>
                <a:gd name="T19" fmla="*/ 237 h 778"/>
                <a:gd name="T20" fmla="*/ 897 w 913"/>
                <a:gd name="T21" fmla="*/ 282 h 778"/>
                <a:gd name="T22" fmla="*/ 903 w 913"/>
                <a:gd name="T23" fmla="*/ 312 h 778"/>
                <a:gd name="T24" fmla="*/ 912 w 913"/>
                <a:gd name="T25" fmla="*/ 387 h 778"/>
                <a:gd name="T26" fmla="*/ 912 w 913"/>
                <a:gd name="T27" fmla="*/ 438 h 778"/>
                <a:gd name="T28" fmla="*/ 912 w 913"/>
                <a:gd name="T29" fmla="*/ 777 h 778"/>
                <a:gd name="T30" fmla="*/ 0 w 913"/>
                <a:gd name="T31" fmla="*/ 774 h 778"/>
                <a:gd name="T32" fmla="*/ 0 w 913"/>
                <a:gd name="T33" fmla="*/ 0 h 7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3" h="778">
                  <a:moveTo>
                    <a:pt x="0" y="0"/>
                  </a:moveTo>
                  <a:lnTo>
                    <a:pt x="519" y="0"/>
                  </a:lnTo>
                  <a:lnTo>
                    <a:pt x="564" y="6"/>
                  </a:lnTo>
                  <a:lnTo>
                    <a:pt x="618" y="12"/>
                  </a:lnTo>
                  <a:lnTo>
                    <a:pt x="657" y="27"/>
                  </a:lnTo>
                  <a:lnTo>
                    <a:pt x="714" y="48"/>
                  </a:lnTo>
                  <a:lnTo>
                    <a:pt x="792" y="102"/>
                  </a:lnTo>
                  <a:lnTo>
                    <a:pt x="828" y="147"/>
                  </a:lnTo>
                  <a:lnTo>
                    <a:pt x="861" y="195"/>
                  </a:lnTo>
                  <a:lnTo>
                    <a:pt x="882" y="237"/>
                  </a:lnTo>
                  <a:lnTo>
                    <a:pt x="897" y="282"/>
                  </a:lnTo>
                  <a:lnTo>
                    <a:pt x="903" y="312"/>
                  </a:lnTo>
                  <a:lnTo>
                    <a:pt x="912" y="387"/>
                  </a:lnTo>
                  <a:lnTo>
                    <a:pt x="912" y="438"/>
                  </a:lnTo>
                  <a:lnTo>
                    <a:pt x="912" y="777"/>
                  </a:lnTo>
                  <a:lnTo>
                    <a:pt x="0" y="774"/>
                  </a:lnTo>
                  <a:lnTo>
                    <a:pt x="0" y="0"/>
                  </a:lnTo>
                </a:path>
              </a:pathLst>
            </a:custGeom>
            <a:solidFill>
              <a:srgbClr val="00E266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576" y="720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74" y="2160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77" y="1384"/>
              <a:ext cx="52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9"/>
            <p:cNvSpPr>
              <a:spLocks/>
            </p:cNvSpPr>
            <p:nvPr/>
          </p:nvSpPr>
          <p:spPr bwMode="auto">
            <a:xfrm>
              <a:off x="1107" y="1384"/>
              <a:ext cx="385" cy="372"/>
            </a:xfrm>
            <a:custGeom>
              <a:avLst/>
              <a:gdLst>
                <a:gd name="T0" fmla="*/ 0 w 21656"/>
                <a:gd name="T1" fmla="*/ 0 h 21600"/>
                <a:gd name="T2" fmla="*/ 385 w 21656"/>
                <a:gd name="T3" fmla="*/ 372 h 21600"/>
                <a:gd name="T4" fmla="*/ 1 w 21656"/>
                <a:gd name="T5" fmla="*/ 3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6" h="21600" fill="none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</a:path>
                <a:path w="21656" h="21600" stroke="0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  <a:lnTo>
                    <a:pt x="5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491" y="1758"/>
              <a:ext cx="0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918" y="951"/>
              <a:ext cx="903" cy="10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93" y="864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مستقيم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089" y="969"/>
              <a:ext cx="243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735" y="1279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480" y="1380"/>
              <a:ext cx="26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673" y="1743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91" y="2262"/>
              <a:ext cx="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غير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18" descr="20%"/>
            <p:cNvSpPr>
              <a:spLocks/>
            </p:cNvSpPr>
            <p:nvPr/>
          </p:nvSpPr>
          <p:spPr bwMode="auto">
            <a:xfrm>
              <a:off x="565" y="3132"/>
              <a:ext cx="913" cy="778"/>
            </a:xfrm>
            <a:custGeom>
              <a:avLst/>
              <a:gdLst>
                <a:gd name="T0" fmla="*/ 0 w 913"/>
                <a:gd name="T1" fmla="*/ 0 h 778"/>
                <a:gd name="T2" fmla="*/ 519 w 913"/>
                <a:gd name="T3" fmla="*/ 0 h 778"/>
                <a:gd name="T4" fmla="*/ 564 w 913"/>
                <a:gd name="T5" fmla="*/ 6 h 778"/>
                <a:gd name="T6" fmla="*/ 618 w 913"/>
                <a:gd name="T7" fmla="*/ 12 h 778"/>
                <a:gd name="T8" fmla="*/ 657 w 913"/>
                <a:gd name="T9" fmla="*/ 27 h 778"/>
                <a:gd name="T10" fmla="*/ 714 w 913"/>
                <a:gd name="T11" fmla="*/ 48 h 778"/>
                <a:gd name="T12" fmla="*/ 792 w 913"/>
                <a:gd name="T13" fmla="*/ 102 h 778"/>
                <a:gd name="T14" fmla="*/ 828 w 913"/>
                <a:gd name="T15" fmla="*/ 147 h 778"/>
                <a:gd name="T16" fmla="*/ 861 w 913"/>
                <a:gd name="T17" fmla="*/ 195 h 778"/>
                <a:gd name="T18" fmla="*/ 882 w 913"/>
                <a:gd name="T19" fmla="*/ 237 h 778"/>
                <a:gd name="T20" fmla="*/ 897 w 913"/>
                <a:gd name="T21" fmla="*/ 282 h 778"/>
                <a:gd name="T22" fmla="*/ 903 w 913"/>
                <a:gd name="T23" fmla="*/ 312 h 778"/>
                <a:gd name="T24" fmla="*/ 912 w 913"/>
                <a:gd name="T25" fmla="*/ 387 h 778"/>
                <a:gd name="T26" fmla="*/ 912 w 913"/>
                <a:gd name="T27" fmla="*/ 438 h 778"/>
                <a:gd name="T28" fmla="*/ 912 w 913"/>
                <a:gd name="T29" fmla="*/ 777 h 778"/>
                <a:gd name="T30" fmla="*/ 0 w 913"/>
                <a:gd name="T31" fmla="*/ 774 h 778"/>
                <a:gd name="T32" fmla="*/ 0 w 913"/>
                <a:gd name="T33" fmla="*/ 0 h 7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3" h="778">
                  <a:moveTo>
                    <a:pt x="0" y="0"/>
                  </a:moveTo>
                  <a:lnTo>
                    <a:pt x="519" y="0"/>
                  </a:lnTo>
                  <a:lnTo>
                    <a:pt x="564" y="6"/>
                  </a:lnTo>
                  <a:lnTo>
                    <a:pt x="618" y="12"/>
                  </a:lnTo>
                  <a:lnTo>
                    <a:pt x="657" y="27"/>
                  </a:lnTo>
                  <a:lnTo>
                    <a:pt x="714" y="48"/>
                  </a:lnTo>
                  <a:lnTo>
                    <a:pt x="792" y="102"/>
                  </a:lnTo>
                  <a:lnTo>
                    <a:pt x="828" y="147"/>
                  </a:lnTo>
                  <a:lnTo>
                    <a:pt x="861" y="195"/>
                  </a:lnTo>
                  <a:lnTo>
                    <a:pt x="882" y="237"/>
                  </a:lnTo>
                  <a:lnTo>
                    <a:pt x="897" y="282"/>
                  </a:lnTo>
                  <a:lnTo>
                    <a:pt x="903" y="312"/>
                  </a:lnTo>
                  <a:lnTo>
                    <a:pt x="912" y="387"/>
                  </a:lnTo>
                  <a:lnTo>
                    <a:pt x="912" y="438"/>
                  </a:lnTo>
                  <a:lnTo>
                    <a:pt x="912" y="777"/>
                  </a:lnTo>
                  <a:lnTo>
                    <a:pt x="0" y="774"/>
                  </a:lnTo>
                  <a:lnTo>
                    <a:pt x="0" y="0"/>
                  </a:lnTo>
                </a:path>
              </a:pathLst>
            </a:custGeom>
            <a:solidFill>
              <a:srgbClr val="00E266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565" y="246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63" y="3906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66" y="3130"/>
              <a:ext cx="52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22"/>
            <p:cNvSpPr>
              <a:spLocks/>
            </p:cNvSpPr>
            <p:nvPr/>
          </p:nvSpPr>
          <p:spPr bwMode="auto">
            <a:xfrm>
              <a:off x="1096" y="3130"/>
              <a:ext cx="385" cy="372"/>
            </a:xfrm>
            <a:custGeom>
              <a:avLst/>
              <a:gdLst>
                <a:gd name="T0" fmla="*/ 0 w 21656"/>
                <a:gd name="T1" fmla="*/ 0 h 21600"/>
                <a:gd name="T2" fmla="*/ 385 w 21656"/>
                <a:gd name="T3" fmla="*/ 372 h 21600"/>
                <a:gd name="T4" fmla="*/ 1 w 21656"/>
                <a:gd name="T5" fmla="*/ 3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6" h="21600" fill="none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</a:path>
                <a:path w="21656" h="21600" stroke="0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  <a:lnTo>
                    <a:pt x="5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80" y="3504"/>
              <a:ext cx="0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522" y="2596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منحنى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324" y="2715"/>
              <a:ext cx="243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729" y="3007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480" y="3140"/>
              <a:ext cx="26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62" y="3487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85" y="4020"/>
              <a:ext cx="1225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غير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غير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34" name="Arc 30"/>
            <p:cNvSpPr>
              <a:spLocks/>
            </p:cNvSpPr>
            <p:nvPr/>
          </p:nvSpPr>
          <p:spPr bwMode="auto">
            <a:xfrm>
              <a:off x="1285" y="2824"/>
              <a:ext cx="525" cy="707"/>
            </a:xfrm>
            <a:custGeom>
              <a:avLst/>
              <a:gdLst>
                <a:gd name="T0" fmla="*/ 525 w 21600"/>
                <a:gd name="T1" fmla="*/ 707 h 21600"/>
                <a:gd name="T2" fmla="*/ 0 w 21600"/>
                <a:gd name="T3" fmla="*/ 0 h 21600"/>
                <a:gd name="T4" fmla="*/ 525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3404" y="719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3402" y="2159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200" y="857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منحنى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3985" y="978"/>
              <a:ext cx="243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399" y="1346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H="1">
              <a:off x="4180" y="1432"/>
              <a:ext cx="26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501" y="1742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436" y="2241"/>
              <a:ext cx="1137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غير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3405" y="1367"/>
              <a:ext cx="53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930" y="1368"/>
              <a:ext cx="354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>
              <a:off x="4280" y="1791"/>
              <a:ext cx="1" cy="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42"/>
            <p:cNvSpPr>
              <a:spLocks/>
            </p:cNvSpPr>
            <p:nvPr/>
          </p:nvSpPr>
          <p:spPr bwMode="auto">
            <a:xfrm>
              <a:off x="3941" y="1045"/>
              <a:ext cx="525" cy="707"/>
            </a:xfrm>
            <a:custGeom>
              <a:avLst/>
              <a:gdLst>
                <a:gd name="T0" fmla="*/ 525 w 21600"/>
                <a:gd name="T1" fmla="*/ 707 h 21600"/>
                <a:gd name="T2" fmla="*/ 0 w 21600"/>
                <a:gd name="T3" fmla="*/ 0 h 21600"/>
                <a:gd name="T4" fmla="*/ 525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V="1">
              <a:off x="3404" y="249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3402" y="3936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150" y="2680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منحنى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022" y="2802"/>
              <a:ext cx="175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538" y="3036"/>
              <a:ext cx="69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H="1">
              <a:off x="4174" y="3174"/>
              <a:ext cx="355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434" y="3619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436" y="4032"/>
              <a:ext cx="1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غير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V="1">
              <a:off x="3405" y="2835"/>
              <a:ext cx="600" cy="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4005" y="2835"/>
              <a:ext cx="653" cy="6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4573" y="3492"/>
              <a:ext cx="80" cy="4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 rot="2700000">
              <a:off x="3759" y="3207"/>
              <a:ext cx="759" cy="3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 rot="2700000">
              <a:off x="3820" y="3235"/>
              <a:ext cx="628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Oval 56"/>
            <p:cNvSpPr>
              <a:spLocks noChangeArrowheads="1"/>
            </p:cNvSpPr>
            <p:nvPr/>
          </p:nvSpPr>
          <p:spPr bwMode="auto">
            <a:xfrm rot="2700000">
              <a:off x="3878" y="3266"/>
              <a:ext cx="511" cy="2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Oval 57"/>
            <p:cNvSpPr>
              <a:spLocks noChangeArrowheads="1"/>
            </p:cNvSpPr>
            <p:nvPr/>
          </p:nvSpPr>
          <p:spPr bwMode="auto">
            <a:xfrm rot="2700000">
              <a:off x="3927" y="3289"/>
              <a:ext cx="401" cy="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7160720" y="3518545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7131684" y="5854684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2859167" y="5814767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2871686" y="3544961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37248" y="1567371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4816267" y="1523713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4780370" y="3881892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523312" y="3823907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6228184" y="2708920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23728" y="263691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23728" y="496033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218352" y="5052004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49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/>
                <a:r>
                  <a:rPr lang="ar-SA" sz="2800" dirty="0">
                    <a:latin typeface="Cambria Math" panose="02040503050406030204" pitchFamily="18" charset="0"/>
                  </a:rPr>
                  <a:t>سندرس فقط كيفية حل البرامج غير الخطية الغير مقيدة التي تحتوي على متغير واحد فقط.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altLang="zh-TW" sz="2800" dirty="0">
                    <a:latin typeface="Cambria Math" panose="02040503050406030204" pitchFamily="18" charset="0"/>
                  </a:rPr>
                  <a:t>    أي سندرس فقط ا</a:t>
                </a:r>
                <a:r>
                  <a:rPr lang="ar-SA" sz="2800" dirty="0"/>
                  <a:t>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80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marL="0" indent="0" rtl="1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/>
                <a:endParaRPr lang="ar-SA" altLang="zh-TW" sz="1050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ar-SA" altLang="zh-TW" sz="2800" dirty="0">
                    <a:latin typeface="Cambria Math" panose="02040503050406030204" pitchFamily="18" charset="0"/>
                  </a:rPr>
                  <a:t>سنفترض أن الدالة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</a:rPr>
                  <a:t> معرفة ومتصلة على الفترة الحقيقية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</a:rPr>
                  <a:t>.</a:t>
                </a:r>
              </a:p>
              <a:p>
                <a:pPr algn="r" rtl="1"/>
                <a:r>
                  <a:rPr lang="ar-SA" altLang="zh-TW" sz="2800" dirty="0">
                    <a:latin typeface="Cambria Math" panose="02040503050406030204" pitchFamily="18" charset="0"/>
                  </a:rPr>
                  <a:t>سنفترض وجود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</a:rPr>
                  <a:t> , …</a:t>
                </a:r>
                <a:r>
                  <a:rPr lang="ar-SA" altLang="zh-TW" sz="2800" dirty="0">
                    <a:latin typeface="Cambria Math" panose="02040503050406030204" pitchFamily="18" charset="0"/>
                  </a:rPr>
                  <a:t> حسب الحاجة في الفترة الحقيقية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560"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75956" y="306896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أو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6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الدوال المحدبة والدوال المقعرة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r" rtl="1"/>
            <a:r>
              <a:rPr lang="ar-SA" dirty="0"/>
              <a:t>الدالة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sz="1200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ar-SA" dirty="0"/>
              <a:t> هي دالة محدبة (</a:t>
            </a:r>
            <a:r>
              <a:rPr lang="en-US" dirty="0"/>
              <a:t>convex</a:t>
            </a:r>
            <a:r>
              <a:rPr lang="ar-SA" dirty="0"/>
              <a:t>) إذا كان الخط المستقيم الرابط بين أي نقطتين على رسم الدالة يقع فوق الرسم</a:t>
            </a:r>
            <a:r>
              <a:rPr lang="ar-SA" altLang="zh-TW" dirty="0">
                <a:latin typeface="Times New Roman" panose="02020603050405020304" pitchFamily="18" charset="0"/>
              </a:rPr>
              <a:t>.</a:t>
            </a:r>
          </a:p>
          <a:p>
            <a:pPr marL="0" indent="0" algn="r" rtl="1">
              <a:buNone/>
            </a:pPr>
            <a:endParaRPr lang="ar-S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74813" y="5746021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5974" y="5746020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5282044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2708920"/>
            <a:ext cx="8019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9146" y="558924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22009" y="2986362"/>
            <a:ext cx="31250" cy="3088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39952" y="4394600"/>
            <a:ext cx="0" cy="121430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47203" y="3870880"/>
            <a:ext cx="32909" cy="171836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9922" y="5474578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28074" y="5479762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Freeform 19"/>
          <p:cNvSpPr/>
          <p:nvPr/>
        </p:nvSpPr>
        <p:spPr>
          <a:xfrm rot="10800000">
            <a:off x="3548424" y="2929805"/>
            <a:ext cx="2806540" cy="1605379"/>
          </a:xfrm>
          <a:custGeom>
            <a:avLst/>
            <a:gdLst>
              <a:gd name="connsiteX0" fmla="*/ 0 w 2379407"/>
              <a:gd name="connsiteY0" fmla="*/ 1248161 h 1248161"/>
              <a:gd name="connsiteX1" fmla="*/ 1415845 w 2379407"/>
              <a:gd name="connsiteY1" fmla="*/ 9297 h 1248161"/>
              <a:gd name="connsiteX2" fmla="*/ 2379407 w 2379407"/>
              <a:gd name="connsiteY2" fmla="*/ 648393 h 1248161"/>
              <a:gd name="connsiteX3" fmla="*/ 2379407 w 2379407"/>
              <a:gd name="connsiteY3" fmla="*/ 648393 h 124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407" h="1248161">
                <a:moveTo>
                  <a:pt x="0" y="1248161"/>
                </a:moveTo>
                <a:cubicBezTo>
                  <a:pt x="509638" y="678709"/>
                  <a:pt x="1019277" y="109258"/>
                  <a:pt x="1415845" y="9297"/>
                </a:cubicBezTo>
                <a:cubicBezTo>
                  <a:pt x="1812413" y="-90664"/>
                  <a:pt x="2379407" y="648393"/>
                  <a:pt x="2379407" y="648393"/>
                </a:cubicBezTo>
                <a:lnTo>
                  <a:pt x="2379407" y="648393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189271" y="3861048"/>
            <a:ext cx="1310658" cy="4362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56514" y="425930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90097" y="3778958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19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7FA-AF7C-4FDB-8157-89CEFBF9ADC5}" type="slidenum">
              <a:rPr lang="ar-SA"/>
              <a:pPr/>
              <a:t>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مقدمة في البرمجة غير الخطية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341313" indent="-341313" algn="r" rtl="1"/>
            <a:r>
              <a:rPr lang="ar-SA" b="1" dirty="0"/>
              <a:t>تعريف:</a:t>
            </a:r>
          </a:p>
          <a:p>
            <a:pPr marL="747713" lvl="1" indent="-23813" algn="r" rtl="1"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</a:rPr>
              <a:t>يقال أن الدالة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 دالة غير خطية </a:t>
            </a:r>
            <a:r>
              <a:rPr lang="ar-S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إذا لا يمكن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تمثيلها على الصورة:</a:t>
            </a:r>
          </a:p>
          <a:p>
            <a:pPr marL="1257300" lvl="1" indent="-533400" algn="ctr" rtl="1">
              <a:buFontTx/>
              <a:buNone/>
            </a:pP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8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 indent="-341313" algn="r" rtl="1">
              <a:buFontTx/>
              <a:buNone/>
            </a:pPr>
            <a:r>
              <a:rPr lang="ar-SA" dirty="0"/>
              <a:t>	   بحيث أن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dirty="0"/>
              <a:t>هي ثوابت</a:t>
            </a:r>
            <a:r>
              <a:rPr lang="ar-SA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ar-SA" dirty="0"/>
          </a:p>
          <a:p>
            <a:pPr marL="341313" indent="-341313" algn="r" rtl="1"/>
            <a:r>
              <a:rPr lang="ar-SA" b="1" dirty="0"/>
              <a:t>تعريف:</a:t>
            </a:r>
          </a:p>
          <a:p>
            <a:pPr marL="1257300" lvl="1" indent="-533400" algn="r" rtl="1"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</a:rPr>
              <a:t>لأي دالة غير خطية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  وثابت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ar-SA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فإن:</a:t>
            </a:r>
          </a:p>
          <a:p>
            <a:pPr marL="1257300" lvl="1" indent="-533400" algn="r" rtl="1">
              <a:buFontTx/>
              <a:buNone/>
            </a:pPr>
            <a:r>
              <a:rPr lang="ar-SA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أو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≥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   </a:t>
            </a:r>
            <a:endParaRPr lang="ar-SA" dirty="0">
              <a:solidFill>
                <a:srgbClr val="0000FF"/>
              </a:solidFill>
            </a:endParaRPr>
          </a:p>
          <a:p>
            <a:pPr marL="1257300" lvl="1" indent="-533400" algn="r" rtl="1">
              <a:buFontTx/>
              <a:buNone/>
            </a:pPr>
            <a:r>
              <a:rPr lang="ar-SA" dirty="0"/>
              <a:t>تسمى </a:t>
            </a:r>
            <a:r>
              <a:rPr lang="ar-SA" dirty="0" err="1"/>
              <a:t>متراجحة</a:t>
            </a:r>
            <a:r>
              <a:rPr lang="ar-SA" dirty="0"/>
              <a:t> غير خطية ،</a:t>
            </a:r>
          </a:p>
          <a:p>
            <a:pPr marL="1257300" lvl="1" indent="-533400" algn="r" rtl="1">
              <a:buFontTx/>
              <a:buNone/>
            </a:pPr>
            <a:r>
              <a:rPr lang="ar-SA" i="1" dirty="0">
                <a:latin typeface="Times New Roman" pitchFamily="18" charset="0"/>
                <a:cs typeface="Times New Roman" pitchFamily="18" charset="0"/>
              </a:rPr>
              <a:t>و 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ar-SA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تسمى معادلة غير خطية.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>
          <a:xfrm>
            <a:off x="3349636" y="3623821"/>
            <a:ext cx="2806540" cy="1605379"/>
          </a:xfrm>
          <a:custGeom>
            <a:avLst/>
            <a:gdLst>
              <a:gd name="connsiteX0" fmla="*/ 0 w 2379407"/>
              <a:gd name="connsiteY0" fmla="*/ 1248161 h 1248161"/>
              <a:gd name="connsiteX1" fmla="*/ 1415845 w 2379407"/>
              <a:gd name="connsiteY1" fmla="*/ 9297 h 1248161"/>
              <a:gd name="connsiteX2" fmla="*/ 2379407 w 2379407"/>
              <a:gd name="connsiteY2" fmla="*/ 648393 h 1248161"/>
              <a:gd name="connsiteX3" fmla="*/ 2379407 w 2379407"/>
              <a:gd name="connsiteY3" fmla="*/ 648393 h 124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407" h="1248161">
                <a:moveTo>
                  <a:pt x="0" y="1248161"/>
                </a:moveTo>
                <a:cubicBezTo>
                  <a:pt x="509638" y="678709"/>
                  <a:pt x="1019277" y="109258"/>
                  <a:pt x="1415845" y="9297"/>
                </a:cubicBezTo>
                <a:cubicBezTo>
                  <a:pt x="1812413" y="-90664"/>
                  <a:pt x="2379407" y="648393"/>
                  <a:pt x="2379407" y="648393"/>
                </a:cubicBezTo>
                <a:lnTo>
                  <a:pt x="2379407" y="648393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الدوال المحدبة والدوال المقعرة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r" rtl="1"/>
            <a:r>
              <a:rPr lang="ar-SA" dirty="0"/>
              <a:t>الدالة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sz="1200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ar-SA" dirty="0"/>
              <a:t> هي دالة مقعرة (</a:t>
            </a:r>
            <a:r>
              <a:rPr lang="en-US" dirty="0"/>
              <a:t>concave</a:t>
            </a:r>
            <a:r>
              <a:rPr lang="ar-SA" dirty="0"/>
              <a:t>) إذا كان الخط المستقيم الرابط بين أي نقطتين على رسم الدالة يقع تحت الرسم</a:t>
            </a:r>
            <a:r>
              <a:rPr lang="ar-SA" altLang="zh-TW" dirty="0">
                <a:latin typeface="Times New Roman" panose="02020603050405020304" pitchFamily="18" charset="0"/>
              </a:rPr>
              <a:t>.</a:t>
            </a:r>
          </a:p>
          <a:p>
            <a:pPr marL="0" indent="0" algn="r" rtl="1">
              <a:buNone/>
            </a:pPr>
            <a:endParaRPr lang="ar-S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4813" y="5746021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974" y="5746020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5282044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2708920"/>
            <a:ext cx="8019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9146" y="558924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22009" y="2986362"/>
            <a:ext cx="31250" cy="3088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39952" y="4394600"/>
            <a:ext cx="0" cy="121430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59922" y="5474578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28074" y="5479762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547203" y="3870880"/>
            <a:ext cx="32909" cy="171836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90097" y="3778958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56514" y="425930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189271" y="3861048"/>
            <a:ext cx="1310658" cy="4362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الدوال المحدبة والدوال المقعرة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endParaRPr lang="ar-SA" sz="1200" dirty="0"/>
          </a:p>
          <a:p>
            <a:pPr marL="0" indent="0" algn="r" rtl="1">
              <a:buNone/>
            </a:pPr>
            <a:r>
              <a:rPr lang="ar-SA" dirty="0"/>
              <a:t>مثال لدالة غير محدبة ولا مقعرة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5282044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2708920"/>
            <a:ext cx="8019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69146" y="558924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22009" y="2986362"/>
            <a:ext cx="31250" cy="3088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301639" y="3520178"/>
            <a:ext cx="2782529" cy="1492998"/>
          </a:xfrm>
          <a:custGeom>
            <a:avLst/>
            <a:gdLst>
              <a:gd name="connsiteX0" fmla="*/ 0 w 2782529"/>
              <a:gd name="connsiteY0" fmla="*/ 1474838 h 1492998"/>
              <a:gd name="connsiteX1" fmla="*/ 786581 w 2782529"/>
              <a:gd name="connsiteY1" fmla="*/ 639096 h 1492998"/>
              <a:gd name="connsiteX2" fmla="*/ 1681316 w 2782529"/>
              <a:gd name="connsiteY2" fmla="*/ 1484671 h 1492998"/>
              <a:gd name="connsiteX3" fmla="*/ 2782529 w 2782529"/>
              <a:gd name="connsiteY3" fmla="*/ 0 h 1492998"/>
              <a:gd name="connsiteX4" fmla="*/ 2782529 w 2782529"/>
              <a:gd name="connsiteY4" fmla="*/ 0 h 149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529" h="1492998">
                <a:moveTo>
                  <a:pt x="0" y="1474838"/>
                </a:moveTo>
                <a:cubicBezTo>
                  <a:pt x="253181" y="1056147"/>
                  <a:pt x="506362" y="637457"/>
                  <a:pt x="786581" y="639096"/>
                </a:cubicBezTo>
                <a:cubicBezTo>
                  <a:pt x="1066800" y="640735"/>
                  <a:pt x="1348658" y="1591187"/>
                  <a:pt x="1681316" y="1484671"/>
                </a:cubicBezTo>
                <a:cubicBezTo>
                  <a:pt x="2013974" y="1378155"/>
                  <a:pt x="2782529" y="0"/>
                  <a:pt x="2782529" y="0"/>
                </a:cubicBezTo>
                <a:lnTo>
                  <a:pt x="2782529" y="0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68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النقاط الصغرى والعظمى المحلية </a:t>
            </a:r>
            <a:r>
              <a:rPr lang="en-US" sz="4000" b="1" dirty="0">
                <a:solidFill>
                  <a:srgbClr val="002060"/>
                </a:solidFill>
              </a:rPr>
              <a:t>(Local)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f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)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المعرفة على الفترة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يقال أن النقطة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هي:</a:t>
                </a:r>
                <a:endParaRPr lang="ar-SA" sz="1200" dirty="0"/>
              </a:p>
              <a:p>
                <a:pPr marL="339725" indent="-339725" algn="r" rtl="1"/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صغرى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محلية (أو موضعية)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endParaRPr lang="en-US" altLang="zh-TW" i="1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/>
                  <a:t>إذا وجدت فترة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</a:rPr>
                  <a:t>]</a:t>
                </a:r>
                <a:r>
                  <a:rPr lang="ar-SA" dirty="0"/>
                  <a:t> بحيث أن:</a:t>
                </a:r>
                <a:endParaRPr lang="en-US" dirty="0"/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ar-SA" altLang="zh-TW" sz="1800" dirty="0">
                  <a:latin typeface="Times New Roman" panose="02020603050405020304" pitchFamily="18" charset="0"/>
                </a:endParaRPr>
              </a:p>
              <a:p>
                <a:pPr marL="339725" indent="-339725" algn="r" rtl="1">
                  <a:spcBef>
                    <a:spcPts val="0"/>
                  </a:spcBef>
                </a:pPr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عظمى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محلية (أو موضعية)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إذا وجدت فترة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</a:rPr>
                  <a:t>]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dirty="0"/>
                  <a:t>بحيث أن:</a:t>
                </a:r>
                <a:endParaRPr lang="en-US" dirty="0"/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0" indent="0" algn="ctr" rtl="1">
                  <a:spcBef>
                    <a:spcPts val="0"/>
                  </a:spcBef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806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488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النقاط الصغرى والعظمى الشاملة </a:t>
            </a:r>
            <a:r>
              <a:rPr lang="en-US" sz="4000" b="1" dirty="0">
                <a:solidFill>
                  <a:srgbClr val="002060"/>
                </a:solidFill>
              </a:rPr>
              <a:t>(Global)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f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)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المعرفة على الفترة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يقال أن النقطة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هي:</a:t>
                </a:r>
              </a:p>
              <a:p>
                <a:pPr marL="0" indent="0" algn="r" rtl="1">
                  <a:buNone/>
                </a:pPr>
                <a:endParaRPr lang="ar-SA" sz="1200" dirty="0"/>
              </a:p>
              <a:p>
                <a:pPr marL="339725" indent="-339725" algn="r" rtl="1"/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صغرى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شاملة (أو كلية)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r>
                  <a:rPr lang="ar-SA" dirty="0"/>
                  <a:t>إذا كانت </a:t>
                </a:r>
                <a:endParaRPr lang="en-US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  </a:t>
                </a:r>
              </a:p>
              <a:p>
                <a:pPr marL="339725" indent="-339725" algn="r" rtl="1"/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عظمى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شاملة (أو كلية)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r>
                  <a:rPr lang="ar-SA" dirty="0"/>
                  <a:t>إذا كانت</a:t>
                </a:r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806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5216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النقاط الصغرى والعظمى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166688" lvl="1" indent="0" algn="r" rt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Minimize </a:t>
            </a:r>
            <a:r>
              <a:rPr lang="en-US" b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</a:rPr>
              <a:t>⇔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Maximize</a:t>
            </a:r>
            <a:r>
              <a:rPr lang="en-US" b="1" dirty="0"/>
              <a:t>  </a:t>
            </a:r>
            <a:r>
              <a:rPr lang="en-US" dirty="0"/>
              <a:t>−</a:t>
            </a:r>
            <a:r>
              <a:rPr lang="en-US" sz="800" b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23900" lvl="1" indent="0" algn="ctr" rtl="1">
              <a:buNone/>
            </a:pPr>
            <a:endParaRPr lang="ar-SA" dirty="0"/>
          </a:p>
        </p:txBody>
      </p:sp>
      <p:sp>
        <p:nvSpPr>
          <p:cNvPr id="2" name="TextBox 1"/>
          <p:cNvSpPr txBox="1"/>
          <p:nvPr/>
        </p:nvSpPr>
        <p:spPr>
          <a:xfrm>
            <a:off x="5700592" y="4204331"/>
            <a:ext cx="899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محلية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88624" y="3114055"/>
            <a:ext cx="10431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محلية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11134" y="3068960"/>
            <a:ext cx="93610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شاملة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81006" y="4293096"/>
            <a:ext cx="9262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شاملة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89444" y="3573016"/>
            <a:ext cx="567620" cy="542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04180" y="2492896"/>
            <a:ext cx="27742" cy="3437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44323" y="4597101"/>
            <a:ext cx="582705" cy="592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166632" y="3407991"/>
            <a:ext cx="496814" cy="137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01840" y="4626719"/>
            <a:ext cx="458792" cy="1701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296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439536" y="2669592"/>
            <a:ext cx="2377440" cy="914400"/>
          </a:xfrm>
          <a:custGeom>
            <a:avLst/>
            <a:gdLst>
              <a:gd name="connsiteX0" fmla="*/ 0 w 2320412"/>
              <a:gd name="connsiteY0" fmla="*/ 29497 h 907989"/>
              <a:gd name="connsiteX1" fmla="*/ 422787 w 2320412"/>
              <a:gd name="connsiteY1" fmla="*/ 904568 h 907989"/>
              <a:gd name="connsiteX2" fmla="*/ 1071716 w 2320412"/>
              <a:gd name="connsiteY2" fmla="*/ 344129 h 907989"/>
              <a:gd name="connsiteX3" fmla="*/ 1661651 w 2320412"/>
              <a:gd name="connsiteY3" fmla="*/ 629265 h 907989"/>
              <a:gd name="connsiteX4" fmla="*/ 2320412 w 2320412"/>
              <a:gd name="connsiteY4" fmla="*/ 0 h 907989"/>
              <a:gd name="connsiteX5" fmla="*/ 2320412 w 2320412"/>
              <a:gd name="connsiteY5" fmla="*/ 0 h 90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0412" h="907989">
                <a:moveTo>
                  <a:pt x="0" y="29497"/>
                </a:moveTo>
                <a:cubicBezTo>
                  <a:pt x="122084" y="440813"/>
                  <a:pt x="244168" y="852129"/>
                  <a:pt x="422787" y="904568"/>
                </a:cubicBezTo>
                <a:cubicBezTo>
                  <a:pt x="601406" y="957007"/>
                  <a:pt x="865239" y="390013"/>
                  <a:pt x="1071716" y="344129"/>
                </a:cubicBezTo>
                <a:cubicBezTo>
                  <a:pt x="1278193" y="298245"/>
                  <a:pt x="1453535" y="686620"/>
                  <a:pt x="1661651" y="629265"/>
                </a:cubicBezTo>
                <a:cubicBezTo>
                  <a:pt x="1869767" y="571910"/>
                  <a:pt x="2320412" y="0"/>
                  <a:pt x="2320412" y="0"/>
                </a:cubicBezTo>
                <a:lnTo>
                  <a:pt x="2320412" y="0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V="1">
            <a:off x="3441291" y="4600792"/>
            <a:ext cx="2377440" cy="914400"/>
          </a:xfrm>
          <a:custGeom>
            <a:avLst/>
            <a:gdLst>
              <a:gd name="connsiteX0" fmla="*/ 0 w 2320412"/>
              <a:gd name="connsiteY0" fmla="*/ 29497 h 907989"/>
              <a:gd name="connsiteX1" fmla="*/ 422787 w 2320412"/>
              <a:gd name="connsiteY1" fmla="*/ 904568 h 907989"/>
              <a:gd name="connsiteX2" fmla="*/ 1071716 w 2320412"/>
              <a:gd name="connsiteY2" fmla="*/ 344129 h 907989"/>
              <a:gd name="connsiteX3" fmla="*/ 1661651 w 2320412"/>
              <a:gd name="connsiteY3" fmla="*/ 629265 h 907989"/>
              <a:gd name="connsiteX4" fmla="*/ 2320412 w 2320412"/>
              <a:gd name="connsiteY4" fmla="*/ 0 h 907989"/>
              <a:gd name="connsiteX5" fmla="*/ 2320412 w 2320412"/>
              <a:gd name="connsiteY5" fmla="*/ 0 h 90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0412" h="907989">
                <a:moveTo>
                  <a:pt x="0" y="29497"/>
                </a:moveTo>
                <a:cubicBezTo>
                  <a:pt x="122084" y="440813"/>
                  <a:pt x="244168" y="852129"/>
                  <a:pt x="422787" y="904568"/>
                </a:cubicBezTo>
                <a:cubicBezTo>
                  <a:pt x="601406" y="957007"/>
                  <a:pt x="865239" y="390013"/>
                  <a:pt x="1071716" y="344129"/>
                </a:cubicBezTo>
                <a:cubicBezTo>
                  <a:pt x="1278193" y="298245"/>
                  <a:pt x="1453535" y="686620"/>
                  <a:pt x="1661651" y="629265"/>
                </a:cubicBezTo>
                <a:cubicBezTo>
                  <a:pt x="1869767" y="571910"/>
                  <a:pt x="2320412" y="0"/>
                  <a:pt x="2320412" y="0"/>
                </a:cubicBezTo>
                <a:lnTo>
                  <a:pt x="2320412" y="0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83407" y="2380867"/>
            <a:ext cx="76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75842" y="5253582"/>
            <a:ext cx="102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−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901080" y="3602512"/>
            <a:ext cx="0" cy="1005840"/>
          </a:xfrm>
          <a:prstGeom prst="line">
            <a:avLst/>
          </a:prstGeom>
          <a:ln w="15875">
            <a:solidFill>
              <a:srgbClr val="00E26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15384" y="3327496"/>
            <a:ext cx="0" cy="1554480"/>
          </a:xfrm>
          <a:prstGeom prst="line">
            <a:avLst/>
          </a:prstGeom>
          <a:ln w="15875">
            <a:solidFill>
              <a:srgbClr val="00E26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81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الدالة وحيدة المنوال (</a:t>
            </a:r>
            <a:r>
              <a:rPr lang="en-US" sz="4000" b="1" dirty="0">
                <a:solidFill>
                  <a:srgbClr val="002060"/>
                </a:solidFill>
              </a:rPr>
              <a:t>Unimodal</a:t>
            </a:r>
            <a:r>
              <a:rPr lang="ar-SA" sz="4000" b="1" dirty="0">
                <a:solidFill>
                  <a:srgbClr val="002060"/>
                </a:solidFill>
              </a:rPr>
              <a:t>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993824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sz="2700" dirty="0">
                    <a:latin typeface="Times New Roman" panose="02020603050405020304" pitchFamily="18" charset="0"/>
                  </a:rPr>
                  <a:t>يقال للدالة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700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700" dirty="0">
                    <a:latin typeface="Times New Roman" panose="02020603050405020304" pitchFamily="18" charset="0"/>
                  </a:rPr>
                  <a:t> أنها </a:t>
                </a:r>
                <a:r>
                  <a:rPr lang="ar-SA" altLang="zh-TW" sz="27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وحيدة المنوال بشكل تام</a:t>
                </a:r>
                <a:r>
                  <a:rPr lang="ar-SA" altLang="zh-TW" sz="2700" dirty="0">
                    <a:latin typeface="Times New Roman" panose="02020603050405020304" pitchFamily="18" charset="0"/>
                  </a:rPr>
                  <a:t> إذا وجد نقطة</a:t>
                </a:r>
                <a14:m>
                  <m:oMath xmlns:m="http://schemas.openxmlformats.org/officeDocument/2006/math">
                    <m:r>
                      <a:rPr lang="en-US" altLang="zh-TW" sz="27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7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2700" dirty="0">
                    <a:latin typeface="Times New Roman" panose="02020603050405020304" pitchFamily="18" charset="0"/>
                  </a:rPr>
                  <a:t> بحيث أنه لأي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7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0" indent="0" algn="r" rtl="1">
                  <a:buNone/>
                </a:pPr>
                <a:r>
                  <a:rPr lang="ar-SA" altLang="zh-TW" sz="2800" dirty="0">
                    <a:latin typeface="Times New Roman" panose="02020603050405020304" pitchFamily="18" charset="0"/>
                  </a:rPr>
                  <a:t>لمسألة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min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971550" lvl="1" indent="-514350" eaLnBrk="1" hangingPunct="1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en-US" b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971550" lvl="1" indent="-514350" eaLnBrk="1" hangingPunct="1">
                  <a:buFont typeface="+mj-lt"/>
                  <a:buAutoNum type="arabicPeriod"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ar-SA" dirty="0">
                  <a:latin typeface="Times New Roman" panose="02020603050405020304" pitchFamily="18" charset="0"/>
                </a:endParaRPr>
              </a:p>
              <a:p>
                <a:pPr marL="0" lvl="1" indent="-628650" algn="r" rtl="1">
                  <a:spcBef>
                    <a:spcPts val="0"/>
                  </a:spcBef>
                  <a:buNone/>
                </a:pPr>
                <a:r>
                  <a:rPr lang="ar-SA" altLang="zh-TW" sz="2400" dirty="0">
                    <a:latin typeface="Times New Roman" panose="02020603050405020304" pitchFamily="18" charset="0"/>
                  </a:rPr>
                  <a:t>                      </a:t>
                </a:r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أي أن الدالة لها نقطه صغرى وحيدة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altLang="zh-TW" sz="2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(وبالتالي شاملة) </a:t>
                </a:r>
                <a:endParaRPr lang="en-US" sz="2500" dirty="0">
                  <a:solidFill>
                    <a:srgbClr val="00B050"/>
                  </a:solidFill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altLang="zh-TW" sz="2800" dirty="0">
                    <a:latin typeface="Times New Roman" panose="02020603050405020304" pitchFamily="18" charset="0"/>
                  </a:rPr>
                  <a:t>لمسألة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ax</m:t>
                    </m:r>
                    <m: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971550" lvl="1" indent="-514350" eaLnBrk="1" hangingPunct="1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en-US" altLang="en-US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971550" lvl="1" indent="-514350" eaLnBrk="1" hangingPunct="1">
                  <a:buFont typeface="+mj-lt"/>
                  <a:buAutoNum type="arabicPeriod"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)&gt;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ar-SA" altLang="en-US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117475" lvl="1" indent="107950" algn="r" rtl="1">
                  <a:buNone/>
                </a:pPr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               </a:t>
                </a:r>
                <a:r>
                  <a:rPr lang="en-US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أي أن الدالة لها نقطه عظمى وحيدة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altLang="zh-TW" sz="2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(وبالتالي شاملة) </a:t>
                </a:r>
                <a:endParaRPr lang="en-US" altLang="zh-TW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993824"/>
              </a:xfrm>
              <a:blipFill>
                <a:blip r:embed="rId2"/>
                <a:stretch>
                  <a:fillRect l="-1319" t="-976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4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الدالة وحيدة المنوال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sz="2800" dirty="0">
                    <a:latin typeface="Times New Roman" panose="02020603050405020304" pitchFamily="18" charset="0"/>
                  </a:rPr>
                  <a:t>للاختصار فإننا سنستخدم مصطلح دالة وحيدة المنوال ونعني دالة وحيدة المنوال بشكل تام. أمثلة لدوال وحيدة المنوال لمسألة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min</m:t>
                    </m:r>
                    <m: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r>
                  <a:rPr lang="ar-SA" altLang="zh-TW" sz="2800" dirty="0">
                    <a:latin typeface="Times New Roman" panose="02020603050405020304" pitchFamily="18" charset="0"/>
                  </a:rPr>
                  <a:t>وبالتالي يمكن أن تكون الدالة وحيدة المنوال دالة غير قابلة للاشتقاق ويمكن أن تكون غير متصلة ويمكن انت تكون غير محدبة وغير مقعرة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724400"/>
              </a:xfrm>
              <a:blipFill>
                <a:blip r:embed="rId2"/>
                <a:stretch>
                  <a:fillRect l="-2568" t="-1290" r="-1319" b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75556" y="2744965"/>
            <a:ext cx="17218" cy="215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528" y="4653136"/>
            <a:ext cx="23590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74525" y="2564904"/>
            <a:ext cx="70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6138" y="4581128"/>
            <a:ext cx="42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34168" y="2744964"/>
            <a:ext cx="17218" cy="215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82140" y="4653135"/>
            <a:ext cx="23590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4087" y="2564903"/>
            <a:ext cx="70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4750" y="4581127"/>
            <a:ext cx="42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27052" y="2744963"/>
            <a:ext cx="17218" cy="215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75024" y="4653134"/>
            <a:ext cx="23590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6971" y="2564902"/>
            <a:ext cx="70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07634" y="4581126"/>
            <a:ext cx="42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060826" y="3182212"/>
            <a:ext cx="1022555" cy="1062391"/>
          </a:xfrm>
          <a:custGeom>
            <a:avLst/>
            <a:gdLst>
              <a:gd name="connsiteX0" fmla="*/ 0 w 1022555"/>
              <a:gd name="connsiteY0" fmla="*/ 0 h 1062391"/>
              <a:gd name="connsiteX1" fmla="*/ 373626 w 1022555"/>
              <a:gd name="connsiteY1" fmla="*/ 1032387 h 1062391"/>
              <a:gd name="connsiteX2" fmla="*/ 1022555 w 1022555"/>
              <a:gd name="connsiteY2" fmla="*/ 806245 h 1062391"/>
              <a:gd name="connsiteX3" fmla="*/ 1022555 w 1022555"/>
              <a:gd name="connsiteY3" fmla="*/ 806245 h 10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555" h="1062391">
                <a:moveTo>
                  <a:pt x="0" y="0"/>
                </a:moveTo>
                <a:cubicBezTo>
                  <a:pt x="101600" y="449006"/>
                  <a:pt x="203200" y="898013"/>
                  <a:pt x="373626" y="1032387"/>
                </a:cubicBezTo>
                <a:cubicBezTo>
                  <a:pt x="544052" y="1166761"/>
                  <a:pt x="1022555" y="806245"/>
                  <a:pt x="1022555" y="806245"/>
                </a:cubicBezTo>
                <a:lnTo>
                  <a:pt x="1022555" y="806245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660232" y="3199794"/>
            <a:ext cx="288032" cy="44523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49355" y="3759034"/>
            <a:ext cx="446013" cy="28144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16144" y="3501008"/>
            <a:ext cx="505240" cy="308066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3184184" y="3464410"/>
            <a:ext cx="1277893" cy="1364527"/>
          </a:xfrm>
          <a:prstGeom prst="arc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>
            <a:off x="4519191" y="3457691"/>
            <a:ext cx="1277893" cy="1364527"/>
          </a:xfrm>
          <a:prstGeom prst="arc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295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الدالة متعددة المنوال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endParaRPr lang="ar-SA" sz="1000" dirty="0">
              <a:latin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ar-SA" dirty="0">
                <a:latin typeface="Times New Roman" panose="02020603050405020304" pitchFamily="18" charset="0"/>
              </a:rPr>
              <a:t>مثال لدالة متعددة المنوال: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8998" y="2748565"/>
            <a:ext cx="899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محلية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974267"/>
            <a:ext cx="10431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محلية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11639" y="5099560"/>
            <a:ext cx="93610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شاملة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29278" y="2207528"/>
            <a:ext cx="9262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شاملة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99523" y="2622127"/>
            <a:ext cx="204888" cy="3641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76569" y="4642401"/>
            <a:ext cx="196063" cy="4092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60991" y="3292921"/>
            <a:ext cx="496814" cy="2197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879667" y="5322763"/>
            <a:ext cx="536439" cy="1622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550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22091" y="3057172"/>
            <a:ext cx="5034116" cy="2212139"/>
          </a:xfrm>
          <a:custGeom>
            <a:avLst/>
            <a:gdLst>
              <a:gd name="connsiteX0" fmla="*/ 0 w 5034116"/>
              <a:gd name="connsiteY0" fmla="*/ 1013383 h 2212139"/>
              <a:gd name="connsiteX1" fmla="*/ 570271 w 5034116"/>
              <a:gd name="connsiteY1" fmla="*/ 964221 h 2212139"/>
              <a:gd name="connsiteX2" fmla="*/ 963561 w 5034116"/>
              <a:gd name="connsiteY2" fmla="*/ 669254 h 2212139"/>
              <a:gd name="connsiteX3" fmla="*/ 1435509 w 5034116"/>
              <a:gd name="connsiteY3" fmla="*/ 20325 h 2212139"/>
              <a:gd name="connsiteX4" fmla="*/ 1927122 w 5034116"/>
              <a:gd name="connsiteY4" fmla="*/ 1514828 h 2212139"/>
              <a:gd name="connsiteX5" fmla="*/ 2615380 w 5034116"/>
              <a:gd name="connsiteY5" fmla="*/ 521770 h 2212139"/>
              <a:gd name="connsiteX6" fmla="*/ 3539612 w 5034116"/>
              <a:gd name="connsiteY6" fmla="*/ 2203086 h 2212139"/>
              <a:gd name="connsiteX7" fmla="*/ 4021393 w 5034116"/>
              <a:gd name="connsiteY7" fmla="*/ 1180531 h 2212139"/>
              <a:gd name="connsiteX8" fmla="*/ 5034116 w 5034116"/>
              <a:gd name="connsiteY8" fmla="*/ 934725 h 221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4116" h="2212139">
                <a:moveTo>
                  <a:pt x="0" y="1013383"/>
                </a:moveTo>
                <a:cubicBezTo>
                  <a:pt x="204839" y="1017479"/>
                  <a:pt x="409678" y="1021576"/>
                  <a:pt x="570271" y="964221"/>
                </a:cubicBezTo>
                <a:cubicBezTo>
                  <a:pt x="730864" y="906866"/>
                  <a:pt x="819355" y="826570"/>
                  <a:pt x="963561" y="669254"/>
                </a:cubicBezTo>
                <a:cubicBezTo>
                  <a:pt x="1107767" y="511938"/>
                  <a:pt x="1274916" y="-120604"/>
                  <a:pt x="1435509" y="20325"/>
                </a:cubicBezTo>
                <a:cubicBezTo>
                  <a:pt x="1596102" y="161254"/>
                  <a:pt x="1730477" y="1431254"/>
                  <a:pt x="1927122" y="1514828"/>
                </a:cubicBezTo>
                <a:cubicBezTo>
                  <a:pt x="2123767" y="1598402"/>
                  <a:pt x="2346632" y="407060"/>
                  <a:pt x="2615380" y="521770"/>
                </a:cubicBezTo>
                <a:cubicBezTo>
                  <a:pt x="2884128" y="636480"/>
                  <a:pt x="3305277" y="2093293"/>
                  <a:pt x="3539612" y="2203086"/>
                </a:cubicBezTo>
                <a:cubicBezTo>
                  <a:pt x="3773947" y="2312879"/>
                  <a:pt x="3772309" y="1391925"/>
                  <a:pt x="4021393" y="1180531"/>
                </a:cubicBezTo>
                <a:cubicBezTo>
                  <a:pt x="4270477" y="969137"/>
                  <a:pt x="4652296" y="951931"/>
                  <a:pt x="5034116" y="934725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45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Clr>
                    <a:schemeClr val="tx1"/>
                  </a:buClr>
                  <a:buNone/>
                </a:pPr>
                <a:r>
                  <a:rPr lang="ar-SA" dirty="0"/>
                  <a:t>فيما يلي سنعرف كل من:</a:t>
                </a:r>
              </a:p>
              <a:p>
                <a:pPr marL="0" indent="0" algn="r" rtl="1">
                  <a:buClr>
                    <a:schemeClr val="tx1"/>
                  </a:buClr>
                  <a:buNone/>
                </a:pPr>
                <a:endParaRPr lang="en-US" sz="800" dirty="0"/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نقاط</a:t>
                </a:r>
                <a:r>
                  <a:rPr lang="ar-SA" dirty="0">
                    <a:solidFill>
                      <a:srgbClr val="0000FF"/>
                    </a:solidFill>
                  </a:rPr>
                  <a:t> الجذور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  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root</a:t>
                </a:r>
                <a:r>
                  <a:rPr lang="en-US" dirty="0"/>
                  <a:t> points)</a:t>
                </a:r>
                <a:r>
                  <a:rPr lang="ar-SA" dirty="0"/>
                  <a:t>          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النقاط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الثابتة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 </a:t>
                </a:r>
                <a:r>
                  <a:rPr lang="ar-SA" sz="2000" dirty="0"/>
                  <a:t>  </a:t>
                </a:r>
                <a:r>
                  <a:rPr lang="ar-SA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fixed</a:t>
                </a:r>
                <a:r>
                  <a:rPr lang="en-US" dirty="0"/>
                  <a:t> points)</a:t>
                </a:r>
                <a:r>
                  <a:rPr lang="ar-SA" dirty="0"/>
                  <a:t> 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النقاط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الساكنة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</a:t>
                </a:r>
                <a:r>
                  <a:rPr lang="ar-SA" sz="2000" dirty="0"/>
                  <a:t> </a:t>
                </a:r>
                <a:r>
                  <a:rPr lang="ar-SA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stationary</a:t>
                </a:r>
                <a:r>
                  <a:rPr lang="en-US" dirty="0"/>
                  <a:t> points)</a:t>
                </a:r>
                <a:r>
                  <a:rPr lang="ar-SA" dirty="0"/>
                  <a:t>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السرج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  </a:t>
                </a:r>
                <a:r>
                  <a:rPr lang="ar-SA" sz="2600" dirty="0"/>
                  <a:t> </a:t>
                </a:r>
                <a:r>
                  <a:rPr lang="ar-SA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saddle</a:t>
                </a:r>
                <a:r>
                  <a:rPr lang="en-US" dirty="0"/>
                  <a:t> points)</a:t>
                </a:r>
                <a:r>
                  <a:rPr lang="ar-SA" dirty="0"/>
                  <a:t>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الانقلاب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/>
                  <a:t> </a:t>
                </a:r>
                <a:r>
                  <a:rPr lang="ar-SA" altLang="zh-TW" sz="2400" dirty="0"/>
                  <a:t> </a:t>
                </a:r>
                <a:r>
                  <a:rPr lang="ar-SA" altLang="zh-TW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inflection</a:t>
                </a:r>
                <a:r>
                  <a:rPr lang="en-US" dirty="0"/>
                  <a:t> points)</a:t>
                </a:r>
                <a:r>
                  <a:rPr lang="ar-SA" dirty="0"/>
                  <a:t>    </a:t>
                </a:r>
                <a:endParaRPr lang="en-US" altLang="zh-TW" dirty="0"/>
              </a:p>
              <a:p>
                <a:pPr marL="0" indent="0" algn="r" rtl="1"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0885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نقاط الجذور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هي قيم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التي تحقق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النقاط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الثابتة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هي قيم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التي تحقق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ar-SA" dirty="0"/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النقاط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الساكنة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هي قيم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التي تحقق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مثال:  للدالة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ar-SA" dirty="0"/>
              </a:p>
              <a:p>
                <a:pPr marL="457200" lvl="1" indent="0" algn="r" rtl="1">
                  <a:buNone/>
                </a:pPr>
                <a:r>
                  <a:rPr lang="ar-SA" sz="3200" dirty="0"/>
                  <a:t>      </a:t>
                </a:r>
                <a:r>
                  <a:rPr lang="en-US" sz="3200" dirty="0"/>
                  <a:t> </a:t>
                </a:r>
                <a:r>
                  <a:rPr lang="ar-SA" sz="3200" dirty="0"/>
                  <a:t>النقطة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ar-SA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SA" sz="3200" dirty="0"/>
                  <a:t>  تعتبر ساكنة </a:t>
                </a:r>
              </a:p>
              <a:p>
                <a:pPr marL="457200" lvl="1" indent="0" algn="r" rtl="1">
                  <a:buNone/>
                </a:pPr>
                <a:r>
                  <a:rPr lang="ar-SA" sz="3200" dirty="0"/>
                  <a:t>    </a:t>
                </a:r>
                <a:r>
                  <a:rPr lang="ar-SA" dirty="0"/>
                  <a:t> </a:t>
                </a:r>
                <a:r>
                  <a:rPr lang="ar-SA" sz="3200" dirty="0"/>
                  <a:t>  النقطة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ar-SA" sz="3200" dirty="0"/>
                  <a:t>   تعتبر جذر </a:t>
                </a:r>
              </a:p>
              <a:p>
                <a:pPr marL="457200" lvl="1" indent="0" algn="r" rtl="1">
                  <a:buNone/>
                </a:pPr>
                <a:r>
                  <a:rPr lang="ar-SA" sz="3200" dirty="0"/>
                  <a:t>     </a:t>
                </a:r>
                <a:r>
                  <a:rPr lang="ar-SA" dirty="0"/>
                  <a:t> </a:t>
                </a:r>
                <a:r>
                  <a:rPr lang="ar-SA" sz="3200" dirty="0"/>
                  <a:t> النقطة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ar-SA" sz="3200" dirty="0"/>
                  <a:t>   تعتبر ثابتة</a:t>
                </a: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9805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مقدمة في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1257300" lvl="1" indent="-533400" algn="r" rtl="1">
              <a:buFontTx/>
              <a:buNone/>
            </a:pPr>
            <a:endParaRPr lang="ar-SA" sz="16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ليكن لدينا البرنامج الرياضي التالي:</a:t>
            </a: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None/>
            </a:pPr>
            <a:endParaRPr lang="ar-SA" sz="16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حيث </a:t>
            </a:r>
            <a:r>
              <a:rPr lang="en-US" altLang="zh-TW" sz="3200" b="1" dirty="0">
                <a:latin typeface="Times New Roman" panose="02020603050405020304" pitchFamily="18" charset="0"/>
              </a:rPr>
              <a:t>x = </a:t>
            </a:r>
            <a:r>
              <a:rPr lang="en-US" altLang="zh-TW" sz="3200" dirty="0">
                <a:latin typeface="Times New Roman" panose="02020603050405020304" pitchFamily="18" charset="0"/>
              </a:rPr>
              <a:t>{</a:t>
            </a:r>
            <a:r>
              <a:rPr lang="en-US" altLang="zh-TW" sz="3200" i="1" dirty="0">
                <a:latin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TW" sz="3200" dirty="0">
                <a:latin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TW" sz="3200" dirty="0">
                <a:latin typeface="Times New Roman" panose="02020603050405020304" pitchFamily="18" charset="0"/>
              </a:rPr>
              <a:t>, … , </a:t>
            </a:r>
            <a:r>
              <a:rPr lang="en-US" altLang="zh-TW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zh-TW" sz="32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3200" dirty="0">
                <a:latin typeface="Times New Roman" panose="02020603050405020304" pitchFamily="18" charset="0"/>
              </a:rPr>
              <a:t>}</a:t>
            </a:r>
            <a:r>
              <a:rPr lang="en-US" altLang="zh-TW" sz="3200" b="1" dirty="0">
                <a:latin typeface="Times New Roman" panose="02020603050405020304" pitchFamily="18" charset="0"/>
              </a:rPr>
              <a:t> </a:t>
            </a: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1800" y="2653581"/>
            <a:ext cx="82184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kern="0" dirty="0">
                <a:latin typeface="Times New Roman" panose="02020603050405020304" pitchFamily="18" charset="0"/>
              </a:rPr>
              <a:t>Maximize or Minimize  </a:t>
            </a:r>
            <a:r>
              <a:rPr lang="en-US" altLang="zh-TW" sz="2800" i="1" kern="0" dirty="0">
                <a:latin typeface="Times New Roman" panose="02020603050405020304" pitchFamily="18" charset="0"/>
              </a:rPr>
              <a:t>f</a:t>
            </a:r>
            <a:r>
              <a:rPr lang="en-US" altLang="zh-TW" sz="1200" i="1" kern="0" dirty="0">
                <a:latin typeface="Times New Roman" panose="02020603050405020304" pitchFamily="18" charset="0"/>
              </a:rPr>
              <a:t> </a:t>
            </a:r>
            <a:r>
              <a:rPr lang="en-US" altLang="zh-TW" sz="2800" kern="0" dirty="0">
                <a:latin typeface="Times New Roman" panose="02020603050405020304" pitchFamily="18" charset="0"/>
              </a:rPr>
              <a:t>(</a:t>
            </a:r>
            <a:r>
              <a:rPr lang="en-US" altLang="zh-TW" sz="2800" b="1" kern="0" dirty="0">
                <a:latin typeface="Times New Roman" panose="02020603050405020304" pitchFamily="18" charset="0"/>
              </a:rPr>
              <a:t>x</a:t>
            </a:r>
            <a:r>
              <a:rPr lang="en-US" altLang="zh-TW" sz="2800" kern="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kern="0" dirty="0">
                <a:latin typeface="Times New Roman" panose="02020603050405020304" pitchFamily="18" charset="0"/>
              </a:rPr>
              <a:t>subject to</a:t>
            </a:r>
            <a:r>
              <a:rPr lang="ar-SA" altLang="zh-TW" sz="2800" kern="0" dirty="0">
                <a:latin typeface="Times New Roman" panose="02020603050405020304" pitchFamily="18" charset="0"/>
              </a:rPr>
              <a:t>:</a:t>
            </a:r>
            <a:endParaRPr lang="zh-TW" altLang="en-US" sz="2800" kern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58955"/>
              </p:ext>
            </p:extLst>
          </p:nvPr>
        </p:nvGraphicFramePr>
        <p:xfrm>
          <a:off x="1619250" y="3767138"/>
          <a:ext cx="4003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معادلة" r:id="rId3" imgW="1600200" imgH="457200" progId="Equation.3">
                  <p:embed/>
                </p:oleObj>
              </mc:Choice>
              <mc:Fallback>
                <p:oleObj name="معادلة" r:id="rId3" imgW="1600200" imgH="457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7138"/>
                        <a:ext cx="40036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9112" y="2657463"/>
            <a:ext cx="14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دالة الهدف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93552" y="2947792"/>
            <a:ext cx="6480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6216" y="376987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قيود </a:t>
            </a:r>
            <a:r>
              <a:rPr lang="ar-SA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متراجحات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868144" y="4060205"/>
            <a:ext cx="6480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4325399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قيود معادلات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90992" y="4625560"/>
            <a:ext cx="6480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مسألة إيجاد جذور دالة له علاقة بمسألة إيجاد النقاط الثابتة لدالة.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إذا كانت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ثابتة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، فإن الدالة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 لها جذر عند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.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إذا كانت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جذر للدالة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، فإنه يوجد دوال كثيرة لها نقطة ثابتة عند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. مثلا:</a:t>
                </a:r>
              </a:p>
              <a:p>
                <a:pPr marL="0" indent="0" algn="ctr" rtl="1">
                  <a:buClr>
                    <a:schemeClr val="tx1"/>
                  </a:buClr>
                  <a:buNone/>
                </a:pPr>
                <a:r>
                  <a:rPr lang="ar-SA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         </a:t>
                </a:r>
              </a:p>
              <a:p>
                <a:pPr marL="0" indent="0" algn="ctr" rtl="1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2309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118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0904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النقطة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ar-SA" dirty="0"/>
                  <a:t> </a:t>
                </a:r>
                <a:r>
                  <a:rPr lang="ar-SA" sz="1400" dirty="0"/>
                  <a:t> </a:t>
                </a:r>
                <a:r>
                  <a:rPr lang="ar-SA" dirty="0"/>
                  <a:t>تكون </a:t>
                </a:r>
                <a:r>
                  <a:rPr lang="ar-SA" dirty="0">
                    <a:solidFill>
                      <a:srgbClr val="0000FF"/>
                    </a:solidFill>
                  </a:rPr>
                  <a:t>نقطة سرج </a:t>
                </a:r>
                <a:r>
                  <a:rPr lang="ar-SA" dirty="0"/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عندما تكون نقطة ساكنة ولكن ليست نقطة صغرى محلية أو عظمى محلية</a:t>
                </a:r>
                <a:r>
                  <a:rPr lang="en-US" dirty="0"/>
                  <a:t>.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نقطة الانقلاب</a:t>
                </a:r>
                <a:r>
                  <a:rPr lang="ar-SA" dirty="0"/>
                  <a:t> هي نقطة واقعة على منحنى 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، يحدث عندها تغير في إشارة الانحناء </a:t>
                </a:r>
                <a:r>
                  <a:rPr lang="en-US" dirty="0"/>
                  <a:t>]</a:t>
                </a:r>
                <a:r>
                  <a:rPr lang="ar-SA" dirty="0"/>
                  <a:t> </a:t>
                </a:r>
                <a:r>
                  <a:rPr lang="en-US" dirty="0"/>
                  <a:t>[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. </a:t>
                </a:r>
                <a:r>
                  <a:rPr lang="ar-SA" sz="3200" dirty="0">
                    <a:ea typeface="+mn-ea"/>
                  </a:rPr>
                  <a:t>أي أن المنحنى يتغير من كونه محدباً (انحناء موجب) ويصير مقعراً (انحناء سالب)، أو العكس</a:t>
                </a:r>
                <a:r>
                  <a:rPr lang="en-US" sz="3200" dirty="0">
                    <a:ea typeface="+mn-ea"/>
                  </a:rPr>
                  <a:t>.</a:t>
                </a:r>
                <a:r>
                  <a:rPr lang="ar-SA" sz="3200" dirty="0">
                    <a:ea typeface="+mn-ea"/>
                  </a:rPr>
                  <a:t>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لمعرفة هل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انقلاب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800" dirty="0"/>
                  <a:t> </a:t>
                </a:r>
                <a:r>
                  <a:rPr lang="ar-SA" dirty="0"/>
                  <a:t>:</a:t>
                </a:r>
              </a:p>
              <a:p>
                <a:pPr marL="739775" lvl="1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شرط ضروري:</a:t>
                </a:r>
                <a:r>
                  <a:rPr lang="ar-SA" dirty="0"/>
                  <a:t> أن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ar-SA" dirty="0"/>
              </a:p>
              <a:p>
                <a:pPr marL="739775" lvl="1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شرط كافي:</a:t>
                </a:r>
                <a:r>
                  <a:rPr lang="ar-SA" dirty="0"/>
                  <a:t> أن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ar-SA" dirty="0"/>
                  <a:t> 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ar-SA" dirty="0"/>
                  <a:t>  مختلفتين الإشارة. حيث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/>
                  <a:t> عدد صغير.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endParaRPr lang="ar-SA" sz="3200" dirty="0">
                  <a:ea typeface="+mn-ea"/>
                </a:endParaRPr>
              </a:p>
              <a:p>
                <a:pPr marL="457200" lvl="1" indent="0" algn="r" rtl="1">
                  <a:buNone/>
                </a:pPr>
                <a:r>
                  <a:rPr lang="ar-SA" dirty="0"/>
                  <a:t>		</a:t>
                </a:r>
                <a:endParaRPr lang="en-US" dirty="0"/>
              </a:p>
              <a:p>
                <a:pPr marL="0" indent="0" algn="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0904"/>
                <a:ext cx="8712968" cy="4724400"/>
              </a:xfrm>
              <a:blipFill>
                <a:blip r:embed="rId2"/>
                <a:stretch>
                  <a:fillRect l="-2169" t="-1806" r="-1679" b="-1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8632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في المسائل ذات المتغير الواحد: </a:t>
                </a:r>
              </a:p>
              <a:p>
                <a:pPr algn="r" rtl="1"/>
                <a:r>
                  <a:rPr lang="ar-SA" dirty="0"/>
                  <a:t>إذا كانت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سرج فإنها كذلك نقطة انقلاب. </a:t>
                </a:r>
              </a:p>
              <a:p>
                <a:pPr algn="r" rtl="1"/>
                <a:r>
                  <a:rPr lang="ar-SA" dirty="0"/>
                  <a:t>إذا كانت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انقلاب فإنها ليست بالضرورة نقطة سرج. </a:t>
                </a:r>
                <a:endParaRPr lang="en-US" dirty="0"/>
              </a:p>
              <a:p>
                <a:pPr marL="1258888" lvl="1" indent="-403225" algn="r" rtl="1"/>
                <a:r>
                  <a:rPr lang="ar-SA" sz="3200" dirty="0"/>
                  <a:t> 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sz="3200" dirty="0"/>
                  <a:t> فإنها نقطة سرج.</a:t>
                </a:r>
                <a:endParaRPr lang="ar-SA" sz="3200" b="1" dirty="0"/>
              </a:p>
              <a:p>
                <a:pPr marL="1258888" lvl="1" indent="-403225" algn="r" rtl="1"/>
                <a:r>
                  <a:rPr lang="ar-SA" sz="3200" dirty="0"/>
                  <a:t> 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3200" dirty="0"/>
                  <a:t> فإنها ليست نقطة سرج.</a:t>
                </a:r>
                <a:endParaRPr lang="ar-SA" sz="3200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2170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مثال:</a:t>
                </a:r>
              </a:p>
              <a:p>
                <a:pPr marL="0" indent="0" algn="r" rtl="1">
                  <a:buNone/>
                </a:pPr>
                <a:r>
                  <a:rPr lang="ar-SA" sz="2800" dirty="0"/>
                  <a:t>النقطة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sz="2800" dirty="0"/>
                  <a:t> هي نقطة سرج وانقلاب للدالة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ar-SA" sz="2800" dirty="0"/>
                  <a:t>	</a:t>
                </a:r>
                <a:endParaRPr lang="en-US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0.06</m:t>
                      </m:r>
                    </m:oMath>
                  </m:oMathPara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0−0.01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=−0.06</m:t>
                      </m:r>
                    </m:oMath>
                  </m:oMathPara>
                </a14:m>
                <a:endParaRPr lang="ar-SA" sz="2800" dirty="0"/>
              </a:p>
              <a:p>
                <a:pPr marL="0" indent="0" algn="r" rtl="1">
                  <a:buNone/>
                </a:pPr>
                <a:endParaRPr lang="en-US" altLang="zh-TW" sz="28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4" y="2822922"/>
            <a:ext cx="3774430" cy="3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2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مثال:</a:t>
                </a:r>
              </a:p>
              <a:p>
                <a:pPr marL="0" indent="0" algn="r" rtl="1">
                  <a:buNone/>
                </a:pPr>
                <a:r>
                  <a:rPr lang="ar-SA" sz="2800" dirty="0"/>
                  <a:t>النقطة</a:t>
                </a:r>
                <a:r>
                  <a:rPr lang="ar-SA" sz="800" dirty="0"/>
                  <a:t> </a:t>
                </a:r>
                <a:r>
                  <a:rPr lang="ar-SA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SA" sz="2800" dirty="0"/>
                  <a:t> هي نقطة انقلاب وليست سرج للدالة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)=6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+0.01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=+0.06</m:t>
                    </m:r>
                  </m:oMath>
                </a14:m>
                <a:r>
                  <a:rPr lang="en-US" sz="100" dirty="0"/>
                  <a:t> </a:t>
                </a:r>
                <a:endParaRPr lang="ar-SA" sz="1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−0.01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=−0.06</m:t>
                    </m:r>
                  </m:oMath>
                </a14:m>
                <a:r>
                  <a:rPr lang="en-US" sz="100" dirty="0"/>
                  <a:t> </a:t>
                </a:r>
                <a:endParaRPr lang="ar-SA" sz="100" dirty="0"/>
              </a:p>
              <a:p>
                <a:pPr marL="0" indent="0" algn="r" rtl="1">
                  <a:buNone/>
                </a:pPr>
                <a:endParaRPr lang="ar-SA" sz="2800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76353"/>
            <a:ext cx="3720999" cy="37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224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المعنى الهندسي للمشتقة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sz="2800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sz="2800" dirty="0"/>
                  <a:t> ، والنقطة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sz="2800" dirty="0"/>
                  <a:t> </a:t>
                </a:r>
                <a:endParaRPr lang="en-US" sz="2800" dirty="0"/>
              </a:p>
              <a:p>
                <a:pPr marL="0" indent="0" algn="r" rtl="1">
                  <a:buNone/>
                </a:pPr>
                <a:endParaRPr lang="ar-SA" sz="800" dirty="0"/>
              </a:p>
              <a:p>
                <a:pPr marL="61913" indent="-344488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/>
                  <a:t> تعني أن الدلة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/>
                  <a:t> تتزايد في فترة صغيرة تحتوي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/>
                  <a:t> </a:t>
                </a:r>
              </a:p>
              <a:p>
                <a:pPr marL="61913" indent="-344488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/>
                  <a:t> تعني أن الدلة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/>
                  <a:t> تتناقص في فترة صغيرة تحتوي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/>
                  <a:t> </a:t>
                </a:r>
              </a:p>
              <a:p>
                <a:pPr marL="61913" indent="-344488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ar-SA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/>
                  <a:t> تعني أن الدلة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/>
                  <a:t> يتوقف تزايدها أو تناقصها عند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/>
                  <a:t>  </a:t>
                </a:r>
              </a:p>
              <a:p>
                <a:pPr marL="0" indent="0" algn="r" rtl="1">
                  <a:buNone/>
                </a:pPr>
                <a:r>
                  <a:rPr lang="ar-SA" sz="2800" dirty="0"/>
                  <a:t>    (أي أنها نقطة عظمى أو صغرى أو أنها نقطة سرج).</a:t>
                </a:r>
              </a:p>
              <a:p>
                <a:pPr marL="0" indent="0" algn="r" rtl="1">
                  <a:buNone/>
                </a:pPr>
                <a:endParaRPr lang="ar-SA" sz="2800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</a:rPr>
                  <a:t>ويمكن استخدام نفس ما سبق لفهم المعنى الهندسي للدالة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sz="2800" dirty="0">
                    <a:latin typeface="Cambria Math" panose="02040503050406030204" pitchFamily="18" charset="0"/>
                  </a:rPr>
                  <a:t>  التي تبين تزايد أو تناقص 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sz="2800" dirty="0">
                    <a:latin typeface="Cambria Math" panose="02040503050406030204" pitchFamily="18" charset="0"/>
                  </a:rPr>
                  <a:t>  حول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>
                    <a:latin typeface="Cambria Math" panose="020405030504060302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1679"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321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، 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والنقطة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</a:t>
                </a:r>
                <a:endParaRPr lang="en-US" dirty="0"/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صغرى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يجب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عظمى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يجب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dirty="0"/>
              </a:p>
              <a:p>
                <a:pPr marL="339725" indent="-339725" algn="r" rtl="1"/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87624" y="3501008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ولكن ليس 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5157192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ولكن ليس 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43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، 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والنقطة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</a:t>
                </a:r>
                <a:endParaRPr lang="en-US" dirty="0"/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صغرى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يكفي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عظمى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يكفي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dirty="0"/>
              </a:p>
              <a:p>
                <a:pPr marL="339725" indent="-339725" algn="r" rtl="1"/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87624" y="3501008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5157192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1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، 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والنقطة الساكنة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، 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339725" indent="-339725" algn="r" rtl="1"/>
                <a:r>
                  <a:rPr lang="ar-SA" dirty="0"/>
                  <a:t>ماذا تكون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عندما </a:t>
                </a:r>
                <a:r>
                  <a:rPr lang="ar-SA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/>
                  <a:t>  ؟</a:t>
                </a:r>
              </a:p>
              <a:p>
                <a:pPr marL="739775" lvl="1" indent="-339725" algn="r" rtl="1"/>
                <a:r>
                  <a:rPr lang="ar-SA" dirty="0"/>
                  <a:t>قد تكون نقطة صغرى أو نقطة عظمى أو نقطة سرج (انقلاب).</a:t>
                </a:r>
              </a:p>
              <a:p>
                <a:pPr marL="739775" lvl="1" indent="-339725" algn="r" rtl="1"/>
                <a:r>
                  <a:rPr lang="ar-SA" dirty="0"/>
                  <a:t>سنحتاج لإيجاد المشتقة (أو المشتقات) من رتبة أعلى.</a:t>
                </a:r>
              </a:p>
              <a:p>
                <a:pPr marL="739775" lvl="1" indent="-339725" algn="r" rtl="1"/>
                <a:r>
                  <a:rPr lang="ar-SA" dirty="0"/>
                  <a:t>سنرمز للمشتقة من الرتبة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ar-SA" dirty="0"/>
                  <a:t> بالرمز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.</a:t>
                </a:r>
              </a:p>
              <a:p>
                <a:pPr marL="400050" lvl="1" indent="0" algn="r" rtl="1">
                  <a:buNone/>
                </a:pPr>
                <a:endParaRPr lang="en-US" sz="1200" dirty="0"/>
              </a:p>
              <a:p>
                <a:pPr marL="400050" lvl="1" indent="0" algn="r" rtl="1">
                  <a:buNone/>
                </a:pPr>
                <a:r>
                  <a:rPr lang="ar-SA" dirty="0"/>
                  <a:t>   أي أن: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 </a:t>
                </a:r>
              </a:p>
              <a:p>
                <a:pPr marL="400050" lvl="1" indent="0" algn="r" rtl="1">
                  <a:buNone/>
                </a:pPr>
                <a:r>
                  <a:rPr lang="ar-SA" dirty="0"/>
                  <a:t>                     </a:t>
                </a:r>
                <a:r>
                  <a:rPr lang="ar-SA" sz="800" dirty="0"/>
                  <a:t> </a:t>
                </a:r>
                <a:r>
                  <a:rPr lang="ar-SA" sz="100" dirty="0"/>
                  <a:t>   </a:t>
                </a:r>
                <a:r>
                  <a:rPr lang="ar-SA" dirty="0"/>
                  <a:t>      </a:t>
                </a:r>
                <a:r>
                  <a:rPr lang="ar-SA" sz="800" dirty="0"/>
                  <a:t> </a:t>
                </a:r>
                <a:r>
                  <a:rPr lang="ar-S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339725" indent="-339725" algn="r" rtl="1"/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3143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لنفرض أن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هو ترتيب أول مشتقة عليا لا تساوي الصفر. </a:t>
                </a:r>
              </a:p>
              <a:p>
                <a:pPr marL="0" indent="0" algn="ctr" rtl="1">
                  <a:buNone/>
                </a:pPr>
                <a:r>
                  <a:rPr lang="ar-SA" dirty="0"/>
                  <a:t>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/>
              </a:p>
              <a:p>
                <a:pPr marL="0" indent="0" algn="ctr" rtl="1">
                  <a:buNone/>
                </a:pPr>
                <a:endParaRPr lang="en-US" altLang="zh-TW" sz="1200" dirty="0">
                  <a:latin typeface="Times New Roman" panose="02020603050405020304" pitchFamily="18" charset="0"/>
                </a:endParaRPr>
              </a:p>
              <a:p>
                <a:pPr marL="739775" lvl="1" indent="-339725" algn="r" rtl="1"/>
                <a:r>
                  <a:rPr lang="ar-SA" dirty="0"/>
                  <a:t>إذا كان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عدد فردي ، فإن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سرج (انقلاب).</a:t>
                </a:r>
              </a:p>
              <a:p>
                <a:pPr marL="739775" lvl="1" indent="-339725" algn="r" rtl="1"/>
                <a:r>
                  <a:rPr lang="ar-SA" dirty="0"/>
                  <a:t>إذا كان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عدد زوجي وقيمة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موجبة ، فإن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صغرى محلية.</a:t>
                </a:r>
              </a:p>
              <a:p>
                <a:pPr marL="739775" lvl="1" indent="-339725" algn="r" rtl="1"/>
                <a:r>
                  <a:rPr lang="ar-SA" dirty="0"/>
                  <a:t>إذا كان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عدد زوجي وقيمة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سالبة ، فإن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عظمى محلية.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806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675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مقدمة في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r" rtl="1"/>
            <a:r>
              <a:rPr lang="ar-SA" dirty="0"/>
              <a:t>إذا كانت دالة الهدف غير خطية و/</a:t>
            </a:r>
            <a:r>
              <a:rPr lang="ar-SA" sz="800" dirty="0"/>
              <a:t> </a:t>
            </a:r>
            <a:r>
              <a:rPr lang="ar-SA" dirty="0"/>
              <a:t>أو يوجد قيد غير خطي فإنه لدينا برنامج غير خطي.</a:t>
            </a:r>
          </a:p>
          <a:p>
            <a:pPr marL="339725" indent="-339725" algn="r" rtl="1"/>
            <a:r>
              <a:rPr lang="ar-SA" dirty="0"/>
              <a:t>يوجد أنواع كثيرة من البرامج غير الخطية، مثل:</a:t>
            </a:r>
          </a:p>
          <a:p>
            <a:pPr marL="739775" lvl="1" indent="-339725" algn="r" rtl="1"/>
            <a:r>
              <a:rPr lang="ar-SA" dirty="0"/>
              <a:t>إذا كان لدينا برنامج غير خطي بحيث أن دالة الهدف دالة تربيعية والقيود خطية فإنه يسمى برنامج تربيعي (</a:t>
            </a:r>
            <a:r>
              <a:rPr lang="en-US" altLang="zh-TW" sz="2000" b="1" dirty="0"/>
              <a:t>Quadratic Programming</a:t>
            </a:r>
            <a:r>
              <a:rPr lang="ar-SA" dirty="0"/>
              <a:t>).</a:t>
            </a:r>
          </a:p>
          <a:p>
            <a:pPr marL="739775" lvl="1" indent="-339725" algn="r" rtl="1"/>
            <a:r>
              <a:rPr lang="ar-SA" dirty="0"/>
              <a:t>عندما لا يوجد قيود في البرنامج الرياضي فإنه لدينا برنامج غير خطي وغير مقيد.</a:t>
            </a:r>
          </a:p>
          <a:p>
            <a:pPr marL="739775" lvl="1" indent="-339725" algn="r" rtl="1"/>
            <a:r>
              <a:rPr lang="ar-SA" dirty="0"/>
              <a:t>مهم جدا نوع الدوال في البرامج غير الخطية، مثل التحدب والتقعر والاتصال والقابلية للاشتقاق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2924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20689" y="1509310"/>
            <a:ext cx="87129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 rtl="1">
              <a:buFontTx/>
              <a:buNone/>
            </a:pPr>
            <a:r>
              <a:rPr lang="ar-SA" b="1" u="sng" dirty="0"/>
              <a:t>مثال</a:t>
            </a:r>
            <a:r>
              <a:rPr lang="ar-SA" dirty="0"/>
              <a:t>:</a:t>
            </a:r>
            <a:r>
              <a:rPr lang="ar-SA" kern="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40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7096" y="1636060"/>
            <a:ext cx="899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محلية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80399" y="5876044"/>
            <a:ext cx="10431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محلية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607" y="4101951"/>
            <a:ext cx="15606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ar-SA" sz="2400" dirty="0"/>
              <a:t>جذر</a:t>
            </a:r>
          </a:p>
          <a:p>
            <a:pPr algn="ctr"/>
            <a:r>
              <a:rPr lang="ar-SA" sz="2400" dirty="0"/>
              <a:t> ونقطة انقلاب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9641" y="2399091"/>
            <a:ext cx="0" cy="471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</p:cNvCxnSpPr>
          <p:nvPr/>
        </p:nvCxnSpPr>
        <p:spPr>
          <a:xfrm flipH="1" flipV="1">
            <a:off x="4788024" y="4191368"/>
            <a:ext cx="815583" cy="3260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66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2485" y="4510295"/>
            <a:ext cx="6457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جذر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22302" y="4191368"/>
            <a:ext cx="381225" cy="3008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89761" y="2634882"/>
            <a:ext cx="7945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جذر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742073" y="3096547"/>
            <a:ext cx="782255" cy="9281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30215" y="1661899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15" y="1661899"/>
                <a:ext cx="1706028" cy="830997"/>
              </a:xfrm>
              <a:prstGeom prst="rect">
                <a:avLst/>
              </a:prstGeom>
              <a:blipFill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46092" y="5897618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2" y="5897618"/>
                <a:ext cx="1706028" cy="830997"/>
              </a:xfrm>
              <a:prstGeom prst="rect">
                <a:avLst/>
              </a:prstGeom>
              <a:blipFill>
                <a:blip r:embed="rId3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92942" y="4820959"/>
                <a:ext cx="1643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42" y="4820959"/>
                <a:ext cx="1643354" cy="1200329"/>
              </a:xfrm>
              <a:prstGeom prst="rect">
                <a:avLst/>
              </a:prstGeom>
              <a:blipFill>
                <a:blip r:embed="rId4"/>
                <a:stretch>
                  <a:fillRect l="-2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2762865" y="2964478"/>
            <a:ext cx="4080387" cy="2207357"/>
          </a:xfrm>
          <a:custGeom>
            <a:avLst/>
            <a:gdLst>
              <a:gd name="connsiteX0" fmla="*/ 0 w 4080387"/>
              <a:gd name="connsiteY0" fmla="*/ 73690 h 2207357"/>
              <a:gd name="connsiteX1" fmla="*/ 1229032 w 4080387"/>
              <a:gd name="connsiteY1" fmla="*/ 2207290 h 2207357"/>
              <a:gd name="connsiteX2" fmla="*/ 2684206 w 4080387"/>
              <a:gd name="connsiteY2" fmla="*/ 14696 h 2207357"/>
              <a:gd name="connsiteX3" fmla="*/ 4080387 w 4080387"/>
              <a:gd name="connsiteY3" fmla="*/ 1420709 h 220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0387" h="2207357">
                <a:moveTo>
                  <a:pt x="0" y="73690"/>
                </a:moveTo>
                <a:cubicBezTo>
                  <a:pt x="390832" y="1145406"/>
                  <a:pt x="781664" y="2217122"/>
                  <a:pt x="1229032" y="2207290"/>
                </a:cubicBezTo>
                <a:cubicBezTo>
                  <a:pt x="1676400" y="2197458"/>
                  <a:pt x="2208980" y="145793"/>
                  <a:pt x="2684206" y="14696"/>
                </a:cubicBezTo>
                <a:cubicBezTo>
                  <a:pt x="3159432" y="-116401"/>
                  <a:pt x="3619909" y="652154"/>
                  <a:pt x="4080387" y="1420709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74935" y="3049449"/>
                <a:ext cx="1643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35" y="3049449"/>
                <a:ext cx="164335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58722" y="4843429"/>
                <a:ext cx="1643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22" y="4843429"/>
                <a:ext cx="1643354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995936" y="5247566"/>
            <a:ext cx="0" cy="79490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581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89" y="1509310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b="1" u="sng" dirty="0"/>
              <a:t>مثال</a:t>
            </a:r>
            <a:r>
              <a:rPr lang="ar-SA" dirty="0"/>
              <a:t>:</a:t>
            </a:r>
            <a:r>
              <a:rPr lang="ar-SA" dirty="0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66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762865" y="2964478"/>
            <a:ext cx="4080387" cy="2207357"/>
          </a:xfrm>
          <a:custGeom>
            <a:avLst/>
            <a:gdLst>
              <a:gd name="connsiteX0" fmla="*/ 0 w 4080387"/>
              <a:gd name="connsiteY0" fmla="*/ 73690 h 2207357"/>
              <a:gd name="connsiteX1" fmla="*/ 1229032 w 4080387"/>
              <a:gd name="connsiteY1" fmla="*/ 2207290 h 2207357"/>
              <a:gd name="connsiteX2" fmla="*/ 2684206 w 4080387"/>
              <a:gd name="connsiteY2" fmla="*/ 14696 h 2207357"/>
              <a:gd name="connsiteX3" fmla="*/ 4080387 w 4080387"/>
              <a:gd name="connsiteY3" fmla="*/ 1420709 h 220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0387" h="2207357">
                <a:moveTo>
                  <a:pt x="0" y="73690"/>
                </a:moveTo>
                <a:cubicBezTo>
                  <a:pt x="390832" y="1145406"/>
                  <a:pt x="781664" y="2217122"/>
                  <a:pt x="1229032" y="2207290"/>
                </a:cubicBezTo>
                <a:cubicBezTo>
                  <a:pt x="1676400" y="2197458"/>
                  <a:pt x="2208980" y="145793"/>
                  <a:pt x="2684206" y="14696"/>
                </a:cubicBezTo>
                <a:cubicBezTo>
                  <a:pt x="3159432" y="-116401"/>
                  <a:pt x="3619909" y="652154"/>
                  <a:pt x="4080387" y="1420709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95936" y="5247566"/>
            <a:ext cx="0" cy="548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4491" y="2784741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91" y="2784741"/>
                <a:ext cx="1706028" cy="830997"/>
              </a:xfrm>
              <a:prstGeom prst="rect">
                <a:avLst/>
              </a:prstGeom>
              <a:blipFill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6401696" y="3294606"/>
            <a:ext cx="642292" cy="2587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1996" y="2958043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996" y="2958043"/>
                <a:ext cx="1706028" cy="830997"/>
              </a:xfrm>
              <a:prstGeom prst="rect">
                <a:avLst/>
              </a:prstGeom>
              <a:blipFill>
                <a:blip r:embed="rId3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572000" y="3356992"/>
            <a:ext cx="453848" cy="5023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39013" y="1517883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13" y="1517883"/>
                <a:ext cx="1706028" cy="830997"/>
              </a:xfrm>
              <a:prstGeom prst="rect">
                <a:avLst/>
              </a:prstGeom>
              <a:blipFill>
                <a:blip r:embed="rId4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57206" y="5780962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06" y="5780962"/>
                <a:ext cx="1706028" cy="830997"/>
              </a:xfrm>
              <a:prstGeom prst="rect">
                <a:avLst/>
              </a:prstGeom>
              <a:blipFill>
                <a:blip r:embed="rId5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26957" y="5275245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957" y="5275245"/>
                <a:ext cx="1706028" cy="830997"/>
              </a:xfrm>
              <a:prstGeom prst="rect">
                <a:avLst/>
              </a:prstGeom>
              <a:blipFill>
                <a:blip r:embed="rId6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2754946" y="4646737"/>
            <a:ext cx="604467" cy="6167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95110" y="4713605"/>
            <a:ext cx="1366381" cy="5337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31263" y="5259014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63" y="5259014"/>
                <a:ext cx="1706028" cy="830997"/>
              </a:xfrm>
              <a:prstGeom prst="rect">
                <a:avLst/>
              </a:prstGeom>
              <a:blipFill>
                <a:blip r:embed="rId7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5539641" y="2399091"/>
            <a:ext cx="0" cy="471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109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77173" y="4705899"/>
                <a:ext cx="4487315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SA" sz="2400" dirty="0"/>
                  <a:t>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400" dirty="0"/>
                  <a:t> تتزايد قبل الجذر وتتناقص بعده</a:t>
                </a:r>
              </a:p>
              <a:p>
                <a:pPr algn="ctr" rtl="1"/>
                <a:r>
                  <a:rPr lang="ar-SA" sz="2400" dirty="0"/>
                  <a:t>(أي أنها تتغير إشارتها)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173" y="4705899"/>
                <a:ext cx="4487315" cy="830997"/>
              </a:xfrm>
              <a:prstGeom prst="rect">
                <a:avLst/>
              </a:prstGeom>
              <a:blipFill>
                <a:blip r:embed="rId2"/>
                <a:stretch>
                  <a:fillRect l="-1900" t="-5147" r="-1900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89" y="1509310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b="1" u="sng" dirty="0"/>
              <a:t>مثال</a:t>
            </a:r>
            <a:r>
              <a:rPr lang="ar-SA" dirty="0"/>
              <a:t>:</a:t>
            </a:r>
            <a:r>
              <a:rPr lang="ar-SA" dirty="0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02322" y="2290807"/>
            <a:ext cx="5782" cy="5749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789795" y="4191371"/>
            <a:ext cx="1366381" cy="5337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66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762865" y="2964478"/>
            <a:ext cx="4080387" cy="2207357"/>
          </a:xfrm>
          <a:custGeom>
            <a:avLst/>
            <a:gdLst>
              <a:gd name="connsiteX0" fmla="*/ 0 w 4080387"/>
              <a:gd name="connsiteY0" fmla="*/ 73690 h 2207357"/>
              <a:gd name="connsiteX1" fmla="*/ 1229032 w 4080387"/>
              <a:gd name="connsiteY1" fmla="*/ 2207290 h 2207357"/>
              <a:gd name="connsiteX2" fmla="*/ 2684206 w 4080387"/>
              <a:gd name="connsiteY2" fmla="*/ 14696 h 2207357"/>
              <a:gd name="connsiteX3" fmla="*/ 4080387 w 4080387"/>
              <a:gd name="connsiteY3" fmla="*/ 1420709 h 220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0387" h="2207357">
                <a:moveTo>
                  <a:pt x="0" y="73690"/>
                </a:moveTo>
                <a:cubicBezTo>
                  <a:pt x="390832" y="1145406"/>
                  <a:pt x="781664" y="2217122"/>
                  <a:pt x="1229032" y="2207290"/>
                </a:cubicBezTo>
                <a:cubicBezTo>
                  <a:pt x="1676400" y="2197458"/>
                  <a:pt x="2208980" y="145793"/>
                  <a:pt x="2684206" y="14696"/>
                </a:cubicBezTo>
                <a:cubicBezTo>
                  <a:pt x="3159432" y="-116401"/>
                  <a:pt x="3619909" y="652154"/>
                  <a:pt x="4080387" y="1420709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021827" y="5247566"/>
            <a:ext cx="0" cy="548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1561" y="5733675"/>
                <a:ext cx="640293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SA" sz="2400" dirty="0"/>
                  <a:t>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400" dirty="0"/>
                  <a:t> تتزايد قبل النقطة الصغرى المحلية ، ثم تساوي الصفر عندها ، ثم تتزايد بعدها ، وبالتالي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5733675"/>
                <a:ext cx="6402930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91680" y="1561299"/>
                <a:ext cx="6336704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ar-SA" sz="2400" dirty="0"/>
                  <a:t>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400" dirty="0"/>
                  <a:t> تتناقص قبل النقطة العظمى المحلية ، ثم تساوي الصفر عندها ، ثم تتناقص بعدها ، وبالتالي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561299"/>
                <a:ext cx="6336704" cy="830997"/>
              </a:xfrm>
              <a:prstGeom prst="rect">
                <a:avLst/>
              </a:prstGeom>
              <a:blipFill>
                <a:blip r:embed="rId4"/>
                <a:stretch>
                  <a:fillRect t="-5147" r="-1444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5388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طرق حل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يوجد طرق كثيرة لحل البرامج غير الخطية تعتمد على خصائص البرنامج غير الخطي المراد حله. ومنها: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طريقة الحل المباشر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تقوم على إيجاد جميع الحلول المحتملة (النقاط الساكنة) ، ومن ثم اختيار الأمثل منها.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تتطلب أن تكون الدالة متصلة وقابلة للاشتقاق (أحيانا مرتين وأكثر).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غير ممكنة عندما لا نستطيع إيجاد أو حصر جميع النقاط الساكنة.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4391352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طرق حل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طرق الإلغاء </a:t>
            </a:r>
            <a:r>
              <a:rPr lang="ar-SA" sz="2800" dirty="0"/>
              <a:t>(</a:t>
            </a:r>
            <a:r>
              <a:rPr lang="en-US" sz="2800" dirty="0"/>
              <a:t>Elimination</a:t>
            </a:r>
            <a:r>
              <a:rPr lang="ar-SA" sz="2800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تقوم على تجزيئ منطقة الحل ثم إبقاء جزء واحد الذي يحتوي الحل الأمثل وحذف البقية.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يمكن استخدامها للدوال غير المتصلة والدوال غير القابلة للاشتقاق.</a:t>
            </a:r>
          </a:p>
          <a:p>
            <a:pPr lvl="1" algn="r" rt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0000FF"/>
                </a:solidFill>
              </a:rPr>
              <a:t>طريقة التنصيف  </a:t>
            </a:r>
            <a:r>
              <a:rPr lang="ar-SA" dirty="0"/>
              <a:t>(</a:t>
            </a:r>
            <a:r>
              <a:rPr lang="en-US" dirty="0"/>
              <a:t>Bisection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المقطع الذهبي (</a:t>
            </a:r>
            <a:r>
              <a:rPr lang="en-US" dirty="0"/>
              <a:t>Golden Section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</a:t>
            </a:r>
            <a:r>
              <a:rPr lang="ar-SA" dirty="0" err="1"/>
              <a:t>فيبوناشي</a:t>
            </a:r>
            <a:r>
              <a:rPr lang="ar-SA" dirty="0"/>
              <a:t> (</a:t>
            </a:r>
            <a:r>
              <a:rPr lang="en-US" dirty="0"/>
              <a:t>Fibonacci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البحث ثنائي التفرع (</a:t>
            </a:r>
            <a:r>
              <a:rPr lang="en-US" dirty="0"/>
              <a:t>Dichotomous Search</a:t>
            </a:r>
            <a:r>
              <a:rPr lang="ar-S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23465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طرق حل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طرق الاستنباط </a:t>
            </a:r>
            <a:r>
              <a:rPr lang="ar-SA" sz="2800" dirty="0"/>
              <a:t>(</a:t>
            </a:r>
            <a:r>
              <a:rPr lang="en-US" sz="2800" dirty="0"/>
              <a:t>Interpolation</a:t>
            </a:r>
            <a:r>
              <a:rPr lang="ar-SA" sz="2800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الاستنباط (أو الاستقراء أو الاستكمال) هي طريقة أو عملية رياضية لإنشاء نقاط بيانات جديدة اعتمادا على مجموعة من النقاط المنفصلة (أو المتفرقة) المعلومة مسبقا.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0000FF"/>
                </a:solidFill>
              </a:rPr>
              <a:t>طريقة نيوتن</a:t>
            </a:r>
            <a:r>
              <a:rPr lang="ar-SA" sz="1400" dirty="0">
                <a:solidFill>
                  <a:srgbClr val="0000FF"/>
                </a:solidFill>
              </a:rPr>
              <a:t> </a:t>
            </a:r>
            <a:r>
              <a:rPr lang="ar-SA" dirty="0">
                <a:solidFill>
                  <a:srgbClr val="0000FF"/>
                </a:solidFill>
              </a:rPr>
              <a:t>-</a:t>
            </a:r>
            <a:r>
              <a:rPr lang="ar-SA" sz="1400" dirty="0">
                <a:solidFill>
                  <a:srgbClr val="0000FF"/>
                </a:solidFill>
              </a:rPr>
              <a:t> </a:t>
            </a:r>
            <a:r>
              <a:rPr lang="ar-SA" dirty="0" err="1">
                <a:solidFill>
                  <a:srgbClr val="0000FF"/>
                </a:solidFill>
              </a:rPr>
              <a:t>رافسون</a:t>
            </a:r>
            <a:r>
              <a:rPr lang="ar-SA" dirty="0">
                <a:solidFill>
                  <a:srgbClr val="0000FF"/>
                </a:solidFill>
              </a:rPr>
              <a:t>  </a:t>
            </a:r>
            <a:r>
              <a:rPr lang="ar-SA" dirty="0"/>
              <a:t>(</a:t>
            </a:r>
            <a:r>
              <a:rPr lang="en-US" dirty="0"/>
              <a:t>Newton-Raphson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شبه</a:t>
            </a:r>
            <a:r>
              <a:rPr lang="ar-SA" sz="1400" dirty="0"/>
              <a:t> </a:t>
            </a:r>
            <a:r>
              <a:rPr lang="ar-SA" dirty="0"/>
              <a:t>-</a:t>
            </a:r>
            <a:r>
              <a:rPr lang="ar-SA" sz="1400" dirty="0"/>
              <a:t> </a:t>
            </a:r>
            <a:r>
              <a:rPr lang="ar-SA" dirty="0"/>
              <a:t>نيوتن (</a:t>
            </a:r>
            <a:r>
              <a:rPr lang="en-US" dirty="0"/>
              <a:t>Quasi-Newton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قاطع القوس  (</a:t>
            </a:r>
            <a:r>
              <a:rPr lang="en-US" dirty="0"/>
              <a:t>Secant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الانحدار الحاد (</a:t>
            </a:r>
            <a:r>
              <a:rPr lang="en-US" dirty="0"/>
              <a:t>Steepest descent</a:t>
            </a:r>
            <a:r>
              <a:rPr lang="ar-SA" dirty="0"/>
              <a:t>)</a:t>
            </a:r>
            <a:endParaRPr lang="en-US" dirty="0"/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بعضها لا يحتاج المشتقات</a:t>
            </a:r>
            <a:r>
              <a:rPr lang="en-US" dirty="0"/>
              <a:t> </a:t>
            </a:r>
            <a:r>
              <a:rPr lang="ar-SA" dirty="0"/>
              <a:t>مثل طريقة الاستنباط التربيعي (</a:t>
            </a:r>
            <a:r>
              <a:rPr lang="en-US" dirty="0"/>
              <a:t>Quadratic Interpolation</a:t>
            </a:r>
            <a:r>
              <a:rPr lang="ar-SA" dirty="0"/>
              <a:t>).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endParaRPr lang="ar-SA" dirty="0"/>
          </a:p>
          <a:p>
            <a:pPr algn="r" rtl="1"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9710231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" y="2924943"/>
            <a:ext cx="3796531" cy="3796531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،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 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وبالتالي النقطة الساكنة هي: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b="0" dirty="0">
                  <a:latin typeface="Times New Roman" panose="02020603050405020304" pitchFamily="18" charset="0"/>
                </a:endParaRPr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وكذلك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 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   إذاً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ar-SA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endParaRPr lang="en-US" sz="1800" dirty="0"/>
              </a:p>
              <a:p>
                <a:pPr marL="0" indent="0" algn="r" rtl="1">
                  <a:buNone/>
                </a:pPr>
                <a:endParaRPr lang="en-US" sz="1200" dirty="0"/>
              </a:p>
              <a:p>
                <a:pPr algn="r" rtl="1"/>
                <a:r>
                  <a:rPr lang="ar-SA" dirty="0"/>
                  <a:t>إذاً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3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لأنه عدد فردي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   فإن النقطة</a:t>
                </a:r>
                <a14:m>
                  <m:oMath xmlns:m="http://schemas.openxmlformats.org/officeDocument/2006/math">
                    <m:r>
                      <a:rPr lang="ar-SA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/>
                  <a:t>هي نقطة سرج (انقلاب).</a:t>
                </a:r>
              </a:p>
              <a:p>
                <a:pPr marL="0" indent="0" algn="r" rtl="1">
                  <a:spcBef>
                    <a:spcPts val="0"/>
                  </a:spcBef>
                  <a:buNone/>
                </a:pPr>
                <a:r>
                  <a:rPr lang="ar-SA" dirty="0"/>
                  <a:t>           </a:t>
                </a:r>
                <a:r>
                  <a:rPr lang="ar-SA" dirty="0">
                    <a:solidFill>
                      <a:srgbClr val="0000FF"/>
                    </a:solidFill>
                  </a:rPr>
                  <a:t>لا يوجد نقاط عظمى أو صغرى للدالة</a:t>
                </a:r>
                <a:endParaRPr lang="ar-SA" dirty="0"/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t="-1677" r="-1749" b="-1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855360" y="4754640"/>
            <a:ext cx="144016" cy="12485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zh-TW" dirty="0"/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لدينا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−30</m:t>
                    </m:r>
                  </m:oMath>
                </a14:m>
                <a:r>
                  <a:rPr lang="en-US" altLang="zh-TW" b="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</a:rPr>
                  <a:t>  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وبالتالي النقطة الساكنة هي: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 ، إذاً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ar-SA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endParaRPr lang="en-US" sz="1800" dirty="0"/>
              </a:p>
              <a:p>
                <a:pPr algn="r" rtl="1"/>
                <a:r>
                  <a:rPr lang="ar-SA" dirty="0"/>
                  <a:t>إذا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لأنه عدد زوجي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   ولأن 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ar-SA" dirty="0"/>
                  <a:t> موجبة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فإن النقطة</a:t>
                </a:r>
                <a14:m>
                  <m:oMath xmlns:m="http://schemas.openxmlformats.org/officeDocument/2006/math">
                    <m:r>
                      <a:rPr lang="ar-SA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5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/>
                  <a:t>هي نقطة صغرى محلية.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9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 algn="r" rtl="1">
                  <a:buNone/>
                </a:pPr>
                <a:r>
                  <a:rPr lang="ar-SA" altLang="zh-TW" dirty="0"/>
                  <a:t>           اختبر النقطة الساكنة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SA" altLang="zh-TW" dirty="0"/>
                  <a:t> .</a:t>
                </a:r>
                <a:endParaRPr lang="en-US" altLang="zh-TW" dirty="0"/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،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 </a:t>
                </a:r>
                <a:endParaRPr lang="en-US" altLang="zh-TW" sz="1600" dirty="0">
                  <a:latin typeface="Times New Roman" panose="020206030504050203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ar-SA" altLang="zh-TW" sz="8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،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إذاً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−20</m:t>
                    </m:r>
                    <m:r>
                      <a:rPr lang="ar-SA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algn="r" rtl="1"/>
                <a:r>
                  <a:rPr lang="ar-SA" dirty="0"/>
                  <a:t>إذا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لأنه عدد زوجي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   ولأن 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ar-SA" dirty="0"/>
                  <a:t> سالبة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فإن النقطة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SA" dirty="0"/>
                  <a:t> هي نقطة عظمى محلية.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4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0148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</a:t>
                </a:r>
                <a:r>
                  <a:rPr lang="en-US" dirty="0"/>
                  <a:t>   </a:t>
                </a:r>
                <a:r>
                  <a:rPr lang="ar-SA" dirty="0"/>
                  <a:t>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165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− 60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36</m:t>
                    </m:r>
                  </m:oMath>
                </a14:m>
                <a:endParaRPr lang="en-US" altLang="zh-TW" b="0" dirty="0"/>
              </a:p>
              <a:p>
                <a:pPr marL="0" indent="0" rtl="1">
                  <a:buNone/>
                </a:pPr>
                <a:endParaRPr lang="en-US" altLang="zh-TW" b="0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rtl="1">
                  <a:buNone/>
                </a:pPr>
                <a:r>
                  <a:rPr lang="en-US" altLang="zh-TW" dirty="0"/>
                  <a:t>    </a:t>
                </a:r>
                <a:r>
                  <a:rPr lang="en-US" altLang="zh-TW" sz="3600" dirty="0"/>
                  <a:t> </a:t>
                </a:r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−2)(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النقاط الساكنة هي: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0 , 1 , 2 , 3</a:t>
                </a:r>
              </a:p>
              <a:p>
                <a:pPr marL="0" indent="0" algn="r" rtl="1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360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b="0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072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sz="2800" dirty="0"/>
              <a:t>إحدى الشركات تحاول أن  تحدد موقع لبناء مستودع. إحداثيات مواقع الأربعة عملاء (في الفضاء </a:t>
            </a:r>
            <a:r>
              <a:rPr lang="ar-SA" sz="2800" dirty="0" err="1"/>
              <a:t>الإقليدي</a:t>
            </a:r>
            <a:r>
              <a:rPr lang="ar-SA" sz="2800" dirty="0"/>
              <a:t>) الذين سيخدمهم المستودع (</a:t>
            </a:r>
            <a:r>
              <a:rPr lang="ar-SA" sz="2800" dirty="0" err="1"/>
              <a:t>بالكيلوات</a:t>
            </a:r>
            <a:r>
              <a:rPr lang="ar-SA" sz="2800" dirty="0"/>
              <a:t>) وعدد الشحنات التي يطلبها كل عميل سنوياً معطاه في الجدول التالي: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A" sz="2400" dirty="0"/>
          </a:p>
          <a:p>
            <a:pPr marL="339725" indent="-339725" algn="r" rtl="1"/>
            <a:endParaRPr lang="ar-SA" dirty="0"/>
          </a:p>
          <a:p>
            <a:pPr marL="339725" indent="-339725" algn="r" rtl="1"/>
            <a:endParaRPr lang="ar-SA" sz="1600" dirty="0"/>
          </a:p>
          <a:p>
            <a:pPr marL="339725" indent="-339725" algn="r" rtl="1"/>
            <a:endParaRPr lang="en-US" dirty="0"/>
          </a:p>
          <a:p>
            <a:pPr marL="0" indent="0" algn="r" rtl="1">
              <a:buNone/>
            </a:pPr>
            <a:r>
              <a:rPr lang="ar-SA" sz="2800" dirty="0"/>
              <a:t>الشركة تريد تحديد موقع بناء المستودع بحيث تقلل إجمالي المسافة التي ستقطعها الشاحنات سنويا لتوصيل طلبات العملاء الأربعة.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79670"/>
              </p:ext>
            </p:extLst>
          </p:nvPr>
        </p:nvGraphicFramePr>
        <p:xfrm>
          <a:off x="1415988" y="3068960"/>
          <a:ext cx="6096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884121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201628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9953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9154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ar-SA" dirty="0">
                          <a:solidFill>
                            <a:schemeClr val="tx1"/>
                          </a:solidFill>
                        </a:rPr>
                        <a:t>عدد الشحنات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SA" dirty="0">
                          <a:solidFill>
                            <a:schemeClr val="tx1"/>
                          </a:solidFill>
                        </a:rPr>
                        <a:t>إحداثيات الموقع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SA" dirty="0">
                          <a:solidFill>
                            <a:schemeClr val="tx1"/>
                          </a:solidFill>
                        </a:rPr>
                        <a:t>العميل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696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5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6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4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7440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dirty="0"/>
                  <a:t>لدينا</a:t>
                </a:r>
              </a:p>
              <a:p>
                <a:pPr marL="0" indent="0" algn="r" rtl="1">
                  <a:buNone/>
                </a:pPr>
                <a:endParaRPr lang="ar-SA" altLang="zh-TW" dirty="0"/>
              </a:p>
              <a:p>
                <a:pPr marL="0" indent="0" algn="r" rtl="1">
                  <a:buNone/>
                </a:pPr>
                <a:endParaRPr lang="ar-SA" altLang="zh-TW" sz="3600" dirty="0"/>
              </a:p>
              <a:p>
                <a:pPr marL="0" indent="0" algn="r" rtl="1">
                  <a:buNone/>
                </a:pPr>
                <a:endParaRPr lang="ar-SA" altLang="zh-TW" dirty="0"/>
              </a:p>
              <a:p>
                <a:pPr marL="0" indent="0" algn="r" rtl="1">
                  <a:buNone/>
                </a:pPr>
                <a:r>
                  <a:rPr lang="ar-SA" altLang="zh-TW" dirty="0"/>
                  <a:t>عند النقطة الساكنة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ar-SA" altLang="zh-TW" dirty="0"/>
                  <a:t> نحتاج المشتقة الثالثة: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2160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980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−360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ar-SA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−360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b="0" dirty="0"/>
              </a:p>
              <a:p>
                <a:pPr marL="0" indent="0" algn="r" rtl="1">
                  <a:buNone/>
                </a:pPr>
                <a:r>
                  <a:rPr lang="ar-SA" dirty="0"/>
                  <a:t>إذاً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3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ar-SA" dirty="0"/>
                  <a:t> هي نقطة سرج (انقلاب).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sz="3600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528976"/>
            <a:ext cx="4102964" cy="246909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2267744" y="2763523"/>
            <a:ext cx="1080120" cy="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67744" y="3212976"/>
            <a:ext cx="1080120" cy="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67744" y="3645024"/>
            <a:ext cx="1080120" cy="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251562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/>
              <a:t>نقطة صغرى محلية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9848" y="340233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/>
              <a:t>نقطة صغرى محلية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8336" y="296962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/>
              <a:t>نقطة عظمى محلية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735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856984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للمسألة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3225" indent="-403225" algn="r" rtl="1">
                  <a:buFont typeface="+mj-lt"/>
                  <a:buAutoNum type="arabicPeriod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أوجد جميع النقاط الساكنة للدالة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التي تنتمي للفترة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03225" indent="-403225" algn="r" rtl="1">
                  <a:buFont typeface="+mj-lt"/>
                  <a:buAutoNum type="arabicPeriod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احسب قيمة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لجميع النقاط الساكنة بالإضافة لـ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و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SA" altLang="zh-TW" dirty="0">
                  <a:latin typeface="Cambria Math" panose="02040503050406030204" pitchFamily="18" charset="0"/>
                </a:endParaRPr>
              </a:p>
              <a:p>
                <a:pPr marL="403225" indent="-403225" algn="r" rtl="1">
                  <a:buFont typeface="+mj-lt"/>
                  <a:buAutoNum type="arabicPeriod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 الأمثل هي النقطة في الخطوة السابقة التي تعطي أقل أو أكبر قيمة لـ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856984" cy="4724400"/>
              </a:xfrm>
              <a:blipFill>
                <a:blip r:embed="rId2"/>
                <a:stretch>
                  <a:fillRect l="-2959" t="-1677" r="-1789" b="-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63888" y="227687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713381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أوجد الحل الأمثل لمسألة البرمجة غير 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+10 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spcBef>
                    <a:spcPts val="0"/>
                  </a:spcBef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نضع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                        </a:t>
                </a:r>
              </a:p>
              <a:p>
                <a:pPr marL="0" indent="0" rtl="1"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وبالتالي نجد أن النقاط الساكنة هي: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 ,   3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نحسب: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37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12       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،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وبالتالي الحل الأمثل هو: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1749" t="-1677" r="-1819" b="-1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633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7" y="3101641"/>
            <a:ext cx="3600400" cy="360040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أوجد الحل الأمثل لمسألة البرمجة غير 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lang="en-US" altLang="zh-TW" dirty="0"/>
                  <a:t>  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+10 </m:t>
                    </m:r>
                  </m:oMath>
                </a14:m>
                <a:endParaRPr lang="en-US" altLang="zh-TW" dirty="0"/>
              </a:p>
              <a:p>
                <a:pPr marL="0" indent="0" rtl="1">
                  <a:spcBef>
                    <a:spcPts val="0"/>
                  </a:spcBef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24"/>
                  </a:spcBef>
                  <a:buNone/>
                </a:pPr>
                <a:endParaRPr lang="en-US" sz="65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24"/>
                  </a:spcBef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الحل الأمثل هو: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174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562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خطأ التقريب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/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لتخزين قيمة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في أجهزة الحاسب الآلي أو عند إجراء الحسابات باليد ، سيتم حذف جزء من قيمة الجذر.</a:t>
                </a:r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00FF"/>
                        </a:solidFill>
                      </a:rPr>
                      <m:t>1.414</m:t>
                    </m:r>
                    <m:r>
                      <m:rPr>
                        <m:nor/>
                      </m:rPr>
                      <a:rPr lang="en-US"/>
                      <m:t>21356237309504880...  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/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سنقربه مثلا إلى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00FF"/>
                        </a:solidFill>
                      </a:rPr>
                      <m:t>1.414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وبالتالي هنالك خطأ مقداره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/>
                      <m:t>0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en-US" b="0" i="0" smtClean="0"/>
                      <m:t>000</m:t>
                    </m:r>
                    <m:r>
                      <m:rPr>
                        <m:nor/>
                      </m:rPr>
                      <a:rPr lang="en-US"/>
                      <m:t>21356237309504880...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هذا يسمى خطأ التقريب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Rounding Error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r" rtl="1"/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تراكم أخطاء التقريب تمثل مشكلة عند استخدام الطرق العددية في حل الأنظمة والبرامج الرياضية.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645" r="-1819" b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3269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خطأ التقريب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الرقم من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إلى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يحذف ، والرقم من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إلى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يجبر للأعلى.</a:t>
            </a: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90194"/>
                  </p:ext>
                </p:extLst>
              </p:nvPr>
            </p:nvGraphicFramePr>
            <p:xfrm>
              <a:off x="503547" y="2204864"/>
              <a:ext cx="7920881" cy="39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>
                      <a:extLst>
                        <a:ext uri="{9D8B030D-6E8A-4147-A177-3AD203B41FA5}">
                          <a16:colId xmlns:a16="http://schemas.microsoft.com/office/drawing/2014/main" val="79549240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00017482"/>
                        </a:ext>
                      </a:extLst>
                    </a:gridCol>
                    <a:gridCol w="3994072">
                      <a:extLst>
                        <a:ext uri="{9D8B030D-6E8A-4147-A177-3AD203B41FA5}">
                          <a16:colId xmlns:a16="http://schemas.microsoft.com/office/drawing/2014/main" val="1734290073"/>
                        </a:ext>
                      </a:extLst>
                    </a:gridCol>
                    <a:gridCol w="902473">
                      <a:extLst>
                        <a:ext uri="{9D8B030D-6E8A-4147-A177-3AD203B41FA5}">
                          <a16:colId xmlns:a16="http://schemas.microsoft.com/office/drawing/2014/main" val="13059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dirty="0">
                              <a:solidFill>
                                <a:schemeClr val="tx1"/>
                              </a:solidFill>
                            </a:rPr>
                            <a:t>التقريب إلى أربع خانات</a:t>
                          </a:r>
                          <a:r>
                            <a:rPr lang="ar-SA" baseline="0" dirty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dirty="0">
                              <a:solidFill>
                                <a:schemeClr val="tx1"/>
                              </a:solidFill>
                            </a:rPr>
                            <a:t>التقريب إلى ثلاث خانات</a:t>
                          </a:r>
                          <a:r>
                            <a:rPr lang="ar-SA" baseline="0" dirty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ar-SA" dirty="0">
                              <a:solidFill>
                                <a:schemeClr val="tx1"/>
                              </a:solidFill>
                            </a:rPr>
                            <a:t>                      العدد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50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1.4142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1.414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1.41421356237309504880...  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ar-SA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3.1416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3.142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3.14159265358979323846...  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S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5195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2.7183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2.718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2.71828182845904523536...  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409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0.6931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0.69314718055994530941...  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7555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1.2599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1.260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     1.25992104989487316476...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ar-SA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ar-SA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851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0.6667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0.66666666666666666666...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SA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444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0.1429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0.14285714285714285714...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SA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6361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90194"/>
                  </p:ext>
                </p:extLst>
              </p:nvPr>
            </p:nvGraphicFramePr>
            <p:xfrm>
              <a:off x="503547" y="2204864"/>
              <a:ext cx="7920881" cy="39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>
                      <a:extLst>
                        <a:ext uri="{9D8B030D-6E8A-4147-A177-3AD203B41FA5}">
                          <a16:colId xmlns:a16="http://schemas.microsoft.com/office/drawing/2014/main" val="79549240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00017482"/>
                        </a:ext>
                      </a:extLst>
                    </a:gridCol>
                    <a:gridCol w="3994072">
                      <a:extLst>
                        <a:ext uri="{9D8B030D-6E8A-4147-A177-3AD203B41FA5}">
                          <a16:colId xmlns:a16="http://schemas.microsoft.com/office/drawing/2014/main" val="1734290073"/>
                        </a:ext>
                      </a:extLst>
                    </a:gridCol>
                    <a:gridCol w="902473">
                      <a:extLst>
                        <a:ext uri="{9D8B030D-6E8A-4147-A177-3AD203B41FA5}">
                          <a16:colId xmlns:a16="http://schemas.microsoft.com/office/drawing/2014/main" val="1305960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dirty="0" smtClean="0">
                              <a:solidFill>
                                <a:schemeClr val="tx1"/>
                              </a:solidFill>
                            </a:rPr>
                            <a:t>التقريب إلى أربع خانات</a:t>
                          </a:r>
                          <a:r>
                            <a:rPr lang="ar-SA" baseline="0" dirty="0" smtClean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dirty="0" smtClean="0">
                              <a:solidFill>
                                <a:schemeClr val="tx1"/>
                              </a:solidFill>
                            </a:rPr>
                            <a:t>التقريب إلى ثلاث خانات</a:t>
                          </a:r>
                          <a:r>
                            <a:rPr lang="ar-SA" baseline="0" dirty="0" smtClean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ar-SA" dirty="0" smtClean="0">
                              <a:solidFill>
                                <a:schemeClr val="tx1"/>
                              </a:solidFill>
                            </a:rPr>
                            <a:t>                      العدد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509601"/>
                      </a:ext>
                    </a:extLst>
                  </a:tr>
                  <a:tr h="432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1.4142</a:t>
                          </a:r>
                          <a:endParaRPr 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1.414</a:t>
                          </a:r>
                          <a:endParaRPr 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1.41421356237309504880...  </a:t>
                          </a:r>
                          <a:endParaRPr 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154930" r="-2703" b="-8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93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3.1416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3.142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3.14159265358979323846...  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241333" r="-2703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1954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2.7183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2.718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2.71828182845904523536...  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341333" r="-2703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945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0.6931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0.693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0.69314718055994530941...  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441333" r="-2703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555828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1.2599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1.260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1.25992104989487316476... 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489157" r="-2703" b="-3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851354"/>
                      </a:ext>
                    </a:extLst>
                  </a:tr>
                  <a:tr h="4897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0.6667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0.667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     0.66666666666666666666...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611250" r="-2703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440703"/>
                      </a:ext>
                    </a:extLst>
                  </a:tr>
                  <a:tr h="4866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0.1429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0.143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     0.14285714285714285714...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711250" r="-270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361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142645" y="6178199"/>
            <a:ext cx="64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سنستخدم في هذا المقرر التقريب إلى ثلاث أو أربع خانات عشرية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782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لنفرض لدينا الدالة غير الخطية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المعرفة على الفترة الحقيقية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بحيث أن الدالة متصلة في هذه الفترة ، وأن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.  </a:t>
                </a:r>
                <a:r>
                  <a:rPr lang="ar-SA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(هذا يضمن وجود جذر للدالة)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طريقة التنصيف تستخدم لإيجاد جذر الدالة (</a:t>
                </a:r>
                <a:r>
                  <a:rPr lang="ar-SA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طريقة التنصيف تكرر تنصيف الفترة ومن ثم نختار نصف الفترة التي تحتوي على الجذر ، ونلغي الأخرى ،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حتى نحصل على جذر الدالة أو نكون قريبين منه بصورة كافية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/>
                  <a:t>طريقة بسيطة جدا وفعالة ، ولكنها أيضا بطيئة نسبيا.</a:t>
                </a:r>
                <a:endParaRPr lang="ar-SA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840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1190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نحسب النقطة التي في منتصف الفترة الحالية: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نتوقف. وصلنا للحل الأمثل أو قريباً منه.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حيث  </a:t>
                </a: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قيمة موجبة قريبة من الصفر.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4488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إما إذا كانت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457200" lvl="1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اذهب للخطوة الأولى.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1679" t="-1677" r="-1679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9691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293096" cy="4293096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جذر الدالة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في الفترة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مستخدما  </a:t>
                </a:r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314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18441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900796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900796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الحل: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3" y="2499544"/>
            <a:ext cx="6912768" cy="22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512" y="2892264"/>
            <a:ext cx="8659688" cy="209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512" y="3255488"/>
            <a:ext cx="86596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512" y="3615946"/>
            <a:ext cx="8640960" cy="26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b="35300"/>
          <a:stretch/>
        </p:blipFill>
        <p:spPr>
          <a:xfrm>
            <a:off x="439400" y="4685816"/>
            <a:ext cx="6858000" cy="194421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4621160" y="5075352"/>
            <a:ext cx="512299" cy="475928"/>
          </a:xfrm>
          <a:prstGeom prst="curvedConnector3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1.7321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blipFill>
                <a:blip r:embed="rId6"/>
                <a:stretch>
                  <a:fillRect t="-9459" b="-337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2608" y="6093508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08" y="6093508"/>
                <a:ext cx="288032" cy="422726"/>
              </a:xfrm>
              <a:prstGeom prst="rect">
                <a:avLst/>
              </a:prstGeom>
              <a:blipFill>
                <a:blip r:embed="rId7"/>
                <a:stretch>
                  <a:fillRect l="-2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blipFill>
                <a:blip r:embed="rId8"/>
                <a:stretch>
                  <a:fillRect l="-31915" r="-2128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blipFill>
                <a:blip r:embed="rId11"/>
                <a:stretch>
                  <a:fillRect l="-4762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102076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24222" y="5959112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99575" y="6093508"/>
                <a:ext cx="523721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75" y="6093508"/>
                <a:ext cx="523721" cy="422726"/>
              </a:xfrm>
              <a:prstGeom prst="rect">
                <a:avLst/>
              </a:prstGeom>
              <a:blipFill>
                <a:blip r:embed="rId12"/>
                <a:stretch>
                  <a:fillRect l="-17442" r="-4651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386840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49584" y="6162120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84" y="6162120"/>
                <a:ext cx="288032" cy="422726"/>
              </a:xfrm>
              <a:prstGeom prst="rect">
                <a:avLst/>
              </a:prstGeom>
              <a:blipFill>
                <a:blip r:embed="rId13"/>
                <a:stretch>
                  <a:fillRect l="-31250" r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70139" y="6178387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39" y="6178387"/>
                <a:ext cx="288032" cy="422726"/>
              </a:xfrm>
              <a:prstGeom prst="rect">
                <a:avLst/>
              </a:prstGeom>
              <a:blipFill>
                <a:blip r:embed="rId14"/>
                <a:stretch>
                  <a:fillRect l="-48936" r="-17021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16200000">
            <a:off x="2233477" y="5207368"/>
            <a:ext cx="344500" cy="2867514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5133091" y="5211493"/>
            <a:ext cx="344500" cy="2867514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2280" y="2509922"/>
            <a:ext cx="1800199" cy="208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  <p:bldP spid="27" grpId="0"/>
      <p:bldP spid="31" grpId="0"/>
      <p:bldP spid="32" grpId="0"/>
      <p:bldP spid="6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الحل: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نعلم أن المسافة الإقليدية بين نقطتين 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ar-S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و</a:t>
                </a:r>
                <a:r>
                  <a:rPr lang="ar-S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ar-S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هي: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هي: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ar-SA" dirty="0"/>
              </a:p>
              <a:p>
                <a:pPr marL="0" indent="0" algn="r" rtl="1">
                  <a:buNone/>
                </a:pPr>
                <a:endParaRPr lang="ar-SA" dirty="0"/>
              </a:p>
              <a:p>
                <a:pPr marL="0" indent="0" algn="r" rtl="1">
                  <a:buNone/>
                </a:pPr>
                <a:r>
                  <a:rPr lang="ar-SA" dirty="0"/>
                  <a:t>المتغيرات: </a:t>
                </a:r>
              </a:p>
              <a:p>
                <a:pPr marL="0" indent="0" algn="ctr" rtl="1">
                  <a:buNone/>
                </a:pPr>
                <a:r>
                  <a:rPr lang="ar-SA" dirty="0"/>
                  <a:t>إحداثي المحور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للمستودع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ar-SA" dirty="0"/>
              </a:p>
              <a:p>
                <a:pPr marL="0" indent="0" algn="ctr" rtl="1">
                  <a:buNone/>
                </a:pPr>
                <a:r>
                  <a:rPr lang="ar-SA" dirty="0"/>
                  <a:t>إحداثي المحور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SA" dirty="0"/>
                  <a:t> للمستودع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ar-SA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المسافة من المستودع للعميل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/>
                  <a:t>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62872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21213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21213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الحل: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3255488"/>
            <a:ext cx="86596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512" y="3625778"/>
            <a:ext cx="8640960" cy="26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b="35300"/>
          <a:stretch/>
        </p:blipFill>
        <p:spPr>
          <a:xfrm>
            <a:off x="439400" y="4685816"/>
            <a:ext cx="6858000" cy="194421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4621160" y="5075352"/>
            <a:ext cx="512299" cy="475928"/>
          </a:xfrm>
          <a:prstGeom prst="curvedConnector3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1.7321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blipFill>
                <a:blip r:embed="rId6"/>
                <a:stretch>
                  <a:fillRect t="-9459" b="-337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blipFill>
                <a:blip r:embed="rId7"/>
                <a:stretch>
                  <a:fillRect l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blipFill>
                <a:blip r:embed="rId8"/>
                <a:stretch>
                  <a:fillRect l="-31915" r="-2128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blipFill>
                <a:blip r:embed="rId11"/>
                <a:stretch>
                  <a:fillRect l="-4762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20071" y="6093508"/>
                <a:ext cx="523721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1" y="6093508"/>
                <a:ext cx="523721" cy="422726"/>
              </a:xfrm>
              <a:prstGeom prst="rect">
                <a:avLst/>
              </a:prstGeom>
              <a:blipFill>
                <a:blip r:embed="rId12"/>
                <a:stretch>
                  <a:fillRect l="-17442" r="-4651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288896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940152" y="6162120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162120"/>
                <a:ext cx="288032" cy="422726"/>
              </a:xfrm>
              <a:prstGeom prst="rect">
                <a:avLst/>
              </a:prstGeom>
              <a:blipFill>
                <a:blip r:embed="rId13"/>
                <a:stretch>
                  <a:fillRect l="-31250" r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99992" y="6169965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6169965"/>
                <a:ext cx="288032" cy="422726"/>
              </a:xfrm>
              <a:prstGeom prst="rect">
                <a:avLst/>
              </a:prstGeom>
              <a:blipFill>
                <a:blip r:embed="rId14"/>
                <a:stretch>
                  <a:fillRect l="-46809" r="-19149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/>
          <p:cNvSpPr/>
          <p:nvPr/>
        </p:nvSpPr>
        <p:spPr>
          <a:xfrm rot="16200000">
            <a:off x="5859927" y="5981067"/>
            <a:ext cx="301266" cy="13716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4422967" y="5980346"/>
            <a:ext cx="301266" cy="13716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6840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24222" y="5959112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64289" y="2892264"/>
            <a:ext cx="1800199" cy="208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8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29" grpId="0" animBg="1"/>
      <p:bldP spid="3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9393268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9393268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الحل: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3615946"/>
            <a:ext cx="8640960" cy="26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b="35300"/>
          <a:stretch/>
        </p:blipFill>
        <p:spPr>
          <a:xfrm>
            <a:off x="439400" y="4685816"/>
            <a:ext cx="6858000" cy="194421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4621160" y="5075352"/>
            <a:ext cx="512299" cy="475928"/>
          </a:xfrm>
          <a:prstGeom prst="curvedConnector3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1.7321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blipFill>
                <a:blip r:embed="rId6"/>
                <a:stretch>
                  <a:fillRect t="-9459" b="-337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blipFill>
                <a:blip r:embed="rId7"/>
                <a:stretch>
                  <a:fillRect l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09562" y="6122792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62" y="6122792"/>
                <a:ext cx="288032" cy="422726"/>
              </a:xfrm>
              <a:prstGeom prst="rect">
                <a:avLst/>
              </a:prstGeom>
              <a:blipFill>
                <a:blip r:embed="rId8"/>
                <a:stretch>
                  <a:fillRect l="-34043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blipFill>
                <a:blip r:embed="rId11"/>
                <a:stretch>
                  <a:fillRect l="-4762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520805" y="6093508"/>
                <a:ext cx="523721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05" y="6093508"/>
                <a:ext cx="523721" cy="422726"/>
              </a:xfrm>
              <a:prstGeom prst="rect">
                <a:avLst/>
              </a:prstGeom>
              <a:blipFill>
                <a:blip r:embed="rId12"/>
                <a:stretch>
                  <a:fillRect l="-18605" r="-4651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458963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139952" y="6162120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162120"/>
                <a:ext cx="288032" cy="422726"/>
              </a:xfrm>
              <a:prstGeom prst="rect">
                <a:avLst/>
              </a:prstGeom>
              <a:blipFill>
                <a:blip r:embed="rId13"/>
                <a:stretch>
                  <a:fillRect l="-31915" r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035578" y="6169965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578" y="6169965"/>
                <a:ext cx="288032" cy="422726"/>
              </a:xfrm>
              <a:prstGeom prst="rect">
                <a:avLst/>
              </a:prstGeom>
              <a:blipFill>
                <a:blip r:embed="rId14"/>
                <a:stretch>
                  <a:fillRect l="-46809" r="-19149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 rot="16200000">
            <a:off x="4042889" y="6307088"/>
            <a:ext cx="333582" cy="6858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771879" y="6303685"/>
            <a:ext cx="333582" cy="6858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840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88896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64289" y="3252850"/>
            <a:ext cx="1800199" cy="208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9" grpId="0" animBg="1"/>
      <p:bldP spid="30" grpId="0" animBg="1"/>
      <p:bldP spid="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129854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129854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=1.7344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4"/>
                <a:stretch>
                  <a:fillRect t="-1677" r="-17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948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spcBef>
                    <a:spcPts val="0"/>
                  </a:spcBef>
                  <a:buNone/>
                </a:pPr>
                <a:r>
                  <a:rPr lang="ar-SA" dirty="0"/>
                  <a:t>للمسألة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بحيث أن 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قابلة للاشتقاق وأحادية المنوال في الفترة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نستخدم طريقة التنصيف لإيجاد جذر 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أي نجد قيمة</a:t>
                </a:r>
                <a:r>
                  <a:rPr lang="ar-SA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التي تحقق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39952" y="227687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26620374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نحسب النقطة التي في منتصف الفترة الحالية: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نتوقف. وصلنا للحل الأمثل أو قريباً منه.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حيث  </a:t>
                </a: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قيمة موجبة قريبة من الصفر.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4488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إما 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457200" lvl="1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اذهب للخطوة الأولى.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5238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04864"/>
            <a:ext cx="4437112" cy="4437112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مستخدما  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40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2426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44" y="2204864"/>
            <a:ext cx="4434840" cy="44348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66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مستخدما   </a:t>
                </a:r>
              </a:p>
              <a:p>
                <a:pPr marL="0" indent="0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181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blipFill>
                <a:blip r:embed="rId4"/>
                <a:stretch>
                  <a:fillRect l="-3774" r="-94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16821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،  إذا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ar-S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مهم جدا اختيار فترة البحث.</a:t>
                </a: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ماذا لو كانت فترة البحث هي: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؟</a:t>
                </a: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127103"/>
                  </p:ext>
                </p:extLst>
              </p:nvPr>
            </p:nvGraphicFramePr>
            <p:xfrm>
              <a:off x="507223" y="1518818"/>
              <a:ext cx="8306353" cy="1137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127103"/>
                  </p:ext>
                </p:extLst>
              </p:nvPr>
            </p:nvGraphicFramePr>
            <p:xfrm>
              <a:off x="507223" y="1518818"/>
              <a:ext cx="8306353" cy="1137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788" t="-7692" r="-650303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788" t="-7692" r="-550303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747" t="-7692" r="-398901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091" t="-7692" r="-340000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8000" t="-7692" r="-274000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2951" t="-7692" r="-124590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880401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0011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709309"/>
                  </p:ext>
                </p:extLst>
              </p:nvPr>
            </p:nvGraphicFramePr>
            <p:xfrm>
              <a:off x="507223" y="1518818"/>
              <a:ext cx="8306353" cy="4104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3.5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2.0938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=2.0938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2.0938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-0.0228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-0.0228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2.0011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-0.0234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0.0066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1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709309"/>
                  </p:ext>
                </p:extLst>
              </p:nvPr>
            </p:nvGraphicFramePr>
            <p:xfrm>
              <a:off x="507223" y="1518818"/>
              <a:ext cx="8306353" cy="4104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788" t="-7692" r="-650303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788" t="-7692" r="-550303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747" t="-7692" r="-398901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091" t="-7692" r="-340000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8000" t="-7692" r="-274000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2951" t="-7692" r="-124590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3.5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=1.9375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2.0938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2.0938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2.0938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1.9962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0.0228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0.0228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2.0011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-0.0234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0.0066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1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671963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56" y="2560367"/>
            <a:ext cx="3960440" cy="39604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مستخدما   </a:t>
                </a:r>
              </a:p>
              <a:p>
                <a:pPr marL="0" indent="0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+9=0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181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231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</a:rPr>
                  <a:t>ويكون لدينا البرنامج غير الخطي التالي:</a:t>
                </a:r>
              </a:p>
              <a:p>
                <a:pPr marL="0" indent="0" algn="r" rtl="1">
                  <a:buNone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=200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+200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rtl="1"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spcAft>
                    <a:spcPts val="600"/>
                  </a:spcAft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rtl="1">
                  <a:spcAft>
                    <a:spcPts val="600"/>
                  </a:spcAft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rtl="1">
                  <a:spcAft>
                    <a:spcPts val="600"/>
                  </a:spcAft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rtl="1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0113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497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088870"/>
                  </p:ext>
                </p:extLst>
              </p:nvPr>
            </p:nvGraphicFramePr>
            <p:xfrm>
              <a:off x="507223" y="1518818"/>
              <a:ext cx="8493650" cy="373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1.532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-0.054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 1.509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1.497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-0.054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0.018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088870"/>
                  </p:ext>
                </p:extLst>
              </p:nvPr>
            </p:nvGraphicFramePr>
            <p:xfrm>
              <a:off x="507223" y="1518818"/>
              <a:ext cx="8493650" cy="373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788" t="-7692" r="-668485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788" t="-7692" r="-568485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747" t="-7692" r="-415385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091" t="-7692" r="-358182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145" t="-7692" r="-256024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4615" t="-7692" r="-133516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1.532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1.532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0.192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1.509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0.192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0.054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 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1.509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1.509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1.497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0.054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704912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/>
                  <a:t>لنفترض لدينا الدالة غير الخطية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المعرفة على الفترة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/>
                  <a:t> بحيث أن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متصلة وقابلة للاشتقاق في هذه الفترة.</a:t>
                </a:r>
                <a:endParaRPr lang="ar-SA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تستخدم طريقة نيوتن</a:t>
                </a:r>
                <a:r>
                  <a:rPr lang="ar-SA" altLang="zh-TW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altLang="zh-TW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2800" dirty="0"/>
                  <a:t>Newton</a:t>
                </a:r>
                <a:r>
                  <a:rPr lang="en-US" sz="800" dirty="0"/>
                  <a:t> </a:t>
                </a:r>
                <a:r>
                  <a:rPr lang="en-US" sz="2800" dirty="0"/>
                  <a:t>-</a:t>
                </a:r>
                <a:r>
                  <a:rPr lang="en-US" sz="800" dirty="0"/>
                  <a:t> </a:t>
                </a:r>
                <a:r>
                  <a:rPr lang="en-US" sz="2800" dirty="0"/>
                  <a:t>Raphson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لإيجاد</a:t>
                </a:r>
                <a:r>
                  <a:rPr lang="ar-SA" altLang="zh-TW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جذر 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أي أن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تبدأ بتخمين لقيمة جذر الدالة ، لنسميه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نرسم خط المماس للدالة عند النقطة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نقطة تقاطع خط المماس مع المحور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هي النقطة التخمينية الجديدة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نعيد هذه العملية من النقطة التخمينية الجديدة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وهكذا حتى نصل لجذر الدالة أو قريبا منه.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  <a:blipFill>
                <a:blip r:embed="rId2"/>
                <a:stretch>
                  <a:fillRect l="-2969" t="-1677" r="-1619" b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061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لنفترض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وبالتالي فإن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ar-SA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SA" altLang="zh-TW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تقيس كم تبعد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عن</a:t>
                </a: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إذا كانت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صغيرة فإننا نستطيع استخدام التقريب الخطي (خط المماس) لنستنتج أن: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وبالتالي ، على افتراض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فإن:</a:t>
                </a:r>
              </a:p>
              <a:p>
                <a:pPr marL="0" indent="0" algn="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وبالتالي فإن:</a:t>
                </a:r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290" r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8438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وبالتالي فإن نقطة التخمين الجديدة المحسنة هي:</a:t>
                </a:r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نقطة التخمين التالية المحسنة هي: 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S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وبالاستمرار فإن الصيغة العامة هي: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نخمن قيمة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ثم نستمر إلى نحصل على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SA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290" r="-1400" b="-3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6312345"/>
                <a:ext cx="3907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ar-SA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حيث  </a:t>
                </a:r>
                <a14:m>
                  <m:oMath xmlns:m="http://schemas.openxmlformats.org/officeDocument/2006/math">
                    <m:r>
                      <a:rPr lang="ar-SA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𝜀</m:t>
                    </m:r>
                  </m:oMath>
                </a14:m>
                <a:r>
                  <a:rPr lang="ar-SA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قيمة موجبة قريبة من الصفر</a:t>
                </a:r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312345"/>
                <a:ext cx="3907466" cy="461665"/>
              </a:xfrm>
              <a:prstGeom prst="rect">
                <a:avLst/>
              </a:prstGeom>
              <a:blipFill>
                <a:blip r:embed="rId3"/>
                <a:stretch>
                  <a:fillRect l="-312" t="-9211" r="-234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6673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طريقة بسيطة وسريعة وتستخدم بشكل واسع، ولكن في بعض الحالات تفشل في الوصول للجذر:</a:t>
                </a:r>
              </a:p>
              <a:p>
                <a:pPr lvl="1" algn="r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في بعض الأحيان من الصعب إيجاد المشتقة أو ليس سهلا حسابها.</a:t>
                </a:r>
              </a:p>
              <a:p>
                <a:pPr lvl="1" algn="r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التخمين المبدئي لقيمة جذر الدالة ،</a:t>
                </a:r>
                <a:r>
                  <a:rPr lang="ar-SA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يؤثر على فعالية الطريقة ، كلما كان قريبا من الجذر كان أفضل. قد  تفشل الطريقة بسبب اختيار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lvl="1" algn="r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عندما تواجه الطريقة نقطة ساكنة ، 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مما يعني التوقف.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  <a:blipFill>
                <a:blip r:embed="rId2"/>
                <a:stretch>
                  <a:fillRect l="-1012" t="-1677" r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75169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sz="3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معادلة المستقيم هي: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معادلة المستقيم المار في النقطة المعلومة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وأي نقطة أخرى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على المستقيم هي:</a:t>
                </a:r>
              </a:p>
              <a:p>
                <a:pPr marL="0" indent="0" algn="ctr" rtl="1">
                  <a:spcBef>
                    <a:spcPts val="0"/>
                  </a:spcBef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86000" indent="0" algn="l">
                  <a:spcBef>
                    <a:spcPts val="0"/>
                  </a:spcBef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840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971600" y="3501508"/>
            <a:ext cx="5256584" cy="10859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51248" y="1556792"/>
            <a:ext cx="8384" cy="2286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9444" y="1326245"/>
            <a:ext cx="8839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9906" y="3464828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54890" y="3491676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0" y="3491676"/>
                <a:ext cx="424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56318" y="3463103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18" y="3463103"/>
                <a:ext cx="424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1910381" y="1844824"/>
            <a:ext cx="3311230" cy="1865127"/>
          </a:xfrm>
          <a:prstGeom prst="line">
            <a:avLst/>
          </a:prstGeom>
          <a:ln w="31750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640198" y="2107477"/>
            <a:ext cx="3737" cy="75895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52288" y="2889323"/>
            <a:ext cx="1296144" cy="19557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9948" y="1435727"/>
            <a:ext cx="12746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38928" y="2135155"/>
            <a:ext cx="12826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" name="Curved Connector 21"/>
          <p:cNvCxnSpPr/>
          <p:nvPr/>
        </p:nvCxnSpPr>
        <p:spPr>
          <a:xfrm>
            <a:off x="2624600" y="2656576"/>
            <a:ext cx="603747" cy="2209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3948753" y="1930614"/>
            <a:ext cx="603747" cy="2209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269957" y="2839111"/>
            <a:ext cx="118872" cy="11887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78523" y="2112253"/>
            <a:ext cx="118872" cy="11887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2528" y="2204564"/>
                <a:ext cx="13556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28" y="2204564"/>
                <a:ext cx="1355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25016" y="3005384"/>
                <a:ext cx="13543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16" y="3005384"/>
                <a:ext cx="135435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>
            <a:off x="4783556" y="2201194"/>
            <a:ext cx="134812" cy="6906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3901216" y="2439313"/>
            <a:ext cx="170968" cy="13146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25645" y="1627507"/>
                <a:ext cx="2376251" cy="151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ar-SA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ميل المستقيم: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45" y="1627507"/>
                <a:ext cx="2376251" cy="1511632"/>
              </a:xfrm>
              <a:prstGeom prst="rect">
                <a:avLst/>
              </a:prstGeom>
              <a:blipFill>
                <a:blip r:embed="rId7"/>
                <a:stretch>
                  <a:fillRect t="-5242"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0988" y="2556722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8" y="2556722"/>
                <a:ext cx="4248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0810" y="1772816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10" y="1772816"/>
                <a:ext cx="42480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التفسير الهندسي لطريقة نيوتن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0671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التفسير الهندسي لطريقة نيوتن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sz="3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ميل مستقيم المماس المار في النقطة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هو: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SA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معادلة مستقيم المماس المار في النقطة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هي:  </a:t>
                </a:r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679" b="-6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971600" y="3320410"/>
            <a:ext cx="5256584" cy="10859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51248" y="1729220"/>
            <a:ext cx="8384" cy="192447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475656" y="1936496"/>
            <a:ext cx="4251741" cy="1860622"/>
          </a:xfrm>
          <a:custGeom>
            <a:avLst/>
            <a:gdLst>
              <a:gd name="connsiteX0" fmla="*/ 3883742 w 3883742"/>
              <a:gd name="connsiteY0" fmla="*/ 0 h 1140542"/>
              <a:gd name="connsiteX1" fmla="*/ 2723535 w 3883742"/>
              <a:gd name="connsiteY1" fmla="*/ 609600 h 1140542"/>
              <a:gd name="connsiteX2" fmla="*/ 0 w 3883742"/>
              <a:gd name="connsiteY2" fmla="*/ 1140542 h 1140542"/>
              <a:gd name="connsiteX3" fmla="*/ 0 w 3883742"/>
              <a:gd name="connsiteY3" fmla="*/ 1140542 h 114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742" h="1140542">
                <a:moveTo>
                  <a:pt x="3883742" y="0"/>
                </a:moveTo>
                <a:cubicBezTo>
                  <a:pt x="3627283" y="209755"/>
                  <a:pt x="3370825" y="419510"/>
                  <a:pt x="2723535" y="609600"/>
                </a:cubicBezTo>
                <a:cubicBezTo>
                  <a:pt x="2076245" y="799690"/>
                  <a:pt x="0" y="1140542"/>
                  <a:pt x="0" y="1140542"/>
                </a:cubicBezTo>
                <a:lnTo>
                  <a:pt x="0" y="1140542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782" y="1475450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9906" y="3283730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9449" y="331136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49" y="3311360"/>
                <a:ext cx="424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23535" y="330207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35" y="3302070"/>
                <a:ext cx="4248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3496783" y="1926664"/>
            <a:ext cx="2548112" cy="179036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6067" y="2615384"/>
            <a:ext cx="7547" cy="7549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3230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التفسير الهندسي لطريقة نيوتن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عند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أي عند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سنجد أن: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r>
                  <a:rPr lang="ar-SA" dirty="0">
                    <a:ea typeface="Cambria Math" panose="02040503050406030204" pitchFamily="18" charset="0"/>
                  </a:rPr>
                  <a:t>   </a:t>
                </a:r>
                <a:r>
                  <a:rPr lang="ar-SA" sz="1000" dirty="0"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ea typeface="Cambria Math" panose="02040503050406030204" pitchFamily="18" charset="0"/>
                  </a:rPr>
                  <a:t>وبالتالي: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971600" y="3320410"/>
            <a:ext cx="5256584" cy="10859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51248" y="1729220"/>
            <a:ext cx="8384" cy="192447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475656" y="1936496"/>
            <a:ext cx="4251741" cy="1860622"/>
          </a:xfrm>
          <a:custGeom>
            <a:avLst/>
            <a:gdLst>
              <a:gd name="connsiteX0" fmla="*/ 3883742 w 3883742"/>
              <a:gd name="connsiteY0" fmla="*/ 0 h 1140542"/>
              <a:gd name="connsiteX1" fmla="*/ 2723535 w 3883742"/>
              <a:gd name="connsiteY1" fmla="*/ 609600 h 1140542"/>
              <a:gd name="connsiteX2" fmla="*/ 0 w 3883742"/>
              <a:gd name="connsiteY2" fmla="*/ 1140542 h 1140542"/>
              <a:gd name="connsiteX3" fmla="*/ 0 w 3883742"/>
              <a:gd name="connsiteY3" fmla="*/ 1140542 h 114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742" h="1140542">
                <a:moveTo>
                  <a:pt x="3883742" y="0"/>
                </a:moveTo>
                <a:cubicBezTo>
                  <a:pt x="3627283" y="209755"/>
                  <a:pt x="3370825" y="419510"/>
                  <a:pt x="2723535" y="609600"/>
                </a:cubicBezTo>
                <a:cubicBezTo>
                  <a:pt x="2076245" y="799690"/>
                  <a:pt x="0" y="1140542"/>
                  <a:pt x="0" y="1140542"/>
                </a:cubicBezTo>
                <a:lnTo>
                  <a:pt x="0" y="1140542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782" y="1475450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9906" y="3283730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6829" y="3281082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29" y="3281082"/>
                <a:ext cx="424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9449" y="331136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49" y="3311360"/>
                <a:ext cx="424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23535" y="330207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35" y="3302070"/>
                <a:ext cx="4248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3496783" y="1926664"/>
            <a:ext cx="2548112" cy="179036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6067" y="2615384"/>
            <a:ext cx="7547" cy="7549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6027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التفسير الهندسي لطريقة نيوتن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10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spcBef>
                <a:spcPts val="0"/>
              </a:spcBef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rtl="1">
              <a:spcBef>
                <a:spcPts val="0"/>
              </a:spcBef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5247208"/>
            <a:ext cx="698477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01575" y="1576456"/>
            <a:ext cx="49673" cy="393202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782" y="1475450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1766" y="5247208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07869" y="5265006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869" y="5265006"/>
                <a:ext cx="4248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5724128" y="2360512"/>
            <a:ext cx="1656185" cy="3300736"/>
          </a:xfrm>
          <a:prstGeom prst="line">
            <a:avLst/>
          </a:prstGeom>
          <a:ln w="19050">
            <a:solidFill>
              <a:srgbClr val="00E26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20272" y="3120212"/>
            <a:ext cx="7547" cy="214479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995948" y="2428568"/>
            <a:ext cx="5250426" cy="3156155"/>
          </a:xfrm>
          <a:custGeom>
            <a:avLst/>
            <a:gdLst>
              <a:gd name="connsiteX0" fmla="*/ 5250426 w 5250426"/>
              <a:gd name="connsiteY0" fmla="*/ 0 h 3156155"/>
              <a:gd name="connsiteX1" fmla="*/ 4031226 w 5250426"/>
              <a:gd name="connsiteY1" fmla="*/ 1592826 h 3156155"/>
              <a:gd name="connsiteX2" fmla="*/ 0 w 5250426"/>
              <a:gd name="connsiteY2" fmla="*/ 3156155 h 3156155"/>
              <a:gd name="connsiteX3" fmla="*/ 0 w 5250426"/>
              <a:gd name="connsiteY3" fmla="*/ 3156155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0426" h="3156155">
                <a:moveTo>
                  <a:pt x="5250426" y="0"/>
                </a:moveTo>
                <a:cubicBezTo>
                  <a:pt x="5078361" y="533400"/>
                  <a:pt x="4906297" y="1066800"/>
                  <a:pt x="4031226" y="1592826"/>
                </a:cubicBezTo>
                <a:cubicBezTo>
                  <a:pt x="3156155" y="2118852"/>
                  <a:pt x="0" y="3156155"/>
                  <a:pt x="0" y="3156155"/>
                </a:cubicBezTo>
                <a:lnTo>
                  <a:pt x="0" y="3156155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71566" y="523978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66" y="5239780"/>
                <a:ext cx="424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9858" y="5196182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58" y="5196182"/>
                <a:ext cx="424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79856" y="5205474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56" y="5205474"/>
                <a:ext cx="4248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3491880" y="3197697"/>
            <a:ext cx="4059294" cy="2262755"/>
          </a:xfrm>
          <a:prstGeom prst="line">
            <a:avLst/>
          </a:prstGeom>
          <a:ln w="19050">
            <a:solidFill>
              <a:srgbClr val="00E26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920488" y="4076286"/>
            <a:ext cx="0" cy="118872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23724" y="3660264"/>
            <a:ext cx="5256588" cy="1940713"/>
          </a:xfrm>
          <a:prstGeom prst="line">
            <a:avLst/>
          </a:prstGeom>
          <a:ln w="19050">
            <a:solidFill>
              <a:srgbClr val="00E26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97258" y="4908778"/>
            <a:ext cx="0" cy="3200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6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9" grpId="0"/>
      <p:bldP spid="29" grpId="1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4" y="2207224"/>
            <a:ext cx="4125362" cy="4125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2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79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جذر الدالة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و</a:t>
                </a: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</a:p>
              <a:p>
                <a:pPr marL="0" indent="0" algn="r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- الحل -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4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1688" y="4960832"/>
                <a:ext cx="4484496" cy="1181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−5</m:t>
                          </m:r>
                          <m:sSubSup>
                            <m:sSub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Sup>
                            <m:sSub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8" y="4960832"/>
                <a:ext cx="4484496" cy="1181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10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sz="2600" dirty="0"/>
                  <a:t>سنجد فيما بعد أن الحل الأمثل هو:</a:t>
                </a:r>
                <a:endParaRPr lang="en-US" sz="26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5.03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9.31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/>
                  <a:t> </a:t>
                </a: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5456.54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161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4869160" cy="4869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75" y="134076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2688" y="616805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2712" y="5984402"/>
            <a:ext cx="288032" cy="183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9552" y="2204864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54642" y="6127850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66866" y="2852936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09408" y="4489456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44224" y="447644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9033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091557"/>
                  </p:ext>
                </p:extLst>
              </p:nvPr>
            </p:nvGraphicFramePr>
            <p:xfrm>
              <a:off x="611560" y="1916832"/>
              <a:ext cx="658368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48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27.841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16.45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255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12.963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41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091557"/>
                  </p:ext>
                </p:extLst>
              </p:nvPr>
            </p:nvGraphicFramePr>
            <p:xfrm>
              <a:off x="611560" y="1916832"/>
              <a:ext cx="658368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6" t="-1639" r="-5022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56" t="-1639" r="-4022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48" t="-1639" r="-3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111" t="-1639" r="-201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111" t="-1639" r="-101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111" t="-1639" r="-166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27.841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16.45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255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12.963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412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0265896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81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قيمة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الحل -</a:t>
                </a: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نحتاج إيجاد قيمة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أو                 </a:t>
                </a:r>
                <a:r>
                  <a:rPr lang="ar-SA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ar-S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بحيث أن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أو                 </a:t>
                </a:r>
                <a:r>
                  <a:rPr lang="ar-SA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بحيث أن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هذا مكافئ لإيجاد جذر موجب للدالة: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altLang="zh-TW" dirty="0"/>
              </a:p>
              <a:p>
                <a:pPr marL="0" indent="0" algn="r">
                  <a:buNone/>
                </a:pP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  <a:p>
                <a:pPr marL="0" indent="0" algn="r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2029" t="-774" r="-1749" b="-26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125729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2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293096" cy="4293096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82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جذر الدالة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و</a:t>
                </a: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</a:p>
              <a:p>
                <a:pPr marL="0" indent="0" algn="r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- الحل -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4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1520" y="4960832"/>
                <a:ext cx="3701385" cy="11610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nor/>
                            </m:rPr>
                            <a:rPr lang="en-US" altLang="zh-TW" sz="3200" dirty="0"/>
                            <m:t>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0" y="4960832"/>
                <a:ext cx="3701385" cy="1161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=1.73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لو بدأنا بـ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سنحصل على:</a:t>
                </a:r>
              </a:p>
              <a:p>
                <a:pPr marL="0" indent="0" algn="ct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27494"/>
                  </p:ext>
                </p:extLst>
              </p:nvPr>
            </p:nvGraphicFramePr>
            <p:xfrm>
              <a:off x="611560" y="1916832"/>
              <a:ext cx="65836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1.7321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27494"/>
                  </p:ext>
                </p:extLst>
              </p:nvPr>
            </p:nvGraphicFramePr>
            <p:xfrm>
              <a:off x="611560" y="1916832"/>
              <a:ext cx="65836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6" t="-1639" r="-5022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56" t="-1639" r="-4022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48" t="-1639" r="-3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111" t="-1639" r="-201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111" t="-1639" r="-101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111" t="-1639" r="-166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1.7321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491494"/>
                  </p:ext>
                </p:extLst>
              </p:nvPr>
            </p:nvGraphicFramePr>
            <p:xfrm>
              <a:off x="611560" y="4725144"/>
              <a:ext cx="6583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987289605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491494"/>
                  </p:ext>
                </p:extLst>
              </p:nvPr>
            </p:nvGraphicFramePr>
            <p:xfrm>
              <a:off x="611560" y="4725144"/>
              <a:ext cx="6583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987289605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6" t="-1639" r="-50222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56" t="-1639" r="-40222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448" t="-1639" r="-3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111" t="-1639" r="-2016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111" t="-1639" r="-1016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111" t="-1639" r="-1667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3.638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433306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84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لإيجاد قيمة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3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باستخدام طريقة نيوتن – </a:t>
                </a:r>
                <a:r>
                  <a:rPr lang="ar-SA" sz="3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، سنحصل على القيم التالية (باستخدام التقريب لـ 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خانة عشرية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3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الارقام الغامقة هي الخانات الصحيحة لقيمة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لاحظ احتجنا فقط لسبع خطوات لنحصل على قيمة صحيحة لـ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إلى حد </a:t>
                </a:r>
                <a:r>
                  <a:rPr lang="en-US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خانة عشرية !</a:t>
                </a:r>
              </a:p>
              <a:p>
                <a:pPr marL="0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  <a:p>
                <a:pPr marL="0" indent="0" algn="r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2029" t="-1032" r="-1749" b="-30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0" y="2780928"/>
            <a:ext cx="836578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2637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84976" cy="4724400"/>
              </a:xfrm>
            </p:spPr>
            <p:txBody>
              <a:bodyPr/>
              <a:lstStyle/>
              <a:p>
                <a:pPr marL="0" indent="0" algn="r" rtl="1">
                  <a:spcBef>
                    <a:spcPts val="0"/>
                  </a:spcBef>
                  <a:buNone/>
                </a:pPr>
                <a:r>
                  <a:rPr lang="ar-SA" sz="2800" dirty="0"/>
                  <a:t>للمسألة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marL="0" indent="0" rtl="1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بحيث أن الدالة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متصلة وقابلة للاشتقاق مرتين وأحادية المنوال في الفترة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lang="en-US" altLang="zh-TW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نستخدم طريقة نيوتن</a:t>
                </a:r>
                <a:r>
                  <a:rPr lang="ar-SA" altLang="zh-TW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altLang="zh-TW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لإيجاد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جذر 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 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altLang="zh-TW" sz="1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نستخدم الصيغة التالية:</a:t>
                </a: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84976" cy="4724400"/>
              </a:xfrm>
              <a:blipFill>
                <a:blip r:embed="rId2"/>
                <a:stretch>
                  <a:fillRect t="-1290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995936" y="220486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0665" y="4869160"/>
                <a:ext cx="3915431" cy="1133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65" y="4869160"/>
                <a:ext cx="3915431" cy="1133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364883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04864"/>
            <a:ext cx="4437112" cy="4437112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56506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44" y="2204864"/>
            <a:ext cx="4434840" cy="44348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87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s.t.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blipFill>
                <a:blip r:embed="rId4"/>
                <a:stretch>
                  <a:fillRect l="-3774" r="-94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7336" y="5105785"/>
                <a:ext cx="4454664" cy="11610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6" y="5105785"/>
                <a:ext cx="4454664" cy="1161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1520" y="4921119"/>
            <a:ext cx="324036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4443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000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667091"/>
                  </p:ext>
                </p:extLst>
              </p:nvPr>
            </p:nvGraphicFramePr>
            <p:xfrm>
              <a:off x="1115616" y="1772816"/>
              <a:ext cx="658368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10.002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6.798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6.048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1979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667091"/>
                  </p:ext>
                </p:extLst>
              </p:nvPr>
            </p:nvGraphicFramePr>
            <p:xfrm>
              <a:off x="1115616" y="1772816"/>
              <a:ext cx="658368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639" r="-5022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11" t="-1639" r="-4022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39" r="-3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67" t="-1639" r="-201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67" t="-1639" r="-101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67" t="-1639" r="-166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10.002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6.798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6.048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19798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223361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56" y="2560367"/>
            <a:ext cx="3960440" cy="39604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5636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أحد المزارعين لدية </a:t>
                </a:r>
                <a:r>
                  <a:rPr lang="en-US" dirty="0"/>
                  <a:t>2400</a:t>
                </a:r>
                <a:r>
                  <a:rPr lang="ar-SA" dirty="0"/>
                  <a:t> متر من السياج ويريد تسييج حقل بشكل مستطيل على شاطئ النهر لزراعته وحمايته.</a:t>
                </a:r>
              </a:p>
              <a:p>
                <a:pPr marL="339725" indent="-339725" algn="r" rtl="1"/>
                <a:r>
                  <a:rPr lang="ar-SA" dirty="0"/>
                  <a:t>ماهي أبعاد هذا الحقل المستطيل الذي يعطيه أكبر مساحة للحقل؟</a:t>
                </a:r>
              </a:p>
              <a:p>
                <a:pPr marL="339725" indent="-339725" algn="r" rtl="1"/>
                <a:r>
                  <a:rPr lang="ar-SA" dirty="0"/>
                  <a:t>نعلم أن مساحة الحقل هي: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840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1462"/>
            <a:ext cx="4403725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64464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+9=0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9008" y="5169350"/>
                <a:ext cx="4146682" cy="1017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8" y="5169350"/>
                <a:ext cx="4146682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1520" y="4961412"/>
            <a:ext cx="324036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-432556" y="5460604"/>
            <a:ext cx="1224136" cy="20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90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71860"/>
            <a:ext cx="3997500" cy="399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3880" y="2596842"/>
                <a:ext cx="53437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80" y="2596842"/>
                <a:ext cx="534372" cy="400110"/>
              </a:xfrm>
              <a:prstGeom prst="rect">
                <a:avLst/>
              </a:prstGeom>
              <a:blipFill>
                <a:blip r:embed="rId6"/>
                <a:stretch>
                  <a:fillRect l="-4545" r="-227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8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91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لاحظ أنه لأي قيمة نفترضها لـ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،  سنحصل دائما على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وبالتالي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، لماذا ؟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S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273094"/>
                  </p:ext>
                </p:extLst>
              </p:nvPr>
            </p:nvGraphicFramePr>
            <p:xfrm>
              <a:off x="1115616" y="1772816"/>
              <a:ext cx="65836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-6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273094"/>
                  </p:ext>
                </p:extLst>
              </p:nvPr>
            </p:nvGraphicFramePr>
            <p:xfrm>
              <a:off x="1115616" y="1772816"/>
              <a:ext cx="65836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1" t="-1613" r="-50222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11" t="-1613" r="-40222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13" r="-3000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67" t="-1613" r="-20166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667" t="-1613" r="-10166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667" t="-1613" r="-1667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4114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868144" y="5176856"/>
            <a:ext cx="360040" cy="432048"/>
          </a:xfrm>
          <a:prstGeom prst="lin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084168" y="5785600"/>
            <a:ext cx="360040" cy="432048"/>
          </a:xfrm>
          <a:prstGeom prst="lin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22824" y="5497568"/>
            <a:ext cx="9361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81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287256</TotalTime>
  <Words>2810</Words>
  <Application>Microsoft Office PowerPoint</Application>
  <PresentationFormat>On-screen Show (4:3)</PresentationFormat>
  <Paragraphs>1534</Paragraphs>
  <Slides>91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Default Design</vt:lpstr>
      <vt:lpstr>مقدمة في البرمجة غير الخطية  Introduction to Non-Linear Programming</vt:lpstr>
      <vt:lpstr>مقدمة في البرمجة غير الخطية</vt:lpstr>
      <vt:lpstr>مقدمة في البرمجة غير الخطية</vt:lpstr>
      <vt:lpstr>مقدمة في البرمجة غير الخطية</vt:lpstr>
      <vt:lpstr>مثال تطبيقي: تحديد الموقع الأمثل</vt:lpstr>
      <vt:lpstr>مثال تطبيقي: تحديد الموقع الأمثل</vt:lpstr>
      <vt:lpstr>مثال تطبيقي: تحديد الموقع الأمثل</vt:lpstr>
      <vt:lpstr>مثال تطبيقي: تحديد الموقع الأمثل</vt:lpstr>
      <vt:lpstr>مثال تطبيقي: تحديد أبعاد مزرعة</vt:lpstr>
      <vt:lpstr>مثال تطبيقي: تحديد أبعاد مزرعة</vt:lpstr>
      <vt:lpstr>مثال تطبيقي: تحديد أبعاد مزرعة</vt:lpstr>
      <vt:lpstr>مثال تطبيقي: تحديد أبعاد مزرعة</vt:lpstr>
      <vt:lpstr>مثال تطبيقي: تحديد أبعاد علبة اسطوانية</vt:lpstr>
      <vt:lpstr>مثال تطبيقي: تحديد أبعاد علبة اسطوانية</vt:lpstr>
      <vt:lpstr>مثال تطبيقي: تحديد أبعاد علبة اسطوانية</vt:lpstr>
      <vt:lpstr>مثال تطبيقي: تحديد أبعاد علبة اسطوانية</vt:lpstr>
      <vt:lpstr>أمثلة لحالات البرامج غير الخطية</vt:lpstr>
      <vt:lpstr>البرمجة غير الخطية</vt:lpstr>
      <vt:lpstr>الدوال المحدبة والدوال المقعرة</vt:lpstr>
      <vt:lpstr>الدوال المحدبة والدوال المقعرة</vt:lpstr>
      <vt:lpstr>الدوال المحدبة والدوال المقعرة</vt:lpstr>
      <vt:lpstr>النقاط الصغرى والعظمى المحلية (Local)</vt:lpstr>
      <vt:lpstr>النقاط الصغرى والعظمى الشاملة (Global)</vt:lpstr>
      <vt:lpstr>النقاط الصغرى والعظمى</vt:lpstr>
      <vt:lpstr>الدالة وحيدة المنوال (Unimodal)</vt:lpstr>
      <vt:lpstr>الدالة وحيدة المنوال</vt:lpstr>
      <vt:lpstr>الدالة متعددة المنوال</vt:lpstr>
      <vt:lpstr>تعريفات</vt:lpstr>
      <vt:lpstr>تعريفات</vt:lpstr>
      <vt:lpstr>تعريفات</vt:lpstr>
      <vt:lpstr>تعريفات</vt:lpstr>
      <vt:lpstr>تعريفات</vt:lpstr>
      <vt:lpstr>تعريفات</vt:lpstr>
      <vt:lpstr>تعريفات</vt:lpstr>
      <vt:lpstr>المعنى الهندسي للمشتقة</vt:lpstr>
      <vt:lpstr>شروط الأمثلية</vt:lpstr>
      <vt:lpstr>شروط الأمثلية</vt:lpstr>
      <vt:lpstr>شروط الأمثلية</vt:lpstr>
      <vt:lpstr>شروط الأمثلية</vt:lpstr>
      <vt:lpstr>شروط الأمثلية</vt:lpstr>
      <vt:lpstr>شروط الأمثلية</vt:lpstr>
      <vt:lpstr>شروط الأمثلية</vt:lpstr>
      <vt:lpstr>طرق حل البرمجة غير الخطية</vt:lpstr>
      <vt:lpstr>طرق حل البرمجة غير الخطية</vt:lpstr>
      <vt:lpstr>طرق حل البرمجة غير الخطية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للبرمجة غير الخطية</vt:lpstr>
      <vt:lpstr>طريقة الحل المباشر للبرمجة غير الخطية</vt:lpstr>
      <vt:lpstr>طريقة الحل المباشر للبرمجة غير الخطية</vt:lpstr>
      <vt:lpstr>خطأ التقريب</vt:lpstr>
      <vt:lpstr>خطأ التقريب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التفسير الهندسي لطريقة نيوتن - رافسون</vt:lpstr>
      <vt:lpstr>التفسير الهندسي لطريقة نيوتن - رافسون</vt:lpstr>
      <vt:lpstr>التفسير الهندسي لطريقة نيوتن - رافسون</vt:lpstr>
      <vt:lpstr>التفسير الهندسي لطريقة نيوتن - رافسون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</vt:vector>
  </TitlesOfParts>
  <Company>KSU-OR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Khalid</dc:creator>
  <cp:lastModifiedBy>a b</cp:lastModifiedBy>
  <cp:revision>2480</cp:revision>
  <dcterms:created xsi:type="dcterms:W3CDTF">2005-02-02T13:26:22Z</dcterms:created>
  <dcterms:modified xsi:type="dcterms:W3CDTF">2019-12-10T10:48:34Z</dcterms:modified>
</cp:coreProperties>
</file>