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65bdac3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65bdac3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65bdac3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65bdac3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65bdac3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65bdac3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65bdac3a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65bdac3a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765bdac3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65bdac3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65bdac3a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65bdac3a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65bdac3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765bdac3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674EA7"/>
                </a:solidFill>
              </a:rPr>
              <a:t>Big Mountain Resort</a:t>
            </a:r>
            <a:endParaRPr>
              <a:solidFill>
                <a:srgbClr val="674EA7"/>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B4A7D6"/>
                </a:solidFill>
              </a:rPr>
              <a:t>Maximize Revenue, Maximize Profits</a:t>
            </a:r>
            <a:endParaRPr>
              <a:solidFill>
                <a:srgbClr val="B4A7D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70">
                <a:solidFill>
                  <a:schemeClr val="dk1"/>
                </a:solidFill>
              </a:rPr>
              <a:t>Big Mountain Resort (BMR) hosts about 350,000 skiers and riders of all levels and abilities annually.  BMR has based their price solely on the market average. However, this approach limits investment strategy. BMR wants guidance on how to select a better value for their ticket price. </a:t>
            </a:r>
            <a:endParaRPr/>
          </a:p>
        </p:txBody>
      </p:sp>
      <p:pic>
        <p:nvPicPr>
          <p:cNvPr id="62" name="Google Shape;62;p14" title="big_sky_resort-1024x575.jpg"/>
          <p:cNvPicPr preferRelativeResize="0"/>
          <p:nvPr/>
        </p:nvPicPr>
        <p:blipFill>
          <a:blip r:embed="rId3">
            <a:alphaModFix/>
          </a:blip>
          <a:stretch>
            <a:fillRect/>
          </a:stretch>
        </p:blipFill>
        <p:spPr>
          <a:xfrm>
            <a:off x="2317125" y="2104925"/>
            <a:ext cx="4736100" cy="2626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b="1" lang="en" sz="4400">
                <a:solidFill>
                  <a:srgbClr val="674EA7"/>
                </a:solidFill>
              </a:rPr>
              <a:t>What opportunities exist for Big Mountain Resort to increase their ticket pricing and thus their annual revenue for the upcoming ski season?</a:t>
            </a:r>
            <a:endParaRPr sz="5800">
              <a:solidFill>
                <a:srgbClr val="674EA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and Key Findings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50">
                <a:solidFill>
                  <a:schemeClr val="dk1"/>
                </a:solidFill>
                <a:highlight>
                  <a:srgbClr val="F6B26B"/>
                </a:highlight>
              </a:rPr>
              <a:t>Big Mountain Resort is </a:t>
            </a:r>
            <a:r>
              <a:rPr i="1" lang="en" sz="1350">
                <a:solidFill>
                  <a:schemeClr val="dk1"/>
                </a:solidFill>
                <a:highlight>
                  <a:srgbClr val="F6B26B"/>
                </a:highlight>
              </a:rPr>
              <a:t>UNDERCHARGING!</a:t>
            </a:r>
            <a:endParaRPr i="1" sz="1350">
              <a:solidFill>
                <a:schemeClr val="dk1"/>
              </a:solidFill>
              <a:highlight>
                <a:srgbClr val="F6B26B"/>
              </a:highlight>
            </a:endParaRPr>
          </a:p>
          <a:p>
            <a:pPr indent="0" lvl="0" marL="0" rtl="0" algn="l">
              <a:spcBef>
                <a:spcPts val="1200"/>
              </a:spcBef>
              <a:spcAft>
                <a:spcPts val="0"/>
              </a:spcAft>
              <a:buNone/>
            </a:pPr>
            <a:r>
              <a:t/>
            </a:r>
            <a:endParaRPr i="1" sz="1150">
              <a:solidFill>
                <a:schemeClr val="dk1"/>
              </a:solidFill>
              <a:highlight>
                <a:srgbClr val="F6B26B"/>
              </a:highlight>
            </a:endParaRPr>
          </a:p>
          <a:p>
            <a:pPr indent="0" lvl="0" marL="0" rtl="0" algn="l">
              <a:spcBef>
                <a:spcPts val="1200"/>
              </a:spcBef>
              <a:spcAft>
                <a:spcPts val="0"/>
              </a:spcAft>
              <a:buClr>
                <a:schemeClr val="dk1"/>
              </a:buClr>
              <a:buSzPts val="1100"/>
              <a:buFont typeface="Arial"/>
              <a:buNone/>
            </a:pPr>
            <a:r>
              <a:rPr lang="en" sz="1350">
                <a:solidFill>
                  <a:schemeClr val="dk1"/>
                </a:solidFill>
                <a:highlight>
                  <a:srgbClr val="F6B26B"/>
                </a:highlight>
              </a:rPr>
              <a:t>- Big Mountain currently charges $81.00 dollars for an Adult Weekend ticket to their resort.</a:t>
            </a:r>
            <a:endParaRPr sz="1350">
              <a:solidFill>
                <a:schemeClr val="dk1"/>
              </a:solidFill>
              <a:highlight>
                <a:srgbClr val="F6B26B"/>
              </a:highlight>
            </a:endParaRPr>
          </a:p>
          <a:p>
            <a:pPr indent="0" lvl="0" marL="0" rtl="0" algn="l">
              <a:spcBef>
                <a:spcPts val="1200"/>
              </a:spcBef>
              <a:spcAft>
                <a:spcPts val="0"/>
              </a:spcAft>
              <a:buNone/>
            </a:pPr>
            <a:r>
              <a:t/>
            </a:r>
            <a:endParaRPr sz="1350">
              <a:solidFill>
                <a:schemeClr val="dk1"/>
              </a:solidFill>
              <a:highlight>
                <a:srgbClr val="F6B26B"/>
              </a:highlight>
            </a:endParaRPr>
          </a:p>
          <a:p>
            <a:pPr indent="0" lvl="0" marL="0" rtl="0" algn="l">
              <a:spcBef>
                <a:spcPts val="1200"/>
              </a:spcBef>
              <a:spcAft>
                <a:spcPts val="0"/>
              </a:spcAft>
              <a:buNone/>
            </a:pPr>
            <a:r>
              <a:t/>
            </a:r>
            <a:endParaRPr sz="1350">
              <a:solidFill>
                <a:schemeClr val="dk1"/>
              </a:solidFill>
              <a:highlight>
                <a:srgbClr val="F6B26B"/>
              </a:highlight>
            </a:endParaRPr>
          </a:p>
          <a:p>
            <a:pPr indent="0" lvl="0" marL="0" rtl="0" algn="l">
              <a:spcBef>
                <a:spcPts val="1200"/>
              </a:spcBef>
              <a:spcAft>
                <a:spcPts val="0"/>
              </a:spcAft>
              <a:buNone/>
            </a:pPr>
            <a:r>
              <a:t/>
            </a:r>
            <a:endParaRPr sz="1350">
              <a:solidFill>
                <a:schemeClr val="dk1"/>
              </a:solidFill>
              <a:highlight>
                <a:srgbClr val="F6B26B"/>
              </a:highlight>
            </a:endParaRPr>
          </a:p>
          <a:p>
            <a:pPr indent="0" lvl="0" marL="0" rtl="0" algn="l">
              <a:spcBef>
                <a:spcPts val="1200"/>
              </a:spcBef>
              <a:spcAft>
                <a:spcPts val="0"/>
              </a:spcAft>
              <a:buNone/>
            </a:pPr>
            <a:r>
              <a:rPr lang="en" sz="1550">
                <a:solidFill>
                  <a:schemeClr val="dk1"/>
                </a:solidFill>
                <a:highlight>
                  <a:srgbClr val="F6B26B"/>
                </a:highlight>
              </a:rPr>
              <a:t>- Our trained model returned a price of $95.87 </a:t>
            </a:r>
            <a:r>
              <a:rPr lang="en" sz="1350">
                <a:solidFill>
                  <a:schemeClr val="dk1"/>
                </a:solidFill>
                <a:highlight>
                  <a:srgbClr val="F6B26B"/>
                </a:highlight>
              </a:rPr>
              <a:t>with a MAE $10.39.</a:t>
            </a:r>
            <a:endParaRPr sz="1350">
              <a:solidFill>
                <a:schemeClr val="dk1"/>
              </a:solidFill>
              <a:highlight>
                <a:srgbClr val="F6B26B"/>
              </a:highlight>
            </a:endParaRPr>
          </a:p>
          <a:p>
            <a:pPr indent="0" lvl="0" marL="0" rtl="0" algn="l">
              <a:spcBef>
                <a:spcPts val="1200"/>
              </a:spcBef>
              <a:spcAft>
                <a:spcPts val="0"/>
              </a:spcAft>
              <a:buNone/>
            </a:pPr>
            <a:r>
              <a:t/>
            </a:r>
            <a:endParaRPr sz="1250">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t/>
            </a:r>
            <a:endParaRPr sz="10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 Reveals…</a:t>
            </a:r>
            <a:endParaRPr/>
          </a:p>
        </p:txBody>
      </p:sp>
      <p:sp>
        <p:nvSpPr>
          <p:cNvPr id="79" name="Google Shape;79;p17"/>
          <p:cNvSpPr txBox="1"/>
          <p:nvPr>
            <p:ph idx="1" type="body"/>
          </p:nvPr>
        </p:nvSpPr>
        <p:spPr>
          <a:xfrm>
            <a:off x="311700" y="1152475"/>
            <a:ext cx="388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title="Screen Shot 2025-08-18 at 3.30.33 PM.png"/>
          <p:cNvPicPr preferRelativeResize="0"/>
          <p:nvPr/>
        </p:nvPicPr>
        <p:blipFill>
          <a:blip r:embed="rId3">
            <a:alphaModFix/>
          </a:blip>
          <a:stretch>
            <a:fillRect/>
          </a:stretch>
        </p:blipFill>
        <p:spPr>
          <a:xfrm>
            <a:off x="311700" y="1152475"/>
            <a:ext cx="3844900" cy="2410474"/>
          </a:xfrm>
          <a:prstGeom prst="rect">
            <a:avLst/>
          </a:prstGeom>
          <a:noFill/>
          <a:ln>
            <a:noFill/>
          </a:ln>
        </p:spPr>
      </p:pic>
      <p:sp>
        <p:nvSpPr>
          <p:cNvPr id="81" name="Google Shape;81;p17"/>
          <p:cNvSpPr txBox="1"/>
          <p:nvPr/>
        </p:nvSpPr>
        <p:spPr>
          <a:xfrm>
            <a:off x="4379625" y="1179775"/>
            <a:ext cx="4328700" cy="3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One can see a relationship between </a:t>
            </a:r>
            <a:r>
              <a:rPr i="1" lang="en" sz="1800">
                <a:solidFill>
                  <a:schemeClr val="dk2"/>
                </a:solidFill>
              </a:rPr>
              <a:t>Adult Weekend Ticket Price</a:t>
            </a:r>
            <a:r>
              <a:rPr lang="en" sz="1800">
                <a:solidFill>
                  <a:schemeClr val="dk2"/>
                </a:solidFill>
              </a:rPr>
              <a:t> and: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rPr b="1" lang="en" sz="1050">
                <a:solidFill>
                  <a:schemeClr val="dk1"/>
                </a:solidFill>
                <a:highlight>
                  <a:srgbClr val="FFFFFF"/>
                </a:highlight>
              </a:rPr>
              <a:t>FastQuads, </a:t>
            </a:r>
            <a:endParaRPr b="1" sz="1050">
              <a:solidFill>
                <a:schemeClr val="dk1"/>
              </a:solidFill>
              <a:highlight>
                <a:srgbClr val="FFFFFF"/>
              </a:highlight>
            </a:endParaRPr>
          </a:p>
          <a:p>
            <a:pPr indent="0" lvl="0" marL="0" rtl="0" algn="l">
              <a:lnSpc>
                <a:spcPct val="115000"/>
              </a:lnSpc>
              <a:spcBef>
                <a:spcPts val="0"/>
              </a:spcBef>
              <a:spcAft>
                <a:spcPts val="0"/>
              </a:spcAft>
              <a:buNone/>
            </a:pPr>
            <a:r>
              <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Vertical Drop, </a:t>
            </a:r>
            <a:endParaRPr b="1" sz="1050">
              <a:solidFill>
                <a:schemeClr val="dk1"/>
              </a:solidFill>
              <a:highlight>
                <a:srgbClr val="FFFFFF"/>
              </a:highlight>
            </a:endParaRPr>
          </a:p>
          <a:p>
            <a:pPr indent="0" lvl="0" marL="0" rtl="0" algn="l">
              <a:lnSpc>
                <a:spcPct val="115000"/>
              </a:lnSpc>
              <a:spcBef>
                <a:spcPts val="0"/>
              </a:spcBef>
              <a:spcAft>
                <a:spcPts val="0"/>
              </a:spcAft>
              <a:buNone/>
            </a:pPr>
            <a:r>
              <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Runs, </a:t>
            </a:r>
            <a:endParaRPr b="1" sz="1050">
              <a:solidFill>
                <a:schemeClr val="dk1"/>
              </a:solidFill>
              <a:highlight>
                <a:srgbClr val="FFFFFF"/>
              </a:highlight>
            </a:endParaRPr>
          </a:p>
          <a:p>
            <a:pPr indent="0" lvl="0" marL="0" rtl="0" algn="l">
              <a:lnSpc>
                <a:spcPct val="115000"/>
              </a:lnSpc>
              <a:spcBef>
                <a:spcPts val="0"/>
              </a:spcBef>
              <a:spcAft>
                <a:spcPts val="0"/>
              </a:spcAft>
              <a:buNone/>
            </a:pPr>
            <a:r>
              <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Total Chairs, </a:t>
            </a:r>
            <a:endParaRPr b="1" sz="1050">
              <a:solidFill>
                <a:schemeClr val="dk1"/>
              </a:solidFill>
              <a:highlight>
                <a:srgbClr val="FFFFFF"/>
              </a:highlight>
            </a:endParaRPr>
          </a:p>
          <a:p>
            <a:pPr indent="0" lvl="0" marL="0" rtl="0" algn="l">
              <a:lnSpc>
                <a:spcPct val="115000"/>
              </a:lnSpc>
              <a:spcBef>
                <a:spcPts val="0"/>
              </a:spcBef>
              <a:spcAft>
                <a:spcPts val="0"/>
              </a:spcAft>
              <a:buNone/>
            </a:pPr>
            <a:r>
              <a:t/>
            </a:r>
            <a:endParaRPr b="1"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Snowmaking_ac, </a:t>
            </a:r>
            <a:endParaRPr b="1" sz="1050">
              <a:solidFill>
                <a:schemeClr val="dk1"/>
              </a:solidFill>
              <a:highlight>
                <a:srgbClr val="FFFFFF"/>
              </a:highlight>
            </a:endParaRPr>
          </a:p>
          <a:p>
            <a:pPr indent="0" lvl="0" marL="0" rtl="0" algn="l">
              <a:lnSpc>
                <a:spcPct val="115000"/>
              </a:lnSpc>
              <a:spcBef>
                <a:spcPts val="0"/>
              </a:spcBef>
              <a:spcAft>
                <a:spcPts val="0"/>
              </a:spcAft>
              <a:buNone/>
            </a:pPr>
            <a:r>
              <a:t/>
            </a:r>
            <a:endParaRPr b="1"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1050">
                <a:solidFill>
                  <a:schemeClr val="dk1"/>
                </a:solidFill>
                <a:highlight>
                  <a:srgbClr val="FFFFFF"/>
                </a:highlight>
              </a:rPr>
              <a:t>Resort_night_skiing_ratio</a:t>
            </a:r>
            <a:endParaRPr b="1"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Scatterplots Confirm Positive Correlation with Adult Ticket Price</a:t>
            </a:r>
            <a:endParaRPr sz="2320"/>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title="Screen Shot 2025-08-18 at 3.34.54 PM.png"/>
          <p:cNvPicPr preferRelativeResize="0"/>
          <p:nvPr/>
        </p:nvPicPr>
        <p:blipFill>
          <a:blip r:embed="rId3">
            <a:alphaModFix/>
          </a:blip>
          <a:stretch>
            <a:fillRect/>
          </a:stretch>
        </p:blipFill>
        <p:spPr>
          <a:xfrm>
            <a:off x="311700" y="1287888"/>
            <a:ext cx="2152650" cy="1209675"/>
          </a:xfrm>
          <a:prstGeom prst="rect">
            <a:avLst/>
          </a:prstGeom>
          <a:noFill/>
          <a:ln>
            <a:noFill/>
          </a:ln>
        </p:spPr>
      </p:pic>
      <p:pic>
        <p:nvPicPr>
          <p:cNvPr id="89" name="Google Shape;89;p18" title="Screen Shot 2025-08-18 at 3.35.10 PM.png"/>
          <p:cNvPicPr preferRelativeResize="0"/>
          <p:nvPr/>
        </p:nvPicPr>
        <p:blipFill>
          <a:blip r:embed="rId4">
            <a:alphaModFix/>
          </a:blip>
          <a:stretch>
            <a:fillRect/>
          </a:stretch>
        </p:blipFill>
        <p:spPr>
          <a:xfrm>
            <a:off x="321225" y="2767738"/>
            <a:ext cx="2133600" cy="1228725"/>
          </a:xfrm>
          <a:prstGeom prst="rect">
            <a:avLst/>
          </a:prstGeom>
          <a:noFill/>
          <a:ln>
            <a:noFill/>
          </a:ln>
        </p:spPr>
      </p:pic>
      <p:pic>
        <p:nvPicPr>
          <p:cNvPr id="90" name="Google Shape;90;p18" title="Screen Shot 2025-08-18 at 3.35.21 PM.png"/>
          <p:cNvPicPr preferRelativeResize="0"/>
          <p:nvPr/>
        </p:nvPicPr>
        <p:blipFill>
          <a:blip r:embed="rId5">
            <a:alphaModFix/>
          </a:blip>
          <a:stretch>
            <a:fillRect/>
          </a:stretch>
        </p:blipFill>
        <p:spPr>
          <a:xfrm>
            <a:off x="2885763" y="1268838"/>
            <a:ext cx="2105025" cy="1247775"/>
          </a:xfrm>
          <a:prstGeom prst="rect">
            <a:avLst/>
          </a:prstGeom>
          <a:noFill/>
          <a:ln>
            <a:noFill/>
          </a:ln>
        </p:spPr>
      </p:pic>
      <p:pic>
        <p:nvPicPr>
          <p:cNvPr id="91" name="Google Shape;91;p18" title="Screen Shot 2025-08-18 at 3.35.52 PM.png"/>
          <p:cNvPicPr preferRelativeResize="0"/>
          <p:nvPr/>
        </p:nvPicPr>
        <p:blipFill>
          <a:blip r:embed="rId6">
            <a:alphaModFix/>
          </a:blip>
          <a:stretch>
            <a:fillRect/>
          </a:stretch>
        </p:blipFill>
        <p:spPr>
          <a:xfrm>
            <a:off x="2885763" y="2767738"/>
            <a:ext cx="2247900" cy="1190625"/>
          </a:xfrm>
          <a:prstGeom prst="rect">
            <a:avLst/>
          </a:prstGeom>
          <a:noFill/>
          <a:ln>
            <a:noFill/>
          </a:ln>
        </p:spPr>
      </p:pic>
      <p:pic>
        <p:nvPicPr>
          <p:cNvPr id="92" name="Google Shape;92;p18" title="Screen Shot 2025-08-18 at 3.35.58 PM.png"/>
          <p:cNvPicPr preferRelativeResize="0"/>
          <p:nvPr/>
        </p:nvPicPr>
        <p:blipFill>
          <a:blip r:embed="rId7">
            <a:alphaModFix/>
          </a:blip>
          <a:stretch>
            <a:fillRect/>
          </a:stretch>
        </p:blipFill>
        <p:spPr>
          <a:xfrm>
            <a:off x="5628050" y="1933575"/>
            <a:ext cx="2324100" cy="127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REGRESSOR - Feature Importance</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title="Screen Shot 2025-08-19 at 11.19.02 AM.png"/>
          <p:cNvPicPr preferRelativeResize="0"/>
          <p:nvPr/>
        </p:nvPicPr>
        <p:blipFill>
          <a:blip r:embed="rId3">
            <a:alphaModFix/>
          </a:blip>
          <a:stretch>
            <a:fillRect/>
          </a:stretch>
        </p:blipFill>
        <p:spPr>
          <a:xfrm>
            <a:off x="1779575" y="1152475"/>
            <a:ext cx="5584850" cy="341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conclusion: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chemeClr val="dk1"/>
                </a:solidFill>
                <a:highlight>
                  <a:srgbClr val="F6B26B"/>
                </a:highlight>
              </a:rPr>
              <a:t>BIG MOUNTAIN RESORT MUST INCREASE PRICES!</a:t>
            </a:r>
            <a:endParaRPr sz="1050">
              <a:solidFill>
                <a:schemeClr val="dk1"/>
              </a:solidFill>
              <a:highlight>
                <a:srgbClr val="F6B26B"/>
              </a:highlight>
            </a:endParaRPr>
          </a:p>
          <a:p>
            <a:pPr indent="0" lvl="0" marL="0" rtl="0" algn="l">
              <a:spcBef>
                <a:spcPts val="0"/>
              </a:spcBef>
              <a:spcAft>
                <a:spcPts val="0"/>
              </a:spcAft>
              <a:buNone/>
            </a:pPr>
            <a:r>
              <a:t/>
            </a:r>
            <a:endParaRPr sz="1050">
              <a:solidFill>
                <a:schemeClr val="dk1"/>
              </a:solidFill>
              <a:highlight>
                <a:srgbClr val="F6B26B"/>
              </a:highlight>
            </a:endParaRPr>
          </a:p>
          <a:p>
            <a:pPr indent="0" lvl="0" marL="0" rtl="0" algn="l">
              <a:spcBef>
                <a:spcPts val="0"/>
              </a:spcBef>
              <a:spcAft>
                <a:spcPts val="0"/>
              </a:spcAft>
              <a:buNone/>
            </a:pPr>
            <a:r>
              <a:rPr lang="en" sz="1250">
                <a:solidFill>
                  <a:schemeClr val="dk1"/>
                </a:solidFill>
                <a:highlight>
                  <a:srgbClr val="F6B26B"/>
                </a:highlight>
              </a:rPr>
              <a:t>Ticket Prices should be </a:t>
            </a:r>
            <a:r>
              <a:rPr b="1" lang="en" sz="1250">
                <a:solidFill>
                  <a:schemeClr val="dk1"/>
                </a:solidFill>
                <a:highlight>
                  <a:srgbClr val="F6B26B"/>
                </a:highlight>
              </a:rPr>
              <a:t>$95.87</a:t>
            </a:r>
            <a:r>
              <a:rPr lang="en" sz="1250">
                <a:solidFill>
                  <a:schemeClr val="dk1"/>
                </a:solidFill>
                <a:highlight>
                  <a:srgbClr val="F6B26B"/>
                </a:highlight>
              </a:rPr>
              <a:t>!</a:t>
            </a:r>
            <a:endParaRPr sz="1250">
              <a:solidFill>
                <a:schemeClr val="dk1"/>
              </a:solidFill>
              <a:highlight>
                <a:srgbClr val="F6B26B"/>
              </a:highlight>
            </a:endParaRPr>
          </a:p>
          <a:p>
            <a:pPr indent="0" lvl="0" marL="0" rtl="0" algn="l">
              <a:spcBef>
                <a:spcPts val="0"/>
              </a:spcBef>
              <a:spcAft>
                <a:spcPts val="0"/>
              </a:spcAft>
              <a:buNone/>
            </a:pPr>
            <a:r>
              <a:t/>
            </a:r>
            <a:endParaRPr sz="1050">
              <a:solidFill>
                <a:schemeClr val="dk1"/>
              </a:solidFill>
              <a:highlight>
                <a:srgbClr val="F6B26B"/>
              </a:highlight>
            </a:endParaRPr>
          </a:p>
          <a:p>
            <a:pPr indent="0" lvl="0" marL="0" rtl="0" algn="l">
              <a:spcBef>
                <a:spcPts val="0"/>
              </a:spcBef>
              <a:spcAft>
                <a:spcPts val="0"/>
              </a:spcAft>
              <a:buNone/>
            </a:pPr>
            <a:r>
              <a:t/>
            </a:r>
            <a:endParaRPr sz="1050">
              <a:solidFill>
                <a:schemeClr val="dk1"/>
              </a:solidFill>
              <a:highlight>
                <a:srgbClr val="F6B26B"/>
              </a:highlight>
            </a:endParaRPr>
          </a:p>
          <a:p>
            <a:pPr indent="0" lvl="0" marL="0" rtl="0" algn="l">
              <a:spcBef>
                <a:spcPts val="0"/>
              </a:spcBef>
              <a:spcAft>
                <a:spcPts val="0"/>
              </a:spcAft>
              <a:buNone/>
            </a:pPr>
            <a:r>
              <a:t/>
            </a:r>
            <a:endParaRPr sz="1050">
              <a:solidFill>
                <a:schemeClr val="dk1"/>
              </a:solidFill>
              <a:highlight>
                <a:srgbClr val="F6B26B"/>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6B26B"/>
                </a:highlight>
              </a:rPr>
              <a:t>ADDITIONALLY, our model reveals…</a:t>
            </a:r>
            <a:endParaRPr sz="1050">
              <a:solidFill>
                <a:schemeClr val="dk1"/>
              </a:solidFill>
              <a:highlight>
                <a:srgbClr val="F6B26B"/>
              </a:highlight>
            </a:endParaRPr>
          </a:p>
          <a:p>
            <a:pPr indent="0" lvl="0" marL="0" rtl="0" algn="l">
              <a:spcBef>
                <a:spcPts val="0"/>
              </a:spcBef>
              <a:spcAft>
                <a:spcPts val="0"/>
              </a:spcAft>
              <a:buNone/>
            </a:pPr>
            <a:r>
              <a:t/>
            </a:r>
            <a:endParaRPr sz="1050">
              <a:solidFill>
                <a:schemeClr val="dk1"/>
              </a:solidFill>
              <a:highlight>
                <a:srgbClr val="F6B26B"/>
              </a:highlight>
            </a:endParaRPr>
          </a:p>
          <a:p>
            <a:pPr indent="0" lvl="0" marL="0" rtl="0" algn="l">
              <a:spcBef>
                <a:spcPts val="0"/>
              </a:spcBef>
              <a:spcAft>
                <a:spcPts val="0"/>
              </a:spcAft>
              <a:buNone/>
            </a:pPr>
            <a:r>
              <a:rPr lang="en" sz="1050">
                <a:solidFill>
                  <a:schemeClr val="dk1"/>
                </a:solidFill>
                <a:highlight>
                  <a:srgbClr val="F6B26B"/>
                </a:highlight>
              </a:rPr>
              <a:t>BMR can</a:t>
            </a:r>
            <a:r>
              <a:rPr lang="en" sz="1250">
                <a:solidFill>
                  <a:schemeClr val="dk1"/>
                </a:solidFill>
                <a:highlight>
                  <a:srgbClr val="F6B26B"/>
                </a:highlight>
              </a:rPr>
              <a:t> </a:t>
            </a:r>
            <a:r>
              <a:rPr b="1" lang="en" sz="1250">
                <a:solidFill>
                  <a:schemeClr val="dk1"/>
                </a:solidFill>
                <a:highlight>
                  <a:srgbClr val="F6B26B"/>
                </a:highlight>
              </a:rPr>
              <a:t>raise prices by an additional $1.99</a:t>
            </a:r>
            <a:r>
              <a:rPr lang="en" sz="1050">
                <a:solidFill>
                  <a:schemeClr val="dk1"/>
                </a:solidFill>
                <a:highlight>
                  <a:srgbClr val="F6B26B"/>
                </a:highlight>
              </a:rPr>
              <a:t> if they:</a:t>
            </a:r>
            <a:endParaRPr sz="1050">
              <a:solidFill>
                <a:schemeClr val="dk1"/>
              </a:solidFill>
              <a:highlight>
                <a:srgbClr val="F6B26B"/>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6B26B"/>
                </a:highlight>
              </a:rPr>
              <a:t>add a run, increase their vertical drop, and installed an additional chair lift </a:t>
            </a:r>
            <a:endParaRPr sz="1050">
              <a:solidFill>
                <a:schemeClr val="dk1"/>
              </a:solidFill>
              <a:highlight>
                <a:srgbClr val="F6B26B"/>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6B26B"/>
              </a:highlight>
            </a:endParaRPr>
          </a:p>
          <a:p>
            <a:pPr indent="0" lvl="0" marL="0" rtl="0" algn="l">
              <a:spcBef>
                <a:spcPts val="0"/>
              </a:spcBef>
              <a:spcAft>
                <a:spcPts val="0"/>
              </a:spcAft>
              <a:buNone/>
            </a:pPr>
            <a:r>
              <a:rPr lang="en" sz="1050">
                <a:solidFill>
                  <a:schemeClr val="dk1"/>
                </a:solidFill>
                <a:highlight>
                  <a:srgbClr val="F6B26B"/>
                </a:highlight>
              </a:rPr>
              <a:t>This will </a:t>
            </a:r>
            <a:r>
              <a:rPr b="1" lang="en" sz="1250">
                <a:solidFill>
                  <a:schemeClr val="dk1"/>
                </a:solidFill>
                <a:highlight>
                  <a:srgbClr val="F6B26B"/>
                </a:highlight>
              </a:rPr>
              <a:t>increase revenue by $3.5M</a:t>
            </a:r>
            <a:r>
              <a:rPr lang="en" sz="1050">
                <a:solidFill>
                  <a:schemeClr val="dk1"/>
                </a:solidFill>
                <a:highlight>
                  <a:srgbClr val="F6B26B"/>
                </a:highlight>
              </a:rPr>
              <a:t> and thus offset the additional annual operating costs of $1.5M.</a:t>
            </a:r>
            <a:endParaRPr sz="1050">
              <a:solidFill>
                <a:schemeClr val="dk1"/>
              </a:solidFill>
              <a:highlight>
                <a:srgbClr val="F6B26B"/>
              </a:highlight>
            </a:endParaRPr>
          </a:p>
          <a:p>
            <a:pPr indent="0" lvl="0" marL="0" rtl="0" algn="l">
              <a:spcBef>
                <a:spcPts val="0"/>
              </a:spcBef>
              <a:spcAft>
                <a:spcPts val="0"/>
              </a:spcAft>
              <a:buNone/>
            </a:pPr>
            <a:r>
              <a:t/>
            </a:r>
            <a:endParaRPr sz="1050">
              <a:solidFill>
                <a:schemeClr val="dk1"/>
              </a:solidFill>
              <a:highlight>
                <a:srgbClr val="F6B26B"/>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6B26B"/>
                </a:highlight>
              </a:rPr>
              <a:t>If recommendations are followed, </a:t>
            </a:r>
            <a:r>
              <a:rPr b="1" lang="en" sz="1050">
                <a:solidFill>
                  <a:schemeClr val="dk1"/>
                </a:solidFill>
                <a:highlight>
                  <a:srgbClr val="F6B26B"/>
                </a:highlight>
              </a:rPr>
              <a:t>gross revenue will be $1.9M!</a:t>
            </a:r>
            <a:endParaRPr b="1" sz="1050">
              <a:solidFill>
                <a:schemeClr val="dk1"/>
              </a:solidFill>
              <a:highlight>
                <a:srgbClr val="F6B26B"/>
              </a:highlight>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