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8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3"/>
    <p:restoredTop sz="94118"/>
  </p:normalViewPr>
  <p:slideViewPr>
    <p:cSldViewPr snapToGrid="0" snapToObjects="1">
      <p:cViewPr varScale="1">
        <p:scale>
          <a:sx n="146" d="100"/>
          <a:sy n="146" d="100"/>
        </p:scale>
        <p:origin x="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tocolbuffers/protobuf/blob/master/src/README.m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Link913/StudyBlog/blob/master/%E5%AD%A6%E4%B9%A0%E7%AC%94%E8%AE%B0/iOS/Protobuf/ProtobufTest/ProtobufTestTests/ProtobufTestTests.swif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tocolbuffers/protobuf" TargetMode="External"/><Relationship Id="rId2" Type="http://schemas.openxmlformats.org/officeDocument/2006/relationships/hyperlink" Target="https://github.com/Link913/StudyBlog/blob/master/%E5%8D%9A%E5%AE%A2/iOS/4.iOS%E9%9B%86%E6%88%90protobuf%E7%A0%94%E7%A9%B6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pple/swift-protobuf" TargetMode="External"/><Relationship Id="rId4" Type="http://schemas.openxmlformats.org/officeDocument/2006/relationships/hyperlink" Target="https://developers.google.com/protocol-buffer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protocol-buffers/docs/encod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089CA-99B9-0A4A-A262-0CB1BF05A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cap="none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protobuf</a:t>
            </a:r>
            <a:r>
              <a:rPr kumimoji="1"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kumimoji="1"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iOS</a:t>
            </a:r>
            <a:r>
              <a:rPr kumimoji="1"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中的接入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27100C-0EB9-6C4B-B2BB-B424EED2E3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						</a:t>
            </a:r>
            <a:r>
              <a:rPr kumimoji="1" lang="zh-CN" altLang="en-US" dirty="0"/>
              <a:t>分享人</a:t>
            </a:r>
            <a:r>
              <a:rPr kumimoji="1" lang="en-US" altLang="zh-CN" dirty="0"/>
              <a:t>:</a:t>
            </a:r>
            <a:r>
              <a:rPr kumimoji="1" lang="zh-CN" altLang="en-US" dirty="0"/>
              <a:t>范杨</a:t>
            </a:r>
          </a:p>
        </p:txBody>
      </p:sp>
    </p:spTree>
    <p:extLst>
      <p:ext uri="{BB962C8B-B14F-4D97-AF65-F5344CB8AC3E}">
        <p14:creationId xmlns:p14="http://schemas.microsoft.com/office/powerpoint/2010/main" val="1489396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4ECEC-9B8E-0C43-B5DE-2D82EEB2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80556"/>
            <a:ext cx="10364451" cy="488372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类中属性的类型是另外一个类</a:t>
            </a:r>
            <a:endParaRPr kumimoji="1" lang="zh-CN" altLang="en-US" cap="none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DC21C62-92C1-7F4C-8D5F-C4D183EBC22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022876"/>
            <a:ext cx="10363200" cy="2628098"/>
          </a:xfrm>
        </p:spPr>
      </p:pic>
    </p:spTree>
    <p:extLst>
      <p:ext uri="{BB962C8B-B14F-4D97-AF65-F5344CB8AC3E}">
        <p14:creationId xmlns:p14="http://schemas.microsoft.com/office/powerpoint/2010/main" val="122305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DB12-912C-4A49-812A-5EAD957B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94647"/>
          </a:xfrm>
        </p:spPr>
        <p:txBody>
          <a:bodyPr/>
          <a:lstStyle/>
          <a:p>
            <a:r>
              <a:rPr kumimoji="1" lang="zh-CN" altLang="en-US" cap="none" dirty="0"/>
              <a:t>一个</a:t>
            </a:r>
            <a:r>
              <a:rPr kumimoji="1" lang="en-US" altLang="zh-CN" cap="none" dirty="0"/>
              <a:t>proto</a:t>
            </a:r>
            <a:r>
              <a:rPr kumimoji="1" lang="zh-CN" altLang="en-US" cap="none" dirty="0"/>
              <a:t>文件导入另外一个</a:t>
            </a:r>
            <a:r>
              <a:rPr kumimoji="1" lang="en-US" altLang="zh-CN" cap="none" dirty="0"/>
              <a:t>proto</a:t>
            </a:r>
            <a:r>
              <a:rPr kumimoji="1" lang="zh-CN" altLang="en-US" cap="none" dirty="0"/>
              <a:t>文件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1B0F63A-8AC9-4644-88C9-7F3E1EA6391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1837445"/>
            <a:ext cx="10363200" cy="1118495"/>
          </a:xfrm>
        </p:spPr>
      </p:pic>
    </p:spTree>
    <p:extLst>
      <p:ext uri="{BB962C8B-B14F-4D97-AF65-F5344CB8AC3E}">
        <p14:creationId xmlns:p14="http://schemas.microsoft.com/office/powerpoint/2010/main" val="419267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DB12-912C-4A49-812A-5EAD957B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15428"/>
          </a:xfrm>
        </p:spPr>
        <p:txBody>
          <a:bodyPr/>
          <a:lstStyle/>
          <a:p>
            <a:r>
              <a:rPr kumimoji="1" lang="zh-CN" altLang="en-US" cap="none" dirty="0"/>
              <a:t>类嵌套了一个类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04CCDDB-2A26-5B43-9852-1FAA271881B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473918"/>
            <a:ext cx="10363200" cy="4276876"/>
          </a:xfrm>
        </p:spPr>
      </p:pic>
    </p:spTree>
    <p:extLst>
      <p:ext uri="{BB962C8B-B14F-4D97-AF65-F5344CB8AC3E}">
        <p14:creationId xmlns:p14="http://schemas.microsoft.com/office/powerpoint/2010/main" val="2644509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DB12-912C-4A49-812A-5EAD957B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25819"/>
          </a:xfrm>
        </p:spPr>
        <p:txBody>
          <a:bodyPr/>
          <a:lstStyle/>
          <a:p>
            <a:r>
              <a:rPr kumimoji="1"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</a:t>
            </a:r>
            <a:r>
              <a:rPr kumimoji="1"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的更新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84C0802-F9F5-D341-A21F-C26D62A6714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60600" y="2443162"/>
            <a:ext cx="7670800" cy="2349500"/>
          </a:xfrm>
        </p:spPr>
      </p:pic>
    </p:spTree>
    <p:extLst>
      <p:ext uri="{BB962C8B-B14F-4D97-AF65-F5344CB8AC3E}">
        <p14:creationId xmlns:p14="http://schemas.microsoft.com/office/powerpoint/2010/main" val="864756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DB12-912C-4A49-812A-5EAD957B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94647"/>
          </a:xfrm>
        </p:spPr>
        <p:txBody>
          <a:bodyPr/>
          <a:lstStyle/>
          <a:p>
            <a:r>
              <a:rPr kumimoji="1" lang="en-US" altLang="zh-CN" cap="none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Objc</a:t>
            </a:r>
            <a:r>
              <a:rPr kumimoji="1"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环境安装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8F431-DE33-E94E-ADF7-D5A76AF5DE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17074"/>
            <a:ext cx="10363826" cy="4274126"/>
          </a:xfrm>
        </p:spPr>
        <p:txBody>
          <a:bodyPr/>
          <a:lstStyle/>
          <a:p>
            <a:r>
              <a:rPr kumimoji="1" lang="en-US" altLang="zh-CN" cap="none" dirty="0"/>
              <a:t>1.</a:t>
            </a:r>
            <a:r>
              <a:rPr kumimoji="1" lang="zh-CN" altLang="en-US" cap="none" dirty="0"/>
              <a:t>照着</a:t>
            </a:r>
            <a:r>
              <a:rPr kumimoji="1" lang="en-US" altLang="zh-CN" cap="none" dirty="0"/>
              <a:t>Google</a:t>
            </a:r>
            <a:r>
              <a:rPr kumimoji="1" lang="zh-CN" altLang="en-US" cap="none" dirty="0"/>
              <a:t>文档安装</a:t>
            </a:r>
            <a:r>
              <a:rPr kumimoji="1" lang="en-US" altLang="zh-CN" cap="none" dirty="0"/>
              <a:t>,</a:t>
            </a:r>
            <a:r>
              <a:rPr kumimoji="1" lang="zh-CN" altLang="en-US" cap="none" dirty="0"/>
              <a:t>安装步骤要先把</a:t>
            </a:r>
            <a:r>
              <a:rPr kumimoji="1" lang="en-US" altLang="zh-CN" cap="none" dirty="0"/>
              <a:t>C++</a:t>
            </a:r>
            <a:r>
              <a:rPr kumimoji="1" lang="zh-CN" altLang="en-US" cap="none" dirty="0"/>
              <a:t>那一套环境安上去很繁琐</a:t>
            </a:r>
            <a:r>
              <a:rPr kumimoji="1" lang="en-US" altLang="zh-CN" cap="none" dirty="0"/>
              <a:t>,</a:t>
            </a:r>
            <a:r>
              <a:rPr kumimoji="1" lang="zh-CN" altLang="en-US" cap="none" dirty="0"/>
              <a:t>不推荐</a:t>
            </a:r>
            <a:r>
              <a:rPr kumimoji="1" lang="en-US" altLang="zh-CN" cap="none" dirty="0"/>
              <a:t>.</a:t>
            </a:r>
            <a:r>
              <a:rPr kumimoji="1" lang="zh-CN" altLang="en-US" cap="none" dirty="0">
                <a:hlinkClick r:id="rId2"/>
              </a:rPr>
              <a:t>链接</a:t>
            </a:r>
            <a:endParaRPr kumimoji="1" lang="en-US" altLang="zh-CN" cap="none" dirty="0"/>
          </a:p>
          <a:p>
            <a:r>
              <a:rPr kumimoji="1" lang="en-US" altLang="zh-CN" cap="none" dirty="0"/>
              <a:t>2</a:t>
            </a:r>
            <a:r>
              <a:rPr kumimoji="1" lang="zh-CN" altLang="en-US" cap="none" dirty="0"/>
              <a:t>利用</a:t>
            </a:r>
            <a:r>
              <a:rPr kumimoji="1" lang="en-US" altLang="zh-CN" cap="none" dirty="0"/>
              <a:t>homebrew</a:t>
            </a:r>
            <a:r>
              <a:rPr kumimoji="1" lang="zh-CN" altLang="en-US" cap="none" dirty="0"/>
              <a:t>进行安装</a:t>
            </a:r>
            <a:r>
              <a:rPr kumimoji="1" lang="en-US" altLang="zh-CN" cap="none" dirty="0"/>
              <a:t>,</a:t>
            </a:r>
            <a:r>
              <a:rPr kumimoji="1" lang="zh-CN" altLang="en-US" cap="none" dirty="0"/>
              <a:t>方便省心</a:t>
            </a:r>
            <a:endParaRPr kumimoji="1" lang="en-US" altLang="zh-CN" cap="none" dirty="0"/>
          </a:p>
          <a:p>
            <a:pPr marL="0" indent="0">
              <a:buNone/>
            </a:pPr>
            <a:r>
              <a:rPr kumimoji="1" lang="en-US" altLang="zh-CN" cap="none" dirty="0"/>
              <a:t>	brew install </a:t>
            </a:r>
            <a:r>
              <a:rPr kumimoji="1" lang="en-US" altLang="zh-CN" cap="none" dirty="0" err="1"/>
              <a:t>protobuf</a:t>
            </a:r>
            <a:endParaRPr kumimoji="1" lang="en-US" altLang="zh-CN" cap="none" dirty="0"/>
          </a:p>
        </p:txBody>
      </p:sp>
    </p:spTree>
    <p:extLst>
      <p:ext uri="{BB962C8B-B14F-4D97-AF65-F5344CB8AC3E}">
        <p14:creationId xmlns:p14="http://schemas.microsoft.com/office/powerpoint/2010/main" val="547986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DB12-912C-4A49-812A-5EAD957B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25819"/>
          </a:xfrm>
        </p:spPr>
        <p:txBody>
          <a:bodyPr/>
          <a:lstStyle/>
          <a:p>
            <a:r>
              <a:rPr kumimoji="1" lang="en-US" altLang="zh-CN" cap="none" dirty="0" err="1"/>
              <a:t>Objc</a:t>
            </a:r>
            <a:r>
              <a:rPr kumimoji="1" lang="zh-CN" altLang="en-US" cap="none" dirty="0"/>
              <a:t>集成</a:t>
            </a:r>
            <a:r>
              <a:rPr kumimoji="1" lang="en-US" altLang="zh-CN" cap="none" dirty="0" err="1"/>
              <a:t>protobuf</a:t>
            </a:r>
            <a:r>
              <a:rPr kumimoji="1" lang="zh-CN" altLang="en-US" cap="none" dirty="0"/>
              <a:t>的代码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8F431-DE33-E94E-ADF7-D5A76AF5DE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44336"/>
            <a:ext cx="10363826" cy="4346863"/>
          </a:xfrm>
        </p:spPr>
        <p:txBody>
          <a:bodyPr/>
          <a:lstStyle/>
          <a:p>
            <a:r>
              <a:rPr kumimoji="1" lang="zh-CN" altLang="en-US" cap="none" dirty="0"/>
              <a:t>将</a:t>
            </a:r>
            <a:r>
              <a:rPr kumimoji="1" lang="en-US" altLang="zh-CN" cap="none" dirty="0"/>
              <a:t>proto</a:t>
            </a:r>
            <a:r>
              <a:rPr kumimoji="1" lang="zh-CN" altLang="en-US" cap="none" dirty="0"/>
              <a:t>文件生成</a:t>
            </a:r>
            <a:r>
              <a:rPr kumimoji="1" lang="en-US" altLang="zh-CN" cap="none" dirty="0" err="1"/>
              <a:t>Objc</a:t>
            </a:r>
            <a:r>
              <a:rPr kumimoji="1" lang="zh-CN" altLang="en-US" cap="none" dirty="0"/>
              <a:t>类代码文件</a:t>
            </a:r>
            <a:endParaRPr kumimoji="1" lang="en-US" altLang="zh-CN" cap="none" dirty="0"/>
          </a:p>
          <a:p>
            <a:pPr marL="0" indent="0">
              <a:buNone/>
            </a:pPr>
            <a:r>
              <a:rPr kumimoji="1" lang="en-US" altLang="zh-CN" cap="none" dirty="0"/>
              <a:t>	</a:t>
            </a:r>
            <a:r>
              <a:rPr kumimoji="1" lang="en-US" altLang="zh-CN" cap="none" dirty="0" err="1"/>
              <a:t>protoc</a:t>
            </a:r>
            <a:r>
              <a:rPr kumimoji="1" lang="en-US" altLang="zh-CN" cap="none" dirty="0"/>
              <a:t> --</a:t>
            </a:r>
            <a:r>
              <a:rPr kumimoji="1" lang="en-US" altLang="zh-CN" cap="none" dirty="0" err="1"/>
              <a:t>objc_out</a:t>
            </a:r>
            <a:r>
              <a:rPr kumimoji="1" lang="en-US" altLang="zh-CN" cap="none" dirty="0"/>
              <a:t>=. `.proto</a:t>
            </a:r>
            <a:r>
              <a:rPr kumimoji="1" lang="zh-CN" altLang="en-US" cap="none" dirty="0"/>
              <a:t>文件名</a:t>
            </a:r>
            <a:r>
              <a:rPr kumimoji="1" lang="en-US" altLang="zh-CN" cap="none" dirty="0"/>
              <a:t>`</a:t>
            </a:r>
          </a:p>
          <a:p>
            <a:r>
              <a:rPr kumimoji="1" lang="zh-CN" altLang="en-US" cap="none" dirty="0"/>
              <a:t>集成</a:t>
            </a:r>
            <a:r>
              <a:rPr kumimoji="1" lang="en-US" altLang="zh-CN" cap="none" dirty="0" err="1"/>
              <a:t>protobuf</a:t>
            </a:r>
            <a:r>
              <a:rPr kumimoji="1" lang="zh-CN" altLang="en-US" cap="none" dirty="0"/>
              <a:t>框架到项目中</a:t>
            </a:r>
            <a:endParaRPr kumimoji="1" lang="en-US" altLang="zh-CN" cap="none" dirty="0"/>
          </a:p>
          <a:p>
            <a:pPr marL="0" indent="0">
              <a:buNone/>
            </a:pPr>
            <a:r>
              <a:rPr kumimoji="1" lang="zh-CN" altLang="en-US" cap="none" dirty="0"/>
              <a:t>将从</a:t>
            </a:r>
            <a:r>
              <a:rPr kumimoji="1" lang="en-US" altLang="zh-CN" cap="none" dirty="0" err="1"/>
              <a:t>github</a:t>
            </a:r>
            <a:r>
              <a:rPr kumimoji="1" lang="zh-CN" altLang="en-US" cap="none" dirty="0"/>
              <a:t>下载下来的</a:t>
            </a:r>
            <a:r>
              <a:rPr kumimoji="1" lang="en-US" altLang="zh-CN" cap="none" dirty="0" err="1"/>
              <a:t>Objc</a:t>
            </a:r>
            <a:r>
              <a:rPr kumimoji="1" lang="zh-CN" altLang="en-US" cap="none" dirty="0"/>
              <a:t>文件夹进行下面的操作</a:t>
            </a:r>
            <a:endParaRPr kumimoji="1" lang="en-US" altLang="zh-CN" cap="none" dirty="0"/>
          </a:p>
          <a:p>
            <a:pPr marL="0" indent="0">
              <a:buNone/>
            </a:pPr>
            <a:r>
              <a:rPr kumimoji="1" lang="en-US" altLang="zh-CN" cap="none" dirty="0"/>
              <a:t>Add </a:t>
            </a:r>
            <a:r>
              <a:rPr kumimoji="1" lang="en-US" altLang="zh-CN" cap="none" dirty="0" err="1"/>
              <a:t>objectivec</a:t>
            </a:r>
            <a:r>
              <a:rPr kumimoji="1" lang="en-US" altLang="zh-CN" cap="none" dirty="0"/>
              <a:t>/*.h, </a:t>
            </a:r>
            <a:r>
              <a:rPr kumimoji="1" lang="en-US" altLang="zh-CN" cap="none" dirty="0" err="1"/>
              <a:t>objectivec</a:t>
            </a:r>
            <a:r>
              <a:rPr kumimoji="1" lang="en-US" altLang="zh-CN" cap="none" dirty="0"/>
              <a:t>/google/</a:t>
            </a:r>
            <a:r>
              <a:rPr kumimoji="1" lang="en-US" altLang="zh-CN" cap="none" dirty="0" err="1"/>
              <a:t>protobuf</a:t>
            </a:r>
            <a:r>
              <a:rPr kumimoji="1" lang="en-US" altLang="zh-CN" cap="none" dirty="0"/>
              <a:t>/*.</a:t>
            </a:r>
            <a:r>
              <a:rPr kumimoji="1" lang="en-US" altLang="zh-CN" cap="none" dirty="0" err="1"/>
              <a:t>pbobjc.h</a:t>
            </a:r>
            <a:r>
              <a:rPr kumimoji="1" lang="en-US" altLang="zh-CN" cap="none" dirty="0"/>
              <a:t>, and </a:t>
            </a:r>
            <a:r>
              <a:rPr kumimoji="1" lang="en-US" altLang="zh-CN" cap="none" dirty="0" err="1"/>
              <a:t>objectivec</a:t>
            </a:r>
            <a:r>
              <a:rPr kumimoji="1" lang="en-US" altLang="zh-CN" cap="none" dirty="0"/>
              <a:t>/</a:t>
            </a:r>
            <a:r>
              <a:rPr kumimoji="1" lang="en-US" altLang="zh-CN" cap="none" dirty="0" err="1"/>
              <a:t>GPBProtocolBuffers.m</a:t>
            </a:r>
            <a:r>
              <a:rPr kumimoji="1" lang="en-US" altLang="zh-CN" cap="none" dirty="0"/>
              <a:t> to your project.</a:t>
            </a:r>
          </a:p>
          <a:p>
            <a:pPr marL="0" indent="0">
              <a:buNone/>
            </a:pPr>
            <a:r>
              <a:rPr kumimoji="1" lang="zh-CN" altLang="en-US" cap="none" dirty="0"/>
              <a:t>添加到项目中去的时候记得把这几个文件的内存管理方式切换为</a:t>
            </a:r>
            <a:r>
              <a:rPr kumimoji="1" lang="en-US" altLang="zh-CN" cap="none" dirty="0"/>
              <a:t>MRC.</a:t>
            </a:r>
          </a:p>
        </p:txBody>
      </p:sp>
    </p:spTree>
    <p:extLst>
      <p:ext uri="{BB962C8B-B14F-4D97-AF65-F5344CB8AC3E}">
        <p14:creationId xmlns:p14="http://schemas.microsoft.com/office/powerpoint/2010/main" val="880391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DB12-912C-4A49-812A-5EAD957B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15428"/>
          </a:xfrm>
        </p:spPr>
        <p:txBody>
          <a:bodyPr/>
          <a:lstStyle/>
          <a:p>
            <a:r>
              <a:rPr kumimoji="1" lang="en-US" altLang="zh-CN" cap="none" dirty="0" err="1"/>
              <a:t>Objc</a:t>
            </a:r>
            <a:r>
              <a:rPr kumimoji="1" lang="zh-CN" altLang="en-US" cap="none" dirty="0"/>
              <a:t>代码使用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9A46247-A45D-CE45-82C2-4391C8CDBDD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14550" y="2062956"/>
            <a:ext cx="7962900" cy="3098800"/>
          </a:xfrm>
        </p:spPr>
      </p:pic>
    </p:spTree>
    <p:extLst>
      <p:ext uri="{BB962C8B-B14F-4D97-AF65-F5344CB8AC3E}">
        <p14:creationId xmlns:p14="http://schemas.microsoft.com/office/powerpoint/2010/main" val="3940789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DB12-912C-4A49-812A-5EAD957B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53083"/>
          </a:xfrm>
        </p:spPr>
        <p:txBody>
          <a:bodyPr/>
          <a:lstStyle/>
          <a:p>
            <a:r>
              <a:rPr kumimoji="1" lang="en-US" altLang="zh-CN" cap="none" dirty="0"/>
              <a:t>Swift</a:t>
            </a:r>
            <a:r>
              <a:rPr kumimoji="1" lang="zh-CN" altLang="en-US" cap="none" dirty="0"/>
              <a:t>环境安装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8F431-DE33-E94E-ADF7-D5A76AF5DE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88474"/>
            <a:ext cx="10363826" cy="4502726"/>
          </a:xfrm>
        </p:spPr>
        <p:txBody>
          <a:bodyPr/>
          <a:lstStyle/>
          <a:p>
            <a:r>
              <a:rPr kumimoji="1" lang="en" altLang="zh-CN" cap="none" dirty="0"/>
              <a:t>brew install swift-protobuf</a:t>
            </a:r>
          </a:p>
          <a:p>
            <a:r>
              <a:rPr kumimoji="1" lang="en" altLang="zh-CN" cap="none" dirty="0"/>
              <a:t>pod ‘</a:t>
            </a:r>
            <a:r>
              <a:rPr kumimoji="1" lang="en" altLang="zh-CN" cap="none" dirty="0" err="1"/>
              <a:t>SwiftProtobuf</a:t>
            </a:r>
            <a:r>
              <a:rPr kumimoji="1" lang="en" altLang="zh-CN" cap="none" dirty="0"/>
              <a:t>’</a:t>
            </a:r>
          </a:p>
          <a:p>
            <a:r>
              <a:rPr kumimoji="1" lang="zh-CN" altLang="en-US" cap="none" dirty="0"/>
              <a:t>将</a:t>
            </a:r>
            <a:r>
              <a:rPr kumimoji="1" lang="en-US" altLang="zh-CN" cap="none" dirty="0"/>
              <a:t>proto</a:t>
            </a:r>
            <a:r>
              <a:rPr kumimoji="1" lang="zh-CN" altLang="en-US" cap="none" dirty="0"/>
              <a:t>文件生成代码文件</a:t>
            </a:r>
            <a:endParaRPr kumimoji="1" lang="en-US" altLang="zh-CN" cap="none" dirty="0"/>
          </a:p>
          <a:p>
            <a:pPr marL="0" indent="0">
              <a:buNone/>
            </a:pPr>
            <a:r>
              <a:rPr kumimoji="1" lang="en-US" altLang="zh-CN" cap="none" dirty="0"/>
              <a:t>	 </a:t>
            </a:r>
            <a:r>
              <a:rPr kumimoji="1" lang="en-US" altLang="zh-CN" cap="none" dirty="0" err="1"/>
              <a:t>protoc</a:t>
            </a:r>
            <a:r>
              <a:rPr kumimoji="1" lang="en-US" altLang="zh-CN" cap="none" dirty="0"/>
              <a:t> --</a:t>
            </a:r>
            <a:r>
              <a:rPr kumimoji="1" lang="en-US" altLang="zh-CN" cap="none" dirty="0" err="1"/>
              <a:t>swift_out</a:t>
            </a:r>
            <a:r>
              <a:rPr kumimoji="1" lang="en-US" altLang="zh-CN" cap="none" dirty="0"/>
              <a:t>=. `.proto</a:t>
            </a:r>
            <a:r>
              <a:rPr kumimoji="1" lang="zh-CN" altLang="en-US" cap="none" dirty="0"/>
              <a:t>文件名</a:t>
            </a:r>
            <a:r>
              <a:rPr kumimoji="1" lang="en-US" altLang="zh-CN" cap="none" dirty="0"/>
              <a:t>`</a:t>
            </a:r>
          </a:p>
          <a:p>
            <a:pPr marL="0" indent="0">
              <a:buNone/>
            </a:pPr>
            <a:r>
              <a:rPr kumimoji="1" lang="zh-CN" altLang="en-US" cap="none" dirty="0"/>
              <a:t>然后把生成的文件直接拷贝到项目里就行</a:t>
            </a:r>
          </a:p>
        </p:txBody>
      </p:sp>
    </p:spTree>
    <p:extLst>
      <p:ext uri="{BB962C8B-B14F-4D97-AF65-F5344CB8AC3E}">
        <p14:creationId xmlns:p14="http://schemas.microsoft.com/office/powerpoint/2010/main" val="982631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DB12-912C-4A49-812A-5EAD957B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25819"/>
          </a:xfrm>
        </p:spPr>
        <p:txBody>
          <a:bodyPr/>
          <a:lstStyle/>
          <a:p>
            <a:r>
              <a:rPr kumimoji="1" lang="en-US" altLang="zh-CN" cap="none" dirty="0"/>
              <a:t>Swift</a:t>
            </a:r>
            <a:r>
              <a:rPr kumimoji="1" lang="zh-CN" altLang="en-US" cap="none" dirty="0"/>
              <a:t>代码使用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3889AD-3AB1-7B4C-B4E6-7898E4B096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49707" y="1444625"/>
            <a:ext cx="7292586" cy="4346575"/>
          </a:xfrm>
        </p:spPr>
      </p:pic>
    </p:spTree>
    <p:extLst>
      <p:ext uri="{BB962C8B-B14F-4D97-AF65-F5344CB8AC3E}">
        <p14:creationId xmlns:p14="http://schemas.microsoft.com/office/powerpoint/2010/main" val="251057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DB12-912C-4A49-812A-5EAD957B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25819"/>
          </a:xfrm>
        </p:spPr>
        <p:txBody>
          <a:bodyPr/>
          <a:lstStyle/>
          <a:p>
            <a:r>
              <a:rPr kumimoji="1" lang="zh-CN" altLang="en-US" cap="none" dirty="0"/>
              <a:t>服务端和前端之间如何使用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EAD54B-A268-8044-831E-2EDA3B3C8E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新建</a:t>
            </a:r>
            <a:r>
              <a:rPr lang="en-US" altLang="zh-CN" dirty="0"/>
              <a:t>PB</a:t>
            </a:r>
            <a:r>
              <a:rPr lang="zh-CN" altLang="en-US" dirty="0"/>
              <a:t>文件</a:t>
            </a:r>
            <a:r>
              <a:rPr lang="en-US" altLang="zh-CN" dirty="0"/>
              <a:t>,</a:t>
            </a:r>
            <a:r>
              <a:rPr lang="zh-CN" altLang="en-US" dirty="0"/>
              <a:t>这个文件用来生成两端代码</a:t>
            </a:r>
            <a:r>
              <a:rPr lang="en-US" altLang="zh-CN" dirty="0"/>
              <a:t>,</a:t>
            </a:r>
            <a:r>
              <a:rPr lang="zh-CN" altLang="en-US" dirty="0"/>
              <a:t>一旦上线后</a:t>
            </a:r>
            <a:r>
              <a:rPr lang="en-US" altLang="zh-CN" dirty="0"/>
              <a:t>,</a:t>
            </a:r>
            <a:r>
              <a:rPr lang="zh-CN" altLang="en-US" dirty="0"/>
              <a:t>不应该随意变动</a:t>
            </a:r>
            <a:r>
              <a:rPr lang="en-US" altLang="zh-CN" dirty="0"/>
              <a:t>,</a:t>
            </a:r>
            <a:r>
              <a:rPr lang="zh-CN" altLang="en-US" dirty="0"/>
              <a:t>如果需要变动需要遵守前面的几个规则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将两端代码各自集成到项目中去</a:t>
            </a:r>
            <a:r>
              <a:rPr lang="en-US" altLang="zh-CN" dirty="0"/>
              <a:t>,</a:t>
            </a:r>
            <a:r>
              <a:rPr lang="zh-CN" altLang="en-US" dirty="0"/>
              <a:t>直接发送</a:t>
            </a:r>
            <a:r>
              <a:rPr lang="en-US" altLang="zh-CN" dirty="0"/>
              <a:t>data,</a:t>
            </a:r>
            <a:r>
              <a:rPr lang="zh-CN" altLang="en-US" dirty="0"/>
              <a:t>接收</a:t>
            </a:r>
            <a:r>
              <a:rPr lang="en-US" altLang="zh-CN" dirty="0"/>
              <a:t>data</a:t>
            </a:r>
            <a:r>
              <a:rPr lang="zh-CN" altLang="en-US" dirty="0"/>
              <a:t>进行解析</a:t>
            </a:r>
          </a:p>
        </p:txBody>
      </p:sp>
    </p:spTree>
    <p:extLst>
      <p:ext uri="{BB962C8B-B14F-4D97-AF65-F5344CB8AC3E}">
        <p14:creationId xmlns:p14="http://schemas.microsoft.com/office/powerpoint/2010/main" val="218514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4ECEC-9B8E-0C43-B5DE-2D82EEB2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/>
              <a:t>proto</a:t>
            </a:r>
            <a:r>
              <a:rPr kumimoji="1" lang="zh-CN" altLang="en-US" cap="none" dirty="0"/>
              <a:t>文件介绍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0E70D-BDB0-174D-B725-A26DF2F6F4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" altLang="zh-CN" cap="none" dirty="0"/>
              <a:t>protobuf</a:t>
            </a:r>
            <a:r>
              <a:rPr lang="zh-CN" altLang="en-US" cap="none" dirty="0"/>
              <a:t>实际上是一种二进制数据</a:t>
            </a:r>
            <a:r>
              <a:rPr lang="en-US" altLang="zh-CN" cap="none" dirty="0"/>
              <a:t>,</a:t>
            </a:r>
            <a:r>
              <a:rPr lang="zh-CN" altLang="en-US" cap="none" dirty="0"/>
              <a:t>所以是无法直接去解析的</a:t>
            </a:r>
            <a:r>
              <a:rPr lang="en-US" altLang="zh-CN" cap="none" dirty="0"/>
              <a:t>.</a:t>
            </a:r>
          </a:p>
          <a:p>
            <a:r>
              <a:rPr lang="zh-CN" altLang="en-US" cap="none" dirty="0"/>
              <a:t>*</a:t>
            </a:r>
            <a:r>
              <a:rPr lang="en-US" altLang="zh-CN" cap="none" dirty="0"/>
              <a:t>.</a:t>
            </a:r>
            <a:r>
              <a:rPr lang="en" altLang="zh-CN" cap="none" dirty="0"/>
              <a:t>proto</a:t>
            </a:r>
            <a:r>
              <a:rPr lang="zh-CN" altLang="en-US" cap="none" dirty="0"/>
              <a:t>文件可以生成不同语言对应的代码</a:t>
            </a:r>
            <a:r>
              <a:rPr lang="en-US" altLang="zh-CN" cap="none" dirty="0"/>
              <a:t>,</a:t>
            </a:r>
            <a:r>
              <a:rPr lang="zh-CN" altLang="en-US" cap="none" dirty="0"/>
              <a:t>用来描述数据结构</a:t>
            </a:r>
            <a:r>
              <a:rPr lang="en-US" altLang="zh-CN" cap="none" dirty="0"/>
              <a:t>,</a:t>
            </a:r>
            <a:r>
              <a:rPr lang="zh-CN" altLang="en-US" cap="none" dirty="0"/>
              <a:t>序列化</a:t>
            </a:r>
            <a:r>
              <a:rPr lang="en-US" altLang="zh-CN" cap="none" dirty="0"/>
              <a:t>,</a:t>
            </a:r>
            <a:r>
              <a:rPr lang="zh-CN" altLang="en-US" cap="none" dirty="0"/>
              <a:t>反序列化等等</a:t>
            </a:r>
            <a:r>
              <a:rPr lang="en-US" altLang="zh-CN" cap="none" dirty="0"/>
              <a:t>.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749850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DB12-912C-4A49-812A-5EAD957B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15428"/>
          </a:xfrm>
        </p:spPr>
        <p:txBody>
          <a:bodyPr/>
          <a:lstStyle/>
          <a:p>
            <a:r>
              <a:rPr lang="zh-CN" altLang="en-US" b="1" dirty="0"/>
              <a:t>编解码时间测试</a:t>
            </a:r>
            <a:endParaRPr kumimoji="1"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8F431-DE33-E94E-ADF7-D5A76AF5DE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19646"/>
            <a:ext cx="10363826" cy="4471554"/>
          </a:xfrm>
        </p:spPr>
        <p:txBody>
          <a:bodyPr/>
          <a:lstStyle/>
          <a:p>
            <a:r>
              <a:rPr lang="zh-CN" altLang="en-US" dirty="0"/>
              <a:t>这里的速度测试都是利用的</a:t>
            </a:r>
            <a:r>
              <a:rPr lang="en" altLang="zh-CN" dirty="0" err="1"/>
              <a:t>xcode</a:t>
            </a:r>
            <a:r>
              <a:rPr lang="zh-CN" altLang="en-US" dirty="0"/>
              <a:t>的单元测试进行的</a:t>
            </a:r>
            <a:r>
              <a:rPr lang="en-US" altLang="zh-CN" dirty="0"/>
              <a:t>,</a:t>
            </a:r>
            <a:r>
              <a:rPr lang="zh-CN" altLang="en-US" dirty="0"/>
              <a:t>十次取平均值</a:t>
            </a:r>
            <a:r>
              <a:rPr lang="en-US" altLang="zh-CN" dirty="0"/>
              <a:t>,</a:t>
            </a:r>
            <a:r>
              <a:rPr lang="zh-CN" altLang="en-US" dirty="0"/>
              <a:t>代码在这里</a:t>
            </a:r>
            <a:r>
              <a:rPr lang="zh-CN" altLang="en-US" dirty="0">
                <a:hlinkClick r:id="rId2"/>
              </a:rPr>
              <a:t>链接</a:t>
            </a:r>
            <a:endParaRPr lang="en-US" altLang="zh-CN" dirty="0"/>
          </a:p>
          <a:p>
            <a:r>
              <a:rPr lang="zh-CN" altLang="en-US" dirty="0"/>
              <a:t>可能由于数据量比较小等其他原因</a:t>
            </a:r>
            <a:r>
              <a:rPr lang="en-US" altLang="zh-CN" dirty="0"/>
              <a:t>,</a:t>
            </a:r>
            <a:r>
              <a:rPr lang="zh-CN" altLang="en-US" dirty="0"/>
              <a:t>我发现</a:t>
            </a:r>
            <a:r>
              <a:rPr lang="en" altLang="zh-CN" dirty="0" err="1"/>
              <a:t>pb</a:t>
            </a:r>
            <a:r>
              <a:rPr lang="zh-CN" altLang="en-US" dirty="0"/>
              <a:t>和</a:t>
            </a:r>
            <a:r>
              <a:rPr lang="en" altLang="zh-CN" dirty="0" err="1"/>
              <a:t>json</a:t>
            </a:r>
            <a:r>
              <a:rPr lang="zh-CN" altLang="en-US" dirty="0"/>
              <a:t>的编解码速度拉不开差距</a:t>
            </a:r>
            <a:r>
              <a:rPr lang="en-US" altLang="zh-CN" dirty="0"/>
              <a:t>.</a:t>
            </a:r>
            <a:r>
              <a:rPr lang="zh-CN" altLang="en-US" dirty="0"/>
              <a:t>有时甚至</a:t>
            </a:r>
            <a:r>
              <a:rPr lang="en" altLang="zh-CN" dirty="0" err="1"/>
              <a:t>pb</a:t>
            </a:r>
            <a:r>
              <a:rPr lang="zh-CN" altLang="en-US" dirty="0"/>
              <a:t>的速度要慢于</a:t>
            </a:r>
            <a:r>
              <a:rPr lang="en" altLang="zh-CN" dirty="0" err="1"/>
              <a:t>json</a:t>
            </a:r>
            <a:r>
              <a:rPr lang="en" altLang="zh-CN" dirty="0"/>
              <a:t>.</a:t>
            </a:r>
            <a:r>
              <a:rPr lang="zh-CN" altLang="en-US" dirty="0"/>
              <a:t>这里只是提供一些我的数据参考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kumimoji="1" lang="zh-CN" altLang="en-US" cap="none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3F7414-AFFE-BD41-B594-2F52BB8DF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77" y="2961986"/>
            <a:ext cx="112395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39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DB12-912C-4A49-812A-5EAD957B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36210"/>
          </a:xfrm>
        </p:spPr>
        <p:txBody>
          <a:bodyPr/>
          <a:lstStyle/>
          <a:p>
            <a:r>
              <a:rPr kumimoji="1" lang="zh-CN" altLang="en-US" cap="none" dirty="0"/>
              <a:t>序列化后的体积比较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8F431-DE33-E94E-ADF7-D5A76AF5DE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98864"/>
            <a:ext cx="10363826" cy="4862945"/>
          </a:xfrm>
        </p:spPr>
        <p:txBody>
          <a:bodyPr>
            <a:normAutofit/>
          </a:bodyPr>
          <a:lstStyle/>
          <a:p>
            <a:r>
              <a:rPr kumimoji="1" lang="zh-CN" altLang="en-US" cap="none" dirty="0"/>
              <a:t>这轮测试</a:t>
            </a:r>
            <a:r>
              <a:rPr kumimoji="1" lang="en-US" altLang="zh-CN" cap="none" dirty="0" err="1"/>
              <a:t>pb</a:t>
            </a:r>
            <a:r>
              <a:rPr kumimoji="1" lang="zh-CN" altLang="en-US" cap="none" dirty="0"/>
              <a:t>是占据绝对优势的</a:t>
            </a:r>
            <a:endParaRPr kumimoji="1" lang="en-US" altLang="zh-CN" cap="none" dirty="0"/>
          </a:p>
          <a:p>
            <a:endParaRPr kumimoji="1" lang="en-US" altLang="zh-CN" cap="none" dirty="0"/>
          </a:p>
          <a:p>
            <a:endParaRPr kumimoji="1" lang="en-US" altLang="zh-CN" cap="none" dirty="0"/>
          </a:p>
          <a:p>
            <a:endParaRPr kumimoji="1" lang="en-US" altLang="zh-CN" cap="none" dirty="0"/>
          </a:p>
          <a:p>
            <a:endParaRPr kumimoji="1" lang="en-US" altLang="zh-CN" cap="none" dirty="0"/>
          </a:p>
          <a:p>
            <a:endParaRPr kumimoji="1" lang="en-US" altLang="zh-CN" cap="none" dirty="0"/>
          </a:p>
          <a:p>
            <a:endParaRPr kumimoji="1" lang="en-US" altLang="zh-CN" cap="none" dirty="0"/>
          </a:p>
          <a:p>
            <a:r>
              <a:rPr kumimoji="1" lang="zh-CN" altLang="en-US" cap="none" dirty="0"/>
              <a:t>个人建议</a:t>
            </a:r>
            <a:endParaRPr kumimoji="1" lang="en-US" altLang="zh-CN" cap="none" dirty="0"/>
          </a:p>
          <a:p>
            <a:pPr marL="0" indent="0">
              <a:buNone/>
            </a:pPr>
            <a:r>
              <a:rPr kumimoji="1" lang="en-US" altLang="zh-CN" cap="none" dirty="0"/>
              <a:t>	</a:t>
            </a:r>
            <a:r>
              <a:rPr lang="zh-CN" altLang="en-US" dirty="0"/>
              <a:t>可以用在一些数据量传输非常大的场景下</a:t>
            </a:r>
            <a:r>
              <a:rPr lang="en-US" altLang="zh-CN" dirty="0"/>
              <a:t>,</a:t>
            </a:r>
            <a:r>
              <a:rPr lang="zh-CN" altLang="en-US" dirty="0"/>
              <a:t>减小带宽占用</a:t>
            </a:r>
            <a:r>
              <a:rPr lang="en-US" altLang="zh-CN" dirty="0"/>
              <a:t>,</a:t>
            </a:r>
            <a:r>
              <a:rPr lang="zh-CN" altLang="en-US" dirty="0"/>
              <a:t>同时经过上面的测试</a:t>
            </a:r>
            <a:r>
              <a:rPr lang="en-US" altLang="zh-CN" dirty="0"/>
              <a:t>,</a:t>
            </a:r>
            <a:r>
              <a:rPr lang="zh-CN" altLang="en-US" dirty="0"/>
              <a:t>他也并不算耗时</a:t>
            </a:r>
            <a:r>
              <a:rPr lang="en-US" altLang="zh-CN" dirty="0"/>
              <a:t>.</a:t>
            </a:r>
            <a:r>
              <a:rPr lang="zh-CN" altLang="en-US" dirty="0"/>
              <a:t>例如即时通讯</a:t>
            </a:r>
            <a:r>
              <a:rPr lang="en-US" altLang="zh-CN" dirty="0"/>
              <a:t>,</a:t>
            </a:r>
            <a:r>
              <a:rPr lang="zh-CN" altLang="en-US" dirty="0"/>
              <a:t>弹幕</a:t>
            </a:r>
            <a:r>
              <a:rPr lang="en-US" altLang="zh-CN" dirty="0"/>
              <a:t>(</a:t>
            </a:r>
            <a:r>
              <a:rPr lang="zh-CN" altLang="en-US" dirty="0"/>
              <a:t>业界用</a:t>
            </a:r>
            <a:r>
              <a:rPr lang="en" altLang="zh-CN" dirty="0"/>
              <a:t>XML</a:t>
            </a:r>
            <a:r>
              <a:rPr lang="zh-CN" altLang="en-US" dirty="0"/>
              <a:t>的比较多</a:t>
            </a:r>
            <a:r>
              <a:rPr lang="en-US" altLang="zh-CN" dirty="0"/>
              <a:t>).</a:t>
            </a:r>
            <a:endParaRPr kumimoji="1" lang="zh-CN" altLang="en-US" cap="none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1C6A8D-2BF8-034D-B1AD-803DB17FE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2120900"/>
            <a:ext cx="80391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96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8F431-DE33-E94E-ADF7-D5A76AF5DE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405246"/>
            <a:ext cx="10363826" cy="5385954"/>
          </a:xfrm>
        </p:spPr>
        <p:txBody>
          <a:bodyPr/>
          <a:lstStyle/>
          <a:p>
            <a:r>
              <a:rPr kumimoji="1" lang="zh-CN" altLang="en-US" cap="none" dirty="0"/>
              <a:t>原文链接</a:t>
            </a:r>
            <a:r>
              <a:rPr kumimoji="1" lang="en-US" altLang="zh-CN" cap="none" dirty="0"/>
              <a:t>: </a:t>
            </a:r>
            <a:r>
              <a:rPr kumimoji="1" lang="en-US" altLang="zh-CN" cap="none" dirty="0">
                <a:hlinkClick r:id="rId2"/>
              </a:rPr>
              <a:t>https://github.com/Link913/StudyBlog/blob/master/%E5%8D%9A%E5%AE%A2/iOS/4.iOS%E9%9B%86%E6%88%90protobuf%E7%A0%94%E7%A9%B6.md</a:t>
            </a:r>
            <a:endParaRPr kumimoji="1" lang="en-US" altLang="zh-CN" cap="none" dirty="0"/>
          </a:p>
          <a:p>
            <a:r>
              <a:rPr kumimoji="1" lang="en-US" altLang="zh-CN" cap="none" dirty="0"/>
              <a:t>Google</a:t>
            </a:r>
            <a:r>
              <a:rPr kumimoji="1" lang="zh-CN" altLang="en-US" cap="none" dirty="0"/>
              <a:t>官方仓储</a:t>
            </a:r>
            <a:r>
              <a:rPr kumimoji="1" lang="en-US" altLang="zh-CN" cap="none" dirty="0"/>
              <a:t>:</a:t>
            </a:r>
            <a:r>
              <a:rPr kumimoji="1" lang="zh-CN" altLang="en-US" cap="none" dirty="0"/>
              <a:t> </a:t>
            </a:r>
            <a:r>
              <a:rPr kumimoji="1" lang="en" altLang="zh-CN" cap="none" dirty="0">
                <a:hlinkClick r:id="rId3"/>
              </a:rPr>
              <a:t>https://github.com/protocolbuffers/protobuf</a:t>
            </a:r>
            <a:endParaRPr kumimoji="1" lang="en" altLang="zh-CN" cap="none" dirty="0"/>
          </a:p>
          <a:p>
            <a:r>
              <a:rPr kumimoji="1" lang="en-US" altLang="zh-CN" cap="none" dirty="0"/>
              <a:t>G</a:t>
            </a:r>
            <a:r>
              <a:rPr kumimoji="1" lang="en" altLang="zh-CN" cap="none" dirty="0" err="1"/>
              <a:t>oogle</a:t>
            </a:r>
            <a:r>
              <a:rPr kumimoji="1" lang="zh-CN" altLang="en" cap="none" dirty="0"/>
              <a:t>官方文档</a:t>
            </a:r>
            <a:r>
              <a:rPr kumimoji="1" lang="en-US" altLang="zh-CN" cap="none" dirty="0"/>
              <a:t>: </a:t>
            </a:r>
            <a:r>
              <a:rPr kumimoji="1" lang="en-US" altLang="zh-CN" cap="none" dirty="0">
                <a:hlinkClick r:id="rId4"/>
              </a:rPr>
              <a:t>https://developers.google.com/protocol-buffers/</a:t>
            </a:r>
            <a:endParaRPr kumimoji="1" lang="en-US" altLang="zh-CN" cap="none" dirty="0"/>
          </a:p>
          <a:p>
            <a:r>
              <a:rPr kumimoji="1" lang="en-US" altLang="zh-CN" cap="none" dirty="0"/>
              <a:t>Apple</a:t>
            </a:r>
            <a:r>
              <a:rPr kumimoji="1" lang="zh-CN" altLang="en-US" cap="none" dirty="0"/>
              <a:t> </a:t>
            </a:r>
            <a:r>
              <a:rPr kumimoji="1" lang="en-US" altLang="zh-CN" cap="none" dirty="0"/>
              <a:t>swift</a:t>
            </a:r>
            <a:r>
              <a:rPr kumimoji="1" lang="zh-CN" altLang="en-US" cap="none" dirty="0"/>
              <a:t> </a:t>
            </a:r>
            <a:r>
              <a:rPr kumimoji="1" lang="en-US" altLang="zh-CN" cap="none" dirty="0" err="1"/>
              <a:t>pb</a:t>
            </a:r>
            <a:r>
              <a:rPr kumimoji="1" lang="zh-CN" altLang="en-US" cap="none" dirty="0"/>
              <a:t>仓储</a:t>
            </a:r>
            <a:r>
              <a:rPr kumimoji="1" lang="en-US" altLang="zh-CN" cap="none" dirty="0"/>
              <a:t>:</a:t>
            </a:r>
            <a:r>
              <a:rPr kumimoji="1" lang="zh-CN" altLang="en-US" cap="none" dirty="0"/>
              <a:t> </a:t>
            </a:r>
            <a:r>
              <a:rPr kumimoji="1" lang="en" altLang="zh-CN" cap="none" dirty="0">
                <a:hlinkClick r:id="rId5"/>
              </a:rPr>
              <a:t>https://github.com/apple/swift-protobuf</a:t>
            </a:r>
            <a:endParaRPr kumimoji="1" lang="en" altLang="zh-CN" cap="none" dirty="0"/>
          </a:p>
          <a:p>
            <a:r>
              <a:rPr kumimoji="1" lang="en" altLang="zh-CN" cap="none" dirty="0"/>
              <a:t>Apple</a:t>
            </a:r>
            <a:r>
              <a:rPr kumimoji="1" lang="zh-CN" altLang="en-US" cap="none" dirty="0"/>
              <a:t> </a:t>
            </a:r>
            <a:r>
              <a:rPr kumimoji="1" lang="en-US" altLang="zh-CN" cap="none" dirty="0"/>
              <a:t>swift</a:t>
            </a:r>
            <a:r>
              <a:rPr kumimoji="1" lang="zh-CN" altLang="en-US" cap="none" dirty="0"/>
              <a:t> </a:t>
            </a:r>
            <a:r>
              <a:rPr kumimoji="1" lang="en-US" altLang="zh-CN" cap="none" dirty="0" err="1"/>
              <a:t>pb</a:t>
            </a:r>
            <a:r>
              <a:rPr kumimoji="1" lang="zh-CN" altLang="en-US" cap="none" dirty="0"/>
              <a:t>文档</a:t>
            </a:r>
            <a:r>
              <a:rPr kumimoji="1" lang="en-US" altLang="zh-CN" cap="none" dirty="0"/>
              <a:t>:</a:t>
            </a:r>
            <a:r>
              <a:rPr kumimoji="1" lang="zh-CN" altLang="en-US" cap="none" dirty="0"/>
              <a:t> </a:t>
            </a:r>
            <a:r>
              <a:rPr kumimoji="1" lang="en" altLang="zh-CN" cap="none" dirty="0"/>
              <a:t>https://</a:t>
            </a:r>
            <a:r>
              <a:rPr kumimoji="1" lang="en" altLang="zh-CN" cap="none" dirty="0" err="1"/>
              <a:t>github.com</a:t>
            </a:r>
            <a:r>
              <a:rPr kumimoji="1" lang="en" altLang="zh-CN" cap="none" dirty="0"/>
              <a:t>/apple/swift-protobuf/blob/master/Documentation/</a:t>
            </a:r>
            <a:r>
              <a:rPr kumimoji="1" lang="en" altLang="zh-CN" cap="none" dirty="0" err="1"/>
              <a:t>API.md</a:t>
            </a:r>
            <a:endParaRPr kumimoji="1" lang="en-US" altLang="zh-CN" cap="none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11F7169-4B3F-A14C-87B8-72B67C3F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2507" y="2161309"/>
            <a:ext cx="45719" cy="53385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22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4ECEC-9B8E-0C43-B5DE-2D82EEB2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/>
              <a:t>*</a:t>
            </a:r>
            <a:r>
              <a:rPr kumimoji="1" lang="en-US" altLang="zh-CN" cap="none" dirty="0"/>
              <a:t>.proto</a:t>
            </a:r>
            <a:r>
              <a:rPr kumimoji="1" lang="zh-CN" altLang="en-US" cap="none" dirty="0"/>
              <a:t>文件的编写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0E70D-BDB0-174D-B725-A26DF2F6F4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cap="none" dirty="0"/>
              <a:t>这里</a:t>
            </a:r>
            <a:r>
              <a:rPr lang="en" altLang="zh-CN" cap="none" dirty="0"/>
              <a:t>Google</a:t>
            </a:r>
            <a:r>
              <a:rPr lang="zh-CN" altLang="en-US" cap="none" dirty="0"/>
              <a:t>的</a:t>
            </a:r>
            <a:r>
              <a:rPr lang="en" altLang="zh-CN" cap="none" dirty="0"/>
              <a:t>protobuf</a:t>
            </a:r>
            <a:r>
              <a:rPr lang="zh-CN" altLang="en-US" cap="none" dirty="0"/>
              <a:t>的文档比较清楚</a:t>
            </a:r>
            <a:r>
              <a:rPr lang="en-US" altLang="zh-CN" cap="none" dirty="0"/>
              <a:t>,</a:t>
            </a:r>
            <a:r>
              <a:rPr lang="zh-CN" altLang="en-US" cap="none" dirty="0"/>
              <a:t>建议仔细看下</a:t>
            </a:r>
            <a:r>
              <a:rPr lang="en-US" altLang="zh-CN" cap="none" dirty="0"/>
              <a:t>,</a:t>
            </a:r>
            <a:r>
              <a:rPr lang="zh-CN" altLang="en-US" cap="none" dirty="0"/>
              <a:t>我这里接下来会给大家介绍一些常用的地方</a:t>
            </a:r>
            <a:r>
              <a:rPr lang="en-US" altLang="zh-CN" cap="none" dirty="0"/>
              <a:t>.</a:t>
            </a:r>
          </a:p>
          <a:p>
            <a:r>
              <a:rPr kumimoji="1" lang="zh-CN" altLang="en-US" cap="none" dirty="0"/>
              <a:t>编写的时候有不少插件方便智能提示和补全</a:t>
            </a:r>
            <a:r>
              <a:rPr kumimoji="1" lang="en-US" altLang="zh-CN" cap="none" dirty="0"/>
              <a:t>,</a:t>
            </a:r>
            <a:r>
              <a:rPr kumimoji="1" lang="zh-CN" altLang="en-US" cap="none" dirty="0"/>
              <a:t>这里推荐下免费的</a:t>
            </a:r>
            <a:r>
              <a:rPr kumimoji="1" lang="en-US" altLang="zh-CN" cap="none" dirty="0" err="1"/>
              <a:t>vscode</a:t>
            </a:r>
            <a:r>
              <a:rPr kumimoji="1" lang="zh-CN" altLang="en-US" cap="none" dirty="0"/>
              <a:t>中的</a:t>
            </a:r>
            <a:r>
              <a:rPr kumimoji="1" lang="en" altLang="zh-CN" cap="none" dirty="0"/>
              <a:t>vscode-proto3</a:t>
            </a:r>
            <a:r>
              <a:rPr kumimoji="1" lang="zh-CN" altLang="en" cap="none" dirty="0"/>
              <a:t>插件</a:t>
            </a:r>
            <a:r>
              <a:rPr kumimoji="1" lang="en-US" altLang="zh-CN" cap="none" dirty="0"/>
              <a:t>.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5683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4ECEC-9B8E-0C43-B5DE-2D82EEB2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/>
              <a:t>一般的常规操作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9B82F12-75E9-B64A-935E-0ED459A689F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7709" y="1955261"/>
            <a:ext cx="10834394" cy="4192620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908E84-A9A5-3B43-95AD-87D2735D0A3F}"/>
              </a:ext>
            </a:extLst>
          </p:cNvPr>
          <p:cNvSpPr txBox="1"/>
          <p:nvPr/>
        </p:nvSpPr>
        <p:spPr>
          <a:xfrm>
            <a:off x="731520" y="6357257"/>
            <a:ext cx="607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hlinkClick r:id="rId3"/>
              </a:rPr>
              <a:t>https://developers.google.com/protocol-buffers/docs/encoding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06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4ECEC-9B8E-0C43-B5DE-2D82EEB2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/>
              <a:t>Swift</a:t>
            </a:r>
            <a:r>
              <a:rPr kumimoji="1" lang="zh-CN" altLang="en-US" cap="none" dirty="0"/>
              <a:t>中的对应类型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2D8F284-8E82-5342-BEC5-033D5DEB7CD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197385" y="2366963"/>
            <a:ext cx="2225246" cy="342423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AB6EB8-F2D0-9744-A373-1EFCAA1F3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288" y="2366963"/>
            <a:ext cx="2705100" cy="28448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1BAF36B-F42B-3C41-B7A7-81CFA839E94F}"/>
              </a:ext>
            </a:extLst>
          </p:cNvPr>
          <p:cNvSpPr txBox="1"/>
          <p:nvPr/>
        </p:nvSpPr>
        <p:spPr>
          <a:xfrm>
            <a:off x="1303507" y="2366963"/>
            <a:ext cx="367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介绍一下</a:t>
            </a:r>
            <a:r>
              <a:rPr lang="en" altLang="zh-CN" dirty="0"/>
              <a:t>Swift</a:t>
            </a:r>
            <a:r>
              <a:rPr lang="zh-CN" altLang="en-US" dirty="0"/>
              <a:t>语言和他的对应关系</a:t>
            </a:r>
            <a:r>
              <a:rPr lang="en-US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00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4ECEC-9B8E-0C43-B5DE-2D82EEB2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默认值</a:t>
            </a:r>
            <a:br>
              <a:rPr lang="zh-CN" altLang="en-US" b="1" dirty="0"/>
            </a:br>
            <a:endParaRPr kumimoji="1"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0E70D-BDB0-174D-B725-A26DF2F6F4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78604"/>
            <a:ext cx="10363826" cy="46109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如果不为属性赋值</a:t>
            </a:r>
            <a:r>
              <a:rPr lang="en-US" altLang="zh-CN" dirty="0"/>
              <a:t>,</a:t>
            </a:r>
            <a:r>
              <a:rPr lang="en" altLang="zh-CN" dirty="0"/>
              <a:t>google</a:t>
            </a:r>
            <a:r>
              <a:rPr lang="zh-CN" altLang="en-US" dirty="0"/>
              <a:t>的</a:t>
            </a:r>
            <a:r>
              <a:rPr lang="en" altLang="zh-CN" dirty="0"/>
              <a:t>protobuf</a:t>
            </a:r>
            <a:r>
              <a:rPr lang="zh-CN" altLang="en-US" dirty="0"/>
              <a:t>其实是有默认值的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kumimoji="1" lang="en-US" altLang="zh-CN" cap="none" dirty="0"/>
              <a:t>Google:</a:t>
            </a:r>
            <a:endParaRPr kumimoji="1" lang="zh-CN" altLang="en-US" cap="none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EE1634-9F4E-7742-B2B1-08BA4045C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48" y="2436738"/>
            <a:ext cx="9325313" cy="353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2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0E70D-BDB0-174D-B725-A26DF2F6F4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505838"/>
            <a:ext cx="10363826" cy="528536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cap="none" dirty="0"/>
              <a:t>apple</a:t>
            </a:r>
            <a:r>
              <a:rPr kumimoji="1" lang="zh-CN" altLang="en-US" cap="none" dirty="0"/>
              <a:t>的</a:t>
            </a:r>
            <a:r>
              <a:rPr kumimoji="1" lang="en-US" altLang="zh-CN" cap="none" dirty="0"/>
              <a:t>swift-</a:t>
            </a:r>
            <a:r>
              <a:rPr kumimoji="1" lang="en-US" altLang="zh-CN" cap="none" dirty="0" err="1"/>
              <a:t>protobuf</a:t>
            </a:r>
            <a:r>
              <a:rPr kumimoji="1" lang="zh-CN" altLang="en-US" cap="none" dirty="0"/>
              <a:t>项目的做法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D732C1-C543-8747-BA08-BE1502FCB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147863"/>
            <a:ext cx="10787524" cy="434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4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4ECEC-9B8E-0C43-B5DE-2D82EEB2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枚举</a:t>
            </a:r>
            <a:br>
              <a:rPr lang="zh-CN" altLang="en-US" b="1" dirty="0"/>
            </a:br>
            <a:endParaRPr kumimoji="1" lang="zh-CN" altLang="en-US" cap="none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64D4C23-3407-CC4C-83DF-EA5FF6B2629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5026" y="2086071"/>
            <a:ext cx="10363200" cy="2429594"/>
          </a:xfrm>
        </p:spPr>
      </p:pic>
    </p:spTree>
    <p:extLst>
      <p:ext uri="{BB962C8B-B14F-4D97-AF65-F5344CB8AC3E}">
        <p14:creationId xmlns:p14="http://schemas.microsoft.com/office/powerpoint/2010/main" val="72229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4ECEC-9B8E-0C43-B5DE-2D82EEB2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79543"/>
          </a:xfrm>
        </p:spPr>
        <p:txBody>
          <a:bodyPr/>
          <a:lstStyle/>
          <a:p>
            <a:r>
              <a:rPr kumimoji="1" lang="zh-CN" altLang="en-US" cap="none" dirty="0"/>
              <a:t>集合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0E70D-BDB0-174D-B725-A26DF2F6F4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91055"/>
            <a:ext cx="10363826" cy="5107021"/>
          </a:xfrm>
        </p:spPr>
        <p:txBody>
          <a:bodyPr/>
          <a:lstStyle/>
          <a:p>
            <a:r>
              <a:rPr kumimoji="1" lang="zh-CN" altLang="en-US" cap="none" dirty="0"/>
              <a:t>数组</a:t>
            </a:r>
            <a:endParaRPr kumimoji="1" lang="en-US" altLang="zh-CN" cap="none" dirty="0"/>
          </a:p>
          <a:p>
            <a:pPr marL="0" indent="0">
              <a:buNone/>
            </a:pPr>
            <a:endParaRPr kumimoji="1" lang="en-US" altLang="zh-CN" cap="none" dirty="0"/>
          </a:p>
          <a:p>
            <a:pPr marL="0" indent="0">
              <a:buNone/>
            </a:pPr>
            <a:endParaRPr kumimoji="1" lang="en-US" altLang="zh-CN" cap="none" dirty="0"/>
          </a:p>
          <a:p>
            <a:pPr marL="0" indent="0">
              <a:buNone/>
            </a:pPr>
            <a:endParaRPr kumimoji="1" lang="en-US" altLang="zh-CN" cap="none" dirty="0"/>
          </a:p>
          <a:p>
            <a:pPr marL="0" indent="0">
              <a:buNone/>
            </a:pPr>
            <a:endParaRPr kumimoji="1" lang="en-US" altLang="zh-CN" cap="none" dirty="0"/>
          </a:p>
          <a:p>
            <a:r>
              <a:rPr kumimoji="1" lang="en-US" altLang="zh-CN" cap="none" dirty="0"/>
              <a:t>map</a:t>
            </a:r>
            <a:endParaRPr kumimoji="1" lang="zh-CN" altLang="en-US" cap="none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B70CFC-D5EA-7C46-977B-022016399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881222"/>
            <a:ext cx="10737487" cy="16847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889014-FD38-0045-AD7C-EE446F77A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20" y="4281397"/>
            <a:ext cx="10389951" cy="236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60943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800</TotalTime>
  <Words>536</Words>
  <Application>Microsoft Macintosh PowerPoint</Application>
  <PresentationFormat>宽屏</PresentationFormat>
  <Paragraphs>68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Microsoft YaHei</vt:lpstr>
      <vt:lpstr>Arial</vt:lpstr>
      <vt:lpstr>Tw Cen MT</vt:lpstr>
      <vt:lpstr>水滴</vt:lpstr>
      <vt:lpstr>protobuf在iOS中的接入</vt:lpstr>
      <vt:lpstr>proto文件介绍</vt:lpstr>
      <vt:lpstr>*.proto文件的编写</vt:lpstr>
      <vt:lpstr>一般的常规操作</vt:lpstr>
      <vt:lpstr>Swift中的对应类型</vt:lpstr>
      <vt:lpstr>默认值 </vt:lpstr>
      <vt:lpstr>PowerPoint 演示文稿</vt:lpstr>
      <vt:lpstr>枚举 </vt:lpstr>
      <vt:lpstr>集合</vt:lpstr>
      <vt:lpstr>类中属性的类型是另外一个类</vt:lpstr>
      <vt:lpstr>一个proto文件导入另外一个proto文件</vt:lpstr>
      <vt:lpstr>类嵌套了一个类</vt:lpstr>
      <vt:lpstr>Message的更新</vt:lpstr>
      <vt:lpstr>Objc环境安装</vt:lpstr>
      <vt:lpstr>Objc集成protobuf的代码</vt:lpstr>
      <vt:lpstr>Objc代码使用</vt:lpstr>
      <vt:lpstr>Swift环境安装</vt:lpstr>
      <vt:lpstr>Swift代码使用</vt:lpstr>
      <vt:lpstr>服务端和前端之间如何使用</vt:lpstr>
      <vt:lpstr>编解码时间测试</vt:lpstr>
      <vt:lpstr>序列化后的体积比较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protobuf在iOS中的接入</dc:title>
  <dc:creator>范 杨</dc:creator>
  <cp:lastModifiedBy>范 杨</cp:lastModifiedBy>
  <cp:revision>12</cp:revision>
  <dcterms:created xsi:type="dcterms:W3CDTF">2019-02-28T03:33:49Z</dcterms:created>
  <dcterms:modified xsi:type="dcterms:W3CDTF">2019-03-28T12:07:33Z</dcterms:modified>
</cp:coreProperties>
</file>