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6767"/>
    <a:srgbClr val="466BB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A242-FE10-2282-626C-208BAC9589CE}"/>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227C31-B390-5F11-51D7-2C63ADFD8929}"/>
              </a:ext>
            </a:extLst>
          </p:cNvPr>
          <p:cNvSpPr>
            <a:spLocks noGrp="1"/>
          </p:cNvSpPr>
          <p:nvPr>
            <p:ph type="subTitle" idx="1"/>
          </p:nvPr>
        </p:nvSpPr>
        <p:spPr>
          <a:xfrm>
            <a:off x="1524000" y="3602038"/>
            <a:ext cx="9144000" cy="1655762"/>
          </a:xfrm>
        </p:spPr>
        <p:txBody>
          <a:bodyPr/>
          <a:lstStyle>
            <a:lvl1pPr marL="0" indent="0" algn="ctr">
              <a:buNone/>
              <a:defRPr sz="2400"/>
            </a:lvl1pPr>
            <a:lvl2pPr marL="457172" indent="0" algn="ctr">
              <a:buNone/>
              <a:defRPr sz="2000"/>
            </a:lvl2pPr>
            <a:lvl3pPr marL="914343" indent="0" algn="ctr">
              <a:buNone/>
              <a:defRPr sz="1801"/>
            </a:lvl3pPr>
            <a:lvl4pPr marL="1371516" indent="0" algn="ctr">
              <a:buNone/>
              <a:defRPr sz="1600"/>
            </a:lvl4pPr>
            <a:lvl5pPr marL="1828686" indent="0" algn="ctr">
              <a:buNone/>
              <a:defRPr sz="1600"/>
            </a:lvl5pPr>
            <a:lvl6pPr marL="2285858" indent="0" algn="ctr">
              <a:buNone/>
              <a:defRPr sz="1600"/>
            </a:lvl6pPr>
            <a:lvl7pPr marL="2743030" indent="0" algn="ctr">
              <a:buNone/>
              <a:defRPr sz="1600"/>
            </a:lvl7pPr>
            <a:lvl8pPr marL="3200203" indent="0" algn="ctr">
              <a:buNone/>
              <a:defRPr sz="1600"/>
            </a:lvl8pPr>
            <a:lvl9pPr marL="3657374"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14A54-663E-971A-919B-0292536C79A7}"/>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5" name="Footer Placeholder 4">
            <a:extLst>
              <a:ext uri="{FF2B5EF4-FFF2-40B4-BE49-F238E27FC236}">
                <a16:creationId xmlns:a16="http://schemas.microsoft.com/office/drawing/2014/main" id="{00D3E56E-3699-B070-27A4-7BC029A45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DF628-7073-240D-EBCA-F1952F9B257F}"/>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142881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84C5-F7EF-30ED-CA13-CD87A4C19C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567A10-C2CD-FB0B-77B2-FFEB635F2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6FD21-6839-E342-AEE2-400E19E809B9}"/>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5" name="Footer Placeholder 4">
            <a:extLst>
              <a:ext uri="{FF2B5EF4-FFF2-40B4-BE49-F238E27FC236}">
                <a16:creationId xmlns:a16="http://schemas.microsoft.com/office/drawing/2014/main" id="{AB3DA148-1F51-1B0B-9D64-2BA6039B7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E67E7-0200-2A38-FBF0-91E77205ED34}"/>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271136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3BC4C-EA56-186A-BE23-3032A22E9FB7}"/>
              </a:ext>
            </a:extLst>
          </p:cNvPr>
          <p:cNvSpPr>
            <a:spLocks noGrp="1"/>
          </p:cNvSpPr>
          <p:nvPr>
            <p:ph type="title" orient="vert"/>
          </p:nvPr>
        </p:nvSpPr>
        <p:spPr>
          <a:xfrm>
            <a:off x="8724903" y="365126"/>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76DA81-8409-3BD9-5FCC-F0182DBDEC86}"/>
              </a:ext>
            </a:extLst>
          </p:cNvPr>
          <p:cNvSpPr>
            <a:spLocks noGrp="1"/>
          </p:cNvSpPr>
          <p:nvPr>
            <p:ph type="body" orient="vert" idx="1"/>
          </p:nvPr>
        </p:nvSpPr>
        <p:spPr>
          <a:xfrm>
            <a:off x="838203"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04123-BABD-DBC0-4690-6C6362CBEA90}"/>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5" name="Footer Placeholder 4">
            <a:extLst>
              <a:ext uri="{FF2B5EF4-FFF2-40B4-BE49-F238E27FC236}">
                <a16:creationId xmlns:a16="http://schemas.microsoft.com/office/drawing/2014/main" id="{EC26FB24-0302-37F4-3CBA-0FDE46799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FCCBE-66E9-F5EF-EBE0-401C99FEAC7E}"/>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83239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497F-8B71-9BB1-21EE-8EB3AF72A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C90F8-DDC1-1C27-DAF9-D0AF2D655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22954-5783-F2B0-1254-BF6BFCC13307}"/>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5" name="Footer Placeholder 4">
            <a:extLst>
              <a:ext uri="{FF2B5EF4-FFF2-40B4-BE49-F238E27FC236}">
                <a16:creationId xmlns:a16="http://schemas.microsoft.com/office/drawing/2014/main" id="{CBFD7FC9-9968-2B67-B558-AA33FFACE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9EB86-B8B4-EF64-092C-46136988D31C}"/>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131523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8ADC-D5F2-0AAB-9AE0-8D9BD3238F74}"/>
              </a:ext>
            </a:extLst>
          </p:cNvPr>
          <p:cNvSpPr>
            <a:spLocks noGrp="1"/>
          </p:cNvSpPr>
          <p:nvPr>
            <p:ph type="title"/>
          </p:nvPr>
        </p:nvSpPr>
        <p:spPr>
          <a:xfrm>
            <a:off x="831853" y="1709747"/>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F6DBB6-D929-7BD6-89AA-B051E000CDD2}"/>
              </a:ext>
            </a:extLst>
          </p:cNvPr>
          <p:cNvSpPr>
            <a:spLocks noGrp="1"/>
          </p:cNvSpPr>
          <p:nvPr>
            <p:ph type="body" idx="1"/>
          </p:nvPr>
        </p:nvSpPr>
        <p:spPr>
          <a:xfrm>
            <a:off x="831853" y="4589473"/>
            <a:ext cx="10515600" cy="1500187"/>
          </a:xfrm>
        </p:spPr>
        <p:txBody>
          <a:bodyPr/>
          <a:lstStyle>
            <a:lvl1pPr marL="0" indent="0">
              <a:buNone/>
              <a:defRPr sz="2400">
                <a:solidFill>
                  <a:schemeClr val="tx1">
                    <a:tint val="75000"/>
                  </a:schemeClr>
                </a:solidFill>
              </a:defRPr>
            </a:lvl1pPr>
            <a:lvl2pPr marL="457172" indent="0">
              <a:buNone/>
              <a:defRPr sz="2000">
                <a:solidFill>
                  <a:schemeClr val="tx1">
                    <a:tint val="75000"/>
                  </a:schemeClr>
                </a:solidFill>
              </a:defRPr>
            </a:lvl2pPr>
            <a:lvl3pPr marL="914343" indent="0">
              <a:buNone/>
              <a:defRPr sz="1801">
                <a:solidFill>
                  <a:schemeClr val="tx1">
                    <a:tint val="75000"/>
                  </a:schemeClr>
                </a:solidFill>
              </a:defRPr>
            </a:lvl3pPr>
            <a:lvl4pPr marL="1371516" indent="0">
              <a:buNone/>
              <a:defRPr sz="1600">
                <a:solidFill>
                  <a:schemeClr val="tx1">
                    <a:tint val="75000"/>
                  </a:schemeClr>
                </a:solidFill>
              </a:defRPr>
            </a:lvl4pPr>
            <a:lvl5pPr marL="1828686" indent="0">
              <a:buNone/>
              <a:defRPr sz="1600">
                <a:solidFill>
                  <a:schemeClr val="tx1">
                    <a:tint val="75000"/>
                  </a:schemeClr>
                </a:solidFill>
              </a:defRPr>
            </a:lvl5pPr>
            <a:lvl6pPr marL="2285858" indent="0">
              <a:buNone/>
              <a:defRPr sz="1600">
                <a:solidFill>
                  <a:schemeClr val="tx1">
                    <a:tint val="75000"/>
                  </a:schemeClr>
                </a:solidFill>
              </a:defRPr>
            </a:lvl6pPr>
            <a:lvl7pPr marL="2743030" indent="0">
              <a:buNone/>
              <a:defRPr sz="1600">
                <a:solidFill>
                  <a:schemeClr val="tx1">
                    <a:tint val="75000"/>
                  </a:schemeClr>
                </a:solidFill>
              </a:defRPr>
            </a:lvl7pPr>
            <a:lvl8pPr marL="3200203" indent="0">
              <a:buNone/>
              <a:defRPr sz="1600">
                <a:solidFill>
                  <a:schemeClr val="tx1">
                    <a:tint val="75000"/>
                  </a:schemeClr>
                </a:solidFill>
              </a:defRPr>
            </a:lvl8pPr>
            <a:lvl9pPr marL="365737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40CDD-9723-01C2-66BE-631E470189CE}"/>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5" name="Footer Placeholder 4">
            <a:extLst>
              <a:ext uri="{FF2B5EF4-FFF2-40B4-BE49-F238E27FC236}">
                <a16:creationId xmlns:a16="http://schemas.microsoft.com/office/drawing/2014/main" id="{FFC7BB86-C5FD-A9F9-B692-178C3716F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4B7DA-6304-342B-6BCD-6433957BF0FF}"/>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4858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A52C-684D-F8DC-69F9-574BAB4A7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92C51-A44E-3130-3618-92A458C5137E}"/>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6D3CB-5AD2-E86E-4641-BA5CAA82636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1B583-5F38-BCB8-7E1D-765036B3CDE6}"/>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6" name="Footer Placeholder 5">
            <a:extLst>
              <a:ext uri="{FF2B5EF4-FFF2-40B4-BE49-F238E27FC236}">
                <a16:creationId xmlns:a16="http://schemas.microsoft.com/office/drawing/2014/main" id="{8427EA0A-613C-ABC8-8020-3558FD835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5E98D-90C7-C1F6-AFA2-7C983D4D2927}"/>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204487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08BF-E620-FF63-DB73-488C278743EE}"/>
              </a:ext>
            </a:extLst>
          </p:cNvPr>
          <p:cNvSpPr>
            <a:spLocks noGrp="1"/>
          </p:cNvSpPr>
          <p:nvPr>
            <p:ph type="title"/>
          </p:nvPr>
        </p:nvSpPr>
        <p:spPr>
          <a:xfrm>
            <a:off x="839789" y="365131"/>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B5938A-4C3A-5DC8-1CDC-CEC7530F3DEB}"/>
              </a:ext>
            </a:extLst>
          </p:cNvPr>
          <p:cNvSpPr>
            <a:spLocks noGrp="1"/>
          </p:cNvSpPr>
          <p:nvPr>
            <p:ph type="body" idx="1"/>
          </p:nvPr>
        </p:nvSpPr>
        <p:spPr>
          <a:xfrm>
            <a:off x="839804" y="1681164"/>
            <a:ext cx="5157787" cy="823912"/>
          </a:xfrm>
        </p:spPr>
        <p:txBody>
          <a:bodyPr anchor="b"/>
          <a:lstStyle>
            <a:lvl1pPr marL="0" indent="0">
              <a:buNone/>
              <a:defRPr sz="2400" b="1"/>
            </a:lvl1pPr>
            <a:lvl2pPr marL="457172" indent="0">
              <a:buNone/>
              <a:defRPr sz="2000" b="1"/>
            </a:lvl2pPr>
            <a:lvl3pPr marL="914343" indent="0">
              <a:buNone/>
              <a:defRPr sz="1801" b="1"/>
            </a:lvl3pPr>
            <a:lvl4pPr marL="1371516" indent="0">
              <a:buNone/>
              <a:defRPr sz="1600" b="1"/>
            </a:lvl4pPr>
            <a:lvl5pPr marL="1828686" indent="0">
              <a:buNone/>
              <a:defRPr sz="1600" b="1"/>
            </a:lvl5pPr>
            <a:lvl6pPr marL="2285858" indent="0">
              <a:buNone/>
              <a:defRPr sz="1600" b="1"/>
            </a:lvl6pPr>
            <a:lvl7pPr marL="2743030" indent="0">
              <a:buNone/>
              <a:defRPr sz="1600" b="1"/>
            </a:lvl7pPr>
            <a:lvl8pPr marL="3200203" indent="0">
              <a:buNone/>
              <a:defRPr sz="1600" b="1"/>
            </a:lvl8pPr>
            <a:lvl9pPr marL="365737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0E6F9-E9FE-4731-AD32-502F48CAC28D}"/>
              </a:ext>
            </a:extLst>
          </p:cNvPr>
          <p:cNvSpPr>
            <a:spLocks noGrp="1"/>
          </p:cNvSpPr>
          <p:nvPr>
            <p:ph sz="half" idx="2"/>
          </p:nvPr>
        </p:nvSpPr>
        <p:spPr>
          <a:xfrm>
            <a:off x="839804"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7B398-E417-9055-3AA7-93B7FAA34454}"/>
              </a:ext>
            </a:extLst>
          </p:cNvPr>
          <p:cNvSpPr>
            <a:spLocks noGrp="1"/>
          </p:cNvSpPr>
          <p:nvPr>
            <p:ph type="body" sz="quarter" idx="3"/>
          </p:nvPr>
        </p:nvSpPr>
        <p:spPr>
          <a:xfrm>
            <a:off x="6172203" y="1681164"/>
            <a:ext cx="5183188" cy="823912"/>
          </a:xfrm>
        </p:spPr>
        <p:txBody>
          <a:bodyPr anchor="b"/>
          <a:lstStyle>
            <a:lvl1pPr marL="0" indent="0">
              <a:buNone/>
              <a:defRPr sz="2400" b="1"/>
            </a:lvl1pPr>
            <a:lvl2pPr marL="457172" indent="0">
              <a:buNone/>
              <a:defRPr sz="2000" b="1"/>
            </a:lvl2pPr>
            <a:lvl3pPr marL="914343" indent="0">
              <a:buNone/>
              <a:defRPr sz="1801" b="1"/>
            </a:lvl3pPr>
            <a:lvl4pPr marL="1371516" indent="0">
              <a:buNone/>
              <a:defRPr sz="1600" b="1"/>
            </a:lvl4pPr>
            <a:lvl5pPr marL="1828686" indent="0">
              <a:buNone/>
              <a:defRPr sz="1600" b="1"/>
            </a:lvl5pPr>
            <a:lvl6pPr marL="2285858" indent="0">
              <a:buNone/>
              <a:defRPr sz="1600" b="1"/>
            </a:lvl6pPr>
            <a:lvl7pPr marL="2743030" indent="0">
              <a:buNone/>
              <a:defRPr sz="1600" b="1"/>
            </a:lvl7pPr>
            <a:lvl8pPr marL="3200203" indent="0">
              <a:buNone/>
              <a:defRPr sz="1600" b="1"/>
            </a:lvl8pPr>
            <a:lvl9pPr marL="365737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35D93-38AD-5BD3-FFCD-7BFB586C850B}"/>
              </a:ext>
            </a:extLst>
          </p:cNvPr>
          <p:cNvSpPr>
            <a:spLocks noGrp="1"/>
          </p:cNvSpPr>
          <p:nvPr>
            <p:ph sz="quarter" idx="4"/>
          </p:nvPr>
        </p:nvSpPr>
        <p:spPr>
          <a:xfrm>
            <a:off x="6172203"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4DE98-DE64-CD60-CEEC-EE27A6EA7E12}"/>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8" name="Footer Placeholder 7">
            <a:extLst>
              <a:ext uri="{FF2B5EF4-FFF2-40B4-BE49-F238E27FC236}">
                <a16:creationId xmlns:a16="http://schemas.microsoft.com/office/drawing/2014/main" id="{BF1694D3-5E43-2D9B-D870-B71D94138B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9EE61-D5DB-7A65-D73D-473B49B12BC3}"/>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38122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8A16-54C1-4F16-7502-77775CADC1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DAFFE-B5DE-A993-9154-FFDF8897D523}"/>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4" name="Footer Placeholder 3">
            <a:extLst>
              <a:ext uri="{FF2B5EF4-FFF2-40B4-BE49-F238E27FC236}">
                <a16:creationId xmlns:a16="http://schemas.microsoft.com/office/drawing/2014/main" id="{0FEAB512-72A3-41F9-6C1A-51BC6DE87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C0CF7C-D31B-5D64-0C57-6CA3F7086C64}"/>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237441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21E7F9-59E9-7F67-B358-1651462B71B7}"/>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3" name="Footer Placeholder 2">
            <a:extLst>
              <a:ext uri="{FF2B5EF4-FFF2-40B4-BE49-F238E27FC236}">
                <a16:creationId xmlns:a16="http://schemas.microsoft.com/office/drawing/2014/main" id="{3937C2BA-4C01-2803-FB81-B9A136DC3A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0E50A-067A-ACAA-F3FF-95EAEA4ABB46}"/>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22429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FF26-19DF-C6DF-8943-D6949A35E1AC}"/>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BAD5B3-13FB-9B07-89B5-B4F053925CFE}"/>
              </a:ext>
            </a:extLst>
          </p:cNvPr>
          <p:cNvSpPr>
            <a:spLocks noGrp="1"/>
          </p:cNvSpPr>
          <p:nvPr>
            <p:ph idx="1"/>
          </p:nvPr>
        </p:nvSpPr>
        <p:spPr>
          <a:xfrm>
            <a:off x="5183201" y="987434"/>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D59AD6-3AE6-4140-E585-CC81434E017D}"/>
              </a:ext>
            </a:extLst>
          </p:cNvPr>
          <p:cNvSpPr>
            <a:spLocks noGrp="1"/>
          </p:cNvSpPr>
          <p:nvPr>
            <p:ph type="body" sz="half" idx="2"/>
          </p:nvPr>
        </p:nvSpPr>
        <p:spPr>
          <a:xfrm>
            <a:off x="839791" y="2057400"/>
            <a:ext cx="3932236" cy="3811588"/>
          </a:xfrm>
        </p:spPr>
        <p:txBody>
          <a:bodyPr/>
          <a:lstStyle>
            <a:lvl1pPr marL="0" indent="0">
              <a:buNone/>
              <a:defRPr sz="1600"/>
            </a:lvl1pPr>
            <a:lvl2pPr marL="457172" indent="0">
              <a:buNone/>
              <a:defRPr sz="1401"/>
            </a:lvl2pPr>
            <a:lvl3pPr marL="914343" indent="0">
              <a:buNone/>
              <a:defRPr sz="1200"/>
            </a:lvl3pPr>
            <a:lvl4pPr marL="1371516" indent="0">
              <a:buNone/>
              <a:defRPr sz="1001"/>
            </a:lvl4pPr>
            <a:lvl5pPr marL="1828686" indent="0">
              <a:buNone/>
              <a:defRPr sz="1001"/>
            </a:lvl5pPr>
            <a:lvl6pPr marL="2285858" indent="0">
              <a:buNone/>
              <a:defRPr sz="1001"/>
            </a:lvl6pPr>
            <a:lvl7pPr marL="2743030" indent="0">
              <a:buNone/>
              <a:defRPr sz="1001"/>
            </a:lvl7pPr>
            <a:lvl8pPr marL="3200203" indent="0">
              <a:buNone/>
              <a:defRPr sz="1001"/>
            </a:lvl8pPr>
            <a:lvl9pPr marL="3657374"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52B3122-673A-95CC-DFAC-9DACE5589BCE}"/>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6" name="Footer Placeholder 5">
            <a:extLst>
              <a:ext uri="{FF2B5EF4-FFF2-40B4-BE49-F238E27FC236}">
                <a16:creationId xmlns:a16="http://schemas.microsoft.com/office/drawing/2014/main" id="{F8323657-8526-9AB2-AD6B-4E8A4B9FE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510CA-1340-4367-AF11-C209712B8076}"/>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303701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FFD1-7877-8871-5E8E-6582DDBCBCD1}"/>
              </a:ext>
            </a:extLst>
          </p:cNvPr>
          <p:cNvSpPr>
            <a:spLocks noGrp="1"/>
          </p:cNvSpPr>
          <p:nvPr>
            <p:ph type="title"/>
          </p:nvPr>
        </p:nvSpPr>
        <p:spPr>
          <a:xfrm>
            <a:off x="839791"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CC56AB-54B7-754F-A472-CEE3B5636677}"/>
              </a:ext>
            </a:extLst>
          </p:cNvPr>
          <p:cNvSpPr>
            <a:spLocks noGrp="1"/>
          </p:cNvSpPr>
          <p:nvPr>
            <p:ph type="pic" idx="1"/>
          </p:nvPr>
        </p:nvSpPr>
        <p:spPr>
          <a:xfrm>
            <a:off x="5183201" y="987434"/>
            <a:ext cx="6172201" cy="4873625"/>
          </a:xfrm>
        </p:spPr>
        <p:txBody>
          <a:bodyPr/>
          <a:lstStyle>
            <a:lvl1pPr marL="0" indent="0">
              <a:buNone/>
              <a:defRPr sz="3200"/>
            </a:lvl1pPr>
            <a:lvl2pPr marL="457172" indent="0">
              <a:buNone/>
              <a:defRPr sz="2800"/>
            </a:lvl2pPr>
            <a:lvl3pPr marL="914343" indent="0">
              <a:buNone/>
              <a:defRPr sz="2400"/>
            </a:lvl3pPr>
            <a:lvl4pPr marL="1371516" indent="0">
              <a:buNone/>
              <a:defRPr sz="2000"/>
            </a:lvl4pPr>
            <a:lvl5pPr marL="1828686" indent="0">
              <a:buNone/>
              <a:defRPr sz="2000"/>
            </a:lvl5pPr>
            <a:lvl6pPr marL="2285858" indent="0">
              <a:buNone/>
              <a:defRPr sz="2000"/>
            </a:lvl6pPr>
            <a:lvl7pPr marL="2743030" indent="0">
              <a:buNone/>
              <a:defRPr sz="2000"/>
            </a:lvl7pPr>
            <a:lvl8pPr marL="3200203" indent="0">
              <a:buNone/>
              <a:defRPr sz="2000"/>
            </a:lvl8pPr>
            <a:lvl9pPr marL="3657374" indent="0">
              <a:buNone/>
              <a:defRPr sz="2000"/>
            </a:lvl9pPr>
          </a:lstStyle>
          <a:p>
            <a:endParaRPr lang="en-US"/>
          </a:p>
        </p:txBody>
      </p:sp>
      <p:sp>
        <p:nvSpPr>
          <p:cNvPr id="4" name="Text Placeholder 3">
            <a:extLst>
              <a:ext uri="{FF2B5EF4-FFF2-40B4-BE49-F238E27FC236}">
                <a16:creationId xmlns:a16="http://schemas.microsoft.com/office/drawing/2014/main" id="{577A5339-2B8D-08AA-1CC4-D3607F897D6C}"/>
              </a:ext>
            </a:extLst>
          </p:cNvPr>
          <p:cNvSpPr>
            <a:spLocks noGrp="1"/>
          </p:cNvSpPr>
          <p:nvPr>
            <p:ph type="body" sz="half" idx="2"/>
          </p:nvPr>
        </p:nvSpPr>
        <p:spPr>
          <a:xfrm>
            <a:off x="839791" y="2057400"/>
            <a:ext cx="3932236" cy="3811588"/>
          </a:xfrm>
        </p:spPr>
        <p:txBody>
          <a:bodyPr/>
          <a:lstStyle>
            <a:lvl1pPr marL="0" indent="0">
              <a:buNone/>
              <a:defRPr sz="1600"/>
            </a:lvl1pPr>
            <a:lvl2pPr marL="457172" indent="0">
              <a:buNone/>
              <a:defRPr sz="1401"/>
            </a:lvl2pPr>
            <a:lvl3pPr marL="914343" indent="0">
              <a:buNone/>
              <a:defRPr sz="1200"/>
            </a:lvl3pPr>
            <a:lvl4pPr marL="1371516" indent="0">
              <a:buNone/>
              <a:defRPr sz="1001"/>
            </a:lvl4pPr>
            <a:lvl5pPr marL="1828686" indent="0">
              <a:buNone/>
              <a:defRPr sz="1001"/>
            </a:lvl5pPr>
            <a:lvl6pPr marL="2285858" indent="0">
              <a:buNone/>
              <a:defRPr sz="1001"/>
            </a:lvl6pPr>
            <a:lvl7pPr marL="2743030" indent="0">
              <a:buNone/>
              <a:defRPr sz="1001"/>
            </a:lvl7pPr>
            <a:lvl8pPr marL="3200203" indent="0">
              <a:buNone/>
              <a:defRPr sz="1001"/>
            </a:lvl8pPr>
            <a:lvl9pPr marL="3657374"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79B63A7A-3C7D-04EE-D008-2D2302688D46}"/>
              </a:ext>
            </a:extLst>
          </p:cNvPr>
          <p:cNvSpPr>
            <a:spLocks noGrp="1"/>
          </p:cNvSpPr>
          <p:nvPr>
            <p:ph type="dt" sz="half" idx="10"/>
          </p:nvPr>
        </p:nvSpPr>
        <p:spPr/>
        <p:txBody>
          <a:bodyPr/>
          <a:lstStyle/>
          <a:p>
            <a:fld id="{CAAA4B0D-7D34-4ECA-B64A-B7466171BC32}" type="datetimeFigureOut">
              <a:rPr lang="en-US" smtClean="0"/>
              <a:t>6/12/2023</a:t>
            </a:fld>
            <a:endParaRPr lang="en-US"/>
          </a:p>
        </p:txBody>
      </p:sp>
      <p:sp>
        <p:nvSpPr>
          <p:cNvPr id="6" name="Footer Placeholder 5">
            <a:extLst>
              <a:ext uri="{FF2B5EF4-FFF2-40B4-BE49-F238E27FC236}">
                <a16:creationId xmlns:a16="http://schemas.microsoft.com/office/drawing/2014/main" id="{5609792D-D04B-F807-82A2-94747E5A8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B41C1-8102-C41C-E17C-CF3D6BB5D186}"/>
              </a:ext>
            </a:extLst>
          </p:cNvPr>
          <p:cNvSpPr>
            <a:spLocks noGrp="1"/>
          </p:cNvSpPr>
          <p:nvPr>
            <p:ph type="sldNum" sz="quarter" idx="12"/>
          </p:nvPr>
        </p:nvSpPr>
        <p:spPr/>
        <p:txBody>
          <a:bodyPr/>
          <a:lstStyle/>
          <a:p>
            <a:fld id="{08C128A3-3497-4FDF-98EB-DB14FC9EC5C1}" type="slidenum">
              <a:rPr lang="en-US" smtClean="0"/>
              <a:t>‹#›</a:t>
            </a:fld>
            <a:endParaRPr lang="en-US"/>
          </a:p>
        </p:txBody>
      </p:sp>
    </p:spTree>
    <p:extLst>
      <p:ext uri="{BB962C8B-B14F-4D97-AF65-F5344CB8AC3E}">
        <p14:creationId xmlns:p14="http://schemas.microsoft.com/office/powerpoint/2010/main" val="367008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A04474-0F2B-F2AA-8D01-901275EF3EDC}"/>
              </a:ext>
            </a:extLst>
          </p:cNvPr>
          <p:cNvSpPr>
            <a:spLocks noGrp="1"/>
          </p:cNvSpPr>
          <p:nvPr>
            <p:ph type="title"/>
          </p:nvPr>
        </p:nvSpPr>
        <p:spPr>
          <a:xfrm>
            <a:off x="838205" y="36513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A0374-B847-2FB0-84C8-54EB36689371}"/>
              </a:ext>
            </a:extLst>
          </p:cNvPr>
          <p:cNvSpPr>
            <a:spLocks noGrp="1"/>
          </p:cNvSpPr>
          <p:nvPr>
            <p:ph type="body" idx="1"/>
          </p:nvPr>
        </p:nvSpPr>
        <p:spPr>
          <a:xfrm>
            <a:off x="838205"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357AA5-6420-4242-0ECC-4CC07A2053E8}"/>
              </a:ext>
            </a:extLst>
          </p:cNvPr>
          <p:cNvSpPr>
            <a:spLocks noGrp="1"/>
          </p:cNvSpPr>
          <p:nvPr>
            <p:ph type="dt" sz="half" idx="2"/>
          </p:nvPr>
        </p:nvSpPr>
        <p:spPr>
          <a:xfrm>
            <a:off x="838201"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A4B0D-7D34-4ECA-B64A-B7466171BC32}" type="datetimeFigureOut">
              <a:rPr lang="en-US" smtClean="0"/>
              <a:t>6/12/2023</a:t>
            </a:fld>
            <a:endParaRPr lang="en-US"/>
          </a:p>
        </p:txBody>
      </p:sp>
      <p:sp>
        <p:nvSpPr>
          <p:cNvPr id="5" name="Footer Placeholder 4">
            <a:extLst>
              <a:ext uri="{FF2B5EF4-FFF2-40B4-BE49-F238E27FC236}">
                <a16:creationId xmlns:a16="http://schemas.microsoft.com/office/drawing/2014/main" id="{7A9549CF-1342-3B63-DDFF-5957576D5F38}"/>
              </a:ext>
            </a:extLst>
          </p:cNvPr>
          <p:cNvSpPr>
            <a:spLocks noGrp="1"/>
          </p:cNvSpPr>
          <p:nvPr>
            <p:ph type="ftr" sz="quarter" idx="3"/>
          </p:nvPr>
        </p:nvSpPr>
        <p:spPr>
          <a:xfrm>
            <a:off x="4038605"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EE7B-1659-709F-2103-26651C85F033}"/>
              </a:ext>
            </a:extLst>
          </p:cNvPr>
          <p:cNvSpPr>
            <a:spLocks noGrp="1"/>
          </p:cNvSpPr>
          <p:nvPr>
            <p:ph type="sldNum" sz="quarter" idx="4"/>
          </p:nvPr>
        </p:nvSpPr>
        <p:spPr>
          <a:xfrm>
            <a:off x="8610601"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128A3-3497-4FDF-98EB-DB14FC9EC5C1}" type="slidenum">
              <a:rPr lang="en-US" smtClean="0"/>
              <a:t>‹#›</a:t>
            </a:fld>
            <a:endParaRPr lang="en-US"/>
          </a:p>
        </p:txBody>
      </p:sp>
    </p:spTree>
    <p:extLst>
      <p:ext uri="{BB962C8B-B14F-4D97-AF65-F5344CB8AC3E}">
        <p14:creationId xmlns:p14="http://schemas.microsoft.com/office/powerpoint/2010/main" val="79871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4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6" indent="-228586" algn="l" defTabSz="91434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58" indent="-228586" algn="l" defTabSz="91434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9" indent="-228586" algn="l" defTabSz="9143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00" indent="-228586" algn="l" defTabSz="91434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272" indent="-228586" algn="l" defTabSz="91434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444" indent="-228586" algn="l" defTabSz="91434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15" indent="-228586" algn="l" defTabSz="91434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790" indent="-228586" algn="l" defTabSz="91434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5959" indent="-228586" algn="l" defTabSz="91434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43" rtl="0" eaLnBrk="1" latinLnBrk="0" hangingPunct="1">
        <a:defRPr sz="1801" kern="1200">
          <a:solidFill>
            <a:schemeClr val="tx1"/>
          </a:solidFill>
          <a:latin typeface="+mn-lt"/>
          <a:ea typeface="+mn-ea"/>
          <a:cs typeface="+mn-cs"/>
        </a:defRPr>
      </a:lvl1pPr>
      <a:lvl2pPr marL="457172" algn="l" defTabSz="914343" rtl="0" eaLnBrk="1" latinLnBrk="0" hangingPunct="1">
        <a:defRPr sz="1801" kern="1200">
          <a:solidFill>
            <a:schemeClr val="tx1"/>
          </a:solidFill>
          <a:latin typeface="+mn-lt"/>
          <a:ea typeface="+mn-ea"/>
          <a:cs typeface="+mn-cs"/>
        </a:defRPr>
      </a:lvl2pPr>
      <a:lvl3pPr marL="914343" algn="l" defTabSz="914343" rtl="0" eaLnBrk="1" latinLnBrk="0" hangingPunct="1">
        <a:defRPr sz="1801" kern="1200">
          <a:solidFill>
            <a:schemeClr val="tx1"/>
          </a:solidFill>
          <a:latin typeface="+mn-lt"/>
          <a:ea typeface="+mn-ea"/>
          <a:cs typeface="+mn-cs"/>
        </a:defRPr>
      </a:lvl3pPr>
      <a:lvl4pPr marL="1371516" algn="l" defTabSz="914343" rtl="0" eaLnBrk="1" latinLnBrk="0" hangingPunct="1">
        <a:defRPr sz="1801" kern="1200">
          <a:solidFill>
            <a:schemeClr val="tx1"/>
          </a:solidFill>
          <a:latin typeface="+mn-lt"/>
          <a:ea typeface="+mn-ea"/>
          <a:cs typeface="+mn-cs"/>
        </a:defRPr>
      </a:lvl4pPr>
      <a:lvl5pPr marL="1828686" algn="l" defTabSz="914343" rtl="0" eaLnBrk="1" latinLnBrk="0" hangingPunct="1">
        <a:defRPr sz="1801" kern="1200">
          <a:solidFill>
            <a:schemeClr val="tx1"/>
          </a:solidFill>
          <a:latin typeface="+mn-lt"/>
          <a:ea typeface="+mn-ea"/>
          <a:cs typeface="+mn-cs"/>
        </a:defRPr>
      </a:lvl5pPr>
      <a:lvl6pPr marL="2285858" algn="l" defTabSz="914343" rtl="0" eaLnBrk="1" latinLnBrk="0" hangingPunct="1">
        <a:defRPr sz="1801" kern="1200">
          <a:solidFill>
            <a:schemeClr val="tx1"/>
          </a:solidFill>
          <a:latin typeface="+mn-lt"/>
          <a:ea typeface="+mn-ea"/>
          <a:cs typeface="+mn-cs"/>
        </a:defRPr>
      </a:lvl6pPr>
      <a:lvl7pPr marL="2743030" algn="l" defTabSz="914343" rtl="0" eaLnBrk="1" latinLnBrk="0" hangingPunct="1">
        <a:defRPr sz="1801" kern="1200">
          <a:solidFill>
            <a:schemeClr val="tx1"/>
          </a:solidFill>
          <a:latin typeface="+mn-lt"/>
          <a:ea typeface="+mn-ea"/>
          <a:cs typeface="+mn-cs"/>
        </a:defRPr>
      </a:lvl7pPr>
      <a:lvl8pPr marL="3200203" algn="l" defTabSz="914343" rtl="0" eaLnBrk="1" latinLnBrk="0" hangingPunct="1">
        <a:defRPr sz="1801" kern="1200">
          <a:solidFill>
            <a:schemeClr val="tx1"/>
          </a:solidFill>
          <a:latin typeface="+mn-lt"/>
          <a:ea typeface="+mn-ea"/>
          <a:cs typeface="+mn-cs"/>
        </a:defRPr>
      </a:lvl8pPr>
      <a:lvl9pPr marL="3657374" algn="l" defTabSz="91434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ftlob.rescuegroups.org/" TargetMode="External"/><Relationship Id="rId13" Type="http://schemas.openxmlformats.org/officeDocument/2006/relationships/image" Target="../media/image6.svg"/><Relationship Id="rId1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hyperlink" Target="https://savethesnakes.org/snakerescuecall/" TargetMode="External"/><Relationship Id="rId12" Type="http://schemas.openxmlformats.org/officeDocument/2006/relationships/image" Target="../media/image5.png"/><Relationship Id="rId17" Type="http://schemas.openxmlformats.org/officeDocument/2006/relationships/slide" Target="slide1.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hyperlink" Target="https://www.sterlingshelter.org/humane-society/koi-fish-rescue/" TargetMode="External"/><Relationship Id="rId11" Type="http://schemas.openxmlformats.org/officeDocument/2006/relationships/image" Target="../media/image4.svg"/><Relationship Id="rId5" Type="http://schemas.openxmlformats.org/officeDocument/2006/relationships/hyperlink" Target="https://www.aspca.org/" TargetMode="External"/><Relationship Id="rId15" Type="http://schemas.openxmlformats.org/officeDocument/2006/relationships/slide" Target="slide3.xml"/><Relationship Id="rId10" Type="http://schemas.openxmlformats.org/officeDocument/2006/relationships/image" Target="../media/image3.png"/><Relationship Id="rId19" Type="http://schemas.openxmlformats.org/officeDocument/2006/relationships/image" Target="../media/image8.jpg"/><Relationship Id="rId4" Type="http://schemas.openxmlformats.org/officeDocument/2006/relationships/hyperlink" Target="https://theshelterpetproject.org/" TargetMode="External"/><Relationship Id="rId9" Type="http://schemas.openxmlformats.org/officeDocument/2006/relationships/slide" Target="slide5.xml"/><Relationship Id="rId14" Type="http://schemas.openxmlformats.org/officeDocument/2006/relationships/slide" Target="slide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slide" Target="slide1.xml"/><Relationship Id="rId5" Type="http://schemas.openxmlformats.org/officeDocument/2006/relationships/image" Target="../media/image3.png"/><Relationship Id="rId10" Type="http://schemas.openxmlformats.org/officeDocument/2006/relationships/slide" Target="slide4.xml"/><Relationship Id="rId4" Type="http://schemas.openxmlformats.org/officeDocument/2006/relationships/hyperlink" Target="https://www.aspca.org/pet-care/cat-care/cat-nutrition-tips" TargetMode="External"/><Relationship Id="rId9"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image" Target="../media/image3.png"/><Relationship Id="rId12"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aspca.org/pet-care/general-pet-care/vaccinations-your-pet" TargetMode="External"/><Relationship Id="rId11" Type="http://schemas.openxmlformats.org/officeDocument/2006/relationships/slide" Target="slide4.xml"/><Relationship Id="rId5" Type="http://schemas.openxmlformats.org/officeDocument/2006/relationships/hyperlink" Target="https://www.aspca.org/pet-care/dog-care/dog-nutrition-tips" TargetMode="External"/><Relationship Id="rId15" Type="http://schemas.openxmlformats.org/officeDocument/2006/relationships/image" Target="../media/image11.jpg"/><Relationship Id="rId10" Type="http://schemas.openxmlformats.org/officeDocument/2006/relationships/image" Target="../media/image6.svg"/><Relationship Id="rId4" Type="http://schemas.openxmlformats.org/officeDocument/2006/relationships/hyperlink" Target="https://www.ahajournals.org/doi/10.1161/CIRCOUTCOMES.119.005554" TargetMode="External"/><Relationship Id="rId9" Type="http://schemas.openxmlformats.org/officeDocument/2006/relationships/image" Target="../media/image5.png"/><Relationship Id="rId14"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5.xml"/><Relationship Id="rId5" Type="http://schemas.openxmlformats.org/officeDocument/2006/relationships/image" Target="../media/image4.sv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13.jp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slide" Target="slide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slide" Target="slide4.xml"/><Relationship Id="rId5" Type="http://schemas.openxmlformats.org/officeDocument/2006/relationships/image" Target="../media/image4.svg"/><Relationship Id="rId10" Type="http://schemas.openxmlformats.org/officeDocument/2006/relationships/slide" Target="slide3.xml"/><Relationship Id="rId4" Type="http://schemas.openxmlformats.org/officeDocument/2006/relationships/image" Target="../media/image3.png"/><Relationship Id="rId9"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482E6-688C-7AFA-8269-15EF91FB136D}"/>
              </a:ext>
            </a:extLst>
          </p:cNvPr>
          <p:cNvSpPr/>
          <p:nvPr/>
        </p:nvSpPr>
        <p:spPr>
          <a:xfrm>
            <a:off x="0" y="3"/>
            <a:ext cx="12192000" cy="40005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5" name="Text Box 2">
            <a:extLst>
              <a:ext uri="{FF2B5EF4-FFF2-40B4-BE49-F238E27FC236}">
                <a16:creationId xmlns:a16="http://schemas.microsoft.com/office/drawing/2014/main" id="{092A1320-FB52-C5EE-CED6-9F215C39EF17}"/>
              </a:ext>
            </a:extLst>
          </p:cNvPr>
          <p:cNvSpPr txBox="1">
            <a:spLocks noChangeArrowheads="1"/>
          </p:cNvSpPr>
          <p:nvPr/>
        </p:nvSpPr>
        <p:spPr bwMode="auto">
          <a:xfrm>
            <a:off x="1494034" y="48266"/>
            <a:ext cx="9881780" cy="311150"/>
          </a:xfrm>
          <a:prstGeom prst="rect">
            <a:avLst/>
          </a:prstGeom>
          <a:solidFill>
            <a:srgbClr val="FFFFFF"/>
          </a:solidFill>
          <a:ln w="9525">
            <a:solidFill>
              <a:srgbClr val="000000"/>
            </a:solidFill>
            <a:miter lim="800000"/>
            <a:headEnd/>
            <a:tailEnd/>
          </a:ln>
        </p:spPr>
        <p:txBody>
          <a:bodyPr rot="0" vert="horz" wrap="square" lIns="91440" tIns="45721" rIns="91440" bIns="45721" anchor="t" anchorCtr="0">
            <a:noAutofit/>
          </a:bodyPr>
          <a:lstStyle/>
          <a:p>
            <a:pPr>
              <a:lnSpc>
                <a:spcPct val="107000"/>
              </a:lnSpc>
              <a:spcAft>
                <a:spcPts val="800"/>
              </a:spcAft>
            </a:pPr>
            <a:r>
              <a:rPr lang="en-US" sz="1100" kern="100" dirty="0">
                <a:solidFill>
                  <a:srgbClr val="808080"/>
                </a:solidFill>
                <a:latin typeface="Calibri" panose="020F0502020204030204" pitchFamily="34" charset="0"/>
                <a:ea typeface="游明朝" panose="02020400000000000000" pitchFamily="18" charset="-128"/>
                <a:cs typeface="Times New Roman" panose="02020603050405020304" pitchFamily="18" charset="0"/>
              </a:rPr>
              <a:t>Search with Google or enter address</a:t>
            </a:r>
            <a:endParaRPr lang="en-US" sz="1100" kern="100" dirty="0">
              <a:latin typeface="Calibri" panose="020F0502020204030204" pitchFamily="34" charset="0"/>
              <a:ea typeface="游明朝" panose="02020400000000000000" pitchFamily="18" charset="-128"/>
              <a:cs typeface="Times New Roman" panose="02020603050405020304" pitchFamily="18" charset="0"/>
            </a:endParaRPr>
          </a:p>
        </p:txBody>
      </p:sp>
      <p:sp>
        <p:nvSpPr>
          <p:cNvPr id="6" name="Arrow: Left 5">
            <a:extLst>
              <a:ext uri="{FF2B5EF4-FFF2-40B4-BE49-F238E27FC236}">
                <a16:creationId xmlns:a16="http://schemas.microsoft.com/office/drawing/2014/main" id="{ECCADD4C-7645-D662-EE33-71257FB7369F}"/>
              </a:ext>
            </a:extLst>
          </p:cNvPr>
          <p:cNvSpPr/>
          <p:nvPr/>
        </p:nvSpPr>
        <p:spPr>
          <a:xfrm>
            <a:off x="164095"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7" name="Arrow: Left 6">
            <a:extLst>
              <a:ext uri="{FF2B5EF4-FFF2-40B4-BE49-F238E27FC236}">
                <a16:creationId xmlns:a16="http://schemas.microsoft.com/office/drawing/2014/main" id="{739F9A18-2FD4-9E7E-0758-B5CCE635814B}"/>
              </a:ext>
            </a:extLst>
          </p:cNvPr>
          <p:cNvSpPr/>
          <p:nvPr/>
        </p:nvSpPr>
        <p:spPr>
          <a:xfrm rot="10800000">
            <a:off x="612476"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8" name="Arrow: Circular 7">
            <a:extLst>
              <a:ext uri="{FF2B5EF4-FFF2-40B4-BE49-F238E27FC236}">
                <a16:creationId xmlns:a16="http://schemas.microsoft.com/office/drawing/2014/main" id="{678A809E-9190-FDB6-08AC-8EF81C61765F}"/>
              </a:ext>
            </a:extLst>
          </p:cNvPr>
          <p:cNvSpPr/>
          <p:nvPr/>
        </p:nvSpPr>
        <p:spPr>
          <a:xfrm>
            <a:off x="1005996" y="48262"/>
            <a:ext cx="298092"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16" name="Rectangle 15">
            <a:extLst>
              <a:ext uri="{FF2B5EF4-FFF2-40B4-BE49-F238E27FC236}">
                <a16:creationId xmlns:a16="http://schemas.microsoft.com/office/drawing/2014/main" id="{6E79876F-F5F1-A58A-0F62-8B196D7C2203}"/>
              </a:ext>
            </a:extLst>
          </p:cNvPr>
          <p:cNvSpPr/>
          <p:nvPr/>
        </p:nvSpPr>
        <p:spPr>
          <a:xfrm flipV="1">
            <a:off x="42118" y="1446708"/>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pic>
        <p:nvPicPr>
          <p:cNvPr id="19" name="Picture 18" descr="Hand-drawn yellow balloon-animal dog surrounded by a blue circle.">
            <a:extLst>
              <a:ext uri="{FF2B5EF4-FFF2-40B4-BE49-F238E27FC236}">
                <a16:creationId xmlns:a16="http://schemas.microsoft.com/office/drawing/2014/main" id="{2738A383-AFE8-1D8E-033A-C8447C64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 y="434851"/>
            <a:ext cx="715088" cy="723828"/>
          </a:xfrm>
          <a:prstGeom prst="rect">
            <a:avLst/>
          </a:prstGeom>
        </p:spPr>
      </p:pic>
      <p:pic>
        <p:nvPicPr>
          <p:cNvPr id="20" name="Picture 19" descr="Large capital &quot;P&quot; in dark blue with two shadow layers of the &quot;P&quot; in light blue and gray. The words &quot;Paradigm Pet Professionals&quot; stacked on the right side of the Large capital &quot;P.&quot;&#10;&#10;">
            <a:extLst>
              <a:ext uri="{FF2B5EF4-FFF2-40B4-BE49-F238E27FC236}">
                <a16:creationId xmlns:a16="http://schemas.microsoft.com/office/drawing/2014/main" id="{B9E72BF0-EAB2-776A-23A4-D745EE8A1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753" y="684857"/>
            <a:ext cx="3683934" cy="689273"/>
          </a:xfrm>
          <a:prstGeom prst="rect">
            <a:avLst/>
          </a:prstGeom>
        </p:spPr>
      </p:pic>
      <p:sp>
        <p:nvSpPr>
          <p:cNvPr id="21" name="Rectangle 20">
            <a:extLst>
              <a:ext uri="{FF2B5EF4-FFF2-40B4-BE49-F238E27FC236}">
                <a16:creationId xmlns:a16="http://schemas.microsoft.com/office/drawing/2014/main" id="{81F797B5-C2E6-4B2F-FDF0-45BE200B4092}"/>
              </a:ext>
            </a:extLst>
          </p:cNvPr>
          <p:cNvSpPr/>
          <p:nvPr/>
        </p:nvSpPr>
        <p:spPr>
          <a:xfrm flipV="1">
            <a:off x="6" y="6127439"/>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22" name="TextBox 21">
            <a:extLst>
              <a:ext uri="{FF2B5EF4-FFF2-40B4-BE49-F238E27FC236}">
                <a16:creationId xmlns:a16="http://schemas.microsoft.com/office/drawing/2014/main" id="{391E5927-A915-B59A-D9D7-FACDBB1FF52B}"/>
              </a:ext>
            </a:extLst>
          </p:cNvPr>
          <p:cNvSpPr txBox="1"/>
          <p:nvPr/>
        </p:nvSpPr>
        <p:spPr>
          <a:xfrm>
            <a:off x="313147" y="2408235"/>
            <a:ext cx="11707413" cy="3912994"/>
          </a:xfrm>
          <a:prstGeom prst="rect">
            <a:avLst/>
          </a:prstGeom>
          <a:noFill/>
        </p:spPr>
        <p:txBody>
          <a:bodyPr wrap="square" rtlCol="0">
            <a:spAutoFit/>
          </a:bodyPr>
          <a:lstStyle/>
          <a:p>
            <a:pPr>
              <a:lnSpc>
                <a:spcPct val="107000"/>
              </a:lnSpc>
            </a:pPr>
            <a:r>
              <a:rPr lang="en-US" sz="800" dirty="0">
                <a:latin typeface="Verdana" panose="020B0604030504040204" pitchFamily="34" charset="0"/>
                <a:ea typeface="Calibri" panose="020F0502020204030204" pitchFamily="34" charset="0"/>
                <a:cs typeface="Arial" panose="020B0604020202020204" pitchFamily="34" charset="0"/>
              </a:rPr>
              <a:t>Pets are nature's gift to humanity. It has been scientifically proven that opening our homes and hearts to a pet increases our longevity and improves our overall quality of life as well as the lives of our pets. At Pet Paradigm Professionals, our mission is to offer resources to help you care for your furry, scaly, feathery, and slimy loved ones. Our pet experts—or “</a:t>
            </a:r>
            <a:r>
              <a:rPr lang="en-US" sz="800" dirty="0" err="1">
                <a:latin typeface="Verdana" panose="020B0604030504040204" pitchFamily="34" charset="0"/>
                <a:ea typeface="Calibri" panose="020F0502020204030204" pitchFamily="34" charset="0"/>
                <a:cs typeface="Arial" panose="020B0604020202020204" pitchFamily="34" charset="0"/>
              </a:rPr>
              <a:t>Pexperts</a:t>
            </a:r>
            <a:r>
              <a:rPr lang="en-US" sz="800" dirty="0">
                <a:latin typeface="Verdana" panose="020B0604030504040204" pitchFamily="34" charset="0"/>
                <a:ea typeface="Calibri" panose="020F0502020204030204" pitchFamily="34" charset="0"/>
                <a:cs typeface="Arial" panose="020B0604020202020204" pitchFamily="34" charset="0"/>
              </a:rPr>
              <a:t>”—have been working with pet owners and professionals alike for the past twelve years. They offer one-on-one consultations with current and prospective pet owners as well as group presentations designed for veterinary, pet shelter, and pet breeding professionals.</a:t>
            </a:r>
            <a:endParaRPr lang="en-US" sz="8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800" dirty="0">
                <a:latin typeface="Verdana" panose="020B0604030504040204" pitchFamily="34" charset="0"/>
                <a:ea typeface="Calibri" panose="020F0502020204030204" pitchFamily="34" charset="0"/>
                <a:cs typeface="Arial" panose="020B0604020202020204" pitchFamily="34" charset="0"/>
              </a:rPr>
              <a:t> </a:t>
            </a:r>
            <a:endParaRPr lang="en-US" sz="800" dirty="0">
              <a:latin typeface="Calibri" panose="020F0502020204030204" pitchFamily="34" charset="0"/>
              <a:ea typeface="Calibri" panose="020F0502020204030204" pitchFamily="34" charset="0"/>
              <a:cs typeface="Arial" panose="020B0604020202020204" pitchFamily="34" charset="0"/>
            </a:endParaRPr>
          </a:p>
          <a:p>
            <a:r>
              <a:rPr lang="en-US" sz="800" dirty="0">
                <a:latin typeface="Verdana" panose="020B0604030504040204" pitchFamily="34" charset="0"/>
                <a:ea typeface="Times New Roman" panose="02020603050405020304" pitchFamily="18" charset="0"/>
              </a:rPr>
              <a:t>Looking for basic pet care advice for the most common type of pets? Need additional help determining which type of pet is right for you and your family? We will work with you and provide tailored evidence-based pet care to ensure lifelong health and wellness of your new companion. </a:t>
            </a: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Verdana" panose="020B0604030504040204" pitchFamily="34" charset="0"/>
              <a:ea typeface="Times New Roman" panose="02020603050405020304" pitchFamily="18" charset="0"/>
            </a:endParaRPr>
          </a:p>
          <a:p>
            <a:endParaRPr lang="en-US" sz="800" dirty="0">
              <a:latin typeface="Times New Roman" panose="02020603050405020304" pitchFamily="18" charset="0"/>
              <a:ea typeface="Times New Roman" panose="02020603050405020304" pitchFamily="18" charset="0"/>
            </a:endParaRPr>
          </a:p>
          <a:p>
            <a:r>
              <a:rPr lang="en-US" sz="800" dirty="0">
                <a:latin typeface="Verdana" panose="020B0604030504040204" pitchFamily="34" charset="0"/>
                <a:ea typeface="Times New Roman" panose="02020603050405020304" pitchFamily="18" charset="0"/>
              </a:rPr>
              <a:t> </a:t>
            </a:r>
            <a:endParaRPr lang="en-US" sz="800" dirty="0">
              <a:latin typeface="Times New Roman" panose="02020603050405020304" pitchFamily="18" charset="0"/>
              <a:ea typeface="Times New Roman" panose="02020603050405020304" pitchFamily="18" charset="0"/>
            </a:endParaRPr>
          </a:p>
          <a:p>
            <a:r>
              <a:rPr lang="en-US" sz="800" dirty="0">
                <a:latin typeface="Verdana" panose="020B0604030504040204" pitchFamily="34" charset="0"/>
                <a:ea typeface="Times New Roman" panose="02020603050405020304" pitchFamily="18" charset="0"/>
              </a:rPr>
              <a:t>Looking for your new best friend? The following organizations can help you find and adopt the perfect companion:</a:t>
            </a:r>
            <a:endParaRPr lang="en-US" sz="800" dirty="0">
              <a:latin typeface="Times New Roman" panose="02020603050405020304" pitchFamily="18" charset="0"/>
              <a:ea typeface="Times New Roman" panose="02020603050405020304" pitchFamily="18" charset="0"/>
            </a:endParaRPr>
          </a:p>
          <a:p>
            <a:pPr marL="342879" indent="-342879">
              <a:buFont typeface="Symbol" panose="05050102010706020507" pitchFamily="18" charset="2"/>
              <a:buChar char=""/>
            </a:pPr>
            <a:r>
              <a:rPr lang="en-US" sz="800" dirty="0">
                <a:latin typeface="Verdana" panose="020B0604030504040204" pitchFamily="34" charset="0"/>
                <a:ea typeface="Times New Roman" panose="02020603050405020304" pitchFamily="18" charset="0"/>
              </a:rPr>
              <a:t>General Adoption Resources</a:t>
            </a:r>
            <a:r>
              <a:rPr lang="en-US" sz="800" i="1" dirty="0">
                <a:latin typeface="Verdana" panose="020B0604030504040204" pitchFamily="34" charset="0"/>
                <a:ea typeface="Times New Roman" panose="02020603050405020304" pitchFamily="18" charset="0"/>
              </a:rPr>
              <a:t>: </a:t>
            </a:r>
            <a:r>
              <a:rPr lang="en-US" sz="800" u="sng" dirty="0">
                <a:solidFill>
                  <a:srgbClr val="0563C1"/>
                </a:solidFill>
                <a:latin typeface="Verdana" panose="020B0604030504040204" pitchFamily="34" charset="0"/>
                <a:ea typeface="Times New Roman" panose="02020603050405020304" pitchFamily="18" charset="0"/>
                <a:hlinkClick r:id="rId4"/>
              </a:rPr>
              <a:t>https://theshelterpetproject.org/</a:t>
            </a:r>
            <a:r>
              <a:rPr lang="en-US" sz="800" dirty="0">
                <a:latin typeface="Verdana" panose="020B0604030504040204" pitchFamily="34" charset="0"/>
                <a:ea typeface="Times New Roman" panose="02020603050405020304" pitchFamily="18" charset="0"/>
              </a:rPr>
              <a:t> </a:t>
            </a:r>
            <a:endParaRPr lang="en-US" sz="800" dirty="0">
              <a:latin typeface="Times New Roman" panose="02020603050405020304" pitchFamily="18" charset="0"/>
              <a:ea typeface="Times New Roman" panose="02020603050405020304" pitchFamily="18" charset="0"/>
            </a:endParaRPr>
          </a:p>
          <a:p>
            <a:pPr marL="342879" indent="-342879">
              <a:buFont typeface="Symbol" panose="05050102010706020507" pitchFamily="18" charset="2"/>
              <a:buChar char=""/>
            </a:pPr>
            <a:r>
              <a:rPr lang="en-US" sz="800" dirty="0">
                <a:latin typeface="Verdana" panose="020B0604030504040204" pitchFamily="34" charset="0"/>
                <a:ea typeface="Times New Roman" panose="02020603050405020304" pitchFamily="18" charset="0"/>
              </a:rPr>
              <a:t>ASPCA: </a:t>
            </a:r>
            <a:r>
              <a:rPr lang="en-US" sz="800" u="sng" dirty="0">
                <a:solidFill>
                  <a:srgbClr val="0563C1"/>
                </a:solidFill>
                <a:latin typeface="Verdana" panose="020B0604030504040204" pitchFamily="34" charset="0"/>
                <a:ea typeface="Times New Roman" panose="02020603050405020304" pitchFamily="18" charset="0"/>
                <a:hlinkClick r:id="rId5"/>
              </a:rPr>
              <a:t>https://www.aspca.org/</a:t>
            </a:r>
            <a:r>
              <a:rPr lang="en-US" sz="800" dirty="0">
                <a:latin typeface="Verdana" panose="020B0604030504040204" pitchFamily="34" charset="0"/>
                <a:ea typeface="Times New Roman" panose="02020603050405020304" pitchFamily="18" charset="0"/>
              </a:rPr>
              <a:t> </a:t>
            </a:r>
            <a:endParaRPr lang="en-US" sz="800" dirty="0">
              <a:latin typeface="Times New Roman" panose="02020603050405020304" pitchFamily="18" charset="0"/>
              <a:ea typeface="Times New Roman" panose="02020603050405020304" pitchFamily="18" charset="0"/>
            </a:endParaRPr>
          </a:p>
          <a:p>
            <a:pPr marL="342879" indent="-342879">
              <a:buFont typeface="Symbol" panose="05050102010706020507" pitchFamily="18" charset="2"/>
              <a:buChar char=""/>
            </a:pPr>
            <a:r>
              <a:rPr lang="en-US" sz="800" dirty="0">
                <a:latin typeface="Verdana" panose="020B0604030504040204" pitchFamily="34" charset="0"/>
                <a:ea typeface="Times New Roman" panose="02020603050405020304" pitchFamily="18" charset="0"/>
              </a:rPr>
              <a:t>Fish Rescue: </a:t>
            </a:r>
            <a:r>
              <a:rPr lang="en-US" sz="800" u="sng" dirty="0">
                <a:solidFill>
                  <a:srgbClr val="0563C1"/>
                </a:solidFill>
                <a:latin typeface="Verdana" panose="020B0604030504040204" pitchFamily="34" charset="0"/>
                <a:ea typeface="Times New Roman" panose="02020603050405020304" pitchFamily="18" charset="0"/>
                <a:hlinkClick r:id="rId6"/>
              </a:rPr>
              <a:t>https://www.sterlingshelter.org/humane-society/koi-fish-rescue/</a:t>
            </a:r>
            <a:endParaRPr lang="en-US" sz="800" dirty="0">
              <a:latin typeface="Times New Roman" panose="02020603050405020304" pitchFamily="18" charset="0"/>
              <a:ea typeface="Times New Roman" panose="02020603050405020304" pitchFamily="18" charset="0"/>
            </a:endParaRPr>
          </a:p>
          <a:p>
            <a:pPr marL="342879" indent="-342879">
              <a:buFont typeface="Symbol" panose="05050102010706020507" pitchFamily="18" charset="2"/>
              <a:buChar char=""/>
            </a:pPr>
            <a:r>
              <a:rPr lang="en-US" sz="800" dirty="0">
                <a:latin typeface="Verdana" panose="020B0604030504040204" pitchFamily="34" charset="0"/>
                <a:ea typeface="Times New Roman" panose="02020603050405020304" pitchFamily="18" charset="0"/>
              </a:rPr>
              <a:t>Snake Rescue: </a:t>
            </a:r>
            <a:r>
              <a:rPr lang="en-US" sz="800" u="sng" dirty="0">
                <a:solidFill>
                  <a:srgbClr val="0563C1"/>
                </a:solidFill>
                <a:latin typeface="Verdana" panose="020B0604030504040204" pitchFamily="34" charset="0"/>
                <a:ea typeface="Times New Roman" panose="02020603050405020304" pitchFamily="18" charset="0"/>
                <a:hlinkClick r:id="rId7"/>
              </a:rPr>
              <a:t>https://savethesnakes.org/snakerescuecall/</a:t>
            </a:r>
            <a:endParaRPr lang="en-US" sz="800" dirty="0">
              <a:latin typeface="Times New Roman" panose="02020603050405020304" pitchFamily="18" charset="0"/>
              <a:ea typeface="Times New Roman" panose="02020603050405020304" pitchFamily="18" charset="0"/>
            </a:endParaRPr>
          </a:p>
          <a:p>
            <a:pPr marL="342879" indent="-342879">
              <a:buFont typeface="Symbol" panose="05050102010706020507" pitchFamily="18" charset="2"/>
              <a:buChar char=""/>
            </a:pPr>
            <a:r>
              <a:rPr lang="en-US" sz="800" dirty="0">
                <a:latin typeface="Verdana" panose="020B0604030504040204" pitchFamily="34" charset="0"/>
                <a:ea typeface="Times New Roman" panose="02020603050405020304" pitchFamily="18" charset="0"/>
              </a:rPr>
              <a:t>Bird Rescue: </a:t>
            </a:r>
            <a:r>
              <a:rPr lang="en-US" sz="800" u="sng" dirty="0">
                <a:solidFill>
                  <a:srgbClr val="0563C1"/>
                </a:solidFill>
                <a:latin typeface="Verdana" panose="020B0604030504040204" pitchFamily="34" charset="0"/>
                <a:ea typeface="Times New Roman" panose="02020603050405020304" pitchFamily="18" charset="0"/>
                <a:hlinkClick r:id="rId8"/>
              </a:rPr>
              <a:t>https://ftlob.rescuegroups.org/</a:t>
            </a:r>
            <a:endParaRPr lang="en-US" sz="800" dirty="0">
              <a:latin typeface="Times New Roman" panose="02020603050405020304" pitchFamily="18" charset="0"/>
              <a:ea typeface="Times New Roman" panose="02020603050405020304" pitchFamily="18" charset="0"/>
            </a:endParaRPr>
          </a:p>
          <a:p>
            <a:r>
              <a:rPr lang="en-US" sz="800" dirty="0">
                <a:latin typeface="Verdana" panose="020B0604030504040204" pitchFamily="34" charset="0"/>
                <a:ea typeface="Times New Roman" panose="02020603050405020304" pitchFamily="18" charset="0"/>
              </a:rPr>
              <a:t> </a:t>
            </a:r>
            <a:endParaRPr lang="en-US" sz="800" dirty="0">
              <a:latin typeface="Times New Roman" panose="02020603050405020304" pitchFamily="18" charset="0"/>
              <a:ea typeface="Times New Roman" panose="02020603050405020304" pitchFamily="18" charset="0"/>
            </a:endParaRPr>
          </a:p>
          <a:p>
            <a:r>
              <a:rPr lang="en-US" sz="800" dirty="0">
                <a:latin typeface="Verdana" panose="020B0604030504040204" pitchFamily="34" charset="0"/>
                <a:ea typeface="Times New Roman" panose="02020603050405020304" pitchFamily="18" charset="0"/>
              </a:rPr>
              <a:t>We are also happy to help you navigate the adoption process! We will guide you through each step in the process from determining which type of pet is best suited for your family and home environment, to completing the necessary paperwork, to bringing your new loved one home. Please fill out our contact form to request a consultation. We will contact you within 48 hours to schedule a consultation. All fields are required.</a:t>
            </a:r>
            <a:endParaRPr lang="en-US" sz="800" dirty="0">
              <a:latin typeface="Times New Roman" panose="02020603050405020304" pitchFamily="18" charset="0"/>
              <a:ea typeface="Times New Roman" panose="02020603050405020304" pitchFamily="18" charset="0"/>
            </a:endParaRPr>
          </a:p>
          <a:p>
            <a:endParaRPr lang="en-US" sz="1404" dirty="0"/>
          </a:p>
        </p:txBody>
      </p:sp>
      <p:sp>
        <p:nvSpPr>
          <p:cNvPr id="25" name="Rectangle 24">
            <a:extLst>
              <a:ext uri="{FF2B5EF4-FFF2-40B4-BE49-F238E27FC236}">
                <a16:creationId xmlns:a16="http://schemas.microsoft.com/office/drawing/2014/main" id="{3DB23669-5A21-664E-CBFD-4FBFA19E509A}"/>
              </a:ext>
            </a:extLst>
          </p:cNvPr>
          <p:cNvSpPr/>
          <p:nvPr/>
        </p:nvSpPr>
        <p:spPr>
          <a:xfrm>
            <a:off x="46438" y="1961552"/>
            <a:ext cx="12191998" cy="421116"/>
          </a:xfrm>
          <a:prstGeom prst="rect">
            <a:avLst/>
          </a:prstGeom>
          <a:solidFill>
            <a:srgbClr val="466BB5"/>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404"/>
          </a:p>
        </p:txBody>
      </p:sp>
      <p:sp>
        <p:nvSpPr>
          <p:cNvPr id="36" name="Rectangle 35">
            <a:extLst>
              <a:ext uri="{FF2B5EF4-FFF2-40B4-BE49-F238E27FC236}">
                <a16:creationId xmlns:a16="http://schemas.microsoft.com/office/drawing/2014/main" id="{FFA8725A-C6BE-FDA0-016B-BD652362045D}"/>
              </a:ext>
            </a:extLst>
          </p:cNvPr>
          <p:cNvSpPr/>
          <p:nvPr/>
        </p:nvSpPr>
        <p:spPr>
          <a:xfrm>
            <a:off x="195477" y="2002831"/>
            <a:ext cx="5146546" cy="338556"/>
          </a:xfrm>
          <a:prstGeom prst="rect">
            <a:avLst/>
          </a:prstGeom>
          <a:noFill/>
        </p:spPr>
        <p:txBody>
          <a:bodyPr wrap="square" lIns="91440" tIns="45721" rIns="91440" bIns="45721">
            <a:spAutoFit/>
          </a:bodyPr>
          <a:lstStyle/>
          <a:p>
            <a:r>
              <a:rPr lang="en-US" sz="1600" dirty="0">
                <a:ln w="0"/>
                <a:effectLst>
                  <a:outerShdw blurRad="38100" dist="19050" dir="2700000" algn="tl" rotWithShape="0">
                    <a:schemeClr val="dk1">
                      <a:alpha val="40000"/>
                    </a:schemeClr>
                  </a:outerShdw>
                </a:effectLst>
              </a:rPr>
              <a:t>	</a:t>
            </a:r>
            <a:r>
              <a:rPr lang="en-US" sz="1600" b="1" dirty="0">
                <a:ln w="0"/>
                <a:effectLst>
                  <a:outerShdw blurRad="38100" dist="19050" dir="2700000" algn="tl" rotWithShape="0">
                    <a:schemeClr val="dk1">
                      <a:alpha val="40000"/>
                    </a:schemeClr>
                  </a:outerShdw>
                </a:effectLst>
              </a:rPr>
              <a:t>HOME</a:t>
            </a:r>
            <a:r>
              <a:rPr lang="en-US" sz="1600" dirty="0">
                <a:ln w="0"/>
                <a:effectLst>
                  <a:outerShdw blurRad="38100" dist="19050" dir="2700000" algn="tl" rotWithShape="0">
                    <a:schemeClr val="dk1">
                      <a:alpha val="40000"/>
                    </a:schemeClr>
                  </a:outerShdw>
                </a:effectLst>
              </a:rPr>
              <a:t>	CATS	DOGS	BIRDS	</a:t>
            </a:r>
          </a:p>
        </p:txBody>
      </p:sp>
      <p:sp>
        <p:nvSpPr>
          <p:cNvPr id="37" name="Rectangle 36">
            <a:extLst>
              <a:ext uri="{FF2B5EF4-FFF2-40B4-BE49-F238E27FC236}">
                <a16:creationId xmlns:a16="http://schemas.microsoft.com/office/drawing/2014/main" id="{4F35DCB2-4D41-E9D0-6F17-E4EE2F66C1A8}"/>
              </a:ext>
            </a:extLst>
          </p:cNvPr>
          <p:cNvSpPr/>
          <p:nvPr/>
        </p:nvSpPr>
        <p:spPr>
          <a:xfrm>
            <a:off x="283701" y="1573098"/>
            <a:ext cx="657551" cy="307907"/>
          </a:xfrm>
          <a:prstGeom prst="rect">
            <a:avLst/>
          </a:prstGeom>
          <a:noFill/>
        </p:spPr>
        <p:txBody>
          <a:bodyPr wrap="none" lIns="91440" tIns="45721" rIns="91440" bIns="45721">
            <a:spAutoFit/>
          </a:bodyPr>
          <a:lstStyle/>
          <a:p>
            <a:pPr algn="ctr"/>
            <a:r>
              <a:rPr lang="en-US" sz="1401" dirty="0">
                <a:ln w="0"/>
              </a:rPr>
              <a:t>HOME</a:t>
            </a:r>
          </a:p>
        </p:txBody>
      </p:sp>
      <p:sp>
        <p:nvSpPr>
          <p:cNvPr id="40" name="Rectangle: Rounded Corners 39">
            <a:extLst>
              <a:ext uri="{FF2B5EF4-FFF2-40B4-BE49-F238E27FC236}">
                <a16:creationId xmlns:a16="http://schemas.microsoft.com/office/drawing/2014/main" id="{E7959EA4-C9AF-29C9-8593-11FA80CBFCAB}"/>
              </a:ext>
            </a:extLst>
          </p:cNvPr>
          <p:cNvSpPr/>
          <p:nvPr/>
        </p:nvSpPr>
        <p:spPr>
          <a:xfrm>
            <a:off x="9348187" y="1515990"/>
            <a:ext cx="2755232" cy="400052"/>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4"/>
          </a:p>
        </p:txBody>
      </p:sp>
      <p:sp>
        <p:nvSpPr>
          <p:cNvPr id="38" name="Rectangle 37">
            <a:hlinkClick r:id="rId9" action="ppaction://hlinksldjump"/>
            <a:extLst>
              <a:ext uri="{FF2B5EF4-FFF2-40B4-BE49-F238E27FC236}">
                <a16:creationId xmlns:a16="http://schemas.microsoft.com/office/drawing/2014/main" id="{6E3AF058-AB8D-2121-44D3-AEBE2647C9E1}"/>
              </a:ext>
            </a:extLst>
          </p:cNvPr>
          <p:cNvSpPr/>
          <p:nvPr/>
        </p:nvSpPr>
        <p:spPr>
          <a:xfrm>
            <a:off x="9798653" y="1592250"/>
            <a:ext cx="2232343" cy="307907"/>
          </a:xfrm>
          <a:prstGeom prst="rect">
            <a:avLst/>
          </a:prstGeom>
          <a:noFill/>
        </p:spPr>
        <p:txBody>
          <a:bodyPr wrap="square" lIns="91440" tIns="45721" rIns="91440" bIns="45721">
            <a:spAutoFit/>
          </a:bodyPr>
          <a:lstStyle/>
          <a:p>
            <a:pPr algn="ctr"/>
            <a:r>
              <a:rPr lang="en-US" sz="1401" b="1" dirty="0">
                <a:ln w="0"/>
                <a:effectLst>
                  <a:outerShdw blurRad="38100" dist="19050" dir="2700000" algn="tl" rotWithShape="0">
                    <a:schemeClr val="dk1">
                      <a:alpha val="40000"/>
                    </a:schemeClr>
                  </a:outerShdw>
                </a:effectLst>
              </a:rPr>
              <a:t>SCHEDULE A CONSULATION</a:t>
            </a:r>
          </a:p>
        </p:txBody>
      </p:sp>
      <p:pic>
        <p:nvPicPr>
          <p:cNvPr id="42" name="Graphic 41" descr="Clock with solid fill">
            <a:extLst>
              <a:ext uri="{FF2B5EF4-FFF2-40B4-BE49-F238E27FC236}">
                <a16:creationId xmlns:a16="http://schemas.microsoft.com/office/drawing/2014/main" id="{EF3B74E6-110A-7A26-F30D-2D68DF1445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98094" y="1542273"/>
            <a:ext cx="365760" cy="365760"/>
          </a:xfrm>
          <a:prstGeom prst="rect">
            <a:avLst/>
          </a:prstGeom>
        </p:spPr>
      </p:pic>
      <p:sp>
        <p:nvSpPr>
          <p:cNvPr id="43" name="Rectangle 42">
            <a:extLst>
              <a:ext uri="{FF2B5EF4-FFF2-40B4-BE49-F238E27FC236}">
                <a16:creationId xmlns:a16="http://schemas.microsoft.com/office/drawing/2014/main" id="{F41C6A6A-F8F6-3248-CFED-DBDCEE1579FF}"/>
              </a:ext>
            </a:extLst>
          </p:cNvPr>
          <p:cNvSpPr/>
          <p:nvPr/>
        </p:nvSpPr>
        <p:spPr>
          <a:xfrm>
            <a:off x="751246" y="6269271"/>
            <a:ext cx="10775015" cy="307907"/>
          </a:xfrm>
          <a:prstGeom prst="rect">
            <a:avLst/>
          </a:prstGeom>
          <a:noFill/>
        </p:spPr>
        <p:txBody>
          <a:bodyPr wrap="square" lIns="91440" tIns="45721" rIns="91440" bIns="45721">
            <a:spAutoFit/>
          </a:bodyPr>
          <a:lstStyle/>
          <a:p>
            <a:r>
              <a:rPr lang="en-US" sz="1401" dirty="0">
                <a:ln w="0"/>
                <a:effectLst>
                  <a:outerShdw blurRad="38100" dist="19050" dir="2700000" algn="tl" rotWithShape="0">
                    <a:schemeClr val="dk1">
                      <a:alpha val="40000"/>
                    </a:schemeClr>
                  </a:outerShdw>
                </a:effectLst>
              </a:rPr>
              <a:t>ABOUT US					NEWS &amp; INFO				SUPPORT	</a:t>
            </a:r>
          </a:p>
        </p:txBody>
      </p:sp>
      <p:pic>
        <p:nvPicPr>
          <p:cNvPr id="45" name="Graphic 44" descr="Wheelchair access outline">
            <a:extLst>
              <a:ext uri="{FF2B5EF4-FFF2-40B4-BE49-F238E27FC236}">
                <a16:creationId xmlns:a16="http://schemas.microsoft.com/office/drawing/2014/main" id="{830FE2D1-C6E8-275D-505F-C7E865FC9AD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636279" y="405940"/>
            <a:ext cx="597835" cy="597835"/>
          </a:xfrm>
          <a:prstGeom prst="rect">
            <a:avLst/>
          </a:prstGeom>
        </p:spPr>
      </p:pic>
      <p:sp>
        <p:nvSpPr>
          <p:cNvPr id="46" name="Rectangle 45">
            <a:hlinkClick r:id="rId14" action="ppaction://hlinksldjump"/>
            <a:extLst>
              <a:ext uri="{FF2B5EF4-FFF2-40B4-BE49-F238E27FC236}">
                <a16:creationId xmlns:a16="http://schemas.microsoft.com/office/drawing/2014/main" id="{D662EE7F-10E3-AA14-0F64-2117125198CE}"/>
              </a:ext>
            </a:extLst>
          </p:cNvPr>
          <p:cNvSpPr/>
          <p:nvPr/>
        </p:nvSpPr>
        <p:spPr>
          <a:xfrm>
            <a:off x="2088112" y="201604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47" name="Rectangle 46">
            <a:hlinkClick r:id="rId15" action="ppaction://hlinksldjump"/>
            <a:extLst>
              <a:ext uri="{FF2B5EF4-FFF2-40B4-BE49-F238E27FC236}">
                <a16:creationId xmlns:a16="http://schemas.microsoft.com/office/drawing/2014/main" id="{843C830B-5037-730D-36F1-7D587CBFF819}"/>
              </a:ext>
            </a:extLst>
          </p:cNvPr>
          <p:cNvSpPr/>
          <p:nvPr/>
        </p:nvSpPr>
        <p:spPr>
          <a:xfrm>
            <a:off x="3032081" y="201717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49" name="Rectangle 48">
            <a:hlinkClick r:id="rId16" action="ppaction://hlinksldjump"/>
            <a:extLst>
              <a:ext uri="{FF2B5EF4-FFF2-40B4-BE49-F238E27FC236}">
                <a16:creationId xmlns:a16="http://schemas.microsoft.com/office/drawing/2014/main" id="{77D31E08-8F97-491D-78E6-F162744AE820}"/>
              </a:ext>
            </a:extLst>
          </p:cNvPr>
          <p:cNvSpPr/>
          <p:nvPr/>
        </p:nvSpPr>
        <p:spPr>
          <a:xfrm>
            <a:off x="3941393" y="2014134"/>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50" name="Rectangle 49">
            <a:hlinkClick r:id="rId9" action="ppaction://hlinksldjump"/>
            <a:extLst>
              <a:ext uri="{FF2B5EF4-FFF2-40B4-BE49-F238E27FC236}">
                <a16:creationId xmlns:a16="http://schemas.microsoft.com/office/drawing/2014/main" id="{B09601BB-FECC-6FAD-53C0-4BAFFB73EB1C}"/>
              </a:ext>
            </a:extLst>
          </p:cNvPr>
          <p:cNvSpPr/>
          <p:nvPr/>
        </p:nvSpPr>
        <p:spPr>
          <a:xfrm>
            <a:off x="9301763" y="1492424"/>
            <a:ext cx="2843815" cy="4691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2" name="Oval 1">
            <a:hlinkClick r:id="rId17" action="ppaction://hlinksldjump"/>
            <a:extLst>
              <a:ext uri="{FF2B5EF4-FFF2-40B4-BE49-F238E27FC236}">
                <a16:creationId xmlns:a16="http://schemas.microsoft.com/office/drawing/2014/main" id="{8DE6C165-0BB2-FA93-DB43-66C460620619}"/>
              </a:ext>
            </a:extLst>
          </p:cNvPr>
          <p:cNvSpPr/>
          <p:nvPr/>
        </p:nvSpPr>
        <p:spPr>
          <a:xfrm>
            <a:off x="6894" y="446213"/>
            <a:ext cx="810519" cy="75273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oldendoodle and black Labrador retriever sitting on a maroon area rug; both are smiling.">
            <a:hlinkClick r:id="rId15" action="ppaction://hlinksldjump"/>
            <a:extLst>
              <a:ext uri="{FF2B5EF4-FFF2-40B4-BE49-F238E27FC236}">
                <a16:creationId xmlns:a16="http://schemas.microsoft.com/office/drawing/2014/main" id="{F7231C2C-45E7-576A-4186-D7F9C89396B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2476" y="3406913"/>
            <a:ext cx="1952103" cy="1394540"/>
          </a:xfrm>
          <a:prstGeom prst="rect">
            <a:avLst/>
          </a:prstGeom>
        </p:spPr>
      </p:pic>
      <p:pic>
        <p:nvPicPr>
          <p:cNvPr id="10" name="Picture 9" descr="Brown tabby kitten sitting on a couch with a look of surprise .">
            <a:hlinkClick r:id="rId14" action="ppaction://hlinksldjump"/>
            <a:extLst>
              <a:ext uri="{FF2B5EF4-FFF2-40B4-BE49-F238E27FC236}">
                <a16:creationId xmlns:a16="http://schemas.microsoft.com/office/drawing/2014/main" id="{BE16C0D4-8EB9-19C9-1E8A-F312257BFE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088040" y="3356468"/>
            <a:ext cx="2198026" cy="1466266"/>
          </a:xfrm>
          <a:prstGeom prst="rect">
            <a:avLst/>
          </a:prstGeom>
        </p:spPr>
      </p:pic>
      <p:pic>
        <p:nvPicPr>
          <p:cNvPr id="11" name="Picture 10" descr="Black Bombay cat on green field near black-and-white, small-beaked bird">
            <a:hlinkClick r:id="rId16" action="ppaction://hlinksldjump"/>
            <a:extLst>
              <a:ext uri="{FF2B5EF4-FFF2-40B4-BE49-F238E27FC236}">
                <a16:creationId xmlns:a16="http://schemas.microsoft.com/office/drawing/2014/main" id="{5729B08E-AD8E-323F-5126-BD684BC5B71A}"/>
              </a:ext>
            </a:extLst>
          </p:cNvPr>
          <p:cNvPicPr>
            <a:picLocks noChangeAspect="1"/>
          </p:cNvPicPr>
          <p:nvPr/>
        </p:nvPicPr>
        <p:blipFill rotWithShape="1">
          <a:blip r:embed="rId20">
            <a:extLst>
              <a:ext uri="{28A0092B-C50C-407E-A947-70E740481C1C}">
                <a14:useLocalDpi xmlns:a14="http://schemas.microsoft.com/office/drawing/2010/main" val="0"/>
              </a:ext>
            </a:extLst>
          </a:blip>
          <a:srcRect l="42853" t="4971" b="31243"/>
          <a:stretch/>
        </p:blipFill>
        <p:spPr>
          <a:xfrm>
            <a:off x="5809527" y="3352627"/>
            <a:ext cx="1796902" cy="1503111"/>
          </a:xfrm>
          <a:prstGeom prst="rect">
            <a:avLst/>
          </a:prstGeom>
        </p:spPr>
      </p:pic>
    </p:spTree>
    <p:extLst>
      <p:ext uri="{BB962C8B-B14F-4D97-AF65-F5344CB8AC3E}">
        <p14:creationId xmlns:p14="http://schemas.microsoft.com/office/powerpoint/2010/main" val="7047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482E6-688C-7AFA-8269-15EF91FB136D}"/>
              </a:ext>
            </a:extLst>
          </p:cNvPr>
          <p:cNvSpPr/>
          <p:nvPr/>
        </p:nvSpPr>
        <p:spPr>
          <a:xfrm>
            <a:off x="0" y="3"/>
            <a:ext cx="12192000" cy="40005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5" name="Text Box 2">
            <a:extLst>
              <a:ext uri="{FF2B5EF4-FFF2-40B4-BE49-F238E27FC236}">
                <a16:creationId xmlns:a16="http://schemas.microsoft.com/office/drawing/2014/main" id="{092A1320-FB52-C5EE-CED6-9F215C39EF17}"/>
              </a:ext>
            </a:extLst>
          </p:cNvPr>
          <p:cNvSpPr txBox="1">
            <a:spLocks noChangeArrowheads="1"/>
          </p:cNvSpPr>
          <p:nvPr/>
        </p:nvSpPr>
        <p:spPr bwMode="auto">
          <a:xfrm>
            <a:off x="1494034" y="48266"/>
            <a:ext cx="9881780" cy="311150"/>
          </a:xfrm>
          <a:prstGeom prst="rect">
            <a:avLst/>
          </a:prstGeom>
          <a:solidFill>
            <a:srgbClr val="FFFFFF"/>
          </a:solidFill>
          <a:ln w="9525">
            <a:solidFill>
              <a:srgbClr val="000000"/>
            </a:solidFill>
            <a:miter lim="800000"/>
            <a:headEnd/>
            <a:tailEnd/>
          </a:ln>
        </p:spPr>
        <p:txBody>
          <a:bodyPr rot="0" vert="horz" wrap="square" lIns="91440" tIns="45721" rIns="91440" bIns="45721" anchor="t" anchorCtr="0">
            <a:noAutofit/>
          </a:bodyPr>
          <a:lstStyle/>
          <a:p>
            <a:pPr>
              <a:lnSpc>
                <a:spcPct val="107000"/>
              </a:lnSpc>
              <a:spcAft>
                <a:spcPts val="800"/>
              </a:spcAft>
            </a:pPr>
            <a:r>
              <a:rPr lang="en-US" sz="1100" kern="100" dirty="0">
                <a:solidFill>
                  <a:srgbClr val="808080"/>
                </a:solidFill>
                <a:latin typeface="Calibri" panose="020F0502020204030204" pitchFamily="34" charset="0"/>
                <a:ea typeface="游明朝" panose="02020400000000000000" pitchFamily="18" charset="-128"/>
                <a:cs typeface="Times New Roman" panose="02020603050405020304" pitchFamily="18" charset="0"/>
              </a:rPr>
              <a:t>Search with Google or enter address</a:t>
            </a:r>
            <a:endParaRPr lang="en-US" sz="1100" kern="100" dirty="0">
              <a:latin typeface="Calibri" panose="020F0502020204030204" pitchFamily="34" charset="0"/>
              <a:ea typeface="游明朝" panose="02020400000000000000" pitchFamily="18" charset="-128"/>
              <a:cs typeface="Times New Roman" panose="02020603050405020304" pitchFamily="18" charset="0"/>
            </a:endParaRPr>
          </a:p>
        </p:txBody>
      </p:sp>
      <p:sp>
        <p:nvSpPr>
          <p:cNvPr id="6" name="Arrow: Left 5">
            <a:extLst>
              <a:ext uri="{FF2B5EF4-FFF2-40B4-BE49-F238E27FC236}">
                <a16:creationId xmlns:a16="http://schemas.microsoft.com/office/drawing/2014/main" id="{ECCADD4C-7645-D662-EE33-71257FB7369F}"/>
              </a:ext>
            </a:extLst>
          </p:cNvPr>
          <p:cNvSpPr/>
          <p:nvPr/>
        </p:nvSpPr>
        <p:spPr>
          <a:xfrm>
            <a:off x="164095"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7" name="Arrow: Left 6">
            <a:extLst>
              <a:ext uri="{FF2B5EF4-FFF2-40B4-BE49-F238E27FC236}">
                <a16:creationId xmlns:a16="http://schemas.microsoft.com/office/drawing/2014/main" id="{739F9A18-2FD4-9E7E-0758-B5CCE635814B}"/>
              </a:ext>
            </a:extLst>
          </p:cNvPr>
          <p:cNvSpPr/>
          <p:nvPr/>
        </p:nvSpPr>
        <p:spPr>
          <a:xfrm rot="10800000">
            <a:off x="612476"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8" name="Arrow: Circular 7">
            <a:extLst>
              <a:ext uri="{FF2B5EF4-FFF2-40B4-BE49-F238E27FC236}">
                <a16:creationId xmlns:a16="http://schemas.microsoft.com/office/drawing/2014/main" id="{678A809E-9190-FDB6-08AC-8EF81C61765F}"/>
              </a:ext>
            </a:extLst>
          </p:cNvPr>
          <p:cNvSpPr/>
          <p:nvPr/>
        </p:nvSpPr>
        <p:spPr>
          <a:xfrm>
            <a:off x="1005996" y="48262"/>
            <a:ext cx="298092"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16" name="Rectangle 15">
            <a:extLst>
              <a:ext uri="{FF2B5EF4-FFF2-40B4-BE49-F238E27FC236}">
                <a16:creationId xmlns:a16="http://schemas.microsoft.com/office/drawing/2014/main" id="{6E79876F-F5F1-A58A-0F62-8B196D7C2203}"/>
              </a:ext>
            </a:extLst>
          </p:cNvPr>
          <p:cNvSpPr/>
          <p:nvPr/>
        </p:nvSpPr>
        <p:spPr>
          <a:xfrm flipV="1">
            <a:off x="42118" y="1446708"/>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pic>
        <p:nvPicPr>
          <p:cNvPr id="19" name="Picture 18" descr="Hand-drawn yellow balloon-animal dog surrounded by a blue circle.">
            <a:extLst>
              <a:ext uri="{FF2B5EF4-FFF2-40B4-BE49-F238E27FC236}">
                <a16:creationId xmlns:a16="http://schemas.microsoft.com/office/drawing/2014/main" id="{2738A383-AFE8-1D8E-033A-C8447C64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 y="434851"/>
            <a:ext cx="715088" cy="723828"/>
          </a:xfrm>
          <a:prstGeom prst="rect">
            <a:avLst/>
          </a:prstGeom>
        </p:spPr>
      </p:pic>
      <p:pic>
        <p:nvPicPr>
          <p:cNvPr id="20" name="Picture 19" descr="Large capital &quot;P&quot; in dark blue with two shadow layers of the &quot;P&quot; in light blue and gray. The words &quot;Paradigm Pet Professionals&quot; stacked on the right side of the Large capital &quot;P.&quot;&#10;&#10;">
            <a:extLst>
              <a:ext uri="{FF2B5EF4-FFF2-40B4-BE49-F238E27FC236}">
                <a16:creationId xmlns:a16="http://schemas.microsoft.com/office/drawing/2014/main" id="{B9E72BF0-EAB2-776A-23A4-D745EE8A1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753" y="684857"/>
            <a:ext cx="3683934" cy="689273"/>
          </a:xfrm>
          <a:prstGeom prst="rect">
            <a:avLst/>
          </a:prstGeom>
        </p:spPr>
      </p:pic>
      <p:sp>
        <p:nvSpPr>
          <p:cNvPr id="21" name="Rectangle 20">
            <a:extLst>
              <a:ext uri="{FF2B5EF4-FFF2-40B4-BE49-F238E27FC236}">
                <a16:creationId xmlns:a16="http://schemas.microsoft.com/office/drawing/2014/main" id="{81F797B5-C2E6-4B2F-FDF0-45BE200B4092}"/>
              </a:ext>
            </a:extLst>
          </p:cNvPr>
          <p:cNvSpPr/>
          <p:nvPr/>
        </p:nvSpPr>
        <p:spPr>
          <a:xfrm flipV="1">
            <a:off x="6" y="6127439"/>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22" name="TextBox 21">
            <a:extLst>
              <a:ext uri="{FF2B5EF4-FFF2-40B4-BE49-F238E27FC236}">
                <a16:creationId xmlns:a16="http://schemas.microsoft.com/office/drawing/2014/main" id="{391E5927-A915-B59A-D9D7-FACDBB1FF52B}"/>
              </a:ext>
            </a:extLst>
          </p:cNvPr>
          <p:cNvSpPr txBox="1"/>
          <p:nvPr/>
        </p:nvSpPr>
        <p:spPr>
          <a:xfrm>
            <a:off x="313147" y="2408238"/>
            <a:ext cx="11707413" cy="3948132"/>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Times New Roman" panose="02020603050405020304" pitchFamily="18" charset="0"/>
              </a:rPr>
              <a:t>Cats were first domesticated around 7500 BCE in the western Asia region and are currently the second most popular domestic pet in the United States. While there are over 60 unique documented cat breeds, care and diet can differ between breeds. However, some diets and practices are generally recommended for the well-being of your fluffy family member regardless of breed.</a:t>
            </a:r>
            <a:endParaRPr lang="en-US" sz="900"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 </a:t>
            </a:r>
            <a:endParaRPr lang="en-US" sz="900" b="1" dirty="0">
              <a:latin typeface="Times New Roman" panose="02020603050405020304" pitchFamily="18" charset="0"/>
              <a:ea typeface="Times New Roman" panose="02020603050405020304" pitchFamily="18" charset="0"/>
            </a:endParaRPr>
          </a:p>
          <a:p>
            <a:r>
              <a:rPr lang="en-US" sz="900" b="1" dirty="0">
                <a:solidFill>
                  <a:srgbClr val="000000"/>
                </a:solidFill>
                <a:latin typeface="Verdana" panose="020B0604030504040204" pitchFamily="34" charset="0"/>
                <a:ea typeface="Times New Roman" panose="02020603050405020304" pitchFamily="18" charset="0"/>
              </a:rPr>
              <a:t>Zero to Four Weeks</a:t>
            </a:r>
            <a:endParaRPr lang="en-US" sz="900" b="1"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It is important the queen (a term commonly used for a female cat that is either pregnant or nursing) directly nurse her young if possible. Monitor your kitten’s growth closely to make sure its growth rate is progressing steadily. If any kitten is not growing at a sufficient rate, a caretaker might need to feed the kitten directly either with a bottle or a feeding tube. Some reasons why kittens might not gain weight appropriately include the following:</a:t>
            </a:r>
            <a:endParaRPr lang="en-US" sz="900" dirty="0">
              <a:latin typeface="Times New Roman" panose="02020603050405020304" pitchFamily="18" charset="0"/>
              <a:ea typeface="Times New Roman" panose="02020603050405020304" pitchFamily="18" charset="0"/>
            </a:endParaRPr>
          </a:p>
          <a:p>
            <a:pPr marL="342890" indent="-342890">
              <a:lnSpc>
                <a:spcPct val="107000"/>
              </a:lnSpc>
              <a:buFont typeface="Symbol" panose="05050102010706020507" pitchFamily="18" charset="2"/>
              <a:buChar char=""/>
            </a:pPr>
            <a:r>
              <a:rPr lang="en-US" sz="900" dirty="0">
                <a:solidFill>
                  <a:srgbClr val="000000"/>
                </a:solidFill>
                <a:latin typeface="Verdana" panose="020B0604030504040204" pitchFamily="34" charset="0"/>
                <a:ea typeface="Calibri" panose="020F0502020204030204" pitchFamily="34" charset="0"/>
                <a:cs typeface="Arial" panose="020B0604020202020204" pitchFamily="34" charset="0"/>
              </a:rPr>
              <a:t>too many other siblings are competing for mom's milk</a:t>
            </a:r>
            <a:endParaRPr lang="en-US" sz="900" dirty="0">
              <a:latin typeface="Calibri" panose="020F0502020204030204" pitchFamily="34" charset="0"/>
              <a:ea typeface="Calibri" panose="020F0502020204030204" pitchFamily="34" charset="0"/>
              <a:cs typeface="Arial" panose="020B0604020202020204" pitchFamily="34" charset="0"/>
            </a:endParaRPr>
          </a:p>
          <a:p>
            <a:pPr marL="342890" indent="-342890">
              <a:lnSpc>
                <a:spcPct val="107000"/>
              </a:lnSpc>
              <a:buFont typeface="Symbol" panose="05050102010706020507" pitchFamily="18" charset="2"/>
              <a:buChar char=""/>
            </a:pPr>
            <a:r>
              <a:rPr lang="en-US" sz="900" dirty="0">
                <a:solidFill>
                  <a:srgbClr val="000000"/>
                </a:solidFill>
                <a:latin typeface="Verdana" panose="020B0604030504040204" pitchFamily="34" charset="0"/>
                <a:ea typeface="Calibri" panose="020F0502020204030204" pitchFamily="34" charset="0"/>
                <a:cs typeface="Arial" panose="020B0604020202020204" pitchFamily="34" charset="0"/>
              </a:rPr>
              <a:t>gastrointestinal disease</a:t>
            </a:r>
            <a:endParaRPr lang="en-US" sz="900" dirty="0">
              <a:latin typeface="Calibri" panose="020F0502020204030204" pitchFamily="34" charset="0"/>
              <a:ea typeface="Calibri" panose="020F0502020204030204" pitchFamily="34" charset="0"/>
              <a:cs typeface="Arial" panose="020B0604020202020204" pitchFamily="34" charset="0"/>
            </a:endParaRPr>
          </a:p>
          <a:p>
            <a:pPr marL="342890" indent="-342890">
              <a:lnSpc>
                <a:spcPct val="107000"/>
              </a:lnSpc>
              <a:buFont typeface="Symbol" panose="05050102010706020507" pitchFamily="18" charset="2"/>
              <a:buChar char=""/>
            </a:pPr>
            <a:r>
              <a:rPr lang="en-US" sz="900" dirty="0">
                <a:solidFill>
                  <a:srgbClr val="000000"/>
                </a:solidFill>
                <a:latin typeface="Verdana" panose="020B0604030504040204" pitchFamily="34" charset="0"/>
                <a:ea typeface="Calibri" panose="020F0502020204030204" pitchFamily="34" charset="0"/>
                <a:cs typeface="Arial" panose="020B0604020202020204" pitchFamily="34" charset="0"/>
              </a:rPr>
              <a:t>environmental conditions such as extreme heat or cold, or unsanitary conditions</a:t>
            </a:r>
            <a:endParaRPr lang="en-US" sz="9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900" dirty="0">
                <a:latin typeface="Verdana" panose="020B0604030504040204" pitchFamily="34" charset="0"/>
                <a:ea typeface="Calibri" panose="020F0502020204030204" pitchFamily="34" charset="0"/>
                <a:cs typeface="Arial" panose="020B0604020202020204" pitchFamily="34" charset="0"/>
              </a:rPr>
              <a:t> </a:t>
            </a:r>
            <a:endParaRPr lang="en-US" sz="900" dirty="0">
              <a:latin typeface="Calibri" panose="020F0502020204030204" pitchFamily="34" charset="0"/>
              <a:ea typeface="Calibri" panose="020F0502020204030204" pitchFamily="34" charset="0"/>
              <a:cs typeface="Arial" panose="020B0604020202020204" pitchFamily="34" charset="0"/>
            </a:endParaRPr>
          </a:p>
          <a:p>
            <a:r>
              <a:rPr lang="en-US" sz="900" b="1" dirty="0">
                <a:solidFill>
                  <a:srgbClr val="000000"/>
                </a:solidFill>
                <a:latin typeface="Verdana" panose="020B0604030504040204" pitchFamily="34" charset="0"/>
                <a:ea typeface="Times New Roman" panose="02020603050405020304" pitchFamily="18" charset="0"/>
              </a:rPr>
              <a:t>Four Weeks to One Year</a:t>
            </a:r>
            <a:endParaRPr lang="en-US" sz="900" b="1"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Kittens can start being introduced to soft wet kitten food typically around three to four weeks after birth. According to the </a:t>
            </a:r>
            <a:r>
              <a:rPr lang="en-US" sz="900" u="sng" dirty="0">
                <a:solidFill>
                  <a:srgbClr val="0563C1"/>
                </a:solidFill>
                <a:latin typeface="Verdana" panose="020B0604030504040204" pitchFamily="34" charset="0"/>
                <a:ea typeface="Times New Roman" panose="02020603050405020304" pitchFamily="18" charset="0"/>
                <a:hlinkClick r:id="rId4"/>
              </a:rPr>
              <a:t>ASPCA</a:t>
            </a:r>
            <a:r>
              <a:rPr lang="en-US" sz="900" dirty="0">
                <a:solidFill>
                  <a:srgbClr val="000000"/>
                </a:solidFill>
                <a:latin typeface="Verdana" panose="020B0604030504040204" pitchFamily="34" charset="0"/>
                <a:ea typeface="Times New Roman" panose="02020603050405020304" pitchFamily="18" charset="0"/>
              </a:rPr>
              <a:t>, kittens at this age should eat half to one cup of dry kitten food or six to nine ounces of wet kitten food per day. If your kitten has difficulties eating hard food, a small amount of water can be added to soften the food. Cat food that is optimized for kittens provides the additional nutrients that are needed for growth, energy, and wellness. Depending on the breed, your cat may have different dietary requirements. You should always consult with your veterinarian for recommendations.</a:t>
            </a:r>
            <a:endParaRPr lang="en-US" sz="900"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 </a:t>
            </a:r>
            <a:endParaRPr lang="en-US" sz="900" b="1" dirty="0">
              <a:latin typeface="Times New Roman" panose="02020603050405020304" pitchFamily="18" charset="0"/>
              <a:ea typeface="Times New Roman" panose="02020603050405020304" pitchFamily="18" charset="0"/>
            </a:endParaRPr>
          </a:p>
          <a:p>
            <a:r>
              <a:rPr lang="en-US" sz="900" b="1" dirty="0">
                <a:solidFill>
                  <a:srgbClr val="000000"/>
                </a:solidFill>
                <a:latin typeface="Verdana" panose="020B0604030504040204" pitchFamily="34" charset="0"/>
                <a:ea typeface="Times New Roman" panose="02020603050405020304" pitchFamily="18" charset="0"/>
              </a:rPr>
              <a:t>One Year to Seven Years</a:t>
            </a:r>
            <a:endParaRPr lang="en-US" sz="900" b="1"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This age is when kittens reach the </a:t>
            </a:r>
            <a:r>
              <a:rPr lang="en-US" sz="900" i="1" dirty="0">
                <a:solidFill>
                  <a:srgbClr val="000000"/>
                </a:solidFill>
                <a:latin typeface="Verdana" panose="020B0604030504040204" pitchFamily="34" charset="0"/>
                <a:ea typeface="Times New Roman" panose="02020603050405020304" pitchFamily="18" charset="0"/>
              </a:rPr>
              <a:t>cat</a:t>
            </a:r>
            <a:r>
              <a:rPr lang="en-US" sz="900" dirty="0">
                <a:solidFill>
                  <a:srgbClr val="000000"/>
                </a:solidFill>
                <a:latin typeface="Verdana" panose="020B0604030504040204" pitchFamily="34" charset="0"/>
                <a:ea typeface="Times New Roman" panose="02020603050405020304" pitchFamily="18" charset="0"/>
              </a:rPr>
              <a:t> stage and do not need as many nutrients. At this age, their level of activity decreases, and so does their metabolism. It is </a:t>
            </a:r>
            <a:r>
              <a:rPr lang="en-US" sz="900" b="1" dirty="0">
                <a:solidFill>
                  <a:srgbClr val="000000"/>
                </a:solidFill>
                <a:latin typeface="Verdana" panose="020B0604030504040204" pitchFamily="34" charset="0"/>
                <a:ea typeface="Times New Roman" panose="02020603050405020304" pitchFamily="18" charset="0"/>
              </a:rPr>
              <a:t>not</a:t>
            </a:r>
            <a:r>
              <a:rPr lang="en-US" sz="900" dirty="0">
                <a:solidFill>
                  <a:srgbClr val="000000"/>
                </a:solidFill>
                <a:latin typeface="Verdana" panose="020B0604030504040204" pitchFamily="34" charset="0"/>
                <a:ea typeface="Times New Roman" panose="02020603050405020304" pitchFamily="18" charset="0"/>
              </a:rPr>
              <a:t> recommended to leave food out for the cats all day. Instead, provide food a couple times a day so they eat meals rather than snacking throughout the day. This practice reduces the risk of obesity and other weight-related feline ailments.</a:t>
            </a:r>
            <a:endParaRPr lang="en-US" sz="900"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 </a:t>
            </a:r>
            <a:endParaRPr lang="en-US" sz="900" b="1" dirty="0">
              <a:latin typeface="Times New Roman" panose="02020603050405020304" pitchFamily="18" charset="0"/>
              <a:ea typeface="Times New Roman" panose="02020603050405020304" pitchFamily="18" charset="0"/>
            </a:endParaRPr>
          </a:p>
          <a:p>
            <a:r>
              <a:rPr lang="en-US" sz="900" b="1" dirty="0">
                <a:solidFill>
                  <a:srgbClr val="000000"/>
                </a:solidFill>
                <a:latin typeface="Verdana" panose="020B0604030504040204" pitchFamily="34" charset="0"/>
                <a:ea typeface="Times New Roman" panose="02020603050405020304" pitchFamily="18" charset="0"/>
              </a:rPr>
              <a:t>Seven Years and More</a:t>
            </a:r>
            <a:endParaRPr lang="en-US" sz="900" b="1" dirty="0">
              <a:latin typeface="Times New Roman" panose="02020603050405020304" pitchFamily="18" charset="0"/>
              <a:ea typeface="Times New Roman" panose="02020603050405020304" pitchFamily="18" charset="0"/>
            </a:endParaRPr>
          </a:p>
          <a:p>
            <a:r>
              <a:rPr lang="en-US" sz="900" dirty="0">
                <a:solidFill>
                  <a:srgbClr val="000000"/>
                </a:solidFill>
                <a:latin typeface="Verdana" panose="020B0604030504040204" pitchFamily="34" charset="0"/>
                <a:ea typeface="Times New Roman" panose="02020603050405020304" pitchFamily="18" charset="0"/>
              </a:rPr>
              <a:t>Much like many living organisms, the body begins to deteriorate and experience a lot of changes. Cats at this age should eat less fats and calories and more quality proteins. This means when you are purchasing packaged foods for your cat, look for food that states a particular protein (such as "salmon") and </a:t>
            </a:r>
            <a:r>
              <a:rPr lang="en-US" sz="900" b="1" dirty="0">
                <a:solidFill>
                  <a:srgbClr val="000000"/>
                </a:solidFill>
                <a:latin typeface="Verdana" panose="020B0604030504040204" pitchFamily="34" charset="0"/>
                <a:ea typeface="Times New Roman" panose="02020603050405020304" pitchFamily="18" charset="0"/>
              </a:rPr>
              <a:t>not</a:t>
            </a:r>
            <a:r>
              <a:rPr lang="en-US" sz="900" dirty="0">
                <a:solidFill>
                  <a:srgbClr val="000000"/>
                </a:solidFill>
                <a:latin typeface="Verdana" panose="020B0604030504040204" pitchFamily="34" charset="0"/>
                <a:ea typeface="Times New Roman" panose="02020603050405020304" pitchFamily="18" charset="0"/>
              </a:rPr>
              <a:t> just a category (such as fish). This usually means they are byproducts, or combinations, of lesser quality proteins.</a:t>
            </a:r>
            <a:endParaRPr lang="en-US" sz="900" dirty="0">
              <a:latin typeface="Times New Roman" panose="02020603050405020304" pitchFamily="18" charset="0"/>
              <a:ea typeface="Times New Roman" panose="02020603050405020304" pitchFamily="18" charset="0"/>
            </a:endParaRPr>
          </a:p>
          <a:p>
            <a:endParaRPr lang="en-US" sz="1404" dirty="0"/>
          </a:p>
        </p:txBody>
      </p:sp>
      <p:sp>
        <p:nvSpPr>
          <p:cNvPr id="25" name="Rectangle 24">
            <a:extLst>
              <a:ext uri="{FF2B5EF4-FFF2-40B4-BE49-F238E27FC236}">
                <a16:creationId xmlns:a16="http://schemas.microsoft.com/office/drawing/2014/main" id="{3DB23669-5A21-664E-CBFD-4FBFA19E509A}"/>
              </a:ext>
            </a:extLst>
          </p:cNvPr>
          <p:cNvSpPr/>
          <p:nvPr/>
        </p:nvSpPr>
        <p:spPr>
          <a:xfrm>
            <a:off x="46438" y="1961552"/>
            <a:ext cx="12191998" cy="421116"/>
          </a:xfrm>
          <a:prstGeom prst="rect">
            <a:avLst/>
          </a:prstGeom>
          <a:solidFill>
            <a:srgbClr val="466BB5"/>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404"/>
          </a:p>
        </p:txBody>
      </p:sp>
      <p:sp>
        <p:nvSpPr>
          <p:cNvPr id="36" name="Rectangle 35">
            <a:extLst>
              <a:ext uri="{FF2B5EF4-FFF2-40B4-BE49-F238E27FC236}">
                <a16:creationId xmlns:a16="http://schemas.microsoft.com/office/drawing/2014/main" id="{FFA8725A-C6BE-FDA0-016B-BD652362045D}"/>
              </a:ext>
            </a:extLst>
          </p:cNvPr>
          <p:cNvSpPr/>
          <p:nvPr/>
        </p:nvSpPr>
        <p:spPr>
          <a:xfrm>
            <a:off x="195477" y="2008813"/>
            <a:ext cx="5146546" cy="338556"/>
          </a:xfrm>
          <a:prstGeom prst="rect">
            <a:avLst/>
          </a:prstGeom>
          <a:noFill/>
        </p:spPr>
        <p:txBody>
          <a:bodyPr wrap="square" lIns="91440" tIns="45721" rIns="91440" bIns="45721">
            <a:spAutoFit/>
          </a:bodyPr>
          <a:lstStyle/>
          <a:p>
            <a:r>
              <a:rPr lang="en-US" sz="1600" dirty="0">
                <a:ln w="0"/>
                <a:effectLst>
                  <a:outerShdw blurRad="38100" dist="19050" dir="2700000" algn="tl" rotWithShape="0">
                    <a:schemeClr val="dk1">
                      <a:alpha val="40000"/>
                    </a:schemeClr>
                  </a:outerShdw>
                </a:effectLst>
              </a:rPr>
              <a:t>	HOME	</a:t>
            </a:r>
            <a:r>
              <a:rPr lang="en-US" sz="1600" b="1" dirty="0">
                <a:ln w="0"/>
                <a:effectLst>
                  <a:outerShdw blurRad="38100" dist="19050" dir="2700000" algn="tl" rotWithShape="0">
                    <a:schemeClr val="dk1">
                      <a:alpha val="40000"/>
                    </a:schemeClr>
                  </a:outerShdw>
                </a:effectLst>
              </a:rPr>
              <a:t>CATS</a:t>
            </a:r>
            <a:r>
              <a:rPr lang="en-US" sz="1600" dirty="0">
                <a:ln w="0"/>
                <a:effectLst>
                  <a:outerShdw blurRad="38100" dist="19050" dir="2700000" algn="tl" rotWithShape="0">
                    <a:schemeClr val="dk1">
                      <a:alpha val="40000"/>
                    </a:schemeClr>
                  </a:outerShdw>
                </a:effectLst>
              </a:rPr>
              <a:t>	DOGS	BIRDS	</a:t>
            </a:r>
          </a:p>
        </p:txBody>
      </p:sp>
      <p:sp>
        <p:nvSpPr>
          <p:cNvPr id="37" name="Rectangle 36">
            <a:extLst>
              <a:ext uri="{FF2B5EF4-FFF2-40B4-BE49-F238E27FC236}">
                <a16:creationId xmlns:a16="http://schemas.microsoft.com/office/drawing/2014/main" id="{4F35DCB2-4D41-E9D0-6F17-E4EE2F66C1A8}"/>
              </a:ext>
            </a:extLst>
          </p:cNvPr>
          <p:cNvSpPr/>
          <p:nvPr/>
        </p:nvSpPr>
        <p:spPr>
          <a:xfrm>
            <a:off x="115610" y="1573098"/>
            <a:ext cx="1291827" cy="307907"/>
          </a:xfrm>
          <a:prstGeom prst="rect">
            <a:avLst/>
          </a:prstGeom>
          <a:noFill/>
        </p:spPr>
        <p:txBody>
          <a:bodyPr wrap="none" lIns="91440" tIns="45721" rIns="91440" bIns="45721">
            <a:spAutoFit/>
          </a:bodyPr>
          <a:lstStyle/>
          <a:p>
            <a:pPr algn="ctr"/>
            <a:r>
              <a:rPr lang="en-US" sz="1401" dirty="0">
                <a:ln w="0"/>
              </a:rPr>
              <a:t>HOME --&gt; CATS</a:t>
            </a:r>
          </a:p>
        </p:txBody>
      </p:sp>
      <p:sp>
        <p:nvSpPr>
          <p:cNvPr id="40" name="Rectangle: Rounded Corners 39">
            <a:extLst>
              <a:ext uri="{FF2B5EF4-FFF2-40B4-BE49-F238E27FC236}">
                <a16:creationId xmlns:a16="http://schemas.microsoft.com/office/drawing/2014/main" id="{E7959EA4-C9AF-29C9-8593-11FA80CBFCAB}"/>
              </a:ext>
            </a:extLst>
          </p:cNvPr>
          <p:cNvSpPr/>
          <p:nvPr/>
        </p:nvSpPr>
        <p:spPr>
          <a:xfrm>
            <a:off x="9348187" y="1515990"/>
            <a:ext cx="2755232" cy="400052"/>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4"/>
          </a:p>
        </p:txBody>
      </p:sp>
      <p:sp>
        <p:nvSpPr>
          <p:cNvPr id="38" name="Rectangle 37">
            <a:extLst>
              <a:ext uri="{FF2B5EF4-FFF2-40B4-BE49-F238E27FC236}">
                <a16:creationId xmlns:a16="http://schemas.microsoft.com/office/drawing/2014/main" id="{6E3AF058-AB8D-2121-44D3-AEBE2647C9E1}"/>
              </a:ext>
            </a:extLst>
          </p:cNvPr>
          <p:cNvSpPr/>
          <p:nvPr/>
        </p:nvSpPr>
        <p:spPr>
          <a:xfrm>
            <a:off x="9798653" y="1592250"/>
            <a:ext cx="2232343" cy="307907"/>
          </a:xfrm>
          <a:prstGeom prst="rect">
            <a:avLst/>
          </a:prstGeom>
          <a:noFill/>
        </p:spPr>
        <p:txBody>
          <a:bodyPr wrap="square" lIns="91440" tIns="45721" rIns="91440" bIns="45721">
            <a:spAutoFit/>
          </a:bodyPr>
          <a:lstStyle/>
          <a:p>
            <a:pPr algn="ctr"/>
            <a:r>
              <a:rPr lang="en-US" sz="1401" b="1" dirty="0">
                <a:ln w="0"/>
                <a:effectLst>
                  <a:outerShdw blurRad="38100" dist="19050" dir="2700000" algn="tl" rotWithShape="0">
                    <a:schemeClr val="dk1">
                      <a:alpha val="40000"/>
                    </a:schemeClr>
                  </a:outerShdw>
                </a:effectLst>
              </a:rPr>
              <a:t>SCHEDULE A CONSULATION</a:t>
            </a:r>
          </a:p>
        </p:txBody>
      </p:sp>
      <p:pic>
        <p:nvPicPr>
          <p:cNvPr id="42" name="Graphic 41" descr="Clock with solid fill">
            <a:extLst>
              <a:ext uri="{FF2B5EF4-FFF2-40B4-BE49-F238E27FC236}">
                <a16:creationId xmlns:a16="http://schemas.microsoft.com/office/drawing/2014/main" id="{EF3B74E6-110A-7A26-F30D-2D68DF1445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98094" y="1542273"/>
            <a:ext cx="365760" cy="365760"/>
          </a:xfrm>
          <a:prstGeom prst="rect">
            <a:avLst/>
          </a:prstGeom>
        </p:spPr>
      </p:pic>
      <p:sp>
        <p:nvSpPr>
          <p:cNvPr id="43" name="Rectangle 42">
            <a:extLst>
              <a:ext uri="{FF2B5EF4-FFF2-40B4-BE49-F238E27FC236}">
                <a16:creationId xmlns:a16="http://schemas.microsoft.com/office/drawing/2014/main" id="{F41C6A6A-F8F6-3248-CFED-DBDCEE1579FF}"/>
              </a:ext>
            </a:extLst>
          </p:cNvPr>
          <p:cNvSpPr/>
          <p:nvPr/>
        </p:nvSpPr>
        <p:spPr>
          <a:xfrm>
            <a:off x="751246" y="6269271"/>
            <a:ext cx="10775015" cy="307907"/>
          </a:xfrm>
          <a:prstGeom prst="rect">
            <a:avLst/>
          </a:prstGeom>
          <a:noFill/>
        </p:spPr>
        <p:txBody>
          <a:bodyPr wrap="square" lIns="91440" tIns="45721" rIns="91440" bIns="45721">
            <a:spAutoFit/>
          </a:bodyPr>
          <a:lstStyle/>
          <a:p>
            <a:r>
              <a:rPr lang="en-US" sz="1401" dirty="0">
                <a:ln w="0"/>
                <a:effectLst>
                  <a:outerShdw blurRad="38100" dist="19050" dir="2700000" algn="tl" rotWithShape="0">
                    <a:schemeClr val="dk1">
                      <a:alpha val="40000"/>
                    </a:schemeClr>
                  </a:outerShdw>
                </a:effectLst>
              </a:rPr>
              <a:t>ABOUT US					NEWS &amp; INFO				SUPPORT	</a:t>
            </a:r>
          </a:p>
        </p:txBody>
      </p:sp>
      <p:pic>
        <p:nvPicPr>
          <p:cNvPr id="45" name="Graphic 44" descr="Wheelchair access outline">
            <a:extLst>
              <a:ext uri="{FF2B5EF4-FFF2-40B4-BE49-F238E27FC236}">
                <a16:creationId xmlns:a16="http://schemas.microsoft.com/office/drawing/2014/main" id="{830FE2D1-C6E8-275D-505F-C7E865FC9A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636279" y="405940"/>
            <a:ext cx="597835" cy="597835"/>
          </a:xfrm>
          <a:prstGeom prst="rect">
            <a:avLst/>
          </a:prstGeom>
        </p:spPr>
      </p:pic>
      <p:sp>
        <p:nvSpPr>
          <p:cNvPr id="10" name="Rectangle 9">
            <a:hlinkClick r:id="rId9" action="ppaction://hlinksldjump"/>
            <a:extLst>
              <a:ext uri="{FF2B5EF4-FFF2-40B4-BE49-F238E27FC236}">
                <a16:creationId xmlns:a16="http://schemas.microsoft.com/office/drawing/2014/main" id="{680C93A6-3961-77D9-C9B5-6720D0A75722}"/>
              </a:ext>
            </a:extLst>
          </p:cNvPr>
          <p:cNvSpPr/>
          <p:nvPr/>
        </p:nvSpPr>
        <p:spPr>
          <a:xfrm>
            <a:off x="3032081" y="201717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2" name="Rectangle 11">
            <a:hlinkClick r:id="rId10" action="ppaction://hlinksldjump"/>
            <a:extLst>
              <a:ext uri="{FF2B5EF4-FFF2-40B4-BE49-F238E27FC236}">
                <a16:creationId xmlns:a16="http://schemas.microsoft.com/office/drawing/2014/main" id="{54F960FD-FD2B-28A4-59C8-74D3A3D250B2}"/>
              </a:ext>
            </a:extLst>
          </p:cNvPr>
          <p:cNvSpPr/>
          <p:nvPr/>
        </p:nvSpPr>
        <p:spPr>
          <a:xfrm>
            <a:off x="3941393" y="2014134"/>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3" name="Rectangle 12">
            <a:hlinkClick r:id="rId11" action="ppaction://hlinksldjump"/>
            <a:extLst>
              <a:ext uri="{FF2B5EF4-FFF2-40B4-BE49-F238E27FC236}">
                <a16:creationId xmlns:a16="http://schemas.microsoft.com/office/drawing/2014/main" id="{A13754AE-B0C8-1B87-D840-9747864A576D}"/>
              </a:ext>
            </a:extLst>
          </p:cNvPr>
          <p:cNvSpPr>
            <a:spLocks/>
          </p:cNvSpPr>
          <p:nvPr/>
        </p:nvSpPr>
        <p:spPr>
          <a:xfrm>
            <a:off x="1173709" y="2040485"/>
            <a:ext cx="587508"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8" name="Rectangle 17">
            <a:hlinkClick r:id="rId12" action="ppaction://hlinksldjump"/>
            <a:extLst>
              <a:ext uri="{FF2B5EF4-FFF2-40B4-BE49-F238E27FC236}">
                <a16:creationId xmlns:a16="http://schemas.microsoft.com/office/drawing/2014/main" id="{1CC01298-9849-BE3F-E7AB-7A0A7D47C816}"/>
              </a:ext>
            </a:extLst>
          </p:cNvPr>
          <p:cNvSpPr/>
          <p:nvPr/>
        </p:nvSpPr>
        <p:spPr>
          <a:xfrm>
            <a:off x="9301763" y="1492424"/>
            <a:ext cx="2843815" cy="4691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2" name="Picture 1" descr="A multicolored cat sitting on a pillow with hind legs in the air looking down.">
            <a:extLst>
              <a:ext uri="{FF2B5EF4-FFF2-40B4-BE49-F238E27FC236}">
                <a16:creationId xmlns:a16="http://schemas.microsoft.com/office/drawing/2014/main" id="{B38269C0-DFBA-ACA0-7D47-07E44B6AA7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flipV="1">
            <a:off x="5753097" y="3302237"/>
            <a:ext cx="1924051" cy="842589"/>
          </a:xfrm>
          <a:prstGeom prst="rect">
            <a:avLst/>
          </a:prstGeom>
        </p:spPr>
      </p:pic>
      <p:sp>
        <p:nvSpPr>
          <p:cNvPr id="9" name="Oval 8">
            <a:hlinkClick r:id="rId11" action="ppaction://hlinksldjump"/>
            <a:extLst>
              <a:ext uri="{FF2B5EF4-FFF2-40B4-BE49-F238E27FC236}">
                <a16:creationId xmlns:a16="http://schemas.microsoft.com/office/drawing/2014/main" id="{7ECBBA9E-7BB5-7061-2B00-CD8E9576AD94}"/>
              </a:ext>
            </a:extLst>
          </p:cNvPr>
          <p:cNvSpPr/>
          <p:nvPr/>
        </p:nvSpPr>
        <p:spPr>
          <a:xfrm>
            <a:off x="6894" y="446213"/>
            <a:ext cx="810519" cy="75273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11" action="ppaction://hlinksldjump"/>
            <a:extLst>
              <a:ext uri="{FF2B5EF4-FFF2-40B4-BE49-F238E27FC236}">
                <a16:creationId xmlns:a16="http://schemas.microsoft.com/office/drawing/2014/main" id="{D01C181D-B7B5-13EE-0C62-3C6115B871AC}"/>
              </a:ext>
            </a:extLst>
          </p:cNvPr>
          <p:cNvSpPr>
            <a:spLocks/>
          </p:cNvSpPr>
          <p:nvPr/>
        </p:nvSpPr>
        <p:spPr>
          <a:xfrm>
            <a:off x="195477" y="1564366"/>
            <a:ext cx="555769"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Tree>
    <p:extLst>
      <p:ext uri="{BB962C8B-B14F-4D97-AF65-F5344CB8AC3E}">
        <p14:creationId xmlns:p14="http://schemas.microsoft.com/office/powerpoint/2010/main" val="2414798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482E6-688C-7AFA-8269-15EF91FB136D}"/>
              </a:ext>
            </a:extLst>
          </p:cNvPr>
          <p:cNvSpPr/>
          <p:nvPr/>
        </p:nvSpPr>
        <p:spPr>
          <a:xfrm>
            <a:off x="0" y="3"/>
            <a:ext cx="12192000" cy="40005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5" name="Text Box 2">
            <a:extLst>
              <a:ext uri="{FF2B5EF4-FFF2-40B4-BE49-F238E27FC236}">
                <a16:creationId xmlns:a16="http://schemas.microsoft.com/office/drawing/2014/main" id="{092A1320-FB52-C5EE-CED6-9F215C39EF17}"/>
              </a:ext>
            </a:extLst>
          </p:cNvPr>
          <p:cNvSpPr txBox="1">
            <a:spLocks noChangeArrowheads="1"/>
          </p:cNvSpPr>
          <p:nvPr/>
        </p:nvSpPr>
        <p:spPr bwMode="auto">
          <a:xfrm>
            <a:off x="1494034" y="48266"/>
            <a:ext cx="9881780" cy="311150"/>
          </a:xfrm>
          <a:prstGeom prst="rect">
            <a:avLst/>
          </a:prstGeom>
          <a:solidFill>
            <a:srgbClr val="FFFFFF"/>
          </a:solidFill>
          <a:ln w="9525">
            <a:solidFill>
              <a:srgbClr val="000000"/>
            </a:solidFill>
            <a:miter lim="800000"/>
            <a:headEnd/>
            <a:tailEnd/>
          </a:ln>
        </p:spPr>
        <p:txBody>
          <a:bodyPr rot="0" vert="horz" wrap="square" lIns="91440" tIns="45721" rIns="91440" bIns="45721" anchor="t" anchorCtr="0">
            <a:noAutofit/>
          </a:bodyPr>
          <a:lstStyle/>
          <a:p>
            <a:pPr>
              <a:lnSpc>
                <a:spcPct val="107000"/>
              </a:lnSpc>
              <a:spcAft>
                <a:spcPts val="800"/>
              </a:spcAft>
            </a:pPr>
            <a:r>
              <a:rPr lang="en-US" sz="1100" kern="100" dirty="0">
                <a:solidFill>
                  <a:srgbClr val="808080"/>
                </a:solidFill>
                <a:latin typeface="Calibri" panose="020F0502020204030204" pitchFamily="34" charset="0"/>
                <a:ea typeface="游明朝" panose="02020400000000000000" pitchFamily="18" charset="-128"/>
                <a:cs typeface="Times New Roman" panose="02020603050405020304" pitchFamily="18" charset="0"/>
              </a:rPr>
              <a:t>Search with Google or enter address</a:t>
            </a:r>
            <a:endParaRPr lang="en-US" sz="1100" kern="100" dirty="0">
              <a:latin typeface="Calibri" panose="020F0502020204030204" pitchFamily="34" charset="0"/>
              <a:ea typeface="游明朝" panose="02020400000000000000" pitchFamily="18" charset="-128"/>
              <a:cs typeface="Times New Roman" panose="02020603050405020304" pitchFamily="18" charset="0"/>
            </a:endParaRPr>
          </a:p>
        </p:txBody>
      </p:sp>
      <p:sp>
        <p:nvSpPr>
          <p:cNvPr id="6" name="Arrow: Left 5">
            <a:extLst>
              <a:ext uri="{FF2B5EF4-FFF2-40B4-BE49-F238E27FC236}">
                <a16:creationId xmlns:a16="http://schemas.microsoft.com/office/drawing/2014/main" id="{ECCADD4C-7645-D662-EE33-71257FB7369F}"/>
              </a:ext>
            </a:extLst>
          </p:cNvPr>
          <p:cNvSpPr/>
          <p:nvPr/>
        </p:nvSpPr>
        <p:spPr>
          <a:xfrm>
            <a:off x="164095"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7" name="Arrow: Left 6">
            <a:extLst>
              <a:ext uri="{FF2B5EF4-FFF2-40B4-BE49-F238E27FC236}">
                <a16:creationId xmlns:a16="http://schemas.microsoft.com/office/drawing/2014/main" id="{739F9A18-2FD4-9E7E-0758-B5CCE635814B}"/>
              </a:ext>
            </a:extLst>
          </p:cNvPr>
          <p:cNvSpPr/>
          <p:nvPr/>
        </p:nvSpPr>
        <p:spPr>
          <a:xfrm rot="10800000">
            <a:off x="612476"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8" name="Arrow: Circular 7">
            <a:extLst>
              <a:ext uri="{FF2B5EF4-FFF2-40B4-BE49-F238E27FC236}">
                <a16:creationId xmlns:a16="http://schemas.microsoft.com/office/drawing/2014/main" id="{678A809E-9190-FDB6-08AC-8EF81C61765F}"/>
              </a:ext>
            </a:extLst>
          </p:cNvPr>
          <p:cNvSpPr/>
          <p:nvPr/>
        </p:nvSpPr>
        <p:spPr>
          <a:xfrm>
            <a:off x="1005996" y="48262"/>
            <a:ext cx="298092"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16" name="Rectangle 15">
            <a:extLst>
              <a:ext uri="{FF2B5EF4-FFF2-40B4-BE49-F238E27FC236}">
                <a16:creationId xmlns:a16="http://schemas.microsoft.com/office/drawing/2014/main" id="{6E79876F-F5F1-A58A-0F62-8B196D7C2203}"/>
              </a:ext>
            </a:extLst>
          </p:cNvPr>
          <p:cNvSpPr/>
          <p:nvPr/>
        </p:nvSpPr>
        <p:spPr>
          <a:xfrm flipV="1">
            <a:off x="42118" y="1446708"/>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pic>
        <p:nvPicPr>
          <p:cNvPr id="19" name="Picture 18" descr="Hand-drawn yellow balloon-animal dog surrounded by a blue circle.">
            <a:extLst>
              <a:ext uri="{FF2B5EF4-FFF2-40B4-BE49-F238E27FC236}">
                <a16:creationId xmlns:a16="http://schemas.microsoft.com/office/drawing/2014/main" id="{2738A383-AFE8-1D8E-033A-C8447C64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 y="434851"/>
            <a:ext cx="715088" cy="723828"/>
          </a:xfrm>
          <a:prstGeom prst="rect">
            <a:avLst/>
          </a:prstGeom>
        </p:spPr>
      </p:pic>
      <p:pic>
        <p:nvPicPr>
          <p:cNvPr id="20" name="Picture 19" descr="Large capital &quot;P&quot; in dark blue with two shadow layers of the &quot;P&quot; in light blue and gray. The words &quot;Paradigm Pet Professionals&quot; stacked on the right side of the Large capital &quot;P.&quot;&#10;&#10;">
            <a:extLst>
              <a:ext uri="{FF2B5EF4-FFF2-40B4-BE49-F238E27FC236}">
                <a16:creationId xmlns:a16="http://schemas.microsoft.com/office/drawing/2014/main" id="{B9E72BF0-EAB2-776A-23A4-D745EE8A1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753" y="684857"/>
            <a:ext cx="3683934" cy="689273"/>
          </a:xfrm>
          <a:prstGeom prst="rect">
            <a:avLst/>
          </a:prstGeom>
        </p:spPr>
      </p:pic>
      <p:sp>
        <p:nvSpPr>
          <p:cNvPr id="21" name="Rectangle 20">
            <a:extLst>
              <a:ext uri="{FF2B5EF4-FFF2-40B4-BE49-F238E27FC236}">
                <a16:creationId xmlns:a16="http://schemas.microsoft.com/office/drawing/2014/main" id="{81F797B5-C2E6-4B2F-FDF0-45BE200B4092}"/>
              </a:ext>
            </a:extLst>
          </p:cNvPr>
          <p:cNvSpPr/>
          <p:nvPr/>
        </p:nvSpPr>
        <p:spPr>
          <a:xfrm flipV="1">
            <a:off x="6" y="6127439"/>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22" name="TextBox 21">
            <a:extLst>
              <a:ext uri="{FF2B5EF4-FFF2-40B4-BE49-F238E27FC236}">
                <a16:creationId xmlns:a16="http://schemas.microsoft.com/office/drawing/2014/main" id="{391E5927-A915-B59A-D9D7-FACDBB1FF52B}"/>
              </a:ext>
            </a:extLst>
          </p:cNvPr>
          <p:cNvSpPr txBox="1"/>
          <p:nvPr/>
        </p:nvSpPr>
        <p:spPr>
          <a:xfrm>
            <a:off x="313147" y="2408239"/>
            <a:ext cx="11717849" cy="3909404"/>
          </a:xfrm>
          <a:prstGeom prst="rect">
            <a:avLst/>
          </a:prstGeom>
          <a:noFill/>
        </p:spPr>
        <p:txBody>
          <a:bodyPr wrap="square" rtlCol="0">
            <a:spAutoFit/>
          </a:bodyPr>
          <a:lstStyle/>
          <a:p>
            <a:r>
              <a:rPr lang="en-US" sz="780" dirty="0">
                <a:solidFill>
                  <a:srgbClr val="000000"/>
                </a:solidFill>
                <a:latin typeface="Verdana" panose="020B0604030504040204" pitchFamily="34" charset="0"/>
                <a:ea typeface="Times New Roman" panose="02020603050405020304" pitchFamily="18" charset="0"/>
              </a:rPr>
              <a:t>The domestic dog is an extremely social animal and offers a diverse variety of choices as there are well over 300 breeds recognized by the World Canine Organization. Adopting a dog offers mutual benefits between dog and owner. Many studies cite the social benefits of having a companion as well as the reduced feelings of loneliness from adopting a dog. Studies even show medical indicators such as </a:t>
            </a:r>
            <a:r>
              <a:rPr lang="en-US" sz="780" u="sng" dirty="0">
                <a:solidFill>
                  <a:srgbClr val="0563C1"/>
                </a:solidFill>
                <a:latin typeface="Verdana" panose="020B0604030504040204" pitchFamily="34" charset="0"/>
                <a:ea typeface="Times New Roman" panose="02020603050405020304" pitchFamily="18" charset="0"/>
                <a:hlinkClick r:id="rId4" tooltip="Dog Ownership and Survival"/>
              </a:rPr>
              <a:t>reduced blood pressure and improved lipid profiles</a:t>
            </a:r>
            <a:r>
              <a:rPr lang="en-US" sz="780" dirty="0">
                <a:solidFill>
                  <a:srgbClr val="000000"/>
                </a:solidFill>
                <a:latin typeface="Verdana" panose="020B0604030504040204" pitchFamily="34" charset="0"/>
                <a:ea typeface="Times New Roman" panose="02020603050405020304" pitchFamily="18" charset="0"/>
              </a:rPr>
              <a:t>. If you have a dog, it is important to make sure that you care for your dog; be mindful of what you feed your dog and provide enough opportunities for exercise. In this page, you will find more information about how to care for your pets throughout the various stages of their lives.</a:t>
            </a:r>
            <a:endParaRPr lang="en-US" sz="780"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 </a:t>
            </a:r>
            <a:endParaRPr lang="en-US" sz="780" b="1" dirty="0">
              <a:latin typeface="Times New Roman" panose="02020603050405020304" pitchFamily="18" charset="0"/>
              <a:ea typeface="Times New Roman" panose="02020603050405020304" pitchFamily="18" charset="0"/>
            </a:endParaRPr>
          </a:p>
          <a:p>
            <a:r>
              <a:rPr lang="en-US" sz="780" b="1" dirty="0">
                <a:solidFill>
                  <a:srgbClr val="000000"/>
                </a:solidFill>
                <a:latin typeface="Verdana" panose="020B0604030504040204" pitchFamily="34" charset="0"/>
                <a:ea typeface="Times New Roman" panose="02020603050405020304" pitchFamily="18" charset="0"/>
              </a:rPr>
              <a:t>Diet &amp; Exercise</a:t>
            </a:r>
            <a:endParaRPr lang="en-US" sz="780" b="1"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Throughout dogs’ lifespans, they should generally be fed fewer meals as they mature. Puppies should be nursed the first two months, then introduced to three meals per day when they are about three to six months years old. Their food intake should be reduced to two meals per day when they are six months to one year old and finally reduced to one meal after they reach one year old. And a dog’s typical body mass is composed of somewhere between 60 and 70 percent water. The </a:t>
            </a:r>
            <a:r>
              <a:rPr lang="en-US" sz="780" u="sng" dirty="0">
                <a:solidFill>
                  <a:srgbClr val="0563C1"/>
                </a:solidFill>
                <a:latin typeface="Verdana" panose="020B0604030504040204" pitchFamily="34" charset="0"/>
                <a:ea typeface="Times New Roman" panose="02020603050405020304" pitchFamily="18" charset="0"/>
                <a:hlinkClick r:id="rId5"/>
              </a:rPr>
              <a:t>ASPCA</a:t>
            </a:r>
            <a:r>
              <a:rPr lang="en-US" sz="780" dirty="0">
                <a:solidFill>
                  <a:srgbClr val="000000"/>
                </a:solidFill>
                <a:latin typeface="Verdana" panose="020B0604030504040204" pitchFamily="34" charset="0"/>
                <a:ea typeface="Times New Roman" panose="02020603050405020304" pitchFamily="18" charset="0"/>
              </a:rPr>
              <a:t> says just a 10 percent decrease in body water can cause illness, and a 15 percent loss can cause death, so make sure you keep your pooch hydrated!</a:t>
            </a:r>
            <a:endParaRPr lang="en-US" sz="780"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 </a:t>
            </a:r>
            <a:endParaRPr lang="en-US" sz="780"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Much like humans, dogs need to have a healthy level of activity to keep their organs healthy, as well as sun and fresh air. The minimum recommended time for exercise varies greatly with breed and size differences, but generally a range of 30–120 minutes of exercise is recommended per day! Can you imagine exercising two hours per day? OK, I know that wouldn't bother some of you reading this. But the thought of it to me makes me cringe! And by the way, exercising your dog does not mean you are being challenged to a push-up contest. Brisk walks are OK too! You can also choose from a variety of toys to encourage physical activity; just be sure they are age appropriate and do not pose a choking hazard. Pay careful attention to toys that require supervision.</a:t>
            </a:r>
          </a:p>
          <a:p>
            <a:endParaRPr lang="en-US" sz="780" dirty="0">
              <a:solidFill>
                <a:srgbClr val="000000"/>
              </a:solidFill>
              <a:latin typeface="Verdana" panose="020B0604030504040204" pitchFamily="34" charset="0"/>
              <a:ea typeface="Times New Roman" panose="02020603050405020304" pitchFamily="18" charset="0"/>
            </a:endParaRPr>
          </a:p>
          <a:p>
            <a:endParaRPr lang="en-US" sz="780" dirty="0">
              <a:solidFill>
                <a:srgbClr val="000000"/>
              </a:solidFill>
              <a:latin typeface="Verdana" panose="020B0604030504040204" pitchFamily="34" charset="0"/>
              <a:ea typeface="Times New Roman" panose="02020603050405020304" pitchFamily="18" charset="0"/>
            </a:endParaRPr>
          </a:p>
          <a:p>
            <a:endParaRPr lang="en-US" sz="780" dirty="0">
              <a:solidFill>
                <a:srgbClr val="000000"/>
              </a:solidFill>
              <a:latin typeface="Verdana" panose="020B0604030504040204" pitchFamily="34" charset="0"/>
              <a:ea typeface="Times New Roman" panose="02020603050405020304" pitchFamily="18" charset="0"/>
            </a:endParaRPr>
          </a:p>
          <a:p>
            <a:endParaRPr lang="en-US" sz="780" dirty="0">
              <a:solidFill>
                <a:srgbClr val="000000"/>
              </a:solidFill>
              <a:latin typeface="Verdana" panose="020B0604030504040204" pitchFamily="34" charset="0"/>
              <a:ea typeface="Times New Roman" panose="02020603050405020304" pitchFamily="18" charset="0"/>
            </a:endParaRPr>
          </a:p>
          <a:p>
            <a:endParaRPr lang="en-US" sz="780"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 </a:t>
            </a:r>
            <a:endParaRPr lang="en-US" sz="780" b="1" dirty="0">
              <a:latin typeface="Times New Roman" panose="02020603050405020304" pitchFamily="18" charset="0"/>
              <a:ea typeface="Times New Roman" panose="02020603050405020304" pitchFamily="18" charset="0"/>
            </a:endParaRPr>
          </a:p>
          <a:p>
            <a:r>
              <a:rPr lang="en-US" sz="780" b="1" dirty="0">
                <a:solidFill>
                  <a:srgbClr val="000000"/>
                </a:solidFill>
                <a:latin typeface="Verdana" panose="020B0604030504040204" pitchFamily="34" charset="0"/>
                <a:ea typeface="Times New Roman" panose="02020603050405020304" pitchFamily="18" charset="0"/>
              </a:rPr>
              <a:t>Grooming &amp; Handling</a:t>
            </a:r>
            <a:endParaRPr lang="en-US" sz="780" b="1"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Keeping your furry family member clean is important to its health. So be sure to brush frequently to reduce the amount of shedding and prevent matted and tangled fur that can prove to be extremely difficult to remove. Check for insects such as ticks and fleas, especially after visiting heavily wooded areas. Bathing is not only important to your dog’s health but can be an exercise depending on how strong willed the dog is. Rinse </a:t>
            </a:r>
            <a:r>
              <a:rPr lang="en-US" sz="780" b="1" dirty="0">
                <a:solidFill>
                  <a:srgbClr val="000000"/>
                </a:solidFill>
                <a:latin typeface="Verdana" panose="020B0604030504040204" pitchFamily="34" charset="0"/>
                <a:ea typeface="Times New Roman" panose="02020603050405020304" pitchFamily="18" charset="0"/>
              </a:rPr>
              <a:t>all</a:t>
            </a:r>
            <a:r>
              <a:rPr lang="en-US" sz="780" dirty="0">
                <a:solidFill>
                  <a:srgbClr val="000000"/>
                </a:solidFill>
                <a:latin typeface="Verdana" panose="020B0604030504040204" pitchFamily="34" charset="0"/>
                <a:ea typeface="Times New Roman" panose="02020603050405020304" pitchFamily="18" charset="0"/>
              </a:rPr>
              <a:t> of the soap out, as any residual soap can result in a rash. Be sure the soap is formulated for your puppy or dog, since harsh soaps can cause allergic reactions. And as always, be careful how you handle your loved one. No matter the size of your dog, you need to be cautious as you carry your canine. If you have a small dog, then cradle the pup with one hand under the chest and the forearm supporting the back half. If it is a large dog, reach under the belly with both your arms perpendicular to the dog, and use each arm to support the chest and rear as you lift.</a:t>
            </a:r>
            <a:endParaRPr lang="en-US" sz="780"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 </a:t>
            </a:r>
            <a:endParaRPr lang="en-US" sz="780" b="1" dirty="0">
              <a:latin typeface="Times New Roman" panose="02020603050405020304" pitchFamily="18" charset="0"/>
              <a:ea typeface="Times New Roman" panose="02020603050405020304" pitchFamily="18" charset="0"/>
            </a:endParaRPr>
          </a:p>
          <a:p>
            <a:r>
              <a:rPr lang="en-US" sz="780" b="1" dirty="0">
                <a:solidFill>
                  <a:srgbClr val="000000"/>
                </a:solidFill>
                <a:latin typeface="Verdana" panose="020B0604030504040204" pitchFamily="34" charset="0"/>
                <a:ea typeface="Times New Roman" panose="02020603050405020304" pitchFamily="18" charset="0"/>
              </a:rPr>
              <a:t>Vaccinations &amp; Medications</a:t>
            </a:r>
            <a:endParaRPr lang="en-US" sz="780" b="1" dirty="0">
              <a:latin typeface="Times New Roman" panose="02020603050405020304" pitchFamily="18" charset="0"/>
              <a:ea typeface="Times New Roman" panose="02020603050405020304" pitchFamily="18" charset="0"/>
            </a:endParaRPr>
          </a:p>
          <a:p>
            <a:r>
              <a:rPr lang="en-US" sz="780" dirty="0">
                <a:solidFill>
                  <a:srgbClr val="000000"/>
                </a:solidFill>
                <a:latin typeface="Verdana" panose="020B0604030504040204" pitchFamily="34" charset="0"/>
                <a:ea typeface="Times New Roman" panose="02020603050405020304" pitchFamily="18" charset="0"/>
              </a:rPr>
              <a:t>You should </a:t>
            </a:r>
            <a:r>
              <a:rPr lang="en-US" sz="780" b="1" dirty="0">
                <a:solidFill>
                  <a:srgbClr val="000000"/>
                </a:solidFill>
                <a:latin typeface="Verdana" panose="020B0604030504040204" pitchFamily="34" charset="0"/>
                <a:ea typeface="Times New Roman" panose="02020603050405020304" pitchFamily="18" charset="0"/>
              </a:rPr>
              <a:t>always</a:t>
            </a:r>
            <a:r>
              <a:rPr lang="en-US" sz="780" dirty="0">
                <a:solidFill>
                  <a:srgbClr val="000000"/>
                </a:solidFill>
                <a:latin typeface="Verdana" panose="020B0604030504040204" pitchFamily="34" charset="0"/>
                <a:ea typeface="Times New Roman" panose="02020603050405020304" pitchFamily="18" charset="0"/>
              </a:rPr>
              <a:t> consult with your veterinarian, but there is a core set of vaccines that are typically recommended. Vaccines that reduce the exposure risk to things such as hepatitis, rabies, and parvovirus. Others may be determined by your vet depending on the environment in which the dog resides. Some of these include </a:t>
            </a:r>
            <a:r>
              <a:rPr lang="en-US" sz="780" u="sng" dirty="0">
                <a:solidFill>
                  <a:srgbClr val="0563C1"/>
                </a:solidFill>
                <a:latin typeface="Verdana" panose="020B0604030504040204" pitchFamily="34" charset="0"/>
                <a:ea typeface="Times New Roman" panose="02020603050405020304" pitchFamily="18" charset="0"/>
                <a:hlinkClick r:id="rId6"/>
              </a:rPr>
              <a:t>Bordetella </a:t>
            </a:r>
            <a:r>
              <a:rPr lang="en-US" sz="780" u="sng" dirty="0" err="1">
                <a:solidFill>
                  <a:srgbClr val="0563C1"/>
                </a:solidFill>
                <a:latin typeface="Verdana" panose="020B0604030504040204" pitchFamily="34" charset="0"/>
                <a:ea typeface="Times New Roman" panose="02020603050405020304" pitchFamily="18" charset="0"/>
                <a:hlinkClick r:id="rId6"/>
              </a:rPr>
              <a:t>bronchiseptica</a:t>
            </a:r>
            <a:r>
              <a:rPr lang="en-US" sz="780" u="sng" dirty="0">
                <a:solidFill>
                  <a:srgbClr val="0563C1"/>
                </a:solidFill>
                <a:latin typeface="Verdana" panose="020B0604030504040204" pitchFamily="34" charset="0"/>
                <a:ea typeface="Times New Roman" panose="02020603050405020304" pitchFamily="18" charset="0"/>
                <a:hlinkClick r:id="rId6"/>
              </a:rPr>
              <a:t>, Borrelia burgdorferi, and Leptospira bacteria</a:t>
            </a:r>
            <a:r>
              <a:rPr lang="en-US" sz="780" dirty="0">
                <a:solidFill>
                  <a:srgbClr val="000000"/>
                </a:solidFill>
                <a:latin typeface="Verdana" panose="020B0604030504040204" pitchFamily="34" charset="0"/>
                <a:ea typeface="Times New Roman" panose="02020603050405020304" pitchFamily="18" charset="0"/>
              </a:rPr>
              <a:t>.</a:t>
            </a:r>
            <a:endParaRPr lang="en-US" sz="780" dirty="0">
              <a:latin typeface="Times New Roman" panose="02020603050405020304" pitchFamily="18" charset="0"/>
              <a:ea typeface="Times New Roman" panose="02020603050405020304" pitchFamily="18" charset="0"/>
            </a:endParaRPr>
          </a:p>
          <a:p>
            <a:endParaRPr lang="en-US" sz="1404" dirty="0"/>
          </a:p>
        </p:txBody>
      </p:sp>
      <p:sp>
        <p:nvSpPr>
          <p:cNvPr id="25" name="Rectangle 24">
            <a:extLst>
              <a:ext uri="{FF2B5EF4-FFF2-40B4-BE49-F238E27FC236}">
                <a16:creationId xmlns:a16="http://schemas.microsoft.com/office/drawing/2014/main" id="{3DB23669-5A21-664E-CBFD-4FBFA19E509A}"/>
              </a:ext>
            </a:extLst>
          </p:cNvPr>
          <p:cNvSpPr/>
          <p:nvPr/>
        </p:nvSpPr>
        <p:spPr>
          <a:xfrm>
            <a:off x="46438" y="1961552"/>
            <a:ext cx="12191998" cy="421116"/>
          </a:xfrm>
          <a:prstGeom prst="rect">
            <a:avLst/>
          </a:prstGeom>
          <a:solidFill>
            <a:srgbClr val="466BB5"/>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404"/>
          </a:p>
        </p:txBody>
      </p:sp>
      <p:sp>
        <p:nvSpPr>
          <p:cNvPr id="36" name="Rectangle 35">
            <a:extLst>
              <a:ext uri="{FF2B5EF4-FFF2-40B4-BE49-F238E27FC236}">
                <a16:creationId xmlns:a16="http://schemas.microsoft.com/office/drawing/2014/main" id="{FFA8725A-C6BE-FDA0-016B-BD652362045D}"/>
              </a:ext>
            </a:extLst>
          </p:cNvPr>
          <p:cNvSpPr/>
          <p:nvPr/>
        </p:nvSpPr>
        <p:spPr>
          <a:xfrm>
            <a:off x="195477" y="2002831"/>
            <a:ext cx="5146546" cy="338556"/>
          </a:xfrm>
          <a:prstGeom prst="rect">
            <a:avLst/>
          </a:prstGeom>
          <a:noFill/>
        </p:spPr>
        <p:txBody>
          <a:bodyPr wrap="square" lIns="91440" tIns="45721" rIns="91440" bIns="45721">
            <a:spAutoFit/>
          </a:bodyPr>
          <a:lstStyle/>
          <a:p>
            <a:r>
              <a:rPr lang="en-US" sz="1600" dirty="0">
                <a:ln w="0"/>
                <a:effectLst>
                  <a:outerShdw blurRad="38100" dist="19050" dir="2700000" algn="tl" rotWithShape="0">
                    <a:schemeClr val="dk1">
                      <a:alpha val="40000"/>
                    </a:schemeClr>
                  </a:outerShdw>
                </a:effectLst>
              </a:rPr>
              <a:t>	HOME	CATS	</a:t>
            </a:r>
            <a:r>
              <a:rPr lang="en-US" sz="1600" b="1" dirty="0">
                <a:ln w="0"/>
                <a:effectLst>
                  <a:outerShdw blurRad="38100" dist="19050" dir="2700000" algn="tl" rotWithShape="0">
                    <a:schemeClr val="dk1">
                      <a:alpha val="40000"/>
                    </a:schemeClr>
                  </a:outerShdw>
                </a:effectLst>
              </a:rPr>
              <a:t>DOGS</a:t>
            </a:r>
            <a:r>
              <a:rPr lang="en-US" sz="1600" dirty="0">
                <a:ln w="0"/>
                <a:effectLst>
                  <a:outerShdw blurRad="38100" dist="19050" dir="2700000" algn="tl" rotWithShape="0">
                    <a:schemeClr val="dk1">
                      <a:alpha val="40000"/>
                    </a:schemeClr>
                  </a:outerShdw>
                </a:effectLst>
              </a:rPr>
              <a:t>	BIRDS	</a:t>
            </a:r>
          </a:p>
        </p:txBody>
      </p:sp>
      <p:sp>
        <p:nvSpPr>
          <p:cNvPr id="40" name="Rectangle: Rounded Corners 39">
            <a:extLst>
              <a:ext uri="{FF2B5EF4-FFF2-40B4-BE49-F238E27FC236}">
                <a16:creationId xmlns:a16="http://schemas.microsoft.com/office/drawing/2014/main" id="{E7959EA4-C9AF-29C9-8593-11FA80CBFCAB}"/>
              </a:ext>
            </a:extLst>
          </p:cNvPr>
          <p:cNvSpPr/>
          <p:nvPr/>
        </p:nvSpPr>
        <p:spPr>
          <a:xfrm>
            <a:off x="9348187" y="1515990"/>
            <a:ext cx="2755232" cy="400052"/>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4"/>
          </a:p>
        </p:txBody>
      </p:sp>
      <p:sp>
        <p:nvSpPr>
          <p:cNvPr id="38" name="Rectangle 37">
            <a:extLst>
              <a:ext uri="{FF2B5EF4-FFF2-40B4-BE49-F238E27FC236}">
                <a16:creationId xmlns:a16="http://schemas.microsoft.com/office/drawing/2014/main" id="{6E3AF058-AB8D-2121-44D3-AEBE2647C9E1}"/>
              </a:ext>
            </a:extLst>
          </p:cNvPr>
          <p:cNvSpPr/>
          <p:nvPr/>
        </p:nvSpPr>
        <p:spPr>
          <a:xfrm>
            <a:off x="9798653" y="1592250"/>
            <a:ext cx="2232343" cy="307907"/>
          </a:xfrm>
          <a:prstGeom prst="rect">
            <a:avLst/>
          </a:prstGeom>
          <a:noFill/>
        </p:spPr>
        <p:txBody>
          <a:bodyPr wrap="square" lIns="91440" tIns="45721" rIns="91440" bIns="45721">
            <a:spAutoFit/>
          </a:bodyPr>
          <a:lstStyle/>
          <a:p>
            <a:pPr algn="ctr"/>
            <a:r>
              <a:rPr lang="en-US" sz="1401" b="1" dirty="0">
                <a:ln w="0"/>
                <a:effectLst>
                  <a:outerShdw blurRad="38100" dist="19050" dir="2700000" algn="tl" rotWithShape="0">
                    <a:schemeClr val="dk1">
                      <a:alpha val="40000"/>
                    </a:schemeClr>
                  </a:outerShdw>
                </a:effectLst>
              </a:rPr>
              <a:t>SCHEDULE A CONSULATION</a:t>
            </a:r>
          </a:p>
        </p:txBody>
      </p:sp>
      <p:pic>
        <p:nvPicPr>
          <p:cNvPr id="42" name="Graphic 41" descr="Clock with solid fill">
            <a:extLst>
              <a:ext uri="{FF2B5EF4-FFF2-40B4-BE49-F238E27FC236}">
                <a16:creationId xmlns:a16="http://schemas.microsoft.com/office/drawing/2014/main" id="{EF3B74E6-110A-7A26-F30D-2D68DF1445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98094" y="1542273"/>
            <a:ext cx="365760" cy="365760"/>
          </a:xfrm>
          <a:prstGeom prst="rect">
            <a:avLst/>
          </a:prstGeom>
        </p:spPr>
      </p:pic>
      <p:sp>
        <p:nvSpPr>
          <p:cNvPr id="43" name="Rectangle 42">
            <a:extLst>
              <a:ext uri="{FF2B5EF4-FFF2-40B4-BE49-F238E27FC236}">
                <a16:creationId xmlns:a16="http://schemas.microsoft.com/office/drawing/2014/main" id="{F41C6A6A-F8F6-3248-CFED-DBDCEE1579FF}"/>
              </a:ext>
            </a:extLst>
          </p:cNvPr>
          <p:cNvSpPr/>
          <p:nvPr/>
        </p:nvSpPr>
        <p:spPr>
          <a:xfrm>
            <a:off x="751246" y="6269271"/>
            <a:ext cx="10775015" cy="307907"/>
          </a:xfrm>
          <a:prstGeom prst="rect">
            <a:avLst/>
          </a:prstGeom>
          <a:noFill/>
        </p:spPr>
        <p:txBody>
          <a:bodyPr wrap="square" lIns="91440" tIns="45721" rIns="91440" bIns="45721">
            <a:spAutoFit/>
          </a:bodyPr>
          <a:lstStyle/>
          <a:p>
            <a:r>
              <a:rPr lang="en-US" sz="1401" dirty="0">
                <a:ln w="0"/>
                <a:effectLst>
                  <a:outerShdw blurRad="38100" dist="19050" dir="2700000" algn="tl" rotWithShape="0">
                    <a:schemeClr val="dk1">
                      <a:alpha val="40000"/>
                    </a:schemeClr>
                  </a:outerShdw>
                </a:effectLst>
              </a:rPr>
              <a:t>ABOUT US					NEWS &amp; INFO				SUPPORT	</a:t>
            </a:r>
          </a:p>
        </p:txBody>
      </p:sp>
      <p:pic>
        <p:nvPicPr>
          <p:cNvPr id="45" name="Graphic 44" descr="Wheelchair access outline">
            <a:extLst>
              <a:ext uri="{FF2B5EF4-FFF2-40B4-BE49-F238E27FC236}">
                <a16:creationId xmlns:a16="http://schemas.microsoft.com/office/drawing/2014/main" id="{830FE2D1-C6E8-275D-505F-C7E865FC9A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36279" y="405940"/>
            <a:ext cx="597835" cy="597835"/>
          </a:xfrm>
          <a:prstGeom prst="rect">
            <a:avLst/>
          </a:prstGeom>
        </p:spPr>
      </p:pic>
      <p:sp>
        <p:nvSpPr>
          <p:cNvPr id="3" name="TextBox 2">
            <a:extLst>
              <a:ext uri="{FF2B5EF4-FFF2-40B4-BE49-F238E27FC236}">
                <a16:creationId xmlns:a16="http://schemas.microsoft.com/office/drawing/2014/main" id="{4E65B23A-7253-84BE-F399-D496FC7D2758}"/>
              </a:ext>
            </a:extLst>
          </p:cNvPr>
          <p:cNvSpPr txBox="1"/>
          <p:nvPr/>
        </p:nvSpPr>
        <p:spPr>
          <a:xfrm>
            <a:off x="104298" y="1564995"/>
            <a:ext cx="1389732" cy="307905"/>
          </a:xfrm>
          <a:prstGeom prst="rect">
            <a:avLst/>
          </a:prstGeom>
          <a:noFill/>
        </p:spPr>
        <p:txBody>
          <a:bodyPr wrap="square">
            <a:spAutoFit/>
          </a:bodyPr>
          <a:lstStyle/>
          <a:p>
            <a:pPr algn="ctr"/>
            <a:r>
              <a:rPr lang="en-US" sz="1401" dirty="0">
                <a:ln w="0"/>
              </a:rPr>
              <a:t>HOME --&gt; DOGS</a:t>
            </a:r>
          </a:p>
        </p:txBody>
      </p:sp>
      <p:sp>
        <p:nvSpPr>
          <p:cNvPr id="10" name="Rectangle 9">
            <a:hlinkClick r:id="rId11" action="ppaction://hlinksldjump"/>
            <a:extLst>
              <a:ext uri="{FF2B5EF4-FFF2-40B4-BE49-F238E27FC236}">
                <a16:creationId xmlns:a16="http://schemas.microsoft.com/office/drawing/2014/main" id="{8B8E0D16-1677-508F-FB82-22F7E4752069}"/>
              </a:ext>
            </a:extLst>
          </p:cNvPr>
          <p:cNvSpPr/>
          <p:nvPr/>
        </p:nvSpPr>
        <p:spPr>
          <a:xfrm>
            <a:off x="3941393" y="2014134"/>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1" name="Rectangle 10">
            <a:hlinkClick r:id="rId12" action="ppaction://hlinksldjump"/>
            <a:extLst>
              <a:ext uri="{FF2B5EF4-FFF2-40B4-BE49-F238E27FC236}">
                <a16:creationId xmlns:a16="http://schemas.microsoft.com/office/drawing/2014/main" id="{58DAE901-4A0D-FB98-ACE1-191577F9B60A}"/>
              </a:ext>
            </a:extLst>
          </p:cNvPr>
          <p:cNvSpPr>
            <a:spLocks/>
          </p:cNvSpPr>
          <p:nvPr/>
        </p:nvSpPr>
        <p:spPr>
          <a:xfrm>
            <a:off x="1173709" y="2040485"/>
            <a:ext cx="587508"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2" name="Rectangle 11">
            <a:hlinkClick r:id="rId13" action="ppaction://hlinksldjump"/>
            <a:extLst>
              <a:ext uri="{FF2B5EF4-FFF2-40B4-BE49-F238E27FC236}">
                <a16:creationId xmlns:a16="http://schemas.microsoft.com/office/drawing/2014/main" id="{7880D0D7-CA5C-8A0C-8EE8-FF25552952DB}"/>
              </a:ext>
            </a:extLst>
          </p:cNvPr>
          <p:cNvSpPr/>
          <p:nvPr/>
        </p:nvSpPr>
        <p:spPr>
          <a:xfrm>
            <a:off x="2088112" y="201604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3" name="Rectangle 12">
            <a:hlinkClick r:id="rId14" action="ppaction://hlinksldjump"/>
            <a:extLst>
              <a:ext uri="{FF2B5EF4-FFF2-40B4-BE49-F238E27FC236}">
                <a16:creationId xmlns:a16="http://schemas.microsoft.com/office/drawing/2014/main" id="{D83D701B-6A6E-C764-322B-C7221083B1C3}"/>
              </a:ext>
            </a:extLst>
          </p:cNvPr>
          <p:cNvSpPr/>
          <p:nvPr/>
        </p:nvSpPr>
        <p:spPr>
          <a:xfrm>
            <a:off x="9301763" y="1492424"/>
            <a:ext cx="2843815" cy="4691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14" name="Picture 13" descr="Close up of a smiling dog's face.">
            <a:extLst>
              <a:ext uri="{FF2B5EF4-FFF2-40B4-BE49-F238E27FC236}">
                <a16:creationId xmlns:a16="http://schemas.microsoft.com/office/drawing/2014/main" id="{23AE7D8B-2F92-D133-F546-D62A55DEBFC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62549" y="4104187"/>
            <a:ext cx="1485901" cy="867171"/>
          </a:xfrm>
          <a:prstGeom prst="rect">
            <a:avLst/>
          </a:prstGeom>
        </p:spPr>
      </p:pic>
      <p:sp>
        <p:nvSpPr>
          <p:cNvPr id="15" name="Oval 14">
            <a:hlinkClick r:id="rId12" action="ppaction://hlinksldjump"/>
            <a:extLst>
              <a:ext uri="{FF2B5EF4-FFF2-40B4-BE49-F238E27FC236}">
                <a16:creationId xmlns:a16="http://schemas.microsoft.com/office/drawing/2014/main" id="{A7F78149-1E80-D33F-A284-840E4AF8BF03}"/>
              </a:ext>
            </a:extLst>
          </p:cNvPr>
          <p:cNvSpPr/>
          <p:nvPr/>
        </p:nvSpPr>
        <p:spPr>
          <a:xfrm>
            <a:off x="6894" y="446213"/>
            <a:ext cx="810519" cy="75273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12" action="ppaction://hlinksldjump"/>
            <a:extLst>
              <a:ext uri="{FF2B5EF4-FFF2-40B4-BE49-F238E27FC236}">
                <a16:creationId xmlns:a16="http://schemas.microsoft.com/office/drawing/2014/main" id="{7719D1B2-A687-5DF8-74E8-7FB10922630C}"/>
              </a:ext>
            </a:extLst>
          </p:cNvPr>
          <p:cNvSpPr>
            <a:spLocks/>
          </p:cNvSpPr>
          <p:nvPr/>
        </p:nvSpPr>
        <p:spPr>
          <a:xfrm>
            <a:off x="195477" y="1564366"/>
            <a:ext cx="555769"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Tree>
    <p:extLst>
      <p:ext uri="{BB962C8B-B14F-4D97-AF65-F5344CB8AC3E}">
        <p14:creationId xmlns:p14="http://schemas.microsoft.com/office/powerpoint/2010/main" val="8168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482E6-688C-7AFA-8269-15EF91FB136D}"/>
              </a:ext>
            </a:extLst>
          </p:cNvPr>
          <p:cNvSpPr/>
          <p:nvPr/>
        </p:nvSpPr>
        <p:spPr>
          <a:xfrm>
            <a:off x="0" y="3"/>
            <a:ext cx="12192000" cy="40005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5" name="Text Box 2">
            <a:extLst>
              <a:ext uri="{FF2B5EF4-FFF2-40B4-BE49-F238E27FC236}">
                <a16:creationId xmlns:a16="http://schemas.microsoft.com/office/drawing/2014/main" id="{092A1320-FB52-C5EE-CED6-9F215C39EF17}"/>
              </a:ext>
            </a:extLst>
          </p:cNvPr>
          <p:cNvSpPr txBox="1">
            <a:spLocks noChangeArrowheads="1"/>
          </p:cNvSpPr>
          <p:nvPr/>
        </p:nvSpPr>
        <p:spPr bwMode="auto">
          <a:xfrm>
            <a:off x="1494034" y="48266"/>
            <a:ext cx="9881780" cy="311150"/>
          </a:xfrm>
          <a:prstGeom prst="rect">
            <a:avLst/>
          </a:prstGeom>
          <a:solidFill>
            <a:srgbClr val="FFFFFF"/>
          </a:solidFill>
          <a:ln w="9525">
            <a:solidFill>
              <a:srgbClr val="000000"/>
            </a:solidFill>
            <a:miter lim="800000"/>
            <a:headEnd/>
            <a:tailEnd/>
          </a:ln>
        </p:spPr>
        <p:txBody>
          <a:bodyPr rot="0" vert="horz" wrap="square" lIns="91440" tIns="45721" rIns="91440" bIns="45721" anchor="t" anchorCtr="0">
            <a:noAutofit/>
          </a:bodyPr>
          <a:lstStyle/>
          <a:p>
            <a:pPr>
              <a:lnSpc>
                <a:spcPct val="107000"/>
              </a:lnSpc>
              <a:spcAft>
                <a:spcPts val="800"/>
              </a:spcAft>
            </a:pPr>
            <a:r>
              <a:rPr lang="en-US" sz="1100" kern="100" dirty="0">
                <a:solidFill>
                  <a:srgbClr val="808080"/>
                </a:solidFill>
                <a:latin typeface="Calibri" panose="020F0502020204030204" pitchFamily="34" charset="0"/>
                <a:ea typeface="游明朝" panose="02020400000000000000" pitchFamily="18" charset="-128"/>
                <a:cs typeface="Times New Roman" panose="02020603050405020304" pitchFamily="18" charset="0"/>
              </a:rPr>
              <a:t>Search with Google or enter address</a:t>
            </a:r>
            <a:endParaRPr lang="en-US" sz="1100" kern="100" dirty="0">
              <a:latin typeface="Calibri" panose="020F0502020204030204" pitchFamily="34" charset="0"/>
              <a:ea typeface="游明朝" panose="02020400000000000000" pitchFamily="18" charset="-128"/>
              <a:cs typeface="Times New Roman" panose="02020603050405020304" pitchFamily="18" charset="0"/>
            </a:endParaRPr>
          </a:p>
        </p:txBody>
      </p:sp>
      <p:sp>
        <p:nvSpPr>
          <p:cNvPr id="6" name="Arrow: Left 5">
            <a:extLst>
              <a:ext uri="{FF2B5EF4-FFF2-40B4-BE49-F238E27FC236}">
                <a16:creationId xmlns:a16="http://schemas.microsoft.com/office/drawing/2014/main" id="{ECCADD4C-7645-D662-EE33-71257FB7369F}"/>
              </a:ext>
            </a:extLst>
          </p:cNvPr>
          <p:cNvSpPr/>
          <p:nvPr/>
        </p:nvSpPr>
        <p:spPr>
          <a:xfrm>
            <a:off x="164095"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7" name="Arrow: Left 6">
            <a:extLst>
              <a:ext uri="{FF2B5EF4-FFF2-40B4-BE49-F238E27FC236}">
                <a16:creationId xmlns:a16="http://schemas.microsoft.com/office/drawing/2014/main" id="{739F9A18-2FD4-9E7E-0758-B5CCE635814B}"/>
              </a:ext>
            </a:extLst>
          </p:cNvPr>
          <p:cNvSpPr/>
          <p:nvPr/>
        </p:nvSpPr>
        <p:spPr>
          <a:xfrm rot="10800000">
            <a:off x="612476"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8" name="Arrow: Circular 7">
            <a:extLst>
              <a:ext uri="{FF2B5EF4-FFF2-40B4-BE49-F238E27FC236}">
                <a16:creationId xmlns:a16="http://schemas.microsoft.com/office/drawing/2014/main" id="{678A809E-9190-FDB6-08AC-8EF81C61765F}"/>
              </a:ext>
            </a:extLst>
          </p:cNvPr>
          <p:cNvSpPr/>
          <p:nvPr/>
        </p:nvSpPr>
        <p:spPr>
          <a:xfrm>
            <a:off x="1005996" y="48262"/>
            <a:ext cx="298092"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16" name="Rectangle 15">
            <a:extLst>
              <a:ext uri="{FF2B5EF4-FFF2-40B4-BE49-F238E27FC236}">
                <a16:creationId xmlns:a16="http://schemas.microsoft.com/office/drawing/2014/main" id="{6E79876F-F5F1-A58A-0F62-8B196D7C2203}"/>
              </a:ext>
            </a:extLst>
          </p:cNvPr>
          <p:cNvSpPr/>
          <p:nvPr/>
        </p:nvSpPr>
        <p:spPr>
          <a:xfrm flipV="1">
            <a:off x="42118" y="1446708"/>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pic>
        <p:nvPicPr>
          <p:cNvPr id="19" name="Picture 18" descr="Hand-drawn yellow balloon-animal dog surrounded by a blue circle.">
            <a:extLst>
              <a:ext uri="{FF2B5EF4-FFF2-40B4-BE49-F238E27FC236}">
                <a16:creationId xmlns:a16="http://schemas.microsoft.com/office/drawing/2014/main" id="{2738A383-AFE8-1D8E-033A-C8447C64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 y="434851"/>
            <a:ext cx="715088" cy="723828"/>
          </a:xfrm>
          <a:prstGeom prst="rect">
            <a:avLst/>
          </a:prstGeom>
        </p:spPr>
      </p:pic>
      <p:pic>
        <p:nvPicPr>
          <p:cNvPr id="20" name="Picture 19" descr="Large capital &quot;P&quot; in dark blue with two shadow layers of the &quot;P&quot; in light blue and gray. The words &quot;Paradigm Pet Professionals&quot; stacked on the right side of the Large capital &quot;P.&quot;&#10;&#10;">
            <a:extLst>
              <a:ext uri="{FF2B5EF4-FFF2-40B4-BE49-F238E27FC236}">
                <a16:creationId xmlns:a16="http://schemas.microsoft.com/office/drawing/2014/main" id="{B9E72BF0-EAB2-776A-23A4-D745EE8A1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753" y="684857"/>
            <a:ext cx="3683934" cy="689273"/>
          </a:xfrm>
          <a:prstGeom prst="rect">
            <a:avLst/>
          </a:prstGeom>
        </p:spPr>
      </p:pic>
      <p:sp>
        <p:nvSpPr>
          <p:cNvPr id="21" name="Rectangle 20">
            <a:extLst>
              <a:ext uri="{FF2B5EF4-FFF2-40B4-BE49-F238E27FC236}">
                <a16:creationId xmlns:a16="http://schemas.microsoft.com/office/drawing/2014/main" id="{81F797B5-C2E6-4B2F-FDF0-45BE200B4092}"/>
              </a:ext>
            </a:extLst>
          </p:cNvPr>
          <p:cNvSpPr/>
          <p:nvPr/>
        </p:nvSpPr>
        <p:spPr>
          <a:xfrm flipV="1">
            <a:off x="6" y="6127439"/>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22" name="TextBox 21">
            <a:extLst>
              <a:ext uri="{FF2B5EF4-FFF2-40B4-BE49-F238E27FC236}">
                <a16:creationId xmlns:a16="http://schemas.microsoft.com/office/drawing/2014/main" id="{391E5927-A915-B59A-D9D7-FACDBB1FF52B}"/>
              </a:ext>
            </a:extLst>
          </p:cNvPr>
          <p:cNvSpPr txBox="1"/>
          <p:nvPr/>
        </p:nvSpPr>
        <p:spPr>
          <a:xfrm>
            <a:off x="313147" y="2408240"/>
            <a:ext cx="11707413" cy="3996992"/>
          </a:xfrm>
          <a:prstGeom prst="rect">
            <a:avLst/>
          </a:prstGeom>
          <a:noFill/>
        </p:spPr>
        <p:txBody>
          <a:bodyPr wrap="square" rtlCol="0">
            <a:spAutoFit/>
          </a:bodyPr>
          <a:lstStyle/>
          <a:p>
            <a:pPr>
              <a:lnSpc>
                <a:spcPct val="107000"/>
              </a:lnSpc>
            </a:pPr>
            <a:r>
              <a:rPr lang="en-US" sz="16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Birds are very intriguing creatures as they can range from birds as small as a Cuban bee hummingbird (about two inches long and a little over 1/20 of an ounce) to as large as an ostrich. While most birds fly, there are some that don't. Birds are amazing and each breed is unique in its own way, particularly when it comes to their relational needs and well-being. Unfortunately, birds can experience sadness and depression just like humans. Several root causes may be responsible for your bird's depression such as an illness (either physical or mental), losing its companion, or increasingly becoming bored. Some signs to help identify if your bird is experiencing depression may include the following:</a:t>
            </a:r>
            <a:endParaRPr lang="en-US" sz="1600" dirty="0">
              <a:latin typeface="Calibri" panose="020F0502020204030204" pitchFamily="34" charset="0"/>
              <a:ea typeface="Calibri" panose="020F0502020204030204" pitchFamily="34" charset="0"/>
              <a:cs typeface="Arial" panose="020B0604020202020204" pitchFamily="34" charset="0"/>
            </a:endParaRPr>
          </a:p>
          <a:p>
            <a:pPr marL="342890" indent="-342890">
              <a:lnSpc>
                <a:spcPct val="107000"/>
              </a:lnSpc>
              <a:buSzPts val="1000"/>
              <a:buFont typeface="Symbol" panose="05050102010706020507" pitchFamily="18" charset="2"/>
              <a:buChar char=""/>
              <a:tabLst>
                <a:tab pos="457183" algn="l"/>
              </a:tabLst>
            </a:pPr>
            <a:r>
              <a:rPr lang="en-US" sz="16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reduced appetite</a:t>
            </a:r>
            <a:endPar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890" indent="-342890">
              <a:lnSpc>
                <a:spcPct val="107000"/>
              </a:lnSpc>
              <a:buSzPts val="1000"/>
              <a:buFont typeface="Symbol" panose="05050102010706020507" pitchFamily="18" charset="2"/>
              <a:buChar char=""/>
              <a:tabLst>
                <a:tab pos="457183" algn="l"/>
              </a:tabLst>
            </a:pPr>
            <a:r>
              <a:rPr lang="en-US" sz="16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becoming increasingly irritable</a:t>
            </a:r>
            <a:endPar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890" indent="-342890">
              <a:lnSpc>
                <a:spcPct val="107000"/>
              </a:lnSpc>
              <a:buSzPts val="1000"/>
              <a:buFont typeface="Symbol" panose="05050102010706020507" pitchFamily="18" charset="2"/>
              <a:buChar char=""/>
              <a:tabLst>
                <a:tab pos="457183" algn="l"/>
              </a:tabLst>
            </a:pPr>
            <a:r>
              <a:rPr lang="en-US" sz="16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aggressive behavior</a:t>
            </a:r>
            <a:endPar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marL="342890" indent="-342890">
              <a:lnSpc>
                <a:spcPct val="107000"/>
              </a:lnSpc>
              <a:buSzPts val="1000"/>
              <a:buFont typeface="Symbol" panose="05050102010706020507" pitchFamily="18" charset="2"/>
              <a:buChar char=""/>
              <a:tabLst>
                <a:tab pos="457183" algn="l"/>
              </a:tabLst>
            </a:pPr>
            <a:r>
              <a:rPr lang="en-US" sz="16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songs have a different, more solemn tone</a:t>
            </a:r>
          </a:p>
          <a:p>
            <a:pPr marL="342890" indent="-342890">
              <a:lnSpc>
                <a:spcPct val="107000"/>
              </a:lnSpc>
              <a:buSzPts val="1000"/>
              <a:buFont typeface="Symbol" panose="05050102010706020507" pitchFamily="18" charset="2"/>
              <a:buChar char=""/>
              <a:tabLst>
                <a:tab pos="457183" algn="l"/>
              </a:tabLst>
            </a:pPr>
            <a:endParaRPr lang="en-US" sz="1600" dirty="0">
              <a:solidFill>
                <a:srgbClr val="000000"/>
              </a:solidFill>
              <a:latin typeface="Calibri" panose="020F0502020204030204" pitchFamily="34" charset="0"/>
              <a:ea typeface="Calibri" panose="020F0502020204030204" pitchFamily="34" charset="0"/>
              <a:cs typeface="Arial" panose="020B0604020202020204" pitchFamily="34" charset="0"/>
            </a:endParaRPr>
          </a:p>
          <a:p>
            <a:pPr>
              <a:lnSpc>
                <a:spcPct val="107000"/>
              </a:lnSpc>
            </a:pPr>
            <a:r>
              <a:rPr lang="en-US" sz="16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Be sure to tell your veterinarian if you see signs of any of these symptoms. Just like many illnesses, identifying and treating the symptoms earlier may drastically increase the lifespan of your birdie.</a:t>
            </a:r>
            <a:endParaRPr lang="en-US" sz="1600" dirty="0">
              <a:latin typeface="Calibri" panose="020F0502020204030204" pitchFamily="34" charset="0"/>
              <a:ea typeface="Calibri" panose="020F0502020204030204" pitchFamily="34" charset="0"/>
              <a:cs typeface="Arial" panose="020B0604020202020204" pitchFamily="34" charset="0"/>
            </a:endParaRPr>
          </a:p>
          <a:p>
            <a:endParaRPr lang="en-US" sz="1404" dirty="0"/>
          </a:p>
        </p:txBody>
      </p:sp>
      <p:sp>
        <p:nvSpPr>
          <p:cNvPr id="25" name="Rectangle 24">
            <a:extLst>
              <a:ext uri="{FF2B5EF4-FFF2-40B4-BE49-F238E27FC236}">
                <a16:creationId xmlns:a16="http://schemas.microsoft.com/office/drawing/2014/main" id="{3DB23669-5A21-664E-CBFD-4FBFA19E509A}"/>
              </a:ext>
            </a:extLst>
          </p:cNvPr>
          <p:cNvSpPr/>
          <p:nvPr/>
        </p:nvSpPr>
        <p:spPr>
          <a:xfrm>
            <a:off x="46438" y="1961552"/>
            <a:ext cx="12191998" cy="421116"/>
          </a:xfrm>
          <a:prstGeom prst="rect">
            <a:avLst/>
          </a:prstGeom>
          <a:solidFill>
            <a:srgbClr val="466BB5"/>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404"/>
          </a:p>
        </p:txBody>
      </p:sp>
      <p:sp>
        <p:nvSpPr>
          <p:cNvPr id="36" name="Rectangle 35">
            <a:extLst>
              <a:ext uri="{FF2B5EF4-FFF2-40B4-BE49-F238E27FC236}">
                <a16:creationId xmlns:a16="http://schemas.microsoft.com/office/drawing/2014/main" id="{FFA8725A-C6BE-FDA0-016B-BD652362045D}"/>
              </a:ext>
            </a:extLst>
          </p:cNvPr>
          <p:cNvSpPr/>
          <p:nvPr/>
        </p:nvSpPr>
        <p:spPr>
          <a:xfrm>
            <a:off x="195477" y="2002831"/>
            <a:ext cx="5146546" cy="338556"/>
          </a:xfrm>
          <a:prstGeom prst="rect">
            <a:avLst/>
          </a:prstGeom>
          <a:noFill/>
        </p:spPr>
        <p:txBody>
          <a:bodyPr wrap="square" lIns="91440" tIns="45721" rIns="91440" bIns="45721">
            <a:spAutoFit/>
          </a:bodyPr>
          <a:lstStyle/>
          <a:p>
            <a:r>
              <a:rPr lang="en-US" sz="1600" dirty="0">
                <a:ln w="0"/>
                <a:effectLst>
                  <a:outerShdw blurRad="38100" dist="19050" dir="2700000" algn="tl" rotWithShape="0">
                    <a:schemeClr val="dk1">
                      <a:alpha val="40000"/>
                    </a:schemeClr>
                  </a:outerShdw>
                </a:effectLst>
              </a:rPr>
              <a:t>	HOME	CATS	DOGS	</a:t>
            </a:r>
            <a:r>
              <a:rPr lang="en-US" sz="1600" b="1" dirty="0">
                <a:ln w="0"/>
                <a:effectLst>
                  <a:outerShdw blurRad="38100" dist="19050" dir="2700000" algn="tl" rotWithShape="0">
                    <a:schemeClr val="dk1">
                      <a:alpha val="40000"/>
                    </a:schemeClr>
                  </a:outerShdw>
                </a:effectLst>
              </a:rPr>
              <a:t>BIRDS</a:t>
            </a:r>
            <a:r>
              <a:rPr lang="en-US" sz="1600" dirty="0">
                <a:ln w="0"/>
                <a:effectLst>
                  <a:outerShdw blurRad="38100" dist="19050" dir="2700000" algn="tl" rotWithShape="0">
                    <a:schemeClr val="dk1">
                      <a:alpha val="40000"/>
                    </a:schemeClr>
                  </a:outerShdw>
                </a:effectLst>
              </a:rPr>
              <a:t>	</a:t>
            </a:r>
          </a:p>
        </p:txBody>
      </p:sp>
      <p:sp>
        <p:nvSpPr>
          <p:cNvPr id="40" name="Rectangle: Rounded Corners 39">
            <a:extLst>
              <a:ext uri="{FF2B5EF4-FFF2-40B4-BE49-F238E27FC236}">
                <a16:creationId xmlns:a16="http://schemas.microsoft.com/office/drawing/2014/main" id="{E7959EA4-C9AF-29C9-8593-11FA80CBFCAB}"/>
              </a:ext>
            </a:extLst>
          </p:cNvPr>
          <p:cNvSpPr/>
          <p:nvPr/>
        </p:nvSpPr>
        <p:spPr>
          <a:xfrm>
            <a:off x="9348187" y="1515990"/>
            <a:ext cx="2755232" cy="400052"/>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4"/>
          </a:p>
        </p:txBody>
      </p:sp>
      <p:sp>
        <p:nvSpPr>
          <p:cNvPr id="38" name="Rectangle 37">
            <a:extLst>
              <a:ext uri="{FF2B5EF4-FFF2-40B4-BE49-F238E27FC236}">
                <a16:creationId xmlns:a16="http://schemas.microsoft.com/office/drawing/2014/main" id="{6E3AF058-AB8D-2121-44D3-AEBE2647C9E1}"/>
              </a:ext>
            </a:extLst>
          </p:cNvPr>
          <p:cNvSpPr/>
          <p:nvPr/>
        </p:nvSpPr>
        <p:spPr>
          <a:xfrm>
            <a:off x="9798653" y="1592250"/>
            <a:ext cx="2232343" cy="307907"/>
          </a:xfrm>
          <a:prstGeom prst="rect">
            <a:avLst/>
          </a:prstGeom>
          <a:noFill/>
        </p:spPr>
        <p:txBody>
          <a:bodyPr wrap="square" lIns="91440" tIns="45721" rIns="91440" bIns="45721">
            <a:spAutoFit/>
          </a:bodyPr>
          <a:lstStyle/>
          <a:p>
            <a:pPr algn="ctr"/>
            <a:r>
              <a:rPr lang="en-US" sz="1401" b="1" dirty="0">
                <a:ln w="0"/>
                <a:effectLst>
                  <a:outerShdw blurRad="38100" dist="19050" dir="2700000" algn="tl" rotWithShape="0">
                    <a:schemeClr val="dk1">
                      <a:alpha val="40000"/>
                    </a:schemeClr>
                  </a:outerShdw>
                </a:effectLst>
              </a:rPr>
              <a:t>SCHEDULE A CONSULATION</a:t>
            </a:r>
          </a:p>
        </p:txBody>
      </p:sp>
      <p:pic>
        <p:nvPicPr>
          <p:cNvPr id="42" name="Graphic 41" descr="Clock with solid fill">
            <a:extLst>
              <a:ext uri="{FF2B5EF4-FFF2-40B4-BE49-F238E27FC236}">
                <a16:creationId xmlns:a16="http://schemas.microsoft.com/office/drawing/2014/main" id="{EF3B74E6-110A-7A26-F30D-2D68DF144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8094" y="1542273"/>
            <a:ext cx="365760" cy="365760"/>
          </a:xfrm>
          <a:prstGeom prst="rect">
            <a:avLst/>
          </a:prstGeom>
        </p:spPr>
      </p:pic>
      <p:sp>
        <p:nvSpPr>
          <p:cNvPr id="43" name="Rectangle 42">
            <a:extLst>
              <a:ext uri="{FF2B5EF4-FFF2-40B4-BE49-F238E27FC236}">
                <a16:creationId xmlns:a16="http://schemas.microsoft.com/office/drawing/2014/main" id="{F41C6A6A-F8F6-3248-CFED-DBDCEE1579FF}"/>
              </a:ext>
            </a:extLst>
          </p:cNvPr>
          <p:cNvSpPr/>
          <p:nvPr/>
        </p:nvSpPr>
        <p:spPr>
          <a:xfrm>
            <a:off x="751246" y="6269271"/>
            <a:ext cx="10775015" cy="307907"/>
          </a:xfrm>
          <a:prstGeom prst="rect">
            <a:avLst/>
          </a:prstGeom>
          <a:noFill/>
        </p:spPr>
        <p:txBody>
          <a:bodyPr wrap="square" lIns="91440" tIns="45721" rIns="91440" bIns="45721">
            <a:spAutoFit/>
          </a:bodyPr>
          <a:lstStyle/>
          <a:p>
            <a:r>
              <a:rPr lang="en-US" sz="1401" dirty="0">
                <a:ln w="0"/>
                <a:effectLst>
                  <a:outerShdw blurRad="38100" dist="19050" dir="2700000" algn="tl" rotWithShape="0">
                    <a:schemeClr val="dk1">
                      <a:alpha val="40000"/>
                    </a:schemeClr>
                  </a:outerShdw>
                </a:effectLst>
              </a:rPr>
              <a:t>ABOUT US					NEWS &amp; INFO				SUPPORT	</a:t>
            </a:r>
          </a:p>
        </p:txBody>
      </p:sp>
      <p:pic>
        <p:nvPicPr>
          <p:cNvPr id="45" name="Graphic 44" descr="Wheelchair access outline">
            <a:extLst>
              <a:ext uri="{FF2B5EF4-FFF2-40B4-BE49-F238E27FC236}">
                <a16:creationId xmlns:a16="http://schemas.microsoft.com/office/drawing/2014/main" id="{830FE2D1-C6E8-275D-505F-C7E865FC9A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36279" y="405940"/>
            <a:ext cx="597835" cy="597835"/>
          </a:xfrm>
          <a:prstGeom prst="rect">
            <a:avLst/>
          </a:prstGeom>
        </p:spPr>
      </p:pic>
      <p:sp>
        <p:nvSpPr>
          <p:cNvPr id="3" name="TextBox 2">
            <a:extLst>
              <a:ext uri="{FF2B5EF4-FFF2-40B4-BE49-F238E27FC236}">
                <a16:creationId xmlns:a16="http://schemas.microsoft.com/office/drawing/2014/main" id="{4E65B23A-7253-84BE-F399-D496FC7D2758}"/>
              </a:ext>
            </a:extLst>
          </p:cNvPr>
          <p:cNvSpPr txBox="1"/>
          <p:nvPr/>
        </p:nvSpPr>
        <p:spPr>
          <a:xfrm>
            <a:off x="104298" y="1564995"/>
            <a:ext cx="1389732" cy="307905"/>
          </a:xfrm>
          <a:prstGeom prst="rect">
            <a:avLst/>
          </a:prstGeom>
          <a:noFill/>
        </p:spPr>
        <p:txBody>
          <a:bodyPr wrap="square">
            <a:spAutoFit/>
          </a:bodyPr>
          <a:lstStyle/>
          <a:p>
            <a:pPr algn="ctr"/>
            <a:r>
              <a:rPr lang="en-US" sz="1401" dirty="0">
                <a:ln w="0"/>
              </a:rPr>
              <a:t>HOME --&gt; BIRDS</a:t>
            </a:r>
          </a:p>
        </p:txBody>
      </p:sp>
      <p:sp>
        <p:nvSpPr>
          <p:cNvPr id="13" name="Rectangle 12">
            <a:hlinkClick r:id="rId8" action="ppaction://hlinksldjump"/>
            <a:extLst>
              <a:ext uri="{FF2B5EF4-FFF2-40B4-BE49-F238E27FC236}">
                <a16:creationId xmlns:a16="http://schemas.microsoft.com/office/drawing/2014/main" id="{A5A65202-7A90-8CD8-04A0-0C4F06CDC949}"/>
              </a:ext>
            </a:extLst>
          </p:cNvPr>
          <p:cNvSpPr>
            <a:spLocks/>
          </p:cNvSpPr>
          <p:nvPr/>
        </p:nvSpPr>
        <p:spPr>
          <a:xfrm>
            <a:off x="1173709" y="2040485"/>
            <a:ext cx="587508"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4" name="Rectangle 13">
            <a:hlinkClick r:id="rId9" action="ppaction://hlinksldjump"/>
            <a:extLst>
              <a:ext uri="{FF2B5EF4-FFF2-40B4-BE49-F238E27FC236}">
                <a16:creationId xmlns:a16="http://schemas.microsoft.com/office/drawing/2014/main" id="{93C79A3B-127F-C0D8-6257-4D964877445C}"/>
              </a:ext>
            </a:extLst>
          </p:cNvPr>
          <p:cNvSpPr/>
          <p:nvPr/>
        </p:nvSpPr>
        <p:spPr>
          <a:xfrm>
            <a:off x="2088112" y="201604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5" name="Rectangle 14">
            <a:hlinkClick r:id="rId10" action="ppaction://hlinksldjump"/>
            <a:extLst>
              <a:ext uri="{FF2B5EF4-FFF2-40B4-BE49-F238E27FC236}">
                <a16:creationId xmlns:a16="http://schemas.microsoft.com/office/drawing/2014/main" id="{FF6567CA-4831-4B0C-DAF7-CB30D0B0DCCB}"/>
              </a:ext>
            </a:extLst>
          </p:cNvPr>
          <p:cNvSpPr/>
          <p:nvPr/>
        </p:nvSpPr>
        <p:spPr>
          <a:xfrm>
            <a:off x="3032081" y="201717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7" name="Rectangle 16">
            <a:hlinkClick r:id="rId11" action="ppaction://hlinksldjump"/>
            <a:extLst>
              <a:ext uri="{FF2B5EF4-FFF2-40B4-BE49-F238E27FC236}">
                <a16:creationId xmlns:a16="http://schemas.microsoft.com/office/drawing/2014/main" id="{0C91C21B-56DC-AEE5-36C7-A5D51C8FFFE5}"/>
              </a:ext>
            </a:extLst>
          </p:cNvPr>
          <p:cNvSpPr/>
          <p:nvPr/>
        </p:nvSpPr>
        <p:spPr>
          <a:xfrm>
            <a:off x="9301763" y="1492424"/>
            <a:ext cx="2843815" cy="4691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pic>
        <p:nvPicPr>
          <p:cNvPr id="2" name="Picture 1" descr="Cockatiel on wire bird cage looking to the left.">
            <a:hlinkClick r:id="rId11" action="ppaction://hlinksldjump"/>
            <a:extLst>
              <a:ext uri="{FF2B5EF4-FFF2-40B4-BE49-F238E27FC236}">
                <a16:creationId xmlns:a16="http://schemas.microsoft.com/office/drawing/2014/main" id="{4212FF0A-57FF-4B38-99CE-D87C6E561D5F}"/>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1" b="3263"/>
          <a:stretch/>
        </p:blipFill>
        <p:spPr bwMode="auto">
          <a:xfrm>
            <a:off x="5840496" y="4078613"/>
            <a:ext cx="2703004" cy="1427124"/>
          </a:xfrm>
          <a:prstGeom prst="rect">
            <a:avLst/>
          </a:prstGeom>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9" name="Oval 8">
            <a:hlinkClick r:id="rId8" action="ppaction://hlinksldjump"/>
            <a:extLst>
              <a:ext uri="{FF2B5EF4-FFF2-40B4-BE49-F238E27FC236}">
                <a16:creationId xmlns:a16="http://schemas.microsoft.com/office/drawing/2014/main" id="{AFB09D8A-256C-50C8-5D71-194C59DCA103}"/>
              </a:ext>
            </a:extLst>
          </p:cNvPr>
          <p:cNvSpPr/>
          <p:nvPr/>
        </p:nvSpPr>
        <p:spPr>
          <a:xfrm>
            <a:off x="6894" y="446213"/>
            <a:ext cx="810519" cy="75273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8" action="ppaction://hlinksldjump"/>
            <a:extLst>
              <a:ext uri="{FF2B5EF4-FFF2-40B4-BE49-F238E27FC236}">
                <a16:creationId xmlns:a16="http://schemas.microsoft.com/office/drawing/2014/main" id="{26D6DEA8-A15C-AB66-9FF1-75DDD425E0EE}"/>
              </a:ext>
            </a:extLst>
          </p:cNvPr>
          <p:cNvSpPr>
            <a:spLocks/>
          </p:cNvSpPr>
          <p:nvPr/>
        </p:nvSpPr>
        <p:spPr>
          <a:xfrm>
            <a:off x="195477" y="1564366"/>
            <a:ext cx="555769"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Tree>
    <p:extLst>
      <p:ext uri="{BB962C8B-B14F-4D97-AF65-F5344CB8AC3E}">
        <p14:creationId xmlns:p14="http://schemas.microsoft.com/office/powerpoint/2010/main" val="162528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E482E6-688C-7AFA-8269-15EF91FB136D}"/>
              </a:ext>
            </a:extLst>
          </p:cNvPr>
          <p:cNvSpPr/>
          <p:nvPr/>
        </p:nvSpPr>
        <p:spPr>
          <a:xfrm>
            <a:off x="0" y="3"/>
            <a:ext cx="12192000" cy="40005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5" name="Text Box 2">
            <a:extLst>
              <a:ext uri="{FF2B5EF4-FFF2-40B4-BE49-F238E27FC236}">
                <a16:creationId xmlns:a16="http://schemas.microsoft.com/office/drawing/2014/main" id="{092A1320-FB52-C5EE-CED6-9F215C39EF17}"/>
              </a:ext>
            </a:extLst>
          </p:cNvPr>
          <p:cNvSpPr txBox="1">
            <a:spLocks noChangeArrowheads="1"/>
          </p:cNvSpPr>
          <p:nvPr/>
        </p:nvSpPr>
        <p:spPr bwMode="auto">
          <a:xfrm>
            <a:off x="1494034" y="48266"/>
            <a:ext cx="9881780" cy="311150"/>
          </a:xfrm>
          <a:prstGeom prst="rect">
            <a:avLst/>
          </a:prstGeom>
          <a:solidFill>
            <a:srgbClr val="FFFFFF"/>
          </a:solidFill>
          <a:ln w="9525">
            <a:solidFill>
              <a:srgbClr val="000000"/>
            </a:solidFill>
            <a:miter lim="800000"/>
            <a:headEnd/>
            <a:tailEnd/>
          </a:ln>
        </p:spPr>
        <p:txBody>
          <a:bodyPr rot="0" vert="horz" wrap="square" lIns="91440" tIns="45721" rIns="91440" bIns="45721" anchor="t" anchorCtr="0">
            <a:noAutofit/>
          </a:bodyPr>
          <a:lstStyle/>
          <a:p>
            <a:pPr>
              <a:lnSpc>
                <a:spcPct val="107000"/>
              </a:lnSpc>
              <a:spcAft>
                <a:spcPts val="800"/>
              </a:spcAft>
            </a:pPr>
            <a:r>
              <a:rPr lang="en-US" sz="1100" kern="100" dirty="0">
                <a:solidFill>
                  <a:srgbClr val="808080"/>
                </a:solidFill>
                <a:latin typeface="Calibri" panose="020F0502020204030204" pitchFamily="34" charset="0"/>
                <a:ea typeface="游明朝" panose="02020400000000000000" pitchFamily="18" charset="-128"/>
                <a:cs typeface="Times New Roman" panose="02020603050405020304" pitchFamily="18" charset="0"/>
              </a:rPr>
              <a:t>Search with Google or enter address</a:t>
            </a:r>
            <a:endParaRPr lang="en-US" sz="1100" kern="100" dirty="0">
              <a:latin typeface="Calibri" panose="020F0502020204030204" pitchFamily="34" charset="0"/>
              <a:ea typeface="游明朝" panose="02020400000000000000" pitchFamily="18" charset="-128"/>
              <a:cs typeface="Times New Roman" panose="02020603050405020304" pitchFamily="18" charset="0"/>
            </a:endParaRPr>
          </a:p>
        </p:txBody>
      </p:sp>
      <p:sp>
        <p:nvSpPr>
          <p:cNvPr id="6" name="Arrow: Left 5">
            <a:extLst>
              <a:ext uri="{FF2B5EF4-FFF2-40B4-BE49-F238E27FC236}">
                <a16:creationId xmlns:a16="http://schemas.microsoft.com/office/drawing/2014/main" id="{ECCADD4C-7645-D662-EE33-71257FB7369F}"/>
              </a:ext>
            </a:extLst>
          </p:cNvPr>
          <p:cNvSpPr/>
          <p:nvPr/>
        </p:nvSpPr>
        <p:spPr>
          <a:xfrm>
            <a:off x="164095"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7" name="Arrow: Left 6">
            <a:extLst>
              <a:ext uri="{FF2B5EF4-FFF2-40B4-BE49-F238E27FC236}">
                <a16:creationId xmlns:a16="http://schemas.microsoft.com/office/drawing/2014/main" id="{739F9A18-2FD4-9E7E-0758-B5CCE635814B}"/>
              </a:ext>
            </a:extLst>
          </p:cNvPr>
          <p:cNvSpPr/>
          <p:nvPr/>
        </p:nvSpPr>
        <p:spPr>
          <a:xfrm rot="10800000">
            <a:off x="612476" y="112958"/>
            <a:ext cx="298092" cy="213360"/>
          </a:xfrm>
          <a:prstGeom prst="leftArrow">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8" name="Arrow: Circular 7">
            <a:extLst>
              <a:ext uri="{FF2B5EF4-FFF2-40B4-BE49-F238E27FC236}">
                <a16:creationId xmlns:a16="http://schemas.microsoft.com/office/drawing/2014/main" id="{678A809E-9190-FDB6-08AC-8EF81C61765F}"/>
              </a:ext>
            </a:extLst>
          </p:cNvPr>
          <p:cNvSpPr/>
          <p:nvPr/>
        </p:nvSpPr>
        <p:spPr>
          <a:xfrm>
            <a:off x="1005996" y="48262"/>
            <a:ext cx="298092" cy="311150"/>
          </a:xfrm>
          <a:prstGeom prst="circularArrow">
            <a:avLst>
              <a:gd name="adj1" fmla="val 12500"/>
              <a:gd name="adj2" fmla="val 1142319"/>
              <a:gd name="adj3" fmla="val 20457681"/>
              <a:gd name="adj4" fmla="val 2380119"/>
              <a:gd name="adj5" fmla="val 14030"/>
            </a:avLst>
          </a:prstGeom>
          <a:solidFill>
            <a:schemeClr val="bg2">
              <a:lumMod val="9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16" name="Rectangle 15">
            <a:extLst>
              <a:ext uri="{FF2B5EF4-FFF2-40B4-BE49-F238E27FC236}">
                <a16:creationId xmlns:a16="http://schemas.microsoft.com/office/drawing/2014/main" id="{6E79876F-F5F1-A58A-0F62-8B196D7C2203}"/>
              </a:ext>
            </a:extLst>
          </p:cNvPr>
          <p:cNvSpPr/>
          <p:nvPr/>
        </p:nvSpPr>
        <p:spPr>
          <a:xfrm flipV="1">
            <a:off x="42118" y="1446708"/>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pic>
        <p:nvPicPr>
          <p:cNvPr id="19" name="Picture 18" descr="Hand-drawn yellow balloon-animal dog surrounded by a blue circle.">
            <a:extLst>
              <a:ext uri="{FF2B5EF4-FFF2-40B4-BE49-F238E27FC236}">
                <a16:creationId xmlns:a16="http://schemas.microsoft.com/office/drawing/2014/main" id="{2738A383-AFE8-1D8E-033A-C8447C64A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 y="434851"/>
            <a:ext cx="715088" cy="723828"/>
          </a:xfrm>
          <a:prstGeom prst="rect">
            <a:avLst/>
          </a:prstGeom>
        </p:spPr>
      </p:pic>
      <p:pic>
        <p:nvPicPr>
          <p:cNvPr id="20" name="Picture 19" descr="Large capital &quot;P&quot; in dark blue with two shadow layers of the &quot;P&quot; in light blue and gray. The words &quot;Paradigm Pet Professionals&quot; stacked on the right side of the Large capital &quot;P.&quot;&#10;&#10;">
            <a:extLst>
              <a:ext uri="{FF2B5EF4-FFF2-40B4-BE49-F238E27FC236}">
                <a16:creationId xmlns:a16="http://schemas.microsoft.com/office/drawing/2014/main" id="{B9E72BF0-EAB2-776A-23A4-D745EE8A1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753" y="684857"/>
            <a:ext cx="3683934" cy="689273"/>
          </a:xfrm>
          <a:prstGeom prst="rect">
            <a:avLst/>
          </a:prstGeom>
        </p:spPr>
      </p:pic>
      <p:sp>
        <p:nvSpPr>
          <p:cNvPr id="21" name="Rectangle 20">
            <a:extLst>
              <a:ext uri="{FF2B5EF4-FFF2-40B4-BE49-F238E27FC236}">
                <a16:creationId xmlns:a16="http://schemas.microsoft.com/office/drawing/2014/main" id="{81F797B5-C2E6-4B2F-FDF0-45BE200B4092}"/>
              </a:ext>
            </a:extLst>
          </p:cNvPr>
          <p:cNvSpPr/>
          <p:nvPr/>
        </p:nvSpPr>
        <p:spPr>
          <a:xfrm flipV="1">
            <a:off x="6" y="6127439"/>
            <a:ext cx="12191998" cy="45719"/>
          </a:xfrm>
          <a:prstGeom prst="rect">
            <a:avLst/>
          </a:prstGeom>
          <a:solidFill>
            <a:srgbClr val="466BB5"/>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1" rIns="91440" bIns="45721" numCol="1" spcCol="0" rtlCol="0" fromWordArt="0" anchor="ctr" anchorCtr="0" forceAA="0" compatLnSpc="1">
            <a:prstTxWarp prst="textNoShape">
              <a:avLst/>
            </a:prstTxWarp>
            <a:noAutofit/>
          </a:bodyPr>
          <a:lstStyle/>
          <a:p>
            <a:endParaRPr lang="en-US" sz="1404"/>
          </a:p>
        </p:txBody>
      </p:sp>
      <p:sp>
        <p:nvSpPr>
          <p:cNvPr id="25" name="Rectangle 24">
            <a:extLst>
              <a:ext uri="{FF2B5EF4-FFF2-40B4-BE49-F238E27FC236}">
                <a16:creationId xmlns:a16="http://schemas.microsoft.com/office/drawing/2014/main" id="{3DB23669-5A21-664E-CBFD-4FBFA19E509A}"/>
              </a:ext>
            </a:extLst>
          </p:cNvPr>
          <p:cNvSpPr/>
          <p:nvPr/>
        </p:nvSpPr>
        <p:spPr>
          <a:xfrm>
            <a:off x="0" y="1961552"/>
            <a:ext cx="12192000" cy="421116"/>
          </a:xfrm>
          <a:prstGeom prst="rect">
            <a:avLst/>
          </a:prstGeom>
          <a:solidFill>
            <a:srgbClr val="466BB5"/>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404"/>
          </a:p>
        </p:txBody>
      </p:sp>
      <p:sp>
        <p:nvSpPr>
          <p:cNvPr id="36" name="Rectangle 35">
            <a:extLst>
              <a:ext uri="{FF2B5EF4-FFF2-40B4-BE49-F238E27FC236}">
                <a16:creationId xmlns:a16="http://schemas.microsoft.com/office/drawing/2014/main" id="{FFA8725A-C6BE-FDA0-016B-BD652362045D}"/>
              </a:ext>
            </a:extLst>
          </p:cNvPr>
          <p:cNvSpPr/>
          <p:nvPr/>
        </p:nvSpPr>
        <p:spPr>
          <a:xfrm>
            <a:off x="195477" y="2002831"/>
            <a:ext cx="5146546" cy="338556"/>
          </a:xfrm>
          <a:prstGeom prst="rect">
            <a:avLst/>
          </a:prstGeom>
          <a:noFill/>
        </p:spPr>
        <p:txBody>
          <a:bodyPr wrap="square" lIns="91440" tIns="45721" rIns="91440" bIns="45721">
            <a:spAutoFit/>
          </a:bodyPr>
          <a:lstStyle/>
          <a:p>
            <a:r>
              <a:rPr lang="en-US" sz="1600" dirty="0">
                <a:ln w="0"/>
                <a:effectLst>
                  <a:outerShdw blurRad="38100" dist="19050" dir="2700000" algn="tl" rotWithShape="0">
                    <a:schemeClr val="dk1">
                      <a:alpha val="40000"/>
                    </a:schemeClr>
                  </a:outerShdw>
                </a:effectLst>
              </a:rPr>
              <a:t>	HOME	CATS	DOGS	BIRDS	</a:t>
            </a:r>
          </a:p>
        </p:txBody>
      </p:sp>
      <p:sp>
        <p:nvSpPr>
          <p:cNvPr id="40" name="Rectangle: Rounded Corners 39">
            <a:extLst>
              <a:ext uri="{FF2B5EF4-FFF2-40B4-BE49-F238E27FC236}">
                <a16:creationId xmlns:a16="http://schemas.microsoft.com/office/drawing/2014/main" id="{E7959EA4-C9AF-29C9-8593-11FA80CBFCAB}"/>
              </a:ext>
            </a:extLst>
          </p:cNvPr>
          <p:cNvSpPr/>
          <p:nvPr/>
        </p:nvSpPr>
        <p:spPr>
          <a:xfrm>
            <a:off x="9348187" y="1515990"/>
            <a:ext cx="2755232" cy="400052"/>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4"/>
          </a:p>
        </p:txBody>
      </p:sp>
      <p:sp>
        <p:nvSpPr>
          <p:cNvPr id="38" name="Rectangle 37">
            <a:extLst>
              <a:ext uri="{FF2B5EF4-FFF2-40B4-BE49-F238E27FC236}">
                <a16:creationId xmlns:a16="http://schemas.microsoft.com/office/drawing/2014/main" id="{6E3AF058-AB8D-2121-44D3-AEBE2647C9E1}"/>
              </a:ext>
            </a:extLst>
          </p:cNvPr>
          <p:cNvSpPr/>
          <p:nvPr/>
        </p:nvSpPr>
        <p:spPr>
          <a:xfrm>
            <a:off x="9798653" y="1592250"/>
            <a:ext cx="2232343" cy="307907"/>
          </a:xfrm>
          <a:prstGeom prst="rect">
            <a:avLst/>
          </a:prstGeom>
          <a:noFill/>
        </p:spPr>
        <p:txBody>
          <a:bodyPr wrap="square" lIns="91440" tIns="45721" rIns="91440" bIns="45721">
            <a:spAutoFit/>
          </a:bodyPr>
          <a:lstStyle/>
          <a:p>
            <a:pPr algn="ctr"/>
            <a:r>
              <a:rPr lang="en-US" sz="1401" b="1" dirty="0">
                <a:ln w="0"/>
                <a:effectLst>
                  <a:outerShdw blurRad="38100" dist="19050" dir="2700000" algn="tl" rotWithShape="0">
                    <a:schemeClr val="dk1">
                      <a:alpha val="40000"/>
                    </a:schemeClr>
                  </a:outerShdw>
                </a:effectLst>
              </a:rPr>
              <a:t>SCHEDULE A CONSULATION</a:t>
            </a:r>
          </a:p>
        </p:txBody>
      </p:sp>
      <p:pic>
        <p:nvPicPr>
          <p:cNvPr id="42" name="Graphic 41" descr="Clock with solid fill">
            <a:extLst>
              <a:ext uri="{FF2B5EF4-FFF2-40B4-BE49-F238E27FC236}">
                <a16:creationId xmlns:a16="http://schemas.microsoft.com/office/drawing/2014/main" id="{EF3B74E6-110A-7A26-F30D-2D68DF1445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8094" y="1542273"/>
            <a:ext cx="365760" cy="365760"/>
          </a:xfrm>
          <a:prstGeom prst="rect">
            <a:avLst/>
          </a:prstGeom>
        </p:spPr>
      </p:pic>
      <p:sp>
        <p:nvSpPr>
          <p:cNvPr id="43" name="Rectangle 42">
            <a:extLst>
              <a:ext uri="{FF2B5EF4-FFF2-40B4-BE49-F238E27FC236}">
                <a16:creationId xmlns:a16="http://schemas.microsoft.com/office/drawing/2014/main" id="{F41C6A6A-F8F6-3248-CFED-DBDCEE1579FF}"/>
              </a:ext>
            </a:extLst>
          </p:cNvPr>
          <p:cNvSpPr/>
          <p:nvPr/>
        </p:nvSpPr>
        <p:spPr>
          <a:xfrm>
            <a:off x="751246" y="6269271"/>
            <a:ext cx="10775015" cy="307907"/>
          </a:xfrm>
          <a:prstGeom prst="rect">
            <a:avLst/>
          </a:prstGeom>
          <a:noFill/>
        </p:spPr>
        <p:txBody>
          <a:bodyPr wrap="square" lIns="91440" tIns="45721" rIns="91440" bIns="45721">
            <a:spAutoFit/>
          </a:bodyPr>
          <a:lstStyle/>
          <a:p>
            <a:r>
              <a:rPr lang="en-US" sz="1401" dirty="0">
                <a:ln w="0"/>
                <a:effectLst>
                  <a:outerShdw blurRad="38100" dist="19050" dir="2700000" algn="tl" rotWithShape="0">
                    <a:schemeClr val="dk1">
                      <a:alpha val="40000"/>
                    </a:schemeClr>
                  </a:outerShdw>
                </a:effectLst>
              </a:rPr>
              <a:t>ABOUT US					NEWS &amp; INFO				SUPPORT	</a:t>
            </a:r>
          </a:p>
        </p:txBody>
      </p:sp>
      <p:pic>
        <p:nvPicPr>
          <p:cNvPr id="45" name="Graphic 44" descr="Wheelchair access outline">
            <a:extLst>
              <a:ext uri="{FF2B5EF4-FFF2-40B4-BE49-F238E27FC236}">
                <a16:creationId xmlns:a16="http://schemas.microsoft.com/office/drawing/2014/main" id="{830FE2D1-C6E8-275D-505F-C7E865FC9A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636279" y="405940"/>
            <a:ext cx="597835" cy="597835"/>
          </a:xfrm>
          <a:prstGeom prst="rect">
            <a:avLst/>
          </a:prstGeom>
        </p:spPr>
      </p:pic>
      <p:sp>
        <p:nvSpPr>
          <p:cNvPr id="3" name="TextBox 2">
            <a:extLst>
              <a:ext uri="{FF2B5EF4-FFF2-40B4-BE49-F238E27FC236}">
                <a16:creationId xmlns:a16="http://schemas.microsoft.com/office/drawing/2014/main" id="{4E65B23A-7253-84BE-F399-D496FC7D2758}"/>
              </a:ext>
            </a:extLst>
          </p:cNvPr>
          <p:cNvSpPr txBox="1"/>
          <p:nvPr/>
        </p:nvSpPr>
        <p:spPr>
          <a:xfrm>
            <a:off x="104301" y="1564995"/>
            <a:ext cx="2052048" cy="307905"/>
          </a:xfrm>
          <a:prstGeom prst="rect">
            <a:avLst/>
          </a:prstGeom>
          <a:noFill/>
        </p:spPr>
        <p:txBody>
          <a:bodyPr wrap="square">
            <a:spAutoFit/>
          </a:bodyPr>
          <a:lstStyle/>
          <a:p>
            <a:pPr algn="ctr"/>
            <a:r>
              <a:rPr lang="en-US" sz="1401" dirty="0">
                <a:ln w="0"/>
              </a:rPr>
              <a:t>HOME --&gt; CONSULATION</a:t>
            </a:r>
          </a:p>
        </p:txBody>
      </p:sp>
      <p:sp>
        <p:nvSpPr>
          <p:cNvPr id="2" name="Rectangle 1">
            <a:hlinkClick r:id="rId8" action="ppaction://hlinksldjump"/>
            <a:extLst>
              <a:ext uri="{FF2B5EF4-FFF2-40B4-BE49-F238E27FC236}">
                <a16:creationId xmlns:a16="http://schemas.microsoft.com/office/drawing/2014/main" id="{3C7D4009-39DA-FC15-5922-3B2310091447}"/>
              </a:ext>
            </a:extLst>
          </p:cNvPr>
          <p:cNvSpPr>
            <a:spLocks/>
          </p:cNvSpPr>
          <p:nvPr/>
        </p:nvSpPr>
        <p:spPr>
          <a:xfrm>
            <a:off x="1173709" y="2040485"/>
            <a:ext cx="587508"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9" name="Rectangle 8">
            <a:hlinkClick r:id="rId9" action="ppaction://hlinksldjump"/>
            <a:extLst>
              <a:ext uri="{FF2B5EF4-FFF2-40B4-BE49-F238E27FC236}">
                <a16:creationId xmlns:a16="http://schemas.microsoft.com/office/drawing/2014/main" id="{769E09C0-469D-CD43-9093-A677EADB055C}"/>
              </a:ext>
            </a:extLst>
          </p:cNvPr>
          <p:cNvSpPr/>
          <p:nvPr/>
        </p:nvSpPr>
        <p:spPr>
          <a:xfrm>
            <a:off x="2088112" y="201604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0" name="Rectangle 9">
            <a:hlinkClick r:id="rId10" action="ppaction://hlinksldjump"/>
            <a:extLst>
              <a:ext uri="{FF2B5EF4-FFF2-40B4-BE49-F238E27FC236}">
                <a16:creationId xmlns:a16="http://schemas.microsoft.com/office/drawing/2014/main" id="{0ABB2EDE-A8BA-35E5-3584-4969A184A581}"/>
              </a:ext>
            </a:extLst>
          </p:cNvPr>
          <p:cNvSpPr/>
          <p:nvPr/>
        </p:nvSpPr>
        <p:spPr>
          <a:xfrm>
            <a:off x="3032081" y="2017176"/>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1" name="Rectangle 10">
            <a:hlinkClick r:id="rId11" action="ppaction://hlinksldjump"/>
            <a:extLst>
              <a:ext uri="{FF2B5EF4-FFF2-40B4-BE49-F238E27FC236}">
                <a16:creationId xmlns:a16="http://schemas.microsoft.com/office/drawing/2014/main" id="{0D754BBD-C6A2-2A5E-F902-8D3CD96F1892}"/>
              </a:ext>
            </a:extLst>
          </p:cNvPr>
          <p:cNvSpPr/>
          <p:nvPr/>
        </p:nvSpPr>
        <p:spPr>
          <a:xfrm>
            <a:off x="3941393" y="2014134"/>
            <a:ext cx="491321" cy="3092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3" name="Rectangle 12">
            <a:hlinkClick r:id="rId12" action="ppaction://hlinksldjump"/>
            <a:extLst>
              <a:ext uri="{FF2B5EF4-FFF2-40B4-BE49-F238E27FC236}">
                <a16:creationId xmlns:a16="http://schemas.microsoft.com/office/drawing/2014/main" id="{DF865BD0-8A3F-E70A-42DF-A2856B56FD93}"/>
              </a:ext>
            </a:extLst>
          </p:cNvPr>
          <p:cNvSpPr/>
          <p:nvPr/>
        </p:nvSpPr>
        <p:spPr>
          <a:xfrm>
            <a:off x="9301763" y="1492424"/>
            <a:ext cx="2843815" cy="4691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a:p>
        </p:txBody>
      </p:sp>
      <p:sp>
        <p:nvSpPr>
          <p:cNvPr id="14" name="Oval 13">
            <a:hlinkClick r:id="rId8" action="ppaction://hlinksldjump"/>
            <a:extLst>
              <a:ext uri="{FF2B5EF4-FFF2-40B4-BE49-F238E27FC236}">
                <a16:creationId xmlns:a16="http://schemas.microsoft.com/office/drawing/2014/main" id="{E5559790-686A-8CA0-C2DE-4738AA0B3A10}"/>
              </a:ext>
            </a:extLst>
          </p:cNvPr>
          <p:cNvSpPr/>
          <p:nvPr/>
        </p:nvSpPr>
        <p:spPr>
          <a:xfrm>
            <a:off x="6894" y="446213"/>
            <a:ext cx="810519" cy="752739"/>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8" action="ppaction://hlinksldjump"/>
            <a:extLst>
              <a:ext uri="{FF2B5EF4-FFF2-40B4-BE49-F238E27FC236}">
                <a16:creationId xmlns:a16="http://schemas.microsoft.com/office/drawing/2014/main" id="{E92880A3-BB41-F5A1-87C2-A5975C3A6F94}"/>
              </a:ext>
            </a:extLst>
          </p:cNvPr>
          <p:cNvSpPr>
            <a:spLocks/>
          </p:cNvSpPr>
          <p:nvPr/>
        </p:nvSpPr>
        <p:spPr>
          <a:xfrm>
            <a:off x="195477" y="1564366"/>
            <a:ext cx="555769" cy="2829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4" dirty="0"/>
          </a:p>
        </p:txBody>
      </p:sp>
      <p:sp>
        <p:nvSpPr>
          <p:cNvPr id="17" name="Rectangle 16">
            <a:extLst>
              <a:ext uri="{FF2B5EF4-FFF2-40B4-BE49-F238E27FC236}">
                <a16:creationId xmlns:a16="http://schemas.microsoft.com/office/drawing/2014/main" id="{0F295CB9-ECAC-00E0-F370-39C7A933E16B}"/>
              </a:ext>
            </a:extLst>
          </p:cNvPr>
          <p:cNvSpPr/>
          <p:nvPr/>
        </p:nvSpPr>
        <p:spPr>
          <a:xfrm>
            <a:off x="780856" y="3060966"/>
            <a:ext cx="1192323" cy="2431435"/>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Name</a:t>
            </a:r>
          </a:p>
          <a:p>
            <a:pPr algn="ctr"/>
            <a:endParaRPr lang="en-US" sz="1400" dirty="0">
              <a:ln w="0"/>
              <a:effectLst>
                <a:outerShdw blurRad="38100" dist="19050" dir="2700000" algn="tl" rotWithShape="0">
                  <a:schemeClr val="dk1">
                    <a:alpha val="40000"/>
                  </a:schemeClr>
                </a:outerShdw>
              </a:effectLst>
            </a:endParaRPr>
          </a:p>
          <a:p>
            <a:pPr algn="ctr"/>
            <a:endParaRPr lang="en-US" sz="1400" dirty="0">
              <a:ln w="0"/>
              <a:effectLst>
                <a:outerShdw blurRad="38100" dist="19050" dir="2700000" algn="tl" rotWithShape="0">
                  <a:schemeClr val="dk1">
                    <a:alpha val="40000"/>
                  </a:schemeClr>
                </a:outerShdw>
              </a:effectLst>
            </a:endParaRPr>
          </a:p>
          <a:p>
            <a:pPr algn="ctr"/>
            <a:r>
              <a:rPr lang="en-US" sz="1400" b="0" cap="none" spc="0" dirty="0">
                <a:ln w="0"/>
                <a:solidFill>
                  <a:schemeClr val="tx1"/>
                </a:solidFill>
                <a:effectLst>
                  <a:outerShdw blurRad="38100" dist="19050" dir="2700000" algn="tl" rotWithShape="0">
                    <a:schemeClr val="dk1">
                      <a:alpha val="40000"/>
                    </a:schemeClr>
                  </a:outerShdw>
                </a:effectLst>
              </a:rPr>
              <a:t>Phone</a:t>
            </a:r>
          </a:p>
          <a:p>
            <a:pPr algn="ctr"/>
            <a:endParaRPr lang="en-US" sz="1400" b="0" cap="none" spc="0" dirty="0">
              <a:ln w="0"/>
              <a:solidFill>
                <a:schemeClr val="tx1"/>
              </a:solidFill>
              <a:effectLst>
                <a:outerShdw blurRad="38100" dist="19050" dir="2700000" algn="tl" rotWithShape="0">
                  <a:schemeClr val="dk1">
                    <a:alpha val="40000"/>
                  </a:schemeClr>
                </a:outerShdw>
              </a:effectLst>
            </a:endParaRPr>
          </a:p>
          <a:p>
            <a:pPr algn="ctr"/>
            <a:endParaRPr lang="en-US" sz="1400" b="0" cap="none" spc="0" dirty="0">
              <a:ln w="0"/>
              <a:solidFill>
                <a:schemeClr val="tx1"/>
              </a:solidFill>
              <a:effectLst>
                <a:outerShdw blurRad="38100" dist="19050" dir="2700000" algn="tl" rotWithShape="0">
                  <a:schemeClr val="dk1">
                    <a:alpha val="40000"/>
                  </a:schemeClr>
                </a:outerShdw>
              </a:effectLst>
            </a:endParaRPr>
          </a:p>
          <a:p>
            <a:pPr algn="ctr"/>
            <a:r>
              <a:rPr lang="en-US" sz="1400" dirty="0">
                <a:ln w="0"/>
                <a:effectLst>
                  <a:outerShdw blurRad="38100" dist="19050" dir="2700000" algn="tl" rotWithShape="0">
                    <a:schemeClr val="dk1">
                      <a:alpha val="40000"/>
                    </a:schemeClr>
                  </a:outerShdw>
                </a:effectLst>
              </a:rPr>
              <a:t>Email</a:t>
            </a:r>
          </a:p>
          <a:p>
            <a:pPr algn="ctr"/>
            <a:endParaRPr lang="en-US" sz="1400" dirty="0">
              <a:ln w="0"/>
              <a:effectLst>
                <a:outerShdw blurRad="38100" dist="19050" dir="2700000" algn="tl" rotWithShape="0">
                  <a:schemeClr val="dk1">
                    <a:alpha val="40000"/>
                  </a:schemeClr>
                </a:outerShdw>
              </a:effectLst>
            </a:endParaRPr>
          </a:p>
          <a:p>
            <a:pPr algn="ctr"/>
            <a:endParaRPr lang="en-US" sz="1400" dirty="0">
              <a:ln w="0"/>
              <a:effectLst>
                <a:outerShdw blurRad="38100" dist="19050" dir="2700000" algn="tl" rotWithShape="0">
                  <a:schemeClr val="dk1">
                    <a:alpha val="40000"/>
                  </a:schemeClr>
                </a:outerShdw>
              </a:effectLst>
            </a:endParaRPr>
          </a:p>
          <a:p>
            <a:pPr algn="ctr"/>
            <a:r>
              <a:rPr lang="en-US" sz="1400" dirty="0">
                <a:ln w="0"/>
                <a:effectLst>
                  <a:outerShdw blurRad="38100" dist="19050" dir="2700000" algn="tl" rotWithShape="0">
                    <a:schemeClr val="dk1">
                      <a:alpha val="40000"/>
                    </a:schemeClr>
                  </a:outerShdw>
                </a:effectLst>
              </a:rPr>
              <a:t>Current Time</a:t>
            </a:r>
          </a:p>
          <a:p>
            <a:pPr algn="ct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Rounded Corners 17">
            <a:extLst>
              <a:ext uri="{FF2B5EF4-FFF2-40B4-BE49-F238E27FC236}">
                <a16:creationId xmlns:a16="http://schemas.microsoft.com/office/drawing/2014/main" id="{102FD654-B425-7368-6F6E-2C2C1128C666}"/>
              </a:ext>
            </a:extLst>
          </p:cNvPr>
          <p:cNvSpPr/>
          <p:nvPr/>
        </p:nvSpPr>
        <p:spPr>
          <a:xfrm>
            <a:off x="1973179" y="3081214"/>
            <a:ext cx="1550223" cy="2380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DE1D2DC7-D73E-4851-6D98-3E5D015AF5FF}"/>
              </a:ext>
            </a:extLst>
          </p:cNvPr>
          <p:cNvSpPr/>
          <p:nvPr/>
        </p:nvSpPr>
        <p:spPr>
          <a:xfrm>
            <a:off x="1973179" y="3713600"/>
            <a:ext cx="1550223" cy="2380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D29F6F2-AABD-3953-47B3-5D50C3280F32}"/>
              </a:ext>
            </a:extLst>
          </p:cNvPr>
          <p:cNvSpPr/>
          <p:nvPr/>
        </p:nvSpPr>
        <p:spPr>
          <a:xfrm>
            <a:off x="1973179" y="4357466"/>
            <a:ext cx="1550223" cy="2380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F02B724-5F64-7000-4CAA-200F6DFD748A}"/>
              </a:ext>
            </a:extLst>
          </p:cNvPr>
          <p:cNvSpPr/>
          <p:nvPr/>
        </p:nvSpPr>
        <p:spPr>
          <a:xfrm>
            <a:off x="1973179" y="4989852"/>
            <a:ext cx="461677" cy="2839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15A484-3A74-AB2D-F897-58701CE87703}"/>
              </a:ext>
            </a:extLst>
          </p:cNvPr>
          <p:cNvSpPr/>
          <p:nvPr/>
        </p:nvSpPr>
        <p:spPr>
          <a:xfrm>
            <a:off x="1253452" y="2456194"/>
            <a:ext cx="2160640" cy="523220"/>
          </a:xfrm>
          <a:prstGeom prst="rect">
            <a:avLst/>
          </a:prstGeom>
          <a:noFill/>
        </p:spPr>
        <p:txBody>
          <a:bodyPr wrap="square" lIns="91440" tIns="45720" rIns="91440" bIns="45720">
            <a:spAutoFit/>
          </a:bodyPr>
          <a:lstStyle/>
          <a:p>
            <a:pPr algn="ctr"/>
            <a:r>
              <a:rPr lang="en-US" sz="2800" b="1" u="sng" cap="none" spc="0" dirty="0">
                <a:ln w="0"/>
                <a:solidFill>
                  <a:schemeClr val="tx1"/>
                </a:solidFill>
                <a:effectLst>
                  <a:outerShdw blurRad="38100" dist="19050" dir="2700000" algn="tl" rotWithShape="0">
                    <a:schemeClr val="dk1">
                      <a:alpha val="40000"/>
                    </a:schemeClr>
                  </a:outerShdw>
                </a:effectLst>
              </a:rPr>
              <a:t>Owner</a:t>
            </a:r>
          </a:p>
        </p:txBody>
      </p:sp>
      <p:sp>
        <p:nvSpPr>
          <p:cNvPr id="30" name="Rectangle 29">
            <a:extLst>
              <a:ext uri="{FF2B5EF4-FFF2-40B4-BE49-F238E27FC236}">
                <a16:creationId xmlns:a16="http://schemas.microsoft.com/office/drawing/2014/main" id="{F901426E-EAE4-10A3-28E8-87A1041AC0F4}"/>
              </a:ext>
            </a:extLst>
          </p:cNvPr>
          <p:cNvSpPr/>
          <p:nvPr/>
        </p:nvSpPr>
        <p:spPr>
          <a:xfrm>
            <a:off x="4794266" y="2997458"/>
            <a:ext cx="1192323" cy="1600438"/>
          </a:xfrm>
          <a:prstGeom prst="rect">
            <a:avLst/>
          </a:prstGeom>
          <a:noFill/>
        </p:spPr>
        <p:txBody>
          <a:bodyPr wrap="square" lIns="91440" tIns="45720" rIns="91440" bIns="45720">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Name</a:t>
            </a:r>
          </a:p>
          <a:p>
            <a:pPr algn="ctr"/>
            <a:endParaRPr lang="en-US" sz="1400" dirty="0">
              <a:ln w="0"/>
              <a:effectLst>
                <a:outerShdw blurRad="38100" dist="19050" dir="2700000" algn="tl" rotWithShape="0">
                  <a:schemeClr val="dk1">
                    <a:alpha val="40000"/>
                  </a:schemeClr>
                </a:outerShdw>
              </a:effectLst>
            </a:endParaRPr>
          </a:p>
          <a:p>
            <a:pPr algn="ctr"/>
            <a:endParaRPr lang="en-US" sz="1400" dirty="0">
              <a:ln w="0"/>
              <a:effectLst>
                <a:outerShdw blurRad="38100" dist="19050" dir="2700000" algn="tl" rotWithShape="0">
                  <a:schemeClr val="dk1">
                    <a:alpha val="40000"/>
                  </a:schemeClr>
                </a:outerShdw>
              </a:effectLst>
            </a:endParaRPr>
          </a:p>
          <a:p>
            <a:pPr algn="ctr"/>
            <a:r>
              <a:rPr lang="en-US" sz="1400" b="0" cap="none" spc="0" dirty="0">
                <a:ln w="0"/>
                <a:solidFill>
                  <a:schemeClr val="tx1"/>
                </a:solidFill>
                <a:effectLst>
                  <a:outerShdw blurRad="38100" dist="19050" dir="2700000" algn="tl" rotWithShape="0">
                    <a:schemeClr val="dk1">
                      <a:alpha val="40000"/>
                    </a:schemeClr>
                  </a:outerShdw>
                </a:effectLst>
              </a:rPr>
              <a:t>Type</a:t>
            </a:r>
          </a:p>
          <a:p>
            <a:pPr algn="ctr"/>
            <a:endParaRPr lang="en-US" sz="1400" b="0" cap="none" spc="0" dirty="0">
              <a:ln w="0"/>
              <a:solidFill>
                <a:schemeClr val="tx1"/>
              </a:solidFill>
              <a:effectLst>
                <a:outerShdw blurRad="38100" dist="19050" dir="2700000" algn="tl" rotWithShape="0">
                  <a:schemeClr val="dk1">
                    <a:alpha val="40000"/>
                  </a:schemeClr>
                </a:outerShdw>
              </a:effectLst>
            </a:endParaRPr>
          </a:p>
          <a:p>
            <a:pPr algn="ctr"/>
            <a:endParaRPr lang="en-US" sz="1400" b="0" cap="none" spc="0" dirty="0">
              <a:ln w="0"/>
              <a:solidFill>
                <a:schemeClr val="tx1"/>
              </a:solidFill>
              <a:effectLst>
                <a:outerShdw blurRad="38100" dist="19050" dir="2700000" algn="tl" rotWithShape="0">
                  <a:schemeClr val="dk1">
                    <a:alpha val="40000"/>
                  </a:schemeClr>
                </a:outerShdw>
              </a:effectLst>
            </a:endParaRPr>
          </a:p>
          <a:p>
            <a:pPr algn="ctr"/>
            <a:r>
              <a:rPr lang="en-US" sz="1400" dirty="0">
                <a:ln w="0"/>
                <a:effectLst>
                  <a:outerShdw blurRad="38100" dist="19050" dir="2700000" algn="tl" rotWithShape="0">
                    <a:schemeClr val="dk1">
                      <a:alpha val="40000"/>
                    </a:schemeClr>
                  </a:outerShdw>
                </a:effectLst>
              </a:rPr>
              <a:t>Age</a:t>
            </a:r>
          </a:p>
        </p:txBody>
      </p:sp>
      <p:sp>
        <p:nvSpPr>
          <p:cNvPr id="31" name="Rectangle: Rounded Corners 30">
            <a:extLst>
              <a:ext uri="{FF2B5EF4-FFF2-40B4-BE49-F238E27FC236}">
                <a16:creationId xmlns:a16="http://schemas.microsoft.com/office/drawing/2014/main" id="{E991CFD1-E977-E9A7-524E-2BC9CEB056A4}"/>
              </a:ext>
            </a:extLst>
          </p:cNvPr>
          <p:cNvSpPr/>
          <p:nvPr/>
        </p:nvSpPr>
        <p:spPr>
          <a:xfrm>
            <a:off x="5986589" y="3017706"/>
            <a:ext cx="1550223" cy="2380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A97AEB69-68AB-6BD5-7005-4BE862F25339}"/>
              </a:ext>
            </a:extLst>
          </p:cNvPr>
          <p:cNvSpPr/>
          <p:nvPr/>
        </p:nvSpPr>
        <p:spPr>
          <a:xfrm>
            <a:off x="5986589" y="3650092"/>
            <a:ext cx="1550223" cy="23800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C0E5D86-49EB-C4FB-C1AA-851D8068EFAB}"/>
              </a:ext>
            </a:extLst>
          </p:cNvPr>
          <p:cNvSpPr/>
          <p:nvPr/>
        </p:nvSpPr>
        <p:spPr>
          <a:xfrm>
            <a:off x="5986590" y="4264882"/>
            <a:ext cx="357900" cy="2582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B1857FA-C83A-CD2C-90E7-B49A6D9F7AD3}"/>
              </a:ext>
            </a:extLst>
          </p:cNvPr>
          <p:cNvSpPr/>
          <p:nvPr/>
        </p:nvSpPr>
        <p:spPr>
          <a:xfrm>
            <a:off x="5264170" y="2403979"/>
            <a:ext cx="2160640" cy="523220"/>
          </a:xfrm>
          <a:prstGeom prst="rect">
            <a:avLst/>
          </a:prstGeom>
          <a:noFill/>
        </p:spPr>
        <p:txBody>
          <a:bodyPr wrap="square" lIns="91440" tIns="45720" rIns="91440" bIns="45720">
            <a:spAutoFit/>
          </a:bodyPr>
          <a:lstStyle/>
          <a:p>
            <a:pPr algn="ctr"/>
            <a:r>
              <a:rPr lang="en-US" sz="2800" b="1" u="sng" cap="none" spc="0" dirty="0">
                <a:ln w="0"/>
                <a:solidFill>
                  <a:schemeClr val="tx1"/>
                </a:solidFill>
                <a:effectLst>
                  <a:outerShdw blurRad="38100" dist="19050" dir="2700000" algn="tl" rotWithShape="0">
                    <a:schemeClr val="dk1">
                      <a:alpha val="40000"/>
                    </a:schemeClr>
                  </a:outerShdw>
                </a:effectLst>
              </a:rPr>
              <a:t>Pet</a:t>
            </a:r>
          </a:p>
        </p:txBody>
      </p:sp>
      <p:sp>
        <p:nvSpPr>
          <p:cNvPr id="44" name="Arrow: Down 43">
            <a:extLst>
              <a:ext uri="{FF2B5EF4-FFF2-40B4-BE49-F238E27FC236}">
                <a16:creationId xmlns:a16="http://schemas.microsoft.com/office/drawing/2014/main" id="{A5FF0E7B-38B9-5BF1-1AD2-D3FAF83230FF}"/>
              </a:ext>
            </a:extLst>
          </p:cNvPr>
          <p:cNvSpPr/>
          <p:nvPr/>
        </p:nvSpPr>
        <p:spPr>
          <a:xfrm>
            <a:off x="2204017" y="5039852"/>
            <a:ext cx="138224" cy="19537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SubMit CLick2">
            <a:extLst>
              <a:ext uri="{FF2B5EF4-FFF2-40B4-BE49-F238E27FC236}">
                <a16:creationId xmlns:a16="http://schemas.microsoft.com/office/drawing/2014/main" id="{4FFEC8AB-9553-067D-5DA4-BA5FB640CFA9}"/>
              </a:ext>
            </a:extLst>
          </p:cNvPr>
          <p:cNvSpPr/>
          <p:nvPr/>
        </p:nvSpPr>
        <p:spPr>
          <a:xfrm>
            <a:off x="3941392" y="5492401"/>
            <a:ext cx="852873" cy="283914"/>
          </a:xfrm>
          <a:prstGeom prst="roundRect">
            <a:avLst/>
          </a:prstGeom>
          <a:solidFill>
            <a:schemeClr val="bg1">
              <a:lumMod val="5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mit Text">
            <a:extLst>
              <a:ext uri="{FF2B5EF4-FFF2-40B4-BE49-F238E27FC236}">
                <a16:creationId xmlns:a16="http://schemas.microsoft.com/office/drawing/2014/main" id="{B4CF2332-58A6-0104-2440-CEB8C9C5F4BD}"/>
              </a:ext>
            </a:extLst>
          </p:cNvPr>
          <p:cNvSpPr/>
          <p:nvPr/>
        </p:nvSpPr>
        <p:spPr>
          <a:xfrm>
            <a:off x="4026229" y="5499316"/>
            <a:ext cx="683200" cy="276999"/>
          </a:xfrm>
          <a:prstGeom prst="rect">
            <a:avLst/>
          </a:prstGeom>
          <a:noFill/>
        </p:spPr>
        <p:txBody>
          <a:bodyPr wrap="none" lIns="91440" tIns="45720" rIns="91440" bIns="45720">
            <a:spAutoFit/>
          </a:bodyPr>
          <a:lstStyle/>
          <a:p>
            <a:pPr algn="ctr"/>
            <a:r>
              <a:rPr lang="en-US" sz="1200" b="0" cap="none" spc="0" dirty="0">
                <a:ln w="0"/>
                <a:solidFill>
                  <a:schemeClr val="tx1"/>
                </a:solidFill>
                <a:effectLst>
                  <a:outerShdw blurRad="38100" dist="19050" dir="2700000" algn="tl" rotWithShape="0">
                    <a:schemeClr val="dk1">
                      <a:alpha val="40000"/>
                    </a:schemeClr>
                  </a:outerShdw>
                </a:effectLst>
              </a:rPr>
              <a:t>SUBMIT</a:t>
            </a:r>
          </a:p>
        </p:txBody>
      </p:sp>
      <p:sp>
        <p:nvSpPr>
          <p:cNvPr id="48" name="Submit Popup">
            <a:extLst>
              <a:ext uri="{FF2B5EF4-FFF2-40B4-BE49-F238E27FC236}">
                <a16:creationId xmlns:a16="http://schemas.microsoft.com/office/drawing/2014/main" id="{0D71324F-DD1B-63CD-F657-121D0C132B2B}"/>
              </a:ext>
            </a:extLst>
          </p:cNvPr>
          <p:cNvSpPr/>
          <p:nvPr/>
        </p:nvSpPr>
        <p:spPr>
          <a:xfrm>
            <a:off x="2634768" y="2733792"/>
            <a:ext cx="3709722" cy="20276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Your Information has been submitted.</a:t>
            </a:r>
          </a:p>
        </p:txBody>
      </p:sp>
      <p:pic>
        <p:nvPicPr>
          <p:cNvPr id="51" name="Picture 50" descr="Two people sitting during day, one person is holding a hand-held device in the right hand while the left hand points to the device.">
            <a:extLst>
              <a:ext uri="{FF2B5EF4-FFF2-40B4-BE49-F238E27FC236}">
                <a16:creationId xmlns:a16="http://schemas.microsoft.com/office/drawing/2014/main" id="{AB5303F4-8774-F454-6596-5DF8DF452DD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60186" y="2952227"/>
            <a:ext cx="4143233" cy="2754099"/>
          </a:xfrm>
          <a:prstGeom prst="rect">
            <a:avLst/>
          </a:prstGeom>
        </p:spPr>
      </p:pic>
    </p:spTree>
    <p:extLst>
      <p:ext uri="{BB962C8B-B14F-4D97-AF65-F5344CB8AC3E}">
        <p14:creationId xmlns:p14="http://schemas.microsoft.com/office/powerpoint/2010/main" val="39197710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nextCondLst>
                <p:cond evt="onClick" delay="0">
                  <p:tgtEl>
                    <p:spTgt spid="46"/>
                  </p:tgtEl>
                </p:cond>
              </p:nextCondLst>
            </p:seq>
            <p:seq concurrent="1" nextAc="seek">
              <p:cTn id="7" restart="whenNotActive" fill="hold" evtFilter="cancelBubble" nodeType="interactiveSeq">
                <p:stCondLst>
                  <p:cond evt="onClick" delay="0">
                    <p:tgtEl>
                      <p:spTgt spid="47"/>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nextCondLst>
                <p:cond evt="onClick" delay="0">
                  <p:tgtEl>
                    <p:spTgt spid="47"/>
                  </p:tgtEl>
                </p:cond>
              </p:nextCondLst>
            </p:seq>
            <p:seq concurrent="1" nextAc="seek">
              <p:cTn id="12" restart="whenNotActive" fill="hold" evtFilter="cancelBubble" nodeType="interactiveSeq">
                <p:stCondLst>
                  <p:cond evt="onClick" delay="0">
                    <p:tgtEl>
                      <p:spTgt spid="48"/>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8"/>
                  </p:tgtEl>
                </p:cond>
              </p:nextCondLst>
            </p:seq>
          </p:childTnLst>
        </p:cTn>
      </p:par>
    </p:tnLst>
    <p:bldLst>
      <p:bldP spid="48" grpId="0" animBg="1"/>
      <p:bldP spid="48" grpId="1" animBg="1"/>
      <p:bldP spid="48" grpId="2"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685</TotalTime>
  <Words>1891</Words>
  <Application>Microsoft Office PowerPoint</Application>
  <PresentationFormat>Widescreen</PresentationFormat>
  <Paragraphs>111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Lafyette</dc:creator>
  <cp:lastModifiedBy>Russell, Lafyette</cp:lastModifiedBy>
  <cp:revision>8</cp:revision>
  <dcterms:created xsi:type="dcterms:W3CDTF">2023-06-11T17:22:28Z</dcterms:created>
  <dcterms:modified xsi:type="dcterms:W3CDTF">2023-06-12T17:09:55Z</dcterms:modified>
</cp:coreProperties>
</file>