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5" r:id="rId3"/>
    <p:sldId id="256" r:id="rId4"/>
    <p:sldId id="257" r:id="rId5"/>
    <p:sldId id="258" r:id="rId6"/>
    <p:sldId id="260" r:id="rId7"/>
    <p:sldId id="264" r:id="rId9"/>
    <p:sldId id="266" r:id="rId10"/>
    <p:sldId id="265" r:id="rId11"/>
    <p:sldId id="267" r:id="rId12"/>
    <p:sldId id="269" r:id="rId13"/>
    <p:sldId id="259" r:id="rId14"/>
    <p:sldId id="261" r:id="rId15"/>
    <p:sldId id="263" r:id="rId16"/>
    <p:sldId id="268" r:id="rId17"/>
    <p:sldId id="270" r:id="rId18"/>
    <p:sldId id="276" r:id="rId19"/>
    <p:sldId id="277" r:id="rId20"/>
    <p:sldId id="262" r:id="rId21"/>
    <p:sldId id="271" r:id="rId22"/>
    <p:sldId id="278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10T07:45: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24575,'0'3'0,"1"-1"0,-1 0 0,1 0 0,-1 0 0,1 0 0,0 0 0,0 0 0,0 0 0,0 0 0,0 0 0,0 0 0,0-1 0,1 1 0,-1 0 0,3 1 0,30 25 0,-12-10 0,9 13 0,-19-18 0,0 0 0,1-1 0,1 0 0,0-1 0,0-1 0,24 13 0,-23-14 0,0 0 0,0 1 0,-1 0 0,-1 2 0,15 14 0,-12-10 0,2-1 0,21 16 0,97 74 0,-11-32 0,-79-37 116,-37-28-609,0 0-1,19 12 0,-12-13-6332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10T07:45: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 24575,'0'0'0,"1"0"0,-1 0 0,0 0 0,0 0 0,0 0 0,0 0 0,0 0 0,0-1 0,0 1 0,0 0 0,0 0 0,0 0 0,0 0 0,0 0 0,0 0 0,0 0 0,0-1 0,0 1 0,0 0 0,0 0 0,0 0 0,0 0 0,0 0 0,0 0 0,0 0 0,0 0 0,0-1 0,0 1 0,0 0 0,0 0 0,0 0 0,0 0 0,0 0 0,-1 0 0,1 0 0,0 0 0,0 0 0,0 0 0,0-1 0,0 1 0,0 0 0,0 0 0,0 0 0,0 0 0,0 0 0,-1 0 0,1 0 0,0 0 0,0 0 0,0 0 0,0 0 0,0 0 0,0 0 0,0 0 0,-1 0 0,1 0 0,0 0 0,0 0 0,0 0 0,0 0 0,0 0 0,0 0 0,0 0 0,-1 0 0,-5 9 0,-5 15 0,8-2 0,0 0 0,2 0 0,1 0 0,0-1 0,1 1 0,2 0 0,0 0 0,7 21 0,-5-13-127,-1-1-1,-2 1 0,-2 53 1,0-57-728,0-3-5971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10T07:45: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24575,'5'1'0,"0"1"0,0-1 0,-1 1 0,1 0 0,-1 0 0,0 1 0,0-1 0,0 1 0,0 0 0,0 0 0,0 0 0,-1 1 0,5 4 0,-1 5 0,-1 1 0,0 0 0,-1 0 0,0 0 0,-2 1 0,1-1 0,-2 1 0,2 18 0,-1 21 0,-6 100 0,0-132 0,-2 0 0,0-1 0,-11 26 0,-6 26 0,15-41 0,-17 43 0,19-62 0,-1 0 0,0-1 0,0 0 0,-1 0 0,-1-1 0,-9 12 0,-13 0 30,15-14-1425,3 1-5431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10T07:45: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04T08:07: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24575,'-1'9'0,"0"0"0,-1-1 0,-1 1 0,-1 0 0,0-1 0,-1 1 0,-1-1 0,-1 0 0,-10 11 0,3-5 0,9-9 0,1-1 0,0 1 0,0 0 0,0 0 0,2 0 0,-1 0 0,1 0 0,0 0 0,1 0 0,1 0 0,-1 0 0,2 1 0,-1-1 0,1 0 0,1 0 0,0 0 0,0 0 0,1 0 0,1 0 0,-1 0 0,7 5 0,3 4 0,-2-1 0,-1 1 0,-2 0 0,0 1 0,-2-1 0,-1 1 0,-1 0 0,-1 26 0,2-3 0,-1-24 0,1-1 0,2 0 0,0 1 0,21 23 0,-17-25 0,-2 0 0,0 1 0,-2-1 0,-1 1 0,4 19 0,15 79 0,-12-66 0,2 60 0,-17 52-1365,2-134-5461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04T08:07: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24575,'-1'0'0,"1"0"0,-1 1 0,0-1 0,0 0 0,0 1 0,1-1 0,-1 1 0,0-1 0,1 1 0,-1 0 0,0-1 0,1 1 0,-1 0 0,1-1 0,-1 1 0,1 0 0,-1 0 0,1-1 0,0 1 0,-1 0 0,1 0 0,0 0 0,0 0 0,-1 1 0,-5 25 0,6-24 0,-6 56 0,2 1 0,6 86 0,0-38 0,-3-16 0,3 103 0,10-124 0,-7-52 0,-1 1 0,1 27 0,-6 14 0,0-40 0,1-1 0,1 1 0,0 0 0,8 35 0,25 69 0,-26-81-1365,-6-24-5461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04T08:03: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24575,'0'8'0,"-1"1"0,-1-1 0,1 1 0,-7 14 0,-3 25 0,7 173 0,5-126 0,0-84 0,0 0 0,1 0 0,0 0 0,1 0 0,0 0 0,1 0 0,6 14 0,6 15 0,-12-24 0,0 1 0,-1-1 0,-1 1 0,-1 0 0,0 0 0,-1 0 0,-1 0 0,0 0 0,-2 0 0,-6 28 0,7-41 0,1-1 0,1 1 0,-1 0 0,0-1 0,1 1 0,0-1 0,0 1 0,0 0 0,0-1 0,0 1 0,1 0 0,0-1 0,-1 1 0,2-1 0,-1 1 0,0-1 0,0 0 0,1 1 0,0-1 0,0 0 0,0 0 0,0 0 0,0 0 0,1-1 0,-1 1 0,4 2 0,2 2 0,1-1 0,1-1 0,-1 1 0,1-2 0,0 1 0,0-1 0,17 4 0,27 9 0,-12-3 0,68 12 0,-77-20 0,-25-4 0,0 0 0,1 0 0,-1-1 0,1-1 0,-1 1 0,17-2 0,-12-1 0,-1-1 0,1 0 0,0-1 0,-1 0 0,0 0 0,0-2 0,0 1 0,13-10 0,-17 11 0,0 0 0,1 0 0,0 1 0,0 0 0,0 1 0,0 0 0,0 0 0,18 0 0,80 4 0,-49 0 0,706-1 0,-747-3 0,0 0 0,0 0 0,0-2 0,0 0 0,21-9 0,-20 7 0,0 0 0,0 2 0,1 0 0,20-2 0,326 4 0,-179 5 0,-77-5 0,121 4 0,-202 2 0,-1 1 0,0 1 0,0 2 0,31 12 0,-30-7 0,0 1 0,-1 2 0,-1 1 0,48 39 0,-62-44 0,-1 0 0,0 1 0,0 1 0,14 25 0,-24-37 0,4 7 0,-1 0 0,0 1 0,-1-1 0,0 1 0,0 0 0,-1 0 0,0 0 0,0 17 0,-1-15 0,1 0 0,0-1 0,0 1 0,1 0 0,8 21 0,-3-19 0,2 9 0,1-1 0,0-1 0,2 0 0,1-1 0,18 22 0,-3-5 0,-26-33 0,-1 0 0,1 0 0,-1 0 0,1 0 0,0 0 0,1-1 0,-1 0 0,1 1 0,-1-1 0,1 0 0,0-1 0,0 1 0,0-1 0,1 0 0,-1 0 0,0 0 0,1 0 0,-1-1 0,1 0 0,5 1 0,-4-1 0,40 4 0,-1 3 0,58 16 0,-73-17 0,1-2 0,0 0 0,0-3 0,0 0 0,59-6 0,-9 2 0,75 2-1365,-134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04T08:03: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24575,'-1'67'0,"3"75"0,10-70 0,-7-52 0,-2-1 0,3 29 0,-8 102 0,4 66 0,-2-213 0,0-1 0,1 1 0,0 0 0,-1-1 0,1 1 0,0-1 0,0 1 0,1-1 0,-1 0 0,0 1 0,1-1 0,0 0 0,-1 0 0,1 0 0,0 0 0,0 0 0,0 0 0,0-1 0,0 1 0,0-1 0,1 1 0,-1-1 0,1 0 0,-1 0 0,1 0 0,-1 0 0,1 0 0,-1-1 0,1 1 0,3-1 0,10 2 0,0-1 0,0 0 0,0-1 0,17-3 0,-5 1 0,-27 2 0,35-1 0,0-2 0,61-11 0,-77 10 0,1 1 0,29 0 0,-31 2 0,1 0 0,-1-1 0,20-5 0,3-1 0,0 2 0,1 2 0,-1 1 0,71 6 0,-17 0 0,-66-2 0,57 11 0,-56-6 0,55 2 0,-59-8 0,-1 1 0,1 2 0,36 7 0,-35-5 0,0-1 0,0-2 0,55-3 0,26 2 0,-37 12 0,-53-9 0,1 0 0,27 1 0,296-4 0,-162-2 0,-161-1 0,0 0 0,34-8 0,-33 6 0,1 0 0,24-1 0,-17 4 0,1-1 0,52-10 0,-60 7 0,-1 2 0,1 1 0,0 1 0,0 0 0,0 2 0,0 0 0,-1 2 0,41 9 0,-30-5 0,-11-2 0,40 13 0,-54-15 0,0 0 0,-1 1 0,1 0 0,-1 0 0,1 0 0,-1 0 0,-1 1 0,1 0 0,6 8 0,0 1 0,-1 0 0,0 1 0,-1 0 0,-1 1 0,10 22 0,12 21 0,-21-42 0,-1 0 0,11 29 0,-17-40 0,0 1 0,0 0 0,1-1 0,9 12 0,-10-13 0,1-1 0,-1 1 0,0 1 0,0-1 0,0 0 0,-1 1 0,0-1 0,0 1 0,1 6 0,1 11 0,0 0 0,1-1 0,1 0 0,1 0 0,1 0 0,1-1 0,12 22 0,-15-36 0,0 0 0,0-1 0,1 0 0,0 0 0,0-1 0,15 10 0,19 14 0,-30-20 0,1-2 0,0 0 0,0 0 0,0-1 0,1 0 0,18 4 0,8 6 0,-32-14 0,0 1 0,0-1 0,0-1 0,0 1 0,0-1 0,0-1 0,0 1 0,14-2 0,57-12 0,-41 6 0,-14 1 32,-1 0-1,0-2 0,28-13 0,25-9-1521,-57 25-5336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04T08:05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24575,'-1'76'0,"3"83"0,10-95 0,-7-47 0,-2 0 0,2 19 0,8 48 0,-8-60 0,-1-1 0,1 27 0,-5-45 0,0 0 0,0 0 0,1 0 0,0-1 0,0 1 0,0 0 0,0-1 0,4 9 0,-3-10 0,-1-1 0,1 0 0,0 0 0,0 0 0,0 1 0,0-2 0,0 1 0,0 0 0,1 0 0,-1-1 0,1 1 0,-1-1 0,1 0 0,0 0 0,5 2 0,0 0 0,36 11 0,68 14 0,-64-20 0,1 1 0,1-2 0,59 1 0,442-9 0,-535 2 0,0 0 0,-1 1 0,17 5 0,-22-4 0,0-1 0,0 0 0,1 0 0,-1-1 0,0-1 0,1 1 0,-1-2 0,0 1 0,17-5 0,125-28 0,-113 27 0,1 1 0,-1 2 0,1 2 0,43 4 0,7 0 0,-60-2 0,58 11 0,-57-6 0,54 2 0,-34-7 0,108-4 0,-96-9 0,-46 8 0,-1 0 0,20-1 0,41-8 0,-56 8 0,38-3 0,-30 5 0,0-2 0,51-14 0,-54 11 0,1 2 0,0 1 0,42-3 0,-54 7 0,-1 0 0,1-1 0,-1 0 0,23-8 0,-11 5 0,0 1 0,1 1 0,-1 2 0,1 0 0,28 4 0,4-2 0,-39 1 0,1 0 0,32 8 0,-32-6 0,1 0 0,24 1 0,104-7 0,67 4 0,-199 1 0,1 1 0,-1 0 0,27 11 0,-29-8 0,0-2 0,1 0 0,-1-2 0,28 4 0,113-7-1365,-134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10T07:45: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0 24575,'-7'1'0,"1"-1"0,-1 1 0,0 0 0,1 0 0,-1 1 0,1 0 0,0 0 0,0 0 0,0 1 0,-7 4 0,-3 3 0,0 1 0,-16 15 0,19-15 0,0 0 0,-1-1 0,-24 13 0,14-9 0,1 1 0,0 1 0,1 1 0,-21 20 0,-11 10 0,47-41 0,1 0 0,0 0 0,1 0 0,-9 13 0,10-12 0,-1 0 0,0-1 0,0 0 0,-1 0 0,-7 7 0,-12 12-1365,16-11-5461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10T07:45: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24575,'-1'5'0,"0"-1"0,-1 1 0,1-1 0,-1 1 0,0-1 0,0 0 0,-1 1 0,-4 5 0,-6 11 0,9-10 0,0 1 0,0 0 0,1-1 0,1 1 0,0 0 0,-1 20 0,5 78 0,0-47 0,-3-23 0,0-19 0,2-1 0,3 33 0,-3-46 0,1-1 0,-1 1 0,1-1 0,1 1 0,-1-1 0,1 0 0,0 0 0,1 0 0,-1-1 0,1 1 0,9 9 0,-9-10-195,1-1 0,-1 1 0,1-1 0,0 0 0,0-1 0,11 6 0,0-2-6631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10T07:45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24575,'11'0'0,"0"0"0,1 1 0,-1 0 0,0 0 0,0 1 0,-1 1 0,19 6 0,-26-7 0,1 0 0,-1 0 0,1 0 0,-1 0 0,0 1 0,0-1 0,0 1 0,-1 0 0,1 0 0,-1 0 0,1 0 0,-1 0 0,0 0 0,0 1 0,0-1 0,-1 1 0,1-1 0,-1 1 0,0 0 0,0 0 0,0 0 0,0-1 0,-1 1 0,0 0 0,0 5 0,0 3 0,-2 0 0,1 1 0,-2-1 0,-7 22 0,3-8 0,0-2 0,5-18 0,-1 1 0,1 0 0,1 0 0,0 0 0,0 0 0,0 13 0,1-18 0,0 0 0,1 0 0,-1 0 0,1 0 0,0 0 0,0 0 0,-1 0 0,1 0 0,0-1 0,1 1 0,-1 0 0,0-1 0,0 1 0,1-1 0,-1 1 0,1-1 0,-1 0 0,1 1 0,0-1 0,-1 0 0,1 0 0,0 0 0,0 0 0,0-1 0,0 1 0,0 0 0,0-1 0,0 0 0,2 1 0,0 0-91,0 0 0,0 0 0,0 0 0,1-1 0,-1 1 0,0-1 0,0 0 0,0-1 0,1 1 0,-1-1 0,0 1 0,0-1 0,0-1 0,7-2 0,6-7-6735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10T07:45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24575,'5'0'0,"5"0"0,2 5 0,-2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10T07:45: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24575,'0'4'0,"0"6"0,0 6 0,0 5 0,0 2 0,0 3 0,0 1 0,-5 0 0,-1 1 0,-4-6 0,-5-5 0,1-7-8191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10T07:45: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0 24575,'-1'1'0,"0"-1"0,0 0 0,1 1 0,-1-1 0,0 1 0,0-1 0,1 1 0,-1-1 0,0 1 0,1-1 0,-1 1 0,0 0 0,1-1 0,-1 1 0,1 0 0,-1-1 0,1 1 0,0 0 0,-1 0 0,1 0 0,0-1 0,-1 1 0,1 0 0,0 1 0,-6 25 0,6-24 0,-7 57 0,4 0 0,4 85 0,2-36 0,-3-92 0,-1 1 0,-1 0 0,0-1 0,-1 1 0,-1-1 0,-1 0 0,0 0 0,-1-1 0,-1 1 0,-1-1 0,0 0 0,-1-1 0,-16 22 0,17-26 0,0 1 0,1 1 0,1-1 0,-6 15 0,9-17 0,-1-1 0,0 0 0,-1 0 0,0 0 0,0-1 0,-1 1 0,0-1 0,0-1 0,-1 1 0,-8 6 0,8-9 10,1-1 0,-1 1 0,-1-1 1,1-1-1,-1 0 0,1 0 0,-1 0 0,0-1 0,-15 3 0,-1-3-333,0-1 0,-25-1 0,35-1-174,-9 1-6329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10T07:45: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46 24575,'9'0'0,"7"0"0,6 0 0,-6 0 0,-10 0 0,-10 0 0,-9-4 0,-7-2 0,0-4 0,-1-1 0,-1 3 0,2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22-03-10T07:45: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24575,'4'0'0,"7"0"0,5 0 0,4 0 0,4 0 0,2 0 0,1 0 0,0 0 0,-4-4 0,-2-2 0,0 1 0,1 0 0,2 2 0,0 1 0,1 1 0,1 0 0,0 1 0,-4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B33B-E172-46C3-85D1-10C9C6D25B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06817-8CAE-48B3-A6DC-FA9E12BD96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6817-8CAE-48B3-A6DC-FA9E12BD9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6817-8CAE-48B3-A6DC-FA9E12BD9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6817-8CAE-48B3-A6DC-FA9E12BD9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6817-8CAE-48B3-A6DC-FA9E12BD9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57A3-1C83-43EA-94F6-941FDA45D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B0DD-A41C-4A92-842B-1CA3283A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57A3-1C83-43EA-94F6-941FDA45D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B0DD-A41C-4A92-842B-1CA3283A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57A3-1C83-43EA-94F6-941FDA45D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B0DD-A41C-4A92-842B-1CA3283A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57A3-1C83-43EA-94F6-941FDA45D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B0DD-A41C-4A92-842B-1CA3283A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57A3-1C83-43EA-94F6-941FDA45D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B0DD-A41C-4A92-842B-1CA3283A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57A3-1C83-43EA-94F6-941FDA45D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B0DD-A41C-4A92-842B-1CA3283A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57A3-1C83-43EA-94F6-941FDA45D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B0DD-A41C-4A92-842B-1CA3283A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57A3-1C83-43EA-94F6-941FDA45D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B0DD-A41C-4A92-842B-1CA3283A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57A3-1C83-43EA-94F6-941FDA45D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B0DD-A41C-4A92-842B-1CA3283A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57A3-1C83-43EA-94F6-941FDA45D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B0DD-A41C-4A92-842B-1CA3283A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857A3-1C83-43EA-94F6-941FDA45D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B0DD-A41C-4A92-842B-1CA3283A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57A3-1C83-43EA-94F6-941FDA45D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B0DD-A41C-4A92-842B-1CA3283AC8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hyperlink" Target="https://www.luogu.com.cn/problem/P245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m0_51483033/article/details/118196604" TargetMode="External"/><Relationship Id="rId1" Type="http://schemas.openxmlformats.org/officeDocument/2006/relationships/hyperlink" Target="https://www.luogu.com.cn/problem/P7112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5.png"/><Relationship Id="rId7" Type="http://schemas.openxmlformats.org/officeDocument/2006/relationships/customXml" Target="../ink/ink3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Relationship Id="rId3" Type="http://schemas.openxmlformats.org/officeDocument/2006/relationships/customXml" Target="../ink/ink1.x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14.png"/><Relationship Id="rId25" Type="http://schemas.openxmlformats.org/officeDocument/2006/relationships/customXml" Target="../ink/ink12.xml"/><Relationship Id="rId24" Type="http://schemas.openxmlformats.org/officeDocument/2006/relationships/image" Target="../media/image13.png"/><Relationship Id="rId23" Type="http://schemas.openxmlformats.org/officeDocument/2006/relationships/customXml" Target="../ink/ink11.xml"/><Relationship Id="rId22" Type="http://schemas.openxmlformats.org/officeDocument/2006/relationships/image" Target="../media/image12.png"/><Relationship Id="rId21" Type="http://schemas.openxmlformats.org/officeDocument/2006/relationships/customXml" Target="../ink/ink10.xml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customXml" Target="../ink/ink9.xml"/><Relationship Id="rId18" Type="http://schemas.openxmlformats.org/officeDocument/2006/relationships/image" Target="../media/image10.png"/><Relationship Id="rId17" Type="http://schemas.openxmlformats.org/officeDocument/2006/relationships/customXml" Target="../ink/ink8.xml"/><Relationship Id="rId16" Type="http://schemas.openxmlformats.org/officeDocument/2006/relationships/image" Target="../media/image9.png"/><Relationship Id="rId15" Type="http://schemas.openxmlformats.org/officeDocument/2006/relationships/customXml" Target="../ink/ink7.xml"/><Relationship Id="rId14" Type="http://schemas.openxmlformats.org/officeDocument/2006/relationships/image" Target="../media/image8.png"/><Relationship Id="rId13" Type="http://schemas.openxmlformats.org/officeDocument/2006/relationships/customXml" Target="../ink/ink6.xml"/><Relationship Id="rId12" Type="http://schemas.openxmlformats.org/officeDocument/2006/relationships/image" Target="../media/image7.png"/><Relationship Id="rId11" Type="http://schemas.openxmlformats.org/officeDocument/2006/relationships/customXml" Target="../ink/ink5.xml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hyperlink" Target="https://www.acwing.com/solution/content/1087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luogu.com.cn/problem/P3812" TargetMode="Externa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acwing.com/problem/content/212/" TargetMode="Externa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c.nowcoder.com/acm/problem/16513" TargetMode="Externa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png"/><Relationship Id="rId7" Type="http://schemas.openxmlformats.org/officeDocument/2006/relationships/customXml" Target="../ink/ink14.xml"/><Relationship Id="rId6" Type="http://schemas.openxmlformats.org/officeDocument/2006/relationships/image" Target="../media/image21.png"/><Relationship Id="rId5" Type="http://schemas.openxmlformats.org/officeDocument/2006/relationships/customXml" Target="../ink/ink13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customXml" Target="../ink/ink17.xml"/><Relationship Id="rId4" Type="http://schemas.openxmlformats.org/officeDocument/2006/relationships/image" Target="../media/image24.png"/><Relationship Id="rId3" Type="http://schemas.openxmlformats.org/officeDocument/2006/relationships/customXml" Target="../ink/ink16.xml"/><Relationship Id="rId2" Type="http://schemas.openxmlformats.org/officeDocument/2006/relationships/image" Target="../media/image23.png"/><Relationship Id="rId1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6125" y="1014449"/>
            <a:ext cx="9143567" cy="1055027"/>
          </a:xfrm>
        </p:spPr>
        <p:txBody>
          <a:bodyPr>
            <a:noAutofit/>
          </a:bodyPr>
          <a:p>
            <a:r>
              <a:rPr lang="zh-CN" altLang="en-US" sz="4400"/>
              <a:t>容斥、高斯消元与线性基</a:t>
            </a:r>
            <a:endParaRPr lang="zh-CN" altLang="en-US" sz="440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612750" y="5153401"/>
            <a:ext cx="2083002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计</a:t>
            </a:r>
            <a:r>
              <a:rPr lang="en-US" altLang="zh-CN"/>
              <a:t>20</a:t>
            </a:r>
            <a:r>
              <a:rPr lang="zh-CN" altLang="en-US"/>
              <a:t>-</a:t>
            </a:r>
            <a:r>
              <a:rPr lang="en-US" altLang="zh-CN"/>
              <a:t>4</a:t>
            </a:r>
            <a:r>
              <a:rPr lang="zh-CN" altLang="en-US"/>
              <a:t>-邓大路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829"/>
            <a:ext cx="10515600" cy="6026134"/>
          </a:xfrm>
        </p:spPr>
        <p:txBody>
          <a:bodyPr/>
          <a:lstStyle/>
          <a:p>
            <a:r>
              <a:rPr lang="zh-CN" altLang="en-US" dirty="0"/>
              <a:t>解有三种情况：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无解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 err="1"/>
              <a:t>r~n</a:t>
            </a:r>
            <a:r>
              <a:rPr lang="zh-CN" altLang="en-US" dirty="0"/>
              <a:t>行对应的常数如果不为</a:t>
            </a:r>
            <a:r>
              <a:rPr lang="en-US" altLang="zh-CN" dirty="0"/>
              <a:t>0</a:t>
            </a:r>
            <a:endParaRPr lang="en-US" altLang="zh-CN" dirty="0"/>
          </a:p>
          <a:p>
            <a:r>
              <a:rPr lang="zh-CN" altLang="en-US" dirty="0"/>
              <a:t>即出现方程</a:t>
            </a:r>
            <a:r>
              <a:rPr lang="en-US" altLang="zh-CN" dirty="0"/>
              <a:t>0=k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≠</a:t>
            </a:r>
            <a:r>
              <a:rPr lang="en-US" altLang="zh-CN" dirty="0"/>
              <a:t>0</a:t>
            </a:r>
            <a:r>
              <a:rPr lang="zh-CN" altLang="en-US" dirty="0"/>
              <a:t>），就无解，否则一定有解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有唯一解</a:t>
            </a:r>
            <a:r>
              <a:rPr lang="en-US" altLang="zh-CN" dirty="0"/>
              <a:t>r-1=m          </a:t>
            </a:r>
            <a:r>
              <a:rPr lang="zh-CN" altLang="en-US" dirty="0"/>
              <a:t>此时取走系数矩阵前</a:t>
            </a:r>
            <a:r>
              <a:rPr lang="en-US" altLang="zh-CN" dirty="0"/>
              <a:t>m</a:t>
            </a:r>
            <a:r>
              <a:rPr lang="zh-CN" altLang="en-US" dirty="0"/>
              <a:t>行是一个单位矩阵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有无穷多解</a:t>
            </a:r>
            <a:r>
              <a:rPr lang="en-US" altLang="zh-CN" dirty="0"/>
              <a:t>r-1&lt;m     </a:t>
            </a:r>
            <a:r>
              <a:rPr lang="zh-CN" altLang="en-US" dirty="0"/>
              <a:t>有</a:t>
            </a:r>
            <a:r>
              <a:rPr lang="en-US" altLang="zh-CN" dirty="0"/>
              <a:t>m-r+1</a:t>
            </a:r>
            <a:r>
              <a:rPr lang="zh-CN" altLang="en-US" dirty="0"/>
              <a:t>个自由元 </a:t>
            </a:r>
            <a:endParaRPr lang="en-US" altLang="zh-CN" dirty="0"/>
          </a:p>
          <a:p>
            <a:r>
              <a:rPr lang="zh-CN" altLang="en-US" dirty="0"/>
              <a:t>保证了有唯一解的时候消元后取走系数矩阵前</a:t>
            </a:r>
            <a:r>
              <a:rPr lang="en-US" altLang="zh-CN" dirty="0"/>
              <a:t>m</a:t>
            </a:r>
            <a:r>
              <a:rPr lang="zh-CN" altLang="en-US" dirty="0"/>
              <a:t>行是一个单位矩阵，其他情况下为行最简形矩阵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924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以三元一次方程组（有唯一解）为例： </a:t>
            </a:r>
            <a:endParaRPr lang="en-US" altLang="zh-CN" dirty="0"/>
          </a:p>
          <a:p>
            <a:r>
              <a:rPr lang="zh-CN" altLang="en-US" dirty="0"/>
              <a:t>                                                         ①先把它转换成增广矩阵：</a:t>
            </a:r>
            <a:endParaRPr lang="en-US" altLang="zh-CN" dirty="0"/>
          </a:p>
          <a:p>
            <a:r>
              <a:rPr lang="en-US" altLang="zh-CN" dirty="0"/>
              <a:t> x-2y+3z=6                                           1   -2    3          6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2x-4y+3z=3                                         2   -4    3          3       </a:t>
            </a:r>
            <a:endParaRPr lang="en-US" altLang="zh-CN" dirty="0"/>
          </a:p>
          <a:p>
            <a:r>
              <a:rPr lang="en-US" altLang="zh-CN" dirty="0"/>
              <a:t> 7x-8y+10z=21                                     7   -8   10        21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961534" y="2683121"/>
            <a:ext cx="160256" cy="13692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004116" y="2546848"/>
            <a:ext cx="0" cy="159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879291" y="2546848"/>
            <a:ext cx="0" cy="159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09988" y="2546848"/>
            <a:ext cx="0" cy="15954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99242" y="4430598"/>
            <a:ext cx="3855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目标状态：</a:t>
            </a:r>
            <a:endParaRPr lang="zh-CN" altLang="en-US" sz="2800" dirty="0"/>
          </a:p>
        </p:txBody>
      </p:sp>
      <p:sp>
        <p:nvSpPr>
          <p:cNvPr id="5" name="左大括号 4"/>
          <p:cNvSpPr/>
          <p:nvPr/>
        </p:nvSpPr>
        <p:spPr>
          <a:xfrm>
            <a:off x="923827" y="4953818"/>
            <a:ext cx="235671" cy="13692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6886" y="5038274"/>
            <a:ext cx="2828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x=a</a:t>
            </a:r>
            <a:endParaRPr lang="en-US" altLang="zh-CN" sz="2400" dirty="0"/>
          </a:p>
          <a:p>
            <a:r>
              <a:rPr lang="en-US" altLang="zh-CN" sz="2400" dirty="0"/>
              <a:t>y=b</a:t>
            </a:r>
            <a:endParaRPr lang="en-US" altLang="zh-CN" sz="2400" dirty="0"/>
          </a:p>
          <a:p>
            <a:r>
              <a:rPr lang="en-US" altLang="zh-CN" sz="2400" dirty="0"/>
              <a:t>z=c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004116" y="4544438"/>
            <a:ext cx="320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对应矩阵：</a:t>
            </a:r>
            <a:endParaRPr lang="zh-CN" altLang="en-US" sz="28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7004116" y="5147035"/>
            <a:ext cx="0" cy="149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879291" y="5137608"/>
            <a:ext cx="0" cy="154599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209988" y="5067658"/>
            <a:ext cx="0" cy="16442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088957" y="5213023"/>
            <a:ext cx="27903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   0     0        a </a:t>
            </a:r>
            <a:endParaRPr lang="en-US" altLang="zh-CN" sz="2800" dirty="0"/>
          </a:p>
          <a:p>
            <a:r>
              <a:rPr lang="en-US" altLang="zh-CN" sz="2800" dirty="0"/>
              <a:t>0    1     0        b</a:t>
            </a:r>
            <a:endParaRPr lang="en-US" altLang="zh-CN" sz="2800" dirty="0"/>
          </a:p>
          <a:p>
            <a:r>
              <a:rPr lang="en-US" altLang="zh-CN" sz="2800" dirty="0"/>
              <a:t>0    0     1        c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480767" y="635302"/>
            <a:ext cx="0" cy="1489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52627" y="635302"/>
            <a:ext cx="0" cy="1442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262433" y="635302"/>
            <a:ext cx="0" cy="14423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0778" y="720143"/>
            <a:ext cx="2271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    -2     3     6</a:t>
            </a:r>
            <a:endParaRPr lang="en-US" altLang="zh-CN" sz="2400" dirty="0"/>
          </a:p>
          <a:p>
            <a:r>
              <a:rPr lang="en-US" altLang="zh-CN" sz="2400" dirty="0"/>
              <a:t>2    -4     3     3</a:t>
            </a:r>
            <a:endParaRPr lang="en-US" altLang="zh-CN" sz="2400" dirty="0"/>
          </a:p>
          <a:p>
            <a:r>
              <a:rPr lang="en-US" altLang="zh-CN" sz="2400" dirty="0"/>
              <a:t>7    -8   10    21</a:t>
            </a:r>
            <a:endParaRPr lang="en-US" altLang="zh-CN" sz="2400" dirty="0"/>
          </a:p>
          <a:p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969444" y="1464861"/>
            <a:ext cx="76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884603" y="1089475"/>
            <a:ext cx="107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r2-2*r1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751163" y="1413244"/>
            <a:ext cx="76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731550" y="588167"/>
            <a:ext cx="0" cy="1489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0003410" y="588167"/>
            <a:ext cx="0" cy="1442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513216" y="588167"/>
            <a:ext cx="0" cy="14423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262487" y="588167"/>
            <a:ext cx="0" cy="1489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534347" y="588167"/>
            <a:ext cx="0" cy="1442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044153" y="588167"/>
            <a:ext cx="0" cy="14423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711884" y="1089475"/>
            <a:ext cx="98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r3-7*r1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242857" y="720143"/>
            <a:ext cx="2271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    -2     3     6</a:t>
            </a:r>
            <a:endParaRPr lang="en-US" altLang="zh-CN" sz="2400" dirty="0"/>
          </a:p>
          <a:p>
            <a:r>
              <a:rPr lang="en-US" altLang="zh-CN" sz="2400" dirty="0"/>
              <a:t>0      0   -3    -9</a:t>
            </a:r>
            <a:endParaRPr lang="en-US" altLang="zh-CN" sz="2400" dirty="0"/>
          </a:p>
          <a:p>
            <a:r>
              <a:rPr lang="en-US" altLang="zh-CN" sz="2400" dirty="0"/>
              <a:t>7    -8   10    21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731560" y="720143"/>
            <a:ext cx="2564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   -2     3       6</a:t>
            </a:r>
            <a:endParaRPr lang="en-US" altLang="zh-CN" sz="2400" dirty="0"/>
          </a:p>
          <a:p>
            <a:r>
              <a:rPr lang="en-US" altLang="zh-CN" sz="2400" dirty="0"/>
              <a:t>0     0   -3     -9</a:t>
            </a:r>
            <a:endParaRPr lang="en-US" altLang="zh-CN" sz="2400" dirty="0"/>
          </a:p>
          <a:p>
            <a:r>
              <a:rPr lang="en-US" altLang="zh-CN" sz="2400" dirty="0"/>
              <a:t>0     6  -11    -21</a:t>
            </a:r>
            <a:endParaRPr lang="en-US" altLang="zh-CN" sz="2400" dirty="0"/>
          </a:p>
          <a:p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482338" y="2644782"/>
            <a:ext cx="0" cy="1489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754198" y="2644782"/>
            <a:ext cx="0" cy="1442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264004" y="2644782"/>
            <a:ext cx="0" cy="14423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182521" y="1372164"/>
            <a:ext cx="76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011270" y="963552"/>
            <a:ext cx="128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swap(r2,r3)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80767" y="2775648"/>
            <a:ext cx="2564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2400" dirty="0"/>
              <a:t>-2     3       6</a:t>
            </a:r>
            <a:endParaRPr lang="en-US" altLang="zh-CN" sz="2400" dirty="0"/>
          </a:p>
          <a:p>
            <a:r>
              <a:rPr lang="en-US" altLang="zh-CN" sz="2400" dirty="0"/>
              <a:t>0     6  -11    -21</a:t>
            </a:r>
            <a:endParaRPr lang="en-US" altLang="zh-CN" sz="2400" dirty="0"/>
          </a:p>
          <a:p>
            <a:r>
              <a:rPr lang="en-US" altLang="zh-CN" sz="2400" dirty="0"/>
              <a:t>0     0   -3      -9</a:t>
            </a:r>
            <a:endParaRPr lang="en-US" altLang="zh-CN" sz="2400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947030" y="3389499"/>
            <a:ext cx="785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96329" y="3018432"/>
            <a:ext cx="78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r2/6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4242857" y="2511236"/>
            <a:ext cx="0" cy="1338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132948" y="2511236"/>
            <a:ext cx="0" cy="1333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199244" y="2644782"/>
            <a:ext cx="2890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1       -2            3            6</a:t>
            </a:r>
            <a:endParaRPr lang="en-US" altLang="zh-CN" dirty="0"/>
          </a:p>
          <a:p>
            <a:r>
              <a:rPr lang="en-US" altLang="zh-CN" dirty="0"/>
              <a:t> 0         1        -11/6     -7/2</a:t>
            </a:r>
            <a:endParaRPr lang="en-US" altLang="zh-CN" dirty="0"/>
          </a:p>
          <a:p>
            <a:r>
              <a:rPr lang="en-US" altLang="zh-CN" dirty="0"/>
              <a:t> 0         0           -3          -9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6400800" y="2511236"/>
            <a:ext cx="0" cy="133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202076" y="3244946"/>
            <a:ext cx="848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171832" y="2905874"/>
            <a:ext cx="104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r1+2*r1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8124367" y="2511236"/>
            <a:ext cx="0" cy="1338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014458" y="2511236"/>
            <a:ext cx="0" cy="1333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080754" y="2644782"/>
            <a:ext cx="2890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1         0        -2/ 3         -1</a:t>
            </a:r>
            <a:endParaRPr lang="en-US" altLang="zh-CN" dirty="0"/>
          </a:p>
          <a:p>
            <a:r>
              <a:rPr lang="en-US" altLang="zh-CN" dirty="0"/>
              <a:t> 0         1        -11/6     -7/2</a:t>
            </a:r>
            <a:endParaRPr lang="en-US" altLang="zh-CN" dirty="0"/>
          </a:p>
          <a:p>
            <a:r>
              <a:rPr lang="en-US" altLang="zh-CN" dirty="0"/>
              <a:t> 0         0           -3          -9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10282310" y="2511236"/>
            <a:ext cx="0" cy="133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1083586" y="3244946"/>
            <a:ext cx="848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1053341" y="2882906"/>
            <a:ext cx="104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r3/-3</a:t>
            </a:r>
            <a:endParaRPr lang="zh-CN" altLang="en-US" dirty="0"/>
          </a:p>
        </p:txBody>
      </p:sp>
      <p:cxnSp>
        <p:nvCxnSpPr>
          <p:cNvPr id="92" name="直接连接符 91"/>
          <p:cNvCxnSpPr/>
          <p:nvPr/>
        </p:nvCxnSpPr>
        <p:spPr>
          <a:xfrm>
            <a:off x="524380" y="4795836"/>
            <a:ext cx="0" cy="1338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3414471" y="4795836"/>
            <a:ext cx="0" cy="1333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480767" y="4929382"/>
            <a:ext cx="2890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1         0        -2/3          -1</a:t>
            </a:r>
            <a:endParaRPr lang="en-US" altLang="zh-CN" dirty="0"/>
          </a:p>
          <a:p>
            <a:r>
              <a:rPr lang="en-US" altLang="zh-CN" dirty="0"/>
              <a:t> 0         1        -11/6     -7/2</a:t>
            </a:r>
            <a:endParaRPr lang="en-US" altLang="zh-CN" dirty="0"/>
          </a:p>
          <a:p>
            <a:r>
              <a:rPr lang="en-US" altLang="zh-CN" dirty="0"/>
              <a:t> 0         0           1             3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95" name="直接连接符 94"/>
          <p:cNvCxnSpPr/>
          <p:nvPr/>
        </p:nvCxnSpPr>
        <p:spPr>
          <a:xfrm>
            <a:off x="2682323" y="4795836"/>
            <a:ext cx="0" cy="133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3544478" y="5458120"/>
            <a:ext cx="100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3471030" y="5141361"/>
            <a:ext cx="129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r1+2/3*r3</a:t>
            </a:r>
            <a:endParaRPr lang="zh-CN" altLang="en-US" dirty="0"/>
          </a:p>
        </p:txBody>
      </p:sp>
      <p:cxnSp>
        <p:nvCxnSpPr>
          <p:cNvPr id="105" name="直接连接符 104"/>
          <p:cNvCxnSpPr/>
          <p:nvPr/>
        </p:nvCxnSpPr>
        <p:spPr>
          <a:xfrm>
            <a:off x="4707915" y="4856981"/>
            <a:ext cx="0" cy="1338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7598006" y="4856981"/>
            <a:ext cx="0" cy="1333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4664302" y="4990527"/>
            <a:ext cx="2890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1         0           0             1</a:t>
            </a:r>
            <a:endParaRPr lang="en-US" altLang="zh-CN" dirty="0"/>
          </a:p>
          <a:p>
            <a:r>
              <a:rPr lang="en-US" altLang="zh-CN" dirty="0"/>
              <a:t> 0         1        -11/6     -7/2</a:t>
            </a:r>
            <a:endParaRPr lang="en-US" altLang="zh-CN" dirty="0"/>
          </a:p>
          <a:p>
            <a:r>
              <a:rPr lang="en-US" altLang="zh-CN" dirty="0"/>
              <a:t> 0         0           1             3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6865858" y="4856981"/>
            <a:ext cx="0" cy="133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728013" y="5519265"/>
            <a:ext cx="1008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7654565" y="5202506"/>
            <a:ext cx="129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r1+11/6*r3</a:t>
            </a:r>
            <a:endParaRPr lang="zh-CN" altLang="en-US" dirty="0"/>
          </a:p>
        </p:txBody>
      </p:sp>
      <p:cxnSp>
        <p:nvCxnSpPr>
          <p:cNvPr id="111" name="直接连接符 110"/>
          <p:cNvCxnSpPr/>
          <p:nvPr/>
        </p:nvCxnSpPr>
        <p:spPr>
          <a:xfrm>
            <a:off x="8880878" y="4838127"/>
            <a:ext cx="0" cy="1338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11770969" y="4838127"/>
            <a:ext cx="0" cy="1333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8837265" y="4971673"/>
            <a:ext cx="2890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1         0           0             1</a:t>
            </a:r>
            <a:endParaRPr lang="en-US" altLang="zh-CN" dirty="0"/>
          </a:p>
          <a:p>
            <a:r>
              <a:rPr lang="en-US" altLang="zh-CN" dirty="0"/>
              <a:t> 0         1           0             2</a:t>
            </a:r>
            <a:endParaRPr lang="en-US" altLang="zh-CN" dirty="0"/>
          </a:p>
          <a:p>
            <a:r>
              <a:rPr lang="en-US" altLang="zh-CN" dirty="0"/>
              <a:t> 0         0           1             3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14" name="直接连接符 113"/>
          <p:cNvCxnSpPr/>
          <p:nvPr/>
        </p:nvCxnSpPr>
        <p:spPr>
          <a:xfrm>
            <a:off x="11038821" y="4838127"/>
            <a:ext cx="0" cy="133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一、浮点数消元：</a:t>
            </a:r>
            <a:r>
              <a:rPr lang="en-US" altLang="zh-CN" sz="1600" dirty="0">
                <a:hlinkClick r:id="rId1"/>
              </a:rPr>
              <a:t>P2455 [SDOI2006]</a:t>
            </a:r>
            <a:r>
              <a:rPr lang="zh-CN" altLang="en-US" sz="1600" dirty="0">
                <a:hlinkClick r:id="rId1"/>
              </a:rPr>
              <a:t>线性方程组 </a:t>
            </a:r>
            <a:r>
              <a:rPr lang="en-US" altLang="zh-CN" sz="1600" dirty="0">
                <a:hlinkClick r:id="rId1"/>
              </a:rPr>
              <a:t>- </a:t>
            </a:r>
            <a:r>
              <a:rPr lang="zh-CN" altLang="en-US" sz="1600" dirty="0">
                <a:hlinkClick r:id="rId1"/>
              </a:rPr>
              <a:t>洛谷 </a:t>
            </a:r>
            <a:r>
              <a:rPr lang="en-US" altLang="zh-CN" sz="1600" dirty="0">
                <a:hlinkClick r:id="rId1"/>
              </a:rPr>
              <a:t>| </a:t>
            </a:r>
            <a:r>
              <a:rPr lang="zh-CN" altLang="en-US" sz="1600" dirty="0">
                <a:hlinkClick r:id="rId1"/>
              </a:rPr>
              <a:t>计算机科学教育新生态 </a:t>
            </a:r>
            <a:r>
              <a:rPr lang="en-US" altLang="zh-CN" sz="1600" dirty="0">
                <a:hlinkClick r:id="rId1"/>
              </a:rPr>
              <a:t>(luogu.com.cn)</a:t>
            </a:r>
            <a:endParaRPr lang="zh-CN" altLang="en-US" sz="4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0070"/>
            <a:ext cx="8730058" cy="56089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二、</a:t>
            </a:r>
            <a:r>
              <a:rPr lang="en-US" altLang="zh-CN" sz="3200" dirty="0"/>
              <a:t>m</a:t>
            </a:r>
            <a:r>
              <a:rPr lang="zh-CN" altLang="en-US" sz="3200" dirty="0"/>
              <a:t>元一次线性同余方程组消元（</a:t>
            </a:r>
            <a:r>
              <a:rPr lang="en-US" altLang="zh-CN" sz="3200" dirty="0"/>
              <a:t>n</a:t>
            </a:r>
            <a:r>
              <a:rPr lang="zh-CN" altLang="en-US" sz="3200" dirty="0"/>
              <a:t>个方程同一个模数</a:t>
            </a:r>
            <a:r>
              <a:rPr lang="en-US" altLang="zh-CN" sz="3200" dirty="0"/>
              <a:t>mod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5740"/>
            <a:ext cx="10515600" cy="54722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a11*x1+a12*x2+……+a1m*</a:t>
            </a:r>
            <a:r>
              <a:rPr lang="en-US" altLang="zh-CN" sz="2800" dirty="0" err="1"/>
              <a:t>xm</a:t>
            </a:r>
            <a:r>
              <a:rPr lang="en-US" altLang="zh-CN" sz="2800" dirty="0"/>
              <a:t>=b1(%mod)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a21*x1+a22*x2+……+a2m*</a:t>
            </a:r>
            <a:r>
              <a:rPr lang="en-US" altLang="zh-CN" sz="2800" dirty="0" err="1"/>
              <a:t>xm</a:t>
            </a:r>
            <a:r>
              <a:rPr lang="en-US" altLang="zh-CN" sz="2800" dirty="0"/>
              <a:t>=b2(%mod)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an1*x1+an2*x2+……+</a:t>
            </a:r>
            <a:r>
              <a:rPr lang="en-US" altLang="zh-CN" sz="2800" dirty="0" err="1"/>
              <a:t>anm</a:t>
            </a:r>
            <a:r>
              <a:rPr lang="en-US" altLang="zh-CN" sz="2800" dirty="0"/>
              <a:t>*</a:t>
            </a:r>
            <a:r>
              <a:rPr lang="en-US" altLang="zh-CN" sz="2800" dirty="0" err="1"/>
              <a:t>xm</a:t>
            </a:r>
            <a:r>
              <a:rPr lang="en-US" altLang="zh-CN" sz="2800" dirty="0"/>
              <a:t>=bn(%mod)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3600" dirty="0"/>
          </a:p>
          <a:p>
            <a:r>
              <a:rPr lang="en-US" altLang="zh-CN" sz="3600" dirty="0">
                <a:solidFill>
                  <a:srgbClr val="0070C0"/>
                </a:solidFill>
              </a:rPr>
              <a:t>1.</a:t>
            </a:r>
            <a:r>
              <a:rPr lang="zh-CN" altLang="en-US" sz="3600" dirty="0">
                <a:solidFill>
                  <a:srgbClr val="0070C0"/>
                </a:solidFill>
              </a:rPr>
              <a:t>直接倍乘消元</a:t>
            </a:r>
            <a:r>
              <a:rPr lang="en-US" altLang="zh-CN" sz="3600" dirty="0">
                <a:solidFill>
                  <a:srgbClr val="0070C0"/>
                </a:solidFill>
              </a:rPr>
              <a:t>(</a:t>
            </a:r>
            <a:r>
              <a:rPr lang="zh-CN" altLang="en-US" sz="3600" dirty="0">
                <a:solidFill>
                  <a:srgbClr val="0070C0"/>
                </a:solidFill>
              </a:rPr>
              <a:t>任意模数且是解方程组</a:t>
            </a:r>
            <a:r>
              <a:rPr lang="en-US" altLang="zh-CN" sz="3600" dirty="0">
                <a:solidFill>
                  <a:srgbClr val="0070C0"/>
                </a:solidFill>
              </a:rPr>
              <a:t>)</a:t>
            </a:r>
            <a:endParaRPr lang="en-US" altLang="zh-CN" sz="3600" dirty="0">
              <a:solidFill>
                <a:srgbClr val="0070C0"/>
              </a:solidFill>
            </a:endParaRPr>
          </a:p>
          <a:p>
            <a:r>
              <a:rPr lang="zh-CN" altLang="en-US" sz="3300" dirty="0"/>
              <a:t>如：</a:t>
            </a:r>
            <a:endParaRPr lang="en-US" altLang="zh-CN" sz="3300" dirty="0"/>
          </a:p>
          <a:p>
            <a:r>
              <a:rPr lang="en-US" altLang="zh-CN" sz="3300" dirty="0"/>
              <a:t>ax                     a*bx   </a:t>
            </a:r>
            <a:endParaRPr lang="en-US" altLang="zh-CN" sz="3300" dirty="0"/>
          </a:p>
          <a:p>
            <a:r>
              <a:rPr lang="en-US" altLang="zh-CN" sz="3300" dirty="0"/>
              <a:t>bx      </a:t>
            </a:r>
            <a:r>
              <a:rPr lang="zh-CN" altLang="en-US" sz="3300" dirty="0"/>
              <a:t>相消</a:t>
            </a:r>
            <a:r>
              <a:rPr lang="en-US" altLang="zh-CN" sz="3300" dirty="0"/>
              <a:t> --&gt;b*ax        </a:t>
            </a:r>
            <a:r>
              <a:rPr lang="zh-CN" altLang="en-US" sz="3300" dirty="0"/>
              <a:t>两行相减（不进行单位化）</a:t>
            </a:r>
            <a:endParaRPr lang="en-US" altLang="zh-CN" sz="33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600" dirty="0">
                <a:solidFill>
                  <a:srgbClr val="0070C0"/>
                </a:solidFill>
              </a:rPr>
              <a:t>2.</a:t>
            </a:r>
            <a:r>
              <a:rPr lang="zh-CN" altLang="en-US" sz="3600" dirty="0">
                <a:solidFill>
                  <a:srgbClr val="0070C0"/>
                </a:solidFill>
              </a:rPr>
              <a:t>把主元乘</a:t>
            </a:r>
            <a:r>
              <a:rPr lang="en-US" altLang="zh-CN" sz="3600" dirty="0">
                <a:solidFill>
                  <a:srgbClr val="0070C0"/>
                </a:solidFill>
              </a:rPr>
              <a:t>%mod</a:t>
            </a:r>
            <a:r>
              <a:rPr lang="zh-CN" altLang="en-US" sz="3600" dirty="0">
                <a:solidFill>
                  <a:srgbClr val="0070C0"/>
                </a:solidFill>
              </a:rPr>
              <a:t>意义下的逆元变成</a:t>
            </a:r>
            <a:r>
              <a:rPr lang="en-US" altLang="zh-CN" sz="3600" dirty="0">
                <a:solidFill>
                  <a:srgbClr val="0070C0"/>
                </a:solidFill>
              </a:rPr>
              <a:t>1</a:t>
            </a:r>
            <a:r>
              <a:rPr lang="zh-CN" altLang="en-US" sz="3600" dirty="0">
                <a:solidFill>
                  <a:srgbClr val="0070C0"/>
                </a:solidFill>
              </a:rPr>
              <a:t>后消元（</a:t>
            </a:r>
            <a:r>
              <a:rPr lang="en-US" altLang="zh-CN" sz="3600" dirty="0">
                <a:solidFill>
                  <a:srgbClr val="0070C0"/>
                </a:solidFill>
              </a:rPr>
              <a:t>mod</a:t>
            </a:r>
            <a:r>
              <a:rPr lang="zh-CN" altLang="en-US" sz="3600" dirty="0">
                <a:solidFill>
                  <a:srgbClr val="0070C0"/>
                </a:solidFill>
              </a:rPr>
              <a:t>为质数）</a:t>
            </a:r>
            <a:endParaRPr lang="en-US" altLang="zh-CN" sz="36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3300" dirty="0"/>
              <a:t>在第四步把主元“单位化”，我们是把主元所在行乘以主元在</a:t>
            </a:r>
            <a:r>
              <a:rPr lang="en-US" altLang="zh-CN" sz="3300" dirty="0"/>
              <a:t>%mod</a:t>
            </a:r>
            <a:r>
              <a:rPr lang="zh-CN" altLang="en-US" sz="3300" dirty="0"/>
              <a:t>意义下的逆元把它变成</a:t>
            </a:r>
            <a:r>
              <a:rPr lang="en-US" altLang="zh-CN" sz="3300" dirty="0"/>
              <a:t>1</a:t>
            </a:r>
            <a:r>
              <a:rPr lang="zh-CN" altLang="en-US" sz="3300" dirty="0"/>
              <a:t>，由于只用求主元的逆元，复杂度是忽略的</a:t>
            </a:r>
            <a:r>
              <a:rPr lang="en-US" altLang="zh-CN" sz="3300" dirty="0"/>
              <a:t>.</a:t>
            </a: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711331" y="1461154"/>
            <a:ext cx="159470" cy="10746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7730" y="1998481"/>
            <a:ext cx="320068" cy="28784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96346" y="2611225"/>
            <a:ext cx="3912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a11*x1=b1(%mod)</a:t>
            </a:r>
            <a:endParaRPr lang="en-US" altLang="zh-CN" dirty="0"/>
          </a:p>
          <a:p>
            <a:r>
              <a:rPr lang="en-US" altLang="zh-CN" dirty="0"/>
              <a:t>a22*x2=b2(%mod)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amm</a:t>
            </a:r>
            <a:r>
              <a:rPr lang="en-US" altLang="zh-CN" dirty="0"/>
              <a:t>*</a:t>
            </a:r>
            <a:r>
              <a:rPr lang="en-US" altLang="zh-CN" dirty="0" err="1"/>
              <a:t>xm</a:t>
            </a:r>
            <a:r>
              <a:rPr lang="en-US" altLang="zh-CN" dirty="0"/>
              <a:t>=bm(%mod)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3726" y="3285077"/>
            <a:ext cx="320068" cy="28784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96000" y="2142404"/>
            <a:ext cx="14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</a:t>
            </a:r>
            <a:r>
              <a:rPr lang="zh-CN" altLang="en-US" dirty="0"/>
              <a:t>为质数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481793" y="2241893"/>
            <a:ext cx="113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</a:t>
            </a:r>
            <a:r>
              <a:rPr lang="zh-CN" altLang="en-US" dirty="0"/>
              <a:t>任意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7060676" y="1755072"/>
            <a:ext cx="443060" cy="85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</p:cNvCxnSpPr>
          <p:nvPr/>
        </p:nvCxnSpPr>
        <p:spPr>
          <a:xfrm flipV="1">
            <a:off x="9252408" y="1998481"/>
            <a:ext cx="636310" cy="61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334811" y="1385740"/>
            <a:ext cx="140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费马小定理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69865" y="1538213"/>
            <a:ext cx="173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扩展欧几里得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7060676" y="2771480"/>
            <a:ext cx="235670" cy="12066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80808" y="4223208"/>
            <a:ext cx="160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唯一解情况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414"/>
            <a:ext cx="10515600" cy="678258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600" dirty="0"/>
              <a:t>三</a:t>
            </a:r>
            <a:r>
              <a:rPr lang="en-US" altLang="zh-CN" sz="3600" dirty="0"/>
              <a:t>.</a:t>
            </a:r>
            <a:r>
              <a:rPr lang="zh-CN" altLang="en-US" sz="3600" dirty="0"/>
              <a:t>辗转相消法求行列式的值（</a:t>
            </a:r>
            <a:r>
              <a:rPr lang="en-US" altLang="zh-CN" sz="3600" dirty="0"/>
              <a:t>mod</a:t>
            </a:r>
            <a:r>
              <a:rPr lang="zh-CN" altLang="en-US" sz="3600" dirty="0"/>
              <a:t>任意）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zh-CN" altLang="en-US" dirty="0"/>
              <a:t>行列式一定是</a:t>
            </a:r>
            <a:r>
              <a:rPr lang="en-US" altLang="zh-CN" dirty="0"/>
              <a:t>n*n</a:t>
            </a:r>
            <a:r>
              <a:rPr lang="zh-CN" altLang="en-US" dirty="0"/>
              <a:t>的方阵，它是一个值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初等变换对行列式的影响：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交换两行  变号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一行倍乘</a:t>
            </a:r>
            <a:r>
              <a:rPr lang="en-US" altLang="zh-CN" dirty="0"/>
              <a:t>k   </a:t>
            </a:r>
            <a:r>
              <a:rPr lang="zh-CN" altLang="en-US" dirty="0"/>
              <a:t>行列式倍乘</a:t>
            </a:r>
            <a:r>
              <a:rPr lang="en-US" altLang="zh-CN" dirty="0"/>
              <a:t>k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把一行倍乘</a:t>
            </a:r>
            <a:r>
              <a:rPr lang="en-US" altLang="zh-CN" dirty="0"/>
              <a:t>k</a:t>
            </a:r>
            <a:r>
              <a:rPr lang="zh-CN" altLang="en-US" dirty="0"/>
              <a:t>加到另一行上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900" dirty="0"/>
              <a:t>回想辗转相除求</a:t>
            </a:r>
            <a:r>
              <a:rPr lang="en-US" altLang="zh-CN" sz="2900" dirty="0" err="1"/>
              <a:t>gcd</a:t>
            </a:r>
            <a:r>
              <a:rPr lang="zh-CN" altLang="en-US" sz="2900" dirty="0"/>
              <a:t>的方法：</a:t>
            </a:r>
            <a:endParaRPr lang="en-US" altLang="zh-CN" sz="2900" dirty="0"/>
          </a:p>
          <a:p>
            <a:r>
              <a:rPr lang="en-US" altLang="zh-CN" sz="2900" dirty="0" err="1"/>
              <a:t>gcd</a:t>
            </a:r>
            <a:r>
              <a:rPr lang="en-US" altLang="zh-CN" sz="2900" dirty="0"/>
              <a:t>(</a:t>
            </a:r>
            <a:r>
              <a:rPr lang="en-US" altLang="zh-CN" sz="2900" dirty="0" err="1"/>
              <a:t>a,b</a:t>
            </a:r>
            <a:r>
              <a:rPr lang="en-US" altLang="zh-CN" sz="2900" dirty="0"/>
              <a:t>)=</a:t>
            </a:r>
            <a:r>
              <a:rPr lang="en-US" altLang="zh-CN" sz="2900" dirty="0" err="1"/>
              <a:t>gcd</a:t>
            </a:r>
            <a:r>
              <a:rPr lang="en-US" altLang="zh-CN" sz="2900" dirty="0"/>
              <a:t>(</a:t>
            </a:r>
            <a:r>
              <a:rPr lang="en-US" altLang="zh-CN" sz="2900" dirty="0" err="1"/>
              <a:t>b,a%b</a:t>
            </a:r>
            <a:r>
              <a:rPr lang="en-US" altLang="zh-CN" sz="2900" dirty="0"/>
              <a:t>)</a:t>
            </a:r>
            <a:endParaRPr lang="en-US" altLang="zh-CN" sz="2900" dirty="0"/>
          </a:p>
          <a:p>
            <a:r>
              <a:rPr lang="en-US" altLang="zh-CN" sz="2900" dirty="0"/>
              <a:t>(</a:t>
            </a:r>
            <a:r>
              <a:rPr lang="en-US" altLang="zh-CN" sz="2900" dirty="0" err="1"/>
              <a:t>a,b</a:t>
            </a:r>
            <a:r>
              <a:rPr lang="en-US" altLang="zh-CN" sz="2900" dirty="0"/>
              <a:t>)-&gt;(</a:t>
            </a:r>
            <a:r>
              <a:rPr lang="en-US" altLang="zh-CN" sz="2900" dirty="0" err="1"/>
              <a:t>b,a%b</a:t>
            </a:r>
            <a:r>
              <a:rPr lang="en-US" altLang="zh-CN" sz="2900" dirty="0"/>
              <a:t>)   -&gt;……-&gt;   (x,0)</a:t>
            </a:r>
            <a:endParaRPr lang="en-US" altLang="zh-CN" sz="2900" dirty="0"/>
          </a:p>
          <a:p>
            <a:r>
              <a:rPr lang="en-US" altLang="zh-CN" sz="2900" dirty="0"/>
              <a:t>(</a:t>
            </a:r>
            <a:r>
              <a:rPr lang="en-US" altLang="zh-CN" sz="2900" dirty="0" err="1"/>
              <a:t>a,b</a:t>
            </a:r>
            <a:r>
              <a:rPr lang="en-US" altLang="zh-CN" sz="2900" dirty="0"/>
              <a:t>)-&gt;( </a:t>
            </a:r>
            <a:r>
              <a:rPr lang="en-US" altLang="zh-CN" sz="2900" dirty="0" err="1"/>
              <a:t>b,a</a:t>
            </a:r>
            <a:r>
              <a:rPr lang="en-US" altLang="zh-CN" sz="2900" dirty="0"/>
              <a:t>-b*(a/b) )</a:t>
            </a:r>
            <a:endParaRPr lang="en-US" altLang="zh-CN" sz="2900" dirty="0"/>
          </a:p>
          <a:p>
            <a:r>
              <a:rPr lang="zh-CN" altLang="en-US" sz="2900" dirty="0"/>
              <a:t>我们把</a:t>
            </a:r>
            <a:r>
              <a:rPr lang="en-US" altLang="zh-CN" sz="2900" dirty="0"/>
              <a:t>a</a:t>
            </a:r>
            <a:r>
              <a:rPr lang="zh-CN" altLang="en-US" sz="2900" dirty="0"/>
              <a:t>，</a:t>
            </a:r>
            <a:r>
              <a:rPr lang="en-US" altLang="zh-CN" sz="2900" dirty="0"/>
              <a:t>b</a:t>
            </a:r>
            <a:r>
              <a:rPr lang="zh-CN" altLang="en-US" sz="2900" dirty="0"/>
              <a:t>看成两行代表</a:t>
            </a:r>
            <a:endParaRPr lang="en-US" altLang="zh-CN" sz="2900" dirty="0"/>
          </a:p>
          <a:p>
            <a:r>
              <a:rPr lang="zh-CN" altLang="en-US" sz="2900" dirty="0"/>
              <a:t>实际是每次执行两种操作</a:t>
            </a:r>
            <a:endParaRPr lang="en-US" altLang="zh-CN" sz="2900" dirty="0"/>
          </a:p>
          <a:p>
            <a:r>
              <a:rPr lang="zh-CN" altLang="en-US" sz="2900" dirty="0"/>
              <a:t>①  </a:t>
            </a:r>
            <a:r>
              <a:rPr lang="en-US" altLang="zh-CN" sz="2900" dirty="0"/>
              <a:t>a-b*(a/b)           </a:t>
            </a:r>
            <a:r>
              <a:rPr lang="zh-CN" altLang="en-US" sz="2900" dirty="0"/>
              <a:t>即把</a:t>
            </a:r>
            <a:r>
              <a:rPr lang="en-US" altLang="zh-CN" sz="2900" dirty="0"/>
              <a:t>b</a:t>
            </a:r>
            <a:r>
              <a:rPr lang="zh-CN" altLang="en-US" sz="2900" dirty="0"/>
              <a:t>所在行的</a:t>
            </a:r>
            <a:r>
              <a:rPr lang="en-US" altLang="zh-CN" sz="2900" dirty="0"/>
              <a:t>-a/b</a:t>
            </a:r>
            <a:r>
              <a:rPr lang="zh-CN" altLang="en-US" sz="2900" dirty="0"/>
              <a:t>倍加到</a:t>
            </a:r>
            <a:r>
              <a:rPr lang="en-US" altLang="zh-CN" sz="2900" dirty="0"/>
              <a:t>a</a:t>
            </a:r>
            <a:r>
              <a:rPr lang="zh-CN" altLang="en-US" sz="2900" dirty="0"/>
              <a:t>所在行</a:t>
            </a:r>
            <a:endParaRPr lang="en-US" altLang="zh-CN" sz="2900" dirty="0"/>
          </a:p>
          <a:p>
            <a:r>
              <a:rPr lang="zh-CN" altLang="en-US" sz="2900" dirty="0"/>
              <a:t>②  交换</a:t>
            </a:r>
            <a:r>
              <a:rPr lang="en-US" altLang="zh-CN" sz="2900" dirty="0"/>
              <a:t>a</a:t>
            </a:r>
            <a:r>
              <a:rPr lang="zh-CN" altLang="en-US" sz="2900" dirty="0"/>
              <a:t>，</a:t>
            </a:r>
            <a:r>
              <a:rPr lang="en-US" altLang="zh-CN" sz="2900" dirty="0"/>
              <a:t>b</a:t>
            </a:r>
            <a:r>
              <a:rPr lang="zh-CN" altLang="en-US" sz="2900" dirty="0"/>
              <a:t>所在行</a:t>
            </a:r>
            <a:endParaRPr lang="en-US" altLang="zh-CN" sz="2900" dirty="0"/>
          </a:p>
          <a:p>
            <a:endParaRPr lang="en-US" altLang="zh-CN" sz="2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2231"/>
            <a:ext cx="10515600" cy="5884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例如（</a:t>
            </a:r>
            <a:r>
              <a:rPr lang="en-US" altLang="zh-CN" dirty="0"/>
              <a:t>r1</a:t>
            </a:r>
            <a:r>
              <a:rPr lang="zh-CN" altLang="en-US" dirty="0"/>
              <a:t>为主元）：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r1</a:t>
            </a:r>
            <a:r>
              <a:rPr lang="zh-CN" altLang="en-US" sz="2000" dirty="0"/>
              <a:t>：</a:t>
            </a:r>
            <a:r>
              <a:rPr lang="en-US" altLang="zh-CN" sz="2000" dirty="0"/>
              <a:t>7       r2-2*r1     7     swap(r1,r2)     3    r2-2*r1    3   swap(r1,r2)   1   r2-3*r1      1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r2</a:t>
            </a:r>
            <a:r>
              <a:rPr lang="zh-CN" altLang="en-US" sz="2000" dirty="0"/>
              <a:t>：</a:t>
            </a:r>
            <a:r>
              <a:rPr lang="en-US" altLang="zh-CN" sz="2000" dirty="0"/>
              <a:t>17                      3                           7                    1                       3                   0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(r1,r2)-&gt;(r2,r1%r2)-&gt;……(x,0)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注：只能向下消元 所以最终为上三角形或者行阶梯形（非最简）</a:t>
            </a: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0070C0"/>
                </a:solidFill>
              </a:rPr>
              <a:t>模板题：</a:t>
            </a:r>
            <a:r>
              <a:rPr lang="en-US" altLang="zh-CN" sz="1800" dirty="0">
                <a:hlinkClick r:id="rId1"/>
              </a:rPr>
              <a:t>P7112 【</a:t>
            </a:r>
            <a:r>
              <a:rPr lang="zh-CN" altLang="en-US" sz="1800" dirty="0">
                <a:hlinkClick r:id="rId1"/>
              </a:rPr>
              <a:t>模板</a:t>
            </a:r>
            <a:r>
              <a:rPr lang="en-US" altLang="zh-CN" sz="1800" dirty="0">
                <a:hlinkClick r:id="rId1"/>
              </a:rPr>
              <a:t>】</a:t>
            </a:r>
            <a:r>
              <a:rPr lang="zh-CN" altLang="en-US" sz="1800" dirty="0">
                <a:hlinkClick r:id="rId1"/>
              </a:rPr>
              <a:t>行列式求值 </a:t>
            </a:r>
            <a:r>
              <a:rPr lang="en-US" altLang="zh-CN" sz="1800" dirty="0">
                <a:hlinkClick r:id="rId1"/>
              </a:rPr>
              <a:t>- </a:t>
            </a:r>
            <a:r>
              <a:rPr lang="zh-CN" altLang="en-US" sz="1800" dirty="0">
                <a:hlinkClick r:id="rId1"/>
              </a:rPr>
              <a:t>洛谷 </a:t>
            </a:r>
            <a:r>
              <a:rPr lang="en-US" altLang="zh-CN" sz="1800" dirty="0">
                <a:hlinkClick r:id="rId1"/>
              </a:rPr>
              <a:t>| </a:t>
            </a:r>
            <a:r>
              <a:rPr lang="zh-CN" altLang="en-US" sz="1800" dirty="0">
                <a:hlinkClick r:id="rId1"/>
              </a:rPr>
              <a:t>计算机科学教育新生态 </a:t>
            </a:r>
            <a:r>
              <a:rPr lang="en-US" altLang="zh-CN" sz="1800" dirty="0">
                <a:hlinkClick r:id="rId1"/>
              </a:rPr>
              <a:t>(luogu.com.cn)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感性分析一下复杂度：消元</a:t>
            </a:r>
            <a:r>
              <a:rPr lang="en-US" altLang="zh-CN" sz="2400" dirty="0"/>
              <a:t>+</a:t>
            </a:r>
            <a:r>
              <a:rPr lang="zh-CN" altLang="en-US" sz="2400" dirty="0"/>
              <a:t>辗转相消</a:t>
            </a:r>
            <a:r>
              <a:rPr lang="en-US" altLang="zh-CN" sz="2400" dirty="0"/>
              <a:t>O</a:t>
            </a:r>
            <a:r>
              <a:rPr lang="zh-CN" altLang="en-US" sz="2400" dirty="0"/>
              <a:t>（</a:t>
            </a:r>
            <a:r>
              <a:rPr lang="en-US" altLang="zh-CN" sz="2400" dirty="0"/>
              <a:t>n^3*</a:t>
            </a:r>
            <a:r>
              <a:rPr lang="en-US" altLang="zh-CN" sz="2400" dirty="0" err="1"/>
              <a:t>logmod</a:t>
            </a:r>
            <a:r>
              <a:rPr lang="zh-CN" altLang="en-US" sz="2400" dirty="0"/>
              <a:t>）似乎多了个</a:t>
            </a:r>
            <a:r>
              <a:rPr lang="en-US" altLang="zh-CN" sz="2400" dirty="0"/>
              <a:t>log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但实际上，每次做辗转相消时，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至少会减少为原来的一半，每次辗转的次数会越来越少，那这样均摊下去，时间复杂度为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O</a:t>
            </a:r>
            <a:r>
              <a:rPr lang="zh-CN" altLang="en-US" sz="2400" dirty="0"/>
              <a:t>（</a:t>
            </a:r>
            <a:r>
              <a:rPr lang="en-US" altLang="zh-CN" sz="2400" dirty="0"/>
              <a:t>n^2 *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logn+logmod</a:t>
            </a:r>
            <a:r>
              <a:rPr lang="zh-CN" altLang="en-US" sz="2400" dirty="0"/>
              <a:t>））</a:t>
            </a:r>
            <a:r>
              <a:rPr lang="en-US" altLang="zh-CN" sz="2400" dirty="0"/>
              <a:t>(mod</a:t>
            </a:r>
            <a:r>
              <a:rPr lang="zh-CN" altLang="en-US" sz="2400" dirty="0"/>
              <a:t>为模数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000" dirty="0"/>
          </a:p>
          <a:p>
            <a:r>
              <a:rPr lang="zh-CN" altLang="en-US" sz="2000" dirty="0"/>
              <a:t>具体证明可以参考：</a:t>
            </a:r>
            <a:r>
              <a:rPr lang="en-US" altLang="zh-CN" sz="2000" dirty="0">
                <a:hlinkClick r:id="rId2"/>
              </a:rPr>
              <a:t>(27</a:t>
            </a:r>
            <a:r>
              <a:rPr lang="zh-CN" altLang="en-US" sz="2000" dirty="0">
                <a:hlinkClick r:id="rId2"/>
              </a:rPr>
              <a:t>条消息</a:t>
            </a:r>
            <a:r>
              <a:rPr lang="en-US" altLang="zh-CN" sz="2000" dirty="0">
                <a:hlinkClick r:id="rId2"/>
              </a:rPr>
              <a:t>) </a:t>
            </a:r>
            <a:r>
              <a:rPr lang="zh-CN" altLang="en-US" sz="2000" dirty="0">
                <a:hlinkClick r:id="rId2"/>
              </a:rPr>
              <a:t>高斯消元辗转相除法</a:t>
            </a:r>
            <a:r>
              <a:rPr lang="en-US" altLang="zh-CN" sz="2000" dirty="0">
                <a:hlinkClick r:id="rId2"/>
              </a:rPr>
              <a:t>O(n^3)</a:t>
            </a:r>
            <a:r>
              <a:rPr lang="zh-CN" altLang="en-US" sz="2000" dirty="0">
                <a:hlinkClick r:id="rId2"/>
              </a:rPr>
              <a:t>的复杂度分析</a:t>
            </a:r>
            <a:r>
              <a:rPr lang="en-US" altLang="zh-CN" sz="2000" dirty="0">
                <a:hlinkClick r:id="rId2"/>
              </a:rPr>
              <a:t>_m0_51483033</a:t>
            </a:r>
            <a:r>
              <a:rPr lang="zh-CN" altLang="en-US" sz="2000" dirty="0">
                <a:hlinkClick r:id="rId2"/>
              </a:rPr>
              <a:t>的博客</a:t>
            </a:r>
            <a:r>
              <a:rPr lang="en-US" altLang="zh-CN" sz="2000" dirty="0">
                <a:hlinkClick r:id="rId2"/>
              </a:rPr>
              <a:t>-CSDN</a:t>
            </a:r>
            <a:r>
              <a:rPr lang="zh-CN" altLang="en-US" sz="2000" dirty="0">
                <a:hlinkClick r:id="rId2"/>
              </a:rPr>
              <a:t>博客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923068" y="1102936"/>
            <a:ext cx="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601040" y="1102936"/>
            <a:ext cx="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294721" y="1093509"/>
            <a:ext cx="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825008" y="1093509"/>
            <a:ext cx="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389856" y="1084082"/>
            <a:ext cx="87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611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辗转相消代码：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07805"/>
            <a:ext cx="8004142" cy="540407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回代法：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673344" y="1272619"/>
            <a:ext cx="7395997" cy="22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3740" y="3696878"/>
            <a:ext cx="0" cy="1489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95600" y="3696878"/>
            <a:ext cx="0" cy="1442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405406" y="3696878"/>
            <a:ext cx="0" cy="14423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22169" y="3827744"/>
            <a:ext cx="2564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2400" dirty="0"/>
              <a:t>-2     3       6</a:t>
            </a:r>
            <a:endParaRPr lang="en-US" altLang="zh-CN" sz="2400" dirty="0"/>
          </a:p>
          <a:p>
            <a:r>
              <a:rPr lang="en-US" altLang="zh-CN" sz="2400" dirty="0"/>
              <a:t>0     6  -11    -21</a:t>
            </a:r>
            <a:endParaRPr lang="en-US" altLang="zh-CN" sz="2400" dirty="0"/>
          </a:p>
          <a:p>
            <a:r>
              <a:rPr lang="en-US" altLang="zh-CN" sz="2400" dirty="0"/>
              <a:t>0     0   -3     -9</a:t>
            </a:r>
            <a:endParaRPr lang="en-US" altLang="zh-CN" sz="2400" dirty="0"/>
          </a:p>
        </p:txBody>
      </p:sp>
      <p:cxnSp>
        <p:nvCxnSpPr>
          <p:cNvPr id="15" name="直接箭头连接符 14"/>
          <p:cNvCxnSpPr>
            <a:stCxn id="11" idx="3"/>
          </p:cNvCxnSpPr>
          <p:nvPr/>
        </p:nvCxnSpPr>
        <p:spPr>
          <a:xfrm>
            <a:off x="3187029" y="4427909"/>
            <a:ext cx="545985" cy="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24692" y="3683234"/>
            <a:ext cx="0" cy="1489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196552" y="3683234"/>
            <a:ext cx="0" cy="1442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06358" y="3683234"/>
            <a:ext cx="0" cy="14423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23121" y="3814100"/>
            <a:ext cx="2564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2400" dirty="0"/>
              <a:t>-2     3       6</a:t>
            </a:r>
            <a:endParaRPr lang="en-US" altLang="zh-CN" sz="2400" dirty="0"/>
          </a:p>
          <a:p>
            <a:r>
              <a:rPr lang="en-US" altLang="zh-CN" sz="2400" dirty="0"/>
              <a:t>0     6  -11    -21</a:t>
            </a:r>
            <a:endParaRPr lang="en-US" altLang="zh-CN" sz="2400" dirty="0"/>
          </a:p>
          <a:p>
            <a:r>
              <a:rPr lang="en-US" altLang="zh-CN" sz="2400" dirty="0"/>
              <a:t>0     0     1       3</a:t>
            </a:r>
            <a:endParaRPr lang="en-US" altLang="zh-CN" sz="2400" dirty="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6096000" y="4854804"/>
            <a:ext cx="568751" cy="33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664751" y="5028073"/>
            <a:ext cx="46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9" idx="3"/>
          </p:cNvCxnSpPr>
          <p:nvPr/>
        </p:nvCxnSpPr>
        <p:spPr>
          <a:xfrm flipV="1">
            <a:off x="6487981" y="4414264"/>
            <a:ext cx="5632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358004" y="3683234"/>
            <a:ext cx="0" cy="1489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629864" y="3683234"/>
            <a:ext cx="0" cy="1442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139670" y="3683234"/>
            <a:ext cx="0" cy="14423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356433" y="3814100"/>
            <a:ext cx="2564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2400" dirty="0"/>
              <a:t>-2     3       6</a:t>
            </a:r>
            <a:endParaRPr lang="en-US" altLang="zh-CN" sz="2400" dirty="0"/>
          </a:p>
          <a:p>
            <a:r>
              <a:rPr lang="en-US" altLang="zh-CN" sz="2400" dirty="0"/>
              <a:t>0     1     0       2</a:t>
            </a:r>
            <a:endParaRPr lang="en-US" altLang="zh-CN" sz="2400" dirty="0"/>
          </a:p>
          <a:p>
            <a:r>
              <a:rPr lang="en-US" altLang="zh-CN" sz="2400" dirty="0"/>
              <a:t>0     0     1       3</a:t>
            </a:r>
            <a:endParaRPr lang="en-US" altLang="zh-CN" sz="2400" dirty="0"/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6881567" y="4543720"/>
            <a:ext cx="474866" cy="119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56433" y="5882326"/>
            <a:ext cx="208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y=(-21-(-11*z))/6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9530499" y="4543720"/>
            <a:ext cx="546755" cy="7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077254" y="5397405"/>
            <a:ext cx="9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1" idx="3"/>
          </p:cNvCxnSpPr>
          <p:nvPr/>
        </p:nvCxnSpPr>
        <p:spPr>
          <a:xfrm flipV="1">
            <a:off x="9921293" y="4414264"/>
            <a:ext cx="6555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23740" y="5291579"/>
            <a:ext cx="0" cy="1489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895600" y="5291579"/>
            <a:ext cx="0" cy="1442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405406" y="5291579"/>
            <a:ext cx="0" cy="14423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22169" y="5422445"/>
            <a:ext cx="2564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2400" dirty="0"/>
              <a:t>-2     3       6</a:t>
            </a:r>
            <a:endParaRPr lang="en-US" altLang="zh-CN" sz="2400" dirty="0"/>
          </a:p>
          <a:p>
            <a:r>
              <a:rPr lang="en-US" altLang="zh-CN" sz="2400" dirty="0"/>
              <a:t>0     1     0       2</a:t>
            </a:r>
            <a:endParaRPr lang="en-US" altLang="zh-CN" sz="2400" dirty="0"/>
          </a:p>
          <a:p>
            <a:r>
              <a:rPr lang="en-US" altLang="zh-CN" sz="2400" dirty="0"/>
              <a:t>0     0     1       3</a:t>
            </a:r>
            <a:endParaRPr lang="en-US" altLang="zh-CN" sz="2400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3016577" y="5740924"/>
            <a:ext cx="906544" cy="36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923120" y="6108569"/>
            <a:ext cx="17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x=6-3*z-(-2*y)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四、异或方程组消元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800" dirty="0"/>
              <a:t>a11*x1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sz="2800" dirty="0"/>
              <a:t>a12*x2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sz="2800" dirty="0"/>
              <a:t>……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sz="2800" dirty="0"/>
              <a:t>a1m*</a:t>
            </a:r>
            <a:r>
              <a:rPr lang="en-US" altLang="zh-CN" sz="2800" dirty="0" err="1"/>
              <a:t>xm</a:t>
            </a:r>
            <a:r>
              <a:rPr lang="en-US" altLang="zh-CN" sz="2800" dirty="0"/>
              <a:t>=b1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a21*x1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sz="2800" dirty="0"/>
              <a:t>a22*x2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sz="2800" dirty="0"/>
              <a:t>……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sz="2800" dirty="0"/>
              <a:t>a2m*</a:t>
            </a:r>
            <a:r>
              <a:rPr lang="en-US" altLang="zh-CN" sz="2800" dirty="0" err="1"/>
              <a:t>xm</a:t>
            </a:r>
            <a:r>
              <a:rPr lang="en-US" altLang="zh-CN" sz="2800" dirty="0"/>
              <a:t>=b2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         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an1*x1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sz="2800" dirty="0"/>
              <a:t>an2*x2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sz="2800" dirty="0"/>
              <a:t>……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sz="2800" dirty="0" err="1"/>
              <a:t>anm</a:t>
            </a:r>
            <a:r>
              <a:rPr lang="en-US" altLang="zh-CN" sz="2800" dirty="0"/>
              <a:t>*</a:t>
            </a:r>
            <a:r>
              <a:rPr lang="en-US" altLang="zh-CN" sz="2800" dirty="0" err="1"/>
              <a:t>xm</a:t>
            </a:r>
            <a:r>
              <a:rPr lang="en-US" altLang="zh-CN" sz="2800" dirty="0"/>
              <a:t>=bn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“⊕”为异或符号，实际上就是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%2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意义是的加法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系数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aij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常数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xi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都是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0/1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，所有消元只用异或运算，不用加减乘除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增广矩阵只有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0/1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两种值，所以可以用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bitset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压缩整行，直接异或运算，优化时间复杂度         和空间复杂度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O(n*m/w),w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一般等于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6471" y="2686313"/>
            <a:ext cx="320068" cy="287846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>
            <a:off x="678166" y="1618380"/>
            <a:ext cx="320068" cy="18476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471" y="5731574"/>
            <a:ext cx="861135" cy="5867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4890" y="0"/>
            <a:ext cx="9144000" cy="9049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容斥原理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1790" y="1008668"/>
            <a:ext cx="9275974" cy="5849332"/>
          </a:xfrm>
        </p:spPr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             思想：在计数的时候，为了避免重叠部分被反复计算，我们可以先不考虑重叠部分，直接进行</a:t>
            </a:r>
            <a:r>
              <a:rPr lang="zh-CN" altLang="en-US" dirty="0">
                <a:effectLst/>
                <a:latin typeface="-apple-system"/>
              </a:rPr>
              <a:t>求和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计算，再把重叠的部分减去。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5526" y="2026201"/>
            <a:ext cx="1018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例</a:t>
            </a:r>
            <a:r>
              <a:rPr lang="en-US" altLang="zh-CN" sz="2400" dirty="0">
                <a:solidFill>
                  <a:srgbClr val="00B0F0"/>
                </a:solidFill>
              </a:rPr>
              <a:t>1</a:t>
            </a:r>
            <a:r>
              <a:rPr lang="zh-CN" altLang="en-US" sz="2400" dirty="0">
                <a:solidFill>
                  <a:srgbClr val="00B0F0"/>
                </a:solidFill>
              </a:rPr>
              <a:t>：二维前缀和公式</a:t>
            </a:r>
            <a:r>
              <a:rPr lang="en-US" altLang="zh-CN" sz="2400" dirty="0">
                <a:solidFill>
                  <a:srgbClr val="00B0F0"/>
                </a:solidFill>
              </a:rPr>
              <a:t>: sum[</a:t>
            </a:r>
            <a:r>
              <a:rPr lang="en-US" altLang="zh-CN" sz="2400" dirty="0" err="1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][j]=sum[i-1][j]+sum[</a:t>
            </a:r>
            <a:r>
              <a:rPr lang="en-US" altLang="zh-CN" sz="2400" dirty="0" err="1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][j-1]-sum[i-1][j-1]+a[</a:t>
            </a:r>
            <a:r>
              <a:rPr lang="en-US" altLang="zh-CN" sz="2400" dirty="0" err="1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][j]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251" y="2544989"/>
            <a:ext cx="4557155" cy="244623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557" y="3044172"/>
            <a:ext cx="3878916" cy="25376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27302" y="5630170"/>
            <a:ext cx="574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|A</a:t>
            </a:r>
            <a:r>
              <a:rPr lang="zh-CN" altLang="en-US" sz="2800" dirty="0"/>
              <a:t>∪</a:t>
            </a:r>
            <a:r>
              <a:rPr lang="en-US" altLang="zh-CN" sz="2800" dirty="0"/>
              <a:t>B|=|A|+|B|-|A</a:t>
            </a:r>
            <a:r>
              <a:rPr lang="zh-CN" altLang="en-US" sz="2800" dirty="0"/>
              <a:t>∩</a:t>
            </a:r>
            <a:r>
              <a:rPr lang="en-US" altLang="zh-CN" sz="2800" dirty="0"/>
              <a:t>B|</a:t>
            </a:r>
            <a:endParaRPr lang="zh-CN" altLang="en-US" sz="2800" dirty="0"/>
          </a:p>
        </p:txBody>
      </p:sp>
      <p:cxnSp>
        <p:nvCxnSpPr>
          <p:cNvPr id="6" name="直接箭头连接符 5"/>
          <p:cNvCxnSpPr>
            <a:endCxn id="15" idx="2"/>
          </p:cNvCxnSpPr>
          <p:nvPr/>
        </p:nvCxnSpPr>
        <p:spPr>
          <a:xfrm flipV="1">
            <a:off x="5552388" y="2487866"/>
            <a:ext cx="543612" cy="100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7079530" y="2544989"/>
            <a:ext cx="447772" cy="11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9700181" y="2544989"/>
            <a:ext cx="1146929" cy="72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28951" y="3553905"/>
            <a:ext cx="63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58211" y="3688129"/>
            <a:ext cx="44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10847110" y="3346515"/>
            <a:ext cx="69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∩</a:t>
            </a:r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211859" y="4637665"/>
            <a:ext cx="370800" cy="708120"/>
            <a:chOff x="4211859" y="4637665"/>
            <a:chExt cx="370800" cy="70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5" name="墨迹 4"/>
                <p14:cNvContentPartPr/>
                <p14:nvPr/>
              </p14:nvContentPartPr>
              <p14:xfrm>
                <a:off x="4307619" y="4637665"/>
                <a:ext cx="275040" cy="216000"/>
              </p14:xfrm>
            </p:contentPart>
          </mc:Choice>
          <mc:Fallback xmlns="">
            <p:pic>
              <p:nvPicPr>
                <p:cNvPr id="5" name="墨迹 4"/>
              </p:nvPicPr>
              <p:blipFill>
                <a:blip r:embed="rId4"/>
              </p:blipFill>
              <p:spPr>
                <a:xfrm>
                  <a:off x="4307619" y="4637665"/>
                  <a:ext cx="275040" cy="216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7" name="墨迹 6"/>
                <p14:cNvContentPartPr/>
                <p14:nvPr/>
              </p14:nvContentPartPr>
              <p14:xfrm>
                <a:off x="4385379" y="4665745"/>
                <a:ext cx="186840" cy="142920"/>
              </p14:xfrm>
            </p:contentPart>
          </mc:Choice>
          <mc:Fallback xmlns="">
            <p:pic>
              <p:nvPicPr>
                <p:cNvPr id="7" name="墨迹 6"/>
              </p:nvPicPr>
              <p:blipFill>
                <a:blip r:embed="rId6"/>
              </p:blipFill>
              <p:spPr>
                <a:xfrm>
                  <a:off x="4385379" y="4665745"/>
                  <a:ext cx="186840" cy="14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9" name="墨迹 8"/>
                <p14:cNvContentPartPr/>
                <p14:nvPr/>
              </p14:nvContentPartPr>
              <p14:xfrm>
                <a:off x="4211859" y="4967785"/>
                <a:ext cx="39240" cy="216360"/>
              </p14:xfrm>
            </p:contentPart>
          </mc:Choice>
          <mc:Fallback xmlns="">
            <p:pic>
              <p:nvPicPr>
                <p:cNvPr id="9" name="墨迹 8"/>
              </p:nvPicPr>
              <p:blipFill>
                <a:blip r:embed="rId8"/>
              </p:blipFill>
              <p:spPr>
                <a:xfrm>
                  <a:off x="4211859" y="4967785"/>
                  <a:ext cx="39240" cy="21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11" name="墨迹 10"/>
                <p14:cNvContentPartPr/>
                <p14:nvPr/>
              </p14:nvContentPartPr>
              <p14:xfrm>
                <a:off x="4298259" y="5042665"/>
                <a:ext cx="88560" cy="123840"/>
              </p14:xfrm>
            </p:contentPart>
          </mc:Choice>
          <mc:Fallback xmlns="">
            <p:pic>
              <p:nvPicPr>
                <p:cNvPr id="11" name="墨迹 10"/>
              </p:nvPicPr>
              <p:blipFill>
                <a:blip r:embed="rId10"/>
              </p:blipFill>
              <p:spPr>
                <a:xfrm>
                  <a:off x="4298259" y="5042665"/>
                  <a:ext cx="88560" cy="123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16" name="墨迹 15"/>
                <p14:cNvContentPartPr/>
                <p14:nvPr/>
              </p14:nvContentPartPr>
              <p14:xfrm>
                <a:off x="4307619" y="4891825"/>
                <a:ext cx="13680" cy="4320"/>
              </p14:xfrm>
            </p:contentPart>
          </mc:Choice>
          <mc:Fallback xmlns="">
            <p:pic>
              <p:nvPicPr>
                <p:cNvPr id="16" name="墨迹 15"/>
              </p:nvPicPr>
              <p:blipFill>
                <a:blip r:embed="rId12"/>
              </p:blipFill>
              <p:spPr>
                <a:xfrm>
                  <a:off x="4307619" y="4891825"/>
                  <a:ext cx="13680" cy="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18" name="墨迹 17"/>
                <p14:cNvContentPartPr/>
                <p14:nvPr/>
              </p14:nvContentPartPr>
              <p14:xfrm>
                <a:off x="4449819" y="5127985"/>
                <a:ext cx="18360" cy="83880"/>
              </p14:xfrm>
            </p:contentPart>
          </mc:Choice>
          <mc:Fallback xmlns="">
            <p:pic>
              <p:nvPicPr>
                <p:cNvPr id="18" name="墨迹 17"/>
              </p:nvPicPr>
              <p:blipFill>
                <a:blip r:embed="rId14"/>
              </p:blipFill>
              <p:spPr>
                <a:xfrm>
                  <a:off x="4449819" y="5127985"/>
                  <a:ext cx="18360" cy="83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2" name="墨迹 21"/>
                <p14:cNvContentPartPr/>
                <p14:nvPr/>
              </p14:nvContentPartPr>
              <p14:xfrm>
                <a:off x="4422099" y="5024305"/>
                <a:ext cx="159120" cy="321480"/>
              </p14:xfrm>
            </p:contentPart>
          </mc:Choice>
          <mc:Fallback xmlns="">
            <p:pic>
              <p:nvPicPr>
                <p:cNvPr id="22" name="墨迹 21"/>
              </p:nvPicPr>
              <p:blipFill>
                <a:blip r:embed="rId16"/>
              </p:blipFill>
              <p:spPr>
                <a:xfrm>
                  <a:off x="4422099" y="5024305"/>
                  <a:ext cx="159120" cy="32148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4" name="墨迹 23"/>
              <p14:cNvContentPartPr/>
              <p14:nvPr/>
            </p14:nvContentPartPr>
            <p14:xfrm>
              <a:off x="4544139" y="4913425"/>
              <a:ext cx="43200" cy="1692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18"/>
            </p:blipFill>
            <p:spPr>
              <a:xfrm>
                <a:off x="4544139" y="4913425"/>
                <a:ext cx="43200" cy="16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5" name="墨迹 24"/>
              <p14:cNvContentPartPr/>
              <p14:nvPr/>
            </p14:nvContentPartPr>
            <p14:xfrm>
              <a:off x="4666179" y="5080465"/>
              <a:ext cx="140040" cy="1008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0"/>
            </p:blipFill>
            <p:spPr>
              <a:xfrm>
                <a:off x="4666179" y="5080465"/>
                <a:ext cx="140040" cy="10080"/>
              </a:xfrm>
              <a:prstGeom prst="rect"/>
            </p:spPr>
          </p:pic>
        </mc:Fallback>
      </mc:AlternateContent>
      <p:grpSp>
        <p:nvGrpSpPr>
          <p:cNvPr id="31" name="组合 30"/>
          <p:cNvGrpSpPr/>
          <p:nvPr/>
        </p:nvGrpSpPr>
        <p:grpSpPr>
          <a:xfrm>
            <a:off x="4835019" y="4920625"/>
            <a:ext cx="124560" cy="296640"/>
            <a:chOff x="4835019" y="4920625"/>
            <a:chExt cx="12456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29" name="墨迹 28"/>
                <p14:cNvContentPartPr/>
                <p14:nvPr/>
              </p14:nvContentPartPr>
              <p14:xfrm>
                <a:off x="4835019" y="4966345"/>
                <a:ext cx="10800" cy="170280"/>
              </p14:xfrm>
            </p:contentPart>
          </mc:Choice>
          <mc:Fallback xmlns="">
            <p:pic>
              <p:nvPicPr>
                <p:cNvPr id="29" name="墨迹 28"/>
              </p:nvPicPr>
              <p:blipFill>
                <a:blip r:embed="rId22"/>
              </p:blipFill>
              <p:spPr>
                <a:xfrm>
                  <a:off x="4835019" y="4966345"/>
                  <a:ext cx="10800" cy="170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" p14:bwMode="auto">
              <p14:nvContentPartPr>
                <p14:cNvPr id="30" name="墨迹 29"/>
                <p14:cNvContentPartPr/>
                <p14:nvPr/>
              </p14:nvContentPartPr>
              <p14:xfrm>
                <a:off x="4887939" y="4920625"/>
                <a:ext cx="71640" cy="296640"/>
              </p14:xfrm>
            </p:contentPart>
          </mc:Choice>
          <mc:Fallback xmlns="">
            <p:pic>
              <p:nvPicPr>
                <p:cNvPr id="30" name="墨迹 29"/>
              </p:nvPicPr>
              <p:blipFill>
                <a:blip r:embed="rId24"/>
              </p:blipFill>
              <p:spPr>
                <a:xfrm>
                  <a:off x="4887939" y="4920625"/>
                  <a:ext cx="71640" cy="2966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32" name="墨迹 31"/>
              <p14:cNvContentPartPr/>
              <p14:nvPr/>
            </p14:nvContentPartPr>
            <p14:xfrm>
              <a:off x="235299" y="1027225"/>
              <a:ext cx="360" cy="3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6"/>
            </p:blipFill>
            <p:spPr>
              <a:xfrm>
                <a:off x="235299" y="1027225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722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hlinkClick r:id="rId1"/>
              </a:rPr>
              <a:t>AcWing</a:t>
            </a:r>
            <a:r>
              <a:rPr lang="en-US" altLang="zh-CN" sz="3200" dirty="0">
                <a:hlinkClick r:id="rId1"/>
              </a:rPr>
              <a:t> 208. </a:t>
            </a:r>
            <a:r>
              <a:rPr lang="zh-CN" altLang="en-US" sz="3200" dirty="0">
                <a:hlinkClick r:id="rId1"/>
              </a:rPr>
              <a:t>开关问题 </a:t>
            </a:r>
            <a:r>
              <a:rPr lang="en-US" altLang="zh-CN" sz="3200" dirty="0">
                <a:hlinkClick r:id="rId1"/>
              </a:rPr>
              <a:t>- </a:t>
            </a:r>
            <a:r>
              <a:rPr lang="en-US" altLang="zh-CN" sz="3200" dirty="0" err="1">
                <a:hlinkClick r:id="rId1"/>
              </a:rPr>
              <a:t>AcWing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73848"/>
            <a:ext cx="10122231" cy="1093509"/>
          </a:xfrm>
        </p:spPr>
      </p:pic>
      <p:sp>
        <p:nvSpPr>
          <p:cNvPr id="9" name="文本框 8"/>
          <p:cNvSpPr txBox="1"/>
          <p:nvPr/>
        </p:nvSpPr>
        <p:spPr>
          <a:xfrm>
            <a:off x="838200" y="2228099"/>
            <a:ext cx="5608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这样就能列出异或方程</a:t>
            </a:r>
            <a:r>
              <a:rPr lang="en-US" altLang="zh-CN" dirty="0"/>
              <a:t>start1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a11*x1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a12*x2……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a1n*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xn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=end1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start2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a21*x1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a22*x2……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a2n*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xn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=end2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……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/>
              <a:t>startn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an1*x1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an2*x2……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ann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xn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endn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15579" y="2285564"/>
            <a:ext cx="4732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如果对</a:t>
            </a:r>
            <a:r>
              <a:rPr lang="en-US" altLang="zh-CN" dirty="0"/>
              <a:t>j</a:t>
            </a:r>
            <a:r>
              <a:rPr lang="zh-CN" altLang="en-US" dirty="0"/>
              <a:t>开关对</a:t>
            </a:r>
            <a:r>
              <a:rPr lang="en-US" altLang="zh-CN" dirty="0" err="1"/>
              <a:t>i</a:t>
            </a:r>
            <a:r>
              <a:rPr lang="zh-CN" altLang="en-US" dirty="0"/>
              <a:t>开关有影响（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][j]=1</a:t>
            </a:r>
            <a:r>
              <a:rPr lang="zh-CN" altLang="en-US" dirty="0"/>
              <a:t>）且按下了</a:t>
            </a:r>
            <a:r>
              <a:rPr lang="en-US" altLang="zh-CN" dirty="0"/>
              <a:t>j</a:t>
            </a:r>
            <a:r>
              <a:rPr lang="zh-CN" altLang="en-US" dirty="0"/>
              <a:t>开关</a:t>
            </a:r>
            <a:r>
              <a:rPr lang="en-US" altLang="zh-CN" dirty="0"/>
              <a:t>x[j]=1</a:t>
            </a:r>
            <a:r>
              <a:rPr lang="zh-CN" altLang="en-US" dirty="0"/>
              <a:t>，就能使这个开关状态改变，用</a:t>
            </a:r>
            <a:r>
              <a:rPr lang="en-US" altLang="zh-CN" dirty="0"/>
              <a:t>0/1</a:t>
            </a:r>
            <a:r>
              <a:rPr lang="zh-CN" altLang="en-US" dirty="0"/>
              <a:t>表示状态，改变状态正好对应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⊕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612" y="3208894"/>
            <a:ext cx="4656223" cy="35283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r>
              <a:rPr lang="en-US" altLang="zh-CN" dirty="0"/>
              <a:t>                           </a:t>
            </a:r>
            <a:r>
              <a:rPr lang="zh-CN" altLang="en-US" dirty="0"/>
              <a:t>线性基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0326"/>
            <a:ext cx="10515600" cy="4866637"/>
          </a:xfrm>
        </p:spPr>
        <p:txBody>
          <a:bodyPr/>
          <a:lstStyle/>
          <a:p>
            <a:r>
              <a:rPr lang="zh-CN" altLang="en-US" dirty="0"/>
              <a:t>给你一个给定大小的自然数集合</a:t>
            </a:r>
            <a:r>
              <a:rPr lang="en-US" altLang="zh-CN" dirty="0"/>
              <a:t>S</a:t>
            </a:r>
            <a:r>
              <a:rPr lang="zh-CN" altLang="en-US" dirty="0"/>
              <a:t>，构造出另一个集合</a:t>
            </a:r>
            <a:r>
              <a:rPr lang="en-US" altLang="zh-CN" dirty="0"/>
              <a:t>P</a:t>
            </a:r>
            <a:endParaRPr lang="en-US" altLang="zh-CN" dirty="0"/>
          </a:p>
          <a:p>
            <a:r>
              <a:rPr lang="zh-CN" altLang="en-US" dirty="0"/>
              <a:t>满足如下性质：</a:t>
            </a:r>
            <a:endParaRPr lang="en-US" altLang="zh-CN" dirty="0"/>
          </a:p>
          <a:p>
            <a:r>
              <a:rPr lang="en-US" altLang="zh-CN" dirty="0"/>
              <a:t>1.P</a:t>
            </a:r>
            <a:r>
              <a:rPr lang="zh-CN" altLang="en-US" dirty="0"/>
              <a:t>中的子集异或能得到</a:t>
            </a:r>
            <a:r>
              <a:rPr lang="en-US" altLang="zh-CN" dirty="0"/>
              <a:t>S</a:t>
            </a:r>
            <a:r>
              <a:rPr lang="zh-CN" altLang="en-US" dirty="0"/>
              <a:t>中的子集异或得到的所有值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满足性质</a:t>
            </a:r>
            <a:r>
              <a:rPr lang="en-US" altLang="zh-CN" dirty="0"/>
              <a:t>1</a:t>
            </a:r>
            <a:r>
              <a:rPr lang="zh-CN" altLang="en-US" dirty="0"/>
              <a:t>的最小集合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不同的异或组合得到的数均不同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线性基第</a:t>
            </a:r>
            <a:r>
              <a:rPr lang="en-US" altLang="zh-CN" dirty="0" err="1"/>
              <a:t>i</a:t>
            </a:r>
            <a:r>
              <a:rPr lang="zh-CN" altLang="en-US" dirty="0"/>
              <a:t>个基若存在，其第</a:t>
            </a:r>
            <a:r>
              <a:rPr lang="en-US" altLang="zh-CN" dirty="0" err="1"/>
              <a:t>i</a:t>
            </a:r>
            <a:r>
              <a:rPr lang="zh-CN" altLang="en-US" dirty="0"/>
              <a:t>位上为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不能表示</a:t>
            </a:r>
            <a:r>
              <a:rPr lang="en-US" altLang="zh-CN" dirty="0"/>
              <a:t>0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268"/>
            <a:ext cx="10515600" cy="60826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构建线性基（插入元素）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求异或最大值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434" y="4450010"/>
            <a:ext cx="3375953" cy="1615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34" y="583507"/>
            <a:ext cx="2796782" cy="29949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64172" y="270755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P3812 【</a:t>
            </a:r>
            <a:r>
              <a:rPr lang="zh-CN" altLang="en-US" dirty="0">
                <a:hlinkClick r:id="rId3"/>
              </a:rPr>
              <a:t>模板</a:t>
            </a:r>
            <a:r>
              <a:rPr lang="en-US" altLang="zh-CN" dirty="0">
                <a:hlinkClick r:id="rId3"/>
              </a:rPr>
              <a:t>】</a:t>
            </a:r>
            <a:r>
              <a:rPr lang="zh-CN" altLang="en-US" dirty="0">
                <a:hlinkClick r:id="rId3"/>
              </a:rPr>
              <a:t>线性基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洛谷 </a:t>
            </a:r>
            <a:r>
              <a:rPr lang="en-US" altLang="zh-CN" dirty="0">
                <a:hlinkClick r:id="rId3"/>
              </a:rPr>
              <a:t>| </a:t>
            </a:r>
            <a:r>
              <a:rPr lang="zh-CN" altLang="en-US" dirty="0">
                <a:hlinkClick r:id="rId3"/>
              </a:rPr>
              <a:t>计算机科学教育新生态 </a:t>
            </a:r>
            <a:r>
              <a:rPr lang="en-US" altLang="zh-CN" dirty="0">
                <a:hlinkClick r:id="rId3"/>
              </a:rPr>
              <a:t>(luogu.com.cn)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1975"/>
            <a:ext cx="10515600" cy="6044988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查询是否能异或出某个数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查询异或最小值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507" y="818836"/>
            <a:ext cx="3871295" cy="8839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07" y="2970992"/>
            <a:ext cx="4397121" cy="14250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查询异或第</a:t>
            </a:r>
            <a:r>
              <a:rPr lang="en-US" altLang="zh-CN" dirty="0"/>
              <a:t>k</a:t>
            </a:r>
            <a:r>
              <a:rPr lang="zh-CN" altLang="en-US" dirty="0"/>
              <a:t>小</a:t>
            </a:r>
            <a:endParaRPr lang="en-US" altLang="zh-CN" dirty="0"/>
          </a:p>
          <a:p>
            <a:r>
              <a:rPr lang="zh-CN" altLang="en-US" dirty="0"/>
              <a:t>需要重构线性基，将其化为最简型（主元所在列的其他位均为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这样才能对应排名</a:t>
            </a:r>
            <a:endParaRPr lang="en-US" altLang="zh-CN" dirty="0"/>
          </a:p>
          <a:p>
            <a:r>
              <a:rPr lang="zh-CN" altLang="en-US" dirty="0"/>
              <a:t>重构和高斯消元步骤一样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333" y="2251782"/>
            <a:ext cx="3604572" cy="1958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848" y="2203178"/>
            <a:ext cx="3520745" cy="1280271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4598905" y="2516957"/>
            <a:ext cx="1387116" cy="240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561956" y="5008961"/>
            <a:ext cx="232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传参的时候传</a:t>
            </a:r>
            <a:r>
              <a:rPr lang="en-US" altLang="zh-CN" dirty="0"/>
              <a:t>k-zero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26184" y="597019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210. </a:t>
            </a:r>
            <a:r>
              <a:rPr lang="zh-CN" altLang="en-US" dirty="0">
                <a:hlinkClick r:id="rId3"/>
              </a:rPr>
              <a:t>异或运算 </a:t>
            </a:r>
            <a:r>
              <a:rPr lang="en-US" altLang="zh-CN" dirty="0">
                <a:hlinkClick r:id="rId3"/>
              </a:rPr>
              <a:t>- </a:t>
            </a:r>
            <a:r>
              <a:rPr lang="en-US" altLang="zh-CN" dirty="0" err="1">
                <a:hlinkClick r:id="rId3"/>
              </a:rPr>
              <a:t>AcWing</a:t>
            </a:r>
            <a:r>
              <a:rPr lang="zh-CN" altLang="en-US" dirty="0">
                <a:hlinkClick r:id="rId3"/>
              </a:rPr>
              <a:t>题库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934" y="2635833"/>
            <a:ext cx="4366638" cy="3353091"/>
          </a:xfrm>
        </p:spPr>
      </p:pic>
      <p:sp>
        <p:nvSpPr>
          <p:cNvPr id="6" name="文本框 5"/>
          <p:cNvSpPr txBox="1"/>
          <p:nvPr/>
        </p:nvSpPr>
        <p:spPr>
          <a:xfrm>
            <a:off x="1611984" y="999242"/>
            <a:ext cx="9275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例</a:t>
            </a:r>
            <a:r>
              <a:rPr lang="en-US" altLang="zh-CN" sz="2400" dirty="0">
                <a:solidFill>
                  <a:srgbClr val="00B0F0"/>
                </a:solidFill>
              </a:rPr>
              <a:t>2</a:t>
            </a:r>
            <a:r>
              <a:rPr lang="zh-CN" altLang="en-US" sz="2400" dirty="0">
                <a:solidFill>
                  <a:srgbClr val="00B0F0"/>
                </a:solidFill>
              </a:rPr>
              <a:t>：求</a:t>
            </a:r>
            <a:r>
              <a:rPr lang="en-US" altLang="zh-CN" sz="2400" dirty="0">
                <a:solidFill>
                  <a:srgbClr val="00B0F0"/>
                </a:solidFill>
              </a:rPr>
              <a:t>1000</a:t>
            </a:r>
            <a:r>
              <a:rPr lang="zh-CN" altLang="en-US" sz="2400" dirty="0">
                <a:solidFill>
                  <a:srgbClr val="00B0F0"/>
                </a:solidFill>
              </a:rPr>
              <a:t>以内能被</a:t>
            </a:r>
            <a:r>
              <a:rPr lang="en-US" altLang="zh-CN" sz="2400" dirty="0">
                <a:solidFill>
                  <a:srgbClr val="00B0F0"/>
                </a:solidFill>
              </a:rPr>
              <a:t>2</a:t>
            </a:r>
            <a:r>
              <a:rPr lang="zh-CN" altLang="en-US" sz="2400" dirty="0">
                <a:solidFill>
                  <a:srgbClr val="00B0F0"/>
                </a:solidFill>
              </a:rPr>
              <a:t>或</a:t>
            </a:r>
            <a:r>
              <a:rPr lang="en-US" altLang="zh-CN" sz="2400" dirty="0">
                <a:solidFill>
                  <a:srgbClr val="00B0F0"/>
                </a:solidFill>
              </a:rPr>
              <a:t>3</a:t>
            </a:r>
            <a:r>
              <a:rPr lang="zh-CN" altLang="en-US" sz="2400" dirty="0">
                <a:solidFill>
                  <a:srgbClr val="00B0F0"/>
                </a:solidFill>
              </a:rPr>
              <a:t>或</a:t>
            </a:r>
            <a:r>
              <a:rPr lang="en-US" altLang="zh-CN" sz="2400" dirty="0">
                <a:solidFill>
                  <a:srgbClr val="00B0F0"/>
                </a:solidFill>
              </a:rPr>
              <a:t>5</a:t>
            </a:r>
            <a:r>
              <a:rPr lang="zh-CN" altLang="en-US" sz="2400" dirty="0">
                <a:solidFill>
                  <a:srgbClr val="00B0F0"/>
                </a:solidFill>
              </a:rPr>
              <a:t>整除的数的个数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8825" y="2988297"/>
            <a:ext cx="4619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：能被</a:t>
            </a:r>
            <a:r>
              <a:rPr lang="en-US" altLang="zh-CN" sz="2400" dirty="0"/>
              <a:t>2</a:t>
            </a:r>
            <a:r>
              <a:rPr lang="zh-CN" altLang="en-US" sz="2400" dirty="0"/>
              <a:t>整除（</a:t>
            </a:r>
            <a:r>
              <a:rPr lang="en-US" altLang="zh-CN" sz="2400" dirty="0"/>
              <a:t>2</a:t>
            </a:r>
            <a:r>
              <a:rPr lang="zh-CN" altLang="en-US" sz="2400" dirty="0"/>
              <a:t>的倍数）</a:t>
            </a:r>
            <a:endParaRPr lang="en-US" altLang="zh-CN" sz="2400" dirty="0"/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：能被</a:t>
            </a:r>
            <a:r>
              <a:rPr lang="en-US" altLang="zh-CN" sz="2400" dirty="0"/>
              <a:t>3</a:t>
            </a:r>
            <a:r>
              <a:rPr lang="zh-CN" altLang="en-US" sz="2400" dirty="0"/>
              <a:t>整除（</a:t>
            </a:r>
            <a:r>
              <a:rPr lang="en-US" altLang="zh-CN" sz="2400" dirty="0"/>
              <a:t>3</a:t>
            </a:r>
            <a:r>
              <a:rPr lang="zh-CN" altLang="en-US" sz="2400" dirty="0"/>
              <a:t>的倍数）</a:t>
            </a:r>
            <a:endParaRPr lang="en-US" altLang="zh-CN" sz="2400" dirty="0"/>
          </a:p>
          <a:p>
            <a:r>
              <a:rPr lang="en-US" altLang="zh-CN" sz="2400" dirty="0"/>
              <a:t>C</a:t>
            </a:r>
            <a:r>
              <a:rPr lang="zh-CN" altLang="en-US" sz="2400" dirty="0"/>
              <a:t>：能被</a:t>
            </a:r>
            <a:r>
              <a:rPr lang="en-US" altLang="zh-CN" sz="2400" dirty="0"/>
              <a:t>5</a:t>
            </a:r>
            <a:r>
              <a:rPr lang="zh-CN" altLang="en-US" sz="2400" dirty="0"/>
              <a:t>整除（</a:t>
            </a:r>
            <a:r>
              <a:rPr lang="en-US" altLang="zh-CN" sz="2400" dirty="0"/>
              <a:t>5</a:t>
            </a:r>
            <a:r>
              <a:rPr lang="zh-CN" altLang="en-US" sz="2400" dirty="0"/>
              <a:t>的倍数）</a:t>
            </a:r>
            <a:endParaRPr lang="en-US" altLang="zh-CN" sz="2400" dirty="0"/>
          </a:p>
          <a:p>
            <a:r>
              <a:rPr lang="zh-CN" altLang="en-US" sz="2400" dirty="0"/>
              <a:t>即求</a:t>
            </a:r>
            <a:r>
              <a:rPr lang="en-US" altLang="zh-CN" sz="2400" dirty="0">
                <a:sym typeface="Wingdings" panose="05000000000000000000" pitchFamily="2" charset="2"/>
              </a:rPr>
              <a:t>|</a:t>
            </a:r>
            <a:r>
              <a:rPr lang="en-US" altLang="zh-CN" sz="2400" dirty="0"/>
              <a:t>A</a:t>
            </a:r>
            <a:r>
              <a:rPr lang="zh-CN" altLang="en-US" sz="2400" dirty="0"/>
              <a:t>∪</a:t>
            </a:r>
            <a:r>
              <a:rPr lang="en-US" altLang="zh-CN" sz="2400" dirty="0"/>
              <a:t>B</a:t>
            </a:r>
            <a:r>
              <a:rPr lang="zh-CN" altLang="en-US" sz="2400" dirty="0"/>
              <a:t>∪</a:t>
            </a:r>
            <a:r>
              <a:rPr lang="en-US" altLang="zh-CN" sz="2400" dirty="0"/>
              <a:t>C|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73934" y="5835192"/>
            <a:ext cx="649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|A∪B∪C| = |A|+|B|+|C| - |A∩B| - |B∩C| - |A∩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| + |A∩B∩C|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/>
          <a:lstStyle/>
          <a:p>
            <a:r>
              <a:rPr lang="zh-CN" altLang="en-US" dirty="0"/>
              <a:t>推广到</a:t>
            </a:r>
            <a:r>
              <a:rPr lang="en-US" altLang="zh-CN" dirty="0"/>
              <a:t>m</a:t>
            </a:r>
            <a:r>
              <a:rPr lang="zh-CN" altLang="en-US" dirty="0"/>
              <a:t>个集合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77970"/>
            <a:ext cx="8862675" cy="1291472"/>
          </a:xfrm>
        </p:spPr>
      </p:pic>
      <p:sp>
        <p:nvSpPr>
          <p:cNvPr id="3" name="文本框 2"/>
          <p:cNvSpPr txBox="1"/>
          <p:nvPr/>
        </p:nvSpPr>
        <p:spPr>
          <a:xfrm>
            <a:off x="1008668" y="2969442"/>
            <a:ext cx="9860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r>
              <a:rPr lang="zh-CN" altLang="en-US" dirty="0">
                <a:hlinkClick r:id="rId2"/>
              </a:rPr>
              <a:t>例题：</a:t>
            </a:r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r>
              <a:rPr lang="zh-CN" altLang="en-US" dirty="0">
                <a:hlinkClick r:id="rId2"/>
              </a:rPr>
              <a:t>无关</a:t>
            </a:r>
            <a:r>
              <a:rPr lang="en-US" altLang="zh-CN" dirty="0">
                <a:hlinkClick r:id="rId2"/>
              </a:rPr>
              <a:t>(relationship) (nowcoder.com)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188" y="12945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                              </a:t>
            </a:r>
            <a:r>
              <a:rPr lang="zh-CN" altLang="en-US" dirty="0"/>
              <a:t>高斯消元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2998"/>
            <a:ext cx="10515600" cy="5403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       实际上就是解方程，初中高中解的一般是一元一次方程，二元一次方程组，三元一次方程组，现在变成用编程实现解</a:t>
            </a:r>
            <a:r>
              <a:rPr lang="en-US" altLang="zh-CN" dirty="0"/>
              <a:t>m</a:t>
            </a:r>
            <a:r>
              <a:rPr lang="zh-CN" altLang="en-US" dirty="0"/>
              <a:t>元一次方程组，所以要使用一套通用的方法来解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消元法核心：</a:t>
            </a:r>
            <a:endParaRPr lang="zh-CN" altLang="en-US" dirty="0"/>
          </a:p>
          <a:p>
            <a:pPr marL="0" indent="0" algn="l">
              <a:buNone/>
            </a:pPr>
            <a:r>
              <a:rPr lang="en-US" altLang="zh-CN" b="0" i="0" dirty="0">
                <a:effectLst/>
                <a:latin typeface="Fira Sans" panose="020B0604020202020204" pitchFamily="34" charset="0"/>
              </a:rPr>
              <a:t>1. </a:t>
            </a:r>
            <a:r>
              <a:rPr lang="zh-CN" altLang="en-US" b="0" i="0" dirty="0">
                <a:effectLst/>
                <a:latin typeface="Fira Sans" panose="020B0604020202020204" pitchFamily="34" charset="0"/>
              </a:rPr>
              <a:t>两方程互换，解不变；</a:t>
            </a:r>
            <a:endParaRPr lang="zh-CN" altLang="en-US" b="0" i="0" dirty="0">
              <a:effectLst/>
              <a:latin typeface="Fira Sans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zh-CN" b="0" i="0" dirty="0">
                <a:effectLst/>
                <a:latin typeface="Fira Sans" panose="020B0604020202020204" pitchFamily="34" charset="0"/>
              </a:rPr>
              <a:t>2. </a:t>
            </a:r>
            <a:r>
              <a:rPr lang="zh-CN" altLang="en-US" b="0" i="0" dirty="0">
                <a:effectLst/>
                <a:latin typeface="Fira Sans" panose="020B0604020202020204" pitchFamily="34" charset="0"/>
              </a:rPr>
              <a:t>一方程乘以非零数</a:t>
            </a:r>
            <a:r>
              <a:rPr lang="en-US" altLang="zh-CN" b="0" i="0" dirty="0">
                <a:effectLst/>
                <a:latin typeface="Fira Sans" panose="020B0604020202020204" pitchFamily="34" charset="0"/>
              </a:rPr>
              <a:t>k</a:t>
            </a:r>
            <a:r>
              <a:rPr lang="zh-CN" altLang="en-US" b="0" i="0" dirty="0">
                <a:effectLst/>
                <a:latin typeface="Fira Sans" panose="020B0604020202020204" pitchFamily="34" charset="0"/>
              </a:rPr>
              <a:t>，解不变；</a:t>
            </a:r>
            <a:endParaRPr lang="zh-CN" altLang="en-US" b="0" i="0" dirty="0">
              <a:effectLst/>
              <a:latin typeface="Fira Sans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zh-CN" b="0" i="0" dirty="0">
                <a:effectLst/>
                <a:latin typeface="Fira Sans" panose="020B0604020202020204" pitchFamily="34" charset="0"/>
              </a:rPr>
              <a:t>3. </a:t>
            </a:r>
            <a:r>
              <a:rPr lang="zh-CN" altLang="en-US" b="0" i="0" dirty="0">
                <a:effectLst/>
                <a:latin typeface="Fira Sans" panose="020B0604020202020204" pitchFamily="34" charset="0"/>
              </a:rPr>
              <a:t>一方程乘以数</a:t>
            </a:r>
            <a:r>
              <a:rPr lang="en-US" altLang="zh-CN" b="0" i="0" dirty="0">
                <a:effectLst/>
                <a:latin typeface="Fira Sans" panose="020B0604020202020204" pitchFamily="34" charset="0"/>
              </a:rPr>
              <a:t>k</a:t>
            </a:r>
            <a:r>
              <a:rPr lang="zh-CN" altLang="en-US" b="0" i="0" dirty="0">
                <a:effectLst/>
                <a:latin typeface="Fira Sans" panose="020B0604020202020204" pitchFamily="34" charset="0"/>
              </a:rPr>
              <a:t>加到另一方程上，解不变。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4188" y="5241303"/>
            <a:ext cx="4638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对应矩阵的初等变换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284"/>
            <a:ext cx="10515600" cy="84150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概念引入：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70961"/>
            <a:ext cx="10515600" cy="520600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1.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阶梯型矩阵：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①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则矩阵中每一行的第一个不为零的元素的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所在列以下全为零，这个元素我们称为主元。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②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从上到下主元的列号严格递增；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③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元素全为零的行（如果有的话）必在矩阵的最下面几行。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4235" y="202552"/>
            <a:ext cx="2827265" cy="17984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58" y="3956104"/>
            <a:ext cx="2309724" cy="2041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84" y="3945066"/>
            <a:ext cx="2309725" cy="20958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712" y="3901268"/>
            <a:ext cx="2309725" cy="20958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5" name="墨迹 14"/>
              <p14:cNvContentPartPr/>
              <p14:nvPr/>
            </p14:nvContentPartPr>
            <p14:xfrm>
              <a:off x="744718" y="4123779"/>
              <a:ext cx="93482" cy="3762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6"/>
            </p:blipFill>
            <p:spPr>
              <a:xfrm>
                <a:off x="744718" y="4123779"/>
                <a:ext cx="93482" cy="3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6" name="墨迹 15"/>
              <p14:cNvContentPartPr/>
              <p14:nvPr/>
            </p14:nvContentPartPr>
            <p14:xfrm>
              <a:off x="3278435" y="4086159"/>
              <a:ext cx="30600" cy="45144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8"/>
            </p:blipFill>
            <p:spPr>
              <a:xfrm>
                <a:off x="3278435" y="4086159"/>
                <a:ext cx="30600" cy="4514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968684" y="282804"/>
            <a:ext cx="0" cy="99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646652" y="282804"/>
            <a:ext cx="4" cy="99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68684" y="358219"/>
            <a:ext cx="1677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1        2        3</a:t>
            </a:r>
            <a:endParaRPr lang="en-US" altLang="zh-CN" dirty="0"/>
          </a:p>
          <a:p>
            <a:r>
              <a:rPr lang="en-US" altLang="zh-CN" dirty="0"/>
              <a:t>0        0        5</a:t>
            </a:r>
            <a:endParaRPr lang="en-US" altLang="zh-CN" dirty="0"/>
          </a:p>
          <a:p>
            <a:r>
              <a:rPr lang="en-US" altLang="zh-CN" dirty="0"/>
              <a:t>0        4        0</a:t>
            </a:r>
            <a:endParaRPr lang="en-US" altLang="zh-CN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612743" y="282804"/>
            <a:ext cx="0" cy="99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290711" y="282804"/>
            <a:ext cx="4" cy="99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2743" y="358219"/>
            <a:ext cx="1677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1        2        3</a:t>
            </a:r>
            <a:endParaRPr lang="en-US" altLang="zh-CN" dirty="0"/>
          </a:p>
          <a:p>
            <a:r>
              <a:rPr lang="en-US" altLang="zh-CN" dirty="0"/>
              <a:t>3        0        6</a:t>
            </a:r>
            <a:endParaRPr lang="en-US" altLang="zh-CN" dirty="0"/>
          </a:p>
          <a:p>
            <a:r>
              <a:rPr lang="en-US" altLang="zh-CN" dirty="0"/>
              <a:t>0        4        5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7381187" y="2950590"/>
            <a:ext cx="35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所有矩阵都能变成行最简形矩阵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8" name="墨迹 17"/>
              <p14:cNvContentPartPr/>
              <p14:nvPr/>
            </p14:nvContentPartPr>
            <p14:xfrm>
              <a:off x="687233" y="366985"/>
              <a:ext cx="1489320" cy="5871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687233" y="366985"/>
                <a:ext cx="1489320" cy="587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9" name="墨迹 18"/>
              <p14:cNvContentPartPr/>
              <p14:nvPr/>
            </p14:nvContentPartPr>
            <p14:xfrm>
              <a:off x="4052513" y="404785"/>
              <a:ext cx="1415160" cy="56448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"/>
            </p:blipFill>
            <p:spPr>
              <a:xfrm>
                <a:off x="4052513" y="404785"/>
                <a:ext cx="1415160" cy="564480"/>
              </a:xfrm>
              <a:prstGeom prst="rect"/>
            </p:spPr>
          </p:pic>
        </mc:Fallback>
      </mc:AlternateContent>
      <p:cxnSp>
        <p:nvCxnSpPr>
          <p:cNvPr id="24" name="直接连接符 23"/>
          <p:cNvCxnSpPr/>
          <p:nvPr/>
        </p:nvCxnSpPr>
        <p:spPr>
          <a:xfrm>
            <a:off x="612743" y="1849224"/>
            <a:ext cx="0" cy="99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290711" y="1849224"/>
            <a:ext cx="4" cy="998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12743" y="1924639"/>
            <a:ext cx="1677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1        2        3</a:t>
            </a:r>
            <a:endParaRPr lang="en-US" altLang="zh-CN" dirty="0"/>
          </a:p>
          <a:p>
            <a:r>
              <a:rPr lang="en-US" altLang="zh-CN" dirty="0"/>
              <a:t>0        0        0</a:t>
            </a:r>
            <a:endParaRPr lang="en-US" altLang="zh-CN" dirty="0"/>
          </a:p>
          <a:p>
            <a:r>
              <a:rPr lang="en-US" altLang="zh-CN" dirty="0"/>
              <a:t>0        4        5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9" name="墨迹 28"/>
              <p14:cNvContentPartPr/>
              <p14:nvPr/>
            </p14:nvContentPartPr>
            <p14:xfrm>
              <a:off x="678233" y="2017225"/>
              <a:ext cx="1460520" cy="26244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6"/>
            </p:blipFill>
            <p:spPr>
              <a:xfrm>
                <a:off x="678233" y="2017225"/>
                <a:ext cx="1460520" cy="262440"/>
              </a:xfrm>
              <a:prstGeom prst="rect"/>
            </p:spPr>
          </p:pic>
        </mc:Fallback>
      </mc:AlternateContent>
      <p:sp>
        <p:nvSpPr>
          <p:cNvPr id="31" name="文本框 30"/>
          <p:cNvSpPr txBox="1"/>
          <p:nvPr/>
        </p:nvSpPr>
        <p:spPr>
          <a:xfrm>
            <a:off x="452486" y="3538079"/>
            <a:ext cx="1152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上三角矩阵：一种特殊的阶梯型矩阵，有</a:t>
            </a:r>
            <a:r>
              <a:rPr lang="en-US" altLang="zh-CN" dirty="0"/>
              <a:t>m</a:t>
            </a:r>
            <a:r>
              <a:rPr lang="zh-CN" altLang="en-US" dirty="0"/>
              <a:t>个主元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87" y="3977570"/>
            <a:ext cx="4596028" cy="24756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2487" y="2950590"/>
            <a:ext cx="726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行最简形矩阵：主元均为</a:t>
            </a:r>
            <a:r>
              <a:rPr lang="en-US" altLang="zh-CN" dirty="0"/>
              <a:t>1</a:t>
            </a:r>
            <a:r>
              <a:rPr lang="zh-CN" altLang="en-US" dirty="0"/>
              <a:t>，且所在列只有主元非</a:t>
            </a:r>
            <a:r>
              <a:rPr lang="en-US" altLang="zh-CN" dirty="0"/>
              <a:t>0</a:t>
            </a:r>
            <a:r>
              <a:rPr lang="zh-CN" altLang="en-US" dirty="0"/>
              <a:t>的行阶梯矩阵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828"/>
            <a:ext cx="10515600" cy="6707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消元步骤</a:t>
            </a:r>
            <a:r>
              <a:rPr lang="en-US" altLang="zh-CN" dirty="0"/>
              <a:t>(</a:t>
            </a:r>
            <a:r>
              <a:rPr lang="zh-CN" altLang="en-US" dirty="0"/>
              <a:t>高斯</a:t>
            </a:r>
            <a:r>
              <a:rPr lang="en-US" altLang="zh-CN" dirty="0"/>
              <a:t>-</a:t>
            </a:r>
            <a:r>
              <a:rPr lang="zh-CN" altLang="en-US" dirty="0"/>
              <a:t>若当消元法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①构建增广矩阵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a11*x1+a12*x2+……+a1m*</a:t>
            </a:r>
            <a:r>
              <a:rPr lang="en-US" altLang="zh-CN" sz="1800" dirty="0" err="1"/>
              <a:t>xm</a:t>
            </a:r>
            <a:r>
              <a:rPr lang="en-US" altLang="zh-CN" sz="1800" dirty="0"/>
              <a:t>=b1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a21*x1+a22*x2+……+a2m*</a:t>
            </a:r>
            <a:r>
              <a:rPr lang="en-US" altLang="zh-CN" sz="1800" dirty="0" err="1"/>
              <a:t>xm</a:t>
            </a:r>
            <a:r>
              <a:rPr lang="en-US" altLang="zh-CN" sz="1800" dirty="0"/>
              <a:t>=b2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dirty="0"/>
              <a:t>         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an1*x1+an2*x2+……+</a:t>
            </a:r>
            <a:r>
              <a:rPr lang="en-US" altLang="zh-CN" sz="1800" dirty="0" err="1"/>
              <a:t>anm</a:t>
            </a:r>
            <a:r>
              <a:rPr lang="en-US" altLang="zh-CN" sz="1800" dirty="0"/>
              <a:t>*</a:t>
            </a:r>
            <a:r>
              <a:rPr lang="en-US" altLang="zh-CN" sz="1800" dirty="0" err="1"/>
              <a:t>xm</a:t>
            </a:r>
            <a:r>
              <a:rPr lang="en-US" altLang="zh-CN" sz="1800" dirty="0"/>
              <a:t>=bn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dirty="0"/>
              <a:t>实际上消元过程只与系数矩阵有关，右边的常数只是做与系数矩阵相同的操作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②从第一行开始，初始化</a:t>
            </a:r>
            <a:r>
              <a:rPr lang="en-US" altLang="zh-CN" dirty="0"/>
              <a:t>r=1</a:t>
            </a:r>
            <a:r>
              <a:rPr lang="zh-CN" altLang="en-US" dirty="0"/>
              <a:t>，</a:t>
            </a:r>
            <a:r>
              <a:rPr lang="en-US" altLang="zh-CN" dirty="0"/>
              <a:t>c=1</a:t>
            </a:r>
            <a:r>
              <a:rPr lang="zh-CN" altLang="en-US" dirty="0"/>
              <a:t>，分别为当前行，当前列。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③为当前行</a:t>
            </a:r>
            <a:r>
              <a:rPr lang="en-US" altLang="zh-CN" dirty="0"/>
              <a:t>r</a:t>
            </a:r>
            <a:r>
              <a:rPr lang="zh-CN" altLang="en-US" dirty="0"/>
              <a:t>找主元，从</a:t>
            </a:r>
            <a:r>
              <a:rPr lang="en-US" altLang="zh-CN" dirty="0" err="1"/>
              <a:t>r~n</a:t>
            </a:r>
            <a:r>
              <a:rPr lang="zh-CN" altLang="en-US" dirty="0"/>
              <a:t>行找到一个第</a:t>
            </a:r>
            <a:r>
              <a:rPr lang="en-US" altLang="zh-CN" dirty="0"/>
              <a:t>c</a:t>
            </a:r>
            <a:r>
              <a:rPr lang="zh-CN" altLang="en-US" dirty="0"/>
              <a:t>列非</a:t>
            </a:r>
            <a:r>
              <a:rPr lang="en-US" altLang="zh-CN" dirty="0"/>
              <a:t>0</a:t>
            </a:r>
            <a:r>
              <a:rPr lang="zh-CN" altLang="en-US" dirty="0"/>
              <a:t>的数当主元（绝对值最大的效果最好）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如果找到了，但不在第</a:t>
            </a:r>
            <a:r>
              <a:rPr lang="en-US" altLang="zh-CN" dirty="0"/>
              <a:t>r</a:t>
            </a:r>
            <a:r>
              <a:rPr lang="zh-CN" altLang="en-US" dirty="0"/>
              <a:t>行就与第</a:t>
            </a:r>
            <a:r>
              <a:rPr lang="en-US" altLang="zh-CN" dirty="0"/>
              <a:t>r</a:t>
            </a:r>
            <a:r>
              <a:rPr lang="zh-CN" altLang="en-US" dirty="0"/>
              <a:t>行整体交换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如果在第</a:t>
            </a:r>
            <a:r>
              <a:rPr lang="en-US" altLang="zh-CN" dirty="0"/>
              <a:t>c</a:t>
            </a:r>
            <a:r>
              <a:rPr lang="zh-CN" altLang="en-US" dirty="0"/>
              <a:t>列没有找到，就在第</a:t>
            </a:r>
            <a:r>
              <a:rPr lang="en-US" altLang="zh-CN" dirty="0"/>
              <a:t>c+1</a:t>
            </a:r>
            <a:r>
              <a:rPr lang="zh-CN" altLang="en-US" dirty="0"/>
              <a:t>列继续找（</a:t>
            </a:r>
            <a:r>
              <a:rPr lang="en-US" altLang="zh-CN" dirty="0" err="1"/>
              <a:t>c++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458120" y="1970202"/>
            <a:ext cx="1150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268066" y="716437"/>
            <a:ext cx="0" cy="2177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737889" y="716437"/>
            <a:ext cx="0" cy="217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331777" y="716437"/>
            <a:ext cx="0" cy="2177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8066" y="716437"/>
            <a:ext cx="3063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a11    a12    ……   a1m       b1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a21    a22    ……   a2m       b2</a:t>
            </a:r>
            <a:endParaRPr lang="en-US" altLang="zh-CN" dirty="0"/>
          </a:p>
          <a:p>
            <a:r>
              <a:rPr lang="en-US" altLang="zh-CN" dirty="0"/>
              <a:t>  .          .        .        .            .</a:t>
            </a:r>
            <a:endParaRPr lang="en-US" altLang="zh-CN" dirty="0"/>
          </a:p>
          <a:p>
            <a:r>
              <a:rPr lang="en-US" altLang="zh-CN" dirty="0"/>
              <a:t>  .          .        .        .            .</a:t>
            </a:r>
            <a:endParaRPr lang="en-US" altLang="zh-CN" dirty="0"/>
          </a:p>
          <a:p>
            <a:r>
              <a:rPr lang="en-US" altLang="zh-CN" dirty="0"/>
              <a:t>  .          .        .        .            .</a:t>
            </a:r>
            <a:endParaRPr lang="en-US" altLang="zh-CN" dirty="0"/>
          </a:p>
          <a:p>
            <a:r>
              <a:rPr lang="en-US" altLang="zh-CN" dirty="0"/>
              <a:t>an1   an2   ……     </a:t>
            </a:r>
            <a:r>
              <a:rPr lang="en-US" altLang="zh-CN" dirty="0" err="1"/>
              <a:t>anm</a:t>
            </a:r>
            <a:r>
              <a:rPr lang="en-US" altLang="zh-CN" dirty="0"/>
              <a:t>       bn 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8877" y="1970202"/>
            <a:ext cx="320068" cy="2878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096"/>
            <a:ext cx="10515600" cy="6612903"/>
          </a:xfrm>
        </p:spPr>
        <p:txBody>
          <a:bodyPr>
            <a:normAutofit/>
          </a:bodyPr>
          <a:lstStyle/>
          <a:p>
            <a:r>
              <a:rPr lang="zh-CN" altLang="en-US" dirty="0"/>
              <a:t>④ 经过③后第</a:t>
            </a:r>
            <a:r>
              <a:rPr lang="en-US" altLang="zh-CN" dirty="0"/>
              <a:t>r</a:t>
            </a:r>
            <a:r>
              <a:rPr lang="zh-CN" altLang="en-US" dirty="0"/>
              <a:t>行第</a:t>
            </a:r>
            <a:r>
              <a:rPr lang="en-US" altLang="zh-CN" dirty="0"/>
              <a:t>c</a:t>
            </a:r>
            <a:r>
              <a:rPr lang="zh-CN" altLang="en-US" dirty="0"/>
              <a:t>列的元素</a:t>
            </a:r>
            <a:r>
              <a:rPr lang="en-US" altLang="zh-CN" dirty="0"/>
              <a:t>t</a:t>
            </a:r>
            <a:r>
              <a:rPr lang="zh-CN" altLang="en-US" dirty="0"/>
              <a:t>就是第</a:t>
            </a:r>
            <a:r>
              <a:rPr lang="en-US" altLang="zh-CN" dirty="0"/>
              <a:t>r</a:t>
            </a:r>
            <a:r>
              <a:rPr lang="zh-CN" altLang="en-US" dirty="0"/>
              <a:t>行最后的主元，我们把整行除以</a:t>
            </a:r>
            <a:r>
              <a:rPr lang="en-US" altLang="zh-CN" dirty="0"/>
              <a:t>t</a:t>
            </a:r>
            <a:r>
              <a:rPr lang="zh-CN" altLang="en-US" dirty="0"/>
              <a:t>（单位化），然后拿它去消去第</a:t>
            </a:r>
            <a:r>
              <a:rPr lang="en-US" altLang="zh-CN" dirty="0"/>
              <a:t>c</a:t>
            </a:r>
            <a:r>
              <a:rPr lang="zh-CN" altLang="en-US" dirty="0"/>
              <a:t>列中，第</a:t>
            </a:r>
            <a:r>
              <a:rPr lang="en-US" altLang="zh-CN" dirty="0"/>
              <a:t>1~n</a:t>
            </a:r>
            <a:r>
              <a:rPr lang="zh-CN" altLang="en-US" dirty="0"/>
              <a:t>行除第</a:t>
            </a:r>
            <a:r>
              <a:rPr lang="en-US" altLang="zh-CN" dirty="0"/>
              <a:t>r</a:t>
            </a:r>
            <a:r>
              <a:rPr lang="zh-CN" altLang="en-US" dirty="0"/>
              <a:t>行外的所有对应元素消掉</a:t>
            </a:r>
            <a:endParaRPr lang="en-US" altLang="zh-CN" dirty="0"/>
          </a:p>
          <a:p>
            <a:r>
              <a:rPr lang="zh-CN" altLang="en-US" dirty="0"/>
              <a:t>⑤</a:t>
            </a:r>
            <a:r>
              <a:rPr lang="en-US" altLang="zh-CN" dirty="0"/>
              <a:t>r++,</a:t>
            </a:r>
            <a:r>
              <a:rPr lang="en-US" altLang="zh-CN" dirty="0" err="1"/>
              <a:t>c++</a:t>
            </a:r>
            <a:r>
              <a:rPr lang="zh-CN" altLang="en-US" dirty="0"/>
              <a:t>，找下一行的主元，保证了主元列号严格递增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最坏时间复杂度</a:t>
            </a:r>
            <a:r>
              <a:rPr lang="en-US" altLang="zh-CN" dirty="0"/>
              <a:t>O(min(</a:t>
            </a:r>
            <a:r>
              <a:rPr lang="en-US" altLang="zh-CN" dirty="0" err="1"/>
              <a:t>n,m</a:t>
            </a:r>
            <a:r>
              <a:rPr lang="en-US" altLang="zh-CN" dirty="0"/>
              <a:t>)*n*m)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最终会有</a:t>
            </a:r>
            <a:r>
              <a:rPr lang="en-US" altLang="zh-CN" dirty="0"/>
              <a:t>r-1</a:t>
            </a:r>
            <a:r>
              <a:rPr lang="zh-CN" altLang="en-US" dirty="0"/>
              <a:t>个非全为</a:t>
            </a:r>
            <a:r>
              <a:rPr lang="en-US" altLang="zh-CN" dirty="0"/>
              <a:t>0</a:t>
            </a:r>
            <a:r>
              <a:rPr lang="zh-CN" altLang="en-US" dirty="0"/>
              <a:t>的行</a:t>
            </a:r>
            <a:r>
              <a:rPr lang="en-US" altLang="zh-CN" dirty="0"/>
              <a:t>,</a:t>
            </a:r>
            <a:r>
              <a:rPr lang="zh-CN" altLang="en-US" dirty="0"/>
              <a:t>这个</a:t>
            </a:r>
            <a:r>
              <a:rPr lang="en-US" altLang="zh-CN" dirty="0"/>
              <a:t>r-1</a:t>
            </a:r>
            <a:r>
              <a:rPr lang="zh-CN" altLang="en-US" dirty="0"/>
              <a:t>就是矩阵的秩</a:t>
            </a:r>
            <a:endParaRPr lang="en-US" altLang="zh-CN" dirty="0"/>
          </a:p>
          <a:p>
            <a:r>
              <a:rPr lang="zh-CN" altLang="en-US" dirty="0"/>
              <a:t>系数矩阵的第</a:t>
            </a:r>
            <a:r>
              <a:rPr lang="en-US" altLang="zh-CN" dirty="0" err="1"/>
              <a:t>r~n</a:t>
            </a:r>
            <a:r>
              <a:rPr lang="zh-CN" altLang="en-US" dirty="0"/>
              <a:t>行都是</a:t>
            </a:r>
            <a:r>
              <a:rPr lang="en-US" altLang="zh-CN" dirty="0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5235</Words>
  <Application>WWO_base_provider_20210929220102-c9fcf70066</Application>
  <PresentationFormat>宽屏</PresentationFormat>
  <Paragraphs>352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-apple-system</vt:lpstr>
      <vt:lpstr>Kingsoft Confetti</vt:lpstr>
      <vt:lpstr>Helvetica Neue</vt:lpstr>
      <vt:lpstr>Fira Sans</vt:lpstr>
      <vt:lpstr>PingFang SC</vt:lpstr>
      <vt:lpstr>Microsoft YaHei</vt:lpstr>
      <vt:lpstr>汉仪旗黑KW 55S</vt:lpstr>
      <vt:lpstr>等线 Light</vt:lpstr>
      <vt:lpstr>宋体</vt:lpstr>
      <vt:lpstr>汉仪书宋二KW</vt:lpstr>
      <vt:lpstr>等线</vt:lpstr>
      <vt:lpstr>汉仪中等线KW</vt:lpstr>
      <vt:lpstr>Office 主题​​</vt:lpstr>
      <vt:lpstr>容斥、高斯消元与线性基</vt:lpstr>
      <vt:lpstr>容斥原理</vt:lpstr>
      <vt:lpstr>PowerPoint 演示文稿</vt:lpstr>
      <vt:lpstr>推广到m个集合</vt:lpstr>
      <vt:lpstr>                              高斯消元</vt:lpstr>
      <vt:lpstr>概念引入：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一、浮点数消元：P2455 [SDOI2006]线性方程组 - 洛谷 | 计算机科学教育新生态 (luogu.com.cn)</vt:lpstr>
      <vt:lpstr>二、m元一次线性同余方程组消元（n个方程同一个模数mod）</vt:lpstr>
      <vt:lpstr>PowerPoint 演示文稿</vt:lpstr>
      <vt:lpstr>PowerPoint 演示文稿</vt:lpstr>
      <vt:lpstr>辗转相消代码：</vt:lpstr>
      <vt:lpstr>回代法：</vt:lpstr>
      <vt:lpstr>四、异或方程组消元</vt:lpstr>
      <vt:lpstr>AcWing 208. 开关问题 - AcWing</vt:lpstr>
      <vt:lpstr>                           线性基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容斥、高斯消元与线性基</dc:title>
  <dc:creator>3154149040@qq.com</dc:creator>
  <cp:lastModifiedBy>3154149040@qq.com</cp:lastModifiedBy>
  <dcterms:created xsi:type="dcterms:W3CDTF">2022-03-10T10:50:04Z</dcterms:created>
  <dcterms:modified xsi:type="dcterms:W3CDTF">2022-03-10T10:50:04Z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