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3"/>
    <p:sldId id="258" r:id="rId4"/>
    <p:sldId id="266" r:id="rId5"/>
    <p:sldId id="265" r:id="rId6"/>
    <p:sldId id="260" r:id="rId7"/>
    <p:sldId id="261" r:id="rId8"/>
    <p:sldId id="259" r:id="rId9"/>
    <p:sldId id="262" r:id="rId10"/>
    <p:sldId id="263" r:id="rId11"/>
    <p:sldId id="264" r:id="rId12"/>
    <p:sldId id="267" r:id="rId13"/>
    <p:sldId id="268" r:id="rId14"/>
    <p:sldId id="269" r:id="rId15"/>
    <p:sldId id="270" r:id="rId16"/>
    <p:sldId id="271" r:id="rId17"/>
    <p:sldId id="272" r:id="rId18"/>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rtlCol="0"/>
          <a:lstStyle/>
          <a:p>
            <a:pPr rtl="0"/>
            <a:fld id="{E203234F-2943-4AD6-8E73-34C216403FC9}" type="datetime1">
              <a:rPr lang="zh-CN" altLang="en-US" smtClean="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6818B044-5115-4C63-8F06-0D627F0729F0}"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标题与文本">
    <p:spTree>
      <p:nvGrpSpPr>
        <p:cNvPr id="1" name=""/>
        <p:cNvGrpSpPr/>
        <p:nvPr/>
      </p:nvGrpSpPr>
      <p:grpSpPr>
        <a:xfrm>
          <a:off x="0" y="0"/>
          <a:ext cx="0" cy="0"/>
          <a:chOff x="0" y="0"/>
          <a:chExt cx="0" cy="0"/>
        </a:xfrm>
      </p:grpSpPr>
      <p:sp>
        <p:nvSpPr>
          <p:cNvPr id="9" name="长方形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C0E476C3-78BD-40CB-9C6F-0D41DD7E1D50}"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10" name="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A24A4C0A-F292-41BE-9CD1-530467B1B9F8}"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endParaRPr lang="zh-CN" altLang="en-US"/>
          </a:p>
        </p:txBody>
      </p:sp>
      <p:cxnSp>
        <p:nvCxnSpPr>
          <p:cNvPr id="9" name="直接连接符​​(S)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rtlCol="0"/>
          <a:lstStyle/>
          <a:p>
            <a:pPr rtl="0"/>
            <a:fld id="{C31630FC-7090-4D1C-93D5-113C82941F4E}"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11" name="灯片编号占位符 10"/>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2" name="日期占位符 1"/>
          <p:cNvSpPr>
            <a:spLocks noGrp="1"/>
          </p:cNvSpPr>
          <p:nvPr>
            <p:ph type="dt" sz="half" idx="10"/>
          </p:nvPr>
        </p:nvSpPr>
        <p:spPr/>
        <p:txBody>
          <a:bodyPr rtlCol="0"/>
          <a:lstStyle/>
          <a:p>
            <a:pPr rtl="0"/>
            <a:fld id="{81EDFCFC-F8E9-4049-95DD-C79391CC7BFF}"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2" name="日期占位符 1"/>
          <p:cNvSpPr>
            <a:spLocks noGrp="1"/>
          </p:cNvSpPr>
          <p:nvPr>
            <p:ph type="dt" sz="half" idx="10"/>
          </p:nvPr>
        </p:nvSpPr>
        <p:spPr/>
        <p:txBody>
          <a:bodyPr rtlCol="0"/>
          <a:lstStyle/>
          <a:p>
            <a:pPr rtl="0"/>
            <a:fld id="{EFBE5E81-E012-42C1-892B-1E2892457684}" type="datetime1">
              <a:rPr lang="zh-CN" altLang="en-US" smtClean="0"/>
            </a:fld>
            <a:endParaRPr lang="en-US" dirty="0"/>
          </a:p>
        </p:txBody>
      </p:sp>
      <p:sp>
        <p:nvSpPr>
          <p:cNvPr id="11" name="页脚占位符 10"/>
          <p:cNvSpPr>
            <a:spLocks noGrp="1"/>
          </p:cNvSpPr>
          <p:nvPr>
            <p:ph type="ftr" sz="quarter" idx="11"/>
          </p:nvPr>
        </p:nvSpPr>
        <p:spPr/>
        <p:txBody>
          <a:bodyPr rtlCol="0"/>
          <a:lstStyle/>
          <a:p>
            <a:pPr rtl="0"/>
            <a:endParaRPr lang="en-US" dirty="0"/>
          </a:p>
        </p:txBody>
      </p:sp>
      <p:sp>
        <p:nvSpPr>
          <p:cNvPr id="12" name="灯片编号占位符 11"/>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p:cNvSpPr>
            <a:spLocks noGrp="1"/>
          </p:cNvSpPr>
          <p:nvPr>
            <p:ph type="dt" sz="half" idx="10"/>
          </p:nvPr>
        </p:nvSpPr>
        <p:spPr/>
        <p:txBody>
          <a:bodyPr rtlCol="0"/>
          <a:lstStyle/>
          <a:p>
            <a:pPr rtl="0"/>
            <a:fld id="{DA05DBCF-E3D4-4FC7-9203-C0C05B2BAA55}" type="datetime1">
              <a:rPr lang="zh-CN" altLang="en-US" smtClean="0"/>
            </a:fld>
            <a:endParaRPr lang="en-US" dirty="0"/>
          </a:p>
        </p:txBody>
      </p:sp>
      <p:sp>
        <p:nvSpPr>
          <p:cNvPr id="7" name="页脚占位符 6"/>
          <p:cNvSpPr>
            <a:spLocks noGrp="1"/>
          </p:cNvSpPr>
          <p:nvPr>
            <p:ph type="ftr" sz="quarter" idx="11"/>
          </p:nvPr>
        </p:nvSpPr>
        <p:spPr/>
        <p:txBody>
          <a:bodyPr rtlCol="0"/>
          <a:lstStyle/>
          <a:p>
            <a:pPr rtl="0"/>
            <a:endParaRPr lang="en-US" dirty="0"/>
          </a:p>
        </p:txBody>
      </p:sp>
      <p:sp>
        <p:nvSpPr>
          <p:cNvPr id="8" name="灯片编号占位符 7"/>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p>
            <a:pPr rtl="0"/>
            <a:fld id="{4910A522-F0F5-43AE-870D-B1652467F5E7}" type="datetime1">
              <a:rPr lang="zh-CN" altLang="en-US" smtClean="0"/>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带标题的内容">
    <p:spTree>
      <p:nvGrpSpPr>
        <p:cNvPr id="1" name=""/>
        <p:cNvGrpSpPr/>
        <p:nvPr/>
      </p:nvGrpSpPr>
      <p:grpSpPr>
        <a:xfrm>
          <a:off x="0" y="0"/>
          <a:ext cx="0" cy="0"/>
          <a:chOff x="0" y="0"/>
          <a:chExt cx="0" cy="0"/>
        </a:xfrm>
      </p:grpSpPr>
      <p:sp>
        <p:nvSpPr>
          <p:cNvPr id="8" name="矩形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带标题的图片">
    <p:spTree>
      <p:nvGrpSpPr>
        <p:cNvPr id="1" name=""/>
        <p:cNvGrpSpPr/>
        <p:nvPr/>
      </p:nvGrpSpPr>
      <p:grpSpPr>
        <a:xfrm>
          <a:off x="0" y="0"/>
          <a:ext cx="0" cy="0"/>
          <a:chOff x="0" y="0"/>
          <a:chExt cx="0" cy="0"/>
        </a:xfrm>
      </p:grpSpPr>
      <p:sp>
        <p:nvSpPr>
          <p:cNvPr id="8" name="矩形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单击此处编辑母版文本样式</a:t>
            </a:r>
            <a:endParaRPr lang="en-US" dirty="0"/>
          </a:p>
          <a:p>
            <a:pPr lvl="1" rtl="0"/>
            <a:r>
              <a:rPr lang="en-US" dirty="0"/>
              <a:t>第二级</a:t>
            </a:r>
            <a:endParaRPr lang="en-US" dirty="0"/>
          </a:p>
          <a:p>
            <a:pPr lvl="2" rtl="0"/>
            <a:r>
              <a:rPr lang="en-US" dirty="0"/>
              <a:t>第三级</a:t>
            </a:r>
            <a:endParaRPr lang="en-US" dirty="0"/>
          </a:p>
          <a:p>
            <a:pPr lvl="3" rtl="0"/>
            <a:r>
              <a:rPr lang="en-US" dirty="0"/>
              <a:t>第四级</a:t>
            </a:r>
            <a:endParaRPr lang="en-US" dirty="0"/>
          </a:p>
          <a:p>
            <a:pPr lvl="4" rtl="0"/>
            <a:r>
              <a:rPr lang="en-US"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fld>
            <a:endParaRPr lang="en-US" dirty="0"/>
          </a:p>
        </p:txBody>
      </p:sp>
      <p:cxnSp>
        <p:nvCxnSpPr>
          <p:cNvPr id="10" name="直接连接符​​(S)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3386"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c.nowcoder.com/acm/contest/1062/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c.nowcoder.com/acm/contest/1062/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5289754" y="639097"/>
            <a:ext cx="6253317" cy="3686015"/>
          </a:xfrm>
        </p:spPr>
        <p:txBody>
          <a:bodyPr rtlCol="0">
            <a:normAutofit/>
          </a:bodyPr>
          <a:lstStyle/>
          <a:p>
            <a:pPr rtl="0"/>
            <a:r>
              <a:rPr lang="zh-CN" altLang="en-US" sz="8000" dirty="0"/>
              <a:t>二分图基础</a:t>
            </a:r>
            <a:endParaRPr lang="en-US" sz="8000" dirty="0"/>
          </a:p>
        </p:txBody>
      </p:sp>
      <p:sp>
        <p:nvSpPr>
          <p:cNvPr id="3" name="副标题 2"/>
          <p:cNvSpPr>
            <a:spLocks noGrp="1"/>
          </p:cNvSpPr>
          <p:nvPr>
            <p:ph type="subTitle" idx="1"/>
          </p:nvPr>
        </p:nvSpPr>
        <p:spPr>
          <a:xfrm>
            <a:off x="5289753" y="4672739"/>
            <a:ext cx="6269347" cy="1021498"/>
          </a:xfrm>
        </p:spPr>
        <p:txBody>
          <a:bodyPr rtlCol="0">
            <a:normAutofit lnSpcReduction="10000"/>
          </a:bodyPr>
          <a:lstStyle/>
          <a:p>
            <a:pPr rtl="0"/>
            <a:r>
              <a:rPr lang="en-US" altLang="zh-CN" sz="2400" dirty="0">
                <a:solidFill>
                  <a:schemeClr val="tx1">
                    <a:lumMod val="85000"/>
                    <a:lumOff val="15000"/>
                  </a:schemeClr>
                </a:solidFill>
              </a:rPr>
              <a:t>			</a:t>
            </a:r>
            <a:r>
              <a:rPr lang="zh-CN" altLang="en-US" sz="2400" dirty="0">
                <a:solidFill>
                  <a:schemeClr val="tx1">
                    <a:lumMod val="85000"/>
                    <a:lumOff val="15000"/>
                  </a:schemeClr>
                </a:solidFill>
              </a:rPr>
              <a:t>网络</a:t>
            </a:r>
            <a:r>
              <a:rPr lang="en-US" altLang="zh-CN" sz="2400" dirty="0">
                <a:solidFill>
                  <a:schemeClr val="tx1">
                    <a:lumMod val="85000"/>
                    <a:lumOff val="15000"/>
                  </a:schemeClr>
                </a:solidFill>
              </a:rPr>
              <a:t>20-1  </a:t>
            </a:r>
            <a:r>
              <a:rPr lang="zh-CN" altLang="en-US" dirty="0">
                <a:solidFill>
                  <a:schemeClr val="tx1">
                    <a:lumMod val="85000"/>
                    <a:lumOff val="15000"/>
                  </a:schemeClr>
                </a:solidFill>
              </a:rPr>
              <a:t>陈丁</a:t>
            </a:r>
            <a:endParaRPr lang="en-US" altLang="zh-CN" dirty="0">
              <a:solidFill>
                <a:schemeClr val="tx1">
                  <a:lumMod val="85000"/>
                  <a:lumOff val="15000"/>
                </a:schemeClr>
              </a:solidFill>
            </a:endParaRPr>
          </a:p>
          <a:p>
            <a:pPr rtl="0"/>
            <a:r>
              <a:rPr lang="en-US" altLang="zh-CN" dirty="0">
                <a:solidFill>
                  <a:schemeClr val="tx1">
                    <a:lumMod val="85000"/>
                    <a:lumOff val="15000"/>
                  </a:schemeClr>
                </a:solidFill>
              </a:rPr>
              <a:t>			godhands</a:t>
            </a:r>
            <a:endParaRPr lang="en-US" altLang="zh-CN" dirty="0">
              <a:solidFill>
                <a:schemeClr val="tx1">
                  <a:lumMod val="85000"/>
                  <a:lumOff val="15000"/>
                </a:schemeClr>
              </a:solidFill>
            </a:endParaRPr>
          </a:p>
        </p:txBody>
      </p:sp>
      <p:pic>
        <p:nvPicPr>
          <p:cNvPr id="5" name="图片 4" descr="一张显示了建筑物、坐姿、长凳和侧边的图片&#10;&#10;说明自动生成"/>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直接连接符​​(S)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题目解析</a:t>
            </a:r>
            <a:endParaRPr lang="zh-CN" altLang="en-US" dirty="0"/>
          </a:p>
        </p:txBody>
      </p:sp>
      <p:sp>
        <p:nvSpPr>
          <p:cNvPr id="3" name="内容占位符 2"/>
          <p:cNvSpPr>
            <a:spLocks noGrp="1"/>
          </p:cNvSpPr>
          <p:nvPr>
            <p:ph idx="1"/>
          </p:nvPr>
        </p:nvSpPr>
        <p:spPr/>
        <p:txBody>
          <a:bodyPr/>
          <a:lstStyle/>
          <a:p>
            <a:r>
              <a:rPr lang="zh-CN" altLang="en-US" dirty="0"/>
              <a:t>这道题目大家在之前肯定是使用过并查集来解决过这个的问题，这里我们用二分图的方式来解决这个问题，考虑这样的一个判定条件，是否存在一种分配罪犯的方案，使得</a:t>
            </a:r>
            <a:r>
              <a:rPr lang="en-US" altLang="zh-CN" dirty="0"/>
              <a:t>Z</a:t>
            </a:r>
            <a:r>
              <a:rPr lang="zh-CN" altLang="en-US" dirty="0"/>
              <a:t>市长看到的冲突事件的影响力不超过</a:t>
            </a:r>
            <a:r>
              <a:rPr lang="en-US" altLang="zh-CN" dirty="0"/>
              <a:t>mid</a:t>
            </a:r>
            <a:r>
              <a:rPr lang="zh-CN" altLang="en-US" dirty="0"/>
              <a:t>，显然，当</a:t>
            </a:r>
            <a:r>
              <a:rPr lang="en-US" altLang="zh-CN" dirty="0"/>
              <a:t>mid</a:t>
            </a:r>
            <a:r>
              <a:rPr lang="zh-CN" altLang="en-US" dirty="0"/>
              <a:t>较小时可行的方案，对于更大的</a:t>
            </a:r>
            <a:r>
              <a:rPr lang="en-US" altLang="zh-CN" dirty="0"/>
              <a:t>mid</a:t>
            </a:r>
            <a:r>
              <a:rPr lang="zh-CN" altLang="en-US" dirty="0"/>
              <a:t>仍然可行，换言之，本题的答案具有一个二分的性质，所以我们是可以通过二分答案来解决这个问题的</a:t>
            </a:r>
            <a:endParaRPr lang="en-US" altLang="zh-CN" dirty="0"/>
          </a:p>
          <a:p>
            <a:endParaRPr lang="en-US" altLang="zh-CN" dirty="0"/>
          </a:p>
          <a:p>
            <a:r>
              <a:rPr lang="zh-CN" altLang="en-US" dirty="0"/>
              <a:t>我们设置当前的二分的答案值为</a:t>
            </a:r>
            <a:r>
              <a:rPr lang="en-US" altLang="zh-CN" dirty="0"/>
              <a:t>mid</a:t>
            </a:r>
            <a:r>
              <a:rPr lang="zh-CN" altLang="en-US" dirty="0"/>
              <a:t>，此时任意两个仇恨值大于</a:t>
            </a:r>
            <a:r>
              <a:rPr lang="en-US" altLang="zh-CN" dirty="0"/>
              <a:t>mid</a:t>
            </a:r>
            <a:r>
              <a:rPr lang="zh-CN" altLang="en-US" dirty="0"/>
              <a:t>的罪犯我们都必须安排在不同的监狱里面，我们把罪犯作为节点，两个监狱作为两个集合，并且保证两个集合内部没有边（就是同一个监狱内没有仇恨值大于</a:t>
            </a:r>
            <a:r>
              <a:rPr lang="en-US" altLang="zh-CN" dirty="0"/>
              <a:t>mid</a:t>
            </a:r>
            <a:r>
              <a:rPr lang="zh-CN" altLang="en-US" dirty="0"/>
              <a:t>的罪犯），所以我们只需要对于所有仇恨值大于</a:t>
            </a:r>
            <a:r>
              <a:rPr lang="en-US" altLang="zh-CN" dirty="0"/>
              <a:t>mid</a:t>
            </a:r>
            <a:r>
              <a:rPr lang="zh-CN" altLang="en-US" dirty="0"/>
              <a:t>的罪犯染色，判断是否为二分图即可</a:t>
            </a:r>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匈牙利算法</a:t>
            </a:r>
            <a:endParaRPr lang="zh-CN" altLang="en-US" dirty="0"/>
          </a:p>
        </p:txBody>
      </p:sp>
      <p:sp>
        <p:nvSpPr>
          <p:cNvPr id="3" name="内容占位符 2"/>
          <p:cNvSpPr>
            <a:spLocks noGrp="1"/>
          </p:cNvSpPr>
          <p:nvPr>
            <p:ph idx="1"/>
          </p:nvPr>
        </p:nvSpPr>
        <p:spPr/>
        <p:txBody>
          <a:bodyPr/>
          <a:lstStyle/>
          <a:p>
            <a:pPr marL="0" indent="0">
              <a:buNone/>
            </a:pPr>
            <a:r>
              <a:rPr lang="zh-CN" altLang="en-US" dirty="0"/>
              <a:t>证明这里不多赘述，如果大家有兴趣可以看算法导论的数学证明，没有书的同学可以私信我</a:t>
            </a:r>
            <a:endParaRPr lang="en-US" altLang="zh-CN" dirty="0"/>
          </a:p>
          <a:p>
            <a:endParaRPr lang="en-US" altLang="zh-CN" dirty="0"/>
          </a:p>
          <a:p>
            <a:r>
              <a:rPr lang="zh-CN" altLang="en-US" dirty="0"/>
              <a:t>是一个什么样子的思路：</a:t>
            </a:r>
            <a:endParaRPr lang="en-US" altLang="zh-CN" dirty="0"/>
          </a:p>
          <a:p>
            <a:r>
              <a:rPr lang="zh-CN" altLang="en-US" dirty="0"/>
              <a:t>前提：给定我们一个二分图，让我们去求取他的最大匹配数量</a:t>
            </a:r>
            <a:endParaRPr lang="en-US" altLang="zh-CN" dirty="0"/>
          </a:p>
          <a:p>
            <a:endParaRPr lang="en-US" altLang="zh-CN"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简单理解这个算法的思想</a:t>
            </a:r>
            <a:endParaRPr lang="zh-CN" altLang="en-US" dirty="0"/>
          </a:p>
        </p:txBody>
      </p:sp>
      <p:sp>
        <p:nvSpPr>
          <p:cNvPr id="3" name="内容占位符 2"/>
          <p:cNvSpPr>
            <a:spLocks noGrp="1"/>
          </p:cNvSpPr>
          <p:nvPr>
            <p:ph idx="1"/>
          </p:nvPr>
        </p:nvSpPr>
        <p:spPr/>
        <p:txBody>
          <a:bodyPr/>
          <a:lstStyle/>
          <a:p>
            <a:r>
              <a:rPr lang="zh-CN" altLang="en-US" dirty="0"/>
              <a:t>这个我上课拿图片来讲解这个问题，用一个生动的例子来解释这个算法是怎么实现的，然后标准的说法再下一页</a:t>
            </a:r>
            <a:r>
              <a:rPr lang="en-US" altLang="zh-CN" dirty="0"/>
              <a:t>PPT</a:t>
            </a:r>
            <a:r>
              <a:rPr lang="zh-CN" altLang="en-US" dirty="0"/>
              <a:t>上面</a:t>
            </a:r>
            <a:endParaRPr lang="en-US" altLang="zh-CN" dirty="0"/>
          </a:p>
          <a:p>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pic>
        <p:nvPicPr>
          <p:cNvPr id="6" name="图片 5"/>
          <p:cNvPicPr>
            <a:picLocks noChangeAspect="1"/>
          </p:cNvPicPr>
          <p:nvPr/>
        </p:nvPicPr>
        <p:blipFill>
          <a:blip r:embed="rId1"/>
          <a:stretch>
            <a:fillRect/>
          </a:stretch>
        </p:blipFill>
        <p:spPr>
          <a:xfrm>
            <a:off x="2153212" y="2823099"/>
            <a:ext cx="6660457" cy="33348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匈牙利算法的标准说法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匈牙利算法又被称之为是增广路算法，用于计算二分图的最大匹配，主要过程是为</a:t>
            </a:r>
            <a:endParaRPr lang="en-US" altLang="zh-CN" dirty="0"/>
          </a:p>
          <a:p>
            <a:r>
              <a:rPr lang="en-US" altLang="zh-CN" dirty="0"/>
              <a:t>1. </a:t>
            </a:r>
            <a:r>
              <a:rPr lang="zh-CN" altLang="en-US" dirty="0"/>
              <a:t>设</a:t>
            </a:r>
            <a:r>
              <a:rPr lang="en-US" altLang="zh-CN" dirty="0"/>
              <a:t>S = </a:t>
            </a:r>
            <a:r>
              <a:rPr lang="zh-CN" altLang="en-US" dirty="0"/>
              <a:t>空集，即所有的边都是非匹配边</a:t>
            </a:r>
            <a:endParaRPr lang="en-US" altLang="zh-CN" dirty="0"/>
          </a:p>
          <a:p>
            <a:r>
              <a:rPr lang="en-US" altLang="zh-CN" dirty="0"/>
              <a:t>2. </a:t>
            </a:r>
            <a:r>
              <a:rPr lang="zh-CN" altLang="en-US" dirty="0"/>
              <a:t>寻找增广路</a:t>
            </a:r>
            <a:r>
              <a:rPr lang="en-US" altLang="zh-CN" dirty="0"/>
              <a:t>path</a:t>
            </a:r>
            <a:r>
              <a:rPr lang="zh-CN" altLang="en-US" dirty="0"/>
              <a:t>，把路径上所有边的匹配状态取反，得到一个更大的匹配的</a:t>
            </a:r>
            <a:r>
              <a:rPr lang="en-US" altLang="zh-CN" dirty="0"/>
              <a:t>S</a:t>
            </a:r>
            <a:r>
              <a:rPr lang="zh-CN" altLang="en-US" dirty="0"/>
              <a:t>‘</a:t>
            </a:r>
            <a:endParaRPr lang="en-US" altLang="zh-CN" dirty="0"/>
          </a:p>
          <a:p>
            <a:r>
              <a:rPr lang="en-US" altLang="zh-CN" dirty="0"/>
              <a:t>3. </a:t>
            </a:r>
            <a:r>
              <a:rPr lang="zh-CN" altLang="en-US" dirty="0"/>
              <a:t>重复第二步，直至图中不存在增广路</a:t>
            </a:r>
            <a:endParaRPr lang="en-US" altLang="zh-CN" dirty="0"/>
          </a:p>
          <a:p>
            <a:r>
              <a:rPr lang="zh-CN" altLang="en-US" dirty="0"/>
              <a:t>该算法的关键就是在于如何找到一条增广路，匈牙利算法依次尝试给每一个左部节点</a:t>
            </a:r>
            <a:r>
              <a:rPr lang="en-US" altLang="zh-CN" dirty="0"/>
              <a:t>x</a:t>
            </a:r>
            <a:r>
              <a:rPr lang="zh-CN" altLang="en-US" dirty="0"/>
              <a:t>寻找到一个匹配的右部节点</a:t>
            </a:r>
            <a:r>
              <a:rPr lang="en-US" altLang="zh-CN" dirty="0"/>
              <a:t>y</a:t>
            </a:r>
            <a:r>
              <a:rPr lang="zh-CN" altLang="en-US" dirty="0"/>
              <a:t>，右部点能与左部点</a:t>
            </a:r>
            <a:r>
              <a:rPr lang="en-US" altLang="zh-CN" dirty="0"/>
              <a:t>x</a:t>
            </a:r>
            <a:r>
              <a:rPr lang="zh-CN" altLang="en-US" dirty="0"/>
              <a:t>匹配，需要满足以下两个条件</a:t>
            </a:r>
            <a:endParaRPr lang="en-US" altLang="zh-CN" dirty="0"/>
          </a:p>
          <a:p>
            <a:r>
              <a:rPr lang="en-US" altLang="zh-CN" dirty="0"/>
              <a:t>1. y</a:t>
            </a:r>
            <a:r>
              <a:rPr lang="zh-CN" altLang="en-US" dirty="0"/>
              <a:t>本身就是一个非匹配点，此时无向边（</a:t>
            </a:r>
            <a:r>
              <a:rPr lang="en-US" altLang="zh-CN" dirty="0"/>
              <a:t>x</a:t>
            </a:r>
            <a:r>
              <a:rPr lang="zh-CN" altLang="en-US" dirty="0"/>
              <a:t>，</a:t>
            </a:r>
            <a:r>
              <a:rPr lang="en-US" altLang="zh-CN" dirty="0"/>
              <a:t>y</a:t>
            </a:r>
            <a:r>
              <a:rPr lang="zh-CN" altLang="en-US" dirty="0"/>
              <a:t>）本身就是非匹配边，自己构成一个长度为</a:t>
            </a:r>
            <a:r>
              <a:rPr lang="en-US" altLang="zh-CN" dirty="0"/>
              <a:t>1</a:t>
            </a:r>
            <a:r>
              <a:rPr lang="zh-CN" altLang="en-US" dirty="0"/>
              <a:t>的增广路</a:t>
            </a:r>
            <a:endParaRPr lang="en-US" altLang="zh-CN" dirty="0"/>
          </a:p>
          <a:p>
            <a:r>
              <a:rPr lang="en-US" altLang="zh-CN" dirty="0"/>
              <a:t>2. y</a:t>
            </a:r>
            <a:r>
              <a:rPr lang="zh-CN" altLang="en-US" dirty="0"/>
              <a:t>已经与左部点</a:t>
            </a:r>
            <a:r>
              <a:rPr lang="en-US" altLang="zh-CN" dirty="0"/>
              <a:t>x</a:t>
            </a:r>
            <a:r>
              <a:rPr lang="zh-CN" altLang="en-US" dirty="0"/>
              <a:t>‘匹配，但是从</a:t>
            </a:r>
            <a:r>
              <a:rPr lang="en-US" altLang="zh-CN" dirty="0"/>
              <a:t>x</a:t>
            </a:r>
            <a:r>
              <a:rPr lang="zh-CN" altLang="en-US" dirty="0"/>
              <a:t>’出发能找到的另一个右部点</a:t>
            </a:r>
            <a:r>
              <a:rPr lang="en-US" altLang="zh-CN" dirty="0"/>
              <a:t>y</a:t>
            </a:r>
            <a:r>
              <a:rPr lang="zh-CN" altLang="en-US" dirty="0"/>
              <a:t>‘与之匹配</a:t>
            </a:r>
            <a:endParaRPr lang="en-US" altLang="zh-CN" dirty="0"/>
          </a:p>
          <a:p>
            <a:r>
              <a:rPr lang="zh-CN" altLang="en-US" dirty="0"/>
              <a:t>此时路径</a:t>
            </a:r>
            <a:r>
              <a:rPr lang="en-US" altLang="zh-CN" dirty="0" err="1"/>
              <a:t>x~y~x</a:t>
            </a:r>
            <a:r>
              <a:rPr lang="zh-CN" altLang="en-US" dirty="0"/>
              <a:t>‘</a:t>
            </a:r>
            <a:r>
              <a:rPr lang="en-US" altLang="zh-CN" dirty="0"/>
              <a:t>~y</a:t>
            </a:r>
            <a:r>
              <a:rPr lang="zh-CN" altLang="en-US" dirty="0"/>
              <a:t>’为一条增广路</a:t>
            </a:r>
            <a:endParaRPr lang="en-US" altLang="zh-CN"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模板题</a:t>
            </a:r>
            <a:endParaRPr lang="zh-CN" altLang="en-US" dirty="0"/>
          </a:p>
        </p:txBody>
      </p:sp>
      <p:sp>
        <p:nvSpPr>
          <p:cNvPr id="3" name="内容占位符 2"/>
          <p:cNvSpPr>
            <a:spLocks noGrp="1"/>
          </p:cNvSpPr>
          <p:nvPr>
            <p:ph idx="1"/>
          </p:nvPr>
        </p:nvSpPr>
        <p:spPr/>
        <p:txBody>
          <a:bodyPr/>
          <a:lstStyle/>
          <a:p>
            <a:r>
              <a:rPr lang="en-US" altLang="zh-CN" dirty="0">
                <a:hlinkClick r:id="rId1"/>
              </a:rPr>
              <a:t>P3386 【</a:t>
            </a:r>
            <a:r>
              <a:rPr lang="zh-CN" altLang="en-US" dirty="0">
                <a:hlinkClick r:id="rId1"/>
              </a:rPr>
              <a:t>模板</a:t>
            </a:r>
            <a:r>
              <a:rPr lang="en-US" altLang="zh-CN" dirty="0">
                <a:hlinkClick r:id="rId1"/>
              </a:rPr>
              <a:t>】</a:t>
            </a:r>
            <a:r>
              <a:rPr lang="zh-CN" altLang="en-US" dirty="0">
                <a:hlinkClick r:id="rId1"/>
              </a:rPr>
              <a:t>二分图最大匹配 </a:t>
            </a:r>
            <a:r>
              <a:rPr lang="en-US" altLang="zh-CN" dirty="0">
                <a:hlinkClick r:id="rId1"/>
              </a:rPr>
              <a:t>- </a:t>
            </a:r>
            <a:r>
              <a:rPr lang="zh-CN" altLang="en-US" dirty="0">
                <a:hlinkClick r:id="rId1"/>
              </a:rPr>
              <a:t>洛谷 </a:t>
            </a:r>
            <a:r>
              <a:rPr lang="en-US" altLang="zh-CN" dirty="0">
                <a:hlinkClick r:id="rId1"/>
              </a:rPr>
              <a:t>| </a:t>
            </a:r>
            <a:r>
              <a:rPr lang="zh-CN" altLang="en-US" dirty="0">
                <a:hlinkClick r:id="rId1"/>
              </a:rPr>
              <a:t>计算机科学教育新生态 </a:t>
            </a:r>
            <a:r>
              <a:rPr lang="en-US" altLang="zh-CN" dirty="0">
                <a:hlinkClick r:id="rId1"/>
              </a:rPr>
              <a:t>(luogu.com.cn)</a:t>
            </a:r>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稍难一丢丢的题</a:t>
            </a:r>
            <a:endParaRPr lang="zh-CN" altLang="en-US" dirty="0"/>
          </a:p>
        </p:txBody>
      </p:sp>
      <p:sp>
        <p:nvSpPr>
          <p:cNvPr id="3" name="内容占位符 2"/>
          <p:cNvSpPr>
            <a:spLocks noGrp="1"/>
          </p:cNvSpPr>
          <p:nvPr>
            <p:ph idx="1"/>
          </p:nvPr>
        </p:nvSpPr>
        <p:spPr/>
        <p:txBody>
          <a:bodyPr/>
          <a:lstStyle/>
          <a:p>
            <a:r>
              <a:rPr lang="en-US" altLang="zh-CN" dirty="0">
                <a:hlinkClick r:id="rId1"/>
              </a:rPr>
              <a:t>B-</a:t>
            </a:r>
            <a:r>
              <a:rPr lang="zh-CN" altLang="en-US" dirty="0">
                <a:hlinkClick r:id="rId1"/>
              </a:rPr>
              <a:t>棋盘覆盖</a:t>
            </a:r>
            <a:r>
              <a:rPr lang="en-US" altLang="zh-CN" dirty="0">
                <a:hlinkClick r:id="rId1"/>
              </a:rPr>
              <a:t>_0x68 </a:t>
            </a:r>
            <a:r>
              <a:rPr lang="zh-CN" altLang="en-US" dirty="0">
                <a:hlinkClick r:id="rId1"/>
              </a:rPr>
              <a:t>图论</a:t>
            </a:r>
            <a:r>
              <a:rPr lang="en-US" altLang="zh-CN" dirty="0">
                <a:hlinkClick r:id="rId1"/>
              </a:rPr>
              <a:t>-</a:t>
            </a:r>
            <a:r>
              <a:rPr lang="zh-CN" altLang="en-US" dirty="0">
                <a:hlinkClick r:id="rId1"/>
              </a:rPr>
              <a:t>二分图的匹配 </a:t>
            </a:r>
            <a:r>
              <a:rPr lang="en-US" altLang="zh-CN" dirty="0">
                <a:hlinkClick r:id="rId1"/>
              </a:rPr>
              <a:t>(nowcoder.com)</a:t>
            </a:r>
            <a:endParaRPr lang="en-US" altLang="zh-CN" dirty="0"/>
          </a:p>
          <a:p>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解题思路</a:t>
            </a:r>
            <a:endParaRPr lang="zh-CN" altLang="en-US" dirty="0"/>
          </a:p>
        </p:txBody>
      </p:sp>
      <p:sp>
        <p:nvSpPr>
          <p:cNvPr id="3" name="内容占位符 2"/>
          <p:cNvSpPr>
            <a:spLocks noGrp="1"/>
          </p:cNvSpPr>
          <p:nvPr>
            <p:ph idx="1"/>
          </p:nvPr>
        </p:nvSpPr>
        <p:spPr/>
        <p:txBody>
          <a:bodyPr/>
          <a:lstStyle/>
          <a:p>
            <a:r>
              <a:rPr lang="zh-CN" altLang="en-US" dirty="0"/>
              <a:t>想一下，我们如何把这个棋盘变成两个集合，然后如何连边，这个是一个小提示，大家可以思考以下这个问题</a:t>
            </a:r>
            <a:endParaRPr lang="en-US" altLang="zh-CN" dirty="0"/>
          </a:p>
          <a:p>
            <a:endParaRPr lang="en-US" altLang="zh-CN"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1097280" y="758952"/>
            <a:ext cx="10058400" cy="3892168"/>
          </a:xfrm>
        </p:spPr>
        <p:txBody>
          <a:bodyPr rtlCol="0" anchor="ctr">
            <a:normAutofit/>
          </a:bodyPr>
          <a:lstStyle/>
          <a:p>
            <a:pPr lvl="0" rtl="0"/>
            <a:r>
              <a:rPr lang="zh-CN" altLang="en-US" sz="4800" i="1" dirty="0">
                <a:solidFill>
                  <a:srgbClr val="FFFFFF"/>
                </a:solidFill>
              </a:rPr>
              <a:t>专注于你的算法思想，体会算法的逻辑，想好代码思想，再实现代码</a:t>
            </a:r>
            <a:endParaRPr lang="en-US" sz="4800" i="1" dirty="0">
              <a:solidFill>
                <a:srgbClr val="FFFFFF"/>
              </a:solidFill>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p:cNvSpPr>
            <a:spLocks noGrp="1"/>
          </p:cNvSpPr>
          <p:nvPr>
            <p:ph type="subTitle" idx="1"/>
          </p:nvPr>
        </p:nvSpPr>
        <p:spPr>
          <a:xfrm>
            <a:off x="1100051" y="5225240"/>
            <a:ext cx="10058400" cy="1143000"/>
          </a:xfrm>
        </p:spPr>
        <p:txBody>
          <a:bodyPr rtlCol="0">
            <a:normAutofit/>
          </a:bodyPr>
          <a:lstStyle/>
          <a:p>
            <a:pPr rtl="0"/>
            <a:r>
              <a:rPr lang="zh-CN" altLang="en-US" dirty="0">
                <a:solidFill>
                  <a:srgbClr val="FFFFFF"/>
                </a:solidFill>
              </a:rPr>
              <a:t>写在前面的话</a:t>
            </a:r>
            <a:endParaRPr lang="en-US" altLang="zh-CN" dirty="0">
              <a:solidFill>
                <a:srgbClr val="FFFFFF"/>
              </a:solidFill>
            </a:endParaRPr>
          </a:p>
          <a:p>
            <a:pPr rtl="0"/>
            <a:endParaRPr lang="en-US"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这里是简单的介绍一点</a:t>
            </a:r>
            <a:r>
              <a:rPr lang="en-US" altLang="zh-CN" dirty="0"/>
              <a:t>C++11</a:t>
            </a:r>
            <a:r>
              <a:rPr lang="zh-CN" altLang="en-US" dirty="0"/>
              <a:t>语法</a:t>
            </a:r>
            <a:endParaRPr lang="zh-CN" altLang="en-US" dirty="0"/>
          </a:p>
        </p:txBody>
      </p:sp>
      <p:sp>
        <p:nvSpPr>
          <p:cNvPr id="3" name="内容占位符 2"/>
          <p:cNvSpPr>
            <a:spLocks noGrp="1"/>
          </p:cNvSpPr>
          <p:nvPr>
            <p:ph idx="1"/>
          </p:nvPr>
        </p:nvSpPr>
        <p:spPr/>
        <p:txBody>
          <a:bodyPr>
            <a:normAutofit lnSpcReduction="10000"/>
          </a:bodyPr>
          <a:lstStyle/>
          <a:p>
            <a:pPr marL="457200" indent="-457200">
              <a:buAutoNum type="arabicPeriod"/>
            </a:pPr>
            <a:r>
              <a:rPr lang="en-US" altLang="zh-CN" dirty="0"/>
              <a:t>Lambda</a:t>
            </a:r>
            <a:endParaRPr lang="en-US" altLang="zh-CN" dirty="0"/>
          </a:p>
          <a:p>
            <a:pPr marL="457200" indent="-457200">
              <a:buAutoNum type="arabicPeriod"/>
            </a:pPr>
            <a:r>
              <a:rPr lang="zh-CN" altLang="en-US" dirty="0"/>
              <a:t>匿名函数</a:t>
            </a:r>
            <a:endParaRPr lang="en-US" altLang="zh-CN" dirty="0"/>
          </a:p>
          <a:p>
            <a:pPr marL="457200" indent="-457200">
              <a:buAutoNum type="arabicPeriod"/>
            </a:pPr>
            <a:r>
              <a:rPr lang="en-US" altLang="zh-CN" dirty="0"/>
              <a:t>Assert</a:t>
            </a:r>
            <a:endParaRPr lang="en-US" altLang="zh-CN" dirty="0"/>
          </a:p>
          <a:p>
            <a:pPr marL="457200" indent="-457200">
              <a:buAutoNum type="arabicPeriod"/>
            </a:pPr>
            <a:r>
              <a:rPr lang="zh-CN" altLang="en-US" dirty="0"/>
              <a:t>换行</a:t>
            </a:r>
            <a:endParaRPr lang="en-US" altLang="zh-CN" dirty="0"/>
          </a:p>
          <a:p>
            <a:pPr marL="457200" indent="-457200">
              <a:buAutoNum type="arabicPeriod"/>
            </a:pPr>
            <a:r>
              <a:rPr lang="zh-CN" altLang="en-US" dirty="0"/>
              <a:t>测试</a:t>
            </a:r>
            <a:endParaRPr lang="en-US" altLang="zh-CN" dirty="0"/>
          </a:p>
          <a:p>
            <a:pPr marL="457200" indent="-457200">
              <a:buAutoNum type="arabicPeriod"/>
            </a:pPr>
            <a:r>
              <a:rPr lang="zh-CN" altLang="en-US" dirty="0"/>
              <a:t>递归</a:t>
            </a:r>
            <a:endParaRPr lang="en-US" altLang="zh-CN" dirty="0"/>
          </a:p>
          <a:p>
            <a:pPr marL="457200" indent="-457200">
              <a:buAutoNum type="arabicPeriod"/>
            </a:pPr>
            <a:r>
              <a:rPr lang="zh-CN" altLang="en-US" dirty="0"/>
              <a:t>作用域</a:t>
            </a:r>
            <a:endParaRPr lang="en-US" altLang="zh-CN" dirty="0"/>
          </a:p>
          <a:p>
            <a:pPr marL="457200" indent="-457200">
              <a:buAutoNum type="arabicPeriod"/>
            </a:pPr>
            <a:r>
              <a:rPr lang="zh-CN" altLang="en-US" dirty="0"/>
              <a:t>遍历</a:t>
            </a:r>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前提引入：图</a:t>
            </a:r>
            <a:endParaRPr lang="zh-CN" altLang="en-US" dirty="0"/>
          </a:p>
        </p:txBody>
      </p:sp>
      <p:sp>
        <p:nvSpPr>
          <p:cNvPr id="3" name="内容占位符 2"/>
          <p:cNvSpPr>
            <a:spLocks noGrp="1"/>
          </p:cNvSpPr>
          <p:nvPr>
            <p:ph idx="1"/>
          </p:nvPr>
        </p:nvSpPr>
        <p:spPr/>
        <p:txBody>
          <a:bodyPr/>
          <a:lstStyle/>
          <a:p>
            <a:r>
              <a:rPr lang="zh-CN" altLang="en-US" dirty="0"/>
              <a:t>图的概念我不讲了，这里只是简单的介绍一下我们一般来讲都是如何存储图的</a:t>
            </a:r>
            <a:endParaRPr lang="en-US" altLang="zh-CN" dirty="0"/>
          </a:p>
          <a:p>
            <a:r>
              <a:rPr lang="en-US" altLang="zh-CN" dirty="0"/>
              <a:t>1. </a:t>
            </a:r>
            <a:r>
              <a:rPr lang="zh-CN" altLang="en-US" dirty="0"/>
              <a:t>临界矩阵</a:t>
            </a:r>
            <a:endParaRPr lang="en-US" altLang="zh-CN" dirty="0"/>
          </a:p>
          <a:p>
            <a:r>
              <a:rPr lang="zh-CN" altLang="en-US" dirty="0"/>
              <a:t>具体实现：</a:t>
            </a:r>
            <a:endParaRPr lang="en-US" altLang="zh-CN" dirty="0"/>
          </a:p>
          <a:p>
            <a:r>
              <a:rPr lang="en-US" altLang="zh-CN" dirty="0"/>
              <a:t>2. </a:t>
            </a:r>
            <a:r>
              <a:rPr lang="zh-CN" altLang="en-US" dirty="0"/>
              <a:t>邻接表</a:t>
            </a:r>
            <a:endParaRPr lang="en-US" altLang="zh-CN" dirty="0"/>
          </a:p>
          <a:p>
            <a:r>
              <a:rPr lang="zh-CN" altLang="en-US" dirty="0"/>
              <a:t>具体实现：</a:t>
            </a:r>
            <a:endParaRPr lang="en-US" altLang="zh-CN" dirty="0"/>
          </a:p>
          <a:p>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二分图是什么？</a:t>
            </a:r>
            <a:endParaRPr lang="zh-CN" altLang="en-US" dirty="0"/>
          </a:p>
        </p:txBody>
      </p:sp>
      <p:sp>
        <p:nvSpPr>
          <p:cNvPr id="3" name="内容占位符 2"/>
          <p:cNvSpPr>
            <a:spLocks noGrp="1"/>
          </p:cNvSpPr>
          <p:nvPr>
            <p:ph idx="1"/>
          </p:nvPr>
        </p:nvSpPr>
        <p:spPr/>
        <p:txBody>
          <a:bodyPr>
            <a:normAutofit/>
          </a:bodyPr>
          <a:lstStyle/>
          <a:p>
            <a:r>
              <a:rPr lang="zh-CN" altLang="en-US" sz="2000" dirty="0"/>
              <a:t>二分图就是所有的节点由两个集合组成，且两个集合内部没有边的一个图，换言之，存在一种方案可以将节点划分成为满足以上性质的两个集合，类似于以下的这个图片</a:t>
            </a:r>
            <a:endParaRPr lang="en-US" altLang="zh-CN" sz="2000" dirty="0"/>
          </a:p>
          <a:p>
            <a:endParaRPr lang="en-US" altLang="zh-CN" sz="2000" dirty="0"/>
          </a:p>
          <a:p>
            <a:endParaRPr lang="en-US" altLang="zh-CN" sz="2000" dirty="0"/>
          </a:p>
          <a:p>
            <a:endParaRPr lang="zh-CN" altLang="en-US" sz="2000"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pic>
        <p:nvPicPr>
          <p:cNvPr id="6" name="图片 5"/>
          <p:cNvPicPr>
            <a:picLocks noChangeAspect="1"/>
          </p:cNvPicPr>
          <p:nvPr/>
        </p:nvPicPr>
        <p:blipFill>
          <a:blip r:embed="rId1"/>
          <a:stretch>
            <a:fillRect/>
          </a:stretch>
        </p:blipFill>
        <p:spPr>
          <a:xfrm>
            <a:off x="1387382" y="3099672"/>
            <a:ext cx="1364098" cy="20575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二分图的简单性质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800" baseline="-25000" dirty="0">
                <a:latin typeface="+mn-ea"/>
                <a:ea typeface="+mn-ea"/>
              </a:rPr>
              <a:t>第一个简单的性质：</a:t>
            </a:r>
            <a:endParaRPr lang="en-US" altLang="zh-CN" sz="2800" baseline="-25000" dirty="0">
              <a:latin typeface="+mn-ea"/>
              <a:ea typeface="+mn-ea"/>
            </a:endParaRPr>
          </a:p>
          <a:p>
            <a:pPr marL="0" indent="0">
              <a:buNone/>
            </a:pPr>
            <a:r>
              <a:rPr lang="zh-CN" altLang="en-US" sz="2400" b="0" i="0" dirty="0">
                <a:effectLst/>
                <a:latin typeface="Fira Sans" panose="020B0604020202020204" pitchFamily="34" charset="0"/>
              </a:rPr>
              <a:t>如果两个集合中的点分别染成黑色和白色，可以发现二分图中的每一条边都一定是连接一个黑色点和一个白色点。</a:t>
            </a:r>
            <a:endParaRPr lang="zh-CN" altLang="en-US" sz="2400" b="0" i="0" dirty="0">
              <a:effectLst/>
              <a:latin typeface="Fira Sans" panose="020B0604020202020204" pitchFamily="34" charset="0"/>
            </a:endParaRPr>
          </a:p>
          <a:p>
            <a:pPr marL="0" indent="0">
              <a:buNone/>
            </a:pPr>
            <a:r>
              <a:rPr lang="zh-CN" altLang="en-US" sz="2800" baseline="-25000" dirty="0">
                <a:latin typeface="+mn-ea"/>
                <a:ea typeface="+mn-ea"/>
              </a:rPr>
              <a:t>那么我们现在需要思考的一个问题就是，我们如何判定一个图是不是二分图</a:t>
            </a:r>
            <a:endParaRPr lang="en-US" altLang="zh-CN" sz="2800" baseline="-25000" dirty="0">
              <a:latin typeface="+mn-ea"/>
              <a:ea typeface="+mn-ea"/>
            </a:endParaRPr>
          </a:p>
          <a:p>
            <a:pPr marL="0" indent="0">
              <a:buNone/>
            </a:pPr>
            <a:r>
              <a:rPr lang="zh-CN" altLang="en-US" sz="2800" baseline="-25000" dirty="0">
                <a:latin typeface="+mn-ea"/>
                <a:ea typeface="+mn-ea"/>
              </a:rPr>
              <a:t>第一个想法，我们可以枚举出来所有的一个集合，但是这样的操作过于低效，我们考虑是否有一种办法可以让我们更加高效的来判断一个图是不是二分图呢，考虑到我们上面提出的这么一个性质，我们可以考虑使用</a:t>
            </a:r>
            <a:r>
              <a:rPr lang="en-US" altLang="zh-CN" sz="2800" baseline="-25000" dirty="0">
                <a:latin typeface="+mn-ea"/>
                <a:ea typeface="+mn-ea"/>
              </a:rPr>
              <a:t>DFS</a:t>
            </a:r>
            <a:r>
              <a:rPr lang="zh-CN" altLang="en-US" sz="2800" baseline="-25000" dirty="0">
                <a:latin typeface="+mn-ea"/>
                <a:ea typeface="+mn-ea"/>
              </a:rPr>
              <a:t>或者</a:t>
            </a:r>
            <a:r>
              <a:rPr lang="en-US" altLang="zh-CN" sz="2800" baseline="-25000" dirty="0">
                <a:latin typeface="+mn-ea"/>
                <a:ea typeface="+mn-ea"/>
              </a:rPr>
              <a:t>BFS</a:t>
            </a:r>
            <a:r>
              <a:rPr lang="zh-CN" altLang="en-US" sz="2800" baseline="-25000" dirty="0">
                <a:latin typeface="+mn-ea"/>
                <a:ea typeface="+mn-ea"/>
              </a:rPr>
              <a:t>去遍历这个图，然后对每一个点染色，看是否有冲突的点</a:t>
            </a:r>
            <a:endParaRPr lang="zh-CN" altLang="en-US" sz="2800" baseline="-25000" dirty="0">
              <a:latin typeface="+mn-ea"/>
              <a:ea typeface="+mn-ea"/>
            </a:endParaRPr>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二分图基础</a:t>
            </a:r>
            <a:r>
              <a:rPr lang="en-US" altLang="zh-CN" dirty="0"/>
              <a:t>---</a:t>
            </a:r>
            <a:r>
              <a:rPr lang="zh-CN" altLang="en-US" dirty="0"/>
              <a:t>染色法</a:t>
            </a:r>
            <a:endParaRPr lang="zh-CN" altLang="en-US" dirty="0"/>
          </a:p>
        </p:txBody>
      </p:sp>
      <p:sp>
        <p:nvSpPr>
          <p:cNvPr id="3" name="内容占位符 2"/>
          <p:cNvSpPr>
            <a:spLocks noGrp="1"/>
          </p:cNvSpPr>
          <p:nvPr>
            <p:ph idx="1"/>
          </p:nvPr>
        </p:nvSpPr>
        <p:spPr/>
        <p:txBody>
          <a:bodyPr>
            <a:normAutofit/>
          </a:bodyPr>
          <a:lstStyle/>
          <a:p>
            <a:r>
              <a:rPr lang="zh-CN" altLang="en-US" sz="2000" dirty="0"/>
              <a:t>染色法可以很容易的判断一个图是不是二分图</a:t>
            </a:r>
            <a:endParaRPr lang="en-US" altLang="zh-CN" sz="2000" dirty="0"/>
          </a:p>
          <a:p>
            <a:r>
              <a:rPr lang="zh-CN" altLang="en-US" sz="2000" dirty="0"/>
              <a:t>一个小性质：</a:t>
            </a:r>
            <a:endParaRPr lang="en-US" altLang="zh-CN" sz="2000" dirty="0"/>
          </a:p>
          <a:p>
            <a:pPr lvl="1"/>
            <a:r>
              <a:rPr lang="zh-CN" altLang="en-US" sz="1800" dirty="0"/>
              <a:t>一个图是二分图，当且仅当图中没有奇数环</a:t>
            </a:r>
            <a:r>
              <a:rPr lang="en-US" altLang="zh-CN" sz="1800" dirty="0"/>
              <a:t>—</a:t>
            </a:r>
            <a:r>
              <a:rPr lang="zh-CN" altLang="en-US" sz="1800" dirty="0"/>
              <a:t>简单画图证明</a:t>
            </a:r>
            <a:endParaRPr lang="en-US" altLang="zh-CN" sz="1800" dirty="0"/>
          </a:p>
          <a:p>
            <a:pPr lvl="1"/>
            <a:r>
              <a:rPr lang="zh-CN" altLang="en-US" sz="1800" dirty="0"/>
              <a:t>由于图中不含有奇数环。所以染色过程中一定是没有矛盾的</a:t>
            </a:r>
            <a:endParaRPr lang="en-US" altLang="zh-CN" sz="1800" dirty="0"/>
          </a:p>
          <a:p>
            <a:pPr lvl="1"/>
            <a:r>
              <a:rPr lang="zh-CN" altLang="en-US" sz="1800" dirty="0"/>
              <a:t>可以通过反证法证明</a:t>
            </a:r>
            <a:endParaRPr lang="en-US" altLang="zh-CN" sz="1800" dirty="0"/>
          </a:p>
          <a:p>
            <a:pPr lvl="1"/>
            <a:endParaRPr lang="en-US" altLang="zh-CN" sz="1800" dirty="0"/>
          </a:p>
          <a:p>
            <a:pPr marL="201295" lvl="1" indent="0">
              <a:buNone/>
            </a:pPr>
            <a:endParaRPr lang="en-US" altLang="zh-CN" sz="1800"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染色法的伪代码</a:t>
            </a:r>
            <a:endParaRPr lang="zh-CN" altLang="en-US" dirty="0"/>
          </a:p>
        </p:txBody>
      </p:sp>
      <p:sp>
        <p:nvSpPr>
          <p:cNvPr id="3" name="内容占位符 2"/>
          <p:cNvSpPr>
            <a:spLocks noGrp="1"/>
          </p:cNvSpPr>
          <p:nvPr>
            <p:ph idx="1"/>
          </p:nvPr>
        </p:nvSpPr>
        <p:spPr/>
        <p:txBody>
          <a:bodyPr/>
          <a:lstStyle/>
          <a:p>
            <a:r>
              <a:rPr lang="zh-CN" altLang="en-US" dirty="0"/>
              <a:t>首先我们可以遍历所有的节点，如果当前的点没有被染上颜色，那么我们可以把它染成一号颜色，然后我们进入递归的一个判断</a:t>
            </a:r>
            <a:endParaRPr lang="en-US" altLang="zh-CN" dirty="0"/>
          </a:p>
          <a:p>
            <a:endParaRPr lang="en-US" altLang="zh-CN" dirty="0"/>
          </a:p>
          <a:p>
            <a:r>
              <a:rPr lang="en-US" altLang="zh-CN" dirty="0"/>
              <a:t>  for I in 1~n:</a:t>
            </a:r>
            <a:endParaRPr lang="en-US" altLang="zh-CN" dirty="0"/>
          </a:p>
          <a:p>
            <a:pPr lvl="1"/>
            <a:r>
              <a:rPr lang="en-US" altLang="zh-CN" dirty="0"/>
              <a:t>If </a:t>
            </a:r>
            <a:r>
              <a:rPr lang="zh-CN" altLang="en-US" dirty="0"/>
              <a:t>未染色</a:t>
            </a:r>
            <a:r>
              <a:rPr lang="en-US" altLang="zh-CN" dirty="0"/>
              <a:t>i:</a:t>
            </a:r>
            <a:endParaRPr lang="en-US" altLang="zh-CN" dirty="0"/>
          </a:p>
          <a:p>
            <a:pPr lvl="2"/>
            <a:r>
              <a:rPr lang="en-US" altLang="zh-CN" dirty="0" err="1"/>
              <a:t>Dfs</a:t>
            </a:r>
            <a:r>
              <a:rPr lang="en-US" altLang="zh-CN" dirty="0"/>
              <a:t>(I, 1)</a:t>
            </a:r>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题目链接</a:t>
            </a:r>
            <a:endParaRPr lang="zh-CN" altLang="en-US" dirty="0"/>
          </a:p>
        </p:txBody>
      </p:sp>
      <p:sp>
        <p:nvSpPr>
          <p:cNvPr id="3" name="内容占位符 2"/>
          <p:cNvSpPr>
            <a:spLocks noGrp="1"/>
          </p:cNvSpPr>
          <p:nvPr>
            <p:ph idx="1"/>
          </p:nvPr>
        </p:nvSpPr>
        <p:spPr/>
        <p:txBody>
          <a:bodyPr/>
          <a:lstStyle/>
          <a:p>
            <a:r>
              <a:rPr lang="en-US" altLang="zh-CN" dirty="0">
                <a:hlinkClick r:id="rId1"/>
              </a:rPr>
              <a:t>A-</a:t>
            </a:r>
            <a:r>
              <a:rPr lang="zh-CN" altLang="en-US" dirty="0">
                <a:hlinkClick r:id="rId1"/>
              </a:rPr>
              <a:t>关押罪犯</a:t>
            </a:r>
            <a:r>
              <a:rPr lang="en-US" altLang="zh-CN" dirty="0">
                <a:hlinkClick r:id="rId1"/>
              </a:rPr>
              <a:t>_0x68 </a:t>
            </a:r>
            <a:r>
              <a:rPr lang="zh-CN" altLang="en-US" dirty="0">
                <a:hlinkClick r:id="rId1"/>
              </a:rPr>
              <a:t>图论</a:t>
            </a:r>
            <a:r>
              <a:rPr lang="en-US" altLang="zh-CN" dirty="0">
                <a:hlinkClick r:id="rId1"/>
              </a:rPr>
              <a:t>-</a:t>
            </a:r>
            <a:r>
              <a:rPr lang="zh-CN" altLang="en-US" dirty="0">
                <a:hlinkClick r:id="rId1"/>
              </a:rPr>
              <a:t>二分图的匹配 </a:t>
            </a:r>
            <a:r>
              <a:rPr lang="en-US" altLang="zh-CN" dirty="0">
                <a:hlinkClick r:id="rId1"/>
              </a:rPr>
              <a:t>(nowcoder.com)</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{D0632355-FEC0-41DD-96D8-246F5E3E937B}tf56160789_win32</Template>
  <TotalTime>0</TotalTime>
  <Words>1642</Words>
  <Application>WPS 演示</Application>
  <PresentationFormat>宽屏</PresentationFormat>
  <Paragraphs>140</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Microsoft YaHei UI</vt:lpstr>
      <vt:lpstr>新宋体</vt:lpstr>
      <vt:lpstr>Calibri</vt:lpstr>
      <vt:lpstr>Fira Sans</vt:lpstr>
      <vt:lpstr>Segoe Print</vt:lpstr>
      <vt:lpstr>Franklin Gothic Book</vt:lpstr>
      <vt:lpstr>微软雅黑</vt:lpstr>
      <vt:lpstr>Arial Unicode MS</vt:lpstr>
      <vt:lpstr>等线</vt:lpstr>
      <vt:lpstr>1_RetrospectVTI</vt:lpstr>
      <vt:lpstr>二分图基础</vt:lpstr>
      <vt:lpstr>专注于你的算法思想，体会算法的逻辑，想好代码思想，再实现代码</vt:lpstr>
      <vt:lpstr>这里是简单的介绍一点C++11语法</vt:lpstr>
      <vt:lpstr>前提引入：图</vt:lpstr>
      <vt:lpstr>二分图是什么？</vt:lpstr>
      <vt:lpstr>二分图的简单性质</vt:lpstr>
      <vt:lpstr>二分图基础---染色法</vt:lpstr>
      <vt:lpstr>染色法的伪代码</vt:lpstr>
      <vt:lpstr>题目链接</vt:lpstr>
      <vt:lpstr>题目解析</vt:lpstr>
      <vt:lpstr>匈牙利算法</vt:lpstr>
      <vt:lpstr>简单理解这个算法的思想</vt:lpstr>
      <vt:lpstr>匈牙利算法的标准说法</vt:lpstr>
      <vt:lpstr>模板题</vt:lpstr>
      <vt:lpstr>稍难一丢丢的题</vt:lpstr>
      <vt:lpstr>解题思路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joker godhands</dc:creator>
  <cp:lastModifiedBy>WPS_1615126925</cp:lastModifiedBy>
  <cp:revision>9</cp:revision>
  <dcterms:created xsi:type="dcterms:W3CDTF">2022-03-28T15:15:00Z</dcterms:created>
  <dcterms:modified xsi:type="dcterms:W3CDTF">2022-03-31T23:41:27Z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8EA2FA08A2214ED18010F505DB5F3731</vt:lpwstr>
  </property>
  <property fmtid="{D5CDD505-2E9C-101B-9397-08002B2CF9AE}" pid="3" name="KSOProductBuildVer">
    <vt:lpwstr>2052-11.1.0.11365</vt:lpwstr>
  </property>
</Properties>
</file>