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74" r:id="rId7"/>
    <p:sldId id="275" r:id="rId8"/>
    <p:sldId id="271" r:id="rId9"/>
    <p:sldId id="265" r:id="rId10"/>
    <p:sldId id="266" r:id="rId11"/>
    <p:sldId id="267" r:id="rId12"/>
    <p:sldId id="262" r:id="rId13"/>
    <p:sldId id="268" r:id="rId14"/>
    <p:sldId id="269" r:id="rId15"/>
    <p:sldId id="260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7:59:0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24575,'5'0'0,"0"0"0,0 0 0,0 1 0,0 0 0,0 0 0,0 0 0,0 0 0,0 1 0,0-1 0,0 1 0,-1 1 0,1-1 0,-1 1 0,1 0 0,-1 0 0,0 0 0,0 0 0,-1 1 0,1-1 0,-1 1 0,1 0 0,-1 0 0,0 0 0,-1 1 0,1-1 0,2 6 0,15 26 0,3 0 0,0-1 0,38 41 0,-60-75 0,0 1 0,0-1 0,-1 0 0,1 0 0,0 0 0,0 0 0,0 0 0,0-1 0,0 1 0,1 0 0,-1 0 0,0-1 0,0 1 0,0-1 0,1 1 0,-1-1 0,0 1 0,1-1 0,-1 0 0,0 1 0,1-1 0,-1 0 0,1 0 0,-1 0 0,0 0 0,1 0 0,-1-1 0,0 1 0,1 0 0,-1-1 0,0 1 0,0-1 0,1 1 0,-1-1 0,0 1 0,0-1 0,0 0 0,1 0 0,-1 0 0,1-1 0,4-4 0,-1-1 0,0 0 0,0 0 0,-1 0 0,5-13 0,-2 8 0,23-42 229,-17 33-628,0-2 1,-2 0-1,12-32 1,-18 39-6428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6522C-2AD4-42F6-A44F-666B6ADED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1D589-ACC2-4ABB-B582-762EBD5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D0201-C09E-4FB6-B947-3C2A52DB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DA72B-B82E-4577-9756-4B44DD3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69F63-8506-49CA-96C9-A8CADEF5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1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AD811-B473-4738-8C00-2AEE56FC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6E635-0069-4A67-B49F-86DF23772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37B1E-99F7-4877-B452-2E9CFDC8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0AAEE-DA00-48BA-9831-B3156907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C673D-9FB2-4800-8817-070169AA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4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61DC98-8CF5-4049-8FA3-E69DE37A7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C1A60-1C5C-4F88-AC82-240703CE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6A7DA-6CC0-4BCF-BE02-7C842E71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D5BE9-2137-4155-9C7E-CC751F37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4FCE8-F6CE-41EA-BCE5-2EAA1ED0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9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16399-031A-48BC-9ADE-7FEBB308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0DB3A-0729-42FC-A173-52D20439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156C8-C70A-47A3-A1A1-20A89001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58368-6207-4BC4-AF12-B225751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FC7F-8F6F-43F8-ABC1-5922C6F5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7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375D-0527-4C8A-9D03-AADBE017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63CD8-D366-4087-9DA1-DD1EC5F3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EBA25-90EC-4732-A56E-FC49650E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73744-83D2-4565-A561-E01BB4DE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93D3-CAE1-46B3-8FE5-ED8BB182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4C240-9E4D-4292-8619-1175CAC2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BC4E0-9CC5-43EB-9B39-2D92088E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5D753C-4A2E-45BA-B059-6AFA6DBB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02A5-7B60-4427-BCD5-C8567C2B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644ED-D994-493E-8FA5-15568C6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227E26-87FA-4F4C-896A-4CED5159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2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B9074-6589-4DB5-8D06-3B873422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0674B-2C01-4A9E-A632-9EF3327E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BBB80-CCBA-473C-A6BF-3D5F04EB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6DE16-A5BD-462D-9B89-B9B77C8C8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34CBB4-AF47-4DDC-86D5-10632C56F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D3D4AF-0D16-452F-AC1A-314CC3D8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F3636E-C681-42FA-8FF2-61B36B6B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BA8949-C2D3-4D93-82C3-74568F1D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8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920E6-9EE5-41C6-8FF9-5C976EF2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14420-0D64-4EBC-99B4-B3C82252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7907D-5E82-4648-845C-BCF9CCC7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010E5-B4CA-4789-8412-F1871C20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ED90-1E49-4965-9B7D-4701BF15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D66598-AD69-4CD3-83D9-46BF8DB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2533D7-F475-46E0-ABFA-9D15CDB8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1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B0FB9-9DDA-4569-840D-F61E25C9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5E844-70D8-495F-87A2-57E05CFE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ACDA6-C112-4CA9-9815-80B384C2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6180A-38EC-4107-AC6F-D2E1A676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B674D-1D03-4F8B-ABCC-BADF34E3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19046-6BB0-40F1-94CD-6B07BEE5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6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96A42-BB7F-46B5-9E6D-B9D03115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11380B-E774-41BB-A3E2-3E0F61CD0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C3BEB-674C-4CE6-9A15-3CA42CFA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EDD2B-F8DF-4D63-B849-B45D3335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F2383-8DDD-4D29-AF1C-804D0D1D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05A2F-50BF-4778-89F1-1C5D8444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9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068846-6F40-46CE-A7E4-5B02F821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E458E-A029-4BB2-B967-07A1CCDE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547E3-45D0-4D17-8385-98386E951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872-FB51-4967-B6CE-080245F344D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F5ED5-DE39-4857-AB8B-8501E7708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5E549-00AA-485C-A87F-CD3EC3513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C132-766C-4455-9C21-0E298C2C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0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0C6AF-D097-4B37-B6BD-D4871CA2B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字符串相关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F47AC-3824-46D4-890C-E31C123BD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4502" y="4890976"/>
            <a:ext cx="1403498" cy="36682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胡启炜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2AE296-90B0-4953-860D-993F045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108">
            <a:extLst>
              <a:ext uri="{FF2B5EF4-FFF2-40B4-BE49-F238E27FC236}">
                <a16:creationId xmlns:a16="http://schemas.microsoft.com/office/drawing/2014/main" id="{A3712272-94E0-42B5-AE9E-79C8057A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8"/>
          <a:stretch/>
        </p:blipFill>
        <p:spPr>
          <a:xfrm>
            <a:off x="5590903" y="1134600"/>
            <a:ext cx="6601097" cy="448019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CAF33B5-3EE8-49D2-B063-AFBDB2BF4EB1}"/>
              </a:ext>
            </a:extLst>
          </p:cNvPr>
          <p:cNvSpPr txBox="1"/>
          <p:nvPr/>
        </p:nvSpPr>
        <p:spPr>
          <a:xfrm>
            <a:off x="718287" y="1768590"/>
            <a:ext cx="56955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运用上面字典树的知识，我们可以将下面五个串很轻松的建立如右图所示字典树：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say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she</a:t>
            </a:r>
          </a:p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shr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her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同样，最上面黄色节点表示根，下方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绿色节点表示串结束标记，红色数字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代表在建树的时候节点的编号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E75BBC-A749-4555-9B81-16DED2B4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6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37701-B472-4FBE-BC84-73AEE64E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自动机</a:t>
            </a:r>
            <a:r>
              <a:rPr lang="en-US" altLang="zh-CN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(Fail</a:t>
            </a:r>
            <a:r>
              <a:rPr lang="zh-CN" altLang="en-US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en-US" altLang="zh-CN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22D87A-61CD-46BB-AE0E-D38E3C9DFC03}"/>
              </a:ext>
            </a:extLst>
          </p:cNvPr>
          <p:cNvSpPr txBox="1"/>
          <p:nvPr/>
        </p:nvSpPr>
        <p:spPr>
          <a:xfrm>
            <a:off x="718286" y="1768590"/>
            <a:ext cx="106355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构造失败指针的过程概括起来就一句话：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设这个节点上的字母为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，沿着他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父亲的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Fail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，直到走到一个节点，他的儿子中也有字母为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的节点。然后把当前节点的失败指针指向那个字母也为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的儿子。如果一直走到了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root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都没找到，那就把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Fail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指针指向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root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并且，我们可以证明，对于任何一个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Fail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指针所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的节点，其深度必定是小于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Fail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的节点，其证明如下：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A-&gt;B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这么一个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Fail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指针，由定义，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一定是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的后缀，所以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deep_A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≥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deep_B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且当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deep_A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deep_B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时，易得出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节点所表示字符串与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表示字符串完全相等，即当前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Fail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指针是由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指向自己的，显然，这样没有意义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AACE4E-9278-4A0D-89AB-C1B4951F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07F77D-CAC1-4A64-A5F1-152A70E6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c2">
            <a:extLst>
              <a:ext uri="{FF2B5EF4-FFF2-40B4-BE49-F238E27FC236}">
                <a16:creationId xmlns:a16="http://schemas.microsoft.com/office/drawing/2014/main" id="{5267CE66-3492-4723-A916-295945E4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92" y="875211"/>
            <a:ext cx="8903308" cy="574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258646F9-0681-4215-8D10-31DF93BDD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0774"/>
            <a:ext cx="27808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那么对于上面的字典树，我们可以得到以下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Fail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虚线表示失配指针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444E92-C944-4628-9917-0C635D09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303" y="0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3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c2">
            <a:extLst>
              <a:ext uri="{FF2B5EF4-FFF2-40B4-BE49-F238E27FC236}">
                <a16:creationId xmlns:a16="http://schemas.microsoft.com/office/drawing/2014/main" id="{34728301-643E-454B-80F2-C7ACB187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118903"/>
            <a:ext cx="6400800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971C85AF-52B9-460F-BDEE-DB6185B3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19" y="2218509"/>
            <a:ext cx="2246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000" dirty="0" err="1">
                <a:latin typeface="Arial" panose="020B0604020202020204" pitchFamily="34" charset="0"/>
              </a:rPr>
              <a:t>yasherhs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C94EBB1-4580-41D7-8E54-EDC332C81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21" y="4492328"/>
            <a:ext cx="1146655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看一下模式匹配这个详细的流程，其中模式串为</a:t>
            </a:r>
            <a:r>
              <a:rPr lang="en-US" altLang="zh-CN" sz="2000" dirty="0" err="1">
                <a:latin typeface="Arial" panose="020B0604020202020204" pitchFamily="34" charset="0"/>
              </a:rPr>
              <a:t>yasherhs</a:t>
            </a:r>
            <a:r>
              <a:rPr lang="zh-CN" altLang="en-US" sz="2000" dirty="0">
                <a:latin typeface="Arial" panose="020B0604020202020204" pitchFamily="34" charset="0"/>
              </a:rPr>
              <a:t>。对于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</a:rPr>
              <a:t>=0,1</a:t>
            </a:r>
            <a:r>
              <a:rPr lang="zh-CN" altLang="en-US" sz="2000" dirty="0">
                <a:latin typeface="Arial" panose="020B0604020202020204" pitchFamily="34" charset="0"/>
              </a:rPr>
              <a:t>。</a:t>
            </a:r>
            <a:r>
              <a:rPr lang="en-US" altLang="zh-CN" sz="2000" dirty="0" err="1">
                <a:latin typeface="Arial" panose="020B0604020202020204" pitchFamily="34" charset="0"/>
              </a:rPr>
              <a:t>Trie</a:t>
            </a:r>
            <a:r>
              <a:rPr lang="zh-CN" altLang="en-US" sz="2000" dirty="0">
                <a:latin typeface="Arial" panose="020B0604020202020204" pitchFamily="34" charset="0"/>
              </a:rPr>
              <a:t>中没有对应的路径，故不做任何操作；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</a:rPr>
              <a:t>=2,3,4</a:t>
            </a:r>
            <a:r>
              <a:rPr lang="zh-CN" altLang="en-US" sz="2000" dirty="0">
                <a:latin typeface="Arial" panose="020B0604020202020204" pitchFamily="34" charset="0"/>
              </a:rPr>
              <a:t>时，指针</a:t>
            </a:r>
            <a:r>
              <a:rPr lang="en-US" altLang="zh-CN" sz="2000" dirty="0">
                <a:latin typeface="Arial" panose="020B0604020202020204" pitchFamily="34" charset="0"/>
              </a:rPr>
              <a:t>p</a:t>
            </a:r>
            <a:r>
              <a:rPr lang="zh-CN" altLang="en-US" sz="2000" dirty="0">
                <a:latin typeface="Arial" panose="020B0604020202020204" pitchFamily="34" charset="0"/>
              </a:rPr>
              <a:t>走到左下节点</a:t>
            </a:r>
            <a:r>
              <a:rPr lang="en-US" altLang="zh-CN" sz="2000" dirty="0">
                <a:latin typeface="Arial" panose="020B0604020202020204" pitchFamily="34" charset="0"/>
              </a:rPr>
              <a:t>e</a:t>
            </a:r>
            <a:r>
              <a:rPr lang="zh-CN" altLang="en-US" sz="2000" dirty="0">
                <a:latin typeface="Arial" panose="020B0604020202020204" pitchFamily="34" charset="0"/>
              </a:rPr>
              <a:t>。因为节点</a:t>
            </a:r>
            <a:r>
              <a:rPr lang="en-US" altLang="zh-CN" sz="2000" dirty="0">
                <a:latin typeface="Arial" panose="020B0604020202020204" pitchFamily="34" charset="0"/>
              </a:rPr>
              <a:t>e</a:t>
            </a:r>
            <a:r>
              <a:rPr lang="zh-CN" altLang="en-US" sz="2000" dirty="0">
                <a:latin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</a:rPr>
              <a:t>count</a:t>
            </a:r>
            <a:r>
              <a:rPr lang="zh-CN" altLang="en-US" sz="2000" dirty="0">
                <a:latin typeface="Arial" panose="020B0604020202020204" pitchFamily="34" charset="0"/>
              </a:rPr>
              <a:t>信息为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，所以</a:t>
            </a:r>
            <a:r>
              <a:rPr lang="en-US" altLang="zh-CN" sz="2000" dirty="0">
                <a:latin typeface="Arial" panose="020B0604020202020204" pitchFamily="34" charset="0"/>
              </a:rPr>
              <a:t>cnt+1</a:t>
            </a:r>
            <a:r>
              <a:rPr lang="zh-CN" altLang="en-US" sz="2000" dirty="0">
                <a:latin typeface="Arial" panose="020B0604020202020204" pitchFamily="34" charset="0"/>
              </a:rPr>
              <a:t>，并且讲节点</a:t>
            </a:r>
            <a:r>
              <a:rPr lang="en-US" altLang="zh-CN" sz="2000" dirty="0">
                <a:latin typeface="Arial" panose="020B0604020202020204" pitchFamily="34" charset="0"/>
              </a:rPr>
              <a:t>e</a:t>
            </a:r>
            <a:r>
              <a:rPr lang="zh-CN" altLang="en-US" sz="2000" dirty="0">
                <a:latin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</a:rPr>
              <a:t>count</a:t>
            </a:r>
            <a:r>
              <a:rPr lang="zh-CN" altLang="en-US" sz="2000" dirty="0">
                <a:latin typeface="Arial" panose="020B0604020202020204" pitchFamily="34" charset="0"/>
              </a:rPr>
              <a:t>值设置为</a:t>
            </a:r>
            <a:r>
              <a:rPr lang="en-US" altLang="zh-CN" sz="2000" dirty="0">
                <a:latin typeface="Arial" panose="020B0604020202020204" pitchFamily="34" charset="0"/>
              </a:rPr>
              <a:t>-1</a:t>
            </a:r>
            <a:r>
              <a:rPr lang="zh-CN" altLang="en-US" sz="2000" dirty="0">
                <a:latin typeface="Arial" panose="020B0604020202020204" pitchFamily="34" charset="0"/>
              </a:rPr>
              <a:t>，表示改单词已经出现过了，防止重复计数，最后</a:t>
            </a:r>
            <a:r>
              <a:rPr lang="en-US" altLang="zh-CN" sz="2000" dirty="0">
                <a:latin typeface="Arial" panose="020B0604020202020204" pitchFamily="34" charset="0"/>
              </a:rPr>
              <a:t>temp</a:t>
            </a:r>
            <a:r>
              <a:rPr lang="zh-CN" altLang="en-US" sz="2000" dirty="0">
                <a:latin typeface="Arial" panose="020B0604020202020204" pitchFamily="34" charset="0"/>
              </a:rPr>
              <a:t>指向</a:t>
            </a:r>
            <a:r>
              <a:rPr lang="en-US" altLang="zh-CN" sz="2000" dirty="0">
                <a:latin typeface="Arial" panose="020B0604020202020204" pitchFamily="34" charset="0"/>
              </a:rPr>
              <a:t>e</a:t>
            </a:r>
            <a:r>
              <a:rPr lang="zh-CN" altLang="en-US" sz="2000" dirty="0">
                <a:latin typeface="Arial" panose="020B0604020202020204" pitchFamily="34" charset="0"/>
              </a:rPr>
              <a:t>节点的失败指针所指向的节点继续查找，以此类推，最后</a:t>
            </a:r>
            <a:r>
              <a:rPr lang="en-US" altLang="zh-CN" sz="2000" dirty="0">
                <a:latin typeface="Arial" panose="020B0604020202020204" pitchFamily="34" charset="0"/>
              </a:rPr>
              <a:t>temp</a:t>
            </a:r>
            <a:r>
              <a:rPr lang="zh-CN" altLang="en-US" sz="2000" dirty="0">
                <a:latin typeface="Arial" panose="020B0604020202020204" pitchFamily="34" charset="0"/>
              </a:rPr>
              <a:t>指向</a:t>
            </a:r>
            <a:r>
              <a:rPr lang="en-US" altLang="zh-CN" sz="2000" dirty="0">
                <a:latin typeface="Arial" panose="020B0604020202020204" pitchFamily="34" charset="0"/>
              </a:rPr>
              <a:t>root</a:t>
            </a:r>
            <a:r>
              <a:rPr lang="zh-CN" altLang="en-US" sz="2000" dirty="0">
                <a:latin typeface="Arial" panose="020B0604020202020204" pitchFamily="34" charset="0"/>
              </a:rPr>
              <a:t>，退出</a:t>
            </a:r>
            <a:r>
              <a:rPr lang="en-US" altLang="zh-CN" sz="2000" dirty="0">
                <a:latin typeface="Arial" panose="020B0604020202020204" pitchFamily="34" charset="0"/>
              </a:rPr>
              <a:t>while</a:t>
            </a:r>
            <a:r>
              <a:rPr lang="zh-CN" altLang="en-US" sz="2000" dirty="0">
                <a:latin typeface="Arial" panose="020B0604020202020204" pitchFamily="34" charset="0"/>
              </a:rPr>
              <a:t>循环，这个过程中</a:t>
            </a:r>
            <a:r>
              <a:rPr lang="en-US" altLang="zh-CN" sz="2000" dirty="0">
                <a:latin typeface="Arial" panose="020B0604020202020204" pitchFamily="34" charset="0"/>
              </a:rPr>
              <a:t>count</a:t>
            </a:r>
            <a:r>
              <a:rPr lang="zh-CN" altLang="en-US" sz="2000" dirty="0">
                <a:latin typeface="Arial" panose="020B0604020202020204" pitchFamily="34" charset="0"/>
              </a:rPr>
              <a:t>增加了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。表示找到了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个单词</a:t>
            </a:r>
            <a:r>
              <a:rPr lang="en-US" altLang="zh-CN" sz="2000" dirty="0">
                <a:latin typeface="Arial" panose="020B0604020202020204" pitchFamily="34" charset="0"/>
              </a:rPr>
              <a:t>she</a:t>
            </a:r>
            <a:r>
              <a:rPr lang="zh-CN" altLang="en-US" sz="2000" dirty="0">
                <a:latin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</a:rPr>
              <a:t>he</a:t>
            </a:r>
            <a:r>
              <a:rPr lang="zh-CN" altLang="en-US" sz="2000" dirty="0">
                <a:latin typeface="Arial" panose="020B0604020202020204" pitchFamily="34" charset="0"/>
              </a:rPr>
              <a:t>。当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</a:rPr>
              <a:t>=5</a:t>
            </a:r>
            <a:r>
              <a:rPr lang="zh-CN" altLang="en-US" sz="2000" dirty="0">
                <a:latin typeface="Arial" panose="020B0604020202020204" pitchFamily="34" charset="0"/>
              </a:rPr>
              <a:t>时，程序进入第</a:t>
            </a:r>
            <a:r>
              <a:rPr lang="en-US" altLang="zh-CN" sz="2000" dirty="0">
                <a:latin typeface="Arial" panose="020B0604020202020204" pitchFamily="34" charset="0"/>
              </a:rPr>
              <a:t>5</a:t>
            </a:r>
            <a:r>
              <a:rPr lang="zh-CN" altLang="en-US" sz="2000" dirty="0">
                <a:latin typeface="Arial" panose="020B0604020202020204" pitchFamily="34" charset="0"/>
              </a:rPr>
              <a:t>行，</a:t>
            </a:r>
            <a:r>
              <a:rPr lang="en-US" altLang="zh-CN" sz="2000" dirty="0">
                <a:latin typeface="Arial" panose="020B0604020202020204" pitchFamily="34" charset="0"/>
              </a:rPr>
              <a:t>p</a:t>
            </a:r>
            <a:r>
              <a:rPr lang="zh-CN" altLang="en-US" sz="2000" dirty="0">
                <a:latin typeface="Arial" panose="020B0604020202020204" pitchFamily="34" charset="0"/>
              </a:rPr>
              <a:t>指向其失败指针的节点，也就是右边那个</a:t>
            </a:r>
            <a:r>
              <a:rPr lang="en-US" altLang="zh-CN" sz="2000" dirty="0">
                <a:latin typeface="Arial" panose="020B0604020202020204" pitchFamily="34" charset="0"/>
              </a:rPr>
              <a:t>e</a:t>
            </a:r>
            <a:r>
              <a:rPr lang="zh-CN" altLang="en-US" sz="2000" dirty="0">
                <a:latin typeface="Arial" panose="020B0604020202020204" pitchFamily="34" charset="0"/>
              </a:rPr>
              <a:t>节点，随后在第</a:t>
            </a:r>
            <a:r>
              <a:rPr lang="en-US" altLang="zh-CN" sz="2000" dirty="0">
                <a:latin typeface="Arial" panose="020B0604020202020204" pitchFamily="34" charset="0"/>
              </a:rPr>
              <a:t>6</a:t>
            </a:r>
            <a:r>
              <a:rPr lang="zh-CN" altLang="en-US" sz="2000" dirty="0">
                <a:latin typeface="Arial" panose="020B0604020202020204" pitchFamily="34" charset="0"/>
              </a:rPr>
              <a:t>行指向</a:t>
            </a:r>
            <a:r>
              <a:rPr lang="en-US" altLang="zh-CN" sz="2000" dirty="0">
                <a:latin typeface="Arial" panose="020B0604020202020204" pitchFamily="34" charset="0"/>
              </a:rPr>
              <a:t>r</a:t>
            </a:r>
            <a:r>
              <a:rPr lang="zh-CN" altLang="en-US" sz="2000" dirty="0">
                <a:latin typeface="Arial" panose="020B0604020202020204" pitchFamily="34" charset="0"/>
              </a:rPr>
              <a:t>节点，</a:t>
            </a:r>
            <a:r>
              <a:rPr lang="en-US" altLang="zh-CN" sz="2000" dirty="0">
                <a:latin typeface="Arial" panose="020B0604020202020204" pitchFamily="34" charset="0"/>
              </a:rPr>
              <a:t>r</a:t>
            </a:r>
            <a:r>
              <a:rPr lang="zh-CN" altLang="en-US" sz="2000" dirty="0">
                <a:latin typeface="Arial" panose="020B0604020202020204" pitchFamily="34" charset="0"/>
              </a:rPr>
              <a:t>节点的</a:t>
            </a:r>
            <a:r>
              <a:rPr lang="en-US" altLang="zh-CN" sz="2000" dirty="0">
                <a:latin typeface="Arial" panose="020B0604020202020204" pitchFamily="34" charset="0"/>
              </a:rPr>
              <a:t>count</a:t>
            </a:r>
            <a:r>
              <a:rPr lang="zh-CN" altLang="en-US" sz="2000" dirty="0">
                <a:latin typeface="Arial" panose="020B0604020202020204" pitchFamily="34" charset="0"/>
              </a:rPr>
              <a:t>值为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，从而</a:t>
            </a:r>
            <a:r>
              <a:rPr lang="en-US" altLang="zh-CN" sz="2000" dirty="0">
                <a:latin typeface="Arial" panose="020B0604020202020204" pitchFamily="34" charset="0"/>
              </a:rPr>
              <a:t>count+1</a:t>
            </a:r>
            <a:r>
              <a:rPr lang="zh-CN" altLang="en-US" sz="2000" dirty="0">
                <a:latin typeface="Arial" panose="020B0604020202020204" pitchFamily="34" charset="0"/>
              </a:rPr>
              <a:t>，循环直到</a:t>
            </a:r>
            <a:r>
              <a:rPr lang="en-US" altLang="zh-CN" sz="2000" dirty="0">
                <a:latin typeface="Arial" panose="020B0604020202020204" pitchFamily="34" charset="0"/>
              </a:rPr>
              <a:t>temp</a:t>
            </a:r>
            <a:r>
              <a:rPr lang="zh-CN" altLang="en-US" sz="2000" dirty="0">
                <a:latin typeface="Arial" panose="020B0604020202020204" pitchFamily="34" charset="0"/>
              </a:rPr>
              <a:t>指向</a:t>
            </a:r>
            <a:r>
              <a:rPr lang="en-US" altLang="zh-CN" sz="2000" dirty="0">
                <a:latin typeface="Arial" panose="020B0604020202020204" pitchFamily="34" charset="0"/>
              </a:rPr>
              <a:t>root</a:t>
            </a:r>
            <a:r>
              <a:rPr lang="zh-CN" altLang="en-US" sz="2000" dirty="0">
                <a:latin typeface="Arial" panose="020B0604020202020204" pitchFamily="34" charset="0"/>
              </a:rPr>
              <a:t>为止。最后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</a:rPr>
              <a:t>=6,7</a:t>
            </a:r>
            <a:r>
              <a:rPr lang="zh-CN" altLang="en-US" sz="2000" dirty="0">
                <a:latin typeface="Arial" panose="020B0604020202020204" pitchFamily="34" charset="0"/>
              </a:rPr>
              <a:t>时，找不到任何匹配，匹配过程结束。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AFB54D-7A1B-4C27-A5AD-A8F5326F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100" y="0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3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0B1798-C2CF-45D9-AFF3-0B9BB059CD9F}"/>
              </a:ext>
            </a:extLst>
          </p:cNvPr>
          <p:cNvSpPr txBox="1"/>
          <p:nvPr/>
        </p:nvSpPr>
        <p:spPr>
          <a:xfrm>
            <a:off x="718286" y="1768590"/>
            <a:ext cx="42064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那么根据上述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Fail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指针构造方法，我们可以很简单的设计一个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bfs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程序来解决这个问题：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BF95F-3F6C-4874-AD31-E9DCE3C1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32" y="706243"/>
            <a:ext cx="6030767" cy="53980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BA906D-56B4-4E21-AAEB-2F172EC0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1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E2F8B99-5C61-458D-80D1-6C10308F7D5F}"/>
              </a:ext>
            </a:extLst>
          </p:cNvPr>
          <p:cNvSpPr txBox="1"/>
          <p:nvPr/>
        </p:nvSpPr>
        <p:spPr>
          <a:xfrm>
            <a:off x="718286" y="1768590"/>
            <a:ext cx="42064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而对于答案的统计，我们只需遍历这个串，根据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trie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树中所记录的额信息，确定下一步的转移即可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特别注意，对于在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trie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树中已经遍历的节点，我们必须标记，以免重复走到而导致的超时和答案错误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AB3AA5-C09B-46E0-A762-1CD8B64E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8418"/>
            <a:ext cx="4439270" cy="44011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6F5C1C-C4CE-4394-A2B1-6ABE39B1B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07F77D-CAC1-4A64-A5F1-152A70E6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44E677-F281-454E-A7E7-C7E6F3E7F082}"/>
              </a:ext>
            </a:extLst>
          </p:cNvPr>
          <p:cNvSpPr txBox="1"/>
          <p:nvPr/>
        </p:nvSpPr>
        <p:spPr>
          <a:xfrm>
            <a:off x="942753" y="912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循环同构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2147C0-A650-4A0C-A5C5-92C87EA55625}"/>
              </a:ext>
            </a:extLst>
          </p:cNvPr>
          <p:cNvSpPr txBox="1"/>
          <p:nvPr/>
        </p:nvSpPr>
        <p:spPr>
          <a:xfrm>
            <a:off x="1013637" y="1708298"/>
            <a:ext cx="749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S=</a:t>
            </a:r>
            <a:r>
              <a:rPr lang="en-US" altLang="zh-CN" sz="2400" dirty="0" err="1"/>
              <a:t>abcd</a:t>
            </a:r>
            <a:r>
              <a:rPr lang="zh-CN" altLang="en-US" sz="2400" dirty="0"/>
              <a:t>，那么 </a:t>
            </a:r>
            <a:r>
              <a:rPr lang="en-US" altLang="zh-CN" sz="2400" dirty="0" err="1"/>
              <a:t>abcd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bcda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cdab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dabc</a:t>
            </a:r>
            <a:r>
              <a:rPr lang="zh-CN" altLang="en-US" sz="2400" dirty="0"/>
              <a:t>为</a:t>
            </a:r>
            <a:r>
              <a:rPr lang="en-US" altLang="zh-CN" sz="2400" dirty="0"/>
              <a:t>S</a:t>
            </a:r>
            <a:r>
              <a:rPr lang="zh-CN" altLang="en-US" sz="2400" dirty="0"/>
              <a:t>串的四个循环同构字符串。</a:t>
            </a:r>
            <a:endParaRPr lang="en-US" altLang="zh-CN" sz="2400" dirty="0"/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113B0064-43C2-4D0F-B2F9-1C167BAFE1EB}"/>
              </a:ext>
            </a:extLst>
          </p:cNvPr>
          <p:cNvSpPr/>
          <p:nvPr/>
        </p:nvSpPr>
        <p:spPr>
          <a:xfrm>
            <a:off x="8853377" y="3161414"/>
            <a:ext cx="1612900" cy="1580707"/>
          </a:xfrm>
          <a:prstGeom prst="donut">
            <a:avLst>
              <a:gd name="adj" fmla="val 9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7088FA-2A2B-424C-925B-E50B443C0F4E}"/>
              </a:ext>
            </a:extLst>
          </p:cNvPr>
          <p:cNvSpPr txBox="1"/>
          <p:nvPr/>
        </p:nvSpPr>
        <p:spPr>
          <a:xfrm>
            <a:off x="9493756" y="284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437207-114C-4257-ACF4-5A6484519942}"/>
              </a:ext>
            </a:extLst>
          </p:cNvPr>
          <p:cNvSpPr txBox="1"/>
          <p:nvPr/>
        </p:nvSpPr>
        <p:spPr>
          <a:xfrm>
            <a:off x="10461420" y="37493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2ACEA9-6A40-4F4A-97A0-5926A893C817}"/>
              </a:ext>
            </a:extLst>
          </p:cNvPr>
          <p:cNvSpPr txBox="1"/>
          <p:nvPr/>
        </p:nvSpPr>
        <p:spPr>
          <a:xfrm>
            <a:off x="9498564" y="47421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7FBCFA-2F6B-4238-8772-75C34E6D998A}"/>
              </a:ext>
            </a:extLst>
          </p:cNvPr>
          <p:cNvSpPr txBox="1"/>
          <p:nvPr/>
        </p:nvSpPr>
        <p:spPr>
          <a:xfrm>
            <a:off x="8510013" y="37493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32A3ACCC-F32F-4CFA-9776-98689D2958F9}"/>
              </a:ext>
            </a:extLst>
          </p:cNvPr>
          <p:cNvSpPr/>
          <p:nvPr/>
        </p:nvSpPr>
        <p:spPr>
          <a:xfrm>
            <a:off x="9220132" y="2959027"/>
            <a:ext cx="1474382" cy="15807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4ACD18E-120E-402B-A56D-6869409A83E2}"/>
                  </a:ext>
                </a:extLst>
              </p14:cNvPr>
              <p14:cNvContentPartPr/>
              <p14:nvPr/>
            </p14:nvContentPartPr>
            <p14:xfrm>
              <a:off x="10610824" y="3692679"/>
              <a:ext cx="154440" cy="979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4ACD18E-120E-402B-A56D-6869409A83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2184" y="3683679"/>
                <a:ext cx="172080" cy="1155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816207A-3726-4A62-8BFF-7FD4A2E43B20}"/>
              </a:ext>
            </a:extLst>
          </p:cNvPr>
          <p:cNvSpPr txBox="1"/>
          <p:nvPr/>
        </p:nvSpPr>
        <p:spPr>
          <a:xfrm>
            <a:off x="1084521" y="3161414"/>
            <a:ext cx="636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zh-CN" altLang="en-US" sz="2400" dirty="0"/>
              <a:t>串的最小表示就是字典序最小的循环同构串</a:t>
            </a:r>
          </a:p>
        </p:txBody>
      </p:sp>
    </p:spTree>
    <p:extLst>
      <p:ext uri="{BB962C8B-B14F-4D97-AF65-F5344CB8AC3E}">
        <p14:creationId xmlns:p14="http://schemas.microsoft.com/office/powerpoint/2010/main" val="356560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07F77D-CAC1-4A64-A5F1-152A70E6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271F46-9450-4ED1-A7E6-7BDD172E63FC}"/>
              </a:ext>
            </a:extLst>
          </p:cNvPr>
          <p:cNvSpPr txBox="1"/>
          <p:nvPr/>
        </p:nvSpPr>
        <p:spPr>
          <a:xfrm>
            <a:off x="956930" y="10490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如何求最小表示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D349CF-3688-444A-B447-0A4DE52719A1}"/>
              </a:ext>
            </a:extLst>
          </p:cNvPr>
          <p:cNvSpPr txBox="1"/>
          <p:nvPr/>
        </p:nvSpPr>
        <p:spPr>
          <a:xfrm>
            <a:off x="956930" y="1772092"/>
            <a:ext cx="85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表示以长度为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</a:t>
            </a:r>
            <a:r>
              <a:rPr lang="en-US" altLang="zh-CN" sz="2400" dirty="0"/>
              <a:t>S</a:t>
            </a:r>
            <a:r>
              <a:rPr lang="zh-CN" altLang="en-US" sz="2400" dirty="0"/>
              <a:t>串，第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位为起始的循环同构串，那么朴素的做法是比较这</a:t>
            </a:r>
            <a:r>
              <a:rPr lang="en-US" altLang="zh-CN" sz="2400" dirty="0"/>
              <a:t>n</a:t>
            </a:r>
            <a:r>
              <a:rPr lang="zh-CN" altLang="en-US" sz="2400" dirty="0"/>
              <a:t>个串，找出其中字典序最小的一个。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2BE5C8-12E0-43E0-8C99-EB49AB103A8C}"/>
              </a:ext>
            </a:extLst>
          </p:cNvPr>
          <p:cNvSpPr txBox="1"/>
          <p:nvPr/>
        </p:nvSpPr>
        <p:spPr>
          <a:xfrm>
            <a:off x="956930" y="3296093"/>
            <a:ext cx="85698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S=“</a:t>
            </a:r>
            <a:r>
              <a:rPr lang="en-US" altLang="zh-CN" sz="2400" dirty="0" err="1"/>
              <a:t>bacacabc</a:t>
            </a:r>
            <a:r>
              <a:rPr lang="en-US" altLang="zh-CN" sz="2400" dirty="0"/>
              <a:t>” </a:t>
            </a:r>
          </a:p>
          <a:p>
            <a:r>
              <a:rPr lang="en-US" altLang="zh-CN" sz="2400" dirty="0"/>
              <a:t>B[2]=“</a:t>
            </a:r>
            <a:r>
              <a:rPr lang="en-US" altLang="zh-CN" sz="2400" dirty="0" err="1"/>
              <a:t>acacabcb</a:t>
            </a:r>
            <a:r>
              <a:rPr lang="en-US" altLang="zh-CN" sz="2400" dirty="0"/>
              <a:t>” </a:t>
            </a:r>
          </a:p>
          <a:p>
            <a:r>
              <a:rPr lang="en-US" altLang="zh-CN" sz="2400" dirty="0"/>
              <a:t>B[4]=“</a:t>
            </a:r>
            <a:r>
              <a:rPr lang="en-US" altLang="zh-CN" sz="2400" dirty="0" err="1"/>
              <a:t>acabcbac</a:t>
            </a:r>
            <a:r>
              <a:rPr lang="en-US" altLang="zh-CN" sz="2400" dirty="0"/>
              <a:t>”</a:t>
            </a:r>
          </a:p>
          <a:p>
            <a:r>
              <a:rPr lang="zh-CN" altLang="en-US" sz="2400" dirty="0"/>
              <a:t>显然</a:t>
            </a:r>
            <a:r>
              <a:rPr lang="en-US" altLang="zh-CN" sz="2400" dirty="0"/>
              <a:t>B[2][3]&gt;B[4][3]</a:t>
            </a:r>
            <a:r>
              <a:rPr lang="zh-CN" altLang="en-US" sz="2400" dirty="0"/>
              <a:t>，</a:t>
            </a:r>
            <a:r>
              <a:rPr lang="en-US" altLang="zh-CN" sz="2400" dirty="0"/>
              <a:t>B[2]</a:t>
            </a:r>
            <a:r>
              <a:rPr lang="zh-CN" altLang="en-US" sz="2400" dirty="0"/>
              <a:t>不是</a:t>
            </a:r>
            <a:r>
              <a:rPr lang="en-US" altLang="zh-CN" sz="2400" dirty="0"/>
              <a:t>S</a:t>
            </a:r>
            <a:r>
              <a:rPr lang="zh-CN" altLang="en-US" sz="2400" dirty="0"/>
              <a:t>的最小表示，同时我们令</a:t>
            </a:r>
            <a:r>
              <a:rPr lang="en-US" altLang="zh-CN" sz="2400" dirty="0"/>
              <a:t>1&lt;=P&lt;=3</a:t>
            </a:r>
            <a:r>
              <a:rPr lang="zh-CN" altLang="en-US" sz="2400" dirty="0"/>
              <a:t>，</a:t>
            </a:r>
            <a:r>
              <a:rPr lang="en-US" altLang="zh-CN" sz="2400" dirty="0"/>
              <a:t>B[2+p]&gt;B[4+p]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推广开来，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</a:t>
            </a:r>
            <a:r>
              <a:rPr lang="en-US" altLang="zh-CN" sz="2400" dirty="0"/>
              <a:t>B[j]</a:t>
            </a:r>
            <a:r>
              <a:rPr lang="zh-CN" altLang="en-US" sz="2400" dirty="0"/>
              <a:t>在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</a:t>
            </a:r>
            <a:r>
              <a:rPr lang="zh-CN" altLang="en-US" sz="2400" dirty="0"/>
              <a:t>与</a:t>
            </a:r>
            <a:r>
              <a:rPr lang="en-US" altLang="zh-CN" sz="2400" dirty="0"/>
              <a:t>B[j][k]</a:t>
            </a:r>
            <a:r>
              <a:rPr lang="zh-CN" altLang="en-US" sz="2400" dirty="0"/>
              <a:t>处不相等，设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][k]&gt;B[j][k],</a:t>
            </a:r>
            <a:r>
              <a:rPr lang="zh-CN" altLang="en-US" sz="2400" dirty="0"/>
              <a:t>则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B[i+1]……B[</a:t>
            </a:r>
            <a:r>
              <a:rPr lang="en-US" altLang="zh-CN" sz="2400" dirty="0" err="1"/>
              <a:t>i+k</a:t>
            </a:r>
            <a:r>
              <a:rPr lang="en-US" altLang="zh-CN" sz="2400" dirty="0"/>
              <a:t>]</a:t>
            </a:r>
            <a:r>
              <a:rPr lang="zh-CN" altLang="en-US" sz="2400" dirty="0"/>
              <a:t>都不是</a:t>
            </a:r>
            <a:r>
              <a:rPr lang="en-US" altLang="zh-CN" sz="2400" dirty="0"/>
              <a:t>S</a:t>
            </a:r>
            <a:r>
              <a:rPr lang="zh-CN" altLang="en-US" sz="2400" dirty="0"/>
              <a:t>串的最小表示。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885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07F77D-CAC1-4A64-A5F1-152A70E6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85DA74-E475-42E5-9E2E-557876689317}"/>
              </a:ext>
            </a:extLst>
          </p:cNvPr>
          <p:cNvSpPr txBox="1"/>
          <p:nvPr/>
        </p:nvSpPr>
        <p:spPr>
          <a:xfrm>
            <a:off x="822251" y="7442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最小表示法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21B0CB-7465-4669-B4B1-A7607032653C}"/>
              </a:ext>
            </a:extLst>
          </p:cNvPr>
          <p:cNvSpPr txBox="1"/>
          <p:nvPr/>
        </p:nvSpPr>
        <p:spPr>
          <a:xfrm>
            <a:off x="886047" y="1601972"/>
            <a:ext cx="8031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初始化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 </a:t>
            </a:r>
            <a:r>
              <a:rPr lang="zh-CN" altLang="en-US" sz="2400" dirty="0"/>
              <a:t>，</a:t>
            </a:r>
            <a:r>
              <a:rPr lang="en-US" altLang="zh-CN" sz="2400" dirty="0"/>
              <a:t>j=2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直接比较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和</a:t>
            </a:r>
            <a:r>
              <a:rPr lang="en-US" altLang="zh-CN" sz="2400" dirty="0"/>
              <a:t>B[j]</a:t>
            </a:r>
            <a:r>
              <a:rPr lang="zh-CN" altLang="en-US" sz="2400" dirty="0"/>
              <a:t>两个循环同构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][k]!=B[j][k]</a:t>
            </a:r>
            <a:r>
              <a:rPr lang="zh-CN" altLang="en-US" sz="2400" dirty="0"/>
              <a:t>时，如果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][k]&gt;B[j][k]</a:t>
            </a:r>
            <a:r>
              <a:rPr lang="zh-CN" altLang="en-US" sz="2400" dirty="0"/>
              <a:t>令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=i+k+1</a:t>
            </a:r>
            <a:r>
              <a:rPr lang="zh-CN" altLang="en-US" sz="2400" dirty="0"/>
              <a:t>。否则</a:t>
            </a:r>
            <a:r>
              <a:rPr lang="en-US" altLang="zh-CN" sz="2400" dirty="0"/>
              <a:t>j=j+k+1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&gt;n</a:t>
            </a:r>
            <a:r>
              <a:rPr lang="zh-CN" altLang="en-US" sz="2400" dirty="0"/>
              <a:t>或</a:t>
            </a:r>
            <a:r>
              <a:rPr lang="en-US" altLang="zh-CN" sz="2400" dirty="0"/>
              <a:t>j&gt;n</a:t>
            </a:r>
            <a:r>
              <a:rPr lang="zh-CN" altLang="en-US" sz="2400" dirty="0"/>
              <a:t>时</a:t>
            </a:r>
            <a:r>
              <a:rPr lang="en-US" altLang="zh-CN" sz="2400" dirty="0"/>
              <a:t>B[min(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)]</a:t>
            </a:r>
            <a:r>
              <a:rPr lang="zh-CN" altLang="en-US" sz="2400" dirty="0"/>
              <a:t>即为最小表示。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09B200-5C6B-4A09-810B-9CB132340323}"/>
              </a:ext>
            </a:extLst>
          </p:cNvPr>
          <p:cNvSpPr txBox="1"/>
          <p:nvPr/>
        </p:nvSpPr>
        <p:spPr>
          <a:xfrm>
            <a:off x="822251" y="5021333"/>
            <a:ext cx="7764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如果扫描了</a:t>
            </a:r>
            <a:r>
              <a:rPr lang="en-US" altLang="zh-CN" sz="2400" dirty="0"/>
              <a:t>n</a:t>
            </a:r>
            <a:r>
              <a:rPr lang="zh-CN" altLang="en-US" sz="2400" dirty="0"/>
              <a:t>个字符后仍然相等，说明</a:t>
            </a:r>
            <a:r>
              <a:rPr lang="en-US" altLang="zh-CN" sz="2400" dirty="0"/>
              <a:t>S</a:t>
            </a:r>
            <a:r>
              <a:rPr lang="zh-CN" altLang="en-US" sz="2400" dirty="0"/>
              <a:t>有循环元，此时</a:t>
            </a:r>
            <a:r>
              <a:rPr lang="en-US" altLang="zh-CN" sz="2400" dirty="0"/>
              <a:t>B[min(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)]</a:t>
            </a:r>
            <a:r>
              <a:rPr lang="zh-CN" altLang="en-US" sz="2400" dirty="0"/>
              <a:t>即为最小表示。</a:t>
            </a:r>
          </a:p>
        </p:txBody>
      </p:sp>
    </p:spTree>
    <p:extLst>
      <p:ext uri="{BB962C8B-B14F-4D97-AF65-F5344CB8AC3E}">
        <p14:creationId xmlns:p14="http://schemas.microsoft.com/office/powerpoint/2010/main" val="203757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07F77D-CAC1-4A64-A5F1-152A70E6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E1A9D1-8FCD-41DE-88BD-CF9F9B1A6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7"/>
          <a:stretch/>
        </p:blipFill>
        <p:spPr>
          <a:xfrm>
            <a:off x="1808382" y="1380845"/>
            <a:ext cx="4620270" cy="36149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D458CE-F270-4A2B-B006-FC96AC222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568" y="2009296"/>
            <a:ext cx="3839111" cy="514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61922B-F7DB-48EC-A747-21F4DA43F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210" y="3152169"/>
            <a:ext cx="347711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A17AD-FC23-4EFD-9C2C-B88A11C9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1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err="1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Trie</a:t>
            </a:r>
            <a:r>
              <a:rPr lang="zh-CN" altLang="en-US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en-US" altLang="zh-CN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字典树</a:t>
            </a:r>
            <a:r>
              <a:rPr lang="en-US" altLang="zh-CN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6000" dirty="0">
              <a:solidFill>
                <a:srgbClr val="24DCC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15DB0-E070-4F2B-BF49-1A16A1DC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596"/>
            <a:ext cx="10515600" cy="5254229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定义：又称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单词查找树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前缀树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，是一种用于快速检索的多叉树结构，常常用来保存字符串集合。如英文字母的字典树是一个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叉树，数字的字典树是一个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叉树。如下图就是一个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trie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树，表示的字符串集合为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a,to,tea,ted,ten,i,inm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，每个单词的结束位置对应一个“单词节点”。反过来，从根节点到每个单词结点的路径上所有字母链接而成的字符串就是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该结点对应的字符串。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在程序上，将根结点编号为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，然后用一个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数组来保存每个结点的所有子节点，用下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标直接存取。</a:t>
            </a:r>
          </a:p>
          <a:p>
            <a:endParaRPr lang="zh-CN" altLang="en-US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4865EE1-BB31-458E-BB25-5B2258C11820}"/>
              </a:ext>
            </a:extLst>
          </p:cNvPr>
          <p:cNvGrpSpPr/>
          <p:nvPr/>
        </p:nvGrpSpPr>
        <p:grpSpPr>
          <a:xfrm>
            <a:off x="8471261" y="3428206"/>
            <a:ext cx="3636809" cy="3362984"/>
            <a:chOff x="8392884" y="3428206"/>
            <a:chExt cx="3636809" cy="3362984"/>
          </a:xfrm>
        </p:grpSpPr>
        <p:grpSp>
          <p:nvGrpSpPr>
            <p:cNvPr id="4" name="组合 86">
              <a:extLst>
                <a:ext uri="{FF2B5EF4-FFF2-40B4-BE49-F238E27FC236}">
                  <a16:creationId xmlns:a16="http://schemas.microsoft.com/office/drawing/2014/main" id="{086BADB6-51FF-4623-9103-A0DE69159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2884" y="3429000"/>
              <a:ext cx="3636809" cy="3362190"/>
              <a:chOff x="5105400" y="1143000"/>
              <a:chExt cx="3457878" cy="336545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DCA7DF7-11B0-4EB3-9B8A-744FA40F5C57}"/>
                  </a:ext>
                </a:extLst>
              </p:cNvPr>
              <p:cNvSpPr/>
              <p:nvPr/>
            </p:nvSpPr>
            <p:spPr>
              <a:xfrm>
                <a:off x="6858685" y="1143000"/>
                <a:ext cx="379492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5981F62-8375-4BB5-B688-FF2AE72E73EE}"/>
                  </a:ext>
                </a:extLst>
              </p:cNvPr>
              <p:cNvSpPr/>
              <p:nvPr/>
            </p:nvSpPr>
            <p:spPr>
              <a:xfrm>
                <a:off x="7922837" y="3051431"/>
                <a:ext cx="381149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7CABFC2-D8F1-4473-8F55-8F39EC0DF2EB}"/>
                  </a:ext>
                </a:extLst>
              </p:cNvPr>
              <p:cNvSpPr/>
              <p:nvPr/>
            </p:nvSpPr>
            <p:spPr>
              <a:xfrm>
                <a:off x="5791468" y="2057400"/>
                <a:ext cx="381149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5F251C3-CB93-4C51-8FCD-FCD790D1ACC1}"/>
                  </a:ext>
                </a:extLst>
              </p:cNvPr>
              <p:cNvSpPr/>
              <p:nvPr/>
            </p:nvSpPr>
            <p:spPr>
              <a:xfrm>
                <a:off x="6902010" y="2057400"/>
                <a:ext cx="379492" cy="38099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D7E1408-F46F-486B-B931-25315E3A8AC1}"/>
                  </a:ext>
                </a:extLst>
              </p:cNvPr>
              <p:cNvSpPr/>
              <p:nvPr/>
            </p:nvSpPr>
            <p:spPr>
              <a:xfrm>
                <a:off x="7756456" y="1979162"/>
                <a:ext cx="381149" cy="38099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B257B71-98EC-487C-A169-97515BDCD9B7}"/>
                  </a:ext>
                </a:extLst>
              </p:cNvPr>
              <p:cNvSpPr/>
              <p:nvPr/>
            </p:nvSpPr>
            <p:spPr>
              <a:xfrm>
                <a:off x="5562779" y="4114800"/>
                <a:ext cx="381149" cy="38099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067577A-B508-4AAB-99CF-0AE52B91A818}"/>
                  </a:ext>
                </a:extLst>
              </p:cNvPr>
              <p:cNvSpPr/>
              <p:nvPr/>
            </p:nvSpPr>
            <p:spPr>
              <a:xfrm>
                <a:off x="6020157" y="3124200"/>
                <a:ext cx="381149" cy="381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4962178-52E1-4CDA-B6A8-CD201F6F0DFF}"/>
                  </a:ext>
                </a:extLst>
              </p:cNvPr>
              <p:cNvSpPr/>
              <p:nvPr/>
            </p:nvSpPr>
            <p:spPr>
              <a:xfrm>
                <a:off x="6838825" y="4118240"/>
                <a:ext cx="379492" cy="3810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144A422-603D-4F7C-B156-A508DBF6179B}"/>
                  </a:ext>
                </a:extLst>
              </p:cNvPr>
              <p:cNvSpPr/>
              <p:nvPr/>
            </p:nvSpPr>
            <p:spPr>
              <a:xfrm>
                <a:off x="7474203" y="4108978"/>
                <a:ext cx="381149" cy="38099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454D2C6-6419-48FD-B32E-2DF97D3432BF}"/>
                  </a:ext>
                </a:extLst>
              </p:cNvPr>
              <p:cNvCxnSpPr>
                <a:cxnSpLocks/>
                <a:stCxn id="5" idx="3"/>
                <a:endCxn id="7" idx="7"/>
              </p:cNvCxnSpPr>
              <p:nvPr/>
            </p:nvCxnSpPr>
            <p:spPr>
              <a:xfrm flipH="1">
                <a:off x="6116798" y="1468205"/>
                <a:ext cx="797462" cy="6449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952D1A1B-6715-4914-BBF3-4A1A689DF738}"/>
                  </a:ext>
                </a:extLst>
              </p:cNvPr>
              <p:cNvCxnSpPr>
                <a:stCxn id="7" idx="3"/>
                <a:endCxn id="16" idx="7"/>
              </p:cNvCxnSpPr>
              <p:nvPr/>
            </p:nvCxnSpPr>
            <p:spPr>
              <a:xfrm rot="5400000">
                <a:off x="5304717" y="2572638"/>
                <a:ext cx="733214" cy="35297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F45D0DB-A782-4059-A7B6-62627F4A71B0}"/>
                  </a:ext>
                </a:extLst>
              </p:cNvPr>
              <p:cNvSpPr/>
              <p:nvPr/>
            </p:nvSpPr>
            <p:spPr>
              <a:xfrm>
                <a:off x="5105400" y="3048000"/>
                <a:ext cx="457379" cy="4572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 dirty="0"/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018AD65-BAC3-41A4-853C-5E9531D32E92}"/>
                  </a:ext>
                </a:extLst>
              </p:cNvPr>
              <p:cNvCxnSpPr>
                <a:cxnSpLocks/>
                <a:stCxn id="5" idx="4"/>
                <a:endCxn id="8" idx="0"/>
              </p:cNvCxnSpPr>
              <p:nvPr/>
            </p:nvCxnSpPr>
            <p:spPr>
              <a:xfrm>
                <a:off x="7048431" y="1524000"/>
                <a:ext cx="43325" cy="53340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7127EA90-7518-47CE-85BF-F1E1A60861BD}"/>
                  </a:ext>
                </a:extLst>
              </p:cNvPr>
              <p:cNvCxnSpPr>
                <a:cxnSpLocks/>
                <a:stCxn id="7" idx="5"/>
                <a:endCxn id="11" idx="0"/>
              </p:cNvCxnSpPr>
              <p:nvPr/>
            </p:nvCxnSpPr>
            <p:spPr>
              <a:xfrm>
                <a:off x="6116799" y="2382604"/>
                <a:ext cx="93932" cy="741596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1879C52-22A2-4F14-9F68-D37BE6212946}"/>
                  </a:ext>
                </a:extLst>
              </p:cNvPr>
              <p:cNvSpPr/>
              <p:nvPr/>
            </p:nvSpPr>
            <p:spPr>
              <a:xfrm>
                <a:off x="6172617" y="4114800"/>
                <a:ext cx="381149" cy="38099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9F08526-2848-4A14-AFF6-79A5E43D606A}"/>
                  </a:ext>
                </a:extLst>
              </p:cNvPr>
              <p:cNvCxnSpPr>
                <a:stCxn id="11" idx="4"/>
                <a:endCxn id="10" idx="0"/>
              </p:cNvCxnSpPr>
              <p:nvPr/>
            </p:nvCxnSpPr>
            <p:spPr>
              <a:xfrm rot="5400000">
                <a:off x="5677243" y="3581311"/>
                <a:ext cx="609600" cy="45737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D482BB38-8DB3-4E63-9D1E-3EF37444730E}"/>
                  </a:ext>
                </a:extLst>
              </p:cNvPr>
              <p:cNvCxnSpPr>
                <a:stCxn id="11" idx="4"/>
                <a:endCxn id="19" idx="0"/>
              </p:cNvCxnSpPr>
              <p:nvPr/>
            </p:nvCxnSpPr>
            <p:spPr>
              <a:xfrm rot="16200000" flipH="1">
                <a:off x="5982162" y="3733770"/>
                <a:ext cx="609600" cy="1524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30361165-B0A4-4EC2-8165-81E3BBD38301}"/>
                  </a:ext>
                </a:extLst>
              </p:cNvPr>
              <p:cNvCxnSpPr>
                <a:stCxn id="11" idx="4"/>
                <a:endCxn id="12" idx="1"/>
              </p:cNvCxnSpPr>
              <p:nvPr/>
            </p:nvCxnSpPr>
            <p:spPr>
              <a:xfrm>
                <a:off x="6210732" y="3505200"/>
                <a:ext cx="683669" cy="668836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F95BECE-5526-4F4F-973F-6F7EB19CB137}"/>
                  </a:ext>
                </a:extLst>
              </p:cNvPr>
              <p:cNvCxnSpPr>
                <a:cxnSpLocks/>
                <a:stCxn id="5" idx="5"/>
                <a:endCxn id="9" idx="1"/>
              </p:cNvCxnSpPr>
              <p:nvPr/>
            </p:nvCxnSpPr>
            <p:spPr>
              <a:xfrm>
                <a:off x="7182601" y="1468204"/>
                <a:ext cx="629673" cy="566754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C79DEE95-4697-4431-BA46-B0729688EB5F}"/>
                  </a:ext>
                </a:extLst>
              </p:cNvPr>
              <p:cNvCxnSpPr>
                <a:cxnSpLocks/>
                <a:stCxn id="9" idx="5"/>
                <a:endCxn id="6" idx="0"/>
              </p:cNvCxnSpPr>
              <p:nvPr/>
            </p:nvCxnSpPr>
            <p:spPr>
              <a:xfrm>
                <a:off x="8081786" y="2304365"/>
                <a:ext cx="31625" cy="74706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2BD31200-E49A-4E04-A465-84B79166DEFC}"/>
                  </a:ext>
                </a:extLst>
              </p:cNvPr>
              <p:cNvCxnSpPr>
                <a:stCxn id="6" idx="4"/>
                <a:endCxn id="13" idx="7"/>
              </p:cNvCxnSpPr>
              <p:nvPr/>
            </p:nvCxnSpPr>
            <p:spPr>
              <a:xfrm flipH="1">
                <a:off x="7799533" y="3432432"/>
                <a:ext cx="313878" cy="73234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ADCF0056-33C3-4662-81F4-ACC655AB3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1421" y="1447800"/>
                <a:ext cx="258518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t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TextBox 68">
                <a:extLst>
                  <a:ext uri="{FF2B5EF4-FFF2-40B4-BE49-F238E27FC236}">
                    <a16:creationId xmlns:a16="http://schemas.microsoft.com/office/drawing/2014/main" id="{14036C88-60EA-49FF-B4C1-DB7FFF15D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319" y="2450253"/>
                <a:ext cx="324805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o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71">
                <a:extLst>
                  <a:ext uri="{FF2B5EF4-FFF2-40B4-BE49-F238E27FC236}">
                    <a16:creationId xmlns:a16="http://schemas.microsoft.com/office/drawing/2014/main" id="{4A787698-8393-47E0-8D81-DBFB40DE3A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8102" y="2438400"/>
                <a:ext cx="324805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e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TextBox 72">
                <a:extLst>
                  <a:ext uri="{FF2B5EF4-FFF2-40B4-BE49-F238E27FC236}">
                    <a16:creationId xmlns:a16="http://schemas.microsoft.com/office/drawing/2014/main" id="{CDF0AC9D-AFB0-4B76-A4CA-316558F53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3182" y="3505200"/>
                <a:ext cx="324806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a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TextBox 73">
                <a:extLst>
                  <a:ext uri="{FF2B5EF4-FFF2-40B4-BE49-F238E27FC236}">
                    <a16:creationId xmlns:a16="http://schemas.microsoft.com/office/drawing/2014/main" id="{F1F8DDD5-6A14-4F52-AB85-2C2B34AAC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387" y="3581400"/>
                <a:ext cx="324806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d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74">
                <a:extLst>
                  <a:ext uri="{FF2B5EF4-FFF2-40B4-BE49-F238E27FC236}">
                    <a16:creationId xmlns:a16="http://schemas.microsoft.com/office/drawing/2014/main" id="{A4EBE172-100D-4D0C-8AB8-615DC6F477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766" y="3505200"/>
                <a:ext cx="324805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n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TextBox 75">
                <a:extLst>
                  <a:ext uri="{FF2B5EF4-FFF2-40B4-BE49-F238E27FC236}">
                    <a16:creationId xmlns:a16="http://schemas.microsoft.com/office/drawing/2014/main" id="{F1F050AA-B7FD-4F0A-927F-BEBB263B6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2911" y="3075894"/>
                <a:ext cx="391092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to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TextBox 76">
                <a:extLst>
                  <a:ext uri="{FF2B5EF4-FFF2-40B4-BE49-F238E27FC236}">
                    <a16:creationId xmlns:a16="http://schemas.microsoft.com/office/drawing/2014/main" id="{026D121F-FBDF-4B17-A874-565965911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1463" y="4109719"/>
                <a:ext cx="523666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tea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TextBox 77">
                <a:extLst>
                  <a:ext uri="{FF2B5EF4-FFF2-40B4-BE49-F238E27FC236}">
                    <a16:creationId xmlns:a16="http://schemas.microsoft.com/office/drawing/2014/main" id="{EB87DF07-8A10-4106-8D4A-F008FF91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2995" y="4117295"/>
                <a:ext cx="523666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ted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TextBox 78">
                <a:extLst>
                  <a:ext uri="{FF2B5EF4-FFF2-40B4-BE49-F238E27FC236}">
                    <a16:creationId xmlns:a16="http://schemas.microsoft.com/office/drawing/2014/main" id="{96ADFBAF-BB26-4046-A2E5-E11352CF1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00" y="4117295"/>
                <a:ext cx="523665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ten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TextBox 79">
                <a:extLst>
                  <a:ext uri="{FF2B5EF4-FFF2-40B4-BE49-F238E27FC236}">
                    <a16:creationId xmlns:a16="http://schemas.microsoft.com/office/drawing/2014/main" id="{BA71CD08-0303-4F84-9016-9AFD7C0582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1769" y="2048033"/>
                <a:ext cx="324805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a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TextBox 80">
                <a:extLst>
                  <a:ext uri="{FF2B5EF4-FFF2-40B4-BE49-F238E27FC236}">
                    <a16:creationId xmlns:a16="http://schemas.microsoft.com/office/drawing/2014/main" id="{A68E7F85-5FF9-4A95-9154-B7C4668012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867" y="1371600"/>
                <a:ext cx="245261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i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TextBox 81">
                <a:extLst>
                  <a:ext uri="{FF2B5EF4-FFF2-40B4-BE49-F238E27FC236}">
                    <a16:creationId xmlns:a16="http://schemas.microsoft.com/office/drawing/2014/main" id="{4C4C5C4D-2E36-4CCA-8015-084096A21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81786" y="2392485"/>
                <a:ext cx="324805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n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TextBox 82">
                <a:extLst>
                  <a:ext uri="{FF2B5EF4-FFF2-40B4-BE49-F238E27FC236}">
                    <a16:creationId xmlns:a16="http://schemas.microsoft.com/office/drawing/2014/main" id="{46C56E49-046A-4621-9918-A2199E077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6786" y="3634278"/>
                <a:ext cx="391092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m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83">
                <a:extLst>
                  <a:ext uri="{FF2B5EF4-FFF2-40B4-BE49-F238E27FC236}">
                    <a16:creationId xmlns:a16="http://schemas.microsoft.com/office/drawing/2014/main" id="{F3F714FB-C2F0-4F8F-8E44-8CC302CF0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9191" y="4113159"/>
                <a:ext cx="576695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 err="1">
                    <a:latin typeface="Arial" panose="020B0604020202020204" pitchFamily="34" charset="0"/>
                  </a:rPr>
                  <a:t>inm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TextBox 84">
                <a:extLst>
                  <a:ext uri="{FF2B5EF4-FFF2-40B4-BE49-F238E27FC236}">
                    <a16:creationId xmlns:a16="http://schemas.microsoft.com/office/drawing/2014/main" id="{CD5187E4-1052-4800-AE79-A315F35FC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7590" y="1984665"/>
                <a:ext cx="245261" cy="39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 dirty="0" err="1">
                    <a:latin typeface="Arial" panose="020B0604020202020204" pitchFamily="34" charset="0"/>
                  </a:rPr>
                  <a:t>i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TextBox 85">
                <a:extLst>
                  <a:ext uri="{FF2B5EF4-FFF2-40B4-BE49-F238E27FC236}">
                    <a16:creationId xmlns:a16="http://schemas.microsoft.com/office/drawing/2014/main" id="{804E590D-4EFA-4A0F-B711-6F712F8CB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1625" y="3124200"/>
                <a:ext cx="181653" cy="396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"/>
                  <a:defRPr sz="28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"/>
                  <a:defRPr sz="24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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 2" panose="05020102010507070707" pitchFamily="18" charset="2"/>
                  <a:buChar char=""/>
                  <a:defRPr sz="2000">
                    <a:solidFill>
                      <a:schemeClr val="tx1"/>
                    </a:solidFill>
                    <a:latin typeface="Goudy Old Style" panose="0202050205030502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340541A-27F8-4684-8A39-BB0AAC41B3D4}"/>
                </a:ext>
              </a:extLst>
            </p:cNvPr>
            <p:cNvSpPr txBox="1"/>
            <p:nvPr/>
          </p:nvSpPr>
          <p:spPr>
            <a:xfrm>
              <a:off x="10158171" y="3428206"/>
              <a:ext cx="697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root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A9B4CC03-DA34-4713-863E-95D1FFEE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123" y="23940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07F77D-CAC1-4A64-A5F1-152A70E6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2BDA7A4-1A13-42EE-BCF8-E1783A2F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38" y="1871445"/>
            <a:ext cx="663985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8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F37E5CB-75AC-4AFA-B08B-3CCFE0C7E3AB}"/>
              </a:ext>
            </a:extLst>
          </p:cNvPr>
          <p:cNvSpPr txBox="1">
            <a:spLocks/>
          </p:cNvSpPr>
          <p:nvPr/>
        </p:nvSpPr>
        <p:spPr>
          <a:xfrm>
            <a:off x="457200" y="169423"/>
            <a:ext cx="7776000" cy="9922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自动机算法：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515D95-D355-40F4-A99A-31DC27FC92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11462426" cy="5056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自动机是用来处理多串匹配问题的，即给你很多串，再给你一篇文章，让你在文章中找这些串是否出现过，在哪出现。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例如：求出模式集合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nihao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","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hao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","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","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hsr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"}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在给定文本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sdmfhsgnshejfgnihaofhsrnihao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中所有可能出现的位置。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也许你考虑过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自动机名字的含义，我也有过同样的想法。你现在已经知道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了，他之所以叫做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，是因为这个算法是由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Knuth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Morris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Pratt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三个提出来的，取了这三个人的名字的头一个字母。那么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自动机也是同样的，他是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Aho-Corasick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。所以不要再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YY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地认为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自动机是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AC(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cept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自动机，虽然他确实能帮你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一点题目。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9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66C98-B553-4BAC-AB20-5E4FD113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sz="6000" dirty="0">
                <a:solidFill>
                  <a:srgbClr val="24DCC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自动机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31A2A-0040-48EE-8956-6B612EFA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Aho-Corasick</a:t>
            </a:r>
            <a:r>
              <a:rPr lang="zh-CN" altLang="en-US" dirty="0"/>
              <a:t>算法需要三步： 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建立模式的</a:t>
            </a:r>
            <a:r>
              <a:rPr lang="en-US" altLang="zh-CN" dirty="0" err="1">
                <a:solidFill>
                  <a:srgbClr val="FF0000"/>
                </a:solidFill>
              </a:rPr>
              <a:t>trie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给</a:t>
            </a:r>
            <a:r>
              <a:rPr lang="en-US" altLang="zh-CN" dirty="0" err="1">
                <a:solidFill>
                  <a:srgbClr val="FF0000"/>
                </a:solidFill>
              </a:rPr>
              <a:t>trie</a:t>
            </a:r>
            <a:r>
              <a:rPr lang="zh-CN" altLang="en-US" dirty="0">
                <a:solidFill>
                  <a:srgbClr val="FF0000"/>
                </a:solidFill>
              </a:rPr>
              <a:t>添加失败路径</a:t>
            </a:r>
            <a:r>
              <a:rPr lang="en-US" altLang="zh-CN" dirty="0">
                <a:solidFill>
                  <a:srgbClr val="FF0000"/>
                </a:solidFill>
              </a:rPr>
              <a:t>(Fail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根据</a:t>
            </a:r>
            <a:r>
              <a:rPr lang="en-US" altLang="zh-CN" dirty="0">
                <a:solidFill>
                  <a:srgbClr val="FF0000"/>
                </a:solidFill>
              </a:rPr>
              <a:t>AC</a:t>
            </a:r>
            <a:r>
              <a:rPr lang="zh-CN" altLang="en-US" dirty="0">
                <a:solidFill>
                  <a:srgbClr val="FF0000"/>
                </a:solidFill>
              </a:rPr>
              <a:t>自动机，搜索待处理的文本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05076-0D30-4366-9873-15F5A02F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79" y="280746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1259</Words>
  <Application>Microsoft Office PowerPoint</Application>
  <PresentationFormat>宽屏</PresentationFormat>
  <Paragraphs>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黑体</vt:lpstr>
      <vt:lpstr>Arial</vt:lpstr>
      <vt:lpstr>Wingdings 2</vt:lpstr>
      <vt:lpstr>Office 主题​​</vt:lpstr>
      <vt:lpstr>字符串相关</vt:lpstr>
      <vt:lpstr>PowerPoint 演示文稿</vt:lpstr>
      <vt:lpstr>PowerPoint 演示文稿</vt:lpstr>
      <vt:lpstr>PowerPoint 演示文稿</vt:lpstr>
      <vt:lpstr>PowerPoint 演示文稿</vt:lpstr>
      <vt:lpstr>Trie树(字典树)</vt:lpstr>
      <vt:lpstr>PowerPoint 演示文稿</vt:lpstr>
      <vt:lpstr>PowerPoint 演示文稿</vt:lpstr>
      <vt:lpstr>AC自动机</vt:lpstr>
      <vt:lpstr>PowerPoint 演示文稿</vt:lpstr>
      <vt:lpstr>AC自动机(Fail指针)：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字符串相关</dc:title>
  <dc:creator>dlbin 7</dc:creator>
  <cp:lastModifiedBy>dlbin 7</cp:lastModifiedBy>
  <cp:revision>5</cp:revision>
  <dcterms:created xsi:type="dcterms:W3CDTF">2022-02-28T09:28:24Z</dcterms:created>
  <dcterms:modified xsi:type="dcterms:W3CDTF">2022-03-01T11:58:46Z</dcterms:modified>
</cp:coreProperties>
</file>