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8" r:id="rId3"/>
    <p:sldId id="296" r:id="rId4"/>
    <p:sldId id="299" r:id="rId5"/>
    <p:sldId id="300" r:id="rId6"/>
    <p:sldId id="30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977D5-D19E-4A11-9173-89E148219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99E804-2E1A-4E34-9DBD-E8CA6801A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E4099-FBE3-4C82-9DE2-DECBF4EF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8A3E-51AF-45D1-ABC8-FBD509C6BAB9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C8F3D-6CB8-4396-B614-4E418880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9F044-F3A0-46CC-887B-E09BB44C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D0F5-9378-4A6E-A6E4-2844944DD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25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37E58-8747-4B53-994A-AFA62102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C44064-7C51-4E4D-A65A-CCAB87DF7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F4C55-C364-4FDF-8783-87B21EA6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8A3E-51AF-45D1-ABC8-FBD509C6BAB9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3B129-A371-4A38-BB36-1AF0ABC4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D66F2-EF0E-405D-BB07-E0EB4D1D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D0F5-9378-4A6E-A6E4-2844944DD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4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DDFE89-D0AE-4CA3-998A-FC1223DB7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9A9A28-5AAD-4DC2-8D58-EB96C234C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1BCAE-6909-401F-A3E6-36F3D2FE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8A3E-51AF-45D1-ABC8-FBD509C6BAB9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B8FD2-DEEE-4D60-BD34-E7121E7A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8B489-86C5-47A5-989C-FEFC602C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D0F5-9378-4A6E-A6E4-2844944DD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9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D8220-EA95-4B45-B2F8-293DE458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FBB85-A46D-49DB-8D55-063BBB265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AFD93-37D0-4495-809A-3E94D39D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8A3E-51AF-45D1-ABC8-FBD509C6BAB9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E359B-C3BC-430F-B06A-FDB11EA9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6C8BD-3B1E-4570-B686-E041213C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D0F5-9378-4A6E-A6E4-2844944DD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8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4DDE6-48FE-432A-A7CC-B64281DA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7E3049-0776-4BED-920A-2FE972BF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A3FCD-5D68-4388-9D76-0CF6B8A3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8A3E-51AF-45D1-ABC8-FBD509C6BAB9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260DA-87A6-46CF-935A-E4CFB0CC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7E76D-1714-4228-BB75-4A681D96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D0F5-9378-4A6E-A6E4-2844944DD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7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BA0A7-92C5-4F6B-B969-3EA75D8D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50836-5496-4253-8E92-55D14BB9B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3CD99C-A78B-4B5A-880E-CEEDDA298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512D88-AA2C-4AE9-835E-E2B7C650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8A3E-51AF-45D1-ABC8-FBD509C6BAB9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7519D-2620-4555-B47D-B8A8FB97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5FB759-A9FA-4C5B-A998-E9F9249C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D0F5-9378-4A6E-A6E4-2844944DD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8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8644D-1F2C-4B3C-ACF7-093FE7DE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993D02-CFAC-4385-974B-B71A57399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F44E77-D760-458E-8D46-3DE23C3A1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40A6F0-BEEA-4A59-9800-8C75CD4AC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C926A5-8BFE-482D-8918-A96E09541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68A2A7-DE10-4498-A0F3-D6A8E930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8A3E-51AF-45D1-ABC8-FBD509C6BAB9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97D328-FD21-4BCB-9D86-D0F4249A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DFD79C-FA83-4B39-B737-CF0D20E9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D0F5-9378-4A6E-A6E4-2844944DD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49E20-BE9F-44AC-A9C1-E76E9DD8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D4F92F-7CC8-48BE-A9F9-52D1559B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8A3E-51AF-45D1-ABC8-FBD509C6BAB9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0C264F-A2E9-4E6C-A551-02CF282C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810E56-B326-414F-A573-89B4570D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D0F5-9378-4A6E-A6E4-2844944DD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7F665-FADE-43EE-B9BD-B634BD79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8A3E-51AF-45D1-ABC8-FBD509C6BAB9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AB1049-4C72-4B3D-8101-19789CF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274C33-F3BD-4F07-8AAC-751AAC25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D0F5-9378-4A6E-A6E4-2844944DD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38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A115F-BF99-49C2-AC41-91714D90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60B6D-E238-4BCC-A35F-053D2071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6BEDF6-D521-4C2C-9CD7-42B2282B7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6096F9-8224-4D88-833E-F3CE7E51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8A3E-51AF-45D1-ABC8-FBD509C6BAB9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B4F79-CA49-4B3D-A6DF-6CBB22BB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326E9-A9AC-42D2-AE7D-1F0BDD60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D0F5-9378-4A6E-A6E4-2844944DD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16DB2-D48B-4027-B40D-E4D316AE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DF1951-4E4E-411B-AFA6-20241FD8D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F7FEB3-CC6B-4574-9F35-742B68A9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6BEB6A-FBA7-4279-89F0-1AA6EAFB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8A3E-51AF-45D1-ABC8-FBD509C6BAB9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36C04D-0D90-4E32-A58A-D885D269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03302-A17D-4D53-91C3-B02DD065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D0F5-9378-4A6E-A6E4-2844944DD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5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052313-2229-40AB-9E66-47451E15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931A5A-71E5-492A-B8D7-2F979E8BC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8760E-E13E-4184-B307-9BDA52776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8A3E-51AF-45D1-ABC8-FBD509C6BAB9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76B87-BBAC-4FD0-AF66-3CB511AC7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35481-950B-4846-8BDE-0DE908524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9D0F5-9378-4A6E-A6E4-2844944DD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19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7187" y="908721"/>
            <a:ext cx="9613232" cy="126365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ACM</a:t>
            </a:r>
            <a:r>
              <a:rPr lang="zh-CN" altLang="en-US" b="1" dirty="0"/>
              <a:t>中的常用数学知识</a:t>
            </a:r>
            <a:r>
              <a:rPr lang="en-US" altLang="zh-CN" b="1" dirty="0"/>
              <a:t>(</a:t>
            </a:r>
            <a:r>
              <a:rPr lang="zh-CN" altLang="en-US" b="1" dirty="0"/>
              <a:t>第二讲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601757" y="3923118"/>
            <a:ext cx="2539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计</a:t>
            </a:r>
            <a:r>
              <a:rPr lang="en-US" altLang="zh-CN" sz="3200" dirty="0"/>
              <a:t>19-1 </a:t>
            </a:r>
            <a:r>
              <a:rPr lang="zh-CN" altLang="en-US" sz="3200" dirty="0"/>
              <a:t>郑然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7D7112-A4BE-4FA6-9065-0B5E819E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068" y="0"/>
            <a:ext cx="1612900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BC085-56E3-47F0-8AE0-5E898456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线性筛法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86BCC8-800D-47A5-9378-607541187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zh-CN" altLang="en-US" dirty="0"/>
                  <a:t>       优化之后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开始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Eratosthenes</a:t>
                </a:r>
                <a:r>
                  <a:rPr lang="zh-CN" altLang="en-US" dirty="0"/>
                  <a:t>筛法依然会重复标记合数。例如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既会被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又会被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标记，在标记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的倍数时，</a:t>
                </a:r>
                <a:r>
                  <a:rPr lang="en-US" altLang="zh-CN" dirty="0"/>
                  <a:t>12=6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，在标记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的倍数时，</a:t>
                </a:r>
                <a:r>
                  <a:rPr lang="en-US" altLang="zh-CN" dirty="0"/>
                  <a:t>12=4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，其根本原因是我们没有确定出唯一的产生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的方式。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   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86BCC8-800D-47A5-9378-607541187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 r="-2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F3D534A-A05F-4A6E-AC20-E358BF03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350" y="49212"/>
            <a:ext cx="1612900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1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7F831-015D-4257-A4BF-16F0C728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	</a:t>
            </a:r>
            <a:r>
              <a:rPr lang="zh-CN" altLang="en-US" b="1" dirty="0"/>
              <a:t>线性筛法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8E806-B0DF-49DD-8802-185EF7706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3074" cy="4351338"/>
          </a:xfrm>
        </p:spPr>
        <p:txBody>
          <a:bodyPr/>
          <a:lstStyle/>
          <a:p>
            <a:pPr marL="0" lvl="2" indent="0">
              <a:buNone/>
            </a:pPr>
            <a:r>
              <a:rPr lang="zh-CN" altLang="en-US" dirty="0"/>
              <a:t>        线性筛法通过</a:t>
            </a:r>
            <a:r>
              <a:rPr lang="en-US" altLang="zh-CN" dirty="0"/>
              <a:t>”</a:t>
            </a:r>
            <a:r>
              <a:rPr lang="zh-CN" altLang="en-US" dirty="0"/>
              <a:t>从小到大累积因子</a:t>
            </a:r>
            <a:r>
              <a:rPr lang="en-US" altLang="zh-CN" dirty="0"/>
              <a:t>”</a:t>
            </a:r>
            <a:r>
              <a:rPr lang="zh-CN" altLang="en-US" dirty="0"/>
              <a:t>的方式标记每个合数，即让</a:t>
            </a:r>
            <a:r>
              <a:rPr lang="en-US" altLang="zh-CN" dirty="0"/>
              <a:t>12</a:t>
            </a:r>
            <a:r>
              <a:rPr lang="zh-CN" altLang="en-US" dirty="0"/>
              <a:t>只有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一种产生方式。设数组</a:t>
            </a:r>
            <a:r>
              <a:rPr lang="en-US" altLang="zh-CN" dirty="0"/>
              <a:t>v</a:t>
            </a:r>
            <a:r>
              <a:rPr lang="zh-CN" altLang="en-US" dirty="0"/>
              <a:t>记录每个数的最小质因子，我们按照以下步骤维护</a:t>
            </a:r>
            <a:r>
              <a:rPr lang="en-US" altLang="zh-CN" dirty="0"/>
              <a:t>v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lvl="2" indent="0">
              <a:buNone/>
            </a:pPr>
            <a:r>
              <a:rPr lang="en-US" altLang="zh-CN" dirty="0"/>
              <a:t>	1.</a:t>
            </a:r>
            <a:r>
              <a:rPr lang="zh-CN" altLang="en-US" dirty="0"/>
              <a:t>依次考虑</a:t>
            </a:r>
            <a:r>
              <a:rPr lang="en-US" altLang="zh-CN" dirty="0"/>
              <a:t>2~N</a:t>
            </a:r>
            <a:r>
              <a:rPr lang="zh-CN" altLang="en-US" dirty="0"/>
              <a:t>之间的每一个数</a:t>
            </a:r>
            <a:r>
              <a:rPr lang="en-US" altLang="zh-CN" dirty="0"/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lvl="2" indent="0">
              <a:buNone/>
            </a:pPr>
            <a:r>
              <a:rPr lang="en-US" altLang="zh-CN" dirty="0"/>
              <a:t>	2.</a:t>
            </a:r>
            <a:r>
              <a:rPr lang="zh-CN" altLang="en-US" dirty="0"/>
              <a:t>若</a:t>
            </a:r>
            <a:r>
              <a:rPr lang="en-US" altLang="zh-CN" dirty="0"/>
              <a:t>v[i]=0,</a:t>
            </a:r>
            <a:r>
              <a:rPr lang="zh-CN" altLang="en-US" dirty="0"/>
              <a:t>说明</a:t>
            </a:r>
            <a:r>
              <a:rPr lang="en-US" altLang="zh-CN" dirty="0"/>
              <a:t>i</a:t>
            </a:r>
            <a:r>
              <a:rPr lang="zh-CN" altLang="en-US" dirty="0"/>
              <a:t>是质数</a:t>
            </a:r>
            <a:r>
              <a:rPr lang="en-US" altLang="zh-CN" dirty="0"/>
              <a:t>,</a:t>
            </a:r>
            <a:r>
              <a:rPr lang="zh-CN" altLang="en-US" dirty="0"/>
              <a:t>令</a:t>
            </a:r>
            <a:r>
              <a:rPr lang="en-US" altLang="zh-CN" dirty="0"/>
              <a:t>v[i]=i</a:t>
            </a:r>
            <a:r>
              <a:rPr lang="zh-CN" altLang="en-US" dirty="0"/>
              <a:t>，把它保存下来。</a:t>
            </a:r>
            <a:endParaRPr lang="en-US" altLang="zh-CN" dirty="0"/>
          </a:p>
          <a:p>
            <a:pPr marL="0" lvl="2" indent="0">
              <a:buNone/>
            </a:pPr>
            <a:r>
              <a:rPr lang="en-US" altLang="zh-CN" dirty="0"/>
              <a:t>	3.</a:t>
            </a:r>
            <a:r>
              <a:rPr lang="zh-CN" altLang="en-US" dirty="0"/>
              <a:t>扫描不大于</a:t>
            </a:r>
            <a:r>
              <a:rPr lang="en-US" altLang="zh-CN" dirty="0"/>
              <a:t>v[i]</a:t>
            </a:r>
            <a:r>
              <a:rPr lang="zh-CN" altLang="en-US" dirty="0"/>
              <a:t>的每个质数</a:t>
            </a:r>
            <a:r>
              <a:rPr lang="en-US" altLang="zh-CN" dirty="0"/>
              <a:t>p,</a:t>
            </a:r>
            <a:r>
              <a:rPr lang="zh-CN" altLang="en-US" dirty="0"/>
              <a:t>令</a:t>
            </a:r>
            <a:r>
              <a:rPr lang="en-US" altLang="zh-CN" dirty="0"/>
              <a:t>v[i*p]=p</a:t>
            </a:r>
            <a:r>
              <a:rPr lang="zh-CN" altLang="en-US" dirty="0"/>
              <a:t>。也就是在</a:t>
            </a:r>
            <a:r>
              <a:rPr lang="en-US" altLang="zh-CN" dirty="0"/>
              <a:t>i</a:t>
            </a:r>
            <a:r>
              <a:rPr lang="zh-CN" altLang="en-US" dirty="0"/>
              <a:t>的基础上累积每个质因子</a:t>
            </a:r>
            <a:r>
              <a:rPr lang="en-US" altLang="zh-CN" dirty="0"/>
              <a:t>p</a:t>
            </a:r>
            <a:r>
              <a:rPr lang="zh-CN" altLang="en-US" dirty="0"/>
              <a:t>。因为</a:t>
            </a:r>
            <a:r>
              <a:rPr lang="en-US" altLang="zh-CN" dirty="0"/>
              <a:t>p&lt;=v[i],</a:t>
            </a:r>
            <a:r>
              <a:rPr lang="zh-CN" altLang="en-US" dirty="0"/>
              <a:t>所以</a:t>
            </a:r>
            <a:r>
              <a:rPr lang="en-US" altLang="zh-CN" dirty="0"/>
              <a:t>p</a:t>
            </a:r>
            <a:r>
              <a:rPr lang="zh-CN" altLang="en-US" dirty="0"/>
              <a:t>就是合数</a:t>
            </a:r>
            <a:r>
              <a:rPr lang="en-US" altLang="zh-CN" dirty="0"/>
              <a:t>i*p</a:t>
            </a:r>
            <a:r>
              <a:rPr lang="zh-CN" altLang="en-US" dirty="0"/>
              <a:t>的最小质因子。</a:t>
            </a:r>
            <a:endParaRPr lang="en-US" altLang="zh-CN" dirty="0"/>
          </a:p>
          <a:p>
            <a:pPr marL="0" lvl="2" indent="0">
              <a:buNone/>
            </a:pPr>
            <a:r>
              <a:rPr lang="zh-CN" altLang="en-US" dirty="0"/>
              <a:t>每个合数</a:t>
            </a:r>
            <a:r>
              <a:rPr lang="en-US" altLang="zh-CN" dirty="0"/>
              <a:t>i*p</a:t>
            </a:r>
            <a:r>
              <a:rPr lang="zh-CN" altLang="en-US" dirty="0"/>
              <a:t>只会被它的最小质因子</a:t>
            </a:r>
            <a:r>
              <a:rPr lang="en-US" altLang="zh-CN" dirty="0"/>
              <a:t>p</a:t>
            </a:r>
            <a:r>
              <a:rPr lang="zh-CN" altLang="en-US" dirty="0"/>
              <a:t>筛一次，时间复杂度为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lvl="2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4EB742-F5D5-4593-A894-EB34566DA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068" y="0"/>
            <a:ext cx="1612900" cy="1263650"/>
          </a:xfrm>
          <a:prstGeom prst="rect">
            <a:avLst/>
          </a:prstGeom>
        </p:spPr>
      </p:pic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DD9F7B41-D343-4EA6-B457-4F2F5BD8C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76499"/>
              </p:ext>
            </p:extLst>
          </p:nvPr>
        </p:nvGraphicFramePr>
        <p:xfrm>
          <a:off x="907196" y="4254716"/>
          <a:ext cx="10865700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6570">
                  <a:extLst>
                    <a:ext uri="{9D8B030D-6E8A-4147-A177-3AD203B41FA5}">
                      <a16:colId xmlns:a16="http://schemas.microsoft.com/office/drawing/2014/main" val="501532818"/>
                    </a:ext>
                  </a:extLst>
                </a:gridCol>
                <a:gridCol w="1086570">
                  <a:extLst>
                    <a:ext uri="{9D8B030D-6E8A-4147-A177-3AD203B41FA5}">
                      <a16:colId xmlns:a16="http://schemas.microsoft.com/office/drawing/2014/main" val="3862963085"/>
                    </a:ext>
                  </a:extLst>
                </a:gridCol>
                <a:gridCol w="1086570">
                  <a:extLst>
                    <a:ext uri="{9D8B030D-6E8A-4147-A177-3AD203B41FA5}">
                      <a16:colId xmlns:a16="http://schemas.microsoft.com/office/drawing/2014/main" val="1560116741"/>
                    </a:ext>
                  </a:extLst>
                </a:gridCol>
                <a:gridCol w="1086570">
                  <a:extLst>
                    <a:ext uri="{9D8B030D-6E8A-4147-A177-3AD203B41FA5}">
                      <a16:colId xmlns:a16="http://schemas.microsoft.com/office/drawing/2014/main" val="3672717958"/>
                    </a:ext>
                  </a:extLst>
                </a:gridCol>
                <a:gridCol w="1086570">
                  <a:extLst>
                    <a:ext uri="{9D8B030D-6E8A-4147-A177-3AD203B41FA5}">
                      <a16:colId xmlns:a16="http://schemas.microsoft.com/office/drawing/2014/main" val="1656527565"/>
                    </a:ext>
                  </a:extLst>
                </a:gridCol>
                <a:gridCol w="1086570">
                  <a:extLst>
                    <a:ext uri="{9D8B030D-6E8A-4147-A177-3AD203B41FA5}">
                      <a16:colId xmlns:a16="http://schemas.microsoft.com/office/drawing/2014/main" val="1735637176"/>
                    </a:ext>
                  </a:extLst>
                </a:gridCol>
                <a:gridCol w="1086570">
                  <a:extLst>
                    <a:ext uri="{9D8B030D-6E8A-4147-A177-3AD203B41FA5}">
                      <a16:colId xmlns:a16="http://schemas.microsoft.com/office/drawing/2014/main" val="3305288177"/>
                    </a:ext>
                  </a:extLst>
                </a:gridCol>
                <a:gridCol w="1086570">
                  <a:extLst>
                    <a:ext uri="{9D8B030D-6E8A-4147-A177-3AD203B41FA5}">
                      <a16:colId xmlns:a16="http://schemas.microsoft.com/office/drawing/2014/main" val="533682598"/>
                    </a:ext>
                  </a:extLst>
                </a:gridCol>
                <a:gridCol w="1086570">
                  <a:extLst>
                    <a:ext uri="{9D8B030D-6E8A-4147-A177-3AD203B41FA5}">
                      <a16:colId xmlns:a16="http://schemas.microsoft.com/office/drawing/2014/main" val="3425344366"/>
                    </a:ext>
                  </a:extLst>
                </a:gridCol>
                <a:gridCol w="1086570">
                  <a:extLst>
                    <a:ext uri="{9D8B030D-6E8A-4147-A177-3AD203B41FA5}">
                      <a16:colId xmlns:a16="http://schemas.microsoft.com/office/drawing/2014/main" val="2794407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31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分解式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8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v[i]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29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P&lt;=v[i]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4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i*p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593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39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B77FA92-D040-4BCB-BC23-2AFD6EDD2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48" y="2243987"/>
            <a:ext cx="6071913" cy="3336333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3C48D4A5-7F50-48C5-8D22-F9E78028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				</a:t>
            </a:r>
            <a:r>
              <a:rPr lang="zh-CN" altLang="en-US" b="1" dirty="0"/>
              <a:t>线性筛法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3940D0B-6FE7-4E05-AC5B-E89A32928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068" y="0"/>
            <a:ext cx="1612900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7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089AA-9562-4321-B46A-94BE850D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607"/>
            <a:ext cx="10392530" cy="1112044"/>
          </a:xfrm>
        </p:spPr>
        <p:txBody>
          <a:bodyPr/>
          <a:lstStyle/>
          <a:p>
            <a:r>
              <a:rPr lang="en-US" altLang="zh-CN" b="1" dirty="0"/>
              <a:t>			</a:t>
            </a:r>
            <a:r>
              <a:rPr lang="zh-CN" altLang="en-US" b="1" dirty="0"/>
              <a:t>不同质因子个数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23BD8-4682-4EE5-8305-576A864B5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96" y="1087372"/>
            <a:ext cx="11161258" cy="51673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设计算法：求</a:t>
            </a:r>
            <a:r>
              <a:rPr lang="en-US" altLang="zh-CN" dirty="0"/>
              <a:t>1-n</a:t>
            </a:r>
            <a:r>
              <a:rPr lang="zh-CN" altLang="en-US" dirty="0"/>
              <a:t>中每个数有多少个不同的质因子。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算法设计如下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sz="2000" dirty="0"/>
              <a:t>设数组</a:t>
            </a:r>
            <a:r>
              <a:rPr lang="en-US" altLang="zh-CN" sz="2000" dirty="0"/>
              <a:t>v</a:t>
            </a:r>
            <a:r>
              <a:rPr lang="zh-CN" altLang="en-US" sz="2000" dirty="0"/>
              <a:t>记录每个数的最小质因子</a:t>
            </a:r>
            <a:r>
              <a:rPr lang="en-US" altLang="zh-CN" sz="2000" dirty="0"/>
              <a:t>,</a:t>
            </a:r>
            <a:r>
              <a:rPr lang="zh-CN" altLang="en-US" sz="2000" dirty="0"/>
              <a:t>数组</a:t>
            </a:r>
            <a:r>
              <a:rPr lang="en-US" altLang="zh-CN" sz="2000" dirty="0"/>
              <a:t>d</a:t>
            </a:r>
            <a:r>
              <a:rPr lang="zh-CN" altLang="en-US" sz="2000" dirty="0"/>
              <a:t>记录每个数不同的质因子个数，我们按照以下步骤维护</a:t>
            </a:r>
            <a:r>
              <a:rPr lang="en-US" altLang="zh-CN" sz="2000" dirty="0"/>
              <a:t>v </a:t>
            </a:r>
            <a:r>
              <a:rPr lang="zh-CN" altLang="en-US" sz="2000" dirty="0"/>
              <a:t>和</a:t>
            </a:r>
            <a:r>
              <a:rPr lang="en-US" altLang="zh-CN" sz="2000" dirty="0"/>
              <a:t>d</a:t>
            </a:r>
            <a:r>
              <a:rPr lang="zh-CN" altLang="en-US" sz="2000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	1.</a:t>
            </a:r>
            <a:r>
              <a:rPr lang="zh-CN" altLang="en-US" sz="1800" dirty="0"/>
              <a:t>依次考虑</a:t>
            </a:r>
            <a:r>
              <a:rPr lang="en-US" altLang="zh-CN" sz="1800" dirty="0"/>
              <a:t>2~N</a:t>
            </a:r>
            <a:r>
              <a:rPr lang="zh-CN" altLang="en-US" sz="1800" dirty="0"/>
              <a:t>之间的每一个数</a:t>
            </a:r>
            <a:r>
              <a:rPr lang="en-US" altLang="zh-CN" sz="1800" dirty="0"/>
              <a:t>i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lvl="2" indent="0">
              <a:buNone/>
            </a:pPr>
            <a:r>
              <a:rPr lang="en-US" altLang="zh-CN" sz="1800" dirty="0"/>
              <a:t>	2.</a:t>
            </a:r>
            <a:r>
              <a:rPr lang="zh-CN" altLang="en-US" sz="1800" dirty="0"/>
              <a:t>若</a:t>
            </a:r>
            <a:r>
              <a:rPr lang="en-US" altLang="zh-CN" sz="1800" dirty="0"/>
              <a:t>v[i]=0,</a:t>
            </a:r>
            <a:r>
              <a:rPr lang="zh-CN" altLang="en-US" sz="1800" dirty="0"/>
              <a:t>说明</a:t>
            </a:r>
            <a:r>
              <a:rPr lang="en-US" altLang="zh-CN" sz="1800" dirty="0"/>
              <a:t>i</a:t>
            </a:r>
            <a:r>
              <a:rPr lang="zh-CN" altLang="en-US" sz="1800" dirty="0"/>
              <a:t>是质数</a:t>
            </a:r>
            <a:r>
              <a:rPr lang="en-US" altLang="zh-CN" sz="1800" dirty="0"/>
              <a:t>,</a:t>
            </a:r>
            <a:r>
              <a:rPr lang="zh-CN" altLang="en-US" sz="1800" dirty="0"/>
              <a:t>令</a:t>
            </a:r>
            <a:r>
              <a:rPr lang="en-US" altLang="zh-CN" sz="1800" dirty="0"/>
              <a:t>v[i]=i,d[i]=1</a:t>
            </a:r>
            <a:r>
              <a:rPr lang="zh-CN" altLang="en-US" sz="1800" dirty="0"/>
              <a:t>把它保存下来。</a:t>
            </a:r>
            <a:endParaRPr lang="en-US" altLang="zh-CN" sz="1800" dirty="0"/>
          </a:p>
          <a:p>
            <a:pPr marL="0" lvl="2" indent="0">
              <a:buNone/>
            </a:pPr>
            <a:r>
              <a:rPr lang="en-US" altLang="zh-CN" sz="1800" dirty="0"/>
              <a:t>	3.</a:t>
            </a:r>
            <a:r>
              <a:rPr lang="zh-CN" altLang="en-US" sz="1800" dirty="0"/>
              <a:t>扫描不大于</a:t>
            </a:r>
            <a:r>
              <a:rPr lang="en-US" altLang="zh-CN" sz="1800" dirty="0"/>
              <a:t>v[i]</a:t>
            </a:r>
            <a:r>
              <a:rPr lang="zh-CN" altLang="en-US" sz="1800" dirty="0"/>
              <a:t>的每个质数</a:t>
            </a:r>
            <a:r>
              <a:rPr lang="en-US" altLang="zh-CN" sz="1800" dirty="0"/>
              <a:t>p,</a:t>
            </a:r>
            <a:r>
              <a:rPr lang="zh-CN" altLang="en-US" sz="1800" dirty="0"/>
              <a:t>令</a:t>
            </a:r>
            <a:r>
              <a:rPr lang="en-US" altLang="zh-CN" sz="1800" dirty="0"/>
              <a:t>v[i*p]=p</a:t>
            </a:r>
            <a:r>
              <a:rPr lang="zh-CN" altLang="en-US" sz="1800" dirty="0"/>
              <a:t>，如果</a:t>
            </a:r>
            <a:r>
              <a:rPr lang="en-US" altLang="zh-CN" sz="1800" dirty="0"/>
              <a:t>v[i]</a:t>
            </a:r>
            <a:r>
              <a:rPr lang="zh-CN" altLang="en-US" sz="1800" dirty="0"/>
              <a:t>不等于</a:t>
            </a:r>
            <a:r>
              <a:rPr lang="en-US" altLang="zh-CN" sz="1800" dirty="0"/>
              <a:t>p</a:t>
            </a:r>
            <a:r>
              <a:rPr lang="zh-CN" altLang="en-US" sz="1800" dirty="0"/>
              <a:t>则令</a:t>
            </a:r>
            <a:r>
              <a:rPr lang="en-US" altLang="zh-CN" sz="1800" dirty="0"/>
              <a:t>:d[i*p]=d[i]+1,</a:t>
            </a:r>
            <a:r>
              <a:rPr lang="zh-CN" altLang="en-US" sz="1800" dirty="0"/>
              <a:t>否则</a:t>
            </a:r>
            <a:r>
              <a:rPr lang="en-US" altLang="zh-CN" sz="1800" dirty="0"/>
              <a:t>d[i*p]=d[i]</a:t>
            </a:r>
          </a:p>
          <a:p>
            <a:pPr marL="0" lvl="2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20A507-2109-4424-BB1C-D72B3BC8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068" y="0"/>
            <a:ext cx="1612900" cy="1263650"/>
          </a:xfrm>
          <a:prstGeom prst="rect">
            <a:avLst/>
          </a:prstGeom>
        </p:spPr>
      </p:pic>
      <p:graphicFrame>
        <p:nvGraphicFramePr>
          <p:cNvPr id="12" name="表格 10">
            <a:extLst>
              <a:ext uri="{FF2B5EF4-FFF2-40B4-BE49-F238E27FC236}">
                <a16:creationId xmlns:a16="http://schemas.microsoft.com/office/drawing/2014/main" id="{ADAD178F-5D15-444B-9285-0F6E636D6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04240"/>
              </p:ext>
            </p:extLst>
          </p:nvPr>
        </p:nvGraphicFramePr>
        <p:xfrm>
          <a:off x="776925" y="3916428"/>
          <a:ext cx="10515080" cy="191795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1508">
                  <a:extLst>
                    <a:ext uri="{9D8B030D-6E8A-4147-A177-3AD203B41FA5}">
                      <a16:colId xmlns:a16="http://schemas.microsoft.com/office/drawing/2014/main" val="501532818"/>
                    </a:ext>
                  </a:extLst>
                </a:gridCol>
                <a:gridCol w="1051508">
                  <a:extLst>
                    <a:ext uri="{9D8B030D-6E8A-4147-A177-3AD203B41FA5}">
                      <a16:colId xmlns:a16="http://schemas.microsoft.com/office/drawing/2014/main" val="3862963085"/>
                    </a:ext>
                  </a:extLst>
                </a:gridCol>
                <a:gridCol w="1051508">
                  <a:extLst>
                    <a:ext uri="{9D8B030D-6E8A-4147-A177-3AD203B41FA5}">
                      <a16:colId xmlns:a16="http://schemas.microsoft.com/office/drawing/2014/main" val="1560116741"/>
                    </a:ext>
                  </a:extLst>
                </a:gridCol>
                <a:gridCol w="1051508">
                  <a:extLst>
                    <a:ext uri="{9D8B030D-6E8A-4147-A177-3AD203B41FA5}">
                      <a16:colId xmlns:a16="http://schemas.microsoft.com/office/drawing/2014/main" val="3672717958"/>
                    </a:ext>
                  </a:extLst>
                </a:gridCol>
                <a:gridCol w="1051508">
                  <a:extLst>
                    <a:ext uri="{9D8B030D-6E8A-4147-A177-3AD203B41FA5}">
                      <a16:colId xmlns:a16="http://schemas.microsoft.com/office/drawing/2014/main" val="1656527565"/>
                    </a:ext>
                  </a:extLst>
                </a:gridCol>
                <a:gridCol w="1051508">
                  <a:extLst>
                    <a:ext uri="{9D8B030D-6E8A-4147-A177-3AD203B41FA5}">
                      <a16:colId xmlns:a16="http://schemas.microsoft.com/office/drawing/2014/main" val="1735637176"/>
                    </a:ext>
                  </a:extLst>
                </a:gridCol>
                <a:gridCol w="1051508">
                  <a:extLst>
                    <a:ext uri="{9D8B030D-6E8A-4147-A177-3AD203B41FA5}">
                      <a16:colId xmlns:a16="http://schemas.microsoft.com/office/drawing/2014/main" val="3305288177"/>
                    </a:ext>
                  </a:extLst>
                </a:gridCol>
                <a:gridCol w="1051508">
                  <a:extLst>
                    <a:ext uri="{9D8B030D-6E8A-4147-A177-3AD203B41FA5}">
                      <a16:colId xmlns:a16="http://schemas.microsoft.com/office/drawing/2014/main" val="533682598"/>
                    </a:ext>
                  </a:extLst>
                </a:gridCol>
                <a:gridCol w="1051508">
                  <a:extLst>
                    <a:ext uri="{9D8B030D-6E8A-4147-A177-3AD203B41FA5}">
                      <a16:colId xmlns:a16="http://schemas.microsoft.com/office/drawing/2014/main" val="3425344366"/>
                    </a:ext>
                  </a:extLst>
                </a:gridCol>
                <a:gridCol w="1051508">
                  <a:extLst>
                    <a:ext uri="{9D8B030D-6E8A-4147-A177-3AD203B41FA5}">
                      <a16:colId xmlns:a16="http://schemas.microsoft.com/office/drawing/2014/main" val="2794407763"/>
                    </a:ext>
                  </a:extLst>
                </a:gridCol>
              </a:tblGrid>
              <a:tr h="4345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31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v[i]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29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P&lt;=v[i]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4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i*p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59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31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12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94CF616A-3FB6-446A-839B-24A0A141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08357" cy="461666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			</a:t>
            </a:r>
            <a:r>
              <a:rPr lang="zh-CN" altLang="en-US" b="1" dirty="0"/>
              <a:t>预处理因子和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3C9C4F-13AC-47C9-BA8E-DB52185101BE}"/>
              </a:ext>
            </a:extLst>
          </p:cNvPr>
          <p:cNvSpPr txBox="1"/>
          <p:nvPr/>
        </p:nvSpPr>
        <p:spPr>
          <a:xfrm>
            <a:off x="838200" y="1038709"/>
            <a:ext cx="6671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/>
              <a:t>设计算法：求</a:t>
            </a:r>
            <a:r>
              <a:rPr lang="en-US" altLang="zh-CN" sz="2400" dirty="0"/>
              <a:t>1-n</a:t>
            </a:r>
            <a:r>
              <a:rPr lang="zh-CN" altLang="en-US" sz="2400" dirty="0"/>
              <a:t>中每个数的因子和？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37C287-5CF3-47F1-B90C-52BD53318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068" y="0"/>
            <a:ext cx="1612900" cy="1263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050411B-3A16-43DE-A09B-3495D3976FE3}"/>
                  </a:ext>
                </a:extLst>
              </p:cNvPr>
              <p:cNvSpPr txBox="1"/>
              <p:nvPr/>
            </p:nvSpPr>
            <p:spPr>
              <a:xfrm>
                <a:off x="122548" y="1500374"/>
                <a:ext cx="11949653" cy="2621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算法设计如下</a:t>
                </a:r>
                <a:r>
                  <a:rPr lang="en-US" altLang="zh-CN" sz="2400" dirty="0"/>
                  <a:t>: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设数组</a:t>
                </a:r>
                <a:r>
                  <a:rPr lang="en-US" altLang="zh-CN" sz="2000" dirty="0"/>
                  <a:t>v</a:t>
                </a:r>
                <a:r>
                  <a:rPr lang="zh-CN" altLang="en-US" sz="2000" dirty="0"/>
                  <a:t>记录每个数的最小质因子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数组</a:t>
                </a:r>
                <a:r>
                  <a:rPr lang="en-US" altLang="zh-CN" sz="2000" dirty="0"/>
                  <a:t>sum</a:t>
                </a:r>
                <a:r>
                  <a:rPr lang="zh-CN" altLang="en-US" sz="2000" dirty="0"/>
                  <a:t>记录每个数的因子和，数组</a:t>
                </a:r>
                <a:r>
                  <a:rPr lang="en-US" altLang="zh-CN" sz="2000" dirty="0"/>
                  <a:t>c</a:t>
                </a:r>
                <a:r>
                  <a:rPr lang="zh-CN" altLang="en-US" sz="2000" dirty="0"/>
                  <a:t>维护最小因子的个数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我们按照以下步骤维护</a:t>
                </a:r>
                <a:r>
                  <a:rPr lang="en-US" altLang="zh-CN" sz="2000" dirty="0" err="1"/>
                  <a:t>v,c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sum</a:t>
                </a:r>
                <a:r>
                  <a:rPr lang="zh-CN" altLang="en-US" sz="2000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400" dirty="0"/>
                  <a:t>	1.</a:t>
                </a:r>
                <a:r>
                  <a:rPr lang="zh-CN" altLang="en-US" sz="1800" dirty="0"/>
                  <a:t>依次考虑</a:t>
                </a:r>
                <a:r>
                  <a:rPr lang="en-US" altLang="zh-CN" sz="1800" dirty="0"/>
                  <a:t>2~N</a:t>
                </a:r>
                <a:r>
                  <a:rPr lang="zh-CN" altLang="en-US" sz="1800" dirty="0"/>
                  <a:t>之间的每一个数</a:t>
                </a:r>
                <a:r>
                  <a:rPr lang="en-US" altLang="zh-CN" sz="1800" dirty="0"/>
                  <a:t>i</a:t>
                </a:r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pPr marL="0" lvl="2" indent="0">
                  <a:buNone/>
                </a:pPr>
                <a:r>
                  <a:rPr lang="en-US" altLang="zh-CN" sz="1800" dirty="0"/>
                  <a:t>	2.</a:t>
                </a:r>
                <a:r>
                  <a:rPr lang="zh-CN" altLang="en-US" sz="1800" dirty="0"/>
                  <a:t>若</a:t>
                </a:r>
                <a:r>
                  <a:rPr lang="en-US" altLang="zh-CN" sz="1800" dirty="0"/>
                  <a:t>v[i]=0,</a:t>
                </a:r>
                <a:r>
                  <a:rPr lang="zh-CN" altLang="en-US" sz="1800" dirty="0"/>
                  <a:t>说明</a:t>
                </a:r>
                <a:r>
                  <a:rPr lang="en-US" altLang="zh-CN" sz="1800" dirty="0"/>
                  <a:t>i</a:t>
                </a:r>
                <a:r>
                  <a:rPr lang="zh-CN" altLang="en-US" sz="1800" dirty="0"/>
                  <a:t>是质数</a:t>
                </a:r>
                <a:r>
                  <a:rPr lang="en-US" altLang="zh-CN" sz="1800" dirty="0"/>
                  <a:t>,</a:t>
                </a:r>
                <a:r>
                  <a:rPr lang="zh-CN" altLang="en-US" sz="1800" dirty="0"/>
                  <a:t>令</a:t>
                </a:r>
                <a:r>
                  <a:rPr lang="en-US" altLang="zh-CN" sz="1800" dirty="0"/>
                  <a:t>v[i]=i,c</a:t>
                </a:r>
                <a:r>
                  <a:rPr lang="en-US" altLang="zh-CN" dirty="0"/>
                  <a:t>[i]=1,sum[i]=i+1</a:t>
                </a:r>
                <a:r>
                  <a:rPr lang="zh-CN" altLang="en-US" sz="1800" dirty="0"/>
                  <a:t>把它保存下来。</a:t>
                </a:r>
                <a:endParaRPr lang="en-US" altLang="zh-CN" sz="1800" dirty="0"/>
              </a:p>
              <a:p>
                <a:pPr marL="0" lvl="2"/>
                <a:r>
                  <a:rPr lang="en-US" altLang="zh-CN" dirty="0"/>
                  <a:t> 	3.</a:t>
                </a:r>
                <a:r>
                  <a:rPr lang="zh-CN" altLang="en-US" dirty="0"/>
                  <a:t>扫描不大于</a:t>
                </a:r>
                <a:r>
                  <a:rPr lang="en-US" altLang="zh-CN" dirty="0"/>
                  <a:t>v[i]</a:t>
                </a:r>
                <a:r>
                  <a:rPr lang="zh-CN" altLang="en-US" dirty="0"/>
                  <a:t>的每个质数</a:t>
                </a:r>
                <a:r>
                  <a:rPr lang="en-US" altLang="zh-CN" dirty="0"/>
                  <a:t>p,</a:t>
                </a:r>
                <a:r>
                  <a:rPr lang="zh-CN" altLang="en-US" dirty="0"/>
                  <a:t>令</a:t>
                </a:r>
                <a:r>
                  <a:rPr lang="en-US" altLang="zh-CN" dirty="0"/>
                  <a:t>v[i*p]=p</a:t>
                </a:r>
                <a:r>
                  <a:rPr lang="zh-CN" altLang="en-US" dirty="0"/>
                  <a:t>，如果</a:t>
                </a:r>
                <a:r>
                  <a:rPr lang="en-US" altLang="zh-CN" dirty="0"/>
                  <a:t>v[i]</a:t>
                </a:r>
                <a:r>
                  <a:rPr lang="zh-CN" altLang="en-US" dirty="0"/>
                  <a:t>不等于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则令</a:t>
                </a:r>
                <a:r>
                  <a:rPr lang="en-US" altLang="zh-CN" dirty="0"/>
                  <a:t>:c[i*p]=1,sum[i*p]=sum[i]*(1+p)</a:t>
                </a:r>
              </a:p>
              <a:p>
                <a:pPr marL="0" lvl="2"/>
                <a:r>
                  <a:rPr lang="en-US" altLang="zh-CN" dirty="0"/>
                  <a:t>	</a:t>
                </a:r>
                <a:r>
                  <a:rPr lang="zh-CN" altLang="en-US" dirty="0"/>
                  <a:t>否则</a:t>
                </a:r>
                <a:r>
                  <a:rPr lang="en-US" altLang="zh-CN" dirty="0"/>
                  <a:t>:c[i*p]=c[i]+1,sum[i*p]=sum[i]/(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dirty="0"/>
                  <a:t>)*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</a:p>
              <a:p>
                <a:pPr marL="0" lvl="2"/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050411B-3A16-43DE-A09B-3495D3976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8" y="1500374"/>
                <a:ext cx="11949653" cy="2621359"/>
              </a:xfrm>
              <a:prstGeom prst="rect">
                <a:avLst/>
              </a:prstGeom>
              <a:blipFill>
                <a:blip r:embed="rId3"/>
                <a:stretch>
                  <a:fillRect l="-765" t="-1628" r="-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10">
            <a:extLst>
              <a:ext uri="{FF2B5EF4-FFF2-40B4-BE49-F238E27FC236}">
                <a16:creationId xmlns:a16="http://schemas.microsoft.com/office/drawing/2014/main" id="{228945BC-59D9-472C-9E23-0E3D61479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1620"/>
              </p:ext>
            </p:extLst>
          </p:nvPr>
        </p:nvGraphicFramePr>
        <p:xfrm>
          <a:off x="688755" y="3932115"/>
          <a:ext cx="10515080" cy="228834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1508">
                  <a:extLst>
                    <a:ext uri="{9D8B030D-6E8A-4147-A177-3AD203B41FA5}">
                      <a16:colId xmlns:a16="http://schemas.microsoft.com/office/drawing/2014/main" val="501532818"/>
                    </a:ext>
                  </a:extLst>
                </a:gridCol>
                <a:gridCol w="1051508">
                  <a:extLst>
                    <a:ext uri="{9D8B030D-6E8A-4147-A177-3AD203B41FA5}">
                      <a16:colId xmlns:a16="http://schemas.microsoft.com/office/drawing/2014/main" val="3862963085"/>
                    </a:ext>
                  </a:extLst>
                </a:gridCol>
                <a:gridCol w="1051508">
                  <a:extLst>
                    <a:ext uri="{9D8B030D-6E8A-4147-A177-3AD203B41FA5}">
                      <a16:colId xmlns:a16="http://schemas.microsoft.com/office/drawing/2014/main" val="1560116741"/>
                    </a:ext>
                  </a:extLst>
                </a:gridCol>
                <a:gridCol w="1051508">
                  <a:extLst>
                    <a:ext uri="{9D8B030D-6E8A-4147-A177-3AD203B41FA5}">
                      <a16:colId xmlns:a16="http://schemas.microsoft.com/office/drawing/2014/main" val="3672717958"/>
                    </a:ext>
                  </a:extLst>
                </a:gridCol>
                <a:gridCol w="1051508">
                  <a:extLst>
                    <a:ext uri="{9D8B030D-6E8A-4147-A177-3AD203B41FA5}">
                      <a16:colId xmlns:a16="http://schemas.microsoft.com/office/drawing/2014/main" val="1656527565"/>
                    </a:ext>
                  </a:extLst>
                </a:gridCol>
                <a:gridCol w="1051508">
                  <a:extLst>
                    <a:ext uri="{9D8B030D-6E8A-4147-A177-3AD203B41FA5}">
                      <a16:colId xmlns:a16="http://schemas.microsoft.com/office/drawing/2014/main" val="1735637176"/>
                    </a:ext>
                  </a:extLst>
                </a:gridCol>
                <a:gridCol w="1051508">
                  <a:extLst>
                    <a:ext uri="{9D8B030D-6E8A-4147-A177-3AD203B41FA5}">
                      <a16:colId xmlns:a16="http://schemas.microsoft.com/office/drawing/2014/main" val="3305288177"/>
                    </a:ext>
                  </a:extLst>
                </a:gridCol>
                <a:gridCol w="1051508">
                  <a:extLst>
                    <a:ext uri="{9D8B030D-6E8A-4147-A177-3AD203B41FA5}">
                      <a16:colId xmlns:a16="http://schemas.microsoft.com/office/drawing/2014/main" val="533682598"/>
                    </a:ext>
                  </a:extLst>
                </a:gridCol>
                <a:gridCol w="1051508">
                  <a:extLst>
                    <a:ext uri="{9D8B030D-6E8A-4147-A177-3AD203B41FA5}">
                      <a16:colId xmlns:a16="http://schemas.microsoft.com/office/drawing/2014/main" val="3425344366"/>
                    </a:ext>
                  </a:extLst>
                </a:gridCol>
                <a:gridCol w="1051508">
                  <a:extLst>
                    <a:ext uri="{9D8B030D-6E8A-4147-A177-3AD203B41FA5}">
                      <a16:colId xmlns:a16="http://schemas.microsoft.com/office/drawing/2014/main" val="2794407763"/>
                    </a:ext>
                  </a:extLst>
                </a:gridCol>
              </a:tblGrid>
              <a:tr h="43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31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v[i]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29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P&lt;=v[i]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4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i*p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59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31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93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32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722</Words>
  <Application>Microsoft Office PowerPoint</Application>
  <PresentationFormat>宽屏</PresentationFormat>
  <Paragraphs>72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ACM中的常用数学知识(第二讲)</vt:lpstr>
      <vt:lpstr>线性筛法</vt:lpstr>
      <vt:lpstr>    线性筛法</vt:lpstr>
      <vt:lpstr>    线性筛法</vt:lpstr>
      <vt:lpstr>   不同质因子个数</vt:lpstr>
      <vt:lpstr>   预处理因子和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ACM中的常用数学知识(第二讲)</dc:title>
  <dc:creator>1520407273@qq.com</dc:creator>
  <cp:lastModifiedBy>1520407273@qq.com</cp:lastModifiedBy>
  <cp:revision>7</cp:revision>
  <dcterms:created xsi:type="dcterms:W3CDTF">2021-12-26T02:18:10Z</dcterms:created>
  <dcterms:modified xsi:type="dcterms:W3CDTF">2021-12-30T13:15:43Z</dcterms:modified>
</cp:coreProperties>
</file>