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3"/>
    <p:sldId id="256" r:id="rId4"/>
    <p:sldId id="272" r:id="rId5"/>
    <p:sldId id="273" r:id="rId6"/>
    <p:sldId id="257" r:id="rId7"/>
    <p:sldId id="258" r:id="rId8"/>
    <p:sldId id="259" r:id="rId9"/>
    <p:sldId id="260" r:id="rId10"/>
    <p:sldId id="262" r:id="rId11"/>
    <p:sldId id="274" r:id="rId12"/>
    <p:sldId id="263" r:id="rId13"/>
    <p:sldId id="264" r:id="rId14"/>
    <p:sldId id="289" r:id="rId15"/>
    <p:sldId id="290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F63E-C94D-4DA6-9944-1DCA33A6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B728-2E9E-4C74-BAAB-E712AC1A36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en-US" altLang="zh-CN" b="1" dirty="0"/>
              <a:t>ACM</a:t>
            </a:r>
            <a:r>
              <a:rPr lang="zh-CN" altLang="en-US" b="1" dirty="0"/>
              <a:t>中的常用数学知识</a:t>
            </a:r>
            <a:r>
              <a:rPr lang="en-US" altLang="zh-CN" b="1" dirty="0"/>
              <a:t>(</a:t>
            </a:r>
            <a:r>
              <a:rPr lang="zh-CN" altLang="en-US" b="1" dirty="0"/>
              <a:t>第一讲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077756" y="3923117"/>
            <a:ext cx="253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计</a:t>
            </a:r>
            <a:r>
              <a:rPr lang="en-US" altLang="zh-CN" sz="3200" dirty="0"/>
              <a:t>19-1 </a:t>
            </a:r>
            <a:r>
              <a:rPr lang="zh-CN" altLang="en-US" sz="3200" dirty="0"/>
              <a:t>郑然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8955" y="1208405"/>
                <a:ext cx="8229600" cy="392303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2825" b="1" dirty="0"/>
                  <a:t>试除法</a:t>
                </a:r>
                <a:r>
                  <a:rPr lang="en-US" altLang="zh-CN" sz="2825" b="1" dirty="0"/>
                  <a:t>:</a:t>
                </a:r>
                <a:endParaRPr lang="en-US" altLang="zh-CN" sz="2825" b="1" dirty="0"/>
              </a:p>
              <a:p>
                <a:pPr marL="0" indent="0">
                  <a:buNone/>
                </a:pPr>
                <a:r>
                  <a:rPr lang="en-US" altLang="zh-CN" sz="2825" dirty="0"/>
                  <a:t>	</a:t>
                </a:r>
                <a:r>
                  <a:rPr lang="zh-CN" altLang="en-US" sz="2825" dirty="0"/>
                  <a:t>结合质数判定的“试除法”和质数筛选的“</a:t>
                </a:r>
                <a:r>
                  <a:rPr lang="en-US" altLang="zh-CN" sz="2825" dirty="0"/>
                  <a:t>Eratosthenes</a:t>
                </a:r>
                <a:r>
                  <a:rPr lang="zh-CN" altLang="en-US" sz="2825" dirty="0"/>
                  <a:t>筛法”，我们可以扫描</a:t>
                </a:r>
                <a:r>
                  <a:rPr lang="en-US" altLang="zh-CN" sz="2825" dirty="0"/>
                  <a:t>2~[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25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25" i="1" dirty="0">
                            <a:latin typeface="Cambria Math" panose="02040503050406030204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sz="2825" dirty="0"/>
                  <a:t>]</a:t>
                </a:r>
                <a:r>
                  <a:rPr lang="zh-CN" altLang="en-US" sz="2825" dirty="0"/>
                  <a:t>的每个数</a:t>
                </a:r>
                <a:r>
                  <a:rPr lang="en-US" altLang="zh-CN" sz="2825" dirty="0"/>
                  <a:t>d,</a:t>
                </a:r>
                <a:r>
                  <a:rPr lang="zh-CN" altLang="en-US" sz="2825" dirty="0"/>
                  <a:t>若</a:t>
                </a:r>
                <a:r>
                  <a:rPr lang="en-US" altLang="zh-CN" sz="2825" dirty="0"/>
                  <a:t>d</a:t>
                </a:r>
                <a:r>
                  <a:rPr lang="zh-CN" altLang="en-US" sz="2825" dirty="0"/>
                  <a:t>能整除</a:t>
                </a:r>
                <a:r>
                  <a:rPr lang="en-US" altLang="zh-CN" sz="2825" dirty="0"/>
                  <a:t>N,</a:t>
                </a:r>
                <a:r>
                  <a:rPr lang="zh-CN" altLang="en-US" sz="2825" dirty="0"/>
                  <a:t>则从</a:t>
                </a:r>
                <a:r>
                  <a:rPr lang="en-US" altLang="zh-CN" sz="2825" dirty="0"/>
                  <a:t>N</a:t>
                </a:r>
                <a:r>
                  <a:rPr lang="zh-CN" altLang="en-US" sz="2825" dirty="0"/>
                  <a:t>中除掉所有的因子</a:t>
                </a:r>
                <a:r>
                  <a:rPr lang="en-US" altLang="zh-CN" sz="2825" dirty="0"/>
                  <a:t>d,</a:t>
                </a:r>
                <a:r>
                  <a:rPr lang="zh-CN" altLang="en-US" sz="2825" dirty="0"/>
                  <a:t>同时累计除去的</a:t>
                </a:r>
                <a:r>
                  <a:rPr lang="en-US" altLang="zh-CN" sz="2825" dirty="0"/>
                  <a:t>d</a:t>
                </a:r>
                <a:r>
                  <a:rPr lang="zh-CN" altLang="en-US" sz="2825" dirty="0"/>
                  <a:t>的个数。</a:t>
                </a:r>
                <a:endParaRPr lang="zh-CN" altLang="en-US" sz="2825" dirty="0"/>
              </a:p>
              <a:p>
                <a:pPr marL="0" indent="0">
                  <a:buNone/>
                </a:pPr>
                <a:r>
                  <a:rPr lang="zh-CN" altLang="en-US" sz="2825" dirty="0"/>
                  <a:t>因为一个合数的因子一定在扫描到这个合数之前就从</a:t>
                </a:r>
                <a:r>
                  <a:rPr lang="en-US" altLang="zh-CN" sz="2825" dirty="0"/>
                  <a:t>N</a:t>
                </a:r>
                <a:r>
                  <a:rPr lang="zh-CN" altLang="en-US" sz="2825" dirty="0"/>
                  <a:t>中被除掉了</a:t>
                </a:r>
                <a:r>
                  <a:rPr lang="en-US" altLang="zh-CN" sz="2825" dirty="0"/>
                  <a:t>,</a:t>
                </a:r>
                <a:r>
                  <a:rPr lang="zh-CN" altLang="en-US" sz="2825" dirty="0"/>
                  <a:t>所以在上述过程中能整除</a:t>
                </a:r>
                <a:r>
                  <a:rPr lang="en-US" altLang="zh-CN" sz="2825" dirty="0"/>
                  <a:t>N</a:t>
                </a:r>
                <a:r>
                  <a:rPr lang="zh-CN" altLang="en-US" sz="2825" dirty="0"/>
                  <a:t>的一定是质数。最终就得到了质因数分解的结果，易知时间复杂度为</a:t>
                </a:r>
                <a:r>
                  <a:rPr lang="en-US" altLang="zh-CN" sz="2825" dirty="0"/>
                  <a:t>0(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25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25" i="1" dirty="0">
                            <a:latin typeface="Cambria Math" panose="02040503050406030204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sz="2825" dirty="0"/>
                  <a:t>)</a:t>
                </a:r>
                <a:r>
                  <a:rPr lang="zh-CN" altLang="en-US" sz="2825" dirty="0"/>
                  <a:t>。特别地，若</a:t>
                </a:r>
                <a:r>
                  <a:rPr lang="en-US" altLang="zh-CN" sz="2825" dirty="0"/>
                  <a:t>N</a:t>
                </a:r>
                <a:r>
                  <a:rPr lang="zh-CN" altLang="en-US" sz="2825" dirty="0"/>
                  <a:t>没有被任何</a:t>
                </a:r>
                <a:r>
                  <a:rPr lang="en-US" altLang="zh-CN" sz="2825" dirty="0"/>
                  <a:t>2~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25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25" i="1" dirty="0">
                            <a:latin typeface="Cambria Math" panose="02040503050406030204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sz="2825" dirty="0"/>
                  <a:t>的数整除，则</a:t>
                </a:r>
                <a:r>
                  <a:rPr lang="en-US" altLang="zh-CN" sz="2825" dirty="0"/>
                  <a:t>N</a:t>
                </a:r>
                <a:r>
                  <a:rPr lang="zh-CN" altLang="en-US" sz="2825" dirty="0"/>
                  <a:t>是质数，无需分解。</a:t>
                </a:r>
                <a:endParaRPr lang="en-US" altLang="zh-CN" sz="2825" dirty="0"/>
              </a:p>
              <a:p>
                <a:endParaRPr lang="zh-CN" altLang="en-US" sz="2825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955" y="1208405"/>
                <a:ext cx="8229600" cy="3923030"/>
              </a:xfrm>
              <a:blipFill rotWithShape="1">
                <a:blip r:embed="rId1"/>
                <a:stretch>
                  <a:fillRect b="-18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1673" y="-27940"/>
            <a:ext cx="5240655" cy="4881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6905" y="5108575"/>
            <a:ext cx="81470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“</a:t>
            </a:r>
            <a:r>
              <a:rPr lang="en-US" altLang="zh-CN" sz="2400" dirty="0">
                <a:sym typeface="+mn-ea"/>
              </a:rPr>
              <a:t>Pollard's Rho”</a:t>
            </a:r>
            <a:r>
              <a:rPr lang="zh-CN" altLang="en-US" sz="2400" dirty="0">
                <a:sym typeface="+mn-ea"/>
              </a:rPr>
              <a:t>算法是一个比“试除法”效率更高的质因数分解算法，不过这超出了我们的探讨范围，感兴趣的同学可以自行查阅并学习。</a:t>
            </a:r>
            <a:endParaRPr lang="zh-CN" altLang="en-US" sz="2400" dirty="0"/>
          </a:p>
          <a:p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约数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0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定义：</a:t>
            </a:r>
            <a:endParaRPr lang="zh-CN" altLang="en-US" sz="2400" b="1" dirty="0"/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zh-CN" altLang="en-US" sz="2400" dirty="0"/>
              <a:t>若整数</a:t>
            </a:r>
            <a:r>
              <a:rPr lang="en-US" altLang="zh-CN" sz="2400" dirty="0"/>
              <a:t>n</a:t>
            </a:r>
            <a:r>
              <a:rPr lang="zh-CN" altLang="en-US" sz="2400" dirty="0"/>
              <a:t>除以整数</a:t>
            </a:r>
            <a:r>
              <a:rPr lang="en-US" altLang="zh-CN" sz="2400" dirty="0"/>
              <a:t>d</a:t>
            </a:r>
            <a:r>
              <a:rPr lang="zh-CN" altLang="en-US" sz="2400" dirty="0"/>
              <a:t>的余数为</a:t>
            </a:r>
            <a:r>
              <a:rPr lang="en-US" altLang="zh-CN" sz="2400" dirty="0"/>
              <a:t>0,</a:t>
            </a:r>
            <a:r>
              <a:rPr lang="zh-CN" altLang="en-US" sz="2400" dirty="0"/>
              <a:t>即</a:t>
            </a:r>
            <a:r>
              <a:rPr lang="en-US" altLang="zh-CN" sz="2400" dirty="0"/>
              <a:t>d</a:t>
            </a:r>
            <a:r>
              <a:rPr lang="zh-CN" altLang="en-US" sz="2400" dirty="0"/>
              <a:t>能整除</a:t>
            </a:r>
            <a:r>
              <a:rPr lang="en-US" altLang="zh-CN" sz="2400" dirty="0"/>
              <a:t>n,</a:t>
            </a:r>
            <a:r>
              <a:rPr lang="zh-CN" altLang="en-US" sz="2400" dirty="0"/>
              <a:t>则称</a:t>
            </a:r>
            <a:r>
              <a:rPr lang="en-US" altLang="zh-CN" sz="2400" dirty="0"/>
              <a:t>d</a:t>
            </a:r>
            <a:r>
              <a:rPr lang="zh-CN" altLang="en-US" sz="2400" dirty="0"/>
              <a:t>是</a:t>
            </a:r>
            <a:r>
              <a:rPr lang="en-US" altLang="zh-CN" sz="2400" dirty="0"/>
              <a:t>n</a:t>
            </a:r>
            <a:r>
              <a:rPr lang="zh-CN" altLang="en-US" sz="2400" dirty="0"/>
              <a:t>的约数，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d</a:t>
            </a:r>
            <a:r>
              <a:rPr lang="zh-CN" altLang="en-US" sz="2400" dirty="0"/>
              <a:t>的倍数，记为</a:t>
            </a:r>
            <a:r>
              <a:rPr lang="en-US" altLang="zh-CN" sz="2400" dirty="0" err="1"/>
              <a:t>d|n</a:t>
            </a:r>
            <a:r>
              <a:rPr lang="zh-CN" altLang="en-US" sz="2400" dirty="0" err="1"/>
              <a:t>。</a:t>
            </a:r>
            <a:endParaRPr lang="zh-CN" altLang="en-US" sz="2400" dirty="0" err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332105"/>
            <a:ext cx="8143875" cy="1276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ym typeface="+mn-ea"/>
              </a:rPr>
              <a:t>算术基本定理的推论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在算术基本定理中，若正整数</a:t>
            </a:r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被唯一分解为： 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268730"/>
            <a:ext cx="434594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215" y="2708910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则</a:t>
            </a:r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的正约数集合可写作：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323215" y="2044700"/>
            <a:ext cx="8383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其中</a:t>
            </a:r>
            <a:r>
              <a:rPr lang="en-US" altLang="zh-CN" sz="2400" dirty="0">
                <a:sym typeface="+mn-ea"/>
              </a:rPr>
              <a:t>c</a:t>
            </a:r>
            <a:r>
              <a:rPr lang="en-US" altLang="zh-CN" sz="2400" baseline="-25000" dirty="0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都是正整数，</a:t>
            </a:r>
            <a:r>
              <a:rPr lang="en-US" altLang="zh-CN" sz="2400" dirty="0">
                <a:sym typeface="+mn-ea"/>
              </a:rPr>
              <a:t>P</a:t>
            </a:r>
            <a:r>
              <a:rPr lang="en-US" altLang="zh-CN" sz="2400" baseline="-25000" dirty="0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都是质数，且满足</a:t>
            </a:r>
            <a:r>
              <a:rPr lang="en-US" altLang="zh-CN" sz="2400" dirty="0">
                <a:sym typeface="+mn-ea"/>
              </a:rPr>
              <a:t>P</a:t>
            </a:r>
            <a:r>
              <a:rPr lang="en-US" altLang="zh-CN" sz="2400" baseline="-25000" dirty="0"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&lt;P</a:t>
            </a:r>
            <a:r>
              <a:rPr lang="en-US" altLang="zh-CN" sz="2400" baseline="-25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&lt;…&lt;P</a:t>
            </a:r>
            <a:r>
              <a:rPr lang="en-US" altLang="zh-CN" sz="2400" baseline="-25000" dirty="0">
                <a:sym typeface="+mn-ea"/>
              </a:rPr>
              <a:t>m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3093720"/>
            <a:ext cx="4671060" cy="6705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4980" y="3806190"/>
            <a:ext cx="5321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N</a:t>
            </a:r>
            <a:r>
              <a:rPr lang="zh-CN" altLang="en-US" sz="2400"/>
              <a:t>的正约数个数为：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" y="4266565"/>
            <a:ext cx="5287010" cy="9372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4980" y="5300980"/>
            <a:ext cx="5358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N</a:t>
            </a:r>
            <a:r>
              <a:rPr lang="zh-CN" altLang="en-US" sz="2400"/>
              <a:t>的所有正约数的和为：</a:t>
            </a:r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" y="5661025"/>
            <a:ext cx="8845550" cy="9677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6360"/>
            <a:ext cx="8229600" cy="462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ym typeface="+mn-ea"/>
              </a:rPr>
              <a:t>定义：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若自然数</a:t>
            </a:r>
            <a:r>
              <a:rPr lang="en-US" altLang="zh-CN" sz="2400" dirty="0">
                <a:sym typeface="+mn-ea"/>
              </a:rPr>
              <a:t>d</a:t>
            </a:r>
            <a:r>
              <a:rPr lang="zh-CN" altLang="en-US" sz="2400" dirty="0">
                <a:sym typeface="+mn-ea"/>
              </a:rPr>
              <a:t>同时是自然数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b</a:t>
            </a:r>
            <a:r>
              <a:rPr lang="zh-CN" altLang="en-US" sz="2400" dirty="0">
                <a:sym typeface="+mn-ea"/>
              </a:rPr>
              <a:t>的约数，则称</a:t>
            </a:r>
            <a:r>
              <a:rPr lang="en-US" altLang="zh-CN" sz="2400" dirty="0">
                <a:sym typeface="+mn-ea"/>
              </a:rPr>
              <a:t>d</a:t>
            </a:r>
            <a:r>
              <a:rPr lang="zh-CN" altLang="en-US" sz="2400" dirty="0">
                <a:sym typeface="+mn-ea"/>
              </a:rPr>
              <a:t>是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b</a:t>
            </a:r>
            <a:r>
              <a:rPr lang="zh-CN" altLang="en-US" sz="2400" dirty="0">
                <a:sym typeface="+mn-ea"/>
              </a:rPr>
              <a:t>的公约数。在所有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b</a:t>
            </a:r>
            <a:r>
              <a:rPr lang="zh-CN" altLang="en-US" sz="2400" dirty="0">
                <a:sym typeface="+mn-ea"/>
              </a:rPr>
              <a:t>的公约数中最大的一个，称为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b</a:t>
            </a:r>
            <a:r>
              <a:rPr lang="zh-CN" altLang="en-US" sz="2400" dirty="0">
                <a:sym typeface="+mn-ea"/>
              </a:rPr>
              <a:t>的最大公约数，记为</a:t>
            </a:r>
            <a:r>
              <a:rPr lang="en-US" altLang="zh-CN" sz="2400" dirty="0" err="1">
                <a:sym typeface="+mn-ea"/>
              </a:rPr>
              <a:t>gcd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 err="1">
                <a:sym typeface="+mn-ea"/>
              </a:rPr>
              <a:t>a,b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若自然数</a:t>
            </a:r>
            <a:r>
              <a:rPr lang="en-US" altLang="zh-CN" sz="2400" dirty="0">
                <a:sym typeface="+mn-ea"/>
              </a:rPr>
              <a:t>m</a:t>
            </a:r>
            <a:r>
              <a:rPr lang="zh-CN" altLang="en-US" sz="2400" dirty="0">
                <a:sym typeface="+mn-ea"/>
              </a:rPr>
              <a:t>同时是自然数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b</a:t>
            </a:r>
            <a:r>
              <a:rPr lang="zh-CN" altLang="en-US" sz="2400" dirty="0">
                <a:sym typeface="+mn-ea"/>
              </a:rPr>
              <a:t>的倍数，则称</a:t>
            </a:r>
            <a:r>
              <a:rPr lang="en-US" altLang="zh-CN" sz="2400" dirty="0">
                <a:sym typeface="+mn-ea"/>
              </a:rPr>
              <a:t>m</a:t>
            </a:r>
            <a:r>
              <a:rPr lang="zh-CN" altLang="en-US" sz="2400" dirty="0">
                <a:sym typeface="+mn-ea"/>
              </a:rPr>
              <a:t>是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b</a:t>
            </a:r>
            <a:r>
              <a:rPr lang="zh-CN" altLang="en-US" sz="2400" dirty="0">
                <a:sym typeface="+mn-ea"/>
              </a:rPr>
              <a:t>的公倍数。在所有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b</a:t>
            </a:r>
            <a:r>
              <a:rPr lang="zh-CN" altLang="en-US" sz="2400" dirty="0">
                <a:sym typeface="+mn-ea"/>
              </a:rPr>
              <a:t>的公倍数中最小的一个，称为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b</a:t>
            </a:r>
            <a:r>
              <a:rPr lang="zh-CN" altLang="en-US" sz="2400" dirty="0">
                <a:sym typeface="+mn-ea"/>
              </a:rPr>
              <a:t>的最小公倍数，记为</a:t>
            </a:r>
            <a:r>
              <a:rPr lang="en-US" altLang="zh-CN" sz="2400" dirty="0">
                <a:sym typeface="+mn-ea"/>
              </a:rPr>
              <a:t>lcm(</a:t>
            </a:r>
            <a:r>
              <a:rPr lang="en-US" altLang="zh-CN" sz="2400" dirty="0" err="1">
                <a:sym typeface="+mn-ea"/>
              </a:rPr>
              <a:t>a,b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同理，我们也可以定义三个数以及更多个数的最大公约数、最小公倍数。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最大公约数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92125"/>
                <a:ext cx="8229600" cy="477139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zh-CN" altLang="en-US" sz="2400" b="1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sym typeface="+mn-ea"/>
                  </a:rPr>
                  <a:t>定理：</a:t>
                </a:r>
                <a:endParaRPr lang="zh-CN" altLang="en-US" sz="2400" b="1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/>
                        <a:ea typeface="Cambria Math" panose="02040503050406030204"/>
                      </a:rPr>
                      <m:t>∀</m:t>
                    </m:r>
                  </m:oMath>
                </a14:m>
                <a:r>
                  <a:rPr lang="en-US" altLang="zh-CN" sz="2400" b="1" dirty="0" err="1">
                    <a:sym typeface="+mn-ea"/>
                  </a:rPr>
                  <a:t>a,b∈N</a:t>
                </a:r>
                <a:r>
                  <a:rPr lang="zh-CN" altLang="en-US" sz="2400" b="1" dirty="0">
                    <a:sym typeface="+mn-ea"/>
                  </a:rPr>
                  <a:t>，</a:t>
                </a:r>
                <a:r>
                  <a:rPr lang="en-US" altLang="zh-CN" sz="2400" b="1" dirty="0" err="1">
                    <a:sym typeface="+mn-ea"/>
                  </a:rPr>
                  <a:t>gcd</a:t>
                </a:r>
                <a:r>
                  <a:rPr lang="en-US" altLang="zh-CN" sz="2400" b="1" dirty="0">
                    <a:sym typeface="+mn-ea"/>
                  </a:rPr>
                  <a:t>(</a:t>
                </a:r>
                <a:r>
                  <a:rPr lang="en-US" altLang="zh-CN" sz="2400" b="1" dirty="0" err="1">
                    <a:sym typeface="+mn-ea"/>
                  </a:rPr>
                  <a:t>a,b</a:t>
                </a:r>
                <a:r>
                  <a:rPr lang="en-US" altLang="zh-CN" sz="2400" b="1" dirty="0">
                    <a:sym typeface="+mn-ea"/>
                  </a:rPr>
                  <a:t>)* lcm(</a:t>
                </a:r>
                <a:r>
                  <a:rPr lang="en-US" altLang="zh-CN" sz="2400" b="1" dirty="0" err="1">
                    <a:sym typeface="+mn-ea"/>
                  </a:rPr>
                  <a:t>a,b</a:t>
                </a:r>
                <a:r>
                  <a:rPr lang="en-US" altLang="zh-CN" sz="2400" b="1" dirty="0">
                    <a:sym typeface="+mn-ea"/>
                  </a:rPr>
                  <a:t>)=a*b</a:t>
                </a:r>
                <a:endParaRPr lang="zh-CN" altLang="en-US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证明</a:t>
                </a:r>
                <a:r>
                  <a:rPr lang="en-US" altLang="zh-CN" sz="2400" dirty="0">
                    <a:sym typeface="+mn-ea"/>
                  </a:rPr>
                  <a:t>: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设</a:t>
                </a:r>
                <a:r>
                  <a:rPr lang="en-US" altLang="zh-CN" sz="2400" dirty="0">
                    <a:sym typeface="+mn-ea"/>
                  </a:rPr>
                  <a:t>d= </a:t>
                </a:r>
                <a:r>
                  <a:rPr lang="en-US" altLang="zh-CN" sz="2400" dirty="0" err="1">
                    <a:sym typeface="+mn-ea"/>
                  </a:rPr>
                  <a:t>gcd</a:t>
                </a:r>
                <a:r>
                  <a:rPr lang="en-US" altLang="zh-CN" sz="2400" dirty="0">
                    <a:sym typeface="+mn-ea"/>
                  </a:rPr>
                  <a:t>(</a:t>
                </a:r>
                <a:r>
                  <a:rPr lang="en-US" altLang="zh-CN" sz="2400" dirty="0" err="1">
                    <a:sym typeface="+mn-ea"/>
                  </a:rPr>
                  <a:t>a,b</a:t>
                </a:r>
                <a:r>
                  <a:rPr lang="en-US" altLang="zh-CN" sz="2400" dirty="0">
                    <a:sym typeface="+mn-ea"/>
                  </a:rPr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=a/</a:t>
                </a:r>
                <a:r>
                  <a:rPr lang="en-US" altLang="zh-CN" sz="2400" dirty="0" err="1">
                    <a:sym typeface="+mn-ea"/>
                  </a:rPr>
                  <a:t>d,</a:t>
                </a:r>
                <a:r>
                  <a:rPr lang="en-US" altLang="zh-CN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 = b/d</a:t>
                </a:r>
                <a:r>
                  <a:rPr lang="zh-CN" altLang="en-US" sz="2400" dirty="0">
                    <a:sym typeface="+mn-ea"/>
                  </a:rPr>
                  <a:t>。</a:t>
                </a:r>
                <a:endParaRPr lang="zh-CN" altLang="en-US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根据最大公约数的定义，有</a:t>
                </a:r>
                <a:r>
                  <a:rPr lang="en-US" altLang="zh-CN" sz="2400" dirty="0" err="1">
                    <a:sym typeface="+mn-ea"/>
                  </a:rPr>
                  <a:t>gcd</a:t>
                </a:r>
                <a:r>
                  <a:rPr lang="en-US" altLang="zh-CN" sz="2400" dirty="0">
                    <a:sym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 ) =1</a:t>
                </a:r>
                <a:r>
                  <a:rPr lang="zh-CN" altLang="en-US" sz="2400" dirty="0">
                    <a:sym typeface="+mn-ea"/>
                  </a:rPr>
                  <a:t>。</a:t>
                </a:r>
                <a:endParaRPr lang="zh-CN" altLang="en-US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再根据最小公倍数的定义，有</a:t>
                </a:r>
                <a:r>
                  <a:rPr lang="en-US" altLang="zh-CN" sz="2400" dirty="0">
                    <a:sym typeface="+mn-ea"/>
                  </a:rPr>
                  <a:t>lcm(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err="1">
                    <a:sym typeface="+mn-ea"/>
                  </a:rPr>
                  <a:t>,</a:t>
                </a:r>
                <a:r>
                  <a:rPr lang="en-US" altLang="zh-CN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 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/>
                      </a:rPr>
                      <m:t>。</m:t>
                    </m:r>
                  </m:oMath>
                </a14:m>
                <a:endParaRPr lang="en-US" altLang="zh-CN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于是</a:t>
                </a:r>
                <a:r>
                  <a:rPr lang="en-US" altLang="zh-CN" sz="2400" dirty="0">
                    <a:sym typeface="+mn-ea"/>
                  </a:rPr>
                  <a:t>lcm(a, b) = lcm(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*d, </a:t>
                </a:r>
                <a:r>
                  <a:rPr lang="en-US" altLang="zh-CN" sz="2400" dirty="0" err="1">
                    <a:sym typeface="+mn-ea"/>
                  </a:rPr>
                  <a:t>b</a:t>
                </a:r>
                <a:r>
                  <a:rPr lang="en-US" altLang="zh-CN" sz="2400" baseline="-25000" dirty="0" err="1">
                    <a:sym typeface="+mn-ea"/>
                  </a:rPr>
                  <a:t>0</a:t>
                </a:r>
                <a:r>
                  <a:rPr lang="en-US" altLang="zh-CN" sz="2400" dirty="0">
                    <a:sym typeface="+mn-ea"/>
                  </a:rPr>
                  <a:t>*d) = lcm(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err="1">
                    <a:sym typeface="+mn-ea"/>
                  </a:rPr>
                  <a:t>,</a:t>
                </a:r>
                <a:r>
                  <a:rPr lang="en-US" altLang="zh-CN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)*d</a:t>
                </a:r>
                <a:endParaRPr lang="en-US" altLang="zh-CN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ym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ym typeface="+mn-ea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US" altLang="zh-CN" sz="2400" dirty="0">
                    <a:sym typeface="+mn-ea"/>
                  </a:rPr>
                  <a:t>*d=a*b/d</a:t>
                </a:r>
                <a:r>
                  <a:rPr lang="zh-CN" altLang="en-US" sz="2400" dirty="0">
                    <a:sym typeface="+mn-ea"/>
                  </a:rPr>
                  <a:t>。</a:t>
                </a:r>
                <a:endParaRPr lang="zh-CN" altLang="en-US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证毕。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92125"/>
                <a:ext cx="8229600" cy="4771390"/>
              </a:xfrm>
              <a:blipFill rotWithShape="1">
                <a:blip r:embed="rId1"/>
                <a:stretch>
                  <a:fillRect b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675"/>
                <a:ext cx="8229600" cy="58058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sym typeface="+mn-ea"/>
                  </a:rPr>
                  <a:t>欧几里得算法</a:t>
                </a:r>
                <a:r>
                  <a:rPr lang="en-US" altLang="zh-CN" sz="2400" b="1" dirty="0">
                    <a:sym typeface="+mn-ea"/>
                  </a:rPr>
                  <a:t>:</a:t>
                </a:r>
                <a:endParaRPr lang="zh-CN" altLang="en-US" sz="2400" dirty="0"/>
              </a:p>
              <a:p>
                <a:pPr marL="0" indent="0">
                  <a:buNone/>
                </a:pPr>
                <a:r>
                  <a:rPr lang="en-US" altLang="zh-CN" b="1" dirty="0">
                    <a:latin typeface="Cambria Math" panose="02040503050406030204"/>
                    <a:ea typeface="Cambria Math" panose="02040503050406030204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/>
                        <a:ea typeface="Cambria Math" panose="02040503050406030204"/>
                      </a:rPr>
                      <m:t>∀</m:t>
                    </m:r>
                  </m:oMath>
                </a14:m>
                <a:r>
                  <a:rPr lang="en-US" altLang="zh-CN" sz="2400" b="1" dirty="0">
                    <a:sym typeface="+mn-ea"/>
                  </a:rPr>
                  <a:t>a,b∈N,b≠0</a:t>
                </a:r>
                <a:r>
                  <a:rPr lang="zh-CN" altLang="en-US" sz="2400" b="1" dirty="0">
                    <a:sym typeface="+mn-ea"/>
                  </a:rPr>
                  <a:t>，</a:t>
                </a:r>
                <a:r>
                  <a:rPr lang="en-US" altLang="zh-CN" sz="2400" b="1" dirty="0" err="1">
                    <a:sym typeface="+mn-ea"/>
                  </a:rPr>
                  <a:t>gcd</a:t>
                </a:r>
                <a:r>
                  <a:rPr lang="en-US" altLang="zh-CN" sz="2400" b="1" dirty="0">
                    <a:sym typeface="+mn-ea"/>
                  </a:rPr>
                  <a:t>(a, b) = </a:t>
                </a:r>
                <a:r>
                  <a:rPr lang="en-US" altLang="zh-CN" sz="2400" b="1" dirty="0" err="1">
                    <a:sym typeface="+mn-ea"/>
                  </a:rPr>
                  <a:t>gcd</a:t>
                </a:r>
                <a:r>
                  <a:rPr lang="en-US" altLang="zh-CN" sz="2400" b="1" dirty="0">
                    <a:sym typeface="+mn-ea"/>
                  </a:rPr>
                  <a:t>(</a:t>
                </a:r>
                <a:r>
                  <a:rPr lang="en-US" altLang="zh-CN" sz="2400" b="1" dirty="0" err="1">
                    <a:sym typeface="+mn-ea"/>
                  </a:rPr>
                  <a:t>b,a</a:t>
                </a:r>
                <a:r>
                  <a:rPr lang="en-US" altLang="zh-CN" sz="2400" b="1" dirty="0">
                    <a:sym typeface="+mn-ea"/>
                  </a:rPr>
                  <a:t> mod b)</a:t>
                </a:r>
                <a:endParaRPr lang="en-US" altLang="zh-CN" sz="2400" b="1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ym typeface="+mn-ea"/>
                  </a:rPr>
                  <a:t>(a mod b </a:t>
                </a:r>
                <a:r>
                  <a:rPr lang="zh-CN" altLang="en-US" sz="2400" dirty="0">
                    <a:sym typeface="+mn-ea"/>
                  </a:rPr>
                  <a:t>表示</a:t>
                </a:r>
                <a:r>
                  <a:rPr lang="en-US" altLang="zh-CN" sz="2400" dirty="0">
                    <a:sym typeface="+mn-ea"/>
                  </a:rPr>
                  <a:t>a</a:t>
                </a:r>
                <a:r>
                  <a:rPr lang="zh-CN" altLang="en-US" sz="2400" dirty="0">
                    <a:sym typeface="+mn-ea"/>
                  </a:rPr>
                  <a:t>对</a:t>
                </a:r>
                <a:r>
                  <a:rPr lang="en-US" altLang="zh-CN" sz="2400" dirty="0">
                    <a:sym typeface="+mn-ea"/>
                  </a:rPr>
                  <a:t>b</a:t>
                </a:r>
                <a:r>
                  <a:rPr lang="zh-CN" altLang="en-US" sz="2400" dirty="0">
                    <a:sym typeface="+mn-ea"/>
                  </a:rPr>
                  <a:t>取模</a:t>
                </a:r>
                <a:r>
                  <a:rPr lang="en-US" altLang="zh-CN" sz="2400" dirty="0">
                    <a:sym typeface="+mn-ea"/>
                  </a:rPr>
                  <a:t>)</a:t>
                </a:r>
                <a:endParaRPr lang="en-US" altLang="zh-CN" sz="2400" dirty="0"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证明</a:t>
                </a:r>
                <a:r>
                  <a:rPr lang="en-US" altLang="zh-CN" sz="2400" dirty="0">
                    <a:sym typeface="+mn-ea"/>
                  </a:rPr>
                  <a:t>: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若</a:t>
                </a:r>
                <a:r>
                  <a:rPr lang="en-US" altLang="zh-CN" sz="2400" dirty="0">
                    <a:sym typeface="+mn-ea"/>
                  </a:rPr>
                  <a:t>a&lt;b</a:t>
                </a:r>
                <a:r>
                  <a:rPr lang="zh-CN" altLang="en-US" sz="2400" dirty="0">
                    <a:sym typeface="+mn-ea"/>
                  </a:rPr>
                  <a:t>，则</a:t>
                </a:r>
                <a:r>
                  <a:rPr lang="en-US" altLang="zh-CN" sz="2400" dirty="0" err="1">
                    <a:sym typeface="+mn-ea"/>
                  </a:rPr>
                  <a:t>gcd</a:t>
                </a:r>
                <a:r>
                  <a:rPr lang="en-US" altLang="zh-CN" sz="2400" dirty="0">
                    <a:sym typeface="+mn-ea"/>
                  </a:rPr>
                  <a:t>(</a:t>
                </a:r>
                <a:r>
                  <a:rPr lang="en-US" altLang="zh-CN" sz="2400" dirty="0" err="1">
                    <a:sym typeface="+mn-ea"/>
                  </a:rPr>
                  <a:t>b,a</a:t>
                </a:r>
                <a:r>
                  <a:rPr lang="en-US" altLang="zh-CN" sz="2400" dirty="0">
                    <a:sym typeface="+mn-ea"/>
                  </a:rPr>
                  <a:t> mod b) = </a:t>
                </a:r>
                <a:r>
                  <a:rPr lang="en-US" altLang="zh-CN" sz="2400" dirty="0" err="1">
                    <a:sym typeface="+mn-ea"/>
                  </a:rPr>
                  <a:t>gcd</a:t>
                </a:r>
                <a:r>
                  <a:rPr lang="en-US" altLang="zh-CN" sz="2400" dirty="0">
                    <a:sym typeface="+mn-ea"/>
                  </a:rPr>
                  <a:t>(</a:t>
                </a:r>
                <a:r>
                  <a:rPr lang="en-US" altLang="zh-CN" sz="2400" dirty="0" err="1">
                    <a:sym typeface="+mn-ea"/>
                  </a:rPr>
                  <a:t>b,a</a:t>
                </a:r>
                <a:r>
                  <a:rPr lang="en-US" altLang="zh-CN" sz="2400" dirty="0">
                    <a:sym typeface="+mn-ea"/>
                  </a:rPr>
                  <a:t>) = </a:t>
                </a:r>
                <a:r>
                  <a:rPr lang="en-US" altLang="zh-CN" sz="2400" dirty="0" err="1">
                    <a:sym typeface="+mn-ea"/>
                  </a:rPr>
                  <a:t>gcd</a:t>
                </a:r>
                <a:r>
                  <a:rPr lang="en-US" altLang="zh-CN" sz="2400" dirty="0">
                    <a:sym typeface="+mn-ea"/>
                  </a:rPr>
                  <a:t>(</a:t>
                </a:r>
                <a:r>
                  <a:rPr lang="en-US" altLang="zh-CN" sz="2400" dirty="0" err="1">
                    <a:sym typeface="+mn-ea"/>
                  </a:rPr>
                  <a:t>a,b</a:t>
                </a:r>
                <a:r>
                  <a:rPr lang="en-US" altLang="zh-CN" sz="2400" dirty="0">
                    <a:sym typeface="+mn-ea"/>
                  </a:rPr>
                  <a:t>),</a:t>
                </a:r>
                <a:r>
                  <a:rPr lang="zh-CN" altLang="en-US" sz="2400" dirty="0">
                    <a:sym typeface="+mn-ea"/>
                  </a:rPr>
                  <a:t>命题成立。</a:t>
                </a:r>
                <a:endParaRPr lang="zh-CN" altLang="en-US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若</a:t>
                </a:r>
                <a:r>
                  <a:rPr lang="en-US" altLang="zh-CN" sz="2400" dirty="0" err="1">
                    <a:sym typeface="+mn-ea"/>
                  </a:rPr>
                  <a:t>a≥b</a:t>
                </a:r>
                <a:r>
                  <a:rPr lang="zh-CN" altLang="en-US" sz="2400" dirty="0" err="1">
                    <a:sym typeface="+mn-ea"/>
                  </a:rPr>
                  <a:t>，</a:t>
                </a:r>
                <a:r>
                  <a:rPr lang="zh-CN" altLang="en-US" sz="2400" dirty="0">
                    <a:sym typeface="+mn-ea"/>
                  </a:rPr>
                  <a:t>不妨设</a:t>
                </a:r>
                <a:r>
                  <a:rPr lang="en-US" altLang="zh-CN" sz="2400" dirty="0">
                    <a:sym typeface="+mn-ea"/>
                  </a:rPr>
                  <a:t>a=q*</a:t>
                </a:r>
                <a:r>
                  <a:rPr lang="en-US" altLang="zh-CN" sz="2400" dirty="0" err="1">
                    <a:sym typeface="+mn-ea"/>
                  </a:rPr>
                  <a:t>b+r</a:t>
                </a:r>
                <a:r>
                  <a:rPr lang="en-US" altLang="zh-CN" sz="2400" dirty="0">
                    <a:sym typeface="+mn-ea"/>
                  </a:rPr>
                  <a:t>,</a:t>
                </a:r>
                <a:r>
                  <a:rPr lang="zh-CN" altLang="en-US" sz="2400" dirty="0">
                    <a:sym typeface="+mn-ea"/>
                  </a:rPr>
                  <a:t>其中</a:t>
                </a:r>
                <a:r>
                  <a:rPr lang="en-US" altLang="zh-CN" sz="2400" dirty="0">
                    <a:sym typeface="+mn-ea"/>
                  </a:rPr>
                  <a:t>0≤r&lt;b</a:t>
                </a:r>
                <a:r>
                  <a:rPr lang="zh-CN" altLang="en-US" sz="2400" dirty="0">
                    <a:sym typeface="+mn-ea"/>
                  </a:rPr>
                  <a:t>。显然</a:t>
                </a:r>
                <a:r>
                  <a:rPr lang="en-US" altLang="zh-CN" sz="2400" dirty="0">
                    <a:sym typeface="+mn-ea"/>
                  </a:rPr>
                  <a:t>r=a mod b</a:t>
                </a:r>
                <a:r>
                  <a:rPr lang="zh-CN" altLang="en-US" sz="2400" dirty="0">
                    <a:sym typeface="+mn-ea"/>
                  </a:rPr>
                  <a:t>。</a:t>
                </a:r>
                <a:endParaRPr lang="zh-CN" altLang="en-US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对于</a:t>
                </a:r>
                <a:r>
                  <a:rPr lang="en-US" altLang="zh-CN" sz="2400" dirty="0" err="1">
                    <a:sym typeface="+mn-ea"/>
                  </a:rPr>
                  <a:t>a,b</a:t>
                </a:r>
                <a:r>
                  <a:rPr lang="zh-CN" altLang="en-US" sz="2400" dirty="0">
                    <a:sym typeface="+mn-ea"/>
                  </a:rPr>
                  <a:t>的任意公约数</a:t>
                </a:r>
                <a:r>
                  <a:rPr lang="en-US" altLang="zh-CN" sz="2400" dirty="0">
                    <a:sym typeface="+mn-ea"/>
                  </a:rPr>
                  <a:t>d,</a:t>
                </a:r>
                <a:r>
                  <a:rPr lang="zh-CN" altLang="en-US" sz="2400" dirty="0">
                    <a:sym typeface="+mn-ea"/>
                  </a:rPr>
                  <a:t>因为</a:t>
                </a:r>
                <a:r>
                  <a:rPr lang="en-US" altLang="zh-CN" sz="2400" dirty="0" err="1">
                    <a:sym typeface="+mn-ea"/>
                  </a:rPr>
                  <a:t>d|a</a:t>
                </a:r>
                <a:r>
                  <a:rPr lang="en-US" altLang="zh-CN" sz="2400" dirty="0">
                    <a:sym typeface="+mn-ea"/>
                  </a:rPr>
                  <a:t>, </a:t>
                </a:r>
                <a:r>
                  <a:rPr lang="en-US" altLang="zh-CN" sz="2400" dirty="0" err="1">
                    <a:sym typeface="+mn-ea"/>
                  </a:rPr>
                  <a:t>d|q</a:t>
                </a:r>
                <a:r>
                  <a:rPr lang="en-US" altLang="zh-CN" sz="2400" dirty="0">
                    <a:sym typeface="+mn-ea"/>
                  </a:rPr>
                  <a:t>*b, </a:t>
                </a:r>
                <a:r>
                  <a:rPr lang="zh-CN" altLang="en-US" sz="2400" dirty="0">
                    <a:sym typeface="+mn-ea"/>
                  </a:rPr>
                  <a:t>故</a:t>
                </a:r>
                <a:r>
                  <a:rPr lang="en-US" altLang="zh-CN" sz="2400" dirty="0">
                    <a:sym typeface="+mn-ea"/>
                  </a:rPr>
                  <a:t>d|(a-</a:t>
                </a:r>
                <a:r>
                  <a:rPr lang="en-US" altLang="zh-CN" sz="2400" dirty="0" err="1">
                    <a:sym typeface="+mn-ea"/>
                  </a:rPr>
                  <a:t>qb</a:t>
                </a:r>
                <a:r>
                  <a:rPr lang="en-US" altLang="zh-CN" sz="2400" dirty="0">
                    <a:sym typeface="+mn-ea"/>
                  </a:rPr>
                  <a:t>), </a:t>
                </a:r>
                <a:r>
                  <a:rPr lang="zh-CN" altLang="en-US" sz="2400" dirty="0">
                    <a:sym typeface="+mn-ea"/>
                  </a:rPr>
                  <a:t>即</a:t>
                </a:r>
                <a:r>
                  <a:rPr lang="en-US" altLang="zh-CN" sz="2400" dirty="0" err="1">
                    <a:sym typeface="+mn-ea"/>
                  </a:rPr>
                  <a:t>d|r</a:t>
                </a:r>
                <a:r>
                  <a:rPr lang="zh-CN" altLang="en-US" sz="2400" dirty="0" err="1">
                    <a:sym typeface="+mn-ea"/>
                  </a:rPr>
                  <a:t>。</a:t>
                </a:r>
                <a:endParaRPr lang="zh-CN" altLang="en-US" sz="2400" dirty="0" err="1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因此</a:t>
                </a:r>
                <a:r>
                  <a:rPr lang="en-US" altLang="zh-CN" sz="2400" dirty="0">
                    <a:sym typeface="+mn-ea"/>
                  </a:rPr>
                  <a:t>d</a:t>
                </a:r>
                <a:r>
                  <a:rPr lang="zh-CN" altLang="en-US" sz="2400" dirty="0">
                    <a:sym typeface="+mn-ea"/>
                  </a:rPr>
                  <a:t>也是</a:t>
                </a:r>
                <a:r>
                  <a:rPr lang="en-US" altLang="zh-CN" sz="2400" dirty="0" err="1">
                    <a:sym typeface="+mn-ea"/>
                  </a:rPr>
                  <a:t>b,r</a:t>
                </a:r>
                <a:r>
                  <a:rPr lang="zh-CN" altLang="en-US" sz="2400" dirty="0">
                    <a:sym typeface="+mn-ea"/>
                  </a:rPr>
                  <a:t>的公约数。反之亦成立。</a:t>
                </a:r>
                <a:endParaRPr lang="zh-CN" altLang="en-US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故</a:t>
                </a:r>
                <a:r>
                  <a:rPr lang="en-US" altLang="zh-CN" sz="2400" dirty="0" err="1">
                    <a:sym typeface="+mn-ea"/>
                  </a:rPr>
                  <a:t>a,b</a:t>
                </a:r>
                <a:r>
                  <a:rPr lang="zh-CN" altLang="en-US" sz="2400" dirty="0">
                    <a:sym typeface="+mn-ea"/>
                  </a:rPr>
                  <a:t>的公约数集合与</a:t>
                </a:r>
                <a:r>
                  <a:rPr lang="en-US" altLang="zh-CN" sz="2400" dirty="0" err="1">
                    <a:sym typeface="+mn-ea"/>
                  </a:rPr>
                  <a:t>b,a mod </a:t>
                </a:r>
                <a:r>
                  <a:rPr lang="en-US" altLang="zh-CN" sz="2400" dirty="0">
                    <a:sym typeface="+mn-ea"/>
                  </a:rPr>
                  <a:t>b</a:t>
                </a:r>
                <a:r>
                  <a:rPr lang="zh-CN" altLang="en-US" sz="2400" dirty="0">
                    <a:sym typeface="+mn-ea"/>
                  </a:rPr>
                  <a:t>的公约数集合相同。于是它们的最大公约数自然也相等。</a:t>
                </a:r>
                <a:endParaRPr lang="zh-CN" altLang="en-US" sz="24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ym typeface="+mn-ea"/>
                  </a:rPr>
                  <a:t>证毕。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675"/>
                <a:ext cx="8229600" cy="58058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6" y="260351"/>
            <a:ext cx="7434664" cy="16564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2552624"/>
            <a:ext cx="7257233" cy="3684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256" y="1291249"/>
            <a:ext cx="903649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一个大于</a:t>
            </a:r>
            <a:r>
              <a:rPr lang="en-US" altLang="zh-CN" sz="2400" dirty="0"/>
              <a:t>1</a:t>
            </a:r>
            <a:r>
              <a:rPr lang="zh-CN" altLang="en-US" sz="2400" dirty="0"/>
              <a:t>的自然数，除了</a:t>
            </a:r>
            <a:r>
              <a:rPr lang="en-US" altLang="zh-CN" sz="2400" dirty="0"/>
              <a:t>1</a:t>
            </a:r>
            <a:r>
              <a:rPr lang="zh-CN" altLang="en-US" sz="2400" dirty="0"/>
              <a:t>和它自身外，不能被其他自然数整除的数叫做质数；否则称为合数（规定</a:t>
            </a:r>
            <a:r>
              <a:rPr lang="en-US" altLang="zh-CN" sz="2400" dirty="0"/>
              <a:t>1</a:t>
            </a:r>
            <a:r>
              <a:rPr lang="zh-CN" altLang="en-US" sz="2400" dirty="0"/>
              <a:t>既不是质数也不是合数）。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2400" dirty="0"/>
              <a:t>在整个自然数集合中，质数的数量不多，分布比较稀疏，对于一个足够大的整数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，不超过</a:t>
            </a:r>
            <a:r>
              <a:rPr lang="en-US" altLang="zh-CN" sz="2400" dirty="0"/>
              <a:t>N</a:t>
            </a:r>
            <a:r>
              <a:rPr lang="zh-CN" altLang="en-US" sz="2400" dirty="0"/>
              <a:t>的质数大约有</a:t>
            </a:r>
            <a:r>
              <a:rPr lang="en-US" altLang="zh-CN" sz="2400" dirty="0"/>
              <a:t>N/</a:t>
            </a:r>
            <a:r>
              <a:rPr lang="en-US" altLang="zh-CN" sz="2400" dirty="0" err="1"/>
              <a:t>lnN</a:t>
            </a:r>
            <a:r>
              <a:rPr lang="zh-CN" altLang="en-US" sz="2400" dirty="0"/>
              <a:t>个，即每</a:t>
            </a:r>
            <a:r>
              <a:rPr lang="en-US" altLang="zh-CN" sz="2400" dirty="0" err="1"/>
              <a:t>lnN</a:t>
            </a:r>
            <a:r>
              <a:rPr lang="zh-CN" altLang="en-US" sz="2400" dirty="0"/>
              <a:t>个数中大约有</a:t>
            </a:r>
            <a:r>
              <a:rPr lang="en-US" altLang="zh-CN" sz="2400" dirty="0"/>
              <a:t>1</a:t>
            </a:r>
            <a:r>
              <a:rPr lang="zh-CN" altLang="en-US" sz="2400" dirty="0"/>
              <a:t>个质数。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60648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质数</a:t>
            </a:r>
            <a:endParaRPr lang="zh-CN" altLang="en-US" sz="6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2142" y="977035"/>
                <a:ext cx="8229600" cy="20162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试除法</a:t>
                </a:r>
                <a:r>
                  <a:rPr lang="en-US" altLang="zh-CN" sz="2400" dirty="0"/>
                  <a:t>: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:r>
                  <a:rPr lang="zh-CN" altLang="en-US" sz="2400" dirty="0"/>
                  <a:t>若一个正整数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为合数，则存在一个能整除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，其中</a:t>
                </a:r>
                <a:r>
                  <a:rPr lang="en-US" altLang="zh-CN" sz="2400" dirty="0"/>
                  <a:t>2 ≤ T ≤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𝑁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142" y="977035"/>
                <a:ext cx="8229600" cy="2016224"/>
              </a:xfrm>
              <a:blipFill rotWithShape="1">
                <a:blip r:embed="rId1"/>
                <a:stretch>
                  <a:fillRect l="-2" t="-20" r="2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9072" y="2706643"/>
                <a:ext cx="8280920" cy="2747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证明</a:t>
                </a:r>
                <a:r>
                  <a:rPr lang="en-US" altLang="zh-CN" sz="2400" dirty="0"/>
                  <a:t>:</a:t>
                </a:r>
                <a:endParaRPr lang="en-US" altLang="zh-CN" sz="2400" dirty="0"/>
              </a:p>
              <a:p>
                <a:r>
                  <a:rPr lang="en-US" altLang="zh-CN" sz="2400" dirty="0"/>
                  <a:t>	</a:t>
                </a:r>
                <a:r>
                  <a:rPr lang="zh-CN" altLang="en-US" sz="2400" dirty="0"/>
                  <a:t>由定义得，因为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是合数，所以存在一个能整除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/>
                  <a:t>M,</a:t>
                </a:r>
                <a:r>
                  <a:rPr lang="zh-CN" altLang="en-US" sz="2400" dirty="0"/>
                  <a:t>其中</a:t>
                </a:r>
                <a:r>
                  <a:rPr lang="en-US" altLang="zh-CN" sz="2400" dirty="0"/>
                  <a:t>2 ≤ M ≤N </a:t>
                </a:r>
                <a:r>
                  <a:rPr lang="zh-CN" altLang="en-US" sz="2400" dirty="0"/>
                  <a:t>。反证法：假设命题不成立，那么这样的数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一定满足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𝑁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US" altLang="zh-CN" sz="2400" dirty="0"/>
                  <a:t>+1 ≤ M ≤N- 1</a:t>
                </a:r>
                <a:r>
                  <a:rPr lang="zh-CN" altLang="en-US" sz="2400" dirty="0"/>
                  <a:t>。因为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能整除</a:t>
                </a:r>
                <a:r>
                  <a:rPr lang="en-US" altLang="zh-CN" sz="2400" dirty="0"/>
                  <a:t>N,</a:t>
                </a:r>
                <a:r>
                  <a:rPr lang="zh-CN" altLang="en-US" sz="2400" dirty="0"/>
                  <a:t>所以它们的商</a:t>
                </a:r>
                <a:r>
                  <a:rPr lang="en-US" altLang="zh-CN" sz="2400" dirty="0"/>
                  <a:t>N/M</a:t>
                </a:r>
                <a:r>
                  <a:rPr lang="zh-CN" altLang="en-US" sz="2400" dirty="0"/>
                  <a:t>也能整除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。而</a:t>
                </a:r>
                <a:r>
                  <a:rPr lang="en-US" altLang="zh-CN" sz="2400" dirty="0"/>
                  <a:t>2 ≤ N/M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令</a:t>
                </a:r>
                <a:r>
                  <a:rPr lang="en-US" altLang="zh-CN" sz="2400" dirty="0"/>
                  <a:t>T=N/M</a:t>
                </a:r>
                <a:r>
                  <a:rPr lang="zh-CN" altLang="en-US" sz="2400" dirty="0"/>
                  <a:t>，这与假设矛盾。故假设不成立，原命题成立。</a:t>
                </a:r>
                <a:endParaRPr lang="en-US" altLang="zh-CN" sz="2400" dirty="0"/>
              </a:p>
              <a:p>
                <a:r>
                  <a:rPr lang="zh-CN" altLang="en-US" sz="2400" dirty="0"/>
                  <a:t>证毕。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2" y="2706643"/>
                <a:ext cx="8280920" cy="2747162"/>
              </a:xfrm>
              <a:prstGeom prst="rect">
                <a:avLst/>
              </a:prstGeom>
              <a:blipFill rotWithShape="1">
                <a:blip r:embed="rId2"/>
                <a:stretch>
                  <a:fillRect l="-5" t="-10" r="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7544" y="476672"/>
                <a:ext cx="7056784" cy="265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试除法</a:t>
                </a:r>
                <a:r>
                  <a:rPr lang="en-US" altLang="zh-CN" sz="2400" dirty="0"/>
                  <a:t>:	</a:t>
                </a:r>
                <a:endParaRPr lang="en-US" altLang="zh-CN" sz="2400" dirty="0"/>
              </a:p>
              <a:p>
                <a:r>
                  <a:rPr lang="en-US" altLang="zh-CN" sz="2400" dirty="0"/>
                  <a:t>	</a:t>
                </a:r>
                <a:r>
                  <a:rPr lang="zh-CN" altLang="en-US" sz="2400" dirty="0"/>
                  <a:t>根据上述命题，我们只需要扫描</a:t>
                </a:r>
                <a:r>
                  <a:rPr lang="en-US" altLang="zh-CN" sz="2400" dirty="0"/>
                  <a:t>2~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sz="2400" dirty="0"/>
                  <a:t>之间的所有整数，依次检查它们能否整除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，若都不能整除，则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是质数，否则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是合数。试除法的时间复杂度为</a:t>
                </a:r>
                <a:r>
                  <a:rPr lang="en-US" altLang="zh-CN" sz="2400" dirty="0"/>
                  <a:t>0(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。当然，我们需要特判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这两个整数，它们既不是质数，也不是合数。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6672"/>
                <a:ext cx="7056784" cy="2654829"/>
              </a:xfrm>
              <a:prstGeom prst="rect">
                <a:avLst/>
              </a:prstGeom>
              <a:blipFill rotWithShape="1">
                <a:blip r:embed="rId1"/>
                <a:stretch>
                  <a:fillRect l="-3" t="-16" r="-286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71010"/>
            <a:ext cx="7104337" cy="258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“试除法”作为最简单也最经典的确定性算法，是我们在算法竞赛中通常会使用的方法。有一些效率更高的随机性算法，例如“</a:t>
            </a:r>
            <a:r>
              <a:rPr lang="en-US" altLang="zh-CN" sz="2400" dirty="0"/>
              <a:t>Miller-</a:t>
            </a:r>
            <a:r>
              <a:rPr lang="en-US" altLang="zh-CN" sz="2400" dirty="0" err="1"/>
              <a:t>Robbin</a:t>
            </a:r>
            <a:r>
              <a:rPr lang="en-US" altLang="zh-CN" sz="2400" dirty="0"/>
              <a:t>”</a:t>
            </a:r>
            <a:r>
              <a:rPr lang="zh-CN" altLang="en-US" sz="2400" dirty="0"/>
              <a:t>等，有较小的概率把合数错误判定为质数，但多次判定合起来的错误概率趋近于零。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感兴趣的同学可以自行查阅资料学习。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b="1" dirty="0"/>
              <a:t>质数的筛选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给定一个整数</a:t>
            </a:r>
            <a:r>
              <a:rPr lang="en-US" altLang="zh-CN" sz="2600" dirty="0"/>
              <a:t>N</a:t>
            </a:r>
            <a:r>
              <a:rPr lang="zh-CN" altLang="en-US" sz="2600" dirty="0"/>
              <a:t>，求出</a:t>
            </a:r>
            <a:r>
              <a:rPr lang="en-US" altLang="zh-CN" sz="2600" dirty="0"/>
              <a:t>1~N</a:t>
            </a:r>
            <a:r>
              <a:rPr lang="zh-CN" altLang="en-US" sz="2600" dirty="0"/>
              <a:t>之间的所有质数，称为质数的筛选问题。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400" dirty="0"/>
              <a:t>Eratosthenes(</a:t>
            </a:r>
            <a:r>
              <a:rPr lang="zh-CN" altLang="en-US" sz="2400" dirty="0"/>
              <a:t>埃氏筛法</a:t>
            </a:r>
            <a:r>
              <a:rPr lang="en-US" altLang="zh-CN" sz="2400" dirty="0"/>
              <a:t>)</a:t>
            </a:r>
            <a:r>
              <a:rPr lang="zh-CN" altLang="en-US" sz="2400" dirty="0"/>
              <a:t>筛法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Eratosthenes</a:t>
            </a:r>
            <a:r>
              <a:rPr lang="zh-CN" altLang="en-US" sz="2400" dirty="0"/>
              <a:t>筛法基于这样的想法</a:t>
            </a:r>
            <a:r>
              <a:rPr lang="en-US" altLang="zh-CN" sz="2400" dirty="0"/>
              <a:t>:</a:t>
            </a:r>
            <a:r>
              <a:rPr lang="zh-CN" altLang="en-US" sz="2400" dirty="0"/>
              <a:t>任意整数</a:t>
            </a:r>
            <a:r>
              <a:rPr lang="en-US" altLang="zh-CN" sz="2400" dirty="0"/>
              <a:t>x</a:t>
            </a:r>
            <a:r>
              <a:rPr lang="zh-CN" altLang="en-US" sz="2400" dirty="0"/>
              <a:t>的倍数</a:t>
            </a:r>
            <a:r>
              <a:rPr lang="en-US" altLang="zh-CN" sz="2400" dirty="0"/>
              <a:t>2x,3x,……</a:t>
            </a:r>
            <a:r>
              <a:rPr lang="zh-CN" altLang="en-US" sz="2400" dirty="0"/>
              <a:t>都不是质数。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根据质数的定义，上述命题显然成立。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我们可以从</a:t>
            </a:r>
            <a:r>
              <a:rPr lang="en-US" altLang="zh-CN" sz="2400" dirty="0"/>
              <a:t>2</a:t>
            </a:r>
            <a:r>
              <a:rPr lang="zh-CN" altLang="en-US" sz="2400" dirty="0"/>
              <a:t>开始，由小到大扫描每个数</a:t>
            </a:r>
            <a:r>
              <a:rPr lang="en-US" altLang="zh-CN" sz="2400" dirty="0"/>
              <a:t>x</a:t>
            </a:r>
            <a:r>
              <a:rPr lang="zh-CN" altLang="en-US" sz="2400" dirty="0"/>
              <a:t>， 把它的倍数</a:t>
            </a:r>
            <a:r>
              <a:rPr lang="en-US" altLang="zh-CN" sz="2400" dirty="0"/>
              <a:t>2x,3x,……,[N/x]*x </a:t>
            </a:r>
            <a:r>
              <a:rPr lang="zh-CN" altLang="en-US" sz="2400" dirty="0"/>
              <a:t>标记为合数。当扫描到一个数时，若它尚未被标记，则它不能被</a:t>
            </a:r>
            <a:r>
              <a:rPr lang="en-US" altLang="zh-CN" sz="2400" dirty="0"/>
              <a:t>2~x- 1</a:t>
            </a:r>
            <a:r>
              <a:rPr lang="zh-CN" altLang="en-US" sz="2400" dirty="0"/>
              <a:t>之间的任何数整除，该数就是质数。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9"/>
            <a:ext cx="7283152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Eratosthenes</a:t>
            </a:r>
            <a:r>
              <a:rPr lang="zh-CN" altLang="en-US" sz="2400" dirty="0"/>
              <a:t>筛法的进行过程如下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2 3 4 5 6 7 8 9 10 11 12 13 14 15 16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2 3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en-US" altLang="zh-CN" sz="2400" dirty="0"/>
              <a:t> 5 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/>
              <a:t> 7 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en-US" altLang="zh-CN" sz="2400" dirty="0"/>
              <a:t> 9 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dirty="0"/>
              <a:t> 11 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en-US" altLang="zh-CN" sz="2400" dirty="0"/>
              <a:t> 13 </a:t>
            </a:r>
            <a:r>
              <a:rPr lang="en-US" altLang="zh-CN" sz="2400" dirty="0">
                <a:solidFill>
                  <a:srgbClr val="FF0000"/>
                </a:solidFill>
              </a:rPr>
              <a:t>14</a:t>
            </a:r>
            <a:r>
              <a:rPr lang="en-US" altLang="zh-CN" sz="2400" dirty="0"/>
              <a:t> 15 </a:t>
            </a:r>
            <a:r>
              <a:rPr lang="en-US" altLang="zh-CN" sz="2400" dirty="0">
                <a:solidFill>
                  <a:srgbClr val="FF0000"/>
                </a:solidFill>
              </a:rPr>
              <a:t>16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2 3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en-US" altLang="zh-CN" sz="2400" dirty="0"/>
              <a:t> 5 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/>
              <a:t> 7 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9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dirty="0"/>
              <a:t> 11 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en-US" altLang="zh-CN" sz="2400" dirty="0"/>
              <a:t> 13 </a:t>
            </a:r>
            <a:r>
              <a:rPr lang="en-US" altLang="zh-CN" sz="2400" dirty="0">
                <a:solidFill>
                  <a:srgbClr val="FF0000"/>
                </a:solidFill>
              </a:rPr>
              <a:t>14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15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16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所以</a:t>
            </a:r>
            <a:r>
              <a:rPr lang="en-US" altLang="zh-CN" sz="2400" dirty="0"/>
              <a:t>2-16</a:t>
            </a:r>
            <a:r>
              <a:rPr lang="zh-CN" altLang="en-US" sz="2400" dirty="0"/>
              <a:t>之间的质数为 </a:t>
            </a:r>
            <a:r>
              <a:rPr lang="en-US" altLang="zh-CN" sz="2400" dirty="0"/>
              <a:t>2 3 5 7 11 13</a:t>
            </a:r>
            <a:endParaRPr lang="en-US" altLang="zh-CN" sz="2400" dirty="0"/>
          </a:p>
          <a:p>
            <a:pPr marL="0" indent="0" algn="ctr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9009"/>
                <a:ext cx="8229600" cy="39604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另外，我们可以发现，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都会把</a:t>
                </a:r>
                <a:r>
                  <a:rPr lang="en-US" altLang="zh-CN" sz="2400" dirty="0"/>
                  <a:t>6</a:t>
                </a:r>
                <a:r>
                  <a:rPr lang="zh-CN" altLang="en-US" sz="2400" dirty="0"/>
                  <a:t>标记为合数。实际上，小于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的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的倍数在扫描更小的数时就已经被标记过了。因此，我们可以对</a:t>
                </a:r>
                <a:r>
                  <a:rPr lang="en-US" altLang="zh-CN" sz="2400" dirty="0"/>
                  <a:t>Eratosthenes </a:t>
                </a:r>
                <a:r>
                  <a:rPr lang="zh-CN" altLang="en-US" sz="2400" dirty="0"/>
                  <a:t>筛法进行优化，对于每个数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，我们只需要从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开始把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, (x+ 1)*x,……,[N/x]*x</a:t>
                </a:r>
                <a:r>
                  <a:rPr lang="zh-CN" altLang="en-US" sz="2400" dirty="0"/>
                  <a:t>标记为合数即可。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Eratosthenes</a:t>
                </a:r>
                <a:r>
                  <a:rPr lang="zh-CN" altLang="en-US" sz="2400" dirty="0"/>
                  <a:t>筛法的时间复杂度为</a:t>
                </a:r>
                <a:r>
                  <a:rPr lang="en-US" altLang="zh-CN" sz="2400" dirty="0"/>
                  <a:t>0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zh-CN" altLang="en-US" sz="2400" i="1">
                            <a:latin typeface="Cambria Math" panose="02040503050406030204"/>
                          </a:rPr>
                          <m:t>质</m:t>
                        </m:r>
                        <m:r>
                          <a:rPr lang="zh-CN" altLang="en-US" sz="2400" i="1">
                            <a:latin typeface="Cambria Math" panose="02040503050406030204"/>
                          </a:rPr>
                          <m:t>数</m:t>
                        </m:r>
                        <m:r>
                          <m:rPr>
                            <m:brk m:alnAt="9"/>
                          </m:rPr>
                          <a:rPr lang="en-US" altLang="zh-CN" sz="2400" b="0" i="1" smtClean="0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𝑁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𝑝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 dirty="0"/>
                  <a:t>)= 0(N </a:t>
                </a:r>
                <a:r>
                  <a:rPr lang="en-US" altLang="zh-CN" sz="2400" dirty="0" err="1"/>
                  <a:t>loglogN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 该算法实现简单，效率已经非常接近于线性，是算法竞赛中最常用的质数筛法。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关于</a:t>
                </a:r>
                <a:r>
                  <a:rPr lang="en-US" altLang="zh-CN" sz="2400" dirty="0"/>
                  <a:t>O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）的线性筛法的内容将在下次课学习。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9009"/>
                <a:ext cx="8229600" cy="3960440"/>
              </a:xfrm>
              <a:blipFill rotWithShape="1">
                <a:blip r:embed="rId1"/>
                <a:stretch>
                  <a:fillRect l="-7" t="-15" r="-34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786606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质因数分解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390" y="1600200"/>
            <a:ext cx="8778875" cy="1232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/>
              <a:t>算术基本定理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任何一个大于</a:t>
            </a:r>
            <a:r>
              <a:rPr lang="en-US" altLang="zh-CN" sz="2400" dirty="0"/>
              <a:t>1</a:t>
            </a:r>
            <a:r>
              <a:rPr lang="zh-CN" altLang="en-US" sz="2400" dirty="0"/>
              <a:t>的正整数都能唯一分解为有限个质数的乘积，可写作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924810"/>
            <a:ext cx="5064125" cy="904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950" y="4868545"/>
            <a:ext cx="8766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其中</a:t>
            </a:r>
            <a:r>
              <a:rPr lang="en-US" altLang="zh-CN" sz="2400" dirty="0">
                <a:sym typeface="+mn-ea"/>
              </a:rPr>
              <a:t>c</a:t>
            </a:r>
            <a:r>
              <a:rPr lang="en-US" altLang="zh-CN" sz="2400" baseline="-25000" dirty="0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都是正整数，</a:t>
            </a:r>
            <a:r>
              <a:rPr lang="en-US" altLang="zh-CN" sz="2400" dirty="0">
                <a:sym typeface="+mn-ea"/>
              </a:rPr>
              <a:t>P</a:t>
            </a:r>
            <a:r>
              <a:rPr lang="en-US" altLang="zh-CN" sz="2400" baseline="-25000" dirty="0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都是质数，且满足</a:t>
            </a:r>
            <a:r>
              <a:rPr lang="en-US" altLang="zh-CN" sz="2400" dirty="0">
                <a:sym typeface="+mn-ea"/>
              </a:rPr>
              <a:t>P</a:t>
            </a:r>
            <a:r>
              <a:rPr lang="en-US" altLang="zh-CN" sz="2400" baseline="-25000" dirty="0"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&lt;P</a:t>
            </a:r>
            <a:r>
              <a:rPr lang="en-US" altLang="zh-CN" sz="2400" baseline="-25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&lt;…&lt;P</a:t>
            </a:r>
            <a:r>
              <a:rPr lang="en-US" altLang="zh-CN" sz="2400" baseline="-25000" dirty="0">
                <a:sym typeface="+mn-ea"/>
              </a:rPr>
              <a:t>m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39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84,&quot;width&quot;:717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2416</Words>
  <Application>WPS 演示</Application>
  <PresentationFormat>全屏显示(4:3)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Cambria Math</vt:lpstr>
      <vt:lpstr>Cambria Math</vt:lpstr>
      <vt:lpstr>Calibri</vt:lpstr>
      <vt:lpstr>微软雅黑</vt:lpstr>
      <vt:lpstr>Arial Unicode MS</vt:lpstr>
      <vt:lpstr>Office 主题​​</vt:lpstr>
      <vt:lpstr>ACM中的常用数学知识(第一讲)</vt:lpstr>
      <vt:lpstr>PowerPoint 演示文稿</vt:lpstr>
      <vt:lpstr>PowerPoint 演示文稿</vt:lpstr>
      <vt:lpstr>PowerPoint 演示文稿</vt:lpstr>
      <vt:lpstr>PowerPoint 演示文稿</vt:lpstr>
      <vt:lpstr>质数的筛选</vt:lpstr>
      <vt:lpstr>PowerPoint 演示文稿</vt:lpstr>
      <vt:lpstr>PowerPoint 演示文稿</vt:lpstr>
      <vt:lpstr>质因数分解</vt:lpstr>
      <vt:lpstr>PowerPoint 演示文稿</vt:lpstr>
      <vt:lpstr>PowerPoint 演示文稿</vt:lpstr>
      <vt:lpstr>约数</vt:lpstr>
      <vt:lpstr>PowerPoint 演示文稿</vt:lpstr>
      <vt:lpstr>最大公约数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WPS_1615126925</cp:lastModifiedBy>
  <cp:revision>31</cp:revision>
  <dcterms:created xsi:type="dcterms:W3CDTF">2021-03-20T08:22:00Z</dcterms:created>
  <dcterms:modified xsi:type="dcterms:W3CDTF">2022-01-03T14:10:19Z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E9E4720A6D3B43FC85F078C706C806A8</vt:lpwstr>
  </property>
  <property fmtid="{D5CDD505-2E9C-101B-9397-08002B2CF9AE}" pid="3" name="KSOProductBuildVer">
    <vt:lpwstr>2052-11.1.0.11194</vt:lpwstr>
  </property>
</Properties>
</file>