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9"/>
  </p:notesMasterIdLst>
  <p:sldIdLst>
    <p:sldId id="256" r:id="rId3"/>
    <p:sldId id="279" r:id="rId4"/>
    <p:sldId id="261" r:id="rId5"/>
    <p:sldId id="280" r:id="rId6"/>
    <p:sldId id="281" r:id="rId7"/>
    <p:sldId id="282" r:id="rId8"/>
    <p:sldId id="265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7" r:id="rId22"/>
    <p:sldId id="298" r:id="rId23"/>
    <p:sldId id="299" r:id="rId24"/>
    <p:sldId id="300" r:id="rId25"/>
    <p:sldId id="295" r:id="rId26"/>
    <p:sldId id="296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030E-DEB5-4B7E-96C6-C801CF3CD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2047-945F-42AE-A116-422364FF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89107"/>
            <a:ext cx="12192000" cy="7579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142461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60717"/>
            <a:ext cx="4032448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99723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88021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976320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4101075"/>
            <a:ext cx="3744416" cy="18245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15" y="1233469"/>
            <a:ext cx="4224469" cy="51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82912" y="1415226"/>
            <a:ext cx="2436335" cy="3763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0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199618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192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2823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41983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7184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4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6934"/>
            <a:ext cx="4800533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6053" y="1878410"/>
            <a:ext cx="4416491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5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5253203"/>
            <a:ext cx="3936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5" y="5263363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4965171"/>
            <a:ext cx="10753195" cy="134414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0"/>
            <a:ext cx="10753195" cy="448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82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gher - but f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68528" y="5433134"/>
            <a:ext cx="292458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1" baseline="0">
                <a:solidFill>
                  <a:srgbClr val="FF0000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err="1"/>
              <a:t>Biểu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7" y="5433134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5325035"/>
            <a:ext cx="10753195" cy="9842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19403" y="0"/>
            <a:ext cx="10753195" cy="5216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65961D5-2312-4239-A552-35C02432BE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8494" y="5434178"/>
            <a:ext cx="60614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54075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91744" y="0"/>
            <a:ext cx="4608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6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00977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00977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525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24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63552" y="542092"/>
            <a:ext cx="66720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1" y="439493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909053"/>
            <a:ext cx="12192000" cy="2948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35627" y="0"/>
            <a:ext cx="3048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4" y="2081835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3766" y="0"/>
            <a:ext cx="42244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8511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25320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1350963"/>
            <a:ext cx="2688299" cy="19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1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368731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67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8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3887755" y="0"/>
            <a:ext cx="8304245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3621021"/>
            <a:ext cx="3744416" cy="27846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54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71797" y="0"/>
            <a:ext cx="792020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59830" y="164638"/>
            <a:ext cx="7392821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346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043" y="0"/>
            <a:ext cx="24556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0" y="5157192"/>
            <a:ext cx="1687552" cy="12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6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82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TÌM HIỂU VÀ MÔ HÌNH HÓA </a:t>
            </a:r>
          </a:p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HỆ THÔNG BÁN THUỐC</a:t>
            </a:r>
            <a:endParaRPr lang="en-US" altLang="ko-KR" sz="36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24342" y="5165848"/>
            <a:ext cx="12192000" cy="44542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5810" y="5759032"/>
            <a:ext cx="636104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Tú</a:t>
            </a:r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4342" y="6433554"/>
            <a:ext cx="1224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ko-KR" sz="16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65447" y="1773574"/>
            <a:ext cx="7542219" cy="390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pháp lý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000"/>
            </a:pPr>
            <a:endParaRPr lang="vi-V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buClr>
                <a:schemeClr val="accent1"/>
              </a:buClr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Yêu cầu người dùng không sử dụng hệ thống để buôn bán thuốc giả hoặc các loại thuốc mà nhà thuốc ngoài bệnh viện không được nhập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người dùng: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Giao diện người dùng rõ ràng, trực quan và chuyên nghiệp</a:t>
            </a:r>
          </a:p>
          <a:p>
            <a:pPr marL="12700" indent="0">
              <a:lnSpc>
                <a:spcPct val="200000"/>
              </a:lnSpc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phần mềm: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được cài đặt trên máy tính có hệ điều hành Windows 7 trở lên có trình duyệt web hỗ trợ Javascript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842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marL="228600" lvl="0" algn="ctr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26C40-12FE-4781-8887-5A7EBD0D8529}"/>
              </a:ext>
            </a:extLst>
          </p:cNvPr>
          <p:cNvSpPr txBox="1"/>
          <p:nvPr/>
        </p:nvSpPr>
        <p:spPr>
          <a:xfrm>
            <a:off x="3445565" y="1663368"/>
            <a:ext cx="3710606" cy="358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dịch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thuốc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mẫu in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quản lý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lịch sử thao tác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89A97-F179-4EE8-8A90-9AC10597BF3E}"/>
              </a:ext>
            </a:extLst>
          </p:cNvPr>
          <p:cNvSpPr txBox="1"/>
          <p:nvPr/>
        </p:nvSpPr>
        <p:spPr>
          <a:xfrm>
            <a:off x="7493874" y="1663368"/>
            <a:ext cx="3545010" cy="46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dùng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thu chi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chi nhánh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SzPts val="18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endParaRPr lang="vi-VN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004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7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CD7F3-4285-4562-A0B3-DFB40199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70" y="0"/>
            <a:ext cx="8349459" cy="49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</a:p>
        </p:txBody>
      </p:sp>
      <p:pic>
        <p:nvPicPr>
          <p:cNvPr id="5" name="Google Shape;182;p25">
            <a:extLst>
              <a:ext uri="{FF2B5EF4-FFF2-40B4-BE49-F238E27FC236}">
                <a16:creationId xmlns:a16="http://schemas.microsoft.com/office/drawing/2014/main" id="{F096910F-416E-474D-9734-9B00B9E0C7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3420" y="0"/>
            <a:ext cx="9465159" cy="491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1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193;p27">
            <a:extLst>
              <a:ext uri="{FF2B5EF4-FFF2-40B4-BE49-F238E27FC236}">
                <a16:creationId xmlns:a16="http://schemas.microsoft.com/office/drawing/2014/main" id="{38D32BE7-E7F3-4CF3-BCDA-89760C96EE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7773" y="0"/>
            <a:ext cx="10409584" cy="49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vi-VN" sz="2800" dirty="0">
                <a:latin typeface="Times New Roman"/>
                <a:ea typeface="Times New Roman"/>
                <a:cs typeface="Times New Roman"/>
                <a:sym typeface="Times New Roman"/>
              </a:rPr>
              <a:t>Biểu đồ lớp lập hóa đơn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A03A9-1314-4D0C-99D0-1E067C9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31" y="0"/>
            <a:ext cx="9803537" cy="4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9C3A3-2026-427E-8E1C-A5A357AC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25" y="0"/>
            <a:ext cx="9917349" cy="48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60A40-319C-456C-AF5E-7509183B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77" y="0"/>
            <a:ext cx="7676046" cy="48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16" y="0"/>
            <a:ext cx="8886367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eart 1"/>
          <p:cNvSpPr/>
          <p:nvPr/>
        </p:nvSpPr>
        <p:spPr>
          <a:xfrm>
            <a:off x="1226627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Heart 1"/>
          <p:cNvSpPr/>
          <p:nvPr/>
        </p:nvSpPr>
        <p:spPr>
          <a:xfrm flipH="1">
            <a:off x="3014368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96371" y="3127487"/>
            <a:ext cx="4915815" cy="1453288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6861" h="1089966">
                <a:moveTo>
                  <a:pt x="0" y="1031444"/>
                </a:moveTo>
                <a:lnTo>
                  <a:pt x="512064" y="1031444"/>
                </a:lnTo>
                <a:lnTo>
                  <a:pt x="797357" y="643738"/>
                </a:lnTo>
                <a:lnTo>
                  <a:pt x="1097280" y="1089966"/>
                </a:lnTo>
                <a:lnTo>
                  <a:pt x="1258216" y="877825"/>
                </a:lnTo>
                <a:lnTo>
                  <a:pt x="1389889" y="1060704"/>
                </a:lnTo>
                <a:lnTo>
                  <a:pt x="1609344" y="0"/>
                </a:lnTo>
                <a:lnTo>
                  <a:pt x="1865376" y="1024128"/>
                </a:lnTo>
                <a:lnTo>
                  <a:pt x="1982420" y="870509"/>
                </a:lnTo>
                <a:lnTo>
                  <a:pt x="2040942" y="1016813"/>
                </a:lnTo>
                <a:lnTo>
                  <a:pt x="2172614" y="892455"/>
                </a:lnTo>
                <a:lnTo>
                  <a:pt x="2275028" y="994868"/>
                </a:lnTo>
                <a:lnTo>
                  <a:pt x="2457908" y="570586"/>
                </a:lnTo>
                <a:lnTo>
                  <a:pt x="2626156" y="929030"/>
                </a:lnTo>
                <a:lnTo>
                  <a:pt x="2772461" y="790042"/>
                </a:lnTo>
                <a:lnTo>
                  <a:pt x="2896819" y="987552"/>
                </a:lnTo>
                <a:cubicBezTo>
                  <a:pt x="3147974" y="955853"/>
                  <a:pt x="3529584" y="976580"/>
                  <a:pt x="3686861" y="972922"/>
                </a:cubicBezTo>
              </a:path>
            </a:pathLst>
          </a:cu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CB01C1-B91F-413B-96D7-43FD3C299AE2}"/>
              </a:ext>
            </a:extLst>
          </p:cNvPr>
          <p:cNvGrpSpPr/>
          <p:nvPr/>
        </p:nvGrpSpPr>
        <p:grpSpPr>
          <a:xfrm>
            <a:off x="5933453" y="1720987"/>
            <a:ext cx="5632008" cy="647152"/>
            <a:chOff x="5921233" y="1867203"/>
            <a:chExt cx="5632008" cy="647152"/>
          </a:xfrm>
        </p:grpSpPr>
        <p:sp>
          <p:nvSpPr>
            <p:cNvPr id="7" name="TextBox 6"/>
            <p:cNvSpPr txBox="1"/>
            <p:nvPr/>
          </p:nvSpPr>
          <p:spPr>
            <a:xfrm>
              <a:off x="6819268" y="1908067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Bình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54779" y="1867203"/>
              <a:ext cx="647152" cy="647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1233" y="1938845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712B7E-9EC1-45AD-8D37-7DF6C6E1D66B}"/>
              </a:ext>
            </a:extLst>
          </p:cNvPr>
          <p:cNvGrpSpPr/>
          <p:nvPr/>
        </p:nvGrpSpPr>
        <p:grpSpPr>
          <a:xfrm>
            <a:off x="5933453" y="2757970"/>
            <a:ext cx="5632008" cy="647152"/>
            <a:chOff x="5912607" y="3079047"/>
            <a:chExt cx="5632008" cy="647152"/>
          </a:xfrm>
        </p:grpSpPr>
        <p:sp>
          <p:nvSpPr>
            <p:cNvPr id="21" name="Oval 20"/>
            <p:cNvSpPr/>
            <p:nvPr/>
          </p:nvSpPr>
          <p:spPr>
            <a:xfrm>
              <a:off x="5954779" y="3079047"/>
              <a:ext cx="647152" cy="647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12607" y="3142138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7308B8-FD59-43EB-B89F-3E923D3B7866}"/>
                </a:ext>
              </a:extLst>
            </p:cNvPr>
            <p:cNvSpPr txBox="1"/>
            <p:nvPr/>
          </p:nvSpPr>
          <p:spPr>
            <a:xfrm>
              <a:off x="6810642" y="3111360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Phạm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Ngọc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E9E3A0-A661-4B7A-9DA9-FA6D1E05A908}"/>
              </a:ext>
            </a:extLst>
          </p:cNvPr>
          <p:cNvGrpSpPr/>
          <p:nvPr/>
        </p:nvGrpSpPr>
        <p:grpSpPr>
          <a:xfrm>
            <a:off x="5933453" y="3786684"/>
            <a:ext cx="5580336" cy="647152"/>
            <a:chOff x="5903980" y="4290891"/>
            <a:chExt cx="5580336" cy="647152"/>
          </a:xfrm>
        </p:grpSpPr>
        <p:sp>
          <p:nvSpPr>
            <p:cNvPr id="18" name="Oval 17"/>
            <p:cNvSpPr/>
            <p:nvPr/>
          </p:nvSpPr>
          <p:spPr>
            <a:xfrm>
              <a:off x="5954779" y="4290891"/>
              <a:ext cx="647152" cy="647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03980" y="4373960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087E2C-2AB6-4329-AB9F-FFF12A101D98}"/>
                </a:ext>
              </a:extLst>
            </p:cNvPr>
            <p:cNvSpPr txBox="1"/>
            <p:nvPr/>
          </p:nvSpPr>
          <p:spPr>
            <a:xfrm>
              <a:off x="6750343" y="4339188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Mừng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3ED7AF-BC13-4FE7-BFA9-8A7930CF01A0}"/>
              </a:ext>
            </a:extLst>
          </p:cNvPr>
          <p:cNvGrpSpPr/>
          <p:nvPr/>
        </p:nvGrpSpPr>
        <p:grpSpPr>
          <a:xfrm>
            <a:off x="5933453" y="4918445"/>
            <a:ext cx="5632008" cy="647152"/>
            <a:chOff x="5933453" y="5502736"/>
            <a:chExt cx="5632008" cy="647152"/>
          </a:xfrm>
        </p:grpSpPr>
        <p:sp>
          <p:nvSpPr>
            <p:cNvPr id="20" name="Oval 19"/>
            <p:cNvSpPr/>
            <p:nvPr/>
          </p:nvSpPr>
          <p:spPr>
            <a:xfrm>
              <a:off x="5954779" y="5502736"/>
              <a:ext cx="647152" cy="647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33453" y="5591517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D7F481-32ED-47C2-BBD9-7E338F9334AD}"/>
                </a:ext>
              </a:extLst>
            </p:cNvPr>
            <p:cNvSpPr txBox="1"/>
            <p:nvPr/>
          </p:nvSpPr>
          <p:spPr>
            <a:xfrm>
              <a:off x="6831488" y="5560739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Đinh Hoàng Nam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F3F6B7-125C-4DE4-B19E-2E0621964A68}"/>
              </a:ext>
            </a:extLst>
          </p:cNvPr>
          <p:cNvSpPr txBox="1"/>
          <p:nvPr/>
        </p:nvSpPr>
        <p:spPr>
          <a:xfrm>
            <a:off x="6831488" y="6091902"/>
            <a:ext cx="47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ko-KR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602B48-31C7-4BC5-8658-65723308728F}"/>
              </a:ext>
            </a:extLst>
          </p:cNvPr>
          <p:cNvSpPr/>
          <p:nvPr/>
        </p:nvSpPr>
        <p:spPr>
          <a:xfrm>
            <a:off x="5933453" y="6021588"/>
            <a:ext cx="647152" cy="647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A3DF2-C1DA-4F97-9CC9-4E236E52F0F9}"/>
              </a:ext>
            </a:extLst>
          </p:cNvPr>
          <p:cNvSpPr txBox="1"/>
          <p:nvPr/>
        </p:nvSpPr>
        <p:spPr>
          <a:xfrm>
            <a:off x="5903980" y="6118294"/>
            <a:ext cx="73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05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78" y="0"/>
            <a:ext cx="5163721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2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8528" y="5433134"/>
            <a:ext cx="2737769" cy="768085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9" y="0"/>
            <a:ext cx="4863378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-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8528" y="5433134"/>
            <a:ext cx="2718104" cy="768085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21" y="0"/>
            <a:ext cx="4652433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63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/>
              <a:t>đồ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9" y="312640"/>
            <a:ext cx="4863378" cy="46841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8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0" y="3019512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69" y="387759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69" y="47356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-20673" y="5759047"/>
            <a:ext cx="12212909" cy="762303"/>
            <a:chOff x="-15505" y="4319285"/>
            <a:chExt cx="9159682" cy="5717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93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8E3CA3E-0A88-4C45-9D63-3600FF3B332D}"/>
              </a:ext>
            </a:extLst>
          </p:cNvPr>
          <p:cNvSpPr/>
          <p:nvPr/>
        </p:nvSpPr>
        <p:spPr>
          <a:xfrm>
            <a:off x="1303297" y="1599066"/>
            <a:ext cx="4321640" cy="1454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FEE8E3-67EE-455E-B758-DB4483AE8422}"/>
              </a:ext>
            </a:extLst>
          </p:cNvPr>
          <p:cNvGrpSpPr/>
          <p:nvPr/>
        </p:nvGrpSpPr>
        <p:grpSpPr>
          <a:xfrm>
            <a:off x="1397034" y="1518657"/>
            <a:ext cx="4287309" cy="1194266"/>
            <a:chOff x="803640" y="3362835"/>
            <a:chExt cx="2059657" cy="47302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DB1CE3-4EF5-4249-934A-234E39764CA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5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mềm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94F2DD-AB40-4F71-BF00-73E035E679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</a:t>
              </a:r>
              <a:r>
                <a:rPr lang="vi-VN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lấy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18EB941-8362-4BA1-9FDA-E1593633B38F}"/>
              </a:ext>
            </a:extLst>
          </p:cNvPr>
          <p:cNvSpPr/>
          <p:nvPr/>
        </p:nvSpPr>
        <p:spPr>
          <a:xfrm>
            <a:off x="1317848" y="3648971"/>
            <a:ext cx="4307089" cy="1454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74E120F-3DFE-4634-B01B-3FA4FF212483}"/>
              </a:ext>
            </a:extLst>
          </p:cNvPr>
          <p:cNvGrpSpPr/>
          <p:nvPr/>
        </p:nvGrpSpPr>
        <p:grpSpPr>
          <a:xfrm>
            <a:off x="1456440" y="3778962"/>
            <a:ext cx="4227903" cy="917267"/>
            <a:chOff x="803640" y="3362835"/>
            <a:chExt cx="2059657" cy="36331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F29C94-0498-48B3-95D8-FFE46754D1C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KiotViet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2493C8-54E3-4F3E-A52B-6D63599EEFF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hỏi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Rounded Rectangle 18">
            <a:extLst>
              <a:ext uri="{FF2B5EF4-FFF2-40B4-BE49-F238E27FC236}">
                <a16:creationId xmlns:a16="http://schemas.microsoft.com/office/drawing/2014/main" id="{93313356-7599-4F70-B449-15765A33D4F2}"/>
              </a:ext>
            </a:extLst>
          </p:cNvPr>
          <p:cNvSpPr/>
          <p:nvPr/>
        </p:nvSpPr>
        <p:spPr>
          <a:xfrm>
            <a:off x="6198731" y="1593723"/>
            <a:ext cx="4441356" cy="3584564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D4222-BBBD-4DDF-91E2-45E7908020CC}"/>
              </a:ext>
            </a:extLst>
          </p:cNvPr>
          <p:cNvSpPr txBox="1"/>
          <p:nvPr/>
        </p:nvSpPr>
        <p:spPr>
          <a:xfrm>
            <a:off x="6469344" y="1518657"/>
            <a:ext cx="395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34EFDE-65E1-4801-8068-4B3FB83588D2}"/>
              </a:ext>
            </a:extLst>
          </p:cNvPr>
          <p:cNvSpPr txBox="1"/>
          <p:nvPr/>
        </p:nvSpPr>
        <p:spPr>
          <a:xfrm>
            <a:off x="6287327" y="2461633"/>
            <a:ext cx="436651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hiểu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sinh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viên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Đỡ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kém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phí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nhỏ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rõ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ràng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ngôn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ngữ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khái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niệm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675718"/>
            <a:ext cx="7542219" cy="402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Tổng quan:</a:t>
            </a:r>
            <a:endParaRPr lang="en-US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endParaRPr lang="vi-VN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Tài liệu này nêu ra các yêu cầu phần mềm rõ ràng cho khách hàng và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bên liên quan 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Phạm vi:</a:t>
            </a: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được cài đặt ở các nhà thuốc ngoài bệnh viện tại Việt Nam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 tiêu: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cung cấp thao tác đơn giản để người dùng nhập và bán thuốc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tự sinh các báo cáo và thống kê tài chính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giúp quản lý thông tin đối tác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  <a:p>
            <a:r>
              <a:rPr lang="en-US" sz="8800" dirty="0">
                <a:solidFill>
                  <a:schemeClr val="accent1"/>
                </a:solidFill>
                <a:cs typeface="Times New Roman" panose="02020603050405020304" pitchFamily="18" charset="0"/>
              </a:rPr>
              <a:t>R</a:t>
            </a:r>
          </a:p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8736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234371"/>
            <a:ext cx="7542219" cy="53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Môi trường:</a:t>
            </a:r>
          </a:p>
          <a:p>
            <a:pPr marL="285750" indent="-285750"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không phải là một phần của hệ thống nào khác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Sử dụng hệ quản trị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MySQL và JDBC để kết nối, thực hiện truy vấn từ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Đặc điểm người dùng: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2 người dùng: Người quản lý và Người bán hàng. Người quản lý có quyền hạn cao hơn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dùng có trình độ tin học phổ thông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quản lý có trình độ y dược từ đại học trở lên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bán hàng có trình độ y dược từ trung cấp trở lên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lnSpc>
                <a:spcPct val="150000"/>
              </a:lnSpc>
              <a:buSzPts val="2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8682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04502" y="1062824"/>
            <a:ext cx="7542219" cy="579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khả năng sử dụng: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dễ hiểu, dễ sử dụng, có tính hiệu quả cao và dễ nhớ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hiệu suất: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Hiệu suất cao khi phục vụ tới 30 người dùng cùng một lúc và có thể mở rộng lên 100 người dùng cùng một lúc trong tương lai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bảo mật: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Phân quyền người dùng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Bảo vệ dữ liệu người dùng, đối tác, hàng hóa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backup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133648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764</Words>
  <Application>Microsoft Office PowerPoint</Application>
  <PresentationFormat>Widescreen</PresentationFormat>
  <Paragraphs>187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Nhim</dc:creator>
  <cp:lastModifiedBy>Dinh Hoang Nam 20162793</cp:lastModifiedBy>
  <cp:revision>38</cp:revision>
  <dcterms:created xsi:type="dcterms:W3CDTF">2019-04-21T16:37:49Z</dcterms:created>
  <dcterms:modified xsi:type="dcterms:W3CDTF">2019-04-22T01:45:38Z</dcterms:modified>
</cp:coreProperties>
</file>