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5" r:id="rId29"/>
    <p:sldId id="286" r:id="rId30"/>
    <p:sldId id="284" r:id="rId31"/>
    <p:sldId id="285" r:id="rId32"/>
    <p:sldId id="287" r:id="rId3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8909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6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18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0343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953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03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4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58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14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429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6F6B31-E5AB-48CB-B745-AEB11E18B0C0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032142-A265-4353-961F-EC7CC5E04BC7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149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500" dirty="0" smtClean="0"/>
              <a:t>Procesos de los sistemas operativos</a:t>
            </a:r>
            <a:endParaRPr lang="es-MX" sz="6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Capitulo 5 del manual </a:t>
            </a:r>
            <a:r>
              <a:rPr lang="es-MX" i="1" dirty="0" smtClean="0"/>
              <a:t>“</a:t>
            </a:r>
            <a:r>
              <a:rPr lang="es-MX" i="1" dirty="0" err="1" smtClean="0"/>
              <a:t>Operating</a:t>
            </a:r>
            <a:r>
              <a:rPr lang="es-MX" i="1" dirty="0" smtClean="0"/>
              <a:t> </a:t>
            </a:r>
            <a:r>
              <a:rPr lang="es-MX" i="1" dirty="0" err="1" smtClean="0"/>
              <a:t>System</a:t>
            </a:r>
            <a:r>
              <a:rPr lang="es-MX" i="1" dirty="0" smtClean="0"/>
              <a:t>: fundamental os </a:t>
            </a:r>
            <a:r>
              <a:rPr lang="es-MX" i="1" dirty="0" err="1" smtClean="0"/>
              <a:t>concepts</a:t>
            </a:r>
            <a:r>
              <a:rPr lang="es-MX" i="1" dirty="0" smtClean="0"/>
              <a:t>”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4287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lang="es-MX" dirty="0" smtClean="0"/>
              <a:t>Programa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623060"/>
            <a:ext cx="9601200" cy="868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Cuando comparamos un programa con un proceso, podemos concluir que un proceso es una instancia dinámica de un programa. 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371600" y="1417320"/>
            <a:ext cx="960120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sultado de imagen para programa computac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42" y="2674620"/>
            <a:ext cx="4602479" cy="3451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>
            <a:normAutofit/>
          </a:bodyPr>
          <a:lstStyle/>
          <a:p>
            <a:r>
              <a:rPr lang="es-MX" dirty="0" smtClean="0"/>
              <a:t>Ciclo de vida del proceso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51660"/>
            <a:ext cx="9601200" cy="43815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Cuando un proceso es ejecutado, pasa por diferentes estados. Estas etapas pueden diferir en diferentes sistemas operativos, y los nombres de estos estados tampoco están estandarizados.</a:t>
            </a:r>
          </a:p>
          <a:p>
            <a:pPr marL="0" indent="0">
              <a:buNone/>
            </a:pPr>
            <a:r>
              <a:rPr lang="es-MX" sz="2400" dirty="0" smtClean="0"/>
              <a:t>Generalmente puede estar en algún de los siguiente estados:</a:t>
            </a:r>
            <a:br>
              <a:rPr lang="es-MX" sz="2400" dirty="0" smtClean="0"/>
            </a:br>
            <a:endParaRPr lang="es-MX" sz="2400" dirty="0" smtClean="0"/>
          </a:p>
          <a:p>
            <a:pPr lvl="1"/>
            <a:r>
              <a:rPr lang="es-MX" sz="2400" dirty="0" err="1" smtClean="0"/>
              <a:t>Start</a:t>
            </a:r>
            <a:r>
              <a:rPr lang="es-MX" sz="2400" dirty="0" smtClean="0"/>
              <a:t> (inicio)</a:t>
            </a:r>
          </a:p>
          <a:p>
            <a:pPr lvl="1"/>
            <a:r>
              <a:rPr lang="es-MX" sz="2400" dirty="0" err="1" smtClean="0"/>
              <a:t>Ready</a:t>
            </a:r>
            <a:r>
              <a:rPr lang="es-MX" sz="2400" dirty="0" smtClean="0"/>
              <a:t> (listo)</a:t>
            </a:r>
          </a:p>
          <a:p>
            <a:pPr lvl="1"/>
            <a:r>
              <a:rPr lang="es-MX" sz="2400" dirty="0" smtClean="0"/>
              <a:t>Running (ejecución)</a:t>
            </a:r>
          </a:p>
          <a:p>
            <a:pPr lvl="1"/>
            <a:r>
              <a:rPr lang="es-MX" sz="2400" dirty="0" err="1" smtClean="0"/>
              <a:t>Waiting</a:t>
            </a:r>
            <a:r>
              <a:rPr lang="es-MX" sz="2400" dirty="0" smtClean="0"/>
              <a:t> (esperando) </a:t>
            </a:r>
          </a:p>
          <a:p>
            <a:pPr lvl="1"/>
            <a:r>
              <a:rPr lang="es-MX" sz="2400" dirty="0" err="1" smtClean="0"/>
              <a:t>Terminated</a:t>
            </a:r>
            <a:r>
              <a:rPr lang="es-MX" sz="2400" dirty="0" smtClean="0"/>
              <a:t> </a:t>
            </a:r>
            <a:r>
              <a:rPr lang="es-MX" sz="2400" dirty="0" err="1" smtClean="0"/>
              <a:t>or</a:t>
            </a:r>
            <a:r>
              <a:rPr lang="es-MX" sz="2400" dirty="0" smtClean="0"/>
              <a:t> </a:t>
            </a:r>
            <a:r>
              <a:rPr lang="es-MX" sz="2400" dirty="0" err="1" smtClean="0"/>
              <a:t>Exit</a:t>
            </a:r>
            <a:r>
              <a:rPr lang="es-MX" sz="2400" dirty="0" smtClean="0"/>
              <a:t> (terminado o salida)</a:t>
            </a:r>
            <a:endParaRPr lang="es-MX" sz="24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371600" y="1485900"/>
            <a:ext cx="960120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4380"/>
          </a:xfrm>
        </p:spPr>
        <p:txBody>
          <a:bodyPr/>
          <a:lstStyle/>
          <a:p>
            <a:pPr algn="r"/>
            <a:r>
              <a:rPr lang="es-MX" dirty="0" err="1" smtClean="0"/>
              <a:t>Start</a:t>
            </a:r>
            <a:r>
              <a:rPr lang="es-MX" dirty="0" smtClean="0"/>
              <a:t> (inicio)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49440" y="2766060"/>
            <a:ext cx="4023360" cy="1645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 smtClean="0"/>
              <a:t>Este </a:t>
            </a:r>
            <a:r>
              <a:rPr lang="es-MX" sz="2400" dirty="0"/>
              <a:t>es el estado inicial cuando un proceso es creado/iniciado por primera vez.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1325880" y="1440180"/>
            <a:ext cx="9646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269" t="1875" r="44143" b="47188"/>
          <a:stretch/>
        </p:blipFill>
        <p:spPr>
          <a:xfrm>
            <a:off x="1371600" y="2240280"/>
            <a:ext cx="5047432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4380"/>
          </a:xfrm>
        </p:spPr>
        <p:txBody>
          <a:bodyPr/>
          <a:lstStyle/>
          <a:p>
            <a:pPr algn="r"/>
            <a:r>
              <a:rPr lang="es-MX" dirty="0" err="1" smtClean="0"/>
              <a:t>Ready</a:t>
            </a:r>
            <a:r>
              <a:rPr lang="es-MX" dirty="0" smtClean="0"/>
              <a:t> (listo)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83780" y="2903219"/>
            <a:ext cx="3589020" cy="15544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2400" dirty="0"/>
              <a:t>El proceso está esperando a ser asignado a un </a:t>
            </a:r>
            <a:r>
              <a:rPr lang="es-MX" sz="2400" dirty="0" smtClean="0"/>
              <a:t>procesador para poder correr. </a:t>
            </a:r>
            <a:endParaRPr lang="es-MX" sz="2400" dirty="0"/>
          </a:p>
        </p:txBody>
      </p:sp>
      <p:pic>
        <p:nvPicPr>
          <p:cNvPr id="2050" name="Picture 2" descr="Resultado de imagen para procesad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9" r="17142"/>
          <a:stretch/>
        </p:blipFill>
        <p:spPr bwMode="auto">
          <a:xfrm>
            <a:off x="1371600" y="1918334"/>
            <a:ext cx="5326380" cy="35242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/>
          <p:cNvCxnSpPr/>
          <p:nvPr/>
        </p:nvCxnSpPr>
        <p:spPr>
          <a:xfrm flipH="1" flipV="1">
            <a:off x="1371600" y="1440180"/>
            <a:ext cx="960120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>
            <a:normAutofit/>
          </a:bodyPr>
          <a:lstStyle/>
          <a:p>
            <a:pPr algn="r"/>
            <a:r>
              <a:rPr lang="es-MX" dirty="0" smtClean="0"/>
              <a:t>Running (ejecución)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6540" y="2380450"/>
            <a:ext cx="4366260" cy="2377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Una vez que el </a:t>
            </a:r>
            <a:r>
              <a:rPr lang="es-MX" sz="2400" dirty="0" smtClean="0"/>
              <a:t>proceso </a:t>
            </a:r>
            <a:r>
              <a:rPr lang="es-MX" sz="2400" dirty="0"/>
              <a:t>ha sido asignado a un procesador por el </a:t>
            </a:r>
            <a:r>
              <a:rPr lang="es-MX" sz="2400" i="1" dirty="0" smtClean="0"/>
              <a:t>planificador, </a:t>
            </a:r>
            <a:r>
              <a:rPr lang="es-MX" sz="2400" dirty="0"/>
              <a:t>el estado del procesos se establece como “running” y el procesador ejecuta sus instrucciones.</a:t>
            </a:r>
          </a:p>
        </p:txBody>
      </p:sp>
      <p:pic>
        <p:nvPicPr>
          <p:cNvPr id="3074" name="Picture 2" descr="Resultado de imagen para corr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95" y="2337741"/>
            <a:ext cx="4713605" cy="24628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1458595" y="1417320"/>
            <a:ext cx="9514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pPr algn="r"/>
            <a:r>
              <a:rPr lang="es-MX" dirty="0" err="1" smtClean="0"/>
              <a:t>Waiting</a:t>
            </a:r>
            <a:r>
              <a:rPr lang="es-MX" dirty="0" smtClean="0"/>
              <a:t> (esperando o bloqueado)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46520" y="2693136"/>
            <a:ext cx="4686300" cy="20802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El proceso pasa al estado “</a:t>
            </a:r>
            <a:r>
              <a:rPr lang="es-MX" sz="2400" dirty="0" err="1"/>
              <a:t>waiting</a:t>
            </a:r>
            <a:r>
              <a:rPr lang="es-MX" sz="2400" dirty="0"/>
              <a:t>” si necesita esperar un recurso, esperar una entrada por parte de un usuario, o esperando a que un archivo esté disponible.</a:t>
            </a:r>
          </a:p>
        </p:txBody>
      </p:sp>
      <p:pic>
        <p:nvPicPr>
          <p:cNvPr id="4098" name="Picture 2" descr="Resultado de imagen para esper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70989"/>
            <a:ext cx="4720438" cy="25124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 flipV="1">
            <a:off x="1371600" y="1463040"/>
            <a:ext cx="960120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25880"/>
          </a:xfrm>
        </p:spPr>
        <p:txBody>
          <a:bodyPr/>
          <a:lstStyle/>
          <a:p>
            <a:pPr algn="r"/>
            <a:r>
              <a:rPr lang="es-MX" dirty="0" err="1" smtClean="0"/>
              <a:t>Terminated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Exit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(terminado o salida)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29300" y="2766060"/>
            <a:ext cx="4892040" cy="2194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Una vez que el proceso ha terminado su ejecución, o el sistema operativo lo finaliza, se mueve al estado de “</a:t>
            </a:r>
            <a:r>
              <a:rPr lang="es-MX" sz="2400" dirty="0" err="1"/>
              <a:t>terminated</a:t>
            </a:r>
            <a:r>
              <a:rPr lang="es-MX" sz="2400" dirty="0"/>
              <a:t>”, donde espera a ser removido de la memoria principal. </a:t>
            </a:r>
          </a:p>
        </p:txBody>
      </p:sp>
      <p:pic>
        <p:nvPicPr>
          <p:cNvPr id="5122" name="Picture 2" descr="Resultado de imagen para tra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" y="2339340"/>
            <a:ext cx="304799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1371600" y="2011680"/>
            <a:ext cx="9646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3389" t="47045" r="55949" b="28865"/>
          <a:stretch/>
        </p:blipFill>
        <p:spPr bwMode="auto">
          <a:xfrm>
            <a:off x="1737360" y="1851660"/>
            <a:ext cx="9646919" cy="33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90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960"/>
          </a:xfrm>
        </p:spPr>
        <p:txBody>
          <a:bodyPr/>
          <a:lstStyle/>
          <a:p>
            <a:r>
              <a:rPr lang="es-MX" dirty="0" smtClean="0"/>
              <a:t>Bloque de Control de Proceso (PCB)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35040" y="1816576"/>
            <a:ext cx="493776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Un Bloque de Control de </a:t>
            </a:r>
            <a:r>
              <a:rPr lang="es-MX" sz="2400" dirty="0" smtClean="0"/>
              <a:t>Proceso (</a:t>
            </a:r>
            <a:r>
              <a:rPr lang="es-MX" sz="2400" dirty="0" err="1" smtClean="0"/>
              <a:t>Process</a:t>
            </a:r>
            <a:r>
              <a:rPr lang="es-MX" sz="2400" dirty="0" smtClean="0"/>
              <a:t> Control Block) </a:t>
            </a:r>
            <a:r>
              <a:rPr lang="es-MX" sz="2400" dirty="0"/>
              <a:t>es una estructura de datos mantenida por el sistema operativo para cada proceso</a:t>
            </a:r>
            <a:r>
              <a:rPr lang="es-MX" sz="2400" smtClean="0"/>
              <a:t>. </a:t>
            </a:r>
            <a:r>
              <a:rPr lang="es-MX" sz="2400" smtClean="0"/>
              <a:t>Un </a:t>
            </a:r>
            <a:r>
              <a:rPr lang="es-MX" sz="2400" dirty="0"/>
              <a:t>PCB guarda toda la información necesaria para realizar un seguimiento de un proceso como se </a:t>
            </a:r>
            <a:r>
              <a:rPr lang="es-MX" sz="2400" dirty="0" smtClean="0"/>
              <a:t>detalla a continuación</a:t>
            </a:r>
            <a:r>
              <a:rPr lang="es-MX" sz="2400" dirty="0"/>
              <a:t>.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371600" y="1508760"/>
            <a:ext cx="960120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Resultado de imagen para datos comput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1"/>
            <a:ext cx="438912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5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4380"/>
          </a:xfrm>
        </p:spPr>
        <p:txBody>
          <a:bodyPr/>
          <a:lstStyle/>
          <a:p>
            <a:pPr algn="r"/>
            <a:r>
              <a:rPr lang="es-MX" dirty="0" smtClean="0"/>
              <a:t>1. Estado del proceso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58100" y="3028950"/>
            <a:ext cx="3314700" cy="1645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2400" dirty="0"/>
              <a:t>El estado en cuestión del proceso, es decir, si está “</a:t>
            </a:r>
            <a:r>
              <a:rPr lang="es-MX" sz="2400" dirty="0" err="1"/>
              <a:t>ready</a:t>
            </a:r>
            <a:r>
              <a:rPr lang="es-MX" sz="2400" dirty="0"/>
              <a:t>”, “running”, “</a:t>
            </a:r>
            <a:r>
              <a:rPr lang="es-MX" sz="2400" dirty="0" err="1"/>
              <a:t>waiting</a:t>
            </a:r>
            <a:r>
              <a:rPr lang="es-MX" sz="2400" dirty="0"/>
              <a:t>” o el que sea. </a:t>
            </a:r>
          </a:p>
        </p:txBody>
      </p:sp>
      <p:pic>
        <p:nvPicPr>
          <p:cNvPr id="4" name="Picture 2" descr="Resultado de imagen para programa computac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282" y="2125980"/>
            <a:ext cx="4602479" cy="3451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 flipV="1">
            <a:off x="1348740" y="1440180"/>
            <a:ext cx="962406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Miembros del equipo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03420" y="2449830"/>
            <a:ext cx="6469380" cy="2857500"/>
          </a:xfrm>
        </p:spPr>
        <p:txBody>
          <a:bodyPr>
            <a:normAutofit/>
          </a:bodyPr>
          <a:lstStyle/>
          <a:p>
            <a:r>
              <a:rPr lang="es-MX" sz="2800" dirty="0" smtClean="0"/>
              <a:t>Joan Emmanuel Flores Castell de Oro</a:t>
            </a:r>
          </a:p>
          <a:p>
            <a:endParaRPr lang="es-MX" sz="2800" dirty="0" smtClean="0"/>
          </a:p>
          <a:p>
            <a:r>
              <a:rPr lang="es-MX" sz="2800" dirty="0" smtClean="0"/>
              <a:t>Rodolfo Carlos Lagunas Jardines</a:t>
            </a:r>
          </a:p>
          <a:p>
            <a:endParaRPr lang="es-MX" sz="2800" dirty="0" smtClean="0"/>
          </a:p>
          <a:p>
            <a:r>
              <a:rPr lang="es-MX" sz="2800" dirty="0" smtClean="0"/>
              <a:t>Gabriel Martínez González</a:t>
            </a:r>
          </a:p>
          <a:p>
            <a:endParaRPr lang="es-MX" dirty="0"/>
          </a:p>
        </p:txBody>
      </p:sp>
      <p:pic>
        <p:nvPicPr>
          <p:cNvPr id="1026" name="Picture 2" descr="Resultado de imagen para steve minecraft shi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71600" y="1889760"/>
            <a:ext cx="2351314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8660"/>
          </a:xfrm>
        </p:spPr>
        <p:txBody>
          <a:bodyPr/>
          <a:lstStyle/>
          <a:p>
            <a:pPr algn="r"/>
            <a:r>
              <a:rPr lang="es-MX" dirty="0" smtClean="0"/>
              <a:t>2. Privilegios del proceso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72400" y="2697797"/>
            <a:ext cx="3200400" cy="15544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Estos son requeridos para permitir o no el acceso a los recursos del sistema.</a:t>
            </a:r>
          </a:p>
        </p:txBody>
      </p:sp>
      <p:pic>
        <p:nvPicPr>
          <p:cNvPr id="7170" name="Picture 2" descr="Resultado de imagen para candado abierto y cerra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01"/>
          <a:stretch/>
        </p:blipFill>
        <p:spPr bwMode="auto">
          <a:xfrm>
            <a:off x="2647316" y="1715135"/>
            <a:ext cx="3294440" cy="351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1348740" y="1394460"/>
            <a:ext cx="9624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>
            <a:normAutofit/>
          </a:bodyPr>
          <a:lstStyle/>
          <a:p>
            <a:pPr algn="r"/>
            <a:r>
              <a:rPr lang="es-MX" dirty="0" smtClean="0"/>
              <a:t>3. Proceso ID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99273" y="3001350"/>
            <a:ext cx="3657600" cy="1298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Identificación única para cada uno de los procesos en el sistema operativo.</a:t>
            </a:r>
          </a:p>
        </p:txBody>
      </p:sp>
      <p:pic>
        <p:nvPicPr>
          <p:cNvPr id="9218" name="Picture 2" descr="Resultado de imagen para identificac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8"/>
          <a:stretch/>
        </p:blipFill>
        <p:spPr bwMode="auto">
          <a:xfrm>
            <a:off x="2647314" y="2148840"/>
            <a:ext cx="2953385" cy="300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1348740" y="1417320"/>
            <a:ext cx="9624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pPr algn="r"/>
            <a:r>
              <a:rPr lang="es-MX" dirty="0" smtClean="0"/>
              <a:t>4. Pointer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75120" y="3360261"/>
            <a:ext cx="4297680" cy="73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Un puntero al proceso “padre”.</a:t>
            </a:r>
          </a:p>
        </p:txBody>
      </p:sp>
      <p:pic>
        <p:nvPicPr>
          <p:cNvPr id="10242" name="Picture 2" descr="Resultado de imagen para 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16" y="2240280"/>
            <a:ext cx="2971482" cy="29714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1348740" y="1463040"/>
            <a:ext cx="9624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960"/>
          </a:xfrm>
        </p:spPr>
        <p:txBody>
          <a:bodyPr/>
          <a:lstStyle/>
          <a:p>
            <a:pPr algn="r"/>
            <a:r>
              <a:rPr lang="es-MX" dirty="0" smtClean="0"/>
              <a:t>5. Contador de programa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63740" y="2937510"/>
            <a:ext cx="3909060" cy="15773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Es un puntero a la dirección de la siguiente instrucción a ser ejecutada por este proceso.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348740" y="1508760"/>
            <a:ext cx="962406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70" name="Picture 6" descr="Resultado de imagen para ma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171700"/>
            <a:ext cx="3108959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pPr algn="r"/>
            <a:r>
              <a:rPr lang="es-MX" dirty="0" smtClean="0"/>
              <a:t>6. Registros del CPU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89420" y="2697480"/>
            <a:ext cx="3909060" cy="1897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Varios registros de CPU donde el procesos necesita ser almacenado para su ejecución para el estado “running”.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371600" y="1440180"/>
            <a:ext cx="960120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2" name="Picture 4" descr="Resultado de imagen para carpetas guardadas est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55" y="2217420"/>
            <a:ext cx="3886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7540" y="685800"/>
            <a:ext cx="7795260" cy="1257300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>7. Información de programación de CPU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15200" y="2894012"/>
            <a:ext cx="2743200" cy="23088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Prioridad del proceso e información que se requiere para programar el proceso.</a:t>
            </a:r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1531620" y="1943100"/>
            <a:ext cx="9441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14" name="Picture 2" descr="Resultado de imagen para carpetas abier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2331720"/>
            <a:ext cx="3433445" cy="34334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1720" y="685800"/>
            <a:ext cx="8641080" cy="1303020"/>
          </a:xfrm>
        </p:spPr>
        <p:txBody>
          <a:bodyPr/>
          <a:lstStyle/>
          <a:p>
            <a:pPr algn="r"/>
            <a:r>
              <a:rPr lang="es-MX" dirty="0" smtClean="0"/>
              <a:t>8. Información de gestión de memoria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00900" y="2868930"/>
            <a:ext cx="3771900" cy="22174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Esto incluye la información de la tabla de páginas, límites de la memoria, tabla de segmentos dependiendo de la memoria utilizada por el sistema operativo</a:t>
            </a:r>
            <a:r>
              <a:rPr lang="es-MX" sz="2400" dirty="0" smtClean="0"/>
              <a:t>.</a:t>
            </a:r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1508760" y="1965960"/>
            <a:ext cx="9464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38" name="Picture 2" descr="Resultado de imagen para da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6"/>
          <a:stretch/>
        </p:blipFill>
        <p:spPr bwMode="auto">
          <a:xfrm>
            <a:off x="1555643" y="2651760"/>
            <a:ext cx="5096617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8660"/>
          </a:xfrm>
        </p:spPr>
        <p:txBody>
          <a:bodyPr/>
          <a:lstStyle/>
          <a:p>
            <a:pPr algn="r"/>
            <a:r>
              <a:rPr lang="es-MX" dirty="0" smtClean="0"/>
              <a:t>9. Información de cuenta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86600" y="2865358"/>
            <a:ext cx="3886200" cy="1965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Esto incluye la cantidad de CPU usada para la ejecución del proceso, límites de tiempo, </a:t>
            </a:r>
            <a:r>
              <a:rPr lang="es-MX" sz="2400" dirty="0" smtClean="0"/>
              <a:t>identificador de procesos, </a:t>
            </a:r>
            <a:r>
              <a:rPr lang="es-MX" sz="2400" dirty="0"/>
              <a:t>etc. 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1348740" y="1394460"/>
            <a:ext cx="9624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366" name="Picture 6" descr="Resultado de imagen para cpu por de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0714"/>
            <a:ext cx="5193665" cy="389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pPr algn="r"/>
            <a:r>
              <a:rPr lang="es-MX" dirty="0" smtClean="0"/>
              <a:t>10. Información de estado de 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29500" y="3299459"/>
            <a:ext cx="3543300" cy="1348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Esto incluye una lista de dispositivos I/O asignados al proceso.</a:t>
            </a:r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1348740" y="1417320"/>
            <a:ext cx="962406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386" name="Picture 2" descr="Resultado de imagen para computadora vie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58339"/>
            <a:ext cx="5194562" cy="4030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pPr algn="r"/>
            <a:r>
              <a:rPr lang="es-MX" dirty="0" smtClean="0"/>
              <a:t>10. Información de estado de IO</a:t>
            </a:r>
            <a:endParaRPr lang="es-MX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7429500" y="3299459"/>
            <a:ext cx="3543300" cy="1348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Esto incluye una lista de dispositivos I/O asignados al proceso.</a:t>
            </a:r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1348740" y="1417320"/>
            <a:ext cx="9624060" cy="2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414" name="Picture 6" descr="Resultado de imagen para computado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65" y="2111136"/>
            <a:ext cx="4967180" cy="37253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/>
          <a:lstStyle/>
          <a:p>
            <a:r>
              <a:rPr lang="es-MX" dirty="0" smtClean="0"/>
              <a:t>Procesos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1371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2400" dirty="0" smtClean="0"/>
              <a:t>Un proceso es, básicamente, un programa en ejecución. La ejecución de un proceso debe progresar de manera secuencial. Se define como una entidad la cual representa la unidad básica de trabajo a ser implementado en el sistema. </a:t>
            </a:r>
            <a:endParaRPr lang="es-MX" sz="2400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8" name="Picture 4" descr="Resultado de imagen para programa en ejecu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22" y="3154679"/>
            <a:ext cx="5774156" cy="302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1371600" y="1417320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es-MX" dirty="0"/>
              <a:t>Bloque de Control de Proceso (PCB)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0043" y="2583180"/>
            <a:ext cx="3589020" cy="25831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La arquitectura de un PCB es completamente dependiente de sus Sistema Operativo y puede contener diferente información en diferentes sistemas operativos.</a:t>
            </a: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842" t="33496" r="65076" b="20204"/>
          <a:stretch/>
        </p:blipFill>
        <p:spPr bwMode="auto">
          <a:xfrm>
            <a:off x="7129145" y="1691640"/>
            <a:ext cx="2837815" cy="4366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1347537" y="1443789"/>
            <a:ext cx="9625263" cy="24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4380"/>
          </a:xfrm>
        </p:spPr>
        <p:txBody>
          <a:bodyPr/>
          <a:lstStyle/>
          <a:p>
            <a:r>
              <a:rPr lang="es-MX" dirty="0"/>
              <a:t>Bloque de Control de Proceso (PCB)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756610"/>
            <a:ext cx="9601200" cy="890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El PCB se mantiene para un proceso durante toda su vida útil y se elimina una vez que proceso termina </a:t>
            </a:r>
            <a:r>
              <a:rPr lang="es-MX" sz="2400" dirty="0" err="1"/>
              <a:t>UnU</a:t>
            </a:r>
            <a:r>
              <a:rPr lang="es-MX" sz="2400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371600" y="1443789"/>
            <a:ext cx="9601200" cy="24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588" y="2935704"/>
            <a:ext cx="5389223" cy="28336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18815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77686"/>
          </a:xfrm>
        </p:spPr>
        <p:txBody>
          <a:bodyPr>
            <a:normAutofit/>
          </a:bodyPr>
          <a:lstStyle/>
          <a:p>
            <a:pPr algn="ctr"/>
            <a:r>
              <a:rPr lang="es-MX" sz="7200" dirty="0" smtClean="0">
                <a:latin typeface="Edwardian Script ITC" panose="030303020407070D0804" pitchFamily="66" charset="0"/>
              </a:rPr>
              <a:t>Gracias por su atención</a:t>
            </a:r>
            <a:endParaRPr lang="es-MX" sz="72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9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8660"/>
          </a:xfrm>
        </p:spPr>
        <p:txBody>
          <a:bodyPr/>
          <a:lstStyle/>
          <a:p>
            <a:r>
              <a:rPr lang="es-MX" dirty="0" smtClean="0"/>
              <a:t>Procesos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3440" y="2814349"/>
            <a:ext cx="5897880" cy="19608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Cuando un programa es cargado en la memoria y se convierte en un proceso, puede ser dividido en cuatro secciones: </a:t>
            </a:r>
            <a:r>
              <a:rPr lang="es-MX" sz="2400" b="1" dirty="0" err="1" smtClean="0"/>
              <a:t>stack</a:t>
            </a:r>
            <a:r>
              <a:rPr lang="es-MX" sz="2400" dirty="0" smtClean="0"/>
              <a:t> (pila), </a:t>
            </a:r>
            <a:r>
              <a:rPr lang="es-MX" sz="2400" b="1" dirty="0" err="1" smtClean="0"/>
              <a:t>heap</a:t>
            </a:r>
            <a:r>
              <a:rPr lang="es-MX" sz="2400" dirty="0" smtClean="0"/>
              <a:t> (montón), </a:t>
            </a:r>
            <a:r>
              <a:rPr lang="es-MX" sz="2400" b="1" dirty="0" err="1" smtClean="0"/>
              <a:t>text</a:t>
            </a:r>
            <a:r>
              <a:rPr lang="es-MX" sz="2400" dirty="0" smtClean="0"/>
              <a:t> (texto) y </a:t>
            </a:r>
            <a:r>
              <a:rPr lang="es-MX" sz="2400" b="1" dirty="0" smtClean="0"/>
              <a:t>data</a:t>
            </a:r>
            <a:r>
              <a:rPr lang="es-MX" sz="2400" dirty="0" smtClean="0"/>
              <a:t> (datos).</a:t>
            </a:r>
            <a:endParaRPr lang="es-MX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48" y="1737360"/>
            <a:ext cx="1633223" cy="411480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1348740" y="1394460"/>
            <a:ext cx="9669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0080"/>
          </a:xfrm>
        </p:spPr>
        <p:txBody>
          <a:bodyPr>
            <a:normAutofit/>
          </a:bodyPr>
          <a:lstStyle/>
          <a:p>
            <a:pPr algn="r"/>
            <a:r>
              <a:rPr lang="es-MX" sz="3200" b="1" dirty="0" err="1" smtClean="0"/>
              <a:t>Stack</a:t>
            </a:r>
            <a:r>
              <a:rPr lang="es-MX" sz="3200" b="1" dirty="0" smtClean="0"/>
              <a:t> (pila)</a:t>
            </a:r>
            <a:endParaRPr lang="es-MX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23660" y="3065463"/>
            <a:ext cx="4549140" cy="14401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El proceso </a:t>
            </a:r>
            <a:r>
              <a:rPr lang="es-MX" sz="2400" dirty="0" err="1"/>
              <a:t>Stack</a:t>
            </a:r>
            <a:r>
              <a:rPr lang="es-MX" sz="2400" dirty="0"/>
              <a:t> contiene la información temporal </a:t>
            </a:r>
            <a:r>
              <a:rPr lang="es-MX" sz="2400" dirty="0" smtClean="0"/>
              <a:t>, así </a:t>
            </a:r>
            <a:r>
              <a:rPr lang="es-MX" sz="2400" dirty="0"/>
              <a:t>como parámetros de método/función.</a:t>
            </a:r>
          </a:p>
        </p:txBody>
      </p:sp>
      <p:pic>
        <p:nvPicPr>
          <p:cNvPr id="2050" name="Picture 2" descr="Resultado de imagen para reloj de ar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5" y="1965960"/>
            <a:ext cx="3639185" cy="36391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/>
          <p:cNvCxnSpPr/>
          <p:nvPr/>
        </p:nvCxnSpPr>
        <p:spPr>
          <a:xfrm flipH="1">
            <a:off x="1371600" y="1325880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/>
          </a:bodyPr>
          <a:lstStyle/>
          <a:p>
            <a:pPr algn="r"/>
            <a:r>
              <a:rPr lang="es-MX" sz="3200" b="1" dirty="0" err="1" smtClean="0"/>
              <a:t>Heap</a:t>
            </a:r>
            <a:r>
              <a:rPr lang="es-MX" sz="3200" b="1" dirty="0" smtClean="0"/>
              <a:t> (montón)</a:t>
            </a:r>
            <a:endParaRPr lang="es-MX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46520" y="3122136"/>
            <a:ext cx="4526280" cy="1303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Esta es una memoria asignada dinámicamente a un proceso durante su tiempo de ejecución.</a:t>
            </a:r>
          </a:p>
        </p:txBody>
      </p:sp>
      <p:pic>
        <p:nvPicPr>
          <p:cNvPr id="3074" name="Picture 2" descr="Resultado de imagen para memoria us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2057400"/>
            <a:ext cx="3432492" cy="34324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 flipH="1">
            <a:off x="1348740" y="1371600"/>
            <a:ext cx="9624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1500"/>
          </a:xfrm>
        </p:spPr>
        <p:txBody>
          <a:bodyPr>
            <a:normAutofit/>
          </a:bodyPr>
          <a:lstStyle/>
          <a:p>
            <a:pPr algn="r"/>
            <a:r>
              <a:rPr lang="es-MX" sz="3200" b="1" dirty="0" smtClean="0"/>
              <a:t>Text (texto)</a:t>
            </a:r>
            <a:endParaRPr lang="es-MX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75120" y="2446020"/>
            <a:ext cx="4297680" cy="2377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Este incluye la actividad actual representada por el valor del Contador del Programa (</a:t>
            </a:r>
            <a:r>
              <a:rPr lang="es-MX" sz="2400" dirty="0" err="1"/>
              <a:t>Program</a:t>
            </a:r>
            <a:r>
              <a:rPr lang="es-MX" sz="2400" dirty="0"/>
              <a:t> </a:t>
            </a:r>
            <a:r>
              <a:rPr lang="es-MX" sz="2400" dirty="0" err="1"/>
              <a:t>Counter</a:t>
            </a:r>
            <a:r>
              <a:rPr lang="es-MX" sz="2400" dirty="0"/>
              <a:t>) y el contenido de los registros del procesador. </a:t>
            </a:r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1348740" y="1257300"/>
            <a:ext cx="9624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Resultado de imagen para bloc de not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6" r="21724"/>
          <a:stretch/>
        </p:blipFill>
        <p:spPr bwMode="auto">
          <a:xfrm>
            <a:off x="1931670" y="1752152"/>
            <a:ext cx="4034790" cy="37651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4360"/>
          </a:xfrm>
        </p:spPr>
        <p:txBody>
          <a:bodyPr>
            <a:normAutofit/>
          </a:bodyPr>
          <a:lstStyle/>
          <a:p>
            <a:pPr algn="r"/>
            <a:r>
              <a:rPr lang="es-MX" sz="3200" b="1" dirty="0" smtClean="0"/>
              <a:t>Data (datos)</a:t>
            </a:r>
            <a:endParaRPr lang="es-MX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6620" y="2811780"/>
            <a:ext cx="3726180" cy="13944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/>
              <a:t>Esta sección </a:t>
            </a:r>
            <a:r>
              <a:rPr lang="es-MX" sz="2800" dirty="0" smtClean="0"/>
              <a:t>contiene las variables globales y estáticas</a:t>
            </a:r>
            <a:r>
              <a:rPr lang="es-MX" sz="2800" dirty="0"/>
              <a:t>.</a:t>
            </a:r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1371600" y="1280160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Resultado de imagen para x como 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79" y="2316480"/>
            <a:ext cx="4240107" cy="23850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es-MX" dirty="0" smtClean="0"/>
              <a:t>Programa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703070"/>
            <a:ext cx="9601200" cy="12458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2400" dirty="0"/>
              <a:t>Un programa es una pieza de código que puede ser una sola línea o millones de líneas</a:t>
            </a:r>
            <a:r>
              <a:rPr lang="es-MX" sz="2400" dirty="0" smtClean="0"/>
              <a:t>.</a:t>
            </a:r>
            <a:r>
              <a:rPr lang="es-MX" sz="2400" dirty="0"/>
              <a:t> Un programa es una colección de instrucciones que realiza una específica tarea cuando es ejecutado por un computador.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258" t="35626" r="23060" b="24061"/>
          <a:stretch/>
        </p:blipFill>
        <p:spPr>
          <a:xfrm>
            <a:off x="2480310" y="3188969"/>
            <a:ext cx="7383780" cy="2851819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1371600" y="1463040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401</TotalTime>
  <Words>809</Words>
  <Application>Microsoft Office PowerPoint</Application>
  <PresentationFormat>Panorámica</PresentationFormat>
  <Paragraphs>71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Edwardian Script ITC</vt:lpstr>
      <vt:lpstr>Franklin Gothic Book</vt:lpstr>
      <vt:lpstr>Crop</vt:lpstr>
      <vt:lpstr>Procesos de los sistemas operativos</vt:lpstr>
      <vt:lpstr>Miembros del equipo</vt:lpstr>
      <vt:lpstr>Procesos</vt:lpstr>
      <vt:lpstr>Procesos</vt:lpstr>
      <vt:lpstr>Stack (pila)</vt:lpstr>
      <vt:lpstr>Heap (montón)</vt:lpstr>
      <vt:lpstr>Text (texto)</vt:lpstr>
      <vt:lpstr>Data (datos)</vt:lpstr>
      <vt:lpstr>Programa</vt:lpstr>
      <vt:lpstr>Programa</vt:lpstr>
      <vt:lpstr>Ciclo de vida del proceso</vt:lpstr>
      <vt:lpstr>Start (inicio)</vt:lpstr>
      <vt:lpstr>Ready (listo)</vt:lpstr>
      <vt:lpstr>Running (ejecución)</vt:lpstr>
      <vt:lpstr>Waiting (esperando o bloqueado)</vt:lpstr>
      <vt:lpstr>Terminated or Exit (terminado o salida)</vt:lpstr>
      <vt:lpstr>Presentación de PowerPoint</vt:lpstr>
      <vt:lpstr>Bloque de Control de Proceso (PCB)</vt:lpstr>
      <vt:lpstr>1. Estado del proceso</vt:lpstr>
      <vt:lpstr>2. Privilegios del proceso</vt:lpstr>
      <vt:lpstr>3. Proceso ID</vt:lpstr>
      <vt:lpstr>4. Pointer</vt:lpstr>
      <vt:lpstr>5. Contador de programa</vt:lpstr>
      <vt:lpstr>6. Registros del CPU</vt:lpstr>
      <vt:lpstr>7. Información de programación de CPU</vt:lpstr>
      <vt:lpstr>8. Información de gestión de memoria</vt:lpstr>
      <vt:lpstr>9. Información de cuenta</vt:lpstr>
      <vt:lpstr>10. Información de estado de IO</vt:lpstr>
      <vt:lpstr>10. Información de estado de IO</vt:lpstr>
      <vt:lpstr>Bloque de Control de Proceso (PCB)</vt:lpstr>
      <vt:lpstr>Bloque de Control de Proceso (PCB)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de los sistemas operativos</dc:title>
  <dc:creator>Gabriel Martínez</dc:creator>
  <cp:lastModifiedBy>Gabriel Martínez</cp:lastModifiedBy>
  <cp:revision>22</cp:revision>
  <dcterms:created xsi:type="dcterms:W3CDTF">2019-09-02T04:26:33Z</dcterms:created>
  <dcterms:modified xsi:type="dcterms:W3CDTF">2019-09-06T07:13:20Z</dcterms:modified>
</cp:coreProperties>
</file>