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Ontology document URL: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90488" y="-74614"/>
            <a:ext cx="8229601" cy="71913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755650" y="1566862"/>
            <a:ext cx="3960813" cy="39004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4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312"/>
            <a:ext cx="2133600" cy="2692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58371" indent="-123371">
        <a:spcBef>
          <a:spcPts val="600"/>
        </a:spcBef>
        <a:buClr>
          <a:srgbClr val="000000"/>
        </a:buClr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1684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661160" indent="-162560">
        <a:spcBef>
          <a:spcPts val="600"/>
        </a:spcBef>
        <a:buClr>
          <a:srgbClr val="000000"/>
        </a:buClr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18360" indent="-162560">
        <a:spcBef>
          <a:spcPts val="600"/>
        </a:spcBef>
        <a:buClr>
          <a:srgbClr val="000000"/>
        </a:buClr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575560" indent="-16256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032760" indent="-162560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489959" indent="-162559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3947159" indent="-162559">
        <a:spcBef>
          <a:spcPts val="600"/>
        </a:spcBef>
        <a:buClr>
          <a:srgbClr val="000000"/>
        </a:buClr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2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143.233.226.49:8890/sparql" TargetMode="Externa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43.233.226.49:8890/sparql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43.233.226.49:8890/sparql" TargetMode="Externa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43.233.226.49:8890/sparql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Relationship Id="rId3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143.233.226.49:8890/sparq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0" y="2790825"/>
            <a:ext cx="9144000" cy="1676400"/>
          </a:xfrm>
          <a:prstGeom prst="rect">
            <a:avLst/>
          </a:prstGeom>
          <a:solidFill>
            <a:srgbClr val="FABF8E"/>
          </a:solidFill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sz="3000">
                <a:latin typeface="Verdana"/>
                <a:ea typeface="Verdana"/>
                <a:cs typeface="Verdana"/>
                <a:sym typeface="Verdana"/>
              </a:rPr>
              <a:t> (Πρωτόγνωρα) Δεδομένα για την Οικονομία </a:t>
            </a:r>
            <a:br>
              <a:rPr sz="3000">
                <a:latin typeface="Verdana"/>
                <a:ea typeface="Verdana"/>
                <a:cs typeface="Verdana"/>
                <a:sym typeface="Verdana"/>
              </a:rPr>
            </a:br>
            <a:r>
              <a:rPr sz="3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Βουτιά στα ... Δεδομένα !!!</a:t>
            </a:r>
          </a:p>
        </p:txBody>
      </p:sp>
      <p:pic>
        <p:nvPicPr>
          <p:cNvPr id="54" name="image00.png"/>
          <p:cNvPicPr/>
          <p:nvPr/>
        </p:nvPicPr>
        <p:blipFill>
          <a:blip r:embed="rId2">
            <a:extLst/>
          </a:blip>
          <a:srcRect l="0" t="0" r="0" b="58133"/>
          <a:stretch>
            <a:fillRect/>
          </a:stretch>
        </p:blipFill>
        <p:spPr>
          <a:xfrm>
            <a:off x="0" y="1749971"/>
            <a:ext cx="9144000" cy="11456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Group 57"/>
          <p:cNvGrpSpPr/>
          <p:nvPr/>
        </p:nvGrpSpPr>
        <p:grpSpPr>
          <a:xfrm>
            <a:off x="0" y="4469367"/>
            <a:ext cx="9144000" cy="370841"/>
            <a:chOff x="0" y="0"/>
            <a:chExt cx="9144000" cy="370840"/>
          </a:xfrm>
        </p:grpSpPr>
        <p:sp>
          <p:nvSpPr>
            <p:cNvPr id="55" name="Shape 55"/>
            <p:cNvSpPr/>
            <p:nvPr/>
          </p:nvSpPr>
          <p:spPr>
            <a:xfrm>
              <a:off x="0" y="0"/>
              <a:ext cx="9144000" cy="369333"/>
            </a:xfrm>
            <a:prstGeom prst="rect">
              <a:avLst/>
            </a:prstGeom>
            <a:solidFill>
              <a:srgbClr val="A5A5A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9144000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lvl="0"/>
              <a:r>
                <a:t>πρωτόγνωρα = ανοικτά / μοντελοποιημένα / διασυνδεδεμένα</a:t>
              </a:r>
            </a:p>
          </p:txBody>
        </p:sp>
      </p:grpSp>
      <p:sp>
        <p:nvSpPr>
          <p:cNvPr id="58" name="Shape 58"/>
          <p:cNvSpPr/>
          <p:nvPr/>
        </p:nvSpPr>
        <p:spPr>
          <a:xfrm>
            <a:off x="3241602" y="5715000"/>
            <a:ext cx="264561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i="1"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i="0"/>
            </a:pPr>
            <a:r>
              <a:rPr i="1"/>
              <a:t>Γ. Ραζής και Γ. Βαφειάδης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457200" y="1674672"/>
            <a:ext cx="8229600" cy="3164841"/>
            <a:chOff x="0" y="0"/>
            <a:chExt cx="8229600" cy="3164839"/>
          </a:xfrm>
        </p:grpSpPr>
        <p:sp>
          <p:nvSpPr>
            <p:cNvPr id="121" name="Shape 121"/>
            <p:cNvSpPr/>
            <p:nvPr/>
          </p:nvSpPr>
          <p:spPr>
            <a:xfrm>
              <a:off x="0" y="-1"/>
              <a:ext cx="8229600" cy="301621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-1"/>
              <a:ext cx="8229600" cy="316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καταστήματος,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προϊόντος,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ελάχιστη, μέγιστη και μέση τιμή του στην αγορά,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ποσοστιαία διαφορά μέγιστης και ελάχιστης τιμής,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τα καταστήματα της μέγιστης και ελάχιστης τιμής, και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ημ/νια τιμοληψίας της μέγιστης και ελάχιστης τιμής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οποίο: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451757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το μεγαλύτερο ποσοστό διαφοράς μέγιστης και ελάχιστης τιμής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451757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Ταχυδρομικό Κώδικα</a:t>
              </a:r>
            </a:p>
          </p:txBody>
        </p:sp>
      </p:grpSp>
      <p:sp>
        <p:nvSpPr>
          <p:cNvPr id="124" name="Shape 12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125" name="image03.jpg"/>
          <p:cNvPicPr/>
          <p:nvPr/>
        </p:nvPicPr>
        <p:blipFill>
          <a:blip r:embed="rId3">
            <a:extLst/>
          </a:blip>
          <a:srcRect l="7588" t="0" r="8480" b="58178"/>
          <a:stretch>
            <a:fillRect/>
          </a:stretch>
        </p:blipFill>
        <p:spPr>
          <a:xfrm>
            <a:off x="3352799" y="4952998"/>
            <a:ext cx="1905000" cy="949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distinct ?shopName ?name ?prUnit ?minPrice ?maxPrice ?average (xsd:decimal(?var) AS ?variation) ?nameLocMin ?nameLocMax (str(?dateMin) AS ?dMin) (str(?dateMax) AS ?dMax)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&lt;ProductsEprices&gt; from &lt;http://linkedeconomy.org/epricesAPI&gt;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&lt;http://linkedeconomy.org/epricesStats/Products&gt; from &lt;http://linkedeconomy.org/epricesStats&gt;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 ?statOffer elod:isStatisticOf ?offer ; elod:amountPerUnit ?prUnit . ?offer gr:availableAtOrFrom ?shop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gr:hasPriceSpecification ?ups ; gr:includesObject ?obj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?obj gr:typeOfGood ?product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?ups gr:hasCurrencyValue ?actualPrice.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?product gr:description ?name.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?stat elod:isStatisticOf ?product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  elod:hasMinAmountPerUnit ?minPrice ; elod:hasMaxAmountPerUnit ?maxPrice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  elod:averagePerUnit ?average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  elod:priceVariation ?var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  elod:minPriceLocation ?locMin ; elod:maxPriceLocation ?locMax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  elod:lastUpdatedMinPrice ?dateMin ; elod:lastUpdatedMaxPrice ?dateMax 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?locMin gr:name ?nameLocMin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?locMax gr:name ?nameLocMax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?shop vcard2006:postal-code "82100"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gr:name ?shopName.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}order by desc (?variation) limit 10</a:t>
            </a:r>
          </a:p>
        </p:txBody>
      </p:sp>
      <p:sp>
        <p:nvSpPr>
          <p:cNvPr id="128" name="Shape 128"/>
          <p:cNvSpPr/>
          <p:nvPr/>
        </p:nvSpPr>
        <p:spPr>
          <a:xfrm>
            <a:off x="4572000" y="3316068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grpSp>
        <p:nvGrpSpPr>
          <p:cNvPr id="131" name="Group 131"/>
          <p:cNvGrpSpPr/>
          <p:nvPr/>
        </p:nvGrpSpPr>
        <p:grpSpPr>
          <a:xfrm>
            <a:off x="457200" y="122237"/>
            <a:ext cx="8229600" cy="1020901"/>
            <a:chOff x="0" y="0"/>
            <a:chExt cx="8229600" cy="1020899"/>
          </a:xfrm>
        </p:grpSpPr>
        <p:sp>
          <p:nvSpPr>
            <p:cNvPr id="129" name="Shape 129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0" name="Shape 130"/>
            <p:cNvSpPr/>
            <p:nvPr/>
          </p:nvSpPr>
          <p:spPr>
            <a:xfrm>
              <a:off x="0" y="32929"/>
              <a:ext cx="8229600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5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33" name="Shape 133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  <p:pic>
        <p:nvPicPr>
          <p:cNvPr id="136" name="image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4400" y="5486400"/>
            <a:ext cx="1857499" cy="11442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roup 139"/>
          <p:cNvGrpSpPr/>
          <p:nvPr/>
        </p:nvGrpSpPr>
        <p:grpSpPr>
          <a:xfrm>
            <a:off x="457200" y="1371599"/>
            <a:ext cx="8229600" cy="4001096"/>
            <a:chOff x="0" y="0"/>
            <a:chExt cx="8229600" cy="4001095"/>
          </a:xfrm>
        </p:grpSpPr>
        <p:sp>
          <p:nvSpPr>
            <p:cNvPr id="137" name="Shape 137"/>
            <p:cNvSpPr/>
            <p:nvPr/>
          </p:nvSpPr>
          <p:spPr>
            <a:xfrm>
              <a:off x="0" y="0"/>
              <a:ext cx="8229600" cy="400109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0"/>
              <a:ext cx="8229600" cy="383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κατηγορία των ερωτούμενων στατιστικών,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συνολικό ποσό πληρωμών στη ΔΙΑΥΓΕΙΑ,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 θέση της ως προς το σύνολο των πληρωμών,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κατάταξή της ως προς το σύνολο των πληρωμών,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περιγραφή της από τη dbpedia,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τα έσοδά της,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αριθμό των υπαλλήλων της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3335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 στη ΔΙΑΥΓΕΙΑ,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συνολικό ποσό πληρωμών αφορά το 2014.</a:t>
              </a:r>
            </a:p>
          </p:txBody>
        </p:sp>
      </p:grpSp>
      <p:pic>
        <p:nvPicPr>
          <p:cNvPr id="140" name="image0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6601" y="5715000"/>
            <a:ext cx="1937199" cy="7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000"/>
              <a:t>PREFIX elod: &lt;http://linkedeconomy.org/ontology#&gt;</a:t>
            </a:r>
            <a:endParaRPr sz="1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000"/>
              <a:t>PREFIX gr: &lt;http://purl.org/goodrelations/v1#&gt;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PREFIX dbo: &lt;http://dbpedia.org/ontology/&gt;</a:t>
            </a:r>
            <a:endParaRPr sz="1000"/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6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SELECT (STR(?legalName) AS ?legalName) ?category (STR(?referenceTime) AS ?period) (xsd:decimal(?amount) AS?aggregatedAmount) (STR(?counter) AS ?counter) (STR(?rank) AS ?rank) ?abstract (STR(?netIncome) AS ?netIncome) (STR(?numOfEmployees) AS ?numOfEmployees)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WHERE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GRAPH &lt;http://linkedeconomy.org/DiavgeiaIIStatistics&gt; 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?statistic elod:isStatisticOf &lt;http://linkedeconomy.org/resource/Organization/800420948&gt; ; elod:referenceTime ?referenceTime ; elod:hasAggregate ?aggregateRes ; elod:hasCounter ?counterRes ; elod:hasRank ?rankRes ;  elod:orgActivity ?activity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?aggregateRes elod:hasCategory ?category ; elod:aggregatedAmount ?amount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?counterRes elod:hasCategory ?category ; elod:counter ?counter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?rankRes elod:hasCategory ?category ; elod:rank ?rank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(?referenceTime = "2014+03:00"^^xsd:gYear)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(?category = &lt;http://linkedeconomy.org/ontology#Payment&gt;)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(?activity = "Seller"^^xsd:string)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  <a:endParaRPr sz="1000"/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6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GRAPH &lt;http://linkedeconomy.org/Organizations&gt; 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&lt;http://linkedeconomy.org/resource/Organization/800420948&gt; gr:legalName ?legalName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  <a:endParaRPr sz="1000"/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6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SERVICE &lt;http://dbpedia.org/sparql&gt; 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&lt;http://dbpedia.org/resource/Oracle_Corporation&gt; dbo:abstract ?abstract ; dbo:netIncome ?netIncome ; dbo:numberOfEmployees ?numOfEmployees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(LANG(?abstract) = "en")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43" name="Shape 143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44" name="Shape 144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000"/>
              <a:t>PREFIX elod: &lt;http://linkedeconomy.org/ontology#&gt;</a:t>
            </a:r>
            <a:endParaRPr sz="10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000"/>
              <a:t>PREFIX gr: &lt;http://purl.org/goodrelations/v1#&gt;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PREFIX dbo: &lt;http://dbpedia.org/ontology/&gt;</a:t>
            </a:r>
            <a:endParaRPr sz="1000"/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6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SELECT (STR(?legalName) AS ?legalName) ?category (STR(?referenceTime) AS ?period) (xsd:decimal(?amount) AS?aggregatedAmount) (STR(?counter) AS ?counter) (STR(?rank) AS ?rank) ?abstract (STR(?netIncome) AS ?netIncome) (STR(?numOfEmployees) AS ?numOfEmployees)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WHERE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200" u="sng">
                <a:solidFill>
                  <a:srgbClr val="0070C0"/>
                </a:solidFill>
              </a:rPr>
              <a:t>GRAPH</a:t>
            </a:r>
            <a:r>
              <a:rPr sz="1200">
                <a:solidFill>
                  <a:srgbClr val="0070C0"/>
                </a:solidFill>
              </a:rPr>
              <a:t> </a:t>
            </a:r>
            <a:r>
              <a:rPr sz="1000">
                <a:solidFill>
                  <a:srgbClr val="0070C0"/>
                </a:solidFill>
              </a:rPr>
              <a:t>&lt;http://linkedeconomy.org/DiavgeiaIIStatistics&gt;</a:t>
            </a:r>
            <a:r>
              <a:rPr sz="1000"/>
              <a:t> 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?statistic elod:isStatisticOf &lt;http://linkedeconomy.org/resource/Organization/800420948&gt; ; elod:referenceTime ?referenceTime ; elod:hasAggregate ?aggregateRes ; elod:hasCounter ?counterRes ; elod:hasRank ?rankRes ;  elod:orgActivity ?activity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?aggregateRes elod:hasCategory ?category ; elod:aggregatedAmount ?amount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?counterRes elod:hasCategory ?category ; elod:counter ?counter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?rankRes elod:hasCategory ?category ; elod:rank ?rank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(?referenceTime = "2014+03:00"^^xsd:gYear)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(?category = &lt;http://linkedeconomy.org/ontology#Payment&gt;)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(?activity = "Seller"^^xsd:string)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  <a:endParaRPr sz="1000"/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6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200" u="sng">
                <a:solidFill>
                  <a:srgbClr val="0070C0"/>
                </a:solidFill>
              </a:rPr>
              <a:t>GRAPH</a:t>
            </a:r>
            <a:r>
              <a:rPr sz="1200">
                <a:solidFill>
                  <a:srgbClr val="0070C0"/>
                </a:solidFill>
              </a:rPr>
              <a:t> </a:t>
            </a:r>
            <a:r>
              <a:rPr sz="1000">
                <a:solidFill>
                  <a:srgbClr val="0070C0"/>
                </a:solidFill>
              </a:rPr>
              <a:t>&lt;http://linkedeconomy.org/Organizations&gt; </a:t>
            </a:r>
            <a:r>
              <a:rPr sz="1000"/>
              <a:t>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&lt;http://linkedeconomy.org/resource/Organization/800420948&gt; gr:legalName ?legalName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  <a:endParaRPr sz="1000"/>
          </a:p>
          <a:p>
            <a:pPr lvl="0" indent="-342900">
              <a:spcBef>
                <a:spcPts val="100"/>
              </a:spcBef>
              <a:buSzTx/>
              <a:buNone/>
              <a:defRPr sz="1800"/>
            </a:pPr>
            <a:endParaRPr sz="6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200" u="sng">
                <a:solidFill>
                  <a:srgbClr val="0070C0"/>
                </a:solidFill>
              </a:rPr>
              <a:t>SERVICE</a:t>
            </a:r>
            <a:r>
              <a:rPr sz="1200">
                <a:solidFill>
                  <a:srgbClr val="0070C0"/>
                </a:solidFill>
              </a:rPr>
              <a:t> </a:t>
            </a:r>
            <a:r>
              <a:rPr sz="1000">
                <a:solidFill>
                  <a:srgbClr val="0070C0"/>
                </a:solidFill>
              </a:rPr>
              <a:t>&lt;http://dbpedia.org/sparql&gt;</a:t>
            </a:r>
            <a:r>
              <a:rPr sz="1000"/>
              <a:t> {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&lt;http://dbpedia.org/resource/Oracle_Corporation&gt; dbo:abstract ?abstract ; dbo:netIncome ?netIncome ; dbo:numberOfEmployees ?numOfEmployees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FILTER (LANG(?abstract) = "en") .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  <a:endParaRPr sz="1000"/>
          </a:p>
          <a:p>
            <a:pPr lvl="0" indent="-342900">
              <a:spcBef>
                <a:spcPts val="200"/>
              </a:spcBef>
              <a:buSzTx/>
              <a:buNone/>
              <a:defRPr sz="1800"/>
            </a:pPr>
            <a:r>
              <a:rPr sz="1000"/>
              <a:t>}</a:t>
            </a:r>
          </a:p>
        </p:txBody>
      </p:sp>
      <p:sp>
        <p:nvSpPr>
          <p:cNvPr id="148" name="Shape 148"/>
          <p:cNvSpPr/>
          <p:nvPr/>
        </p:nvSpPr>
        <p:spPr>
          <a:xfrm>
            <a:off x="3657600" y="2709446"/>
            <a:ext cx="284776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u="sng"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γράφος Στατιστικών</a:t>
            </a:r>
          </a:p>
        </p:txBody>
      </p:sp>
      <p:sp>
        <p:nvSpPr>
          <p:cNvPr id="149" name="Shape 149"/>
          <p:cNvSpPr/>
          <p:nvPr/>
        </p:nvSpPr>
        <p:spPr>
          <a:xfrm>
            <a:off x="3429000" y="4724400"/>
            <a:ext cx="415998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u="sng">
                <a:latin typeface="Calibri"/>
                <a:ea typeface="Calibri"/>
                <a:cs typeface="Calibri"/>
                <a:sym typeface="Calibri"/>
              </a:rPr>
              <a:t>Τοπικός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γράφος με στοιχεία Επιχειρήσεων</a:t>
            </a:r>
          </a:p>
        </p:txBody>
      </p:sp>
      <p:sp>
        <p:nvSpPr>
          <p:cNvPr id="150" name="Shape 150"/>
          <p:cNvSpPr/>
          <p:nvPr/>
        </p:nvSpPr>
        <p:spPr>
          <a:xfrm>
            <a:off x="2667000" y="5452645"/>
            <a:ext cx="345729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u="sng">
                <a:latin typeface="Calibri"/>
                <a:ea typeface="Calibri"/>
                <a:cs typeface="Calibri"/>
                <a:sym typeface="Calibri"/>
              </a:rPr>
              <a:t>Απομακρυσμένος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γράφος DBpedia</a:t>
            </a:r>
          </a:p>
        </p:txBody>
      </p:sp>
      <p:grpSp>
        <p:nvGrpSpPr>
          <p:cNvPr id="153" name="Group 153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51" name="Shape 151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905000"/>
            <a:ext cx="8820000" cy="252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 158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56" name="Shape 156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57" name="Shape 157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899590" y="404662"/>
            <a:ext cx="7344817" cy="719140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>
            <a:lvl1pPr>
              <a:defRPr b="1" sz="4000"/>
            </a:lvl1pPr>
          </a:lstStyle>
          <a:p>
            <a:pPr lvl="0">
              <a:defRPr b="0" sz="1800"/>
            </a:pPr>
            <a:r>
              <a:rPr b="1" sz="4000"/>
              <a:t>Ερωτήσεις - Σχόλια</a:t>
            </a:r>
          </a:p>
        </p:txBody>
      </p:sp>
      <p:pic>
        <p:nvPicPr>
          <p:cNvPr id="161" name="image07.jpg"/>
          <p:cNvPicPr/>
          <p:nvPr/>
        </p:nvPicPr>
        <p:blipFill>
          <a:blip r:embed="rId2">
            <a:extLst/>
          </a:blip>
          <a:srcRect l="0" t="0" r="0" b="7352"/>
          <a:stretch>
            <a:fillRect/>
          </a:stretch>
        </p:blipFill>
        <p:spPr>
          <a:xfrm>
            <a:off x="2123726" y="1556790"/>
            <a:ext cx="5657772" cy="3669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457200" y="1674672"/>
            <a:ext cx="8229600" cy="2893101"/>
            <a:chOff x="0" y="0"/>
            <a:chExt cx="8229600" cy="2893099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8229600" cy="2893100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8229600" cy="277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επιδοτήσεων ΕΣΠΑ,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πράξεων τύπου «ΣΥΜΒΟΛΑΙΟΥ» του ΚΗΜΔΗΣ,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των τιμοληψιών προϊόντων από το E-prices,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3335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προσφέρει προϊόντα.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168" name="image04.png"/>
          <p:cNvPicPr/>
          <p:nvPr/>
        </p:nvPicPr>
        <p:blipFill>
          <a:blip r:embed="rId3">
            <a:extLst/>
          </a:blip>
          <a:srcRect l="0" t="0" r="0" b="19777"/>
          <a:stretch>
            <a:fillRect/>
          </a:stretch>
        </p:blipFill>
        <p:spPr>
          <a:xfrm>
            <a:off x="914400" y="4780767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0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66832" y="5006966"/>
            <a:ext cx="3657767" cy="61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03.jpg"/>
          <p:cNvPicPr/>
          <p:nvPr/>
        </p:nvPicPr>
        <p:blipFill>
          <a:blip r:embed="rId5">
            <a:extLst/>
          </a:blip>
          <a:srcRect l="7588" t="0" r="8479" b="58178"/>
          <a:stretch>
            <a:fillRect/>
          </a:stretch>
        </p:blipFill>
        <p:spPr>
          <a:xfrm>
            <a:off x="6322192" y="4876800"/>
            <a:ext cx="1755008" cy="87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?name (COUNT(DISTINCT ?offer) AS ?offering) (COUNT(DISTINCT(?cntr)) AS ?cntrKhmdhs)  (COUNT(DISTINCT(?subsidy)) AS ?subsidyEspa)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&lt;http://linkedeconomy.org/epricesAPI&gt;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&lt;http://linkedeconomy.org/resource/Organization/999633424&gt;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&lt;http://linkedeconomy.org/resource/Organization/999633424&gt;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#Ε-prices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?offer a gr:Offering ; gr:availableAtOrFrom ?loc . &lt;http://linkedeconomy.org/resource/BusinessEntity/ΑΦΟΙ_ΒΕΡΟΠΟΥΛΟΙ_ΑΕΒΕ&gt; gr:hasPOS ?loc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#Name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&lt;http://linkedeconomy.org/resource/Organization/999633424&gt; gr:legalName ?name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73" name="Shape 173"/>
          <p:cNvSpPr/>
          <p:nvPr/>
        </p:nvSpPr>
        <p:spPr>
          <a:xfrm>
            <a:off x="4648200" y="3200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74" name="Shape 174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457200" y="1674672"/>
            <a:ext cx="8229600" cy="2616101"/>
            <a:chOff x="0" y="0"/>
            <a:chExt cx="8229600" cy="2616100"/>
          </a:xfrm>
        </p:grpSpPr>
        <p:sp>
          <p:nvSpPr>
            <p:cNvPr id="179" name="Shape 179"/>
            <p:cNvSpPr/>
            <p:nvPr/>
          </p:nvSpPr>
          <p:spPr>
            <a:xfrm>
              <a:off x="0" y="-1"/>
              <a:ext cx="8229600" cy="2616102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0" y="-1"/>
              <a:ext cx="8229600" cy="2504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αποφάσεων τύπου «ΕΓΚΡΙΣΗ ΔΑΠΑΝΗΣ» (Β.2.1) της Διαύγεια,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πράξεων τύπου «ΣΥΜΒΟΛΑΙΟΥ» του ΚΗΜΔΗΣ,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επιδοτήσεων ΕΣΠΑ,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μιας επιχείρησης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3335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η οποία: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ΑΦΜ.</a:t>
              </a:r>
            </a:p>
          </p:txBody>
        </p:sp>
      </p:grpSp>
      <p:sp>
        <p:nvSpPr>
          <p:cNvPr id="182" name="Shape 182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183" name="image0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4780767"/>
            <a:ext cx="1937198" cy="73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04.png"/>
          <p:cNvPicPr/>
          <p:nvPr/>
        </p:nvPicPr>
        <p:blipFill>
          <a:blip r:embed="rId4">
            <a:extLst/>
          </a:blip>
          <a:srcRect l="0" t="0" r="0" b="19777"/>
          <a:stretch>
            <a:fillRect/>
          </a:stretch>
        </p:blipFill>
        <p:spPr>
          <a:xfrm>
            <a:off x="6361776" y="4628367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0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3032" y="4854566"/>
            <a:ext cx="3657767" cy="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457200" y="1674672"/>
            <a:ext cx="8229600" cy="2062104"/>
            <a:chOff x="0" y="0"/>
            <a:chExt cx="8229600" cy="2062103"/>
          </a:xfrm>
        </p:grpSpPr>
        <p:sp>
          <p:nvSpPr>
            <p:cNvPr id="61" name="Shape 61"/>
            <p:cNvSpPr/>
            <p:nvPr/>
          </p:nvSpPr>
          <p:spPr>
            <a:xfrm>
              <a:off x="0" y="-1"/>
              <a:ext cx="8229600" cy="206210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-1"/>
              <a:ext cx="8229600" cy="197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10 Αναδόχους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3335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οι οποίοι: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αποφάσεις τύπου «ΕΓΚΡΙΣΗ ΔΑΠΑΝΗΣ» (Β.2.1) στη Διαύγεια,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πράξεις τύπου «ΣΥΜΒΟΛΑΙΟΥ» στο ΚΗΜΔΗΣ,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έχουν λάβει επιδότηση ΕΣΠΑ.</a:t>
              </a:r>
            </a:p>
          </p:txBody>
        </p:sp>
      </p:grpSp>
      <p:sp>
        <p:nvSpPr>
          <p:cNvPr id="64" name="Shape 6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65" name="image0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000" y="4343400"/>
            <a:ext cx="1937198" cy="73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image04.png"/>
          <p:cNvPicPr/>
          <p:nvPr/>
        </p:nvPicPr>
        <p:blipFill>
          <a:blip r:embed="rId4">
            <a:extLst/>
          </a:blip>
          <a:srcRect l="0" t="0" r="0" b="19777"/>
          <a:stretch>
            <a:fillRect/>
          </a:stretch>
        </p:blipFill>
        <p:spPr>
          <a:xfrm>
            <a:off x="6361776" y="4191000"/>
            <a:ext cx="1791623" cy="93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image0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43032" y="4417200"/>
            <a:ext cx="3657767" cy="61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6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?name (COUNT(DISTINCT(?expAppr)) AS ?expApprDiavgeia) (COUNT(DISTINCT(?cntr)) AS ?cntrKhmdhs) (COUNT(DISTINCT(?subsidy)) AS ?subsidyEspa)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&lt;http://linkedeconomy.org/DiavgeiaII/2015&gt;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#Diavgeia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?expAppr elod:hasExpenditureLine ?expLineExpAppr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elod:ExpenseApprovalItem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?expLineExpAppr elod:seller &lt;http://linkedeconomy.org/resource/Organization/800332672&gt;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&lt;http://linkedeconomy.org/resource/Organization/800332672&gt;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&lt;http://linkedeconomy.org/resource/Organization/800332672&gt;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8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#Name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&lt;http://linkedeconomy.org/resource/Organization/800332672&gt; gr:legalName ?name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88" name="Shape 188"/>
          <p:cNvSpPr/>
          <p:nvPr/>
        </p:nvSpPr>
        <p:spPr>
          <a:xfrm>
            <a:off x="4648200" y="3200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grpSp>
        <p:nvGrpSpPr>
          <p:cNvPr id="191" name="Group 191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189" name="Shape 189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90" name="Shape 190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pic>
        <p:nvPicPr>
          <p:cNvPr id="194" name="image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865" y="1206000"/>
            <a:ext cx="8618534" cy="56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99" name="Group 199"/>
          <p:cNvGrpSpPr/>
          <p:nvPr/>
        </p:nvGrpSpPr>
        <p:grpSpPr>
          <a:xfrm>
            <a:off x="457200" y="1674672"/>
            <a:ext cx="8229600" cy="3724097"/>
            <a:chOff x="0" y="0"/>
            <a:chExt cx="8229600" cy="3724095"/>
          </a:xfrm>
        </p:grpSpPr>
        <p:sp>
          <p:nvSpPr>
            <p:cNvPr id="197" name="Shape 197"/>
            <p:cNvSpPr/>
            <p:nvPr/>
          </p:nvSpPr>
          <p:spPr>
            <a:xfrm>
              <a:off x="0" y="-1"/>
              <a:ext cx="8229600" cy="3724097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0" y="-1"/>
              <a:ext cx="8229600" cy="357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ΑΔΑ της Απόφασης,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ημερομηνία της Απόφασης,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τον Ανάδοχο και το ΑΦΜ του,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ποσό,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θέμα της Απόφασης, και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θέμα του κωδικού CPV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133350" indent="63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για τις Αποφάσεις που: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τύπου «ΟΡΙΣΤΙΚΟΠΟΙΗΣΗ ΠΛΗΡΩΜΗΣ» (Β.2.2),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αφορούν το φορέα Υπουργείο Δημόσιας Τάξης και Προστασίας του Πολίτη,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πραγματοποιήθηκαν μέσα στο 2015, και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μεγαλύτερες των 50.000 Ευρώ.</a:t>
              </a:r>
            </a:p>
          </p:txBody>
        </p:sp>
      </p:grpSp>
      <p:sp>
        <p:nvSpPr>
          <p:cNvPr id="200" name="Shape 20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03" name="Shape 203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04" name="Shape 204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05" name="Shape 205"/>
          <p:cNvSpPr/>
          <p:nvPr/>
        </p:nvSpPr>
        <p:spPr>
          <a:xfrm>
            <a:off x="4876800" y="1752600"/>
            <a:ext cx="173592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Δήλωση prefixes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10" name="Shape 21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11" name="Shape 211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12" name="Shape 212"/>
          <p:cNvSpPr/>
          <p:nvPr/>
        </p:nvSpPr>
        <p:spPr>
          <a:xfrm>
            <a:off x="6781800" y="2438400"/>
            <a:ext cx="164173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Δεδομένα προς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εμφάνιση</a:t>
            </a:r>
          </a:p>
        </p:txBody>
      </p:sp>
      <p:sp>
        <p:nvSpPr>
          <p:cNvPr id="213" name="Shape 213"/>
          <p:cNvSpPr/>
          <p:nvPr/>
        </p:nvSpPr>
        <p:spPr>
          <a:xfrm flipV="1">
            <a:off x="2362200" y="2394465"/>
            <a:ext cx="685800" cy="120136"/>
          </a:xfrm>
          <a:prstGeom prst="line">
            <a:avLst/>
          </a:prstGeom>
          <a:ln>
            <a:solidFill>
              <a:srgbClr val="4A7DBA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048000" y="2209800"/>
            <a:ext cx="368139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Το μεγαλύτερο σε χαρακτήρες όνομα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19" name="Shape 21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20" name="Shape 220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21" name="Shape 221"/>
          <p:cNvSpPr/>
          <p:nvPr/>
        </p:nvSpPr>
        <p:spPr>
          <a:xfrm>
            <a:off x="4724400" y="3124200"/>
            <a:ext cx="317497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Δήλωση γράφων προς ερώτηση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26" name="Shape 226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27" name="Shape 227"/>
          <p:cNvSpPr/>
          <p:nvPr/>
        </p:nvSpPr>
        <p:spPr>
          <a:xfrm>
            <a:off x="430675" y="1548347"/>
            <a:ext cx="6655924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elod: &lt;http://linkedeconomy.org/ontology#&gt;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dcterms: &lt;http://purl.org/dc/terms/&gt;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PREFIX gr: &lt;http://purl.org/goodrelations/v1#&gt;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SELECT ?ada ?date (MAX(?sellerLegalName) AS ?sellerLegalName) ?sellerAfm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(xsd:decimal(?amount) AS ?paymentAmount)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&lt;http://linkedeconomy.org/DiavgeiaII/2015&gt;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&lt;http://publicspending.net/DiavgeiaI/CPV&gt;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FROM &lt;http://linkedeconomy.org/Organizations&gt;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WHERE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?payment elod:hasExpenditureLine ?expenditureLine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elod:ada ?ada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dcterms:issued ?date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dc:subject ?subject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elod:buyer &lt;http://linkedeconomy.org/resource/Organization/090169846&gt;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rdf:type elod:SpendingItem .</a:t>
            </a:r>
          </a:p>
        </p:txBody>
      </p:sp>
      <p:sp>
        <p:nvSpPr>
          <p:cNvPr id="228" name="Shape 228"/>
          <p:cNvSpPr/>
          <p:nvPr/>
        </p:nvSpPr>
        <p:spPr>
          <a:xfrm>
            <a:off x="4724400" y="3440667"/>
            <a:ext cx="251017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Πληροφορίες Απόφασης</a:t>
            </a:r>
          </a:p>
        </p:txBody>
      </p:sp>
      <p:sp>
        <p:nvSpPr>
          <p:cNvPr id="229" name="Shape 229"/>
          <p:cNvSpPr/>
          <p:nvPr/>
        </p:nvSpPr>
        <p:spPr>
          <a:xfrm>
            <a:off x="4876800" y="3810000"/>
            <a:ext cx="3657600" cy="160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Πληρωμής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ΑΔΑ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Ημερομηνία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Θέμα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                                  Δήλωση Φορέα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Δήλωση Απόφασης τύπου Β.2.2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34" name="Shape 23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35" name="Shape 235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36" name="Shape 236"/>
          <p:cNvSpPr/>
          <p:nvPr/>
        </p:nvSpPr>
        <p:spPr>
          <a:xfrm>
            <a:off x="3429000" y="1524000"/>
            <a:ext cx="2135392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Αναδόχου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Ποσού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Ποσό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39" name="Shape 23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40" name="Shape 240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41" name="Shape 241"/>
          <p:cNvSpPr/>
          <p:nvPr/>
        </p:nvSpPr>
        <p:spPr>
          <a:xfrm>
            <a:off x="3588984" y="2209800"/>
            <a:ext cx="159261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ΑΦΜ Αναδόχου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Όνομα Αναδόχου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44" name="Shape 244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45" name="Shape 245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46" name="Shape 246"/>
          <p:cNvSpPr/>
          <p:nvPr/>
        </p:nvSpPr>
        <p:spPr>
          <a:xfrm>
            <a:off x="4153570" y="2895600"/>
            <a:ext cx="1637629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Πληροφορίες CPV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Θέμα CPV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body" idx="1"/>
          </p:nvPr>
        </p:nvSpPr>
        <p:spPr>
          <a:xfrm>
            <a:off x="380999" y="15239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pc: &lt;http://purl.org/procurement/public-contracts#&gt;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DISTINCT ?name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&lt;http://linkedeconomy.org/DiavgeiaII/2015&gt;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&lt;http://linkedeconomy.org/EprocurementProper&gt;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&lt;http://linkedeconomy.org/Subsidies&gt;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#Diavgeia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?expAppr elod:hasExpenditureLine ?expLineExpAppr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elod:ExpenseApprovalItem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?expLineExpAppr elod:seller ?seller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#KHMDHS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?cntr elod:seller ?seller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rdf:type pc:Contract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#ESPA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?subsidy elod:beneficiary ?seller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elod:Subsidy.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?seller gr:legalName ?name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LIMIT 10</a:t>
            </a:r>
          </a:p>
        </p:txBody>
      </p:sp>
      <p:sp>
        <p:nvSpPr>
          <p:cNvPr id="70" name="Shape 70"/>
          <p:cNvSpPr/>
          <p:nvPr/>
        </p:nvSpPr>
        <p:spPr>
          <a:xfrm>
            <a:off x="4648200" y="6059268"/>
            <a:ext cx="4417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71" name="Shape 71"/>
          <p:cNvSpPr/>
          <p:nvPr/>
        </p:nvSpPr>
        <p:spPr>
          <a:xfrm>
            <a:off x="4873750" y="3429000"/>
            <a:ext cx="231649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75"/>
                  <a:pt x="10800" y="391"/>
                </a:cubicBezTo>
                <a:lnTo>
                  <a:pt x="10800" y="10409"/>
                </a:lnTo>
                <a:cubicBezTo>
                  <a:pt x="10800" y="10625"/>
                  <a:pt x="15635" y="10800"/>
                  <a:pt x="21600" y="10800"/>
                </a:cubicBezTo>
                <a:cubicBezTo>
                  <a:pt x="15635" y="10800"/>
                  <a:pt x="10800" y="10975"/>
                  <a:pt x="10800" y="11191"/>
                </a:cubicBezTo>
                <a:lnTo>
                  <a:pt x="10800" y="21209"/>
                </a:lnTo>
                <a:cubicBezTo>
                  <a:pt x="10800" y="21425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" name="Shape 72"/>
          <p:cNvSpPr/>
          <p:nvPr/>
        </p:nvSpPr>
        <p:spPr>
          <a:xfrm>
            <a:off x="2514600" y="4572000"/>
            <a:ext cx="155448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37"/>
                  <a:pt x="10800" y="306"/>
                </a:cubicBezTo>
                <a:lnTo>
                  <a:pt x="10800" y="10494"/>
                </a:lnTo>
                <a:cubicBezTo>
                  <a:pt x="10800" y="10663"/>
                  <a:pt x="15635" y="10800"/>
                  <a:pt x="21600" y="10800"/>
                </a:cubicBezTo>
                <a:cubicBezTo>
                  <a:pt x="15635" y="10800"/>
                  <a:pt x="10800" y="10937"/>
                  <a:pt x="10800" y="11106"/>
                </a:cubicBezTo>
                <a:lnTo>
                  <a:pt x="10800" y="21294"/>
                </a:lnTo>
                <a:cubicBezTo>
                  <a:pt x="10800" y="21463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3200400" y="5486400"/>
            <a:ext cx="155448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37"/>
                  <a:pt x="10800" y="306"/>
                </a:cubicBezTo>
                <a:lnTo>
                  <a:pt x="10800" y="10494"/>
                </a:lnTo>
                <a:cubicBezTo>
                  <a:pt x="10800" y="10663"/>
                  <a:pt x="15635" y="10800"/>
                  <a:pt x="21600" y="10800"/>
                </a:cubicBezTo>
                <a:cubicBezTo>
                  <a:pt x="15635" y="10800"/>
                  <a:pt x="10800" y="10937"/>
                  <a:pt x="10800" y="11106"/>
                </a:cubicBezTo>
                <a:lnTo>
                  <a:pt x="10800" y="21294"/>
                </a:lnTo>
                <a:cubicBezTo>
                  <a:pt x="10800" y="21463"/>
                  <a:pt x="5965" y="21600"/>
                  <a:pt x="0" y="21600"/>
                </a:cubicBezTo>
              </a:path>
            </a:pathLst>
          </a:custGeom>
          <a:ln>
            <a:solidFill>
              <a:srgbClr val="4A7DBA"/>
            </a:solidFill>
            <a:round/>
          </a:ln>
        </p:spPr>
        <p:txBody>
          <a:bodyPr lIns="0" tIns="0" rIns="0" bIns="0" anchor="ctr"/>
          <a:lstStyle/>
          <a:p>
            <a:pPr lvl="0"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5181600" y="3810000"/>
            <a:ext cx="2009203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Ανάδοχο Διαύγειας</a:t>
            </a:r>
          </a:p>
        </p:txBody>
      </p:sp>
      <p:sp>
        <p:nvSpPr>
          <p:cNvPr id="75" name="Shape 75"/>
          <p:cNvSpPr/>
          <p:nvPr/>
        </p:nvSpPr>
        <p:spPr>
          <a:xfrm>
            <a:off x="2743200" y="4800600"/>
            <a:ext cx="1903726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Ανάδοχο ΚΗΜΔΗΣ</a:t>
            </a:r>
          </a:p>
        </p:txBody>
      </p:sp>
      <p:sp>
        <p:nvSpPr>
          <p:cNvPr id="76" name="Shape 76"/>
          <p:cNvSpPr/>
          <p:nvPr/>
        </p:nvSpPr>
        <p:spPr>
          <a:xfrm>
            <a:off x="3429000" y="5715000"/>
            <a:ext cx="168283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Δικαιούχο ΕΣΠΑ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77" name="Shape 77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presetClass="entr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nodeType="afterEffect" presetClass="entr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nodeType="afterEffect" presetClass="entr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presetClass="entr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5"/>
      <p:bldP build="whole" bldLvl="1" animBg="1" rev="0" advAuto="0" spid="74" grpId="2"/>
      <p:bldP build="whole" bldLvl="1" animBg="1" rev="0" advAuto="0" spid="76" grpId="6"/>
      <p:bldP build="whole" bldLvl="1" animBg="1" rev="0" advAuto="0" spid="70" grpId="7"/>
      <p:bldP build="whole" bldLvl="1" animBg="1" rev="0" advAuto="0" spid="72" grpId="3"/>
      <p:bldP build="whole" bldLvl="1" animBg="1" rev="0" advAuto="0" spid="71" grpId="1"/>
      <p:bldP build="whole" bldLvl="1" animBg="1" rev="0" advAuto="0" spid="75" grpId="4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49" name="Shape 249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50" name="Shape 250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FILTER (?date &lt; "2016-01-01T00:00:00Z"^^xsd:dateTime) </a:t>
            </a:r>
            <a:r>
              <a:rPr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51" name="Shape 251"/>
          <p:cNvSpPr/>
          <p:nvPr/>
        </p:nvSpPr>
        <p:spPr>
          <a:xfrm>
            <a:off x="3505200" y="3581400"/>
            <a:ext cx="3318729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Ονόματα χωρίς δήλωση γλώσσας</a:t>
            </a:r>
          </a:p>
        </p:txBody>
      </p:sp>
      <p:sp>
        <p:nvSpPr>
          <p:cNvPr id="252" name="Shape 252"/>
          <p:cNvSpPr/>
          <p:nvPr/>
        </p:nvSpPr>
        <p:spPr>
          <a:xfrm>
            <a:off x="5257800" y="3962400"/>
            <a:ext cx="1542411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Εύρος ημ/νίας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55" name="Shape 25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56" name="Shape 256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57" name="Shape 257"/>
          <p:cNvSpPr/>
          <p:nvPr/>
        </p:nvSpPr>
        <p:spPr>
          <a:xfrm>
            <a:off x="7239000" y="4343400"/>
            <a:ext cx="1992660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Απαραίτητο λόγω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χρήσης του «MAX»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60" name="Shape 26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61" name="Shape 261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62" name="Shape 262"/>
          <p:cNvSpPr/>
          <p:nvPr/>
        </p:nvSpPr>
        <p:spPr>
          <a:xfrm>
            <a:off x="2667000" y="4724400"/>
            <a:ext cx="2128018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Φιλτράρισμα Ποσών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65" name="Shape 26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66" name="Shape 266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67" name="Shape 267"/>
          <p:cNvSpPr/>
          <p:nvPr/>
        </p:nvSpPr>
        <p:spPr>
          <a:xfrm>
            <a:off x="2667000" y="4953000"/>
            <a:ext cx="3324884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Φθίνουσα κατάταξη κατά  ποσών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70" name="Shape 270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sp>
        <p:nvSpPr>
          <p:cNvPr id="271" name="Shape 271"/>
          <p:cNvSpPr/>
          <p:nvPr/>
        </p:nvSpPr>
        <p:spPr>
          <a:xfrm>
            <a:off x="457200" y="1546115"/>
            <a:ext cx="7084887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elod:seller ?seller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elod:amount ?ups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?ups gr:hasCurrencyValue ?amount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?seller gr:vatID ?sellerAfm ;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            gr:legalName ?sellerLegalName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OPTIONAL {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?expenditureLine elod:hasCpv ?cpv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?cpv elod:cpvGreekSubject ?cpvGreekSubject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FILTER(LANG(?sellerLegalName) = "")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&gt;= "2015-01-01T00:00:00Z"^^xsd:dateTime)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FILTER (?date &lt; "2016-01-01T00:00:00Z"^^xsd:dateTime) 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GROUP BY ?ada ?date ?sellerLegalName ?sellerAfm ?amount ?subject ?cpvGreekSubject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HAVING (?amount &gt; 50000)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latin typeface="Calibri"/>
                <a:ea typeface="Calibri"/>
                <a:cs typeface="Calibri"/>
                <a:sym typeface="Calibri"/>
              </a:rPr>
              <a:t>ORDER BY DESC (?amount)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 sz="1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LIMIT 100</a:t>
            </a:r>
          </a:p>
        </p:txBody>
      </p:sp>
      <p:sp>
        <p:nvSpPr>
          <p:cNvPr id="272" name="Shape 272"/>
          <p:cNvSpPr/>
          <p:nvPr/>
        </p:nvSpPr>
        <p:spPr>
          <a:xfrm>
            <a:off x="1373795" y="5181600"/>
            <a:ext cx="4874605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Περιορισμός πλήθους δεδομένων προς εμφάνιση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57200" y="122237"/>
            <a:ext cx="8229600" cy="1020763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sp>
        <p:nvSpPr>
          <p:cNvPr id="275" name="Shape 275"/>
          <p:cNvSpPr/>
          <p:nvPr/>
        </p:nvSpPr>
        <p:spPr>
          <a:xfrm>
            <a:off x="533400" y="5867400"/>
            <a:ext cx="441717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276" name="image0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98" y="1259399"/>
            <a:ext cx="8974923" cy="4608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82" name="Shape 82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0" y="-1"/>
              <a:ext cx="8229600" cy="236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Οργανισμού,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πλήθος αποφάσεων τύπου «ΕΓΚΡΙΣΗ ΔΑΠΑΝΗΣ» (Β.2.1) στη Διαύγεια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Δήμο που ανήκει ο Οργανισμός,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Περιφέρεια που ανήκει ο Οργανισμός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ο οποίος: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451757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είναι Ανάδοχος στη ΔΙΑΥΓΕΙΑ,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  έχει συγκεκριμένο Ταχυδρομικό Κώδικα.</a:t>
              </a:r>
            </a:p>
          </p:txBody>
        </p:sp>
      </p:grpSp>
      <p:sp>
        <p:nvSpPr>
          <p:cNvPr id="85" name="Shape 85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86" name="image0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7100" y="5029200"/>
            <a:ext cx="1937198" cy="735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elod: &lt;http://linkedeconomy.org/ontology#&gt;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elodGeo: &lt;http://linkedeconomy.org/geoOntology#&gt;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vcard: &lt;http://www.w3.org/2006/vcard/ns#&gt;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PREFIX gr: &lt;http://purl.org/goodrelations/v1#&gt;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DISTINCT (STR(?orgLegalName) AS ?orgLegalName) (count(distinct ?expAppr) as ?count) ?municipName ?perfecture FROM &lt;http://linkedeconomy.org/GeoData&gt;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&lt;http://linkedeconomy.org/DiavgeiaII/2015&gt;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&lt;http://linkedeconomy.org/Organizations&gt;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#Diavgeia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#Diavgeia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?expAppr elod:hasExpenditureLine ?expLineExpAppr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        rdf:type elod:ExpenseApprovalItem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?expLineExpAppr elod:seller ?org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#Organizations details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?org vcard:hasAddress ?address . ?address vcard:postal-code "82102"^^&lt;http://www.w3.org/2001/XMLSchema#string&gt;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OPTIONAL { ?org gr:legalName ?orgLegalName . }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#Geo data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?postalCodeArea elodGeo:postalCode "82102"^^&lt;http://www.w3.org/2001/XMLSchema#string&gt;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?municipality rdf:type elodGeo:Municipality ; elodGeo:hasPart ?postalCodeArea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elodGeo:name ?municipName . ?perf rdf:type elodGeo:Region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elodGeo:hasPart ?municipality ; elodGeo:name ?perfecture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FILTER (regex(?municipName, "@el"))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FILTER (regex(?perfecture, "@el"))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 order by desc (?count) limit 10</a:t>
            </a:r>
          </a:p>
        </p:txBody>
      </p:sp>
      <p:sp>
        <p:nvSpPr>
          <p:cNvPr id="89" name="Shape 89"/>
          <p:cNvSpPr/>
          <p:nvPr/>
        </p:nvSpPr>
        <p:spPr>
          <a:xfrm>
            <a:off x="4572000" y="3316068"/>
            <a:ext cx="4417170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457200" y="122237"/>
            <a:ext cx="8229600" cy="1020764"/>
            <a:chOff x="0" y="0"/>
            <a:chExt cx="8229600" cy="1020762"/>
          </a:xfrm>
        </p:grpSpPr>
        <p:sp>
          <p:nvSpPr>
            <p:cNvPr id="90" name="Shape 90"/>
            <p:cNvSpPr/>
            <p:nvPr/>
          </p:nvSpPr>
          <p:spPr>
            <a:xfrm>
              <a:off x="0" y="-1"/>
              <a:ext cx="8229600" cy="10207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32861"/>
              <a:ext cx="8229600" cy="955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95" name="Shape 95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0" y="-1"/>
              <a:ext cx="8229600" cy="1831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καταστήματος,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Δήμο που ανήκει το κατάστημα,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την Περιφέρεια που ανήκει το κατάστημα</a:t>
              </a:r>
              <a:r>
                <a:rPr sz="100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οποίο: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451757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Ταχυδρομικό Κώδικα.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99" name="image03.jpg"/>
          <p:cNvPicPr/>
          <p:nvPr/>
        </p:nvPicPr>
        <p:blipFill>
          <a:blip r:embed="rId3">
            <a:extLst/>
          </a:blip>
          <a:srcRect l="7587" t="0" r="8485" b="58178"/>
          <a:stretch>
            <a:fillRect/>
          </a:stretch>
        </p:blipFill>
        <p:spPr>
          <a:xfrm>
            <a:off x="3352800" y="4952998"/>
            <a:ext cx="1905000" cy="9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body" idx="1"/>
          </p:nvPr>
        </p:nvSpPr>
        <p:spPr>
          <a:xfrm>
            <a:off x="380999" y="13461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distinct ?shopName municipName ?perfecture from &lt;http://linkedeconomy.org/GeoData&gt;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&lt;ProductsEprices&gt; from &lt;http://linkedeconomy.org/epricesAPI&gt;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&lt;http://linkedeconomy.org/epricesStats/Products&gt; from &lt;http://linkedeconomy.org/epricesStats&gt;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 ?statOffer elod:isStatisticOf ?offer ; elod:amountPerUnit ?prUnit . ?offer gr:availableAtOrFrom ?shop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gr:hasPriceSpecification ?ups ; gr:includesObject ?obj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?obj gr:typeOfGood ?product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?ups gr:hasCurrencyValue ?actualPrice.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?product gr:description ?name.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?shop vcard2006:postal-code "82100"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gr:name ?shopName.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#Geo data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?postalCodeArea elodGeo:postalCode "82102"^^&lt;http://www.w3.org/2001/XMLSchema#string&gt;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?municipality rdf:type elodGeo:Municipality ; elodGeo:hasPart ?postalCodeArea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elodGeo:name ?municipName . ?perf rdf:type elodGeo:Region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elodGeo:hasPart ?municipality ; elodGeo:name ?perfecture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 FILTER (regex(?municipName, "@el"))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FILTER (regex(?perfecture, "@el")) 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02" name="Shape 102"/>
          <p:cNvSpPr/>
          <p:nvPr/>
        </p:nvSpPr>
        <p:spPr>
          <a:xfrm>
            <a:off x="4318000" y="5424268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457200" y="122237"/>
            <a:ext cx="8229600" cy="1020901"/>
            <a:chOff x="0" y="0"/>
            <a:chExt cx="8229600" cy="1020899"/>
          </a:xfrm>
        </p:grpSpPr>
        <p:sp>
          <p:nvSpPr>
            <p:cNvPr id="103" name="Shape 103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32929"/>
              <a:ext cx="8229600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xfrm>
            <a:off x="457200" y="122237"/>
            <a:ext cx="8229600" cy="10209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  <a:round/>
          </a:ln>
        </p:spPr>
        <p:txBody>
          <a:bodyPr lIns="45699" tIns="45699" rIns="45699" bIns="45699">
            <a:normAutofit fontScale="100000" lnSpcReduction="0"/>
          </a:bodyPr>
          <a:lstStyle/>
          <a:p>
            <a:pPr lvl="0">
              <a:defRPr sz="1800"/>
            </a:pP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Ρωτώντας δεδομένα για την Οικονομία</a:t>
            </a:r>
            <a:b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sz="2800">
                <a:solidFill>
                  <a:srgbClr val="F4F0E2"/>
                </a:solidFill>
                <a:latin typeface="Verdana"/>
                <a:ea typeface="Verdana"/>
                <a:cs typeface="Verdana"/>
                <a:sym typeface="Verdana"/>
              </a:rPr>
              <a:t>linkedeconomy.org 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457200" y="1674672"/>
            <a:ext cx="8229600" cy="3016200"/>
            <a:chOff x="0" y="0"/>
            <a:chExt cx="8229600" cy="3016199"/>
          </a:xfrm>
        </p:grpSpPr>
        <p:sp>
          <p:nvSpPr>
            <p:cNvPr id="108" name="Shape 108"/>
            <p:cNvSpPr/>
            <p:nvPr/>
          </p:nvSpPr>
          <p:spPr>
            <a:xfrm>
              <a:off x="0" y="-1"/>
              <a:ext cx="8229600" cy="30162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0" y="-1"/>
              <a:ext cx="8229600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Επέστρεψέ μου: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329292" indent="-253092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όνομα του πρϊόντος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6350" indent="69850"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το οποίο: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lvl="0" marL="451757" indent="-375557">
                <a:buClr>
                  <a:srgbClr val="000000"/>
                </a:buClr>
                <a:buSzPct val="100000"/>
                <a:buFont typeface="Arial"/>
                <a:buChar char="•"/>
                <a:defRPr sz="1800"/>
              </a:pPr>
              <a:r>
                <a:rPr>
                  <a:latin typeface="Calibri"/>
                  <a:ea typeface="Calibri"/>
                  <a:cs typeface="Calibri"/>
                  <a:sym typeface="Calibri"/>
                </a:rPr>
                <a:t>έχει συγκεκριμένο Ταχυδρομικό Κώδικα.</a:t>
              </a:r>
            </a:p>
          </p:txBody>
        </p:sp>
      </p:grpSp>
      <p:sp>
        <p:nvSpPr>
          <p:cNvPr id="111" name="Shape 111"/>
          <p:cNvSpPr/>
          <p:nvPr/>
        </p:nvSpPr>
        <p:spPr>
          <a:xfrm>
            <a:off x="533400" y="5867400"/>
            <a:ext cx="4417199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pic>
        <p:nvPicPr>
          <p:cNvPr id="112" name="image03.jpg"/>
          <p:cNvPicPr/>
          <p:nvPr/>
        </p:nvPicPr>
        <p:blipFill>
          <a:blip r:embed="rId3">
            <a:extLst/>
          </a:blip>
          <a:srcRect l="7587" t="0" r="8485" b="58178"/>
          <a:stretch>
            <a:fillRect/>
          </a:stretch>
        </p:blipFill>
        <p:spPr>
          <a:xfrm>
            <a:off x="3352800" y="4952998"/>
            <a:ext cx="1905000" cy="94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xfrm>
            <a:off x="380999" y="1371599"/>
            <a:ext cx="8534401" cy="5486401"/>
          </a:xfrm>
          <a:prstGeom prst="rect">
            <a:avLst/>
          </a:prstGeom>
        </p:spPr>
        <p:txBody>
          <a:bodyPr lIns="45699" tIns="45699" rIns="45699" bIns="45699">
            <a:normAutofit fontScale="100000" lnSpcReduction="0"/>
          </a:bodyPr>
          <a:lstStyle/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select distinct ?product ?name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&lt;ProductsEprices&gt; from &lt;http://linkedeconomy.org/epricesAPI&gt;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from &lt;http://linkedeconomy.org/epricesStats/Products&gt; from &lt;http://linkedeconomy.org/epricesStats&gt;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where { ?statOffer elod:isStatisticOf ?offer ; elod:amountPerUnit ?prUnit . ?offer gr:availableAtOrFrom ?shop ;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gr:hasPriceSpecification ?ups ; gr:includesObject ?obj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?obj gr:typeOfGood ?product 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?ups gr:hasCurrencyValue ?actualPrice.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?product gr:description ?name.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?shop vcard2006:postal-code "82100" ; 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gr:name ?shopName.</a:t>
            </a:r>
            <a:endParaRPr sz="14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1400"/>
              <a:t>}</a:t>
            </a:r>
          </a:p>
        </p:txBody>
      </p:sp>
      <p:sp>
        <p:nvSpPr>
          <p:cNvPr id="115" name="Shape 115"/>
          <p:cNvSpPr/>
          <p:nvPr/>
        </p:nvSpPr>
        <p:spPr>
          <a:xfrm>
            <a:off x="355600" y="4713068"/>
            <a:ext cx="4417199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i="1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lvl="0">
              <a:defRPr sz="1800"/>
            </a:pPr>
            <a:r>
              <a:rPr>
                <a:latin typeface="Calibri"/>
                <a:ea typeface="Calibri"/>
                <a:cs typeface="Calibri"/>
                <a:sym typeface="Calibri"/>
                <a:hlinkClick r:id="rId2" invalidUrl="" action="" tgtFrame="" tooltip="" history="1" highlightClick="0" endSnd="0"/>
              </a:rPr>
              <a:t>http://elod7.linkedeconomy.org:8890/sparql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457200" y="122237"/>
            <a:ext cx="8229600" cy="1020901"/>
            <a:chOff x="0" y="0"/>
            <a:chExt cx="8229600" cy="1020899"/>
          </a:xfrm>
        </p:grpSpPr>
        <p:sp>
          <p:nvSpPr>
            <p:cNvPr id="116" name="Shape 116"/>
            <p:cNvSpPr/>
            <p:nvPr/>
          </p:nvSpPr>
          <p:spPr>
            <a:xfrm>
              <a:off x="0" y="-1"/>
              <a:ext cx="8229600" cy="10209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32929"/>
              <a:ext cx="8229600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Ρωτώντας δεδομένα για την Οικονομία</a:t>
              </a:r>
              <a:b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b="1" sz="2800">
                  <a:solidFill>
                    <a:srgbClr val="F4F0E2"/>
                  </a:solidFill>
                  <a:latin typeface="Verdana"/>
                  <a:ea typeface="Verdana"/>
                  <a:cs typeface="Verdana"/>
                  <a:sym typeface="Verdana"/>
                </a:rPr>
                <a:t>linkedeconomy.org </a:t>
              </a:r>
            </a:p>
          </p:txBody>
        </p:sp>
      </p:grp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