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Ontology document URL: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Ontology document URL: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Ontology document URL: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Ontology document URL: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792288" y="3086100"/>
            <a:ext cx="5486399" cy="22812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399" cy="14906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57200" y="-296864"/>
            <a:ext cx="8229600" cy="11430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 rot="5400000">
            <a:off x="-1805783" y="-4366418"/>
            <a:ext cx="4525964" cy="82296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 rot="5400000">
            <a:off x="4732337" y="1143000"/>
            <a:ext cx="5851526" cy="20574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 rot="5400000">
            <a:off x="-2468563" y="-2819401"/>
            <a:ext cx="5851526" cy="60198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90488" y="-74614"/>
            <a:ext cx="8229601" cy="71913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755650" y="1566862"/>
            <a:ext cx="3960813" cy="39004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685800" y="1844674"/>
            <a:ext cx="7772400" cy="20415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799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599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256809"/>
            <a:ext cx="8229600" cy="1178656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57200" y="1435464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312"/>
            <a:ext cx="2133600" cy="26920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139700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58371" indent="-123371">
        <a:spcBef>
          <a:spcPts val="600"/>
        </a:spcBef>
        <a:buClr>
          <a:srgbClr val="000000"/>
        </a:buClr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1684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661160" indent="-162560">
        <a:spcBef>
          <a:spcPts val="600"/>
        </a:spcBef>
        <a:buClr>
          <a:srgbClr val="000000"/>
        </a:buClr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18360" indent="-162560">
        <a:spcBef>
          <a:spcPts val="600"/>
        </a:spcBef>
        <a:buClr>
          <a:srgbClr val="000000"/>
        </a:buClr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575560" indent="-162560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032760" indent="-162560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489959" indent="-162559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3947159" indent="-162559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43.233.226.49:8890/sparq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143.233.226.49:8890/sparq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143.233.226.49:8890/sparq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143.233.226.49:8890/sparq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43.233.226.49:8890/sparq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0" y="2790825"/>
            <a:ext cx="9144000" cy="1676400"/>
          </a:xfrm>
          <a:prstGeom prst="rect">
            <a:avLst/>
          </a:prstGeom>
          <a:solidFill>
            <a:srgbClr val="FABF8E"/>
          </a:solidFill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3000">
                <a:latin typeface="Verdana"/>
                <a:ea typeface="Verdana"/>
                <a:cs typeface="Verdana"/>
                <a:sym typeface="Verdana"/>
              </a:rPr>
              <a:t> (Πρωτόγνωρα) Δεδομένα για την Οικονομία </a:t>
            </a:r>
            <a:br>
              <a:rPr sz="3000">
                <a:latin typeface="Verdana"/>
                <a:ea typeface="Verdana"/>
                <a:cs typeface="Verdana"/>
                <a:sym typeface="Verdana"/>
              </a:rPr>
            </a:br>
            <a:r>
              <a:rPr sz="3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600">
                <a:latin typeface="Verdana"/>
                <a:ea typeface="Verdana"/>
                <a:cs typeface="Verdana"/>
                <a:sym typeface="Verdana"/>
              </a:rPr>
              <a:t>Βουτιά στα ... Δεδομένα !!!</a:t>
            </a:r>
          </a:p>
        </p:txBody>
      </p:sp>
      <p:pic>
        <p:nvPicPr>
          <p:cNvPr id="54" name="image00.png"/>
          <p:cNvPicPr/>
          <p:nvPr/>
        </p:nvPicPr>
        <p:blipFill>
          <a:blip r:embed="rId2" cstate="print">
            <a:extLst/>
          </a:blip>
          <a:srcRect b="58133"/>
          <a:stretch>
            <a:fillRect/>
          </a:stretch>
        </p:blipFill>
        <p:spPr>
          <a:xfrm>
            <a:off x="0" y="1749971"/>
            <a:ext cx="9144000" cy="11456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" name="Group 57"/>
          <p:cNvGrpSpPr/>
          <p:nvPr/>
        </p:nvGrpSpPr>
        <p:grpSpPr>
          <a:xfrm>
            <a:off x="0" y="4469367"/>
            <a:ext cx="9144000" cy="370841"/>
            <a:chOff x="0" y="0"/>
            <a:chExt cx="9144000" cy="370840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9144000" cy="369333"/>
            </a:xfrm>
            <a:prstGeom prst="rect">
              <a:avLst/>
            </a:prstGeom>
            <a:solidFill>
              <a:srgbClr val="A5A5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0" y="0"/>
              <a:ext cx="914400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πρωτόγνωρα = ανοικτά / μοντελοποιημένα / διασυνδεδεμένα</a:t>
              </a:r>
            </a:p>
          </p:txBody>
        </p:sp>
      </p:grpSp>
      <p:sp>
        <p:nvSpPr>
          <p:cNvPr id="58" name="Shape 58"/>
          <p:cNvSpPr/>
          <p:nvPr/>
        </p:nvSpPr>
        <p:spPr>
          <a:xfrm>
            <a:off x="3241602" y="5715000"/>
            <a:ext cx="2645613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800"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i="0"/>
            </a:pPr>
            <a:r>
              <a:rPr i="1"/>
              <a:t>Γ. Ραζής και Γ. Βαφειάδης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grpSp>
        <p:nvGrpSpPr>
          <p:cNvPr id="123" name="Group 123"/>
          <p:cNvGrpSpPr/>
          <p:nvPr/>
        </p:nvGrpSpPr>
        <p:grpSpPr>
          <a:xfrm>
            <a:off x="457200" y="1674672"/>
            <a:ext cx="8229600" cy="3164841"/>
            <a:chOff x="0" y="0"/>
            <a:chExt cx="8229600" cy="3164839"/>
          </a:xfrm>
        </p:grpSpPr>
        <p:sp>
          <p:nvSpPr>
            <p:cNvPr id="121" name="Shape 121"/>
            <p:cNvSpPr/>
            <p:nvPr/>
          </p:nvSpPr>
          <p:spPr>
            <a:xfrm>
              <a:off x="0" y="-1"/>
              <a:ext cx="8229600" cy="301621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-1"/>
              <a:ext cx="8229600" cy="316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Επέστρεψέ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μου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όνομα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του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καταστήματος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όνομα</a:t>
              </a:r>
              <a:r>
                <a:rPr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l-GR" smtClean="0">
                  <a:latin typeface="Calibri"/>
                  <a:ea typeface="Calibri"/>
                  <a:cs typeface="Calibri"/>
                  <a:sym typeface="Calibri"/>
                </a:rPr>
                <a:t>και </a:t>
              </a:r>
              <a:r>
                <a:rPr lang="el-GR" dirty="0" smtClean="0">
                  <a:latin typeface="Calibri"/>
                  <a:ea typeface="Calibri"/>
                  <a:cs typeface="Calibri"/>
                  <a:sym typeface="Calibri"/>
                </a:rPr>
                <a:t>την τιμή του </a:t>
              </a:r>
              <a:r>
                <a:rPr dirty="0" err="1" smtClean="0">
                  <a:latin typeface="Calibri"/>
                  <a:ea typeface="Calibri"/>
                  <a:cs typeface="Calibri"/>
                  <a:sym typeface="Calibri"/>
                </a:rPr>
                <a:t>προϊόντος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την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ελάχιστη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μέγιστη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και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μέση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τιμή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του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στην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αγορά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την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ποσοστιαία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διαφορά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μέγιστης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και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ελάχιστης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τιμής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τα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καταστήματα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μέγιστης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και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ελάχιστης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τιμής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και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την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ημ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νια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τιμοληψίας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μέγιστης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και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ελάχιστης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τιμής</a:t>
              </a:r>
              <a:r>
                <a:rPr sz="1000" dirty="0"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  <a:p>
              <a:pPr marL="6350" lvl="0" indent="69850">
                <a:defRPr sz="1800"/>
              </a:pPr>
              <a:endParaRPr sz="1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6350" lvl="0" indent="69850"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οποίο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marL="451757" lvl="0" indent="-37555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έχει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μεγαλύτερο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ποσοστό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διαφοράς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μέγιστης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και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ελάχιστης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τιμής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1757" lvl="0" indent="-37555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lang="el-GR" dirty="0" smtClean="0">
                  <a:latin typeface="Calibri"/>
                  <a:ea typeface="Calibri"/>
                  <a:cs typeface="Calibri"/>
                  <a:sym typeface="Calibri"/>
                </a:rPr>
                <a:t>διατίθεται σε κατάστημα με </a:t>
              </a:r>
              <a:r>
                <a:rPr dirty="0" err="1" smtClean="0">
                  <a:latin typeface="Calibri"/>
                  <a:ea typeface="Calibri"/>
                  <a:cs typeface="Calibri"/>
                  <a:sym typeface="Calibri"/>
                </a:rPr>
                <a:t>συγκεκριμένο</a:t>
              </a:r>
              <a:r>
                <a:rPr dirty="0" smtClean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Ταχυδρομικό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Κώδικα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Shape 124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pic>
        <p:nvPicPr>
          <p:cNvPr id="125" name="image03.jpg"/>
          <p:cNvPicPr/>
          <p:nvPr/>
        </p:nvPicPr>
        <p:blipFill>
          <a:blip r:embed="rId3" cstate="print">
            <a:extLst/>
          </a:blip>
          <a:srcRect l="7588" r="8480" b="58178"/>
          <a:stretch>
            <a:fillRect/>
          </a:stretch>
        </p:blipFill>
        <p:spPr>
          <a:xfrm>
            <a:off x="3352799" y="4952998"/>
            <a:ext cx="1905000" cy="949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elod</a:t>
            </a:r>
            <a:r>
              <a:rPr lang="en-US" sz="1400" dirty="0" smtClean="0"/>
              <a:t>: &lt;http://linkedeconomy.org/ontology#&gt;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gr</a:t>
            </a:r>
            <a:r>
              <a:rPr lang="en-US" sz="1400" dirty="0" smtClean="0"/>
              <a:t>: &lt;http://purl.org/goodrelations/v1#&gt;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vcard2006: &lt;http://www.w3.org/2006/vcard/ns#&gt;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lang="en-US" sz="14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SELECT DISTINCT ?</a:t>
            </a:r>
            <a:r>
              <a:rPr lang="en-US" sz="1400" dirty="0" err="1" smtClean="0"/>
              <a:t>shopName</a:t>
            </a:r>
            <a:r>
              <a:rPr lang="en-US" sz="1400" dirty="0" smtClean="0"/>
              <a:t> ?name ?</a:t>
            </a:r>
            <a:r>
              <a:rPr lang="en-US" sz="1400" dirty="0" err="1" smtClean="0"/>
              <a:t>prUnit</a:t>
            </a:r>
            <a:r>
              <a:rPr lang="en-US" sz="1400" dirty="0" smtClean="0"/>
              <a:t> ?</a:t>
            </a:r>
            <a:r>
              <a:rPr lang="en-US" sz="1400" dirty="0" err="1" smtClean="0"/>
              <a:t>minPrice</a:t>
            </a:r>
            <a:r>
              <a:rPr lang="en-US" sz="1400" dirty="0" smtClean="0"/>
              <a:t> ?</a:t>
            </a:r>
            <a:r>
              <a:rPr lang="en-US" sz="1400" dirty="0" err="1" smtClean="0"/>
              <a:t>maxPrice</a:t>
            </a:r>
            <a:r>
              <a:rPr lang="en-US" sz="1400" dirty="0" smtClean="0"/>
              <a:t> ?average (</a:t>
            </a:r>
            <a:r>
              <a:rPr lang="en-US" sz="1400" dirty="0" err="1" smtClean="0"/>
              <a:t>xsd:decimal</a:t>
            </a:r>
            <a:r>
              <a:rPr lang="en-US" sz="1400" dirty="0" smtClean="0"/>
              <a:t>(?</a:t>
            </a:r>
            <a:r>
              <a:rPr lang="en-US" sz="1400" dirty="0" err="1" smtClean="0"/>
              <a:t>var</a:t>
            </a:r>
            <a:r>
              <a:rPr lang="en-US" sz="1400" dirty="0" smtClean="0"/>
              <a:t>) AS ?variation) ?</a:t>
            </a:r>
            <a:r>
              <a:rPr lang="en-US" sz="1400" dirty="0" err="1" smtClean="0"/>
              <a:t>nameLocMin</a:t>
            </a:r>
            <a:r>
              <a:rPr lang="en-US" sz="1400" dirty="0" smtClean="0"/>
              <a:t> ?</a:t>
            </a:r>
            <a:r>
              <a:rPr lang="en-US" sz="1400" dirty="0" err="1" smtClean="0"/>
              <a:t>nameLocMax</a:t>
            </a:r>
            <a:r>
              <a:rPr lang="en-US" sz="1400" dirty="0" smtClean="0"/>
              <a:t> (STR(?</a:t>
            </a:r>
            <a:r>
              <a:rPr lang="en-US" sz="1400" dirty="0" err="1" smtClean="0"/>
              <a:t>dateMin</a:t>
            </a:r>
            <a:r>
              <a:rPr lang="en-US" sz="1400" dirty="0" smtClean="0"/>
              <a:t>) AS ?</a:t>
            </a:r>
            <a:r>
              <a:rPr lang="en-US" sz="1400" dirty="0" err="1" smtClean="0"/>
              <a:t>dMin</a:t>
            </a:r>
            <a:r>
              <a:rPr lang="en-US" sz="1400" dirty="0" smtClean="0"/>
              <a:t>) (</a:t>
            </a:r>
            <a:r>
              <a:rPr lang="en-US" sz="1400" dirty="0" err="1" smtClean="0"/>
              <a:t>str</a:t>
            </a:r>
            <a:r>
              <a:rPr lang="en-US" sz="1400" dirty="0" smtClean="0"/>
              <a:t>(?</a:t>
            </a:r>
            <a:r>
              <a:rPr lang="en-US" sz="1400" dirty="0" err="1" smtClean="0"/>
              <a:t>dateMax</a:t>
            </a:r>
            <a:r>
              <a:rPr lang="en-US" sz="1400" dirty="0" smtClean="0"/>
              <a:t>) AS ?</a:t>
            </a:r>
            <a:r>
              <a:rPr lang="en-US" sz="1400" dirty="0" err="1" smtClean="0"/>
              <a:t>dMax</a:t>
            </a:r>
            <a:r>
              <a:rPr lang="en-US" sz="1400" dirty="0" smtClean="0"/>
              <a:t>)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</a:t>
            </a:r>
            <a:r>
              <a:rPr lang="en-US" sz="1400" dirty="0" err="1" smtClean="0"/>
              <a:t>ProductsEprices</a:t>
            </a:r>
            <a:r>
              <a:rPr lang="en-US" sz="1400" dirty="0" smtClean="0"/>
              <a:t>&gt; FROM &lt;http://linkedeconomy.org/epricesAPI&gt;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&lt;http://linkedeconomy.org/epricesStats/Products&gt; FROM &lt;http://linkedeconomy.org/epricesStats&gt;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WHERE {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statOffer</a:t>
            </a:r>
            <a:r>
              <a:rPr lang="en-US" sz="1400" dirty="0" smtClean="0"/>
              <a:t> </a:t>
            </a:r>
            <a:r>
              <a:rPr lang="en-US" sz="1400" dirty="0" err="1" smtClean="0"/>
              <a:t>elod:isStatisticOf</a:t>
            </a:r>
            <a:r>
              <a:rPr lang="en-US" sz="1400" dirty="0" smtClean="0"/>
              <a:t> ?offer ; </a:t>
            </a:r>
            <a:r>
              <a:rPr lang="en-US" sz="1400" dirty="0" err="1" smtClean="0"/>
              <a:t>elod:amountPerUnit</a:t>
            </a:r>
            <a:r>
              <a:rPr lang="en-US" sz="1400" dirty="0" smtClean="0"/>
              <a:t> ?</a:t>
            </a:r>
            <a:r>
              <a:rPr lang="en-US" sz="1400" dirty="0" err="1" smtClean="0"/>
              <a:t>prUnit</a:t>
            </a:r>
            <a:r>
              <a:rPr lang="en-US" sz="1400" dirty="0" smtClean="0"/>
              <a:t>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?offer </a:t>
            </a:r>
            <a:r>
              <a:rPr lang="en-US" sz="1400" dirty="0" err="1" smtClean="0"/>
              <a:t>gr:availableAtOrFrom</a:t>
            </a:r>
            <a:r>
              <a:rPr lang="en-US" sz="1400" dirty="0" smtClean="0"/>
              <a:t> ?shop ; </a:t>
            </a:r>
            <a:r>
              <a:rPr lang="en-US" sz="1400" dirty="0" err="1" smtClean="0"/>
              <a:t>gr:includesObject</a:t>
            </a:r>
            <a:r>
              <a:rPr lang="en-US" sz="1400" dirty="0" smtClean="0"/>
              <a:t> ?</a:t>
            </a:r>
            <a:r>
              <a:rPr lang="en-US" sz="1400" dirty="0" err="1" smtClean="0"/>
              <a:t>obj</a:t>
            </a:r>
            <a:r>
              <a:rPr lang="en-US" sz="1400" dirty="0" smtClean="0"/>
              <a:t>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obj</a:t>
            </a:r>
            <a:r>
              <a:rPr lang="en-US" sz="1400" dirty="0" smtClean="0"/>
              <a:t> </a:t>
            </a:r>
            <a:r>
              <a:rPr lang="en-US" sz="1400" dirty="0" err="1" smtClean="0"/>
              <a:t>gr:typeOfGood</a:t>
            </a:r>
            <a:r>
              <a:rPr lang="en-US" sz="1400" dirty="0" smtClean="0"/>
              <a:t> ?product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?product </a:t>
            </a:r>
            <a:r>
              <a:rPr lang="en-US" sz="1400" dirty="0" err="1" smtClean="0"/>
              <a:t>gr:description</a:t>
            </a:r>
            <a:r>
              <a:rPr lang="en-US" sz="1400" dirty="0" smtClean="0"/>
              <a:t> ?name.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?stat </a:t>
            </a:r>
            <a:r>
              <a:rPr lang="en-US" sz="1400" dirty="0" err="1" smtClean="0"/>
              <a:t>elod:isStatisticOf</a:t>
            </a:r>
            <a:r>
              <a:rPr lang="en-US" sz="1400" dirty="0" smtClean="0"/>
              <a:t> ?product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     </a:t>
            </a:r>
            <a:r>
              <a:rPr lang="en-US" sz="1400" dirty="0" err="1" smtClean="0"/>
              <a:t>elod:hasMinAmountPerUnit</a:t>
            </a:r>
            <a:r>
              <a:rPr lang="en-US" sz="1400" dirty="0" smtClean="0"/>
              <a:t> ?</a:t>
            </a:r>
            <a:r>
              <a:rPr lang="en-US" sz="1400" dirty="0" err="1" smtClean="0"/>
              <a:t>minPrice</a:t>
            </a:r>
            <a:r>
              <a:rPr lang="en-US" sz="1400" dirty="0" smtClean="0"/>
              <a:t> ; </a:t>
            </a:r>
            <a:r>
              <a:rPr lang="en-US" sz="1400" dirty="0" err="1" smtClean="0"/>
              <a:t>elod:hasMaxAmountPerUnit</a:t>
            </a:r>
            <a:r>
              <a:rPr lang="en-US" sz="1400" dirty="0" smtClean="0"/>
              <a:t> ?</a:t>
            </a:r>
            <a:r>
              <a:rPr lang="en-US" sz="1400" dirty="0" err="1" smtClean="0"/>
              <a:t>maxPrice</a:t>
            </a:r>
            <a:r>
              <a:rPr lang="en-US" sz="1400" dirty="0" smtClean="0"/>
              <a:t>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     </a:t>
            </a:r>
            <a:r>
              <a:rPr lang="en-US" sz="1400" dirty="0" err="1" smtClean="0"/>
              <a:t>elod:averagePerUnit</a:t>
            </a:r>
            <a:r>
              <a:rPr lang="en-US" sz="1400" dirty="0" smtClean="0"/>
              <a:t> ?average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     </a:t>
            </a:r>
            <a:r>
              <a:rPr lang="en-US" sz="1400" dirty="0" err="1" smtClean="0"/>
              <a:t>elod:priceVariation</a:t>
            </a:r>
            <a:r>
              <a:rPr lang="en-US" sz="1400" dirty="0" smtClean="0"/>
              <a:t> ?</a:t>
            </a:r>
            <a:r>
              <a:rPr lang="en-US" sz="1400" dirty="0" err="1" smtClean="0"/>
              <a:t>var</a:t>
            </a:r>
            <a:r>
              <a:rPr lang="en-US" sz="1400" dirty="0" smtClean="0"/>
              <a:t>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     </a:t>
            </a:r>
            <a:r>
              <a:rPr lang="en-US" sz="1400" dirty="0" err="1" smtClean="0"/>
              <a:t>elod:minPriceLocation</a:t>
            </a:r>
            <a:r>
              <a:rPr lang="en-US" sz="1400" dirty="0" smtClean="0"/>
              <a:t> ?</a:t>
            </a:r>
            <a:r>
              <a:rPr lang="en-US" sz="1400" dirty="0" err="1" smtClean="0"/>
              <a:t>locMin</a:t>
            </a:r>
            <a:r>
              <a:rPr lang="en-US" sz="1400" dirty="0" smtClean="0"/>
              <a:t> ; </a:t>
            </a:r>
            <a:r>
              <a:rPr lang="en-US" sz="1400" dirty="0" err="1" smtClean="0"/>
              <a:t>elod:maxPriceLocation</a:t>
            </a:r>
            <a:r>
              <a:rPr lang="en-US" sz="1400" dirty="0" smtClean="0"/>
              <a:t> ?</a:t>
            </a:r>
            <a:r>
              <a:rPr lang="en-US" sz="1400" dirty="0" err="1" smtClean="0"/>
              <a:t>locMax</a:t>
            </a:r>
            <a:r>
              <a:rPr lang="en-US" sz="1400" dirty="0" smtClean="0"/>
              <a:t>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     </a:t>
            </a:r>
            <a:r>
              <a:rPr lang="en-US" sz="1400" dirty="0" err="1" smtClean="0"/>
              <a:t>elod:lastUpdatedMinPrice</a:t>
            </a:r>
            <a:r>
              <a:rPr lang="en-US" sz="1400" dirty="0" smtClean="0"/>
              <a:t> ?</a:t>
            </a:r>
            <a:r>
              <a:rPr lang="en-US" sz="1400" dirty="0" err="1" smtClean="0"/>
              <a:t>dateMin</a:t>
            </a:r>
            <a:r>
              <a:rPr lang="en-US" sz="1400" dirty="0" smtClean="0"/>
              <a:t> ; </a:t>
            </a:r>
            <a:r>
              <a:rPr lang="en-US" sz="1400" dirty="0" err="1" smtClean="0"/>
              <a:t>elod:lastUpdatedMaxPrice</a:t>
            </a:r>
            <a:r>
              <a:rPr lang="en-US" sz="1400" dirty="0" smtClean="0"/>
              <a:t> ?</a:t>
            </a:r>
            <a:r>
              <a:rPr lang="en-US" sz="1400" dirty="0" err="1" smtClean="0"/>
              <a:t>dateMax</a:t>
            </a:r>
            <a:r>
              <a:rPr lang="en-US" sz="1400" dirty="0" smtClean="0"/>
              <a:t> 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locMin</a:t>
            </a:r>
            <a:r>
              <a:rPr lang="en-US" sz="1400" dirty="0" smtClean="0"/>
              <a:t> </a:t>
            </a:r>
            <a:r>
              <a:rPr lang="en-US" sz="1400" dirty="0" err="1" smtClean="0"/>
              <a:t>gr:name</a:t>
            </a:r>
            <a:r>
              <a:rPr lang="en-US" sz="1400" dirty="0" smtClean="0"/>
              <a:t> ?</a:t>
            </a:r>
            <a:r>
              <a:rPr lang="en-US" sz="1400" dirty="0" err="1" smtClean="0"/>
              <a:t>nameLocMin</a:t>
            </a:r>
            <a:r>
              <a:rPr lang="en-US" sz="1400" dirty="0" smtClean="0"/>
              <a:t>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locMax</a:t>
            </a:r>
            <a:r>
              <a:rPr lang="en-US" sz="1400" dirty="0" smtClean="0"/>
              <a:t> </a:t>
            </a:r>
            <a:r>
              <a:rPr lang="en-US" sz="1400" dirty="0" err="1" smtClean="0"/>
              <a:t>gr:name</a:t>
            </a:r>
            <a:r>
              <a:rPr lang="en-US" sz="1400" dirty="0" smtClean="0"/>
              <a:t> ?</a:t>
            </a:r>
            <a:r>
              <a:rPr lang="en-US" sz="1400" dirty="0" err="1" smtClean="0"/>
              <a:t>nameLocMax</a:t>
            </a:r>
            <a:r>
              <a:rPr lang="en-US" sz="1400" dirty="0" smtClean="0"/>
              <a:t>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?shop vcard2006:postal-code "45444"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err="1" smtClean="0"/>
              <a:t>gr:name</a:t>
            </a:r>
            <a:r>
              <a:rPr lang="en-US" sz="1400" dirty="0" smtClean="0"/>
              <a:t> ?</a:t>
            </a:r>
            <a:r>
              <a:rPr lang="en-US" sz="1400" dirty="0" err="1" smtClean="0"/>
              <a:t>shopName</a:t>
            </a:r>
            <a:r>
              <a:rPr lang="en-US" sz="1400" dirty="0" smtClean="0"/>
              <a:t>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}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smtClean="0"/>
              <a:t>ORDER BY DESC (?variation) LIMIT 10</a:t>
            </a:r>
            <a:endParaRPr sz="1400" dirty="0"/>
          </a:p>
        </p:txBody>
      </p:sp>
      <p:sp>
        <p:nvSpPr>
          <p:cNvPr id="128" name="Shape 128"/>
          <p:cNvSpPr/>
          <p:nvPr/>
        </p:nvSpPr>
        <p:spPr>
          <a:xfrm>
            <a:off x="4691305" y="3689587"/>
            <a:ext cx="441719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 dirty="0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 dirty="0"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grpSp>
        <p:nvGrpSpPr>
          <p:cNvPr id="131" name="Group 131"/>
          <p:cNvGrpSpPr/>
          <p:nvPr/>
        </p:nvGrpSpPr>
        <p:grpSpPr>
          <a:xfrm>
            <a:off x="457200" y="122237"/>
            <a:ext cx="8229600" cy="1020901"/>
            <a:chOff x="0" y="0"/>
            <a:chExt cx="8229600" cy="1020899"/>
          </a:xfrm>
        </p:grpSpPr>
        <p:sp>
          <p:nvSpPr>
            <p:cNvPr id="129" name="Shape 129"/>
            <p:cNvSpPr/>
            <p:nvPr/>
          </p:nvSpPr>
          <p:spPr>
            <a:xfrm>
              <a:off x="0" y="-1"/>
              <a:ext cx="8229600" cy="10209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32929"/>
              <a:ext cx="8229600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5"/>
          <p:cNvGrpSpPr/>
          <p:nvPr/>
        </p:nvGrpSpPr>
        <p:grpSpPr>
          <a:xfrm>
            <a:off x="457200" y="122237"/>
            <a:ext cx="8229600" cy="1020764"/>
            <a:chOff x="0" y="0"/>
            <a:chExt cx="8229600" cy="1020762"/>
          </a:xfrm>
        </p:grpSpPr>
        <p:sp>
          <p:nvSpPr>
            <p:cNvPr id="133" name="Shape 133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32861"/>
              <a:ext cx="822960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  <p:pic>
        <p:nvPicPr>
          <p:cNvPr id="136" name="image02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724400" y="5486400"/>
            <a:ext cx="1857499" cy="114422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9" name="Group 139"/>
          <p:cNvGrpSpPr/>
          <p:nvPr/>
        </p:nvGrpSpPr>
        <p:grpSpPr>
          <a:xfrm>
            <a:off x="457200" y="1371599"/>
            <a:ext cx="8229600" cy="4001096"/>
            <a:chOff x="0" y="0"/>
            <a:chExt cx="8229600" cy="4001095"/>
          </a:xfrm>
        </p:grpSpPr>
        <p:sp>
          <p:nvSpPr>
            <p:cNvPr id="137" name="Shape 137"/>
            <p:cNvSpPr/>
            <p:nvPr/>
          </p:nvSpPr>
          <p:spPr>
            <a:xfrm>
              <a:off x="0" y="0"/>
              <a:ext cx="8229600" cy="4001095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0"/>
              <a:ext cx="8229600" cy="383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μιας επιχείρησης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κατηγορία των ερωτούμενων στατιστικών,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συνολικό ποσό πληρωμών στη ΔΙΑΥΓΕΙΑ,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 θέση της ως προς το σύνολο των πληρωμών,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κατάταξή της ως προς το σύνολο των πληρωμών,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περιγραφή της από τη dbpedia,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τα έσοδά της, και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τον αριθμό των υπαλλήλων της</a:t>
              </a:r>
            </a:p>
            <a:p>
              <a:pPr marL="133350" lvl="0" indent="63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η οποία: </a:t>
              </a:r>
            </a:p>
            <a:p>
              <a:pPr lvl="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Ανάδοχος στη ΔΙΑΥΓΕΙΑ,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έχει συγκεκριμένο ΑΦΜ, και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συνολικό ποσό πληρωμών αφορά το 2014.</a:t>
              </a:r>
            </a:p>
          </p:txBody>
        </p:sp>
      </p:grpSp>
      <p:pic>
        <p:nvPicPr>
          <p:cNvPr id="140" name="image05.jp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796601" y="5715000"/>
            <a:ext cx="1937199" cy="735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380999" y="1340768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100" dirty="0"/>
              <a:t>PREFIX </a:t>
            </a:r>
            <a:r>
              <a:rPr sz="1100" dirty="0" err="1"/>
              <a:t>elod</a:t>
            </a:r>
            <a:r>
              <a:rPr sz="1100" dirty="0"/>
              <a:t>: &lt;http://linkedeconomy.org/ontology#&gt;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100" dirty="0"/>
              <a:t>PREFIX </a:t>
            </a:r>
            <a:r>
              <a:rPr sz="1100" dirty="0" err="1"/>
              <a:t>gr</a:t>
            </a:r>
            <a:r>
              <a:rPr sz="1100" dirty="0"/>
              <a:t>: &lt;http://purl.org/goodrelations/v1#&gt;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PREFIX </a:t>
            </a:r>
            <a:r>
              <a:rPr sz="1100" dirty="0" err="1"/>
              <a:t>dbo</a:t>
            </a:r>
            <a:r>
              <a:rPr sz="1100" dirty="0"/>
              <a:t>: &lt;http://dbpedia.org/ontology/&gt;</a:t>
            </a:r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800" dirty="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SELECT (STR(?</a:t>
            </a:r>
            <a:r>
              <a:rPr sz="1100" dirty="0" err="1"/>
              <a:t>legalName</a:t>
            </a:r>
            <a:r>
              <a:rPr sz="1100" dirty="0"/>
              <a:t>) AS ?</a:t>
            </a:r>
            <a:r>
              <a:rPr sz="1100" dirty="0" err="1"/>
              <a:t>legalName</a:t>
            </a:r>
            <a:r>
              <a:rPr sz="1100" dirty="0"/>
              <a:t>) ?category (STR(?</a:t>
            </a:r>
            <a:r>
              <a:rPr sz="1100" dirty="0" err="1"/>
              <a:t>referenceTime</a:t>
            </a:r>
            <a:r>
              <a:rPr sz="1100" dirty="0"/>
              <a:t>) AS ?period) (</a:t>
            </a:r>
            <a:r>
              <a:rPr sz="1100" dirty="0" err="1"/>
              <a:t>xsd:decimal</a:t>
            </a:r>
            <a:r>
              <a:rPr sz="1100" dirty="0"/>
              <a:t>(?amount) </a:t>
            </a:r>
            <a:r>
              <a:rPr sz="1100" dirty="0" err="1"/>
              <a:t>AS?aggregatedAmount</a:t>
            </a:r>
            <a:r>
              <a:rPr sz="1100" dirty="0"/>
              <a:t>) (STR(?counter) AS ?counter) (STR(?rank) AS ?rank) ?abstract (STR(?</a:t>
            </a:r>
            <a:r>
              <a:rPr sz="1100" dirty="0" err="1"/>
              <a:t>netIncome</a:t>
            </a:r>
            <a:r>
              <a:rPr sz="1100" dirty="0"/>
              <a:t>) AS ?</a:t>
            </a:r>
            <a:r>
              <a:rPr sz="1100" dirty="0" err="1"/>
              <a:t>netIncome</a:t>
            </a:r>
            <a:r>
              <a:rPr sz="1100" dirty="0"/>
              <a:t>) (STR(?</a:t>
            </a:r>
            <a:r>
              <a:rPr sz="1100" dirty="0" err="1"/>
              <a:t>numOfEmployees</a:t>
            </a:r>
            <a:r>
              <a:rPr sz="1100" dirty="0"/>
              <a:t>) AS ?</a:t>
            </a:r>
            <a:r>
              <a:rPr sz="1100" dirty="0" err="1"/>
              <a:t>numOfEmployees</a:t>
            </a:r>
            <a:r>
              <a:rPr sz="1100" dirty="0"/>
              <a:t>)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WHERE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{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GRAPH &lt;http://linkedeconomy.org/DiavgeiaIIStatistics&gt; {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?statistic </a:t>
            </a:r>
            <a:r>
              <a:rPr sz="1100" dirty="0" err="1"/>
              <a:t>elod:isStatisticOf</a:t>
            </a:r>
            <a:r>
              <a:rPr sz="1100" dirty="0"/>
              <a:t> &lt;http://linkedeconomy.org/resource/Organization/800420948&gt; ; </a:t>
            </a:r>
            <a:r>
              <a:rPr sz="1100" dirty="0" err="1"/>
              <a:t>elod:referenceTime</a:t>
            </a:r>
            <a:r>
              <a:rPr sz="1100" dirty="0"/>
              <a:t> ?</a:t>
            </a:r>
            <a:r>
              <a:rPr sz="1100" dirty="0" err="1"/>
              <a:t>referenceTime</a:t>
            </a:r>
            <a:r>
              <a:rPr sz="1100" dirty="0"/>
              <a:t> ; </a:t>
            </a:r>
            <a:r>
              <a:rPr sz="1100" dirty="0" err="1"/>
              <a:t>elod:hasAggregate</a:t>
            </a:r>
            <a:r>
              <a:rPr sz="1100" dirty="0"/>
              <a:t> ?</a:t>
            </a:r>
            <a:r>
              <a:rPr sz="1100" dirty="0" err="1"/>
              <a:t>aggregateRes</a:t>
            </a:r>
            <a:r>
              <a:rPr sz="1100" dirty="0"/>
              <a:t> ; </a:t>
            </a:r>
            <a:r>
              <a:rPr sz="1100" dirty="0" err="1"/>
              <a:t>elod:hasCounter</a:t>
            </a:r>
            <a:r>
              <a:rPr sz="1100" dirty="0"/>
              <a:t> ?</a:t>
            </a:r>
            <a:r>
              <a:rPr sz="1100" dirty="0" err="1"/>
              <a:t>counterRes</a:t>
            </a:r>
            <a:r>
              <a:rPr sz="1100" dirty="0"/>
              <a:t> ; </a:t>
            </a:r>
            <a:r>
              <a:rPr sz="1100" dirty="0" err="1"/>
              <a:t>elod:hasRank</a:t>
            </a:r>
            <a:r>
              <a:rPr sz="1100" dirty="0"/>
              <a:t> ?</a:t>
            </a:r>
            <a:r>
              <a:rPr sz="1100" dirty="0" err="1"/>
              <a:t>rankRes</a:t>
            </a:r>
            <a:r>
              <a:rPr sz="1100" dirty="0"/>
              <a:t> ;  </a:t>
            </a:r>
            <a:r>
              <a:rPr sz="1100" dirty="0" err="1"/>
              <a:t>elod:orgActivity</a:t>
            </a:r>
            <a:r>
              <a:rPr sz="1100" dirty="0"/>
              <a:t> ?activity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?</a:t>
            </a:r>
            <a:r>
              <a:rPr sz="1100" dirty="0" err="1"/>
              <a:t>aggregateRes</a:t>
            </a:r>
            <a:r>
              <a:rPr sz="1100" dirty="0"/>
              <a:t> </a:t>
            </a:r>
            <a:r>
              <a:rPr sz="1100" dirty="0" err="1"/>
              <a:t>elod:hasCategory</a:t>
            </a:r>
            <a:r>
              <a:rPr sz="1100" dirty="0"/>
              <a:t> ?category ; </a:t>
            </a:r>
            <a:r>
              <a:rPr sz="1100" dirty="0" err="1"/>
              <a:t>elod:aggregatedAmount</a:t>
            </a:r>
            <a:r>
              <a:rPr sz="1100" dirty="0"/>
              <a:t> ?amount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?</a:t>
            </a:r>
            <a:r>
              <a:rPr sz="1100" dirty="0" err="1"/>
              <a:t>counterRes</a:t>
            </a:r>
            <a:r>
              <a:rPr sz="1100" dirty="0"/>
              <a:t> </a:t>
            </a:r>
            <a:r>
              <a:rPr sz="1100" dirty="0" err="1"/>
              <a:t>elod:hasCategory</a:t>
            </a:r>
            <a:r>
              <a:rPr sz="1100" dirty="0"/>
              <a:t> ?category ; </a:t>
            </a:r>
            <a:r>
              <a:rPr sz="1100" dirty="0" err="1"/>
              <a:t>elod:counter</a:t>
            </a:r>
            <a:r>
              <a:rPr sz="1100" dirty="0"/>
              <a:t> ?counter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?</a:t>
            </a:r>
            <a:r>
              <a:rPr sz="1100" dirty="0" err="1"/>
              <a:t>rankRes</a:t>
            </a:r>
            <a:r>
              <a:rPr sz="1100" dirty="0"/>
              <a:t> </a:t>
            </a:r>
            <a:r>
              <a:rPr sz="1100" dirty="0" err="1"/>
              <a:t>elod:hasCategory</a:t>
            </a:r>
            <a:r>
              <a:rPr sz="1100" dirty="0"/>
              <a:t> ?category ; </a:t>
            </a:r>
            <a:r>
              <a:rPr sz="1100" dirty="0" err="1"/>
              <a:t>elod:rank</a:t>
            </a:r>
            <a:r>
              <a:rPr sz="1100" dirty="0"/>
              <a:t> ?rank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FILTER (?</a:t>
            </a:r>
            <a:r>
              <a:rPr sz="1100" dirty="0" err="1"/>
              <a:t>referenceTime</a:t>
            </a:r>
            <a:r>
              <a:rPr sz="1100" dirty="0"/>
              <a:t> = "2014+03:00"^^</a:t>
            </a:r>
            <a:r>
              <a:rPr sz="1100" dirty="0" err="1"/>
              <a:t>xsd:gYear</a:t>
            </a:r>
            <a:r>
              <a:rPr sz="1100" dirty="0"/>
              <a:t>)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FILTER (?category = &lt;http://linkedeconomy.org/ontology#Payment&gt;)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FILTER (?activity = "Seller"^^</a:t>
            </a:r>
            <a:r>
              <a:rPr sz="1100" dirty="0" err="1"/>
              <a:t>xsd:string</a:t>
            </a:r>
            <a:r>
              <a:rPr sz="1100" dirty="0"/>
              <a:t>)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}</a:t>
            </a:r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800" dirty="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GRAPH &lt;http://linkedeconomy.org/Organizations&gt; {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&lt;http://linkedeconomy.org/resource/Organization/800420948&gt; </a:t>
            </a:r>
            <a:r>
              <a:rPr sz="1100" dirty="0" err="1"/>
              <a:t>gr:legalName</a:t>
            </a:r>
            <a:r>
              <a:rPr sz="1100" dirty="0"/>
              <a:t> ?</a:t>
            </a:r>
            <a:r>
              <a:rPr sz="1100" dirty="0" err="1"/>
              <a:t>legalName</a:t>
            </a:r>
            <a:r>
              <a:rPr sz="1100" dirty="0"/>
              <a:t>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}</a:t>
            </a:r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800" dirty="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SERVICE &lt;http://dbpedia.org/sparql&gt; {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&lt;http://dbpedia.org/resource/Oracle_Corporation&gt; </a:t>
            </a:r>
            <a:r>
              <a:rPr sz="1100" dirty="0" err="1"/>
              <a:t>dbo:abstract</a:t>
            </a:r>
            <a:r>
              <a:rPr sz="1100" dirty="0"/>
              <a:t> ?abstract ; </a:t>
            </a:r>
            <a:r>
              <a:rPr sz="1100" dirty="0" err="1"/>
              <a:t>dbo:netIncome</a:t>
            </a:r>
            <a:r>
              <a:rPr sz="1100" dirty="0"/>
              <a:t> ?</a:t>
            </a:r>
            <a:r>
              <a:rPr sz="1100" dirty="0" err="1"/>
              <a:t>netIncome</a:t>
            </a:r>
            <a:r>
              <a:rPr sz="1100" dirty="0"/>
              <a:t> ; </a:t>
            </a:r>
            <a:r>
              <a:rPr sz="1100" dirty="0" err="1"/>
              <a:t>dbo:numberOfEmployees</a:t>
            </a:r>
            <a:r>
              <a:rPr sz="1100" dirty="0"/>
              <a:t> ?</a:t>
            </a:r>
            <a:r>
              <a:rPr sz="1100" dirty="0" err="1"/>
              <a:t>numOfEmployees</a:t>
            </a:r>
            <a:r>
              <a:rPr sz="1100" dirty="0"/>
              <a:t>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FILTER (LANG(?abstract) = "en")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}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}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457200" y="122237"/>
            <a:ext cx="8229600" cy="1020764"/>
            <a:chOff x="0" y="0"/>
            <a:chExt cx="8229600" cy="1020762"/>
          </a:xfrm>
        </p:grpSpPr>
        <p:sp>
          <p:nvSpPr>
            <p:cNvPr id="143" name="Shape 143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32861"/>
              <a:ext cx="822960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380999" y="1326975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100" dirty="0"/>
              <a:t>PREFIX </a:t>
            </a:r>
            <a:r>
              <a:rPr sz="1100" dirty="0" err="1"/>
              <a:t>elod</a:t>
            </a:r>
            <a:r>
              <a:rPr sz="1100" dirty="0"/>
              <a:t>: &lt;http://linkedeconomy.org/ontology#&gt;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100" dirty="0"/>
              <a:t>PREFIX </a:t>
            </a:r>
            <a:r>
              <a:rPr sz="1100" dirty="0" err="1"/>
              <a:t>gr</a:t>
            </a:r>
            <a:r>
              <a:rPr sz="1100" dirty="0"/>
              <a:t>: &lt;http://purl.org/goodrelations/v1#&gt;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PREFIX </a:t>
            </a:r>
            <a:r>
              <a:rPr sz="1100" dirty="0" err="1"/>
              <a:t>dbo</a:t>
            </a:r>
            <a:r>
              <a:rPr sz="1100" dirty="0"/>
              <a:t>: &lt;http://dbpedia.org/ontology/&gt;</a:t>
            </a:r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800" dirty="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SELECT (STR(?</a:t>
            </a:r>
            <a:r>
              <a:rPr sz="1100" dirty="0" err="1"/>
              <a:t>legalName</a:t>
            </a:r>
            <a:r>
              <a:rPr sz="1100" dirty="0"/>
              <a:t>) AS ?</a:t>
            </a:r>
            <a:r>
              <a:rPr sz="1100" dirty="0" err="1"/>
              <a:t>legalName</a:t>
            </a:r>
            <a:r>
              <a:rPr sz="1100" dirty="0"/>
              <a:t>) ?category (STR(?</a:t>
            </a:r>
            <a:r>
              <a:rPr sz="1100" dirty="0" err="1"/>
              <a:t>referenceTime</a:t>
            </a:r>
            <a:r>
              <a:rPr sz="1100" dirty="0"/>
              <a:t>) AS ?period) (</a:t>
            </a:r>
            <a:r>
              <a:rPr sz="1100" dirty="0" err="1"/>
              <a:t>xsd:decimal</a:t>
            </a:r>
            <a:r>
              <a:rPr sz="1100" dirty="0"/>
              <a:t>(?amount) </a:t>
            </a:r>
            <a:r>
              <a:rPr sz="1100" dirty="0" err="1"/>
              <a:t>AS?aggregatedAmount</a:t>
            </a:r>
            <a:r>
              <a:rPr sz="1100" dirty="0"/>
              <a:t>) (STR(?counter) AS ?counter) (STR(?rank) AS ?rank) ?abstract (STR(?</a:t>
            </a:r>
            <a:r>
              <a:rPr sz="1100" dirty="0" err="1"/>
              <a:t>netIncome</a:t>
            </a:r>
            <a:r>
              <a:rPr sz="1100" dirty="0"/>
              <a:t>) AS ?</a:t>
            </a:r>
            <a:r>
              <a:rPr sz="1100" dirty="0" err="1"/>
              <a:t>netIncome</a:t>
            </a:r>
            <a:r>
              <a:rPr sz="1100" dirty="0"/>
              <a:t>) (STR(?</a:t>
            </a:r>
            <a:r>
              <a:rPr sz="1100" dirty="0" err="1"/>
              <a:t>numOfEmployees</a:t>
            </a:r>
            <a:r>
              <a:rPr sz="1100" dirty="0"/>
              <a:t>) AS ?</a:t>
            </a:r>
            <a:r>
              <a:rPr sz="1100" dirty="0" err="1"/>
              <a:t>numOfEmployees</a:t>
            </a:r>
            <a:r>
              <a:rPr sz="1100" dirty="0"/>
              <a:t>)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WHERE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{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u="sng" dirty="0">
                <a:solidFill>
                  <a:srgbClr val="0070C0"/>
                </a:solidFill>
              </a:rPr>
              <a:t>GRAPH</a:t>
            </a:r>
            <a:r>
              <a:rPr sz="1100" dirty="0">
                <a:solidFill>
                  <a:srgbClr val="0070C0"/>
                </a:solidFill>
              </a:rPr>
              <a:t> &lt;http://linkedeconomy.org/DiavgeiaIIStatistics&gt;</a:t>
            </a:r>
            <a:r>
              <a:rPr sz="1100" dirty="0"/>
              <a:t> {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?statistic </a:t>
            </a:r>
            <a:r>
              <a:rPr sz="1100" dirty="0" err="1"/>
              <a:t>elod:isStatisticOf</a:t>
            </a:r>
            <a:r>
              <a:rPr sz="1100" dirty="0"/>
              <a:t> &lt;http://linkedeconomy.org/resource/Organization/800420948&gt; ; </a:t>
            </a:r>
            <a:r>
              <a:rPr sz="1100" dirty="0" err="1"/>
              <a:t>elod:referenceTime</a:t>
            </a:r>
            <a:r>
              <a:rPr sz="1100" dirty="0"/>
              <a:t> ?</a:t>
            </a:r>
            <a:r>
              <a:rPr sz="1100" dirty="0" err="1"/>
              <a:t>referenceTime</a:t>
            </a:r>
            <a:r>
              <a:rPr sz="1100" dirty="0"/>
              <a:t> ; </a:t>
            </a:r>
            <a:r>
              <a:rPr sz="1100" dirty="0" err="1"/>
              <a:t>elod:hasAggregate</a:t>
            </a:r>
            <a:r>
              <a:rPr sz="1100" dirty="0"/>
              <a:t> ?</a:t>
            </a:r>
            <a:r>
              <a:rPr sz="1100" dirty="0" err="1"/>
              <a:t>aggregateRes</a:t>
            </a:r>
            <a:r>
              <a:rPr sz="1100" dirty="0"/>
              <a:t> ; </a:t>
            </a:r>
            <a:r>
              <a:rPr sz="1100" dirty="0" err="1"/>
              <a:t>elod:hasCounter</a:t>
            </a:r>
            <a:r>
              <a:rPr sz="1100" dirty="0"/>
              <a:t> ?</a:t>
            </a:r>
            <a:r>
              <a:rPr sz="1100" dirty="0" err="1"/>
              <a:t>counterRes</a:t>
            </a:r>
            <a:r>
              <a:rPr sz="1100" dirty="0"/>
              <a:t> ; </a:t>
            </a:r>
            <a:r>
              <a:rPr sz="1100" dirty="0" err="1"/>
              <a:t>elod:hasRank</a:t>
            </a:r>
            <a:r>
              <a:rPr sz="1100" dirty="0"/>
              <a:t> ?</a:t>
            </a:r>
            <a:r>
              <a:rPr sz="1100" dirty="0" err="1"/>
              <a:t>rankRes</a:t>
            </a:r>
            <a:r>
              <a:rPr sz="1100" dirty="0"/>
              <a:t> ;  </a:t>
            </a:r>
            <a:r>
              <a:rPr sz="1100" dirty="0" err="1"/>
              <a:t>elod:orgActivity</a:t>
            </a:r>
            <a:r>
              <a:rPr sz="1100" dirty="0"/>
              <a:t> ?activity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?</a:t>
            </a:r>
            <a:r>
              <a:rPr sz="1100" dirty="0" err="1"/>
              <a:t>aggregateRes</a:t>
            </a:r>
            <a:r>
              <a:rPr sz="1100" dirty="0"/>
              <a:t> </a:t>
            </a:r>
            <a:r>
              <a:rPr sz="1100" dirty="0" err="1"/>
              <a:t>elod:hasCategory</a:t>
            </a:r>
            <a:r>
              <a:rPr sz="1100" dirty="0"/>
              <a:t> ?category ; </a:t>
            </a:r>
            <a:r>
              <a:rPr sz="1100" dirty="0" err="1"/>
              <a:t>elod:aggregatedAmount</a:t>
            </a:r>
            <a:r>
              <a:rPr sz="1100" dirty="0"/>
              <a:t> ?amount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?</a:t>
            </a:r>
            <a:r>
              <a:rPr sz="1100" dirty="0" err="1"/>
              <a:t>counterRes</a:t>
            </a:r>
            <a:r>
              <a:rPr sz="1100" dirty="0"/>
              <a:t> </a:t>
            </a:r>
            <a:r>
              <a:rPr sz="1100" dirty="0" err="1"/>
              <a:t>elod:hasCategory</a:t>
            </a:r>
            <a:r>
              <a:rPr sz="1100" dirty="0"/>
              <a:t> ?category ; </a:t>
            </a:r>
            <a:r>
              <a:rPr sz="1100" dirty="0" err="1"/>
              <a:t>elod:counter</a:t>
            </a:r>
            <a:r>
              <a:rPr sz="1100" dirty="0"/>
              <a:t> ?counter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?</a:t>
            </a:r>
            <a:r>
              <a:rPr sz="1100" dirty="0" err="1"/>
              <a:t>rankRes</a:t>
            </a:r>
            <a:r>
              <a:rPr sz="1100" dirty="0"/>
              <a:t> </a:t>
            </a:r>
            <a:r>
              <a:rPr sz="1100" dirty="0" err="1"/>
              <a:t>elod:hasCategory</a:t>
            </a:r>
            <a:r>
              <a:rPr sz="1100" dirty="0"/>
              <a:t> ?category ; </a:t>
            </a:r>
            <a:r>
              <a:rPr sz="1100" dirty="0" err="1"/>
              <a:t>elod:rank</a:t>
            </a:r>
            <a:r>
              <a:rPr sz="1100" dirty="0"/>
              <a:t> ?rank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FILTER (?</a:t>
            </a:r>
            <a:r>
              <a:rPr sz="1100" dirty="0" err="1"/>
              <a:t>referenceTime</a:t>
            </a:r>
            <a:r>
              <a:rPr sz="1100" dirty="0"/>
              <a:t> = "2014+03:00"^^</a:t>
            </a:r>
            <a:r>
              <a:rPr sz="1100" dirty="0" err="1"/>
              <a:t>xsd:gYear</a:t>
            </a:r>
            <a:r>
              <a:rPr sz="1100" dirty="0"/>
              <a:t>)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FILTER (?category = &lt;http://linkedeconomy.org/ontology#Payment&gt;)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FILTER (?activity = "Seller"^^</a:t>
            </a:r>
            <a:r>
              <a:rPr sz="1100" dirty="0" err="1"/>
              <a:t>xsd:string</a:t>
            </a:r>
            <a:r>
              <a:rPr sz="1100" dirty="0"/>
              <a:t>)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}</a:t>
            </a:r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800" dirty="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u="sng" dirty="0">
                <a:solidFill>
                  <a:srgbClr val="0070C0"/>
                </a:solidFill>
              </a:rPr>
              <a:t>GRAPH</a:t>
            </a:r>
            <a:r>
              <a:rPr sz="1100" dirty="0">
                <a:solidFill>
                  <a:srgbClr val="0070C0"/>
                </a:solidFill>
              </a:rPr>
              <a:t> &lt;http://linkedeconomy.org/Organizations&gt; </a:t>
            </a:r>
            <a:r>
              <a:rPr sz="1100" dirty="0"/>
              <a:t>{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&lt;http://linkedeconomy.org/resource/Organization/800420948&gt; </a:t>
            </a:r>
            <a:r>
              <a:rPr sz="1100" dirty="0" err="1"/>
              <a:t>gr:legalName</a:t>
            </a:r>
            <a:r>
              <a:rPr sz="1100" dirty="0"/>
              <a:t> ?</a:t>
            </a:r>
            <a:r>
              <a:rPr sz="1100" dirty="0" err="1"/>
              <a:t>legalName</a:t>
            </a:r>
            <a:r>
              <a:rPr sz="1100" dirty="0"/>
              <a:t>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}</a:t>
            </a:r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800" dirty="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u="sng" dirty="0">
                <a:solidFill>
                  <a:srgbClr val="0070C0"/>
                </a:solidFill>
              </a:rPr>
              <a:t>SERVICE</a:t>
            </a:r>
            <a:r>
              <a:rPr sz="1100" dirty="0">
                <a:solidFill>
                  <a:srgbClr val="0070C0"/>
                </a:solidFill>
              </a:rPr>
              <a:t> &lt;http://dbpedia.org/sparql&gt;</a:t>
            </a:r>
            <a:r>
              <a:rPr sz="1100" dirty="0"/>
              <a:t> {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&lt;http://dbpedia.org/resource/Oracle_Corporation&gt; </a:t>
            </a:r>
            <a:r>
              <a:rPr sz="1100" dirty="0" err="1"/>
              <a:t>dbo:abstract</a:t>
            </a:r>
            <a:r>
              <a:rPr sz="1100" dirty="0"/>
              <a:t> ?abstract ; </a:t>
            </a:r>
            <a:r>
              <a:rPr sz="1100" dirty="0" err="1"/>
              <a:t>dbo:netIncome</a:t>
            </a:r>
            <a:r>
              <a:rPr sz="1100" dirty="0"/>
              <a:t> ?</a:t>
            </a:r>
            <a:r>
              <a:rPr sz="1100" dirty="0" err="1"/>
              <a:t>netIncome</a:t>
            </a:r>
            <a:r>
              <a:rPr sz="1100" dirty="0"/>
              <a:t> ; </a:t>
            </a:r>
            <a:r>
              <a:rPr sz="1100" dirty="0" err="1"/>
              <a:t>dbo:numberOfEmployees</a:t>
            </a:r>
            <a:r>
              <a:rPr sz="1100" dirty="0"/>
              <a:t> ?</a:t>
            </a:r>
            <a:r>
              <a:rPr sz="1100" dirty="0" err="1"/>
              <a:t>numOfEmployees</a:t>
            </a:r>
            <a:r>
              <a:rPr sz="1100" dirty="0"/>
              <a:t>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FILTER (LANG(?abstract) = "en") .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}</a:t>
            </a:r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100" dirty="0"/>
              <a:t>}</a:t>
            </a:r>
          </a:p>
        </p:txBody>
      </p:sp>
      <p:sp>
        <p:nvSpPr>
          <p:cNvPr id="148" name="Shape 148"/>
          <p:cNvSpPr/>
          <p:nvPr/>
        </p:nvSpPr>
        <p:spPr>
          <a:xfrm>
            <a:off x="3657600" y="2852936"/>
            <a:ext cx="284776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/>
            </a:pPr>
            <a:r>
              <a:rPr u="sng" dirty="0" err="1">
                <a:latin typeface="Calibri"/>
                <a:ea typeface="Calibri"/>
                <a:cs typeface="Calibri"/>
                <a:sym typeface="Calibri"/>
              </a:rPr>
              <a:t>Τοπικός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err="1">
                <a:latin typeface="Calibri"/>
                <a:ea typeface="Calibri"/>
                <a:cs typeface="Calibri"/>
                <a:sym typeface="Calibri"/>
              </a:rPr>
              <a:t>γράφος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err="1">
                <a:latin typeface="Calibri"/>
                <a:ea typeface="Calibri"/>
                <a:cs typeface="Calibri"/>
                <a:sym typeface="Calibri"/>
              </a:rPr>
              <a:t>Στατιστικών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364343" y="4869160"/>
            <a:ext cx="415998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/>
            </a:pPr>
            <a:r>
              <a:rPr u="sng" dirty="0" err="1">
                <a:latin typeface="Calibri"/>
                <a:ea typeface="Calibri"/>
                <a:cs typeface="Calibri"/>
                <a:sym typeface="Calibri"/>
              </a:rPr>
              <a:t>Τοπικός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err="1">
                <a:latin typeface="Calibri"/>
                <a:ea typeface="Calibri"/>
                <a:cs typeface="Calibri"/>
                <a:sym typeface="Calibri"/>
              </a:rPr>
              <a:t>γράφος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err="1">
                <a:latin typeface="Calibri"/>
                <a:ea typeface="Calibri"/>
                <a:cs typeface="Calibri"/>
                <a:sym typeface="Calibri"/>
              </a:rPr>
              <a:t>με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err="1">
                <a:latin typeface="Calibri"/>
                <a:ea typeface="Calibri"/>
                <a:cs typeface="Calibri"/>
                <a:sym typeface="Calibri"/>
              </a:rPr>
              <a:t>στοιχεία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err="1">
                <a:latin typeface="Calibri"/>
                <a:ea typeface="Calibri"/>
                <a:cs typeface="Calibri"/>
                <a:sym typeface="Calibri"/>
              </a:rPr>
              <a:t>Επιχειρήσεων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667000" y="5589240"/>
            <a:ext cx="34572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/>
            </a:pPr>
            <a:r>
              <a:rPr u="sng" dirty="0" err="1">
                <a:latin typeface="Calibri"/>
                <a:ea typeface="Calibri"/>
                <a:cs typeface="Calibri"/>
                <a:sym typeface="Calibri"/>
              </a:rPr>
              <a:t>Απομακρυσμένος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dirty="0" err="1">
                <a:latin typeface="Calibri"/>
                <a:ea typeface="Calibri"/>
                <a:cs typeface="Calibri"/>
                <a:sym typeface="Calibri"/>
              </a:rPr>
              <a:t>γράφος</a:t>
            </a:r>
            <a:r>
              <a:rPr dirty="0">
                <a:latin typeface="Calibri"/>
                <a:ea typeface="Calibri"/>
                <a:cs typeface="Calibri"/>
                <a:sym typeface="Calibri"/>
              </a:rPr>
              <a:t> DBpedia</a:t>
            </a:r>
          </a:p>
        </p:txBody>
      </p:sp>
      <p:grpSp>
        <p:nvGrpSpPr>
          <p:cNvPr id="153" name="Group 153"/>
          <p:cNvGrpSpPr/>
          <p:nvPr/>
        </p:nvGrpSpPr>
        <p:grpSpPr>
          <a:xfrm>
            <a:off x="457200" y="122237"/>
            <a:ext cx="8229600" cy="1020764"/>
            <a:chOff x="0" y="0"/>
            <a:chExt cx="8229600" cy="1020762"/>
          </a:xfrm>
        </p:grpSpPr>
        <p:sp>
          <p:nvSpPr>
            <p:cNvPr id="151" name="Shape 151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32861"/>
              <a:ext cx="822960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09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2400" y="1905000"/>
            <a:ext cx="8820000" cy="252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Group 158"/>
          <p:cNvGrpSpPr/>
          <p:nvPr/>
        </p:nvGrpSpPr>
        <p:grpSpPr>
          <a:xfrm>
            <a:off x="457200" y="122237"/>
            <a:ext cx="8229600" cy="1020764"/>
            <a:chOff x="0" y="0"/>
            <a:chExt cx="8229600" cy="1020762"/>
          </a:xfrm>
        </p:grpSpPr>
        <p:sp>
          <p:nvSpPr>
            <p:cNvPr id="156" name="Shape 156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32861"/>
              <a:ext cx="822960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899590" y="404662"/>
            <a:ext cx="7344817" cy="71914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4000" b="1"/>
            </a:lvl1pPr>
          </a:lstStyle>
          <a:p>
            <a:pPr lvl="0">
              <a:defRPr sz="1800" b="0"/>
            </a:pPr>
            <a:r>
              <a:rPr sz="4000" b="1"/>
              <a:t>Ερωτήσεις - Σχόλια</a:t>
            </a:r>
          </a:p>
        </p:txBody>
      </p:sp>
      <p:pic>
        <p:nvPicPr>
          <p:cNvPr id="161" name="image07.jpg"/>
          <p:cNvPicPr/>
          <p:nvPr/>
        </p:nvPicPr>
        <p:blipFill>
          <a:blip r:embed="rId2" cstate="print">
            <a:extLst/>
          </a:blip>
          <a:srcRect b="7352"/>
          <a:stretch>
            <a:fillRect/>
          </a:stretch>
        </p:blipFill>
        <p:spPr>
          <a:xfrm>
            <a:off x="2123726" y="1556790"/>
            <a:ext cx="5657772" cy="3669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grpSp>
        <p:nvGrpSpPr>
          <p:cNvPr id="166" name="Group 166"/>
          <p:cNvGrpSpPr/>
          <p:nvPr/>
        </p:nvGrpSpPr>
        <p:grpSpPr>
          <a:xfrm>
            <a:off x="457200" y="1674672"/>
            <a:ext cx="8229600" cy="2893101"/>
            <a:chOff x="0" y="0"/>
            <a:chExt cx="8229600" cy="2893099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8229600" cy="2893100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8229600" cy="277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επιδοτήσεων ΕΣΠΑ,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πράξεων τύπου «ΣΥΜΒΟΛΑΙΟΥ» του ΚΗΜΔΗΣ,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των τιμοληψιών προϊόντων από το E-prices, και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μιας επιχείρησης</a:t>
              </a:r>
            </a:p>
            <a:p>
              <a:pPr marL="133350" lvl="0" indent="63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η οποία: </a:t>
              </a:r>
            </a:p>
            <a:p>
              <a:pPr lvl="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Ανάδοχος,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έχει συγκεκριμένο ΑΦΜ, και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προσφέρει προϊόντα.</a:t>
              </a:r>
            </a:p>
          </p:txBody>
        </p:sp>
      </p:grpSp>
      <p:sp>
        <p:nvSpPr>
          <p:cNvPr id="167" name="Shape 167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pic>
        <p:nvPicPr>
          <p:cNvPr id="168" name="image04.png"/>
          <p:cNvPicPr/>
          <p:nvPr/>
        </p:nvPicPr>
        <p:blipFill>
          <a:blip r:embed="rId3" cstate="print">
            <a:extLst/>
          </a:blip>
          <a:srcRect b="19777"/>
          <a:stretch>
            <a:fillRect/>
          </a:stretch>
        </p:blipFill>
        <p:spPr>
          <a:xfrm>
            <a:off x="914400" y="4780767"/>
            <a:ext cx="1791623" cy="934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01.png"/>
          <p:cNvPicPr/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666832" y="5006966"/>
            <a:ext cx="3657767" cy="61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03.jpg"/>
          <p:cNvPicPr/>
          <p:nvPr/>
        </p:nvPicPr>
        <p:blipFill>
          <a:blip r:embed="rId5" cstate="print">
            <a:extLst/>
          </a:blip>
          <a:srcRect l="7588" r="8479" b="58178"/>
          <a:stretch>
            <a:fillRect/>
          </a:stretch>
        </p:blipFill>
        <p:spPr>
          <a:xfrm>
            <a:off x="6322192" y="4876800"/>
            <a:ext cx="1755008" cy="874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gr: &lt;http://purl.org/goodrelations/v1#&gt;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elod: &lt;http://linkedeconomy.org/ontology#&gt;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pc: &lt;http://purl.org/procurement/public-contracts#&gt;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SELECT ?name (COUNT(DISTINCT ?offer) AS ?offering) (COUNT(DISTINCT(?cntr)) AS ?cntrKhmdhs)  (COUNT(DISTINCT(?subsidy)) AS ?subsidyEspa)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&lt;http://linkedeconomy.org/Organizations&gt;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&lt;http://linkedeconomy.org/EprocurementProper&gt;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&lt;http://linkedeconomy.org/Subsidies&gt;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&lt;http://linkedeconomy.org/epricesAPI&gt;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WHERE {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#ESPA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?subsidy elod:beneficiary &lt;http://linkedeconomy.org/resource/Organization/999633424&gt;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rdf:type elod:Subsidy.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#KHMDHS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?cntr elod:seller &lt;http://linkedeconomy.org/resource/Organization/999633424&gt;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rdf:type pc:Contract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#Ε-prices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?offer a gr:Offering ; gr:availableAtOrFrom ?loc . &lt;http://linkedeconomy.org/resource/BusinessEntity/ΑΦΟΙ_ΒΕΡΟΠΟΥΛΟΙ_ΑΕΒΕ&gt; gr:hasPOS ?loc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#Name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&lt;http://linkedeconomy.org/resource/Organization/999633424&gt; gr:legalName ?name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}</a:t>
            </a:r>
          </a:p>
        </p:txBody>
      </p:sp>
      <p:sp>
        <p:nvSpPr>
          <p:cNvPr id="173" name="Shape 173"/>
          <p:cNvSpPr/>
          <p:nvPr/>
        </p:nvSpPr>
        <p:spPr>
          <a:xfrm>
            <a:off x="4648200" y="3200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grpSp>
        <p:nvGrpSpPr>
          <p:cNvPr id="176" name="Group 176"/>
          <p:cNvGrpSpPr/>
          <p:nvPr/>
        </p:nvGrpSpPr>
        <p:grpSpPr>
          <a:xfrm>
            <a:off x="457200" y="122237"/>
            <a:ext cx="8229600" cy="1020764"/>
            <a:chOff x="0" y="0"/>
            <a:chExt cx="8229600" cy="1020762"/>
          </a:xfrm>
        </p:grpSpPr>
        <p:sp>
          <p:nvSpPr>
            <p:cNvPr id="174" name="Shape 174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0" y="32861"/>
              <a:ext cx="822960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grpSp>
        <p:nvGrpSpPr>
          <p:cNvPr id="181" name="Group 181"/>
          <p:cNvGrpSpPr/>
          <p:nvPr/>
        </p:nvGrpSpPr>
        <p:grpSpPr>
          <a:xfrm>
            <a:off x="457200" y="1674672"/>
            <a:ext cx="8229600" cy="2616101"/>
            <a:chOff x="0" y="0"/>
            <a:chExt cx="8229600" cy="2616100"/>
          </a:xfrm>
        </p:grpSpPr>
        <p:sp>
          <p:nvSpPr>
            <p:cNvPr id="179" name="Shape 179"/>
            <p:cNvSpPr/>
            <p:nvPr/>
          </p:nvSpPr>
          <p:spPr>
            <a:xfrm>
              <a:off x="0" y="-1"/>
              <a:ext cx="8229600" cy="2616102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0" y="-1"/>
              <a:ext cx="8229600" cy="2504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αποφάσεων τύπου «ΕΓΚΡΙΣΗ ΔΑΠΑΝΗΣ» (Β.2.1) της Διαύγεια,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πράξεων τύπου «ΣΥΜΒΟΛΑΙΟΥ» του ΚΗΜΔΗΣ,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επιδοτήσεων ΕΣΠΑ, και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μιας επιχείρησης</a:t>
              </a:r>
            </a:p>
            <a:p>
              <a:pPr marL="133350" lvl="0" indent="63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η οποία: </a:t>
              </a:r>
            </a:p>
            <a:p>
              <a:pPr lvl="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Ανάδοχος, και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έχει συγκεκριμένο ΑΦΜ.</a:t>
              </a:r>
            </a:p>
          </p:txBody>
        </p:sp>
      </p:grpSp>
      <p:sp>
        <p:nvSpPr>
          <p:cNvPr id="182" name="Shape 182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pic>
        <p:nvPicPr>
          <p:cNvPr id="183" name="image05.jp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762000" y="4780767"/>
            <a:ext cx="1937198" cy="735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04.png"/>
          <p:cNvPicPr/>
          <p:nvPr/>
        </p:nvPicPr>
        <p:blipFill>
          <a:blip r:embed="rId4" cstate="print">
            <a:extLst/>
          </a:blip>
          <a:srcRect b="19777"/>
          <a:stretch>
            <a:fillRect/>
          </a:stretch>
        </p:blipFill>
        <p:spPr>
          <a:xfrm>
            <a:off x="6361776" y="4628367"/>
            <a:ext cx="1791623" cy="934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01.png"/>
          <p:cNvPicPr/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2743032" y="4854566"/>
            <a:ext cx="3657767" cy="61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457200" y="1674672"/>
            <a:ext cx="8229600" cy="2062104"/>
            <a:chOff x="0" y="0"/>
            <a:chExt cx="8229600" cy="2062103"/>
          </a:xfrm>
        </p:grpSpPr>
        <p:sp>
          <p:nvSpPr>
            <p:cNvPr id="61" name="Shape 61"/>
            <p:cNvSpPr/>
            <p:nvPr/>
          </p:nvSpPr>
          <p:spPr>
            <a:xfrm>
              <a:off x="0" y="-1"/>
              <a:ext cx="8229600" cy="2062105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-1"/>
              <a:ext cx="8229600" cy="197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10 Αναδόχους</a:t>
              </a:r>
            </a:p>
            <a:p>
              <a:pPr marL="133350" lvl="0" indent="63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οι οποίοι: </a:t>
              </a:r>
            </a:p>
            <a:p>
              <a:pPr lvl="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έχουν αποφάσεις τύπου «ΕΓΚΡΙΣΗ ΔΑΠΑΝΗΣ» (Β.2.1) στη Διαύγεια,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έχουν πράξεις τύπου «ΣΥΜΒΟΛΑΙΟΥ» στο ΚΗΜΔΗΣ, και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έχουν λάβει επιδότηση ΕΣΠΑ.</a:t>
              </a:r>
            </a:p>
          </p:txBody>
        </p:sp>
      </p:grpSp>
      <p:sp>
        <p:nvSpPr>
          <p:cNvPr id="64" name="Shape 64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pic>
        <p:nvPicPr>
          <p:cNvPr id="65" name="image05.jp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762000" y="4343400"/>
            <a:ext cx="1937198" cy="735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image04.png"/>
          <p:cNvPicPr/>
          <p:nvPr/>
        </p:nvPicPr>
        <p:blipFill>
          <a:blip r:embed="rId4" cstate="print">
            <a:extLst/>
          </a:blip>
          <a:srcRect b="19777"/>
          <a:stretch>
            <a:fillRect/>
          </a:stretch>
        </p:blipFill>
        <p:spPr>
          <a:xfrm>
            <a:off x="6361776" y="4191000"/>
            <a:ext cx="1791623" cy="934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image01.png"/>
          <p:cNvPicPr/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2743032" y="4417200"/>
            <a:ext cx="3657767" cy="61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gr: &lt;http://purl.org/goodrelations/v1#&gt;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elod: &lt;http://linkedeconomy.org/ontology#&gt;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pc: &lt;http://purl.org/procurement/public-contracts#&gt;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SELECT ?name (COUNT(DISTINCT(?expAppr)) AS ?expApprDiavgeia) (COUNT(DISTINCT(?cntr)) AS ?cntrKhmdhs) (COUNT(DISTINCT(?subsidy)) AS ?subsidyEspa)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&lt;http://linkedeconomy.org/DiavgeiaII/2015&gt;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&lt;http://linkedeconomy.org/Organizations&gt;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&lt;http://linkedeconomy.org/EprocurementProper&gt;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&lt;http://linkedeconomy.org/Subsidies&gt;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WHERE {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#Diavgeia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?expAppr elod:hasExpenditureLine ?expLineExpAppr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rdf:type elod:ExpenseApprovalItem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?expLineExpAppr elod:seller &lt;http://linkedeconomy.org/resource/Organization/800332672&gt;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8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#KHMDHS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?cntr elod:seller &lt;http://linkedeconomy.org/resource/Organization/800332672&gt;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rdf:type pc:Contract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8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#ESPA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?subsidy elod:beneficiary &lt;http://linkedeconomy.org/resource/Organization/800332672&gt;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rdf:type elod:Subsidy.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sz="80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#Name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&lt;http://linkedeconomy.org/resource/Organization/800332672&gt; gr:legalName ?name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}</a:t>
            </a:r>
          </a:p>
        </p:txBody>
      </p:sp>
      <p:sp>
        <p:nvSpPr>
          <p:cNvPr id="188" name="Shape 188"/>
          <p:cNvSpPr/>
          <p:nvPr/>
        </p:nvSpPr>
        <p:spPr>
          <a:xfrm>
            <a:off x="4648200" y="3200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grpSp>
        <p:nvGrpSpPr>
          <p:cNvPr id="191" name="Group 191"/>
          <p:cNvGrpSpPr/>
          <p:nvPr/>
        </p:nvGrpSpPr>
        <p:grpSpPr>
          <a:xfrm>
            <a:off x="457200" y="122237"/>
            <a:ext cx="8229600" cy="1020764"/>
            <a:chOff x="0" y="0"/>
            <a:chExt cx="8229600" cy="1020762"/>
          </a:xfrm>
        </p:grpSpPr>
        <p:sp>
          <p:nvSpPr>
            <p:cNvPr id="189" name="Shape 189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0" y="32861"/>
              <a:ext cx="822960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pic>
        <p:nvPicPr>
          <p:cNvPr id="194" name="image08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96865" y="1206000"/>
            <a:ext cx="8618534" cy="56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grpSp>
        <p:nvGrpSpPr>
          <p:cNvPr id="199" name="Group 199"/>
          <p:cNvGrpSpPr/>
          <p:nvPr/>
        </p:nvGrpSpPr>
        <p:grpSpPr>
          <a:xfrm>
            <a:off x="457200" y="1674672"/>
            <a:ext cx="8229600" cy="3724097"/>
            <a:chOff x="0" y="0"/>
            <a:chExt cx="8229600" cy="3724095"/>
          </a:xfrm>
        </p:grpSpPr>
        <p:sp>
          <p:nvSpPr>
            <p:cNvPr id="197" name="Shape 197"/>
            <p:cNvSpPr/>
            <p:nvPr/>
          </p:nvSpPr>
          <p:spPr>
            <a:xfrm>
              <a:off x="0" y="-1"/>
              <a:ext cx="8229600" cy="3724097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-1"/>
              <a:ext cx="8229600" cy="3571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τον ΑΔΑ της Απόφασης,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ημερομηνία της Απόφασης,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τον Ανάδοχο και το ΑΦΜ του,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ποσό,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θέμα της Απόφασης, και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θέμα του κωδικού CPV</a:t>
              </a:r>
            </a:p>
            <a:p>
              <a:pPr marL="133350" lvl="0" indent="63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για τις Αποφάσεις που: </a:t>
              </a:r>
            </a:p>
            <a:p>
              <a:pPr lvl="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τύπου «ΟΡΙΣΤΙΚΟΠΟΙΗΣΗ ΠΛΗΡΩΜΗΣ» (Β.2.2),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αφορούν το φορέα Υπουργείο Δημόσιας Τάξης και Προστασίας του Πολίτη,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πραγματοποιήθηκαν μέσα στο 2015, και 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μεγαλύτερες των 50.000 Ευρώ.</a:t>
              </a:r>
            </a:p>
          </p:txBody>
        </p:sp>
      </p:grpSp>
      <p:sp>
        <p:nvSpPr>
          <p:cNvPr id="200" name="Shape 200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03" name="Shape 203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204" name="Shape 204"/>
          <p:cNvSpPr/>
          <p:nvPr/>
        </p:nvSpPr>
        <p:spPr>
          <a:xfrm>
            <a:off x="430675" y="1548347"/>
            <a:ext cx="6655924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PREFIX dcterms: &lt;http://purl.org/dc/terms/&gt;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SELECT ?ada ?date (MAX(?sellerLegalName) AS ?sellerLegalName) ?sellerAfm 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 (xsd:decimal(?amount) AS ?paymentAmount)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&lt;http://publicspending.net/DiavgeiaI/CPV&gt;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WHERE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?payment elod:hasExpenditureLine ?expenditureLine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elod:ada ?ada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dcterms:issued ?date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dc:subject ?subject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elod:buyer &lt;http://linkedeconomy.org/resource/Organization/090169846&gt;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rdf:type elod:SpendingItem .</a:t>
            </a:r>
          </a:p>
        </p:txBody>
      </p:sp>
      <p:sp>
        <p:nvSpPr>
          <p:cNvPr id="205" name="Shape 205"/>
          <p:cNvSpPr/>
          <p:nvPr/>
        </p:nvSpPr>
        <p:spPr>
          <a:xfrm>
            <a:off x="4876800" y="1752600"/>
            <a:ext cx="1735925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Δήλωση prefixes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10" name="Shape 210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211" name="Shape 211"/>
          <p:cNvSpPr/>
          <p:nvPr/>
        </p:nvSpPr>
        <p:spPr>
          <a:xfrm>
            <a:off x="430675" y="1548347"/>
            <a:ext cx="6655924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dcterms: &lt;http://purl.org/dc/terms/&gt;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SELECT ?ada ?date (MAX(?sellerLegalName) AS ?sellerLegalName) ?sellerAfm 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(xsd:decimal(?amount) AS ?paymentAmount)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&lt;http://publicspending.net/DiavgeiaI/CPV&gt;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WHERE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?payment elod:hasExpenditureLine ?expenditureLine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elod:ada ?ada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dcterms:issued ?date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dc:subject ?subject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elod:buyer &lt;http://linkedeconomy.org/resource/Organization/090169846&gt;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rdf:type elod:SpendingItem .</a:t>
            </a:r>
          </a:p>
        </p:txBody>
      </p:sp>
      <p:sp>
        <p:nvSpPr>
          <p:cNvPr id="212" name="Shape 212"/>
          <p:cNvSpPr/>
          <p:nvPr/>
        </p:nvSpPr>
        <p:spPr>
          <a:xfrm>
            <a:off x="6781800" y="2438400"/>
            <a:ext cx="1641731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Δεδομένα προς</a:t>
            </a:r>
          </a:p>
          <a:p>
            <a:pPr lvl="0" algn="ctr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εμφάνιση</a:t>
            </a:r>
          </a:p>
        </p:txBody>
      </p:sp>
      <p:sp>
        <p:nvSpPr>
          <p:cNvPr id="213" name="Shape 213"/>
          <p:cNvSpPr/>
          <p:nvPr/>
        </p:nvSpPr>
        <p:spPr>
          <a:xfrm flipV="1">
            <a:off x="2362200" y="2394465"/>
            <a:ext cx="685800" cy="120136"/>
          </a:xfrm>
          <a:prstGeom prst="line">
            <a:avLst/>
          </a:prstGeom>
          <a:ln>
            <a:solidFill>
              <a:srgbClr val="4A7DBA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048000" y="2209800"/>
            <a:ext cx="3681392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Το μεγαλύτερο σε χαρακτήρες όνομα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19" name="Shape 219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220" name="Shape 220"/>
          <p:cNvSpPr/>
          <p:nvPr/>
        </p:nvSpPr>
        <p:spPr>
          <a:xfrm>
            <a:off x="430675" y="1548347"/>
            <a:ext cx="6655924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dcterms: &lt;http://purl.org/dc/terms/&gt;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SELECT ?ada ?date (MAX(?sellerLegalName) AS ?sellerLegalName) ?sellerAfm 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 (xsd:decimal(?amount) AS ?paymentAmount) ?subject ?cpvGreekSubject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&lt;http://publicspending.net/DiavgeiaI/CPV&gt;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WHERE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?payment elod:hasExpenditureLine ?expenditureLine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elod:ada ?ada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dcterms:issued ?date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dc:subject ?subject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elod:buyer &lt;http://linkedeconomy.org/resource/Organization/090169846&gt;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rdf:type elod:SpendingItem .</a:t>
            </a:r>
          </a:p>
        </p:txBody>
      </p:sp>
      <p:sp>
        <p:nvSpPr>
          <p:cNvPr id="221" name="Shape 221"/>
          <p:cNvSpPr/>
          <p:nvPr/>
        </p:nvSpPr>
        <p:spPr>
          <a:xfrm>
            <a:off x="4724400" y="3124200"/>
            <a:ext cx="3174972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Δήλωση γράφων προς ερώτηση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26" name="Shape 226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3"/>
              </a:rPr>
              <a:t>http://elod7.linkedeconomy.org:8890/sparql</a:t>
            </a:r>
          </a:p>
        </p:txBody>
      </p:sp>
      <p:sp>
        <p:nvSpPr>
          <p:cNvPr id="227" name="Shape 227"/>
          <p:cNvSpPr/>
          <p:nvPr/>
        </p:nvSpPr>
        <p:spPr>
          <a:xfrm>
            <a:off x="430675" y="1548347"/>
            <a:ext cx="6655924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dcterms: &lt;http://purl.org/dc/terms/&gt;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SELECT ?ada ?date (MAX(?sellerLegalName) AS ?sellerLegalName) ?sellerAfm 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 (xsd:decimal(?amount) AS ?paymentAmount)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&lt;http://publicspending.net/DiavgeiaI/CPV&gt;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WHERE {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?payment elod:hasExpenditureLine ?expenditureLine 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elod:ada ?ada 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dcterms:issued ?date 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dc:subject ?subject 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elod:buyer &lt;http://linkedeconomy.org/resource/Organization/090169846&gt; 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rdf:type elod:SpendingItem .</a:t>
            </a:r>
          </a:p>
        </p:txBody>
      </p:sp>
      <p:sp>
        <p:nvSpPr>
          <p:cNvPr id="228" name="Shape 228"/>
          <p:cNvSpPr/>
          <p:nvPr/>
        </p:nvSpPr>
        <p:spPr>
          <a:xfrm>
            <a:off x="4724400" y="3440667"/>
            <a:ext cx="251017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Πληροφορίες Απόφασης</a:t>
            </a:r>
          </a:p>
        </p:txBody>
      </p:sp>
      <p:sp>
        <p:nvSpPr>
          <p:cNvPr id="229" name="Shape 229"/>
          <p:cNvSpPr/>
          <p:nvPr/>
        </p:nvSpPr>
        <p:spPr>
          <a:xfrm>
            <a:off x="4876800" y="3810000"/>
            <a:ext cx="3657600" cy="160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Πληροφορίες Πληρωμής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ΑΔΑ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Ημερομηνία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Θέμα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                                  Δήλωση Φορέα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Δήλωση Απόφασης τύπου Β.2.2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34" name="Shape 234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235" name="Shape 235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36" name="Shape 236"/>
          <p:cNvSpPr/>
          <p:nvPr/>
        </p:nvSpPr>
        <p:spPr>
          <a:xfrm>
            <a:off x="3429000" y="1524000"/>
            <a:ext cx="2135392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Πληροφορίες Αναδόχου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Πληροφορίες Ποσού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Ποσό</a:t>
            </a: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39" name="Shape 239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240" name="Shape 240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41" name="Shape 241"/>
          <p:cNvSpPr/>
          <p:nvPr/>
        </p:nvSpPr>
        <p:spPr>
          <a:xfrm>
            <a:off x="3588984" y="2209800"/>
            <a:ext cx="159261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ΑΦΜ Αναδόχου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Όνομα Αναδόχου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44" name="Shape 244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245" name="Shape 245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46" name="Shape 246"/>
          <p:cNvSpPr/>
          <p:nvPr/>
        </p:nvSpPr>
        <p:spPr>
          <a:xfrm>
            <a:off x="4153570" y="2895600"/>
            <a:ext cx="1637629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Πληροφορίες CPV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Θέμα CPV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380999" y="1398983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elod</a:t>
            </a:r>
            <a:r>
              <a:rPr lang="en-US" sz="1400" dirty="0" smtClean="0"/>
              <a:t>: &lt;http://linkedeconomy.org/ontology#&gt;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pc: &lt;http://purl.org/procurement/public-contracts#&gt;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lang="en-US" sz="14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SELECT DISTINCT STR(?name) AS ?name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&lt;http://linkedeconomy.org/DiavgeiaII/2015&gt;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&lt;http://linkedeconomy.org/EprocurementProper&gt;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&lt;http://linkedeconomy.org/Subsidies&gt;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&lt;http://linkedeconomy.org/Organizations&gt;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WHERE {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#</a:t>
            </a:r>
            <a:r>
              <a:rPr lang="en-US" sz="1400" dirty="0" err="1" smtClean="0"/>
              <a:t>Diavgeia</a:t>
            </a:r>
            <a:endParaRPr lang="en-US" sz="14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expAppr</a:t>
            </a:r>
            <a:r>
              <a:rPr lang="en-US" sz="1400" dirty="0" smtClean="0"/>
              <a:t> </a:t>
            </a:r>
            <a:r>
              <a:rPr lang="en-US" sz="1400" dirty="0" err="1" smtClean="0"/>
              <a:t>elod:hasExpenditureLine</a:t>
            </a:r>
            <a:r>
              <a:rPr lang="en-US" sz="1400" dirty="0" smtClean="0"/>
              <a:t> ?</a:t>
            </a:r>
            <a:r>
              <a:rPr lang="en-US" sz="1400" dirty="0" err="1" smtClean="0"/>
              <a:t>expLineExpAppr</a:t>
            </a:r>
            <a:r>
              <a:rPr lang="en-US" sz="1400" dirty="0" smtClean="0"/>
              <a:t>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   </a:t>
            </a:r>
            <a:r>
              <a:rPr lang="en-US" sz="1400" dirty="0" err="1" smtClean="0"/>
              <a:t>rdf:type</a:t>
            </a:r>
            <a:r>
              <a:rPr lang="en-US" sz="1400" dirty="0" smtClean="0"/>
              <a:t> </a:t>
            </a:r>
            <a:r>
              <a:rPr lang="en-US" sz="1400" dirty="0" err="1" smtClean="0"/>
              <a:t>elod:ExpenseApprovalItem</a:t>
            </a:r>
            <a:r>
              <a:rPr lang="en-US" sz="1400" dirty="0" smtClean="0"/>
              <a:t>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expLineExpAppr</a:t>
            </a:r>
            <a:r>
              <a:rPr lang="en-US" sz="1400" dirty="0" smtClean="0"/>
              <a:t> </a:t>
            </a:r>
            <a:r>
              <a:rPr lang="en-US" sz="1400" dirty="0" err="1" smtClean="0"/>
              <a:t>elod:seller</a:t>
            </a:r>
            <a:r>
              <a:rPr lang="en-US" sz="1400" dirty="0" smtClean="0"/>
              <a:t> ?seller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lang="en-US" sz="14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#KHMDHS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cntr</a:t>
            </a:r>
            <a:r>
              <a:rPr lang="en-US" sz="1400" dirty="0" smtClean="0"/>
              <a:t> </a:t>
            </a:r>
            <a:r>
              <a:rPr lang="en-US" sz="1400" dirty="0" err="1" smtClean="0"/>
              <a:t>elod:seller</a:t>
            </a:r>
            <a:r>
              <a:rPr lang="en-US" sz="1400" dirty="0" smtClean="0"/>
              <a:t> ?seller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</a:t>
            </a:r>
            <a:r>
              <a:rPr lang="en-US" sz="1400" dirty="0" err="1" smtClean="0"/>
              <a:t>rdf:type</a:t>
            </a:r>
            <a:r>
              <a:rPr lang="en-US" sz="1400" dirty="0" smtClean="0"/>
              <a:t> </a:t>
            </a:r>
            <a:r>
              <a:rPr lang="en-US" sz="1400" dirty="0" err="1" smtClean="0"/>
              <a:t>pc:Contract</a:t>
            </a:r>
            <a:r>
              <a:rPr lang="en-US" sz="1400" dirty="0" smtClean="0"/>
              <a:t>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lang="en-US" sz="14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#ESPA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?subsidy </a:t>
            </a:r>
            <a:r>
              <a:rPr lang="en-US" sz="1400" dirty="0" err="1" smtClean="0"/>
              <a:t>elod:beneficiary</a:t>
            </a:r>
            <a:r>
              <a:rPr lang="en-US" sz="1400" dirty="0" smtClean="0"/>
              <a:t> ?seller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   </a:t>
            </a:r>
            <a:r>
              <a:rPr lang="en-US" sz="1400" dirty="0" err="1" smtClean="0"/>
              <a:t>rdf:type</a:t>
            </a:r>
            <a:r>
              <a:rPr lang="en-US" sz="1400" dirty="0" smtClean="0"/>
              <a:t> </a:t>
            </a:r>
            <a:r>
              <a:rPr lang="en-US" sz="1400" dirty="0" err="1" smtClean="0"/>
              <a:t>elod:Subsidy</a:t>
            </a:r>
            <a:r>
              <a:rPr lang="en-US" sz="1400" dirty="0" smtClean="0"/>
              <a:t>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lang="en-US" sz="14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?seller </a:t>
            </a:r>
            <a:r>
              <a:rPr lang="en-US" sz="1400" dirty="0" err="1" smtClean="0"/>
              <a:t>gr:legalName</a:t>
            </a:r>
            <a:r>
              <a:rPr lang="en-US" sz="1400" dirty="0" smtClean="0"/>
              <a:t> ?name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}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LIMIT 10</a:t>
            </a:r>
          </a:p>
        </p:txBody>
      </p:sp>
      <p:sp>
        <p:nvSpPr>
          <p:cNvPr id="70" name="Shape 70"/>
          <p:cNvSpPr/>
          <p:nvPr/>
        </p:nvSpPr>
        <p:spPr>
          <a:xfrm>
            <a:off x="4648200" y="5934252"/>
            <a:ext cx="441717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71" name="Shape 71"/>
          <p:cNvSpPr/>
          <p:nvPr/>
        </p:nvSpPr>
        <p:spPr>
          <a:xfrm>
            <a:off x="4499992" y="3303984"/>
            <a:ext cx="231649" cy="106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175"/>
                  <a:pt x="10800" y="391"/>
                </a:cubicBezTo>
                <a:lnTo>
                  <a:pt x="10800" y="10409"/>
                </a:lnTo>
                <a:cubicBezTo>
                  <a:pt x="10800" y="10625"/>
                  <a:pt x="15635" y="10800"/>
                  <a:pt x="21600" y="10800"/>
                </a:cubicBezTo>
                <a:cubicBezTo>
                  <a:pt x="15635" y="10800"/>
                  <a:pt x="10800" y="10975"/>
                  <a:pt x="10800" y="11191"/>
                </a:cubicBezTo>
                <a:lnTo>
                  <a:pt x="10800" y="21209"/>
                </a:lnTo>
                <a:cubicBezTo>
                  <a:pt x="10800" y="21425"/>
                  <a:pt x="5965" y="21600"/>
                  <a:pt x="0" y="21600"/>
                </a:cubicBezTo>
              </a:path>
            </a:pathLst>
          </a:custGeom>
          <a:ln>
            <a:solidFill>
              <a:srgbClr val="4A7DBA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514600" y="4446984"/>
            <a:ext cx="155448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137"/>
                  <a:pt x="10800" y="306"/>
                </a:cubicBezTo>
                <a:lnTo>
                  <a:pt x="10800" y="10494"/>
                </a:lnTo>
                <a:cubicBezTo>
                  <a:pt x="10800" y="10663"/>
                  <a:pt x="15635" y="10800"/>
                  <a:pt x="21600" y="10800"/>
                </a:cubicBezTo>
                <a:cubicBezTo>
                  <a:pt x="15635" y="10800"/>
                  <a:pt x="10800" y="10937"/>
                  <a:pt x="10800" y="11106"/>
                </a:cubicBezTo>
                <a:lnTo>
                  <a:pt x="10800" y="21294"/>
                </a:lnTo>
                <a:cubicBezTo>
                  <a:pt x="10800" y="21463"/>
                  <a:pt x="5965" y="21600"/>
                  <a:pt x="0" y="21600"/>
                </a:cubicBezTo>
              </a:path>
            </a:pathLst>
          </a:custGeom>
          <a:ln>
            <a:solidFill>
              <a:srgbClr val="4A7DBA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200400" y="5361384"/>
            <a:ext cx="155448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137"/>
                  <a:pt x="10800" y="306"/>
                </a:cubicBezTo>
                <a:lnTo>
                  <a:pt x="10800" y="10494"/>
                </a:lnTo>
                <a:cubicBezTo>
                  <a:pt x="10800" y="10663"/>
                  <a:pt x="15635" y="10800"/>
                  <a:pt x="21600" y="10800"/>
                </a:cubicBezTo>
                <a:cubicBezTo>
                  <a:pt x="15635" y="10800"/>
                  <a:pt x="10800" y="10937"/>
                  <a:pt x="10800" y="11106"/>
                </a:cubicBezTo>
                <a:lnTo>
                  <a:pt x="10800" y="21294"/>
                </a:lnTo>
                <a:cubicBezTo>
                  <a:pt x="10800" y="21463"/>
                  <a:pt x="5965" y="21600"/>
                  <a:pt x="0" y="21600"/>
                </a:cubicBezTo>
              </a:path>
            </a:pathLst>
          </a:custGeom>
          <a:ln>
            <a:solidFill>
              <a:srgbClr val="4A7DBA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860032" y="3645024"/>
            <a:ext cx="200920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rPr dirty="0" err="1" smtClean="0"/>
              <a:t>Ανάδοχο</a:t>
            </a:r>
            <a:r>
              <a:rPr lang="el-GR" dirty="0" smtClean="0"/>
              <a:t>ς</a:t>
            </a:r>
            <a:r>
              <a:rPr dirty="0" smtClean="0"/>
              <a:t> </a:t>
            </a:r>
            <a:r>
              <a:rPr dirty="0" err="1"/>
              <a:t>Διαύγειας</a:t>
            </a:r>
            <a:endParaRPr dirty="0"/>
          </a:p>
        </p:txBody>
      </p:sp>
      <p:sp>
        <p:nvSpPr>
          <p:cNvPr id="75" name="Shape 75"/>
          <p:cNvSpPr/>
          <p:nvPr/>
        </p:nvSpPr>
        <p:spPr>
          <a:xfrm>
            <a:off x="2743200" y="4675584"/>
            <a:ext cx="19037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rPr dirty="0" err="1" smtClean="0"/>
              <a:t>Ανάδοχο</a:t>
            </a:r>
            <a:r>
              <a:rPr lang="el-GR" dirty="0" smtClean="0"/>
              <a:t>ς</a:t>
            </a:r>
            <a:r>
              <a:rPr dirty="0" smtClean="0"/>
              <a:t> </a:t>
            </a:r>
            <a:r>
              <a:rPr dirty="0"/>
              <a:t>ΚΗΜΔΗΣ</a:t>
            </a:r>
          </a:p>
        </p:txBody>
      </p:sp>
      <p:sp>
        <p:nvSpPr>
          <p:cNvPr id="76" name="Shape 76"/>
          <p:cNvSpPr/>
          <p:nvPr/>
        </p:nvSpPr>
        <p:spPr>
          <a:xfrm>
            <a:off x="3429000" y="5589984"/>
            <a:ext cx="168283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rPr dirty="0" err="1" smtClean="0"/>
              <a:t>Δικαιούχο</a:t>
            </a:r>
            <a:r>
              <a:rPr lang="el-GR" smtClean="0"/>
              <a:t>ς</a:t>
            </a:r>
            <a:r>
              <a:rPr smtClean="0"/>
              <a:t> </a:t>
            </a:r>
            <a:r>
              <a:t>ΕΣΠΑ</a:t>
            </a:r>
          </a:p>
        </p:txBody>
      </p:sp>
      <p:grpSp>
        <p:nvGrpSpPr>
          <p:cNvPr id="79" name="Group 79"/>
          <p:cNvGrpSpPr/>
          <p:nvPr/>
        </p:nvGrpSpPr>
        <p:grpSpPr>
          <a:xfrm>
            <a:off x="457200" y="122237"/>
            <a:ext cx="8229600" cy="1020764"/>
            <a:chOff x="0" y="0"/>
            <a:chExt cx="8229600" cy="1020762"/>
          </a:xfrm>
        </p:grpSpPr>
        <p:sp>
          <p:nvSpPr>
            <p:cNvPr id="77" name="Shape 77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0" y="32861"/>
              <a:ext cx="822960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7" animBg="1" advAuto="0"/>
      <p:bldP spid="71" grpId="1" animBg="1" advAuto="0"/>
      <p:bldP spid="72" grpId="3" animBg="1" advAuto="0"/>
      <p:bldP spid="73" grpId="5" animBg="1" advAuto="0"/>
      <p:bldP spid="74" grpId="2" animBg="1" advAuto="0"/>
      <p:bldP spid="75" grpId="4" animBg="1" advAuto="0"/>
      <p:bldP spid="76" grpId="6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49" name="Shape 249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250" name="Shape 250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FILTER (?date &lt; "2016-01-01T00:00:00Z"^^xsd:dateTime) </a:t>
            </a:r>
            <a:r>
              <a:rPr sz="150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51" name="Shape 251"/>
          <p:cNvSpPr/>
          <p:nvPr/>
        </p:nvSpPr>
        <p:spPr>
          <a:xfrm>
            <a:off x="3505200" y="3581400"/>
            <a:ext cx="3318729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Ονόματα χωρίς δήλωση γλώσσας</a:t>
            </a:r>
          </a:p>
        </p:txBody>
      </p:sp>
      <p:sp>
        <p:nvSpPr>
          <p:cNvPr id="252" name="Shape 252"/>
          <p:cNvSpPr/>
          <p:nvPr/>
        </p:nvSpPr>
        <p:spPr>
          <a:xfrm>
            <a:off x="5257800" y="3962400"/>
            <a:ext cx="1542411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Εύρος ημ/νίας</a:t>
            </a: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55" name="Shape 255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256" name="Shape 256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57" name="Shape 257"/>
          <p:cNvSpPr/>
          <p:nvPr/>
        </p:nvSpPr>
        <p:spPr>
          <a:xfrm>
            <a:off x="7239000" y="4343400"/>
            <a:ext cx="199266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Απαραίτητο λόγω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χρήσης του «MAX»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60" name="Shape 260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261" name="Shape 261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62" name="Shape 262"/>
          <p:cNvSpPr/>
          <p:nvPr/>
        </p:nvSpPr>
        <p:spPr>
          <a:xfrm>
            <a:off x="2667000" y="4724400"/>
            <a:ext cx="2128018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Φιλτράρισμα Ποσών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65" name="Shape 265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266" name="Shape 266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67" name="Shape 267"/>
          <p:cNvSpPr/>
          <p:nvPr/>
        </p:nvSpPr>
        <p:spPr>
          <a:xfrm>
            <a:off x="2667000" y="4953000"/>
            <a:ext cx="3324884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Φθίνουσα κατάταξη κατά  ποσών</a:t>
            </a: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70" name="Shape 270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sp>
        <p:nvSpPr>
          <p:cNvPr id="271" name="Shape 271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72" name="Shape 272"/>
          <p:cNvSpPr/>
          <p:nvPr/>
        </p:nvSpPr>
        <p:spPr>
          <a:xfrm>
            <a:off x="1373795" y="5181600"/>
            <a:ext cx="4874605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Περιορισμός πλήθους δεδομένων προς εμφάνιση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75" name="Shape 275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pic>
        <p:nvPicPr>
          <p:cNvPr id="276" name="image06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76198" y="1259399"/>
            <a:ext cx="8974923" cy="460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9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grpSp>
        <p:nvGrpSpPr>
          <p:cNvPr id="84" name="Group 84"/>
          <p:cNvGrpSpPr/>
          <p:nvPr/>
        </p:nvGrpSpPr>
        <p:grpSpPr>
          <a:xfrm>
            <a:off x="457200" y="1674672"/>
            <a:ext cx="8229600" cy="3016200"/>
            <a:chOff x="0" y="0"/>
            <a:chExt cx="8229600" cy="3016199"/>
          </a:xfrm>
        </p:grpSpPr>
        <p:sp>
          <p:nvSpPr>
            <p:cNvPr id="82" name="Shape 82"/>
            <p:cNvSpPr/>
            <p:nvPr/>
          </p:nvSpPr>
          <p:spPr>
            <a:xfrm>
              <a:off x="0" y="-1"/>
              <a:ext cx="8229600" cy="30162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0" y="-1"/>
              <a:ext cx="8229600" cy="236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του Οργανισμού,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αποφάσεων τύπου «ΕΓΚΡΙΣΗ ΔΑΠΑΝΗΣ» (Β.2.1) στη Διαύγεια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Δήμο που ανήκει ο Οργανισμός,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Περιφέρεια που ανήκει ο Οργανισμός</a:t>
              </a:r>
              <a:r>
                <a:rPr sz="1000"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  <a:p>
              <a:pPr marL="6350" lvl="0" indent="698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6350" lvl="0" indent="6985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ο οποίος:</a:t>
              </a:r>
            </a:p>
            <a:p>
              <a:pPr marL="451757" lvl="0" indent="-37555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Ανάδοχος στη ΔΙΑΥΓΕΙΑ,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  έχει συγκεκριμένο Ταχυδρομικό Κώδικα.</a:t>
              </a:r>
            </a:p>
          </p:txBody>
        </p:sp>
      </p:grpSp>
      <p:sp>
        <p:nvSpPr>
          <p:cNvPr id="85" name="Shape 85"/>
          <p:cNvSpPr/>
          <p:nvPr/>
        </p:nvSpPr>
        <p:spPr>
          <a:xfrm>
            <a:off x="533400" y="5867400"/>
            <a:ext cx="4417199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pic>
        <p:nvPicPr>
          <p:cNvPr id="86" name="image05.jp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197100" y="5029200"/>
            <a:ext cx="1937198" cy="735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elod</a:t>
            </a:r>
            <a:r>
              <a:rPr lang="en-US" sz="1400" dirty="0" smtClean="0"/>
              <a:t>: &lt;http://linkedeconomy.org/ontology#&gt;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elodGeo</a:t>
            </a:r>
            <a:r>
              <a:rPr lang="en-US" sz="1400" dirty="0" smtClean="0"/>
              <a:t>: &lt;http://linkedeconomy.org/geoOntology#&gt;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vcard</a:t>
            </a:r>
            <a:r>
              <a:rPr lang="en-US" sz="1400" dirty="0" smtClean="0"/>
              <a:t>: &lt;http://www.w3.org/2006/vcard/ns#&gt;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gr</a:t>
            </a:r>
            <a:r>
              <a:rPr lang="en-US" sz="1400" dirty="0" smtClean="0"/>
              <a:t>: &lt;http://purl.org/goodrelations/v1#&gt;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SELECT DISTINCT ?org (SAMPLE(STR(?</a:t>
            </a:r>
            <a:r>
              <a:rPr lang="en-US" sz="1400" dirty="0" err="1" smtClean="0"/>
              <a:t>orgLegalName</a:t>
            </a:r>
            <a:r>
              <a:rPr lang="en-US" sz="1400" dirty="0" smtClean="0"/>
              <a:t>)) AS ?</a:t>
            </a:r>
            <a:r>
              <a:rPr lang="en-US" sz="1400" dirty="0" err="1" smtClean="0"/>
              <a:t>orgLegalName</a:t>
            </a:r>
            <a:r>
              <a:rPr lang="en-US" sz="1400" dirty="0" smtClean="0"/>
              <a:t>) (COUNT(distinct ?</a:t>
            </a:r>
            <a:r>
              <a:rPr lang="en-US" sz="1400" dirty="0" err="1" smtClean="0"/>
              <a:t>expAppr</a:t>
            </a:r>
            <a:r>
              <a:rPr lang="en-US" sz="1400" dirty="0" smtClean="0"/>
              <a:t>) as ?count) ?</a:t>
            </a:r>
            <a:r>
              <a:rPr lang="en-US" sz="1400" dirty="0" err="1" smtClean="0"/>
              <a:t>municipName</a:t>
            </a:r>
            <a:r>
              <a:rPr lang="en-US" sz="1400" dirty="0" smtClean="0"/>
              <a:t> ?</a:t>
            </a:r>
            <a:r>
              <a:rPr lang="en-US" sz="1400" dirty="0" err="1" smtClean="0"/>
              <a:t>perfecture</a:t>
            </a:r>
            <a:r>
              <a:rPr lang="en-US" sz="1400" dirty="0" smtClean="0"/>
              <a:t>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&lt;http://linkedeconomy.org/GeoData&gt; FROM &lt;http://linkedeconomy.org/DiavgeiaII/2015&gt;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&lt;http://linkedeconomy.org/Organizations&gt;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WHERE {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#</a:t>
            </a:r>
            <a:r>
              <a:rPr lang="en-US" sz="1400" dirty="0" err="1" smtClean="0"/>
              <a:t>Diavgeia</a:t>
            </a:r>
            <a:endParaRPr lang="en-US" sz="14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expAppr</a:t>
            </a:r>
            <a:r>
              <a:rPr lang="en-US" sz="1400" dirty="0" smtClean="0"/>
              <a:t> </a:t>
            </a:r>
            <a:r>
              <a:rPr lang="en-US" sz="1400" dirty="0" err="1" smtClean="0"/>
              <a:t>elod:hasExpenditureLine</a:t>
            </a:r>
            <a:r>
              <a:rPr lang="en-US" sz="1400" dirty="0" smtClean="0"/>
              <a:t> ?</a:t>
            </a:r>
            <a:r>
              <a:rPr lang="en-US" sz="1400" dirty="0" err="1" smtClean="0"/>
              <a:t>expLineExpAppr</a:t>
            </a:r>
            <a:r>
              <a:rPr lang="en-US" sz="1400" dirty="0" smtClean="0"/>
              <a:t>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         </a:t>
            </a:r>
            <a:r>
              <a:rPr lang="en-US" sz="1400" dirty="0" err="1" smtClean="0"/>
              <a:t>rdf:type</a:t>
            </a:r>
            <a:r>
              <a:rPr lang="en-US" sz="1400" dirty="0" smtClean="0"/>
              <a:t> </a:t>
            </a:r>
            <a:r>
              <a:rPr lang="en-US" sz="1400" dirty="0" err="1" smtClean="0"/>
              <a:t>elod:ExpenseApprovalItem</a:t>
            </a:r>
            <a:r>
              <a:rPr lang="en-US" sz="1400" dirty="0" smtClean="0"/>
              <a:t>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expLineExpAppr</a:t>
            </a:r>
            <a:r>
              <a:rPr lang="en-US" sz="1400" dirty="0" smtClean="0"/>
              <a:t> </a:t>
            </a:r>
            <a:r>
              <a:rPr lang="en-US" sz="1400" dirty="0" err="1" smtClean="0"/>
              <a:t>elod:seller</a:t>
            </a:r>
            <a:r>
              <a:rPr lang="en-US" sz="1400" dirty="0" smtClean="0"/>
              <a:t> ?org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#Organizations details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?org </a:t>
            </a:r>
            <a:r>
              <a:rPr lang="en-US" sz="1400" dirty="0" err="1" smtClean="0"/>
              <a:t>vcard:hasAddress</a:t>
            </a:r>
            <a:r>
              <a:rPr lang="en-US" sz="1400" dirty="0" smtClean="0"/>
              <a:t> ?address . ?address </a:t>
            </a:r>
            <a:r>
              <a:rPr lang="en-US" sz="1400" dirty="0" err="1" smtClean="0"/>
              <a:t>vcard:postal</a:t>
            </a:r>
            <a:r>
              <a:rPr lang="en-US" sz="1400" dirty="0" smtClean="0"/>
              <a:t>-code "45444"^^&lt;http://www.w3.org/2001/XMLSchema#string&gt;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OPTIONAL { ?org </a:t>
            </a:r>
            <a:r>
              <a:rPr lang="en-US" sz="1400" dirty="0" err="1" smtClean="0"/>
              <a:t>gr:legalName</a:t>
            </a:r>
            <a:r>
              <a:rPr lang="en-US" sz="1400" dirty="0" smtClean="0"/>
              <a:t> ?</a:t>
            </a:r>
            <a:r>
              <a:rPr lang="en-US" sz="1400" dirty="0" err="1" smtClean="0"/>
              <a:t>orgLegalName</a:t>
            </a:r>
            <a:r>
              <a:rPr lang="en-US" sz="1400" dirty="0" smtClean="0"/>
              <a:t> . }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#Geo data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postalCodeArea</a:t>
            </a:r>
            <a:r>
              <a:rPr lang="en-US" sz="1400" dirty="0" smtClean="0"/>
              <a:t> </a:t>
            </a:r>
            <a:r>
              <a:rPr lang="en-US" sz="1400" dirty="0" err="1" smtClean="0"/>
              <a:t>elodGeo:postalCode</a:t>
            </a:r>
            <a:r>
              <a:rPr lang="en-US" sz="1400" dirty="0" smtClean="0"/>
              <a:t> "45444"^^&lt;http://www.w3.org/2001/XMLSchema#string&gt;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?municipality </a:t>
            </a:r>
            <a:r>
              <a:rPr lang="en-US" sz="1400" dirty="0" err="1" smtClean="0"/>
              <a:t>rdf:type</a:t>
            </a:r>
            <a:r>
              <a:rPr lang="en-US" sz="1400" dirty="0" smtClean="0"/>
              <a:t> </a:t>
            </a:r>
            <a:r>
              <a:rPr lang="en-US" sz="1400" dirty="0" err="1" smtClean="0"/>
              <a:t>elodGeo:Municipality</a:t>
            </a:r>
            <a:r>
              <a:rPr lang="en-US" sz="1400" dirty="0" smtClean="0"/>
              <a:t> ; </a:t>
            </a:r>
            <a:r>
              <a:rPr lang="en-US" sz="1400" dirty="0" err="1" smtClean="0"/>
              <a:t>elodGeo:hasPart</a:t>
            </a:r>
            <a:r>
              <a:rPr lang="en-US" sz="1400" dirty="0" smtClean="0"/>
              <a:t> ?</a:t>
            </a:r>
            <a:r>
              <a:rPr lang="en-US" sz="1400" dirty="0" err="1" smtClean="0"/>
              <a:t>postalCodeArea</a:t>
            </a:r>
            <a:r>
              <a:rPr lang="en-US" sz="1400" dirty="0" smtClean="0"/>
              <a:t>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err="1" smtClean="0"/>
              <a:t>elodGeo:name</a:t>
            </a:r>
            <a:r>
              <a:rPr lang="en-US" sz="1400" dirty="0" smtClean="0"/>
              <a:t> ?</a:t>
            </a:r>
            <a:r>
              <a:rPr lang="en-US" sz="1400" dirty="0" err="1" smtClean="0"/>
              <a:t>municipName</a:t>
            </a:r>
            <a:r>
              <a:rPr lang="en-US" sz="1400" dirty="0" smtClean="0"/>
              <a:t> . ?</a:t>
            </a:r>
            <a:r>
              <a:rPr lang="en-US" sz="1400" dirty="0" err="1" smtClean="0"/>
              <a:t>perf</a:t>
            </a:r>
            <a:r>
              <a:rPr lang="en-US" sz="1400" dirty="0" smtClean="0"/>
              <a:t> </a:t>
            </a:r>
            <a:r>
              <a:rPr lang="en-US" sz="1400" dirty="0" err="1" smtClean="0"/>
              <a:t>rdf:type</a:t>
            </a:r>
            <a:r>
              <a:rPr lang="en-US" sz="1400" dirty="0" smtClean="0"/>
              <a:t> </a:t>
            </a:r>
            <a:r>
              <a:rPr lang="en-US" sz="1400" dirty="0" err="1" smtClean="0"/>
              <a:t>elodGeo:Region</a:t>
            </a:r>
            <a:r>
              <a:rPr lang="en-US" sz="1400" dirty="0" smtClean="0"/>
              <a:t>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err="1" smtClean="0"/>
              <a:t>elodGeo:hasPart</a:t>
            </a:r>
            <a:r>
              <a:rPr lang="en-US" sz="1400" dirty="0" smtClean="0"/>
              <a:t> ?municipality ; </a:t>
            </a:r>
            <a:r>
              <a:rPr lang="en-US" sz="1400" dirty="0" err="1" smtClean="0"/>
              <a:t>elodGeo:name</a:t>
            </a:r>
            <a:r>
              <a:rPr lang="en-US" sz="1400" dirty="0" smtClean="0"/>
              <a:t> ?</a:t>
            </a:r>
            <a:r>
              <a:rPr lang="en-US" sz="1400" dirty="0" err="1" smtClean="0"/>
              <a:t>perfecture</a:t>
            </a:r>
            <a:r>
              <a:rPr lang="en-US" sz="1400" dirty="0" smtClean="0"/>
              <a:t>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FILTER (</a:t>
            </a:r>
            <a:r>
              <a:rPr lang="en-US" sz="1400" dirty="0" err="1" smtClean="0"/>
              <a:t>regex</a:t>
            </a:r>
            <a:r>
              <a:rPr lang="en-US" sz="1400" dirty="0" smtClean="0"/>
              <a:t>(?</a:t>
            </a:r>
            <a:r>
              <a:rPr lang="en-US" sz="1400" dirty="0" err="1" smtClean="0"/>
              <a:t>municipName</a:t>
            </a:r>
            <a:r>
              <a:rPr lang="en-US" sz="1400" dirty="0" smtClean="0"/>
              <a:t>, "@el")) . FILTER (</a:t>
            </a:r>
            <a:r>
              <a:rPr lang="en-US" sz="1400" dirty="0" err="1" smtClean="0"/>
              <a:t>regex</a:t>
            </a:r>
            <a:r>
              <a:rPr lang="en-US" sz="1400" dirty="0" smtClean="0"/>
              <a:t>(?</a:t>
            </a:r>
            <a:r>
              <a:rPr lang="en-US" sz="1400" dirty="0" err="1" smtClean="0"/>
              <a:t>perfecture</a:t>
            </a:r>
            <a:r>
              <a:rPr lang="en-US" sz="1400" dirty="0" smtClean="0"/>
              <a:t>, "@el"))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}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ORDER BY DESC (?count) LIMIT 10</a:t>
            </a:r>
          </a:p>
        </p:txBody>
      </p:sp>
      <p:sp>
        <p:nvSpPr>
          <p:cNvPr id="89" name="Shape 89"/>
          <p:cNvSpPr/>
          <p:nvPr/>
        </p:nvSpPr>
        <p:spPr>
          <a:xfrm>
            <a:off x="4572000" y="3316068"/>
            <a:ext cx="441717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 dirty="0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 dirty="0"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457200" y="122237"/>
            <a:ext cx="8229600" cy="1020764"/>
            <a:chOff x="0" y="0"/>
            <a:chExt cx="8229600" cy="1020762"/>
          </a:xfrm>
        </p:grpSpPr>
        <p:sp>
          <p:nvSpPr>
            <p:cNvPr id="90" name="Shape 90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32861"/>
              <a:ext cx="822960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9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grpSp>
        <p:nvGrpSpPr>
          <p:cNvPr id="97" name="Group 97"/>
          <p:cNvGrpSpPr/>
          <p:nvPr/>
        </p:nvGrpSpPr>
        <p:grpSpPr>
          <a:xfrm>
            <a:off x="457200" y="1674672"/>
            <a:ext cx="8229600" cy="3016200"/>
            <a:chOff x="0" y="0"/>
            <a:chExt cx="8229600" cy="3016199"/>
          </a:xfrm>
        </p:grpSpPr>
        <p:sp>
          <p:nvSpPr>
            <p:cNvPr id="95" name="Shape 95"/>
            <p:cNvSpPr/>
            <p:nvPr/>
          </p:nvSpPr>
          <p:spPr>
            <a:xfrm>
              <a:off x="0" y="-1"/>
              <a:ext cx="8229600" cy="30162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0" y="-1"/>
              <a:ext cx="8229600" cy="183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του καταστήματος,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Δήμο που ανήκει το κατάστημα,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Περιφέρεια που ανήκει το κατάστημα</a:t>
              </a:r>
              <a:r>
                <a:rPr sz="1000"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  <a:p>
              <a:pPr marL="6350" lvl="0" indent="698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marL="6350" lvl="0" indent="6985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οποίο:</a:t>
              </a:r>
            </a:p>
            <a:p>
              <a:pPr marL="451757" lvl="0" indent="-37555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έχει συγκεκριμένο Ταχυδρομικό Κώδικα.</a:t>
              </a:r>
            </a:p>
          </p:txBody>
        </p:sp>
      </p:grpSp>
      <p:sp>
        <p:nvSpPr>
          <p:cNvPr id="98" name="Shape 98"/>
          <p:cNvSpPr/>
          <p:nvPr/>
        </p:nvSpPr>
        <p:spPr>
          <a:xfrm>
            <a:off x="533400" y="5867400"/>
            <a:ext cx="4417199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pic>
        <p:nvPicPr>
          <p:cNvPr id="99" name="image03.jpg"/>
          <p:cNvPicPr/>
          <p:nvPr/>
        </p:nvPicPr>
        <p:blipFill>
          <a:blip r:embed="rId3" cstate="print">
            <a:extLst/>
          </a:blip>
          <a:srcRect l="7587" r="8485" b="58178"/>
          <a:stretch>
            <a:fillRect/>
          </a:stretch>
        </p:blipFill>
        <p:spPr>
          <a:xfrm>
            <a:off x="3352800" y="4952998"/>
            <a:ext cx="1905000" cy="94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380999" y="13461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 lnSpcReduction="10000"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elod</a:t>
            </a:r>
            <a:r>
              <a:rPr lang="en-US" sz="1400" dirty="0" smtClean="0"/>
              <a:t>: &lt;http://linkedeconomy.org/ontology#&gt;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elodGeo</a:t>
            </a:r>
            <a:r>
              <a:rPr lang="en-US" sz="1400" dirty="0" smtClean="0"/>
              <a:t>: &lt;http://linkedeconomy.org/geoOntology#&gt;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vcard2006: &lt;http://www.w3.org/2006/vcard/ns#&gt;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PREFIX </a:t>
            </a:r>
            <a:r>
              <a:rPr lang="en-US" sz="1400" dirty="0" err="1" smtClean="0"/>
              <a:t>gr</a:t>
            </a:r>
            <a:r>
              <a:rPr lang="en-US" sz="1400" dirty="0" smtClean="0"/>
              <a:t>: &lt;http://purl.org/goodrelations/v1#&gt;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lang="en-US" sz="14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SELECT distinct ?</a:t>
            </a:r>
            <a:r>
              <a:rPr lang="en-US" sz="1400" dirty="0" err="1" smtClean="0"/>
              <a:t>shopName</a:t>
            </a:r>
            <a:r>
              <a:rPr lang="en-US" sz="1400" dirty="0" smtClean="0"/>
              <a:t> ?</a:t>
            </a:r>
            <a:r>
              <a:rPr lang="en-US" sz="1400" dirty="0" err="1" smtClean="0"/>
              <a:t>municipName</a:t>
            </a:r>
            <a:r>
              <a:rPr lang="en-US" sz="1400" dirty="0" smtClean="0"/>
              <a:t> ?</a:t>
            </a:r>
            <a:r>
              <a:rPr lang="en-US" sz="1400" dirty="0" err="1" smtClean="0"/>
              <a:t>perfecture</a:t>
            </a:r>
            <a:r>
              <a:rPr lang="en-US" sz="1400" dirty="0" smtClean="0"/>
              <a:t>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&lt;http://linkedeconomy.org/GeoData&gt;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</a:t>
            </a:r>
            <a:r>
              <a:rPr lang="en-US" sz="1400" dirty="0" err="1" smtClean="0"/>
              <a:t>ProductsEprices</a:t>
            </a:r>
            <a:r>
              <a:rPr lang="en-US" sz="1400" dirty="0" smtClean="0"/>
              <a:t>&gt; FROM &lt;http://linkedeconomy.org/epricesAPI&gt;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FROM &lt;http://linkedeconomy.org/epricesStats/Products&gt; FROM &lt;http://linkedeconomy.org/epricesStats&gt;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where {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statOffer</a:t>
            </a:r>
            <a:r>
              <a:rPr lang="en-US" sz="1400" dirty="0" smtClean="0"/>
              <a:t> </a:t>
            </a:r>
            <a:r>
              <a:rPr lang="en-US" sz="1400" dirty="0" err="1" smtClean="0"/>
              <a:t>elod:isStatisticOf</a:t>
            </a:r>
            <a:r>
              <a:rPr lang="en-US" sz="1400" dirty="0" smtClean="0"/>
              <a:t> ?offer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?offer </a:t>
            </a:r>
            <a:r>
              <a:rPr lang="en-US" sz="1400" dirty="0" err="1" smtClean="0"/>
              <a:t>gr:availableAtOrFrom</a:t>
            </a:r>
            <a:r>
              <a:rPr lang="en-US" sz="1400" dirty="0" smtClean="0"/>
              <a:t> ?shop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?shop vcard2006:postal-code "4544</a:t>
            </a:r>
            <a:r>
              <a:rPr lang="el-GR" sz="1400" dirty="0" smtClean="0"/>
              <a:t>5</a:t>
            </a:r>
            <a:r>
              <a:rPr lang="en-US" sz="1400" dirty="0" smtClean="0"/>
              <a:t>"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l-GR" sz="1400" dirty="0" smtClean="0"/>
              <a:t>           </a:t>
            </a:r>
            <a:r>
              <a:rPr lang="en-US" sz="1400" dirty="0" err="1" smtClean="0"/>
              <a:t>gr:name</a:t>
            </a:r>
            <a:r>
              <a:rPr lang="en-US" sz="1400" dirty="0" smtClean="0"/>
              <a:t> ?</a:t>
            </a:r>
            <a:r>
              <a:rPr lang="en-US" sz="1400" dirty="0" err="1" smtClean="0"/>
              <a:t>shopName</a:t>
            </a:r>
            <a:r>
              <a:rPr lang="en-US" sz="1400" dirty="0" smtClean="0"/>
              <a:t>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#Geo data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postalCodeArea</a:t>
            </a:r>
            <a:r>
              <a:rPr lang="en-US" sz="1400" dirty="0" smtClean="0"/>
              <a:t> </a:t>
            </a:r>
            <a:r>
              <a:rPr lang="en-US" sz="1400" dirty="0" err="1" smtClean="0"/>
              <a:t>elodGeo:postalCode</a:t>
            </a:r>
            <a:r>
              <a:rPr lang="en-US" sz="1400" dirty="0" smtClean="0"/>
              <a:t> "4544</a:t>
            </a:r>
            <a:r>
              <a:rPr lang="el-GR" sz="1400" dirty="0" smtClean="0"/>
              <a:t>5</a:t>
            </a:r>
            <a:r>
              <a:rPr lang="en-US" sz="1400" dirty="0" smtClean="0"/>
              <a:t>"^^&lt;http://www.w3.org/2001/XMLSchema#string&gt;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?municipality </a:t>
            </a:r>
            <a:r>
              <a:rPr lang="en-US" sz="1400" dirty="0" err="1" smtClean="0"/>
              <a:t>rdf:type</a:t>
            </a:r>
            <a:r>
              <a:rPr lang="en-US" sz="1400" dirty="0" smtClean="0"/>
              <a:t> </a:t>
            </a:r>
            <a:r>
              <a:rPr lang="en-US" sz="1400" dirty="0" err="1" smtClean="0"/>
              <a:t>elodGeo:Municipality</a:t>
            </a:r>
            <a:r>
              <a:rPr lang="en-US" sz="1400" dirty="0" smtClean="0"/>
              <a:t>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l-GR" sz="1400" dirty="0" smtClean="0"/>
              <a:t>                         </a:t>
            </a:r>
            <a:r>
              <a:rPr lang="en-US" sz="1400" dirty="0" err="1" smtClean="0"/>
              <a:t>elodGeo:hasPart</a:t>
            </a:r>
            <a:r>
              <a:rPr lang="en-US" sz="1400" dirty="0" smtClean="0"/>
              <a:t> ?</a:t>
            </a:r>
            <a:r>
              <a:rPr lang="en-US" sz="1400" dirty="0" err="1" smtClean="0"/>
              <a:t>postalCodeArea</a:t>
            </a:r>
            <a:r>
              <a:rPr lang="en-US" sz="1400" dirty="0" smtClean="0"/>
              <a:t>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l-GR" sz="1400" dirty="0" smtClean="0"/>
              <a:t>                        </a:t>
            </a:r>
            <a:r>
              <a:rPr lang="en-US" sz="1400" dirty="0" err="1" smtClean="0"/>
              <a:t>elodGeo:name</a:t>
            </a:r>
            <a:r>
              <a:rPr lang="en-US" sz="1400" dirty="0" smtClean="0"/>
              <a:t> ?</a:t>
            </a:r>
            <a:r>
              <a:rPr lang="en-US" sz="1400" dirty="0" err="1" smtClean="0"/>
              <a:t>municipName</a:t>
            </a:r>
            <a:r>
              <a:rPr lang="en-US" sz="1400" dirty="0" smtClean="0"/>
              <a:t>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?</a:t>
            </a:r>
            <a:r>
              <a:rPr lang="en-US" sz="1400" dirty="0" err="1" smtClean="0"/>
              <a:t>perf</a:t>
            </a:r>
            <a:r>
              <a:rPr lang="en-US" sz="1400" dirty="0" smtClean="0"/>
              <a:t> </a:t>
            </a:r>
            <a:r>
              <a:rPr lang="en-US" sz="1400" dirty="0" err="1" smtClean="0"/>
              <a:t>rdf:type</a:t>
            </a:r>
            <a:r>
              <a:rPr lang="en-US" sz="1400" dirty="0" smtClean="0"/>
              <a:t> </a:t>
            </a:r>
            <a:r>
              <a:rPr lang="en-US" sz="1400" dirty="0" err="1" smtClean="0"/>
              <a:t>elodGeo:Region</a:t>
            </a:r>
            <a:r>
              <a:rPr lang="en-US" sz="1400" dirty="0" smtClean="0"/>
              <a:t>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l-GR" sz="1400" dirty="0" smtClean="0"/>
              <a:t>            </a:t>
            </a:r>
            <a:r>
              <a:rPr lang="en-US" sz="1400" dirty="0" err="1" smtClean="0"/>
              <a:t>elodGeo:hasPart</a:t>
            </a:r>
            <a:r>
              <a:rPr lang="en-US" sz="1400" dirty="0" smtClean="0"/>
              <a:t> ?municipality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l-GR" sz="1400" dirty="0" smtClean="0"/>
              <a:t>            </a:t>
            </a:r>
            <a:r>
              <a:rPr lang="en-US" sz="1400" dirty="0" err="1" smtClean="0"/>
              <a:t>elodGeo:name</a:t>
            </a:r>
            <a:r>
              <a:rPr lang="en-US" sz="1400" dirty="0" smtClean="0"/>
              <a:t> ?</a:t>
            </a:r>
            <a:r>
              <a:rPr lang="en-US" sz="1400" dirty="0" err="1" smtClean="0"/>
              <a:t>perfecture</a:t>
            </a:r>
            <a:r>
              <a:rPr lang="en-US" sz="1400" dirty="0" smtClean="0"/>
              <a:t>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FILTER (</a:t>
            </a:r>
            <a:r>
              <a:rPr lang="en-US" sz="1400" dirty="0" err="1" smtClean="0"/>
              <a:t>regex</a:t>
            </a:r>
            <a:r>
              <a:rPr lang="en-US" sz="1400" dirty="0" smtClean="0"/>
              <a:t>(?</a:t>
            </a:r>
            <a:r>
              <a:rPr lang="en-US" sz="1400" dirty="0" err="1" smtClean="0"/>
              <a:t>municipName</a:t>
            </a:r>
            <a:r>
              <a:rPr lang="en-US" sz="1400" dirty="0" smtClean="0"/>
              <a:t>, "@el"))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FILTER (</a:t>
            </a:r>
            <a:r>
              <a:rPr lang="en-US" sz="1400" dirty="0" err="1" smtClean="0"/>
              <a:t>regex</a:t>
            </a:r>
            <a:r>
              <a:rPr lang="en-US" sz="1400" dirty="0" smtClean="0"/>
              <a:t>(?</a:t>
            </a:r>
            <a:r>
              <a:rPr lang="en-US" sz="1400" dirty="0" err="1" smtClean="0"/>
              <a:t>perfecture</a:t>
            </a:r>
            <a:r>
              <a:rPr lang="en-US" sz="1400" dirty="0" smtClean="0"/>
              <a:t>, "@el")) 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}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400" dirty="0" smtClean="0"/>
              <a:t>LIMIT 100</a:t>
            </a:r>
            <a:endParaRPr sz="1400" dirty="0"/>
          </a:p>
        </p:txBody>
      </p:sp>
      <p:sp>
        <p:nvSpPr>
          <p:cNvPr id="102" name="Shape 102"/>
          <p:cNvSpPr/>
          <p:nvPr/>
        </p:nvSpPr>
        <p:spPr>
          <a:xfrm>
            <a:off x="4318000" y="5424268"/>
            <a:ext cx="441719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grpSp>
        <p:nvGrpSpPr>
          <p:cNvPr id="105" name="Group 105"/>
          <p:cNvGrpSpPr/>
          <p:nvPr/>
        </p:nvGrpSpPr>
        <p:grpSpPr>
          <a:xfrm>
            <a:off x="457200" y="122237"/>
            <a:ext cx="8229600" cy="1020901"/>
            <a:chOff x="0" y="0"/>
            <a:chExt cx="8229600" cy="1020899"/>
          </a:xfrm>
        </p:grpSpPr>
        <p:sp>
          <p:nvSpPr>
            <p:cNvPr id="103" name="Shape 103"/>
            <p:cNvSpPr/>
            <p:nvPr/>
          </p:nvSpPr>
          <p:spPr>
            <a:xfrm>
              <a:off x="0" y="-1"/>
              <a:ext cx="8229600" cy="10209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32929"/>
              <a:ext cx="8229600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457200" y="122237"/>
            <a:ext cx="8229600" cy="10209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/>
          </a:bodyPr>
          <a:lstStyle/>
          <a:p>
            <a:pPr lvl="0">
              <a:defRPr sz="1800"/>
            </a:pP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sz="2800" b="1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grpSp>
        <p:nvGrpSpPr>
          <p:cNvPr id="110" name="Group 110"/>
          <p:cNvGrpSpPr/>
          <p:nvPr/>
        </p:nvGrpSpPr>
        <p:grpSpPr>
          <a:xfrm>
            <a:off x="457200" y="1674672"/>
            <a:ext cx="8229600" cy="3016200"/>
            <a:chOff x="0" y="0"/>
            <a:chExt cx="8229600" cy="3016199"/>
          </a:xfrm>
        </p:grpSpPr>
        <p:sp>
          <p:nvSpPr>
            <p:cNvPr id="108" name="Shape 108"/>
            <p:cNvSpPr/>
            <p:nvPr/>
          </p:nvSpPr>
          <p:spPr>
            <a:xfrm>
              <a:off x="0" y="-1"/>
              <a:ext cx="8229600" cy="30162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0" y="-1"/>
              <a:ext cx="8229600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Επέστρεψέ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μου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marL="329292" lvl="0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όνομα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του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πρϊόντος</a:t>
              </a:r>
              <a:endParaRPr sz="1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6350" lvl="0" indent="69850">
                <a:defRPr sz="1800"/>
              </a:pPr>
              <a:endParaRPr sz="1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6350" lvl="0" indent="69850">
                <a:defRPr sz="1800"/>
              </a:pP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οποίο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:</a:t>
              </a:r>
            </a:p>
            <a:p>
              <a:pPr marL="451757" lvl="0" indent="-37555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 lang="el-GR" dirty="0" smtClean="0">
                  <a:latin typeface="Calibri"/>
                  <a:ea typeface="Calibri"/>
                  <a:cs typeface="Calibri"/>
                  <a:sym typeface="Calibri"/>
                </a:rPr>
                <a:t>διατίθεται σε κατάστημα με </a:t>
              </a:r>
              <a:r>
                <a:rPr dirty="0" err="1" smtClean="0">
                  <a:latin typeface="Calibri"/>
                  <a:ea typeface="Calibri"/>
                  <a:cs typeface="Calibri"/>
                  <a:sym typeface="Calibri"/>
                </a:rPr>
                <a:t>συγκεκριμένο</a:t>
              </a:r>
              <a:r>
                <a:rPr dirty="0" smtClean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Ταχυδρομικό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dirty="0" err="1">
                  <a:latin typeface="Calibri"/>
                  <a:ea typeface="Calibri"/>
                  <a:cs typeface="Calibri"/>
                  <a:sym typeface="Calibri"/>
                </a:rPr>
                <a:t>Κώδικα</a:t>
              </a:r>
              <a:r>
                <a:rPr dirty="0">
                  <a:latin typeface="Calibri"/>
                  <a:ea typeface="Calibri"/>
                  <a:cs typeface="Calibri"/>
                  <a:sym typeface="Calibri"/>
                </a:rPr>
                <a:t>.</a:t>
              </a:r>
            </a:p>
          </p:txBody>
        </p:sp>
      </p:grpSp>
      <p:sp>
        <p:nvSpPr>
          <p:cNvPr id="111" name="Shape 111"/>
          <p:cNvSpPr/>
          <p:nvPr/>
        </p:nvSpPr>
        <p:spPr>
          <a:xfrm>
            <a:off x="533400" y="5867400"/>
            <a:ext cx="4417199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pic>
        <p:nvPicPr>
          <p:cNvPr id="112" name="image03.jpg"/>
          <p:cNvPicPr/>
          <p:nvPr/>
        </p:nvPicPr>
        <p:blipFill>
          <a:blip r:embed="rId3" cstate="print">
            <a:extLst/>
          </a:blip>
          <a:srcRect l="7587" r="8485" b="58178"/>
          <a:stretch>
            <a:fillRect/>
          </a:stretch>
        </p:blipFill>
        <p:spPr>
          <a:xfrm>
            <a:off x="3352800" y="4952998"/>
            <a:ext cx="1905000" cy="94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PREFIX </a:t>
            </a:r>
            <a:r>
              <a:rPr lang="en-US" sz="1800" dirty="0" err="1" smtClean="0"/>
              <a:t>elod</a:t>
            </a:r>
            <a:r>
              <a:rPr lang="en-US" sz="1800" dirty="0" smtClean="0"/>
              <a:t>: &lt;http://linkedeconomy.org/ontology#&gt;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PREFIX </a:t>
            </a:r>
            <a:r>
              <a:rPr lang="en-US" sz="1800" dirty="0" err="1" smtClean="0"/>
              <a:t>gr</a:t>
            </a:r>
            <a:r>
              <a:rPr lang="en-US" sz="1800" dirty="0" smtClean="0"/>
              <a:t>: &lt;http://purl.org/goodrelations/v1#&gt;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PREFIX vcard2006: &lt;http://www.w3.org/2006/vcard/ns#&gt;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endParaRPr lang="en-US" sz="18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SELECT DISTINCT ?product ?name ?</a:t>
            </a:r>
            <a:r>
              <a:rPr lang="en-US" sz="1800" dirty="0" err="1" smtClean="0"/>
              <a:t>shopName</a:t>
            </a:r>
            <a:endParaRPr lang="en-US" sz="1800" dirty="0" smtClean="0"/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FROM &lt;</a:t>
            </a:r>
            <a:r>
              <a:rPr lang="en-US" sz="1800" dirty="0" err="1" smtClean="0"/>
              <a:t>ProductsEprices</a:t>
            </a:r>
            <a:r>
              <a:rPr lang="en-US" sz="1800" dirty="0" smtClean="0"/>
              <a:t>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FROM &lt;http://linkedeconomy.org/epricesAPI&gt;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FROM &lt;http://linkedeconomy.org/epricesStats/Products&gt;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FROM &lt;http://linkedeconomy.org/epricesStats&gt;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WHERE {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?</a:t>
            </a:r>
            <a:r>
              <a:rPr lang="en-US" sz="1800" dirty="0" err="1" smtClean="0"/>
              <a:t>statOffer</a:t>
            </a:r>
            <a:r>
              <a:rPr lang="en-US" sz="1800" dirty="0" smtClean="0"/>
              <a:t> </a:t>
            </a:r>
            <a:r>
              <a:rPr lang="en-US" sz="1800" dirty="0" err="1" smtClean="0"/>
              <a:t>elod:isStatisticOf</a:t>
            </a:r>
            <a:r>
              <a:rPr lang="en-US" sz="1800" dirty="0" smtClean="0"/>
              <a:t> ?offer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?offer </a:t>
            </a:r>
            <a:r>
              <a:rPr lang="en-US" sz="1800" dirty="0" err="1" smtClean="0"/>
              <a:t>gr:availableAtOrFrom</a:t>
            </a:r>
            <a:r>
              <a:rPr lang="en-US" sz="1800" dirty="0" smtClean="0"/>
              <a:t> ?shop 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       </a:t>
            </a:r>
            <a:r>
              <a:rPr lang="en-US" sz="1800" dirty="0" err="1" smtClean="0"/>
              <a:t>gr:includesObject</a:t>
            </a:r>
            <a:r>
              <a:rPr lang="en-US" sz="1800" dirty="0" smtClean="0"/>
              <a:t> ?</a:t>
            </a:r>
            <a:r>
              <a:rPr lang="en-US" sz="1800" dirty="0" err="1" smtClean="0"/>
              <a:t>obj</a:t>
            </a:r>
            <a:r>
              <a:rPr lang="en-US" sz="1800" dirty="0" smtClean="0"/>
              <a:t>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?</a:t>
            </a:r>
            <a:r>
              <a:rPr lang="en-US" sz="1800" dirty="0" err="1" smtClean="0"/>
              <a:t>obj</a:t>
            </a:r>
            <a:r>
              <a:rPr lang="en-US" sz="1800" dirty="0" smtClean="0"/>
              <a:t> </a:t>
            </a:r>
            <a:r>
              <a:rPr lang="en-US" sz="1800" dirty="0" err="1" smtClean="0"/>
              <a:t>gr:typeOfGood</a:t>
            </a:r>
            <a:r>
              <a:rPr lang="en-US" sz="1800" dirty="0" smtClean="0"/>
              <a:t> ?product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?product </a:t>
            </a:r>
            <a:r>
              <a:rPr lang="en-US" sz="1800" dirty="0" err="1" smtClean="0"/>
              <a:t>gr:description</a:t>
            </a:r>
            <a:r>
              <a:rPr lang="en-US" sz="1800" dirty="0" smtClean="0"/>
              <a:t> ?name .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?shop vcard2006:postal-code "45445" ;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err="1" smtClean="0"/>
              <a:t>gr:name</a:t>
            </a:r>
            <a:r>
              <a:rPr lang="en-US" sz="1800" dirty="0" smtClean="0"/>
              <a:t> ?</a:t>
            </a:r>
            <a:r>
              <a:rPr lang="en-US" sz="1800" dirty="0" err="1" smtClean="0"/>
              <a:t>shopName</a:t>
            </a:r>
            <a:r>
              <a:rPr lang="en-US" sz="1800" dirty="0" smtClean="0"/>
              <a:t>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}</a:t>
            </a:r>
          </a:p>
          <a:p>
            <a:pPr marL="0" lvl="0" indent="0">
              <a:spcBef>
                <a:spcPts val="0"/>
              </a:spcBef>
              <a:buSzTx/>
              <a:buNone/>
              <a:defRPr sz="1800"/>
            </a:pPr>
            <a:r>
              <a:rPr lang="en-US" sz="1800" dirty="0" smtClean="0"/>
              <a:t>LIMIT 1000</a:t>
            </a:r>
            <a:endParaRPr sz="1800" dirty="0"/>
          </a:p>
        </p:txBody>
      </p:sp>
      <p:sp>
        <p:nvSpPr>
          <p:cNvPr id="115" name="Shape 115"/>
          <p:cNvSpPr/>
          <p:nvPr/>
        </p:nvSpPr>
        <p:spPr>
          <a:xfrm>
            <a:off x="4499992" y="5849827"/>
            <a:ext cx="441719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b="1" i="1" dirty="0">
                <a:latin typeface="Calibri"/>
                <a:ea typeface="Calibri"/>
                <a:cs typeface="Calibri"/>
                <a:sym typeface="Calibri"/>
              </a:rPr>
              <a:t>Endpoint</a:t>
            </a:r>
          </a:p>
          <a:p>
            <a:pPr lvl="0">
              <a:defRPr sz="1800"/>
            </a:pPr>
            <a:r>
              <a:rPr dirty="0">
                <a:latin typeface="Calibri"/>
                <a:ea typeface="Calibri"/>
                <a:cs typeface="Calibri"/>
                <a:sym typeface="Calibri"/>
                <a:hlinkClick r:id="rId2"/>
              </a:rPr>
              <a:t>http://elod7.linkedeconomy.org:8890/sparql</a:t>
            </a:r>
          </a:p>
        </p:txBody>
      </p:sp>
      <p:grpSp>
        <p:nvGrpSpPr>
          <p:cNvPr id="118" name="Group 118"/>
          <p:cNvGrpSpPr/>
          <p:nvPr/>
        </p:nvGrpSpPr>
        <p:grpSpPr>
          <a:xfrm>
            <a:off x="457200" y="122237"/>
            <a:ext cx="8229600" cy="1020901"/>
            <a:chOff x="0" y="0"/>
            <a:chExt cx="8229600" cy="1020899"/>
          </a:xfrm>
        </p:grpSpPr>
        <p:sp>
          <p:nvSpPr>
            <p:cNvPr id="116" name="Shape 116"/>
            <p:cNvSpPr/>
            <p:nvPr/>
          </p:nvSpPr>
          <p:spPr>
            <a:xfrm>
              <a:off x="0" y="-1"/>
              <a:ext cx="8229600" cy="10209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32929"/>
              <a:ext cx="8229600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sz="2800" b="1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3627</Words>
  <Application>Microsoft Office PowerPoint</Application>
  <PresentationFormat>Προβολή στην οθόνη (4:3)</PresentationFormat>
  <Paragraphs>639</Paragraphs>
  <Slides>35</Slides>
  <Notes>4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35</vt:i4>
      </vt:variant>
    </vt:vector>
  </HeadingPairs>
  <TitlesOfParts>
    <vt:vector size="36" baseType="lpstr">
      <vt:lpstr>Default</vt:lpstr>
      <vt:lpstr> (Πρωτόγνωρα) Δεδομένα για την Οικονομία   Βουτιά στα ... Δεδομένα !!!</vt:lpstr>
      <vt:lpstr>Ρωτώντας δεδομένα για την Οικονομία linkedeconomy.org </vt:lpstr>
      <vt:lpstr>Διαφάνεια 3</vt:lpstr>
      <vt:lpstr>Ρωτώντας δεδομένα για την Οικονομία linkedeconomy.org </vt:lpstr>
      <vt:lpstr>Διαφάνεια 5</vt:lpstr>
      <vt:lpstr>Ρωτώντας δεδομένα για την Οικονομία linkedeconomy.org </vt:lpstr>
      <vt:lpstr>Διαφάνεια 7</vt:lpstr>
      <vt:lpstr>Ρωτώντας δεδομένα για την Οικονομία linkedeconomy.org </vt:lpstr>
      <vt:lpstr>Διαφάνεια 9</vt:lpstr>
      <vt:lpstr>Ρωτώντας δεδομένα για την Οικονομία linkedeconomy.org </vt:lpstr>
      <vt:lpstr>Διαφάνεια 11</vt:lpstr>
      <vt:lpstr>Διαφάνεια 12</vt:lpstr>
      <vt:lpstr>Διαφάνεια 13</vt:lpstr>
      <vt:lpstr>Διαφάνεια 14</vt:lpstr>
      <vt:lpstr>Διαφάνεια 15</vt:lpstr>
      <vt:lpstr>Ερωτήσεις - Σχόλια</vt:lpstr>
      <vt:lpstr>Ρωτώντας δεδομένα για την Οικονομία linkedeconomy.org </vt:lpstr>
      <vt:lpstr>Διαφάνεια 18</vt:lpstr>
      <vt:lpstr>Ρωτώντας δεδομένα για την Οικονομία linkedeconomy.org </vt:lpstr>
      <vt:lpstr>Διαφάνεια 20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  <vt:lpstr>Ρωτώντας δεδομένα για την Οικονομία linkedeconomy.org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(Πρωτόγνωρα) Δεδομένα για την Οικονομία   Βουτιά στα ... Δεδομένα !!!</dc:title>
  <dc:creator>Makis</dc:creator>
  <cp:lastModifiedBy>Makis</cp:lastModifiedBy>
  <cp:revision>26</cp:revision>
  <dcterms:modified xsi:type="dcterms:W3CDTF">2015-11-16T16:52:36Z</dcterms:modified>
</cp:coreProperties>
</file>