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Ontology document URL: 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Ontology document URL: 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Ontology document URL: 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Ontology document URL: 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0488" y="-74613"/>
            <a:ext cx="8229600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55650" y="1566862"/>
            <a:ext cx="3960813" cy="2185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68862" y="1566862"/>
            <a:ext cx="3962399" cy="2185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755650" y="3905250"/>
            <a:ext cx="3960813" cy="21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4" type="body"/>
          </p:nvPr>
        </p:nvSpPr>
        <p:spPr>
          <a:xfrm>
            <a:off x="4868862" y="3905250"/>
            <a:ext cx="3962399" cy="21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l-G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3.233.226.49:8890/sparq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5.jpg"/><Relationship Id="rId5" Type="http://schemas.openxmlformats.org/officeDocument/2006/relationships/image" Target="../media/image04.png"/><Relationship Id="rId6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43.233.226.49:8890/sparq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5.jpg"/><Relationship Id="rId5" Type="http://schemas.openxmlformats.org/officeDocument/2006/relationships/image" Target="../media/image04.png"/><Relationship Id="rId6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143.233.226.49:8890/sparq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143.233.226.49:8890/sparq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143.233.226.49:8890/sparq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143.233.226.49:8890/sparq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143.233.226.49:8890/sparq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43.233.226.49:8890/sparq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143.233.226.49:8890/sparq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143.233.226.49:8890/sparq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143.233.226.49:8890/sparq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143.233.226.49:8890/spar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43.233.226.49:8890/sparq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143.233.226.49:8890/sparq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143.233.226.49:8890/sparq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143.233.226.49:8890/sparq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43.233.226.49:8890/sparq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43.233.226.49:8890/sparq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43.233.226.49:8890/sparql" TargetMode="External"/><Relationship Id="rId4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43.233.226.49:8890/spar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2790825"/>
            <a:ext cx="9144000" cy="1676399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l-GR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(Πρωτόγνωρα) Δεδομένα για την Οικονομία </a:t>
            </a:r>
            <a:br>
              <a:rPr b="0" baseline="0" i="0" lang="el-GR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baseline="0" i="0" lang="el-GR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baseline="0" i="0" lang="el-G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Βουτιά στα ... Δεδομένα !!!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58133" l="0" r="0" t="0"/>
          <a:stretch/>
        </p:blipFill>
        <p:spPr>
          <a:xfrm>
            <a:off x="0" y="1749971"/>
            <a:ext cx="9144000" cy="1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4469367"/>
            <a:ext cx="9144000" cy="36933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πρωτόγνωρα = ανοικτά / μοντελοποιημένα / διασυνδεδεμένα</a:t>
            </a:r>
          </a:p>
        </p:txBody>
      </p:sp>
      <p:sp>
        <p:nvSpPr>
          <p:cNvPr id="96" name="Shape 96"/>
          <p:cNvSpPr/>
          <p:nvPr/>
        </p:nvSpPr>
        <p:spPr>
          <a:xfrm>
            <a:off x="3241603" y="5715000"/>
            <a:ext cx="2645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Γ. Ραζής και Γ. Βαφειάδης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22238"/>
            <a:ext cx="8229600" cy="1020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172" name="Shape 172"/>
          <p:cNvSpPr/>
          <p:nvPr/>
        </p:nvSpPr>
        <p:spPr>
          <a:xfrm>
            <a:off x="457200" y="1674673"/>
            <a:ext cx="8229600" cy="3016199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του 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καταστήματος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-196850" lvl="0" marL="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του προϊόντος που πωλείται στο κάθε κατάστημα,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τιμή πώλησης του προϊόντος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τιμή με βάση την μονάδα μέτρησης της ποσότητας για κάθε συσκευασία 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 Δήμο που ανήκει το κατάστημα,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Περιφέρεια που ανήκει το κατάστημα</a:t>
            </a:r>
            <a:r>
              <a:rPr b="0" baseline="0" i="0" lang="el-G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6350" lvl="0" marL="8255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0" marL="8255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οποίο:</a:t>
            </a:r>
          </a:p>
          <a:p>
            <a:pPr indent="-292100" lvl="0" marL="368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έχει 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συγκεκριμένο Ταχυδρομικό Κώδικα.</a:t>
            </a:r>
          </a:p>
        </p:txBody>
      </p:sp>
      <p:sp>
        <p:nvSpPr>
          <p:cNvPr id="173" name="Shape 173"/>
          <p:cNvSpPr/>
          <p:nvPr/>
        </p:nvSpPr>
        <p:spPr>
          <a:xfrm>
            <a:off x="533400" y="5867400"/>
            <a:ext cx="44171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58178" l="7587" r="8485" t="0"/>
          <a:stretch/>
        </p:blipFill>
        <p:spPr>
          <a:xfrm>
            <a:off x="3352800" y="4952998"/>
            <a:ext cx="1904999" cy="9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select distinct ?shopName ?name ?prUnit  ?actualPrice ?municipName ?perfecture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&lt;ProductsEprices&gt; from &lt;http://linkedeconomy.org/epricesAPI&gt; from &lt;http://linkedeconomy.org/GeoData&gt;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&lt;http://linkedeconomy.org/epricesStats/Products&gt; from &lt;http://linkedeconomy.org/epricesStats&gt;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where { ?statOffer elod:isStatisticOf ?offer ; elod:amountPerUnit ?prUnit . ?offer gr:availableAtOrFrom ?shop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gr:hasPriceSpecification ?ups ; gr:includesObject ?obj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?obj gr:typeOfGood ?product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?ups gr:hasCurrencyValue ?actualPrice.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?product gr:description ?name.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?shop vcard2006:postal-code "81100" 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gr:name ?shopName.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#Geo Graph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?postalCodeArea elodGeo:postalCode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"81100"^^&lt;http://www.w3.org/2001/XMLSchema#string&gt;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?municipality rdf:type elodGeo:Municipality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elodGeo:hasPart ?postalCodeArea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elodGeo:name ?municipName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?perf rdf:type elodGeo:Region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elodGeo:hasPart ?municipality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elodGeo:name ?perfecture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FILTER (regex(?municipName, "@el"))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FILTER (regex(?perfecture, "@el"))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} order by desc(?prUnit)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572000" y="3316069"/>
            <a:ext cx="44171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7200" y="122238"/>
            <a:ext cx="8229600" cy="1020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5486400"/>
            <a:ext cx="1857498" cy="114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457200" y="1371600"/>
            <a:ext cx="8229600" cy="4001095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μιας επιχείρησης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κατηγορία των ερωτούμενων στατιστικών,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συνολικό ποσό πληρωμών στη ΔΙΑΥΓΕΙΑ,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 θέση της ως προς το σύνολο των πληρωμών,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κατάταξή της ως προς το σύνολο των πληρωμών,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περιγραφή της από τη dbpedia,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τα έσοδά της,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τον αριθμό των υπαλλήλων της</a:t>
            </a:r>
          </a:p>
          <a:p>
            <a:pPr indent="-133350" lvl="0" marL="2730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οποία: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Ανάδοχος στη ΔΙΑΥΓΕΙΑ,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έχει συγκεκριμένο ΑΦΜ,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συνολικό ποσό πληρωμών αφορά το 2014.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6602" y="5715000"/>
            <a:ext cx="1937197" cy="7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dbo: &lt;http://dbpedia.org/ontology/&gt;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(STR(?legalName) AS ?legalName) ?category (STR(?referenceTime) AS ?period) (xsd:decimal(?amount) AS?aggregatedAmount) (STR(?counter) AS ?counter) (STR(?rank) AS ?rank) ?abstract (STR(?netIncome) AS ?netIncome) (STR(?numOfEmployees) AS ?numOfEmployees)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&lt;http://linkedeconomy.org/DiavgeiaIIStatistics&gt; 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?statistic elod:isStatisticOf &lt;http://linkedeconomy.org/resource/Organization/800420948&gt; ; elod:referenceTime ?referenceTime ; elod:hasAggregate ?aggregateRes ; elod:hasCounter ?counterRes ; elod:hasRank ?rankRes ;  elod:orgActivity ?activity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?aggregateRes elod:hasCategory ?category ; elod:aggregatedAmount ?amount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?counterRes elod:hasCategory ?category ; elod:counter ?counter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?rankRes elod:hasCategory ?category ; elod:rank ?rank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(?referenceTime = "2014+03:00"^^xsd:gYear)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(?category = &lt;http://linkedeconomy.org/ontology#Payment&gt;)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(?activity = "Seller"^^xsd:string)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&lt;http://linkedeconomy.org/Organizations&gt; 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&lt;http://linkedeconomy.org/resource/Organization/800420948&gt; gr:legalName ?legalName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&lt;http://dbpedia.org/sparql&gt; 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&lt;http://dbpedia.org/resource/Oracle_Corporation&gt; dbo:abstract ?abstract ; dbo:netIncome ?netIncome ; dbo:numberOfEmployees ?numOfEmployees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(LANG(?abstract) = "en")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dbo: &lt;http://dbpedia.org/ontology/&gt;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(STR(?legalName) AS ?legalName) ?category (STR(?referenceTime) AS ?period) (xsd:decimal(?amount) AS?aggregatedAmount) (STR(?counter) AS ?counter) (STR(?rank) AS ?rank) ?abstract (STR(?netIncome) AS ?netIncome) (STR(?numOfEmployees) AS ?numOfEmployees)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baseline="0" i="0" lang="el-GR" sz="12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b="0" baseline="0" i="0" lang="el-GR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l-GR" sz="1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&lt;http://linkedeconomy.org/DiavgeiaIIStatistics&gt;</a:t>
            </a: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?statistic elod:isStatisticOf &lt;http://linkedeconomy.org/resource/Organization/800420948&gt; ; elod:referenceTime ?referenceTime ; elod:hasAggregate ?aggregateRes ; elod:hasCounter ?counterRes ; elod:hasRank ?rankRes ;  elod:orgActivity ?activity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?aggregateRes elod:hasCategory ?category ; elod:aggregatedAmount ?amount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?counterRes elod:hasCategory ?category ; elod:counter ?counter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?rankRes elod:hasCategory ?category ; elod:rank ?rank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(?referenceTime = "2014+03:00"^^xsd:gYear)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(?category = &lt;http://linkedeconomy.org/ontology#Payment&gt;)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(?activity = "Seller"^^xsd:string)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baseline="0" i="0" lang="el-GR" sz="12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b="0" baseline="0" i="0" lang="el-GR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l-GR" sz="1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&lt;http://linkedeconomy.org/Organizations&gt; </a:t>
            </a: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&lt;http://linkedeconomy.org/resource/Organization/800420948&gt; gr:legalName ?legalName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1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baseline="0" i="0" lang="el-GR" sz="12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b="0" baseline="0" i="0" lang="el-GR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l-GR" sz="1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&lt;http://dbpedia.org/sparql&gt;</a:t>
            </a: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&lt;http://dbpedia.org/resource/Oracle_Corporation&gt; dbo:abstract ?abstract ; dbo:netIncome ?netIncome ; dbo:numberOfEmployees ?numOfEmployees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(LANG(?abstract) = "en") .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spcBef>
                <a:spcPts val="2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l-G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657600" y="2709446"/>
            <a:ext cx="28477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γράφος Στατιστικών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429000" y="4724400"/>
            <a:ext cx="415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γράφος με στοιχεία Επιχειρήσεων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667000" y="5452646"/>
            <a:ext cx="3457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Απομακρυσμένος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γράφος DBpedia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0"/>
            <a:ext cx="8820000" cy="25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99591" y="404663"/>
            <a:ext cx="7344815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l-G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Ερωτήσεις - Σχόλια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7352" l="0" r="0" t="0"/>
          <a:stretch/>
        </p:blipFill>
        <p:spPr>
          <a:xfrm>
            <a:off x="2123727" y="1556791"/>
            <a:ext cx="5657771" cy="366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22" name="Shape 222"/>
          <p:cNvSpPr/>
          <p:nvPr/>
        </p:nvSpPr>
        <p:spPr>
          <a:xfrm>
            <a:off x="457200" y="1674673"/>
            <a:ext cx="8229600" cy="2616100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αποφάσεων τύπου «ΕΓΚΡΙΣΗ ΔΑΠΑΝΗΣ» (Β.2.1) της Διαύγεια,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πράξεων τύπου «ΣΥΜΒΟΛΑΙΟΥ» του ΚΗΜΔΗΣ,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επιδοτήσεων ΕΣΠΑ,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μιας επιχείρησης</a:t>
            </a:r>
          </a:p>
          <a:p>
            <a:pPr indent="-133350" lvl="0" marL="2730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οποία: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Ανάδοχος,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έχει συγκεκριμένο ΑΦΜ.</a:t>
            </a:r>
          </a:p>
        </p:txBody>
      </p:sp>
      <p:sp>
        <p:nvSpPr>
          <p:cNvPr id="223" name="Shape 223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780767"/>
            <a:ext cx="1937197" cy="7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 b="19778" l="0" r="0" t="0"/>
          <a:stretch/>
        </p:blipFill>
        <p:spPr>
          <a:xfrm>
            <a:off x="6361776" y="4628367"/>
            <a:ext cx="1791622" cy="93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033" y="4854567"/>
            <a:ext cx="3657765" cy="6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pc: &lt;http://purl.org/procurement/public-contracts#&gt;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?name (COUNT(DISTINCT(?expAppr)) AS ?expApprDiavgeia) (COUNT(DISTINCT(?cntr)) AS ?cntrKhmdhs) (COUNT(DISTINCT(?subsidy)) AS ?subsidyEspa)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&lt;http://linkedeconomy.org/EprocurementProper&gt;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&lt;http://linkedeconomy.org/Subsidies&gt;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#Diavgeia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?expAppr elod:hasExpenditureLine ?expLineExpAppr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rdf:type elod:ExpenseApprovalItem .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?expLineExpAppr elod:seller &lt;http://linkedeconomy.org/resource/Organization/800332672&gt;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#KHMDHS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?cntr elod:seller &lt;http://linkedeconomy.org/resource/Organization/800332672&gt;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rdf:type pc:Contract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#ESPA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?subsidy elod:beneficiary &lt;http://linkedeconomy.org/resource/Organization/800332672&gt;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rdf:type elod:Subsidy.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#Name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&lt;http://linkedeconomy.org/resource/Organization/800332672&gt; gr:legalName ?name .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32" name="Shape 232"/>
          <p:cNvSpPr/>
          <p:nvPr/>
        </p:nvSpPr>
        <p:spPr>
          <a:xfrm>
            <a:off x="4648200" y="3200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6" y="1206000"/>
            <a:ext cx="8618532" cy="56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" y="1674673"/>
            <a:ext cx="8229600" cy="2062103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Αναδόχους</a:t>
            </a:r>
          </a:p>
          <a:p>
            <a:pPr indent="-133350" lvl="0" marL="2730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οι οποίοι: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έχουν αποφάσεις τύπου «ΕΓΚΡΙΣΗ ΔΑΠΑΝΗΣ» (Β.2.1) στη Διαύγεια,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έχουν πράξεις τύπου «ΣΥΜΒΟΛΑΙΟΥ» στο ΚΗΜΔΗΣ,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έχουν λάβει επιδότηση ΕΣΠΑ.</a:t>
            </a:r>
          </a:p>
        </p:txBody>
      </p:sp>
      <p:sp>
        <p:nvSpPr>
          <p:cNvPr id="103" name="Shape 103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343400"/>
            <a:ext cx="1937197" cy="7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19778" l="0" r="0" t="0"/>
          <a:stretch/>
        </p:blipFill>
        <p:spPr>
          <a:xfrm>
            <a:off x="6361776" y="4191000"/>
            <a:ext cx="1791622" cy="93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033" y="4417200"/>
            <a:ext cx="3657765" cy="6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45" name="Shape 245"/>
          <p:cNvSpPr/>
          <p:nvPr/>
        </p:nvSpPr>
        <p:spPr>
          <a:xfrm>
            <a:off x="457200" y="1674673"/>
            <a:ext cx="8229600" cy="3724095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τον ΑΔΑ της Απόφασης,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ημερομηνία της Απόφασης,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τον Ανάδοχο και το ΑΦΜ του,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ποσό,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θέμα της Απόφασης, και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θέμα του κωδικού CPV</a:t>
            </a:r>
          </a:p>
          <a:p>
            <a:pPr indent="-133350" lvl="0" marL="2730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για τις Αποφάσεις που: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τύπου «ΟΡΙΣΤΙΚΟΠΟΙΗΣΗ ΠΛΗΡΩΜΗΣ» (Β.2.2),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αφορούν το φορέα Υπουργείο Δημόσιας Τάξης και Προστασίας του Πολίτη,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πραγματοποιήθηκαν μέσα στο 2015,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μεγαλύτερες των 50.000 Ευρώ.</a:t>
            </a:r>
          </a:p>
        </p:txBody>
      </p:sp>
      <p:sp>
        <p:nvSpPr>
          <p:cNvPr id="246" name="Shape 246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52" name="Shape 252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0675" y="1548348"/>
            <a:ext cx="6655925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876800" y="1752600"/>
            <a:ext cx="1735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Δήλωση prefixes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61" name="Shape 261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30675" y="1548348"/>
            <a:ext cx="6655925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781800" y="2438400"/>
            <a:ext cx="16417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Δεδομένα προς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εμφάνιση</a:t>
            </a:r>
          </a:p>
        </p:txBody>
      </p:sp>
      <p:cxnSp>
        <p:nvCxnSpPr>
          <p:cNvPr id="264" name="Shape 264"/>
          <p:cNvCxnSpPr/>
          <p:nvPr/>
        </p:nvCxnSpPr>
        <p:spPr>
          <a:xfrm flipH="1" rot="10800000">
            <a:off x="2362200" y="2394465"/>
            <a:ext cx="685799" cy="1201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5" name="Shape 265"/>
          <p:cNvSpPr txBox="1"/>
          <p:nvPr/>
        </p:nvSpPr>
        <p:spPr>
          <a:xfrm>
            <a:off x="3048000" y="2209800"/>
            <a:ext cx="368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μεγαλύτερο σε χαρακτήρες όνομα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72" name="Shape 272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30675" y="1548348"/>
            <a:ext cx="6655925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724400" y="3124200"/>
            <a:ext cx="3174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Δήλωση γράφων προς ερώτηση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81" name="Shape 281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30675" y="1548348"/>
            <a:ext cx="6655925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724400" y="3440667"/>
            <a:ext cx="2510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Πληροφορίες Απόφασης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876800" y="3810000"/>
            <a:ext cx="365760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Πληροφορίες Πληρωμής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ΑΔΑ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Ημερομηνία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Θέμα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Δήλωση Φορέα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Δήλωση Απόφασης τύπου Β.2.2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91" name="Shape 291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429000" y="1524000"/>
            <a:ext cx="2135392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Πληροφορίες Αναδόχου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Πληροφορίες Ποσού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Ποσό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99" name="Shape 299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588985" y="2209800"/>
            <a:ext cx="1592615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ΑΦΜ Αναδόχου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Όνομα Αναδόχου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07" name="Shape 307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153571" y="2895600"/>
            <a:ext cx="1637628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Πληροφορίες CPV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Θέμα CPV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15" name="Shape 315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</a:t>
            </a: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505200" y="3581400"/>
            <a:ext cx="3318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Ονόματα χωρίς δήλωση γλώσσας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257800" y="3962400"/>
            <a:ext cx="1542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Εύρος ημ/νίας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24" name="Shape 324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239000" y="4343400"/>
            <a:ext cx="1992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Απαραίτητο λόγω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χρήσης του «MAX»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1524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PREFIX pc: &lt;http://purl.org/procurement/public-contracts#&gt;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SELECT DISTINCT ?name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&lt;http://linkedeconomy.org/DiavgeiaII/2015&gt;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&lt;http://linkedeconomy.org/EprocurementProper&gt;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&lt;http://linkedeconomy.org/Subsidies&gt;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#Diavgeia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?expAppr elod:hasExpenditureLine ?expLineExpAppr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         rdf:type elod:ExpenseApprovalItem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?expLineExpAppr elod:seller ?seller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#KHMDHS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?cntr elod:seller ?seller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      rdf:type pc:Contract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#ESPA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?subsidy elod:beneficiary ?seller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         rdf:type elod:Subsidy.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?seller gr:legalName ?name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>
                <a:solidFill>
                  <a:srgbClr val="000000"/>
                </a:solidFill>
              </a:rPr>
              <a:t>LIMIT 10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648200" y="6059269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113" name="Shape 113"/>
          <p:cNvSpPr/>
          <p:nvPr/>
        </p:nvSpPr>
        <p:spPr>
          <a:xfrm>
            <a:off x="4873751" y="3429000"/>
            <a:ext cx="231647" cy="10667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514600" y="4572000"/>
            <a:ext cx="155448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200400" y="5486400"/>
            <a:ext cx="155448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181600" y="3810000"/>
            <a:ext cx="2009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Ανάδοχο Διαύγειας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743200" y="4800600"/>
            <a:ext cx="1903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Ανάδοχο ΚΗΜΔΗΣ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429000" y="5715000"/>
            <a:ext cx="1682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Δικαιούχο ΕΣΠΑ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32" name="Shape 332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667000" y="4724400"/>
            <a:ext cx="2128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Φιλτράρισμα Ποσών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40" name="Shape 340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667000" y="4953000"/>
            <a:ext cx="3324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Φθίνουσα κατάταξη κατά  ποσών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48" name="Shape 348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57200" y="1546116"/>
            <a:ext cx="7084887" cy="401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373795" y="5181600"/>
            <a:ext cx="4874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Περιορισμός πλήθους δεδομένων προς εμφάνιση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356" name="Shape 356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8" y="1259400"/>
            <a:ext cx="8974923" cy="4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125" name="Shape 125"/>
          <p:cNvSpPr/>
          <p:nvPr/>
        </p:nvSpPr>
        <p:spPr>
          <a:xfrm>
            <a:off x="457200" y="1674673"/>
            <a:ext cx="8229600" cy="2893100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επιδοτήσεων ΕΣΠΑ,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πράξεων τύπου «ΣΥΜΒΟΛΑΙΟΥ» του ΚΗΜΔΗΣ,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πλήθος των τιμοληψιών προϊόντων από το E-prices,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μιας επιχείρησης</a:t>
            </a:r>
          </a:p>
          <a:p>
            <a:pPr indent="-133350" lvl="0" marL="2730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οποία: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Ανάδοχος,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έχει συγκεκριμένο ΑΦΜ, και 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προσφέρει προϊόντα.</a:t>
            </a:r>
          </a:p>
        </p:txBody>
      </p:sp>
      <p:sp>
        <p:nvSpPr>
          <p:cNvPr id="126" name="Shape 126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19778" l="0" r="0" t="0"/>
          <a:stretch/>
        </p:blipFill>
        <p:spPr>
          <a:xfrm>
            <a:off x="914400" y="4780767"/>
            <a:ext cx="1791622" cy="93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6833" y="5006967"/>
            <a:ext cx="3657765" cy="61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6">
            <a:alphaModFix/>
          </a:blip>
          <a:srcRect b="58178" l="7588" r="8480" t="0"/>
          <a:stretch/>
        </p:blipFill>
        <p:spPr>
          <a:xfrm>
            <a:off x="6322192" y="4876800"/>
            <a:ext cx="1755007" cy="87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pc: &lt;http://purl.org/procurement/public-contracts#&gt;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?name (COUNT(DISTINCT ?offer) AS ?offering) (COUNT(DISTINCT(?cntr)) AS ?cntrKhmdhs)  (COUNT(DISTINCT(?subsidy)) AS ?subsidyEspa)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&lt;http://linkedeconomy.org/EprocurementProper&gt;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&lt;http://linkedeconomy.org/Subsidies&gt;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&lt;http://linkedeconomy.org/epricesAPI&gt;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#ESPA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?subsidy elod:beneficiary &lt;http://linkedeconomy.org/resource/Organization/999633424&gt;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rdf:type elod:Subsidy.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#KHMDHS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?cntr elod:seller &lt;http://linkedeconomy.org/resource/Organization/999633424&gt;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rdf:type pc:Contract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#Ε-prices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?offer a gr:Offering ; gr:availableAtOrFrom ?loc . &lt;http://linkedeconomy.org/resource/BusinessEntity/ΑΦΟΙ_ΒΕΡΟΠΟΥΛΟΙ_ΑΕΒΕ&gt; gr:hasPOS ?loc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#Name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&lt;http://linkedeconomy.org/resource/Organization/999633424&gt; gr:legalName ?name .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35" name="Shape 135"/>
          <p:cNvSpPr/>
          <p:nvPr/>
        </p:nvSpPr>
        <p:spPr>
          <a:xfrm>
            <a:off x="4648200" y="3200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22238"/>
            <a:ext cx="8229600" cy="1020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200" y="1674673"/>
            <a:ext cx="8229600" cy="3016199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του 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Οργανισμού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 Δήμο που ανήκει ο Οργανισμός,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Περιφέρεια που ανήκει ο Οργανισμός</a:t>
            </a:r>
            <a:r>
              <a:rPr b="0" baseline="0" i="0" lang="el-G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6350" lvl="0" marL="8255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0" marL="82550" marR="0" rtl="0" algn="l">
              <a:spcBef>
                <a:spcPts val="0"/>
              </a:spcBef>
              <a:buSzPct val="25000"/>
              <a:buNone/>
            </a:pP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ο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οποίο</a:t>
            </a: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ς</a:t>
            </a: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92100" lvl="0" marL="368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είναι Ανάδοχος στη ΔΙΑΥΓΕΙΑ,</a:t>
            </a:r>
          </a:p>
          <a:p>
            <a:pPr indent="-196850" lvl="0" marL="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έχει συγκεκριμένο Ταχυδρομικό Κώδικα.</a:t>
            </a:r>
          </a:p>
        </p:txBody>
      </p:sp>
      <p:sp>
        <p:nvSpPr>
          <p:cNvPr id="143" name="Shape 143"/>
          <p:cNvSpPr/>
          <p:nvPr/>
        </p:nvSpPr>
        <p:spPr>
          <a:xfrm>
            <a:off x="533400" y="5867400"/>
            <a:ext cx="44171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58178" l="7587" r="8485" t="0"/>
          <a:stretch/>
        </p:blipFill>
        <p:spPr>
          <a:xfrm>
            <a:off x="3352800" y="4952998"/>
            <a:ext cx="1904999" cy="9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PREFIX elod: &lt;http://linkedeconomy.org/ontology#&gt;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PREFIX elodGeo: &lt;http://linkedeconomy.org/geoOntology#&gt;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PREFIX vcard: &lt;http://www.w3.org/2006/vcard/ns#&gt;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PREFIX gr: &lt;http://purl.org/goodrelations/v1#&gt;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SELECT DISTINCT ?org (STR(?orgLegalName) AS ?orgLegalName) ?municipName ?perfecture FROM &lt;http://linkedeconomy.org/GeoData&gt;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FROM &lt;http://linkedeconomy.org/DiavgeiaII/2015&gt;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FROM &lt;http://linkedeconomy.org/Organizations&gt;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WHERE {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#Diavgeia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?dec elod:seller ?org.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#Organizations details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?org vcard:hasAddress ?address . ?address vcard:postal-code "81100"^^&lt;http://www.w3.org/2001/XMLSchema#string&gt;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OPTIONAL { ?org gr:legalName ?orgLegalName . }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#Geo data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?postalCodeArea elodGeo:postalCode "81100"^^&lt;http://www.w3.org/2001/XMLSchema#string&gt;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?municipality rdf:type elodGeo:Municipality ; elodGeo:hasPart ?postalCodeArea 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elodGeo:name ?municipName . ?perf rdf:type elodGeo:Region ;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elodGeo:hasPart ?municipality ; elodGeo:name ?perfecture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 FILTER (regex(?municipName, "@el")) 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FILTER (regex(?perfecture, "@el")) 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l-GR" sz="1400"/>
              <a:t>} limit 100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572000" y="3316069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22238"/>
            <a:ext cx="8229600" cy="1020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1674673"/>
            <a:ext cx="8229600" cy="3016209"/>
          </a:xfrm>
          <a:prstGeom prst="rect">
            <a:avLst/>
          </a:prstGeom>
          <a:solidFill>
            <a:srgbClr val="FFC000">
              <a:alpha val="80000"/>
            </a:srgbClr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Επέστρεψέ μου: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όνομα του προϊόντος,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ελάχιστη τιμή του,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 μέγιστη τιμή του,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 μέση τιμή του,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ποσοστιαία διαφορά μέγιστης και ελάχιστης τιμής,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τα καταστήματα της μέγιστης και ελάχιστης τιμής, και</a:t>
            </a:r>
          </a:p>
          <a:p>
            <a:pPr indent="-196850" lvl="0" marL="27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την ημ/νια τιμοληψίας της μέγιστης και ελάχιστης τιμής</a:t>
            </a:r>
            <a:r>
              <a:rPr b="0" baseline="0" i="0" lang="el-G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6350" lvl="0" marL="82550" marR="0" rtl="0" algn="l">
              <a:spcBef>
                <a:spcPts val="0"/>
              </a:spcBef>
              <a:buNone/>
            </a:pPr>
            <a:r>
              <a:t/>
            </a:r>
            <a:endParaRPr b="0" baseline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0" marL="8255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το οποίο:</a:t>
            </a:r>
          </a:p>
          <a:p>
            <a:pPr indent="-292100" lvl="0" marL="368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έχει το μεγαλύτερο ποσοστό διαφοράς μέγιστης και ελάχιστης τιμής</a:t>
            </a:r>
          </a:p>
        </p:txBody>
      </p:sp>
      <p:sp>
        <p:nvSpPr>
          <p:cNvPr id="158" name="Shape 158"/>
          <p:cNvSpPr/>
          <p:nvPr/>
        </p:nvSpPr>
        <p:spPr>
          <a:xfrm>
            <a:off x="533400" y="5867400"/>
            <a:ext cx="4417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58178" l="7588" r="8480" t="0"/>
          <a:stretch/>
        </p:blipFill>
        <p:spPr>
          <a:xfrm>
            <a:off x="3352800" y="4952998"/>
            <a:ext cx="1904999" cy="94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81000" y="13716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 pc: &lt;http://purl.org/procurement/public-contracts#&gt;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DISTINCT ?name ?minPrice ?maxPrice ?average (xsd:decimal(?var) AS ?variation) ?nameLocMin ?nameLocMax (str(?dateMin) AS ?dMin) (str(?dateMax) AS ?dMax)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&lt;http://linkedeconomy.org/epricesAPI&gt;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&lt;http://linkedeconomy.org/epricesStats/Products&gt;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&lt;http://linkedeconomy.org/epricesStats&gt;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&lt;http://linkedeconomy.org/epricesStats/offer&gt; 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{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?offer gr:includesObject ?obj .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?obj gr:typeOfGood ?product .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?product gr:description ?name.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?stat elod:isStatisticOf ?product 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elod:hasMinAmountPerUnit ?minPrice ; elod:hasMaxAmountPerUnit ?maxPrice 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elod:averagePerUnit ?average 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elod:priceVariation ?var ;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elod:minPriceLocation ?locMin ; elod:maxPriceLocation ?locMax 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elod:lastUpdatedMinPrice ?dateMin ; elod:lastUpdatedMaxPrice ?dateMax  .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?locMin gr:name ?nameLocMin .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?locMax gr:name ?nameLocMax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 DESC (?variation)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l-G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 1</a:t>
            </a:r>
          </a:p>
        </p:txBody>
      </p:sp>
      <p:sp>
        <p:nvSpPr>
          <p:cNvPr id="165" name="Shape 165"/>
          <p:cNvSpPr/>
          <p:nvPr/>
        </p:nvSpPr>
        <p:spPr>
          <a:xfrm>
            <a:off x="4572000" y="3316069"/>
            <a:ext cx="44171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1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l-G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57200" y="122238"/>
            <a:ext cx="8229600" cy="1020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0E2"/>
              </a:buClr>
              <a:buSzPct val="25000"/>
              <a:buFont typeface="Verdana"/>
              <a:buNone/>
            </a:pP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baseline="0" i="0" lang="el-GR" sz="2880" u="none" cap="none" strike="noStrike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