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5"/>
  </p:notesMasterIdLst>
  <p:sldIdLst>
    <p:sldId id="256" r:id="rId2"/>
    <p:sldId id="259" r:id="rId3"/>
    <p:sldId id="257" r:id="rId4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075"/>
    <a:srgbClr val="FF3399"/>
    <a:srgbClr val="FF004A"/>
    <a:srgbClr val="C0C0C0"/>
    <a:srgbClr val="7F7F7F"/>
    <a:srgbClr val="C4047F"/>
    <a:srgbClr val="922059"/>
    <a:srgbClr val="FFFFFF"/>
    <a:srgbClr val="DDDDDD"/>
    <a:srgbClr val="FF8E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818" y="-96"/>
      </p:cViewPr>
      <p:guideLst>
        <p:guide orient="horz" pos="3131"/>
        <p:guide pos="214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5839" y="2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F1B93-ADFD-49AA-A2E8-6D393F7385EB}" type="datetimeFigureOut">
              <a:rPr kumimoji="1" lang="ja-JP" altLang="en-US" smtClean="0"/>
              <a:pPr/>
              <a:t>2012/1/31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7288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1" y="9440649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5839" y="9440649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32526-9296-4BFA-BC42-03A5EAAAE0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 userDrawn="1"/>
        </p:nvSpPr>
        <p:spPr>
          <a:xfrm flipV="1">
            <a:off x="0" y="6429396"/>
            <a:ext cx="9144000" cy="214314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8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285728"/>
            <a:ext cx="9144000" cy="214314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8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0" y="3143248"/>
            <a:ext cx="9144000" cy="1500198"/>
          </a:xfrm>
        </p:spPr>
        <p:txBody>
          <a:bodyPr anchor="ctr" anchorCtr="0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 dirty="0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214282" y="2786058"/>
            <a:ext cx="1333382" cy="365760"/>
          </a:xfrm>
        </p:spPr>
        <p:txBody>
          <a:bodyPr anchor="ctr"/>
          <a:lstStyle>
            <a:lvl1pPr algn="ctr">
              <a:defRPr sz="1400"/>
            </a:lvl1pPr>
          </a:lstStyle>
          <a:p>
            <a:fld id="{D4720573-9CE3-4A1F-9750-C1C874880551}" type="datetime1">
              <a:rPr kumimoji="1" lang="ja-JP" altLang="en-US" smtClean="0"/>
              <a:pPr/>
              <a:t>2012/1/31</a:t>
            </a:fld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0" y="2780928"/>
            <a:ext cx="9144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0" y="5006021"/>
            <a:ext cx="9144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角丸四角形 29"/>
          <p:cNvSpPr/>
          <p:nvPr userDrawn="1"/>
        </p:nvSpPr>
        <p:spPr>
          <a:xfrm>
            <a:off x="4572000" y="4683787"/>
            <a:ext cx="4286280" cy="642942"/>
          </a:xfrm>
          <a:prstGeom prst="roundRect">
            <a:avLst>
              <a:gd name="adj" fmla="val 43856"/>
            </a:avLst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643438" y="4738558"/>
            <a:ext cx="4143404" cy="533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glow rad="63500">
                    <a:schemeClr val="tx1">
                      <a:lumMod val="85000"/>
                      <a:lumOff val="1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PｺﾞｼｯｸE" pitchFamily="50" charset="-128"/>
                <a:ea typeface="HGPｺﾞｼｯｸE" pitchFamily="50" charset="-128"/>
              </a:defRPr>
            </a:lvl1pPr>
          </a:lstStyle>
          <a:p>
            <a:r>
              <a:rPr kumimoji="0" lang="ja-JP" altLang="en-US" dirty="0" smtClean="0"/>
              <a:t>マスタ タイトルの書式設定</a:t>
            </a:r>
            <a:endParaRPr kumimoji="0" 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39838" y="6420826"/>
            <a:ext cx="1403204" cy="365760"/>
          </a:xfrm>
        </p:spPr>
        <p:txBody>
          <a:bodyPr/>
          <a:lstStyle/>
          <a:p>
            <a:fld id="{51E62351-B676-4755-9F9F-87A2994101A8}" type="datetime1">
              <a:rPr kumimoji="1" lang="ja-JP" altLang="en-US" smtClean="0"/>
              <a:pPr/>
              <a:t>2012/1/31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898648" y="6429396"/>
            <a:ext cx="3505200" cy="36576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Benesse Corporation Confidential.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4498-E6FE-4F53-A8CC-936380098FE3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285720" y="1219200"/>
            <a:ext cx="8643998" cy="5162128"/>
          </a:xfrm>
        </p:spPr>
        <p:txBody>
          <a:bodyPr/>
          <a:lstStyle>
            <a:lvl1pPr>
              <a:defRPr>
                <a:latin typeface="HGPｺﾞｼｯｸE" pitchFamily="50" charset="-128"/>
                <a:ea typeface="HGPｺﾞｼｯｸE" pitchFamily="50" charset="-128"/>
              </a:defRPr>
            </a:lvl1pPr>
            <a:lvl2pPr>
              <a:defRPr>
                <a:latin typeface="HGPｺﾞｼｯｸE" pitchFamily="50" charset="-128"/>
                <a:ea typeface="HGPｺﾞｼｯｸE" pitchFamily="50" charset="-128"/>
              </a:defRPr>
            </a:lvl2pPr>
            <a:lvl3pPr>
              <a:defRPr>
                <a:latin typeface="HGPｺﾞｼｯｸE" pitchFamily="50" charset="-128"/>
                <a:ea typeface="HGPｺﾞｼｯｸE" pitchFamily="50" charset="-128"/>
              </a:defRPr>
            </a:lvl3pPr>
            <a:lvl4pPr>
              <a:defRPr>
                <a:latin typeface="HGPｺﾞｼｯｸE" pitchFamily="50" charset="-128"/>
                <a:ea typeface="HGPｺﾞｼｯｸE" pitchFamily="50" charset="-128"/>
              </a:defRPr>
            </a:lvl4pPr>
            <a:lvl5pPr>
              <a:defRPr>
                <a:latin typeface="HGPｺﾞｼｯｸE" pitchFamily="50" charset="-128"/>
                <a:ea typeface="HGPｺﾞｼｯｸE" pitchFamily="50" charset="-128"/>
              </a:defRPr>
            </a:lvl5pPr>
          </a:lstStyle>
          <a:p>
            <a:pPr lvl="0" eaLnBrk="1" latinLnBrk="0" hangingPunct="1"/>
            <a:r>
              <a:rPr lang="ja-JP" altLang="en-US" dirty="0" smtClean="0"/>
              <a:t>マスタ テキストの書式設定</a:t>
            </a:r>
          </a:p>
          <a:p>
            <a:pPr lvl="1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282" y="571480"/>
            <a:ext cx="8786874" cy="57152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2668-BB56-4B34-8C45-442FEF5386E7}" type="datetime1">
              <a:rPr kumimoji="1" lang="ja-JP" altLang="en-US" smtClean="0"/>
              <a:pPr/>
              <a:t>2012/1/31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2898648" y="6429396"/>
            <a:ext cx="3505200" cy="36576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Benesse Corporation Confidential.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4498-E6FE-4F53-A8CC-936380098FE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85720" y="1219200"/>
            <a:ext cx="421312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297520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282" y="571480"/>
            <a:ext cx="8786874" cy="57152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37943" y="1285875"/>
            <a:ext cx="4159445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191737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3F21-3B65-413B-9767-2D7BB5568DFA}" type="datetime1">
              <a:rPr kumimoji="1" lang="ja-JP" altLang="en-US" smtClean="0"/>
              <a:pPr/>
              <a:t>2012/1/31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2898648" y="6429396"/>
            <a:ext cx="3505200" cy="36576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Benesse Corporation Confidential.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4498-E6FE-4F53-A8CC-936380098FE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337990" y="2133600"/>
            <a:ext cx="415781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188444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282" y="571480"/>
            <a:ext cx="8786874" cy="57152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EBF0-CBF1-4B34-80E1-8C7B02C99D44}" type="datetime1">
              <a:rPr kumimoji="1" lang="ja-JP" altLang="en-US" smtClean="0"/>
              <a:pPr/>
              <a:t>2012/1/31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2898648" y="6429396"/>
            <a:ext cx="3505200" cy="36576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Benesse Corporation Confidential.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4498-E6FE-4F53-A8CC-936380098FE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AC12-53F3-4A36-B8C3-1BB4AB8118F2}" type="datetime1">
              <a:rPr kumimoji="1" lang="ja-JP" altLang="en-US" smtClean="0"/>
              <a:pPr/>
              <a:t>2012/1/31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2898648" y="6429396"/>
            <a:ext cx="3505200" cy="36576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Benesse Corporation Confidential.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4498-E6FE-4F53-A8CC-936380098FE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916B-45B3-4382-843A-0A3F1B2D0D9E}" type="datetime1">
              <a:rPr kumimoji="1" lang="ja-JP" altLang="en-US" smtClean="0"/>
              <a:pPr/>
              <a:t>2012/1/31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2898648" y="6429396"/>
            <a:ext cx="3505200" cy="36576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Benesse Corporation Confidential.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4498-E6FE-4F53-A8CC-936380098FE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2055-644F-47EB-8F25-1464891FDE00}" type="datetime1">
              <a:rPr kumimoji="1" lang="ja-JP" altLang="en-US" smtClean="0"/>
              <a:pPr/>
              <a:t>2012/1/31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898648" y="6429396"/>
            <a:ext cx="3505200" cy="36576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Benesse Corporation Confidential.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4498-E6FE-4F53-A8CC-936380098FE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1CE-EE53-4A73-AEB5-2E49610AD997}" type="datetime1">
              <a:rPr kumimoji="1" lang="ja-JP" altLang="en-US" smtClean="0"/>
              <a:pPr/>
              <a:t>2012/1/31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898648" y="6429396"/>
            <a:ext cx="3505200" cy="36576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Benesse Corporation Confidential.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4498-E6FE-4F53-A8CC-936380098FE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正方形/長方形 1807"/>
          <p:cNvSpPr/>
          <p:nvPr userDrawn="1"/>
        </p:nvSpPr>
        <p:spPr>
          <a:xfrm>
            <a:off x="0" y="577255"/>
            <a:ext cx="9144000" cy="576064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直線コネクタ 26"/>
          <p:cNvCxnSpPr/>
          <p:nvPr/>
        </p:nvCxnSpPr>
        <p:spPr>
          <a:xfrm flipV="1">
            <a:off x="0" y="6420741"/>
            <a:ext cx="9144000" cy="1020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/>
          <p:cNvSpPr/>
          <p:nvPr/>
        </p:nvSpPr>
        <p:spPr>
          <a:xfrm>
            <a:off x="8655790" y="6363559"/>
            <a:ext cx="357190" cy="35719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3399"/>
              </a:solidFill>
            </a:endParaRPr>
          </a:p>
        </p:txBody>
      </p:sp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214282" y="571480"/>
            <a:ext cx="8786874" cy="57152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214282" y="1219200"/>
            <a:ext cx="8786874" cy="51621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dirty="0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2 </a:t>
            </a:r>
            <a:r>
              <a:rPr kumimoji="0" lang="ja-JP" altLang="en-US" dirty="0" smtClean="0"/>
              <a:t>レベル</a:t>
            </a:r>
          </a:p>
          <a:p>
            <a:pPr lvl="2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3 </a:t>
            </a:r>
            <a:r>
              <a:rPr kumimoji="0" lang="ja-JP" altLang="en-US" dirty="0" smtClean="0"/>
              <a:t>レベル</a:t>
            </a:r>
          </a:p>
          <a:p>
            <a:pPr lvl="3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4 </a:t>
            </a:r>
            <a:r>
              <a:rPr kumimoji="0" lang="ja-JP" altLang="en-US" dirty="0" smtClean="0"/>
              <a:t>レベル</a:t>
            </a:r>
          </a:p>
          <a:p>
            <a:pPr lvl="4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5 </a:t>
            </a:r>
            <a:r>
              <a:rPr kumimoji="0" lang="ja-JP" altLang="en-US" dirty="0" smtClean="0"/>
              <a:t>レベル</a:t>
            </a:r>
            <a:endParaRPr kumimoji="0" lang="en-US" dirty="0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239838" y="6420826"/>
            <a:ext cx="1307826" cy="365760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6C5252-98BB-4D72-B7BE-F3D0C357D27E}" type="datetime1">
              <a:rPr kumimoji="1" lang="ja-JP" altLang="en-US" smtClean="0"/>
              <a:pPr/>
              <a:t>2012/1/31</a:t>
            </a:fld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8507308" y="6318845"/>
            <a:ext cx="673204" cy="4275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fld id="{51EF4498-E6FE-4F53-A8CC-936380098FE3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2935" name="正方形/長方形 2934"/>
          <p:cNvSpPr/>
          <p:nvPr userDrawn="1"/>
        </p:nvSpPr>
        <p:spPr>
          <a:xfrm>
            <a:off x="0" y="1177702"/>
            <a:ext cx="9144000" cy="10800"/>
          </a:xfrm>
          <a:prstGeom prst="rect">
            <a:avLst/>
          </a:prstGeom>
          <a:solidFill>
            <a:srgbClr val="C0C0C0">
              <a:alpha val="50196"/>
            </a:srgbClr>
          </a:solidFill>
          <a:ln w="1905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36" name="正方形/長方形 2935"/>
          <p:cNvSpPr/>
          <p:nvPr userDrawn="1"/>
        </p:nvSpPr>
        <p:spPr>
          <a:xfrm>
            <a:off x="1588" y="547405"/>
            <a:ext cx="9144000" cy="10800"/>
          </a:xfrm>
          <a:prstGeom prst="rect">
            <a:avLst/>
          </a:prstGeom>
          <a:solidFill>
            <a:srgbClr val="C0C0C0">
              <a:alpha val="50196"/>
            </a:srgbClr>
          </a:solidFill>
          <a:ln w="19050">
            <a:noFill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90" r:id="rId8"/>
    <p:sldLayoutId id="2147483791" r:id="rId9"/>
  </p:sldLayoutIdLst>
  <p:hf hdr="0"/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n-NO" altLang="ja-JP" dirty="0" smtClean="0"/>
              <a:t>Linke Open Data Challenge Japan 2011</a:t>
            </a:r>
            <a:br>
              <a:rPr lang="nn-NO" altLang="ja-JP" dirty="0" smtClean="0"/>
            </a:br>
            <a:r>
              <a:rPr lang="ja-JP" altLang="en-US" dirty="0" smtClean="0"/>
              <a:t>アイデア部門応募作品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「日本発の</a:t>
            </a:r>
            <a:r>
              <a:rPr lang="en-US" altLang="ja-JP" dirty="0" smtClean="0"/>
              <a:t>OWARAI</a:t>
            </a:r>
            <a:r>
              <a:rPr lang="ja-JP" altLang="en-US" dirty="0" smtClean="0"/>
              <a:t>を世界に」</a:t>
            </a:r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0573-9CE3-4A1F-9750-C1C874880551}" type="datetime1">
              <a:rPr kumimoji="1" lang="ja-JP" altLang="en-US" smtClean="0"/>
              <a:pPr/>
              <a:t>2012/1/31</a:t>
            </a:fld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smtClean="0"/>
              <a:t>日本ロマンチスト協会　ロマンス宣教師</a:t>
            </a:r>
            <a:endParaRPr kumimoji="1" lang="en-US" altLang="ja-JP" dirty="0" smtClean="0"/>
          </a:p>
          <a:p>
            <a:r>
              <a:rPr lang="ja-JP" altLang="en-US" dirty="0" smtClean="0"/>
              <a:t>秋山 大志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アイデア概要</a:t>
            </a:r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2351-B676-4755-9F9F-87A2994101A8}" type="datetime1">
              <a:rPr kumimoji="1" lang="ja-JP" altLang="en-US" smtClean="0"/>
              <a:pPr/>
              <a:t>2012/1/31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4498-E6FE-4F53-A8CC-936380098FE3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107504" y="1340768"/>
            <a:ext cx="8856984" cy="230425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「笑い」というのは、人間の感情表出行動の一つで、その笑いの対象となるものを一意的に定義することは出来ない。笑いの対象を評価する評価者の主観に大きく影響される「お笑い」だが、過去のお笑いブームや、国民的な人気を誇る「芸人」の存在は、その共通性（共通因子）の可能性を示唆している。「お笑い」を構成する要素の分解と因子分析を、その評価者の属性の違い（性差・文化差・地域差など）と、笑いのツボと合わせて行うことにより、万国共通の「お笑い」要素の発見と、ローカルな「お笑い」の違いの研究を行い、アニメやアイドルなどと違い、国内市場に留まる日本発の「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OWARAI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」の世界への輸出の一助としたい。</a:t>
            </a:r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円/楕円 60"/>
          <p:cNvSpPr/>
          <p:nvPr/>
        </p:nvSpPr>
        <p:spPr>
          <a:xfrm>
            <a:off x="2915816" y="4149080"/>
            <a:ext cx="360040" cy="36004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Ｗ</a:t>
            </a:r>
            <a:endParaRPr kumimoji="1" lang="ja-JP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角丸四角形 94"/>
          <p:cNvSpPr/>
          <p:nvPr/>
        </p:nvSpPr>
        <p:spPr>
          <a:xfrm>
            <a:off x="323528" y="4149080"/>
            <a:ext cx="1728192" cy="36004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コンテンツ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角丸四角形 95"/>
          <p:cNvSpPr/>
          <p:nvPr/>
        </p:nvSpPr>
        <p:spPr>
          <a:xfrm>
            <a:off x="323528" y="4653136"/>
            <a:ext cx="1728192" cy="36004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コンテンツ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円/楕円 117"/>
          <p:cNvSpPr/>
          <p:nvPr/>
        </p:nvSpPr>
        <p:spPr>
          <a:xfrm>
            <a:off x="3347864" y="4149080"/>
            <a:ext cx="360040" cy="36004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Ｗ</a:t>
            </a:r>
            <a:endParaRPr kumimoji="1" lang="ja-JP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円/楕円 118"/>
          <p:cNvSpPr/>
          <p:nvPr/>
        </p:nvSpPr>
        <p:spPr>
          <a:xfrm>
            <a:off x="3779912" y="4149080"/>
            <a:ext cx="360040" cy="36004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Ｗ</a:t>
            </a:r>
            <a:endParaRPr kumimoji="1" lang="ja-JP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円/楕円 119"/>
          <p:cNvSpPr/>
          <p:nvPr/>
        </p:nvSpPr>
        <p:spPr>
          <a:xfrm>
            <a:off x="4211960" y="4149080"/>
            <a:ext cx="360040" cy="360040"/>
          </a:xfrm>
          <a:prstGeom prst="ellipse">
            <a:avLst/>
          </a:prstGeom>
          <a:solidFill>
            <a:srgbClr val="EA0075"/>
          </a:solidFill>
          <a:ln w="190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Ｗ</a:t>
            </a:r>
            <a:endParaRPr kumimoji="1" lang="ja-JP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円/楕円 120"/>
          <p:cNvSpPr/>
          <p:nvPr/>
        </p:nvSpPr>
        <p:spPr>
          <a:xfrm>
            <a:off x="4644008" y="4149080"/>
            <a:ext cx="360040" cy="360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Ｗ</a:t>
            </a:r>
            <a:endParaRPr kumimoji="1" lang="ja-JP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角丸四角形 121"/>
          <p:cNvSpPr/>
          <p:nvPr/>
        </p:nvSpPr>
        <p:spPr>
          <a:xfrm>
            <a:off x="323528" y="5157192"/>
            <a:ext cx="1728192" cy="36004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コンテンツ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角丸四角形 122"/>
          <p:cNvSpPr/>
          <p:nvPr/>
        </p:nvSpPr>
        <p:spPr>
          <a:xfrm>
            <a:off x="323528" y="5661248"/>
            <a:ext cx="1728192" cy="36004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コンテンツ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円/楕円 125"/>
          <p:cNvSpPr/>
          <p:nvPr/>
        </p:nvSpPr>
        <p:spPr>
          <a:xfrm>
            <a:off x="2915816" y="4653136"/>
            <a:ext cx="360040" cy="36004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Ｗ</a:t>
            </a:r>
            <a:endParaRPr kumimoji="1" lang="ja-JP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円/楕円 147"/>
          <p:cNvSpPr/>
          <p:nvPr/>
        </p:nvSpPr>
        <p:spPr>
          <a:xfrm>
            <a:off x="3347864" y="4653136"/>
            <a:ext cx="360040" cy="360040"/>
          </a:xfrm>
          <a:prstGeom prst="ellipse">
            <a:avLst/>
          </a:prstGeom>
          <a:solidFill>
            <a:srgbClr val="EA0075"/>
          </a:solidFill>
          <a:ln w="190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Ｗ</a:t>
            </a:r>
            <a:endParaRPr kumimoji="1" lang="ja-JP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円/楕円 151"/>
          <p:cNvSpPr/>
          <p:nvPr/>
        </p:nvSpPr>
        <p:spPr>
          <a:xfrm>
            <a:off x="3779912" y="4653136"/>
            <a:ext cx="360040" cy="360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Ｗ</a:t>
            </a:r>
            <a:endParaRPr kumimoji="1" lang="ja-JP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" name="円/楕円 152"/>
          <p:cNvSpPr/>
          <p:nvPr/>
        </p:nvSpPr>
        <p:spPr>
          <a:xfrm>
            <a:off x="2915816" y="5157192"/>
            <a:ext cx="360040" cy="36004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Ｗ</a:t>
            </a:r>
            <a:endParaRPr kumimoji="1" lang="ja-JP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円/楕円 153"/>
          <p:cNvSpPr/>
          <p:nvPr/>
        </p:nvSpPr>
        <p:spPr>
          <a:xfrm>
            <a:off x="3347864" y="5157192"/>
            <a:ext cx="360040" cy="360040"/>
          </a:xfrm>
          <a:prstGeom prst="ellipse">
            <a:avLst/>
          </a:prstGeom>
          <a:solidFill>
            <a:srgbClr val="EA0075"/>
          </a:solidFill>
          <a:ln w="190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Ｗ</a:t>
            </a:r>
            <a:endParaRPr kumimoji="1" lang="ja-JP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6" name="円/楕円 155"/>
          <p:cNvSpPr/>
          <p:nvPr/>
        </p:nvSpPr>
        <p:spPr>
          <a:xfrm>
            <a:off x="2915816" y="5661248"/>
            <a:ext cx="360040" cy="360040"/>
          </a:xfrm>
          <a:prstGeom prst="ellipse">
            <a:avLst/>
          </a:prstGeom>
          <a:solidFill>
            <a:srgbClr val="EA0075"/>
          </a:solidFill>
          <a:ln w="190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Ｗ</a:t>
            </a:r>
            <a:endParaRPr kumimoji="1" lang="ja-JP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107504" y="37890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お笑いコンテンツ群</a:t>
            </a:r>
            <a:endParaRPr kumimoji="1" lang="ja-JP" altLang="en-US" dirty="0"/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2815932" y="37890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評価者群とお笑い評価</a:t>
            </a:r>
            <a:endParaRPr kumimoji="1" lang="ja-JP" altLang="en-US" dirty="0"/>
          </a:p>
        </p:txBody>
      </p:sp>
      <p:sp>
        <p:nvSpPr>
          <p:cNvPr id="159" name="右矢印 158"/>
          <p:cNvSpPr/>
          <p:nvPr/>
        </p:nvSpPr>
        <p:spPr>
          <a:xfrm>
            <a:off x="5364088" y="4581128"/>
            <a:ext cx="648072" cy="864096"/>
          </a:xfrm>
          <a:prstGeom prst="rightArrow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6372200" y="4149080"/>
            <a:ext cx="2592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それぞれの要素・属性を多変量解析や協調分析の手法を用いることにより、分析し、お笑いアルゴリズムを生成する。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アイデア実現に必要</a:t>
            </a:r>
            <a:r>
              <a:rPr lang="ja-JP" altLang="en-US" sz="2800" dirty="0" smtClean="0"/>
              <a:t>なデータセット</a:t>
            </a:r>
            <a:endParaRPr kumimoji="1" lang="ja-JP" altLang="en-US" sz="2800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2351-B676-4755-9F9F-87A2994101A8}" type="datetime1">
              <a:rPr kumimoji="1" lang="ja-JP" altLang="en-US" smtClean="0"/>
              <a:pPr/>
              <a:t>2012/1/31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4498-E6FE-4F53-A8CC-936380098FE3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39650" y="1484784"/>
            <a:ext cx="1772109" cy="288032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お笑いコーパス</a:t>
            </a:r>
            <a:endParaRPr kumimoji="1" lang="ja-JP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719771" y="2060848"/>
            <a:ext cx="2088232" cy="288032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形態素解析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/N-gram</a:t>
            </a:r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分析</a:t>
            </a:r>
            <a:endParaRPr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275856" y="2636912"/>
            <a:ext cx="2088232" cy="288032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参照</a:t>
            </a:r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コーパスとの比較分析</a:t>
            </a:r>
            <a:endParaRPr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719770" y="5805264"/>
            <a:ext cx="2204157" cy="432048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多種多様な属性の評価者による笑える</a:t>
            </a:r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度の評価</a:t>
            </a:r>
            <a:r>
              <a:rPr kumimoji="1"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値</a:t>
            </a:r>
            <a:endParaRPr kumimoji="1"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図形 16"/>
          <p:cNvCxnSpPr>
            <a:stCxn id="8" idx="2"/>
            <a:endCxn id="9" idx="1"/>
          </p:cNvCxnSpPr>
          <p:nvPr/>
        </p:nvCxnSpPr>
        <p:spPr>
          <a:xfrm rot="16200000" flipH="1">
            <a:off x="1406714" y="1891807"/>
            <a:ext cx="432048" cy="194066"/>
          </a:xfrm>
          <a:prstGeom prst="bentConnector2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図形 17"/>
          <p:cNvCxnSpPr>
            <a:stCxn id="9" idx="2"/>
            <a:endCxn id="10" idx="1"/>
          </p:cNvCxnSpPr>
          <p:nvPr/>
        </p:nvCxnSpPr>
        <p:spPr>
          <a:xfrm rot="16200000" flipH="1">
            <a:off x="2803847" y="2308919"/>
            <a:ext cx="432048" cy="511969"/>
          </a:xfrm>
          <a:prstGeom prst="bentConnector2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図形 23"/>
          <p:cNvCxnSpPr>
            <a:stCxn id="8" idx="2"/>
            <a:endCxn id="12" idx="1"/>
          </p:cNvCxnSpPr>
          <p:nvPr/>
        </p:nvCxnSpPr>
        <p:spPr>
          <a:xfrm rot="16200000" flipH="1">
            <a:off x="-501499" y="3800019"/>
            <a:ext cx="4248472" cy="194065"/>
          </a:xfrm>
          <a:prstGeom prst="bentConnector2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4788024" y="3068960"/>
            <a:ext cx="2088232" cy="288032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笑える文章群</a:t>
            </a:r>
            <a:endParaRPr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" name="図形 29"/>
          <p:cNvCxnSpPr>
            <a:stCxn id="10" idx="2"/>
            <a:endCxn id="29" idx="1"/>
          </p:cNvCxnSpPr>
          <p:nvPr/>
        </p:nvCxnSpPr>
        <p:spPr>
          <a:xfrm rot="16200000" flipH="1">
            <a:off x="4409982" y="2834934"/>
            <a:ext cx="288032" cy="468052"/>
          </a:xfrm>
          <a:prstGeom prst="bentConnector2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4788024" y="3429000"/>
            <a:ext cx="2088232" cy="288032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笑えない</a:t>
            </a:r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文章群</a:t>
            </a:r>
            <a:endParaRPr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図形 35"/>
          <p:cNvCxnSpPr>
            <a:stCxn id="10" idx="2"/>
            <a:endCxn id="35" idx="1"/>
          </p:cNvCxnSpPr>
          <p:nvPr/>
        </p:nvCxnSpPr>
        <p:spPr>
          <a:xfrm rot="16200000" flipH="1">
            <a:off x="4229962" y="3014954"/>
            <a:ext cx="648072" cy="468052"/>
          </a:xfrm>
          <a:prstGeom prst="bentConnector2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1763688" y="3861048"/>
            <a:ext cx="2088232" cy="288032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各種動画・画像解析</a:t>
            </a:r>
            <a:endParaRPr kumimoji="1"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図形 39"/>
          <p:cNvCxnSpPr>
            <a:stCxn id="8" idx="2"/>
            <a:endCxn id="39" idx="1"/>
          </p:cNvCxnSpPr>
          <p:nvPr/>
        </p:nvCxnSpPr>
        <p:spPr>
          <a:xfrm rot="16200000" flipH="1">
            <a:off x="528572" y="2769948"/>
            <a:ext cx="2232248" cy="237983"/>
          </a:xfrm>
          <a:prstGeom prst="bentConnector2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角丸四角形 42"/>
          <p:cNvSpPr/>
          <p:nvPr/>
        </p:nvSpPr>
        <p:spPr>
          <a:xfrm>
            <a:off x="3267943" y="4365104"/>
            <a:ext cx="2088232" cy="288032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笑える動画・画像</a:t>
            </a:r>
            <a:endParaRPr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4" name="図形 43"/>
          <p:cNvCxnSpPr>
            <a:stCxn id="39" idx="2"/>
            <a:endCxn id="43" idx="1"/>
          </p:cNvCxnSpPr>
          <p:nvPr/>
        </p:nvCxnSpPr>
        <p:spPr>
          <a:xfrm rot="16200000" flipH="1">
            <a:off x="2857853" y="4099030"/>
            <a:ext cx="360040" cy="460139"/>
          </a:xfrm>
          <a:prstGeom prst="bentConnector2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>
            <a:off x="3267943" y="5229200"/>
            <a:ext cx="2088232" cy="288032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笑えない動画・画像</a:t>
            </a:r>
            <a:endParaRPr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6" name="図形 45"/>
          <p:cNvCxnSpPr>
            <a:stCxn id="39" idx="2"/>
            <a:endCxn id="45" idx="1"/>
          </p:cNvCxnSpPr>
          <p:nvPr/>
        </p:nvCxnSpPr>
        <p:spPr>
          <a:xfrm rot="16200000" flipH="1">
            <a:off x="2425805" y="4531078"/>
            <a:ext cx="1224136" cy="460139"/>
          </a:xfrm>
          <a:prstGeom prst="bentConnector2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1763688" y="3356992"/>
            <a:ext cx="2088232" cy="288032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動画のお笑いポイントの特定</a:t>
            </a:r>
            <a:endParaRPr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図形 49"/>
          <p:cNvCxnSpPr>
            <a:stCxn id="8" idx="2"/>
            <a:endCxn id="49" idx="1"/>
          </p:cNvCxnSpPr>
          <p:nvPr/>
        </p:nvCxnSpPr>
        <p:spPr>
          <a:xfrm rot="16200000" flipH="1">
            <a:off x="780600" y="2517920"/>
            <a:ext cx="1728192" cy="237983"/>
          </a:xfrm>
          <a:prstGeom prst="bentConnector2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2483768" y="1484784"/>
            <a:ext cx="41120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※</a:t>
            </a:r>
            <a:r>
              <a:rPr lang="ja-JP" altLang="en-US" sz="1050" dirty="0" smtClean="0"/>
              <a:t>笑える文章・動画・音声・写真・画像・人物などの</a:t>
            </a:r>
            <a:r>
              <a:rPr lang="en-US" altLang="ja-JP" sz="1050" dirty="0" smtClean="0"/>
              <a:t>LPD</a:t>
            </a:r>
            <a:r>
              <a:rPr lang="ja-JP" altLang="en-US" sz="1050" dirty="0" smtClean="0"/>
              <a:t>セット</a:t>
            </a:r>
            <a:endParaRPr kumimoji="1" lang="ja-JP" altLang="en-US" sz="105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882620" y="2094964"/>
            <a:ext cx="27430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※</a:t>
            </a:r>
            <a:r>
              <a:rPr lang="ja-JP" altLang="en-US" sz="1050" dirty="0" smtClean="0"/>
              <a:t>笑える文章などに頻出の単語、語彙など</a:t>
            </a:r>
            <a:endParaRPr kumimoji="1" lang="ja-JP" altLang="en-US" sz="105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876256" y="3099007"/>
            <a:ext cx="206979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※</a:t>
            </a:r>
            <a:r>
              <a:rPr lang="ja-JP" altLang="en-US" sz="1050" dirty="0" smtClean="0"/>
              <a:t>笑えない文章コーパスとの</a:t>
            </a:r>
            <a:endParaRPr lang="en-US" altLang="ja-JP" sz="1050" dirty="0" smtClean="0"/>
          </a:p>
          <a:p>
            <a:r>
              <a:rPr kumimoji="1" lang="ja-JP" altLang="en-US" sz="1050" dirty="0" smtClean="0"/>
              <a:t>　</a:t>
            </a:r>
            <a:r>
              <a:rPr kumimoji="1" lang="ja-JP" altLang="en-US" sz="1050" dirty="0" smtClean="0"/>
              <a:t>比較分析により、笑える文章</a:t>
            </a:r>
            <a:endParaRPr kumimoji="1" lang="en-US" altLang="ja-JP" sz="1050" dirty="0" smtClean="0"/>
          </a:p>
          <a:p>
            <a:r>
              <a:rPr kumimoji="1" lang="ja-JP" altLang="en-US" sz="1050" dirty="0" smtClean="0"/>
              <a:t>　の特徴を明らかにする。</a:t>
            </a:r>
            <a:endParaRPr kumimoji="1" lang="ja-JP" altLang="en-US" sz="105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948264" y="5157192"/>
            <a:ext cx="18004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※</a:t>
            </a:r>
            <a:r>
              <a:rPr kumimoji="1" lang="ja-JP" altLang="en-US" sz="1050" dirty="0" smtClean="0"/>
              <a:t>笑える画像の数値的評価</a:t>
            </a:r>
            <a:endParaRPr kumimoji="1" lang="en-US" altLang="ja-JP" sz="1050" dirty="0" smtClean="0"/>
          </a:p>
          <a:p>
            <a:r>
              <a:rPr lang="ja-JP" altLang="en-US" sz="1050" dirty="0" smtClean="0"/>
              <a:t>　</a:t>
            </a:r>
            <a:r>
              <a:rPr lang="ja-JP" altLang="en-US" sz="1050" dirty="0" smtClean="0"/>
              <a:t>とメタ属性の分析</a:t>
            </a:r>
            <a:endParaRPr kumimoji="1" lang="ja-JP" altLang="en-US" sz="1050" dirty="0"/>
          </a:p>
        </p:txBody>
      </p:sp>
      <p:sp>
        <p:nvSpPr>
          <p:cNvPr id="62" name="角丸四角形 61"/>
          <p:cNvSpPr/>
          <p:nvPr/>
        </p:nvSpPr>
        <p:spPr>
          <a:xfrm>
            <a:off x="4788024" y="4797153"/>
            <a:ext cx="2088232" cy="288032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タイトル等のメタ</a:t>
            </a:r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</a:t>
            </a:r>
          </a:p>
        </p:txBody>
      </p:sp>
      <p:cxnSp>
        <p:nvCxnSpPr>
          <p:cNvPr id="63" name="図形 62"/>
          <p:cNvCxnSpPr>
            <a:stCxn id="43" idx="2"/>
            <a:endCxn id="62" idx="1"/>
          </p:cNvCxnSpPr>
          <p:nvPr/>
        </p:nvCxnSpPr>
        <p:spPr>
          <a:xfrm rot="16200000" flipH="1">
            <a:off x="4406025" y="4559169"/>
            <a:ext cx="288033" cy="475965"/>
          </a:xfrm>
          <a:prstGeom prst="bentConnector2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角丸四角形 63"/>
          <p:cNvSpPr/>
          <p:nvPr/>
        </p:nvSpPr>
        <p:spPr>
          <a:xfrm>
            <a:off x="4788024" y="5661249"/>
            <a:ext cx="2088232" cy="288032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タイトル等のメタ属性</a:t>
            </a:r>
            <a:endParaRPr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5" name="図形 64"/>
          <p:cNvCxnSpPr>
            <a:stCxn id="45" idx="2"/>
            <a:endCxn id="64" idx="1"/>
          </p:cNvCxnSpPr>
          <p:nvPr/>
        </p:nvCxnSpPr>
        <p:spPr>
          <a:xfrm rot="16200000" flipH="1">
            <a:off x="4406025" y="5423265"/>
            <a:ext cx="288033" cy="475965"/>
          </a:xfrm>
          <a:prstGeom prst="bentConnector2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ギフト注文フロー分析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ユーザー定義 4">
      <a:majorFont>
        <a:latin typeface="Arial Black"/>
        <a:ea typeface="HG創英角ｺﾞｼｯｸUB"/>
        <a:cs typeface=""/>
      </a:majorFont>
      <a:minorFont>
        <a:latin typeface="Arial Black"/>
        <a:ea typeface="HGｺﾞｼｯｸE"/>
        <a:cs typeface="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 w="19050">
          <a:solidFill>
            <a:schemeClr val="tx1">
              <a:lumMod val="50000"/>
              <a:lumOff val="50000"/>
            </a:schemeClr>
          </a:solidFill>
          <a:miter lim="800000"/>
        </a:ln>
      </a:spPr>
      <a:bodyPr rtlCol="0" anchor="ctr"/>
      <a:lstStyle>
        <a:defPPr algn="ctr">
          <a:defRPr kumimoji="1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tx1">
              <a:lumMod val="50000"/>
              <a:lumOff val="50000"/>
            </a:schemeClr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ギフト注文フロー分析</Template>
  <TotalTime>5803</TotalTime>
  <Words>344</Words>
  <Application>Microsoft Office PowerPoint</Application>
  <PresentationFormat>画面に合わせる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ギフト注文フロー分析</vt:lpstr>
      <vt:lpstr>Linke Open Data Challenge Japan 2011 アイデア部門応募作品 「日本発のOWARAIを世界に」</vt:lpstr>
      <vt:lpstr>アイデア概要</vt:lpstr>
      <vt:lpstr>アイデア実現に必要なデータセット</vt:lpstr>
    </vt:vector>
  </TitlesOfParts>
  <Company>ベネッセグループ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ギフト　注文フロー分析</dc:title>
  <dc:creator>Taishi Akiyama</dc:creator>
  <cp:lastModifiedBy>秋山 大志</cp:lastModifiedBy>
  <cp:revision>133</cp:revision>
  <dcterms:created xsi:type="dcterms:W3CDTF">2011-12-28T01:43:51Z</dcterms:created>
  <dcterms:modified xsi:type="dcterms:W3CDTF">2012-01-31T14:57:15Z</dcterms:modified>
</cp:coreProperties>
</file>