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p044004\Documents\I-Scover\title-keywor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105538081975565E-2"/>
          <c:y val="3.264798211189502E-2"/>
          <c:w val="0.90175428670218616"/>
          <c:h val="0.832619568387284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'title-keywords'!$B$29</c:f>
              <c:strCache>
                <c:ptCount val="1"/>
                <c:pt idx="0">
                  <c:v>キーワード数の個数</c:v>
                </c:pt>
              </c:strCache>
            </c:strRef>
          </c:tx>
          <c:invertIfNegative val="0"/>
          <c:val>
            <c:numRef>
              <c:f>'title-keywords'!$C$29:$S$29</c:f>
              <c:numCache>
                <c:formatCode>General</c:formatCode>
                <c:ptCount val="17"/>
                <c:pt idx="0">
                  <c:v>12</c:v>
                </c:pt>
                <c:pt idx="1">
                  <c:v>25</c:v>
                </c:pt>
                <c:pt idx="2">
                  <c:v>40</c:v>
                </c:pt>
                <c:pt idx="3">
                  <c:v>60</c:v>
                </c:pt>
                <c:pt idx="4">
                  <c:v>61</c:v>
                </c:pt>
                <c:pt idx="5">
                  <c:v>74</c:v>
                </c:pt>
                <c:pt idx="6">
                  <c:v>17</c:v>
                </c:pt>
                <c:pt idx="7">
                  <c:v>44</c:v>
                </c:pt>
                <c:pt idx="8">
                  <c:v>10</c:v>
                </c:pt>
                <c:pt idx="9">
                  <c:v>26</c:v>
                </c:pt>
                <c:pt idx="10">
                  <c:v>10</c:v>
                </c:pt>
                <c:pt idx="11">
                  <c:v>13</c:v>
                </c:pt>
                <c:pt idx="12">
                  <c:v>2</c:v>
                </c:pt>
                <c:pt idx="13">
                  <c:v>3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632960"/>
        <c:axId val="220634496"/>
      </c:barChart>
      <c:catAx>
        <c:axId val="220632960"/>
        <c:scaling>
          <c:orientation val="minMax"/>
        </c:scaling>
        <c:delete val="0"/>
        <c:axPos val="b"/>
        <c:majorTickMark val="out"/>
        <c:minorTickMark val="none"/>
        <c:tickLblPos val="nextTo"/>
        <c:crossAx val="220634496"/>
        <c:crosses val="autoZero"/>
        <c:auto val="1"/>
        <c:lblAlgn val="ctr"/>
        <c:lblOffset val="100"/>
        <c:noMultiLvlLbl val="0"/>
      </c:catAx>
      <c:valAx>
        <c:axId val="220634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63296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'title-keywords'!$C$151:$H$151</c:f>
              <c:numCache>
                <c:formatCode>General</c:formatCode>
                <c:ptCount val="6"/>
                <c:pt idx="0">
                  <c:v>1925</c:v>
                </c:pt>
                <c:pt idx="1">
                  <c:v>137</c:v>
                </c:pt>
                <c:pt idx="2">
                  <c:v>25</c:v>
                </c:pt>
                <c:pt idx="3">
                  <c:v>16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505984"/>
        <c:axId val="223462528"/>
      </c:barChart>
      <c:catAx>
        <c:axId val="220505984"/>
        <c:scaling>
          <c:orientation val="minMax"/>
        </c:scaling>
        <c:delete val="0"/>
        <c:axPos val="b"/>
        <c:majorTickMark val="out"/>
        <c:minorTickMark val="none"/>
        <c:tickLblPos val="nextTo"/>
        <c:crossAx val="223462528"/>
        <c:crosses val="autoZero"/>
        <c:auto val="1"/>
        <c:lblAlgn val="ctr"/>
        <c:lblOffset val="100"/>
        <c:noMultiLvlLbl val="0"/>
      </c:catAx>
      <c:valAx>
        <c:axId val="223462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505984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7DF9BDF-9504-4FEA-9E50-153DA588FB71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4088BF7-7E5A-4094-B958-E4F326DB9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134672" cy="3384376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>
                <a:solidFill>
                  <a:schemeClr val="tx2"/>
                </a:solidFill>
                <a:latin typeface="+mj-ea"/>
              </a:rPr>
              <a:t>I-</a:t>
            </a:r>
            <a:r>
              <a:rPr kumimoji="1" lang="en-US" altLang="ja-JP" sz="4000" dirty="0" err="1" smtClean="0">
                <a:solidFill>
                  <a:schemeClr val="tx2"/>
                </a:solidFill>
                <a:latin typeface="+mj-ea"/>
              </a:rPr>
              <a:t>Sc</a:t>
            </a:r>
            <a:r>
              <a:rPr kumimoji="1" lang="en-US" altLang="ja-JP" sz="4000" dirty="0" err="1" smtClean="0">
                <a:solidFill>
                  <a:schemeClr val="tx2"/>
                </a:solidFill>
                <a:latin typeface="+mj-ea"/>
              </a:rPr>
              <a:t>over</a:t>
            </a:r>
            <a:r>
              <a:rPr kumimoji="1" lang="ja-JP" altLang="en-US" sz="4000" dirty="0" smtClean="0">
                <a:solidFill>
                  <a:schemeClr val="tx2"/>
                </a:solidFill>
                <a:latin typeface="+mj-ea"/>
              </a:rPr>
              <a:t>チャレンジ</a:t>
            </a:r>
            <a:r>
              <a:rPr kumimoji="1" lang="en-US" altLang="ja-JP" sz="4000" dirty="0" smtClean="0">
                <a:solidFill>
                  <a:schemeClr val="tx2"/>
                </a:solidFill>
                <a:latin typeface="+mj-ea"/>
              </a:rPr>
              <a:t>2013</a:t>
            </a:r>
            <a:r>
              <a:rPr kumimoji="1" lang="en-US" altLang="ja-JP" sz="3600" dirty="0" smtClean="0">
                <a:solidFill>
                  <a:schemeClr val="tx2"/>
                </a:solidFill>
                <a:latin typeface="+mj-ea"/>
              </a:rPr>
              <a:t/>
            </a:r>
            <a:br>
              <a:rPr kumimoji="1" lang="en-US" altLang="ja-JP" sz="3600" dirty="0" smtClean="0">
                <a:solidFill>
                  <a:schemeClr val="tx2"/>
                </a:solidFill>
                <a:latin typeface="+mj-ea"/>
              </a:rPr>
            </a:br>
            <a:r>
              <a:rPr lang="ja-JP" altLang="en-US" sz="2000" dirty="0">
                <a:effectLst/>
                <a:latin typeface="+mj-ea"/>
              </a:rPr>
              <a:t>～</a:t>
            </a:r>
            <a:r>
              <a:rPr lang="en-US" altLang="ja-JP" sz="2000" dirty="0">
                <a:effectLst/>
                <a:latin typeface="+mj-ea"/>
              </a:rPr>
              <a:t>I-</a:t>
            </a:r>
            <a:r>
              <a:rPr lang="en-US" altLang="ja-JP" sz="2000" dirty="0" err="1">
                <a:effectLst/>
                <a:latin typeface="+mj-ea"/>
              </a:rPr>
              <a:t>Scover</a:t>
            </a:r>
            <a:r>
              <a:rPr lang="ja-JP" altLang="en-US" sz="2000" dirty="0" err="1">
                <a:effectLst/>
                <a:latin typeface="+mj-ea"/>
              </a:rPr>
              <a:t>で</a:t>
            </a:r>
            <a:r>
              <a:rPr lang="ja-JP" altLang="en-US" sz="2000" dirty="0">
                <a:effectLst/>
                <a:latin typeface="+mj-ea"/>
              </a:rPr>
              <a:t>できる　こんなこと、あんなこと</a:t>
            </a:r>
            <a:r>
              <a:rPr lang="ja-JP" altLang="en-US" sz="2000" dirty="0" smtClean="0">
                <a:effectLst/>
                <a:latin typeface="+mj-ea"/>
              </a:rPr>
              <a:t>～</a:t>
            </a:r>
            <a:r>
              <a:rPr lang="en-US" altLang="ja-JP" sz="2200" dirty="0" smtClean="0">
                <a:effectLst/>
                <a:latin typeface="+mj-ea"/>
              </a:rPr>
              <a:t/>
            </a:r>
            <a:br>
              <a:rPr lang="en-US" altLang="ja-JP" sz="2200" dirty="0" smtClean="0">
                <a:effectLst/>
                <a:latin typeface="+mj-ea"/>
              </a:rPr>
            </a:br>
            <a:r>
              <a:rPr lang="ja-JP" altLang="en-US" sz="2700" b="1" u="sng" dirty="0" smtClean="0">
                <a:solidFill>
                  <a:srgbClr val="7030A0"/>
                </a:solidFill>
                <a:effectLst/>
                <a:latin typeface="+mj-ea"/>
              </a:rPr>
              <a:t>データ分析／可視化カテゴリ</a:t>
            </a:r>
            <a:r>
              <a:rPr lang="en-US" altLang="ja-JP" sz="2700" dirty="0" smtClean="0">
                <a:effectLst/>
                <a:latin typeface="+mj-ea"/>
              </a:rPr>
              <a:t/>
            </a:r>
            <a:br>
              <a:rPr lang="en-US" altLang="ja-JP" sz="2700" dirty="0" smtClean="0">
                <a:effectLst/>
                <a:latin typeface="+mj-ea"/>
              </a:rPr>
            </a:br>
            <a:r>
              <a:rPr kumimoji="1" lang="en-US" altLang="ja-JP" sz="4400" dirty="0" smtClean="0">
                <a:latin typeface="+mj-ea"/>
              </a:rPr>
              <a:t/>
            </a:r>
            <a:br>
              <a:rPr kumimoji="1" lang="en-US" altLang="ja-JP" sz="4400" dirty="0" smtClean="0">
                <a:latin typeface="+mj-ea"/>
              </a:rPr>
            </a:br>
            <a:r>
              <a:rPr kumimoji="1" lang="ja-JP" altLang="en-US" sz="4800" dirty="0" smtClean="0">
                <a:latin typeface="+mj-ea"/>
              </a:rPr>
              <a:t>論文キーワード</a:t>
            </a:r>
            <a:r>
              <a:rPr lang="ja-JP" altLang="en-US" sz="4800" dirty="0" smtClean="0">
                <a:latin typeface="+mj-ea"/>
              </a:rPr>
              <a:t>の特徴</a:t>
            </a:r>
            <a:r>
              <a:rPr kumimoji="1" lang="ja-JP" altLang="en-US" sz="4800" dirty="0" smtClean="0">
                <a:latin typeface="+mj-ea"/>
              </a:rPr>
              <a:t>分析</a:t>
            </a:r>
            <a:r>
              <a:rPr kumimoji="1" lang="en-US" altLang="ja-JP" sz="4800" dirty="0" smtClean="0">
                <a:latin typeface="+mj-ea"/>
              </a:rPr>
              <a:t/>
            </a:r>
            <a:br>
              <a:rPr kumimoji="1" lang="en-US" altLang="ja-JP" sz="4800" dirty="0" smtClean="0">
                <a:latin typeface="+mj-ea"/>
              </a:rPr>
            </a:br>
            <a:r>
              <a:rPr lang="ja-JP" altLang="en-US" sz="2700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～どんなキーワードを付けているのか～</a:t>
            </a:r>
            <a:endParaRPr kumimoji="1" lang="ja-JP" altLang="en-US" sz="2200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84168" y="5733256"/>
            <a:ext cx="2480320" cy="625624"/>
          </a:xfrm>
        </p:spPr>
        <p:txBody>
          <a:bodyPr/>
          <a:lstStyle/>
          <a:p>
            <a:pPr algn="r"/>
            <a:r>
              <a:rPr kumimoji="1" lang="en-US" altLang="ja-JP" dirty="0" smtClean="0"/>
              <a:t>GOMI Hiroshi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目的と概要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論文のキーワードの特徴分析を行う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chemeClr val="tx1"/>
                </a:solidFill>
              </a:rPr>
              <a:t>これによりキーワードの一般的な傾向性を掴む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lvl="1"/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概要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chemeClr val="tx1"/>
                </a:solidFill>
              </a:rPr>
              <a:t>和文タイトルとキーワードがマッチングできるデータ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399</a:t>
            </a:r>
            <a:r>
              <a:rPr kumimoji="1" lang="ja-JP" altLang="en-US" dirty="0" smtClean="0">
                <a:solidFill>
                  <a:schemeClr val="tx1"/>
                </a:solidFill>
              </a:rPr>
              <a:t>件を抽出し、和文タイトルとキーワードの相関関係やキーワードの特徴を抽出するために、</a:t>
            </a:r>
            <a:r>
              <a:rPr lang="ja-JP" altLang="en-US" dirty="0">
                <a:solidFill>
                  <a:schemeClr val="tx1"/>
                </a:solidFill>
              </a:rPr>
              <a:t>以下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kumimoji="1" lang="ja-JP" altLang="en-US" dirty="0" smtClean="0">
                <a:solidFill>
                  <a:schemeClr val="tx1"/>
                </a:solidFill>
              </a:rPr>
              <a:t>分析を行う。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lvl="2"/>
            <a:r>
              <a:rPr lang="ja-JP" altLang="en-US" dirty="0" smtClean="0">
                <a:solidFill>
                  <a:schemeClr val="tx1"/>
                </a:solidFill>
              </a:rPr>
              <a:t>キーワード数の分布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2"/>
            <a:r>
              <a:rPr lang="ja-JP" altLang="en-US" dirty="0">
                <a:solidFill>
                  <a:schemeClr val="tx1"/>
                </a:solidFill>
              </a:rPr>
              <a:t>キーワードと和文タイトルの文字数の相関</a:t>
            </a:r>
            <a:endParaRPr lang="en-US" altLang="ja-JP" dirty="0">
              <a:solidFill>
                <a:schemeClr val="tx1"/>
              </a:solidFill>
            </a:endParaRPr>
          </a:p>
          <a:p>
            <a:pPr lvl="2"/>
            <a:r>
              <a:rPr lang="ja-JP" altLang="en-US" dirty="0" smtClean="0">
                <a:solidFill>
                  <a:schemeClr val="tx1"/>
                </a:solidFill>
              </a:rPr>
              <a:t>日本語キーワード数の分布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2"/>
            <a:r>
              <a:rPr lang="ja-JP" altLang="en-US" dirty="0">
                <a:solidFill>
                  <a:schemeClr val="tx1"/>
                </a:solidFill>
              </a:rPr>
              <a:t>日本語キーワードと和文タイトルの文字数の相関</a:t>
            </a:r>
            <a:endParaRPr lang="en-US" altLang="ja-JP" dirty="0">
              <a:solidFill>
                <a:schemeClr val="tx1"/>
              </a:solidFill>
            </a:endParaRPr>
          </a:p>
          <a:p>
            <a:pPr lvl="2"/>
            <a:r>
              <a:rPr lang="ja-JP" altLang="en-US" dirty="0" smtClean="0">
                <a:solidFill>
                  <a:schemeClr val="tx1"/>
                </a:solidFill>
              </a:rPr>
              <a:t>英語キーワード数の分布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2"/>
            <a:r>
              <a:rPr lang="ja-JP" altLang="en-US" dirty="0">
                <a:solidFill>
                  <a:schemeClr val="tx1"/>
                </a:solidFill>
              </a:rPr>
              <a:t>日本語キーワードと英語キーワードの割合</a:t>
            </a:r>
            <a:endParaRPr lang="en-US" altLang="ja-JP" dirty="0">
              <a:solidFill>
                <a:schemeClr val="tx1"/>
              </a:solidFill>
            </a:endParaRPr>
          </a:p>
          <a:p>
            <a:pPr lvl="2"/>
            <a:r>
              <a:rPr lang="ja-JP" altLang="en-US" dirty="0" smtClean="0">
                <a:solidFill>
                  <a:schemeClr val="tx1"/>
                </a:solidFill>
              </a:rPr>
              <a:t>キーワードマッチングの割合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2"/>
            <a:r>
              <a:rPr lang="ja-JP" altLang="en-US" dirty="0">
                <a:solidFill>
                  <a:schemeClr val="tx1"/>
                </a:solidFill>
              </a:rPr>
              <a:t>キーワードマッチングのランキング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9409" y="188640"/>
            <a:ext cx="8229600" cy="634082"/>
          </a:xfrm>
        </p:spPr>
        <p:txBody>
          <a:bodyPr>
            <a:noAutofit/>
          </a:bodyPr>
          <a:lstStyle/>
          <a:p>
            <a:r>
              <a:rPr lang="ja-JP" altLang="en-US" sz="4400" dirty="0" smtClean="0"/>
              <a:t>キーワード数と</a:t>
            </a:r>
            <a:r>
              <a:rPr kumimoji="1" lang="ja-JP" altLang="en-US" sz="4400" dirty="0" smtClean="0"/>
              <a:t>論文タイトル名</a:t>
            </a:r>
            <a:endParaRPr kumimoji="1" lang="ja-JP" alt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75" y="1543262"/>
            <a:ext cx="4099862" cy="23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178131" y="3858511"/>
            <a:ext cx="1183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bg1">
                    <a:lumMod val="50000"/>
                  </a:schemeClr>
                </a:solidFill>
              </a:rPr>
              <a:t>キーワード数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52317" y="1155164"/>
            <a:ext cx="138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和文タイトル名</a:t>
            </a:r>
            <a:r>
              <a:rPr kumimoji="1" lang="en-US" altLang="ja-JP" sz="1200" dirty="0" smtClean="0"/>
              <a:t/>
            </a:r>
            <a:br>
              <a:rPr kumimoji="1" lang="en-US" altLang="ja-JP" sz="1200" dirty="0" smtClean="0"/>
            </a:br>
            <a:r>
              <a:rPr kumimoji="1" lang="ja-JP" altLang="en-US" sz="1200" dirty="0" smtClean="0"/>
              <a:t>の文字数</a:t>
            </a:r>
            <a:endParaRPr kumimoji="1" lang="ja-JP" altLang="en-US" sz="1200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948774"/>
              </p:ext>
            </p:extLst>
          </p:nvPr>
        </p:nvGraphicFramePr>
        <p:xfrm>
          <a:off x="467544" y="1542248"/>
          <a:ext cx="4176464" cy="237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774763" y="3868743"/>
            <a:ext cx="1183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bg1">
                    <a:lumMod val="50000"/>
                  </a:schemeClr>
                </a:solidFill>
              </a:rPr>
              <a:t>キーワード数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104" y="13355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件数</a:t>
            </a:r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9632" y="423163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平均 </a:t>
            </a:r>
            <a:r>
              <a:rPr kumimoji="1" lang="en-US" altLang="ja-JP" dirty="0" smtClean="0"/>
              <a:t>5.91 </a:t>
            </a:r>
            <a:r>
              <a:rPr kumimoji="1" lang="ja-JP" altLang="en-US" dirty="0" smtClean="0"/>
              <a:t>個　分散 </a:t>
            </a:r>
            <a:r>
              <a:rPr kumimoji="1" lang="en-US" altLang="ja-JP" dirty="0" smtClean="0"/>
              <a:t>8.29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696" y="392258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図</a:t>
            </a:r>
            <a:r>
              <a:rPr lang="en-US" altLang="ja-JP" sz="1400" dirty="0" smtClean="0"/>
              <a:t>1. </a:t>
            </a:r>
            <a:r>
              <a:rPr lang="ja-JP" altLang="en-US" sz="1400" dirty="0" smtClean="0"/>
              <a:t>キーワード数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61558" y="387746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図</a:t>
            </a:r>
            <a:r>
              <a:rPr lang="en-US" altLang="ja-JP" sz="1400" dirty="0" smtClean="0"/>
              <a:t>2. </a:t>
            </a:r>
            <a:r>
              <a:rPr lang="ja-JP" altLang="en-US" sz="1400" dirty="0"/>
              <a:t>和文</a:t>
            </a:r>
            <a:r>
              <a:rPr lang="ja-JP" altLang="en-US" sz="1400" dirty="0" smtClean="0"/>
              <a:t>タイトル名の文字数とキーワード数の分布図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41533" y="4400682"/>
            <a:ext cx="17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相関係数 </a:t>
            </a:r>
            <a:r>
              <a:rPr kumimoji="1" lang="en-US" altLang="ja-JP" dirty="0" smtClean="0"/>
              <a:t>6.9%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552" y="4869160"/>
            <a:ext cx="850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キーワードの平均値は </a:t>
            </a:r>
            <a:r>
              <a:rPr kumimoji="1" lang="en-US" altLang="ja-JP" dirty="0" smtClean="0"/>
              <a:t>5.91</a:t>
            </a:r>
            <a:r>
              <a:rPr kumimoji="1" lang="ja-JP" altLang="en-US" dirty="0" smtClean="0"/>
              <a:t>個で、中央値は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個である。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キーワードの個数は、</a:t>
            </a:r>
            <a:r>
              <a:rPr lang="en-US" altLang="ja-JP" dirty="0" smtClean="0"/>
              <a:t>6,8,10,12</a:t>
            </a:r>
            <a:r>
              <a:rPr lang="ja-JP" altLang="en-US" dirty="0" smtClean="0"/>
              <a:t>個など偶数個の件数が多い（後述）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和文タイトル名とキーワード数にはほぼ相関はない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 smtClean="0"/>
              <a:t>参考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和文タイトルの平均文字数は </a:t>
            </a:r>
            <a:r>
              <a:rPr lang="en-US" altLang="ja-JP" dirty="0" smtClean="0"/>
              <a:t>28.6 </a:t>
            </a:r>
            <a:r>
              <a:rPr lang="ja-JP" altLang="en-US" dirty="0" smtClean="0"/>
              <a:t>文字で、分散は </a:t>
            </a:r>
            <a:r>
              <a:rPr lang="en-US" altLang="ja-JP" dirty="0" smtClean="0"/>
              <a:t>101.5 </a:t>
            </a:r>
            <a:r>
              <a:rPr lang="ja-JP" altLang="en-US" dirty="0" smtClean="0"/>
              <a:t>である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2" y="1554126"/>
            <a:ext cx="3940161" cy="236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0" y="1539268"/>
            <a:ext cx="3964878" cy="238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570" y="188640"/>
            <a:ext cx="8229600" cy="634082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日本語</a:t>
            </a:r>
            <a:r>
              <a:rPr lang="ja-JP" altLang="en-US" sz="3600" dirty="0" smtClean="0"/>
              <a:t>キーワード数と</a:t>
            </a:r>
            <a:r>
              <a:rPr kumimoji="1" lang="ja-JP" altLang="en-US" sz="3600" dirty="0" smtClean="0"/>
              <a:t>論文タイトル名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49523" y="3872799"/>
            <a:ext cx="1183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bg1">
                    <a:lumMod val="50000"/>
                  </a:schemeClr>
                </a:solidFill>
              </a:rPr>
              <a:t>キーワード数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52317" y="1155164"/>
            <a:ext cx="138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和文タイトル名</a:t>
            </a:r>
            <a:r>
              <a:rPr kumimoji="1" lang="en-US" altLang="ja-JP" sz="1200" dirty="0" smtClean="0"/>
              <a:t/>
            </a:r>
            <a:br>
              <a:rPr kumimoji="1" lang="en-US" altLang="ja-JP" sz="1200" dirty="0" smtClean="0"/>
            </a:br>
            <a:r>
              <a:rPr kumimoji="1" lang="ja-JP" altLang="en-US" sz="1200" dirty="0" smtClean="0"/>
              <a:t>の文字数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60745" y="3869624"/>
            <a:ext cx="1183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bg1">
                    <a:lumMod val="50000"/>
                  </a:schemeClr>
                </a:solidFill>
              </a:rPr>
              <a:t>キーワード数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104" y="13355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件数</a:t>
            </a:r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9632" y="423163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平均 </a:t>
            </a:r>
            <a:r>
              <a:rPr kumimoji="1" lang="en-US" altLang="ja-JP" dirty="0" smtClean="0"/>
              <a:t>2.81</a:t>
            </a:r>
            <a:r>
              <a:rPr kumimoji="1" lang="ja-JP" altLang="en-US" dirty="0" smtClean="0"/>
              <a:t>個　分散 </a:t>
            </a:r>
            <a:r>
              <a:rPr kumimoji="1" lang="en-US" altLang="ja-JP" dirty="0" smtClean="0"/>
              <a:t>3.29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88239" y="392258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図</a:t>
            </a:r>
            <a:r>
              <a:rPr lang="en-US" altLang="ja-JP" sz="1400" dirty="0" smtClean="0"/>
              <a:t>3. </a:t>
            </a:r>
            <a:r>
              <a:rPr lang="ja-JP" altLang="en-US" sz="1400" dirty="0" smtClean="0"/>
              <a:t>日本語キーワード数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0072" y="3893076"/>
            <a:ext cx="277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図</a:t>
            </a:r>
            <a:r>
              <a:rPr lang="en-US" altLang="ja-JP" sz="1400" dirty="0" smtClean="0"/>
              <a:t>4. </a:t>
            </a:r>
            <a:r>
              <a:rPr lang="ja-JP" altLang="en-US" sz="1400" dirty="0"/>
              <a:t>和文</a:t>
            </a:r>
            <a:r>
              <a:rPr lang="ja-JP" altLang="en-US" sz="1400" dirty="0" smtClean="0"/>
              <a:t>タイトル名の文字数と日本語キーワード数の分布図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41533" y="4400682"/>
            <a:ext cx="17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相関係数 </a:t>
            </a:r>
            <a:r>
              <a:rPr kumimoji="1" lang="en-US" altLang="ja-JP" dirty="0" smtClean="0"/>
              <a:t>9.9%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552" y="5157192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日本語キーワードの平均値は </a:t>
            </a:r>
            <a:r>
              <a:rPr kumimoji="1" lang="en-US" altLang="ja-JP" dirty="0" smtClean="0"/>
              <a:t>2.81</a:t>
            </a:r>
            <a:r>
              <a:rPr kumimoji="1" lang="ja-JP" altLang="en-US" dirty="0" smtClean="0"/>
              <a:t>個で、全体のキーワード数のほぼ半数である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日本語キーワードの最頻値は、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個である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和文タイトル名と日本語キーワード数にもほぼ相関はないが、全キーワード数との相関よりは相関がある傾向が見られる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552" y="4564320"/>
            <a:ext cx="394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参考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全キーワードの平均 </a:t>
            </a:r>
            <a:r>
              <a:rPr kumimoji="1" lang="en-US" altLang="ja-JP" sz="1400" dirty="0" smtClean="0"/>
              <a:t>5.91 </a:t>
            </a:r>
            <a:r>
              <a:rPr kumimoji="1" lang="ja-JP" altLang="en-US" sz="1400" dirty="0" smtClean="0"/>
              <a:t>個　分散 </a:t>
            </a:r>
            <a:r>
              <a:rPr kumimoji="1" lang="en-US" altLang="ja-JP" sz="1400" dirty="0" smtClean="0"/>
              <a:t>8.29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68144" y="4709646"/>
            <a:ext cx="2974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参考</a:t>
            </a:r>
            <a:r>
              <a:rPr kumimoji="1" lang="en-US" altLang="ja-JP" sz="1200" dirty="0" smtClean="0"/>
              <a:t>)</a:t>
            </a:r>
            <a:r>
              <a:rPr kumimoji="1" lang="ja-JP" altLang="en-US" sz="1200" dirty="0" smtClean="0"/>
              <a:t>全キーワード数での相関係数 </a:t>
            </a:r>
            <a:r>
              <a:rPr kumimoji="1" lang="en-US" altLang="ja-JP" sz="1200" dirty="0" smtClean="0"/>
              <a:t>6.9%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29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0" y="1539268"/>
            <a:ext cx="3964878" cy="238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1844" cy="634082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日本語</a:t>
            </a:r>
            <a:r>
              <a:rPr kumimoji="1" lang="ja-JP" altLang="en-US" sz="3600" dirty="0" smtClean="0"/>
              <a:t>キーワードと英語キーワード分布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7881" y="3741032"/>
            <a:ext cx="1183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bg1">
                    <a:lumMod val="50000"/>
                  </a:schemeClr>
                </a:solidFill>
              </a:rPr>
              <a:t>キーワード数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104" y="13355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件数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87624" y="3922588"/>
            <a:ext cx="318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図</a:t>
            </a:r>
            <a:r>
              <a:rPr lang="en-US" altLang="ja-JP" sz="1400" dirty="0" smtClean="0"/>
              <a:t>5. </a:t>
            </a:r>
            <a:r>
              <a:rPr lang="ja-JP" altLang="en-US" sz="1400" dirty="0" smtClean="0"/>
              <a:t>日本語キーワード数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図</a:t>
            </a:r>
            <a:r>
              <a:rPr lang="en-US" altLang="ja-JP" sz="1400" dirty="0" smtClean="0"/>
              <a:t>3 </a:t>
            </a:r>
            <a:r>
              <a:rPr lang="ja-JP" altLang="en-US" sz="1400" dirty="0" smtClean="0"/>
              <a:t>の再掲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61558" y="387746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図</a:t>
            </a:r>
            <a:r>
              <a:rPr lang="en-US" altLang="ja-JP" sz="1400" dirty="0" smtClean="0"/>
              <a:t>6. </a:t>
            </a:r>
            <a:r>
              <a:rPr lang="ja-JP" altLang="en-US" sz="1400" dirty="0" smtClean="0"/>
              <a:t>英語キーワード数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406" y="4799607"/>
            <a:ext cx="8618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英語キーワード数の方が日本語キーワード数と比較して、平均値も大きく、分散も大きいことが分かった。これら二つの分布には異なる傾向が見られる。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英語の短縮名がキーワードによく使われていることも、その要因である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18" y="1559679"/>
            <a:ext cx="3990775" cy="239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4777306" y="1333709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件数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48383" y="3900545"/>
            <a:ext cx="1183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bg1">
                    <a:lumMod val="50000"/>
                  </a:schemeClr>
                </a:solidFill>
              </a:rPr>
              <a:t>キーワード数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59632" y="423163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平均 </a:t>
            </a:r>
            <a:r>
              <a:rPr kumimoji="1" lang="en-US" altLang="ja-JP" dirty="0" smtClean="0"/>
              <a:t>2.81</a:t>
            </a:r>
            <a:r>
              <a:rPr kumimoji="1" lang="ja-JP" altLang="en-US" dirty="0" smtClean="0"/>
              <a:t>個　分散 </a:t>
            </a:r>
            <a:r>
              <a:rPr kumimoji="1" lang="en-US" altLang="ja-JP" dirty="0" smtClean="0"/>
              <a:t>3.29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07122" y="422725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平均 </a:t>
            </a:r>
            <a:r>
              <a:rPr kumimoji="1" lang="en-US" altLang="ja-JP" dirty="0" smtClean="0"/>
              <a:t>3.11</a:t>
            </a:r>
            <a:r>
              <a:rPr kumimoji="1" lang="ja-JP" altLang="en-US" dirty="0" smtClean="0"/>
              <a:t>個　分散 </a:t>
            </a:r>
            <a:r>
              <a:rPr kumimoji="1" lang="en-US" altLang="ja-JP" dirty="0" smtClean="0"/>
              <a:t>5.57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81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7760"/>
            <a:ext cx="8856984" cy="634082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日本語</a:t>
            </a:r>
            <a:r>
              <a:rPr kumimoji="1" lang="ja-JP" altLang="en-US" sz="3600" dirty="0" smtClean="0"/>
              <a:t>キーワードと英語キーワード割合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2708" y="3933056"/>
            <a:ext cx="8504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日本語のキーワードと英語のキー</a:t>
            </a:r>
            <a:r>
              <a:rPr lang="ja-JP" altLang="en-US" dirty="0" smtClean="0"/>
              <a:t>ワードは、単なる翻訳であることが多い。</a:t>
            </a:r>
            <a:r>
              <a:rPr lang="ja-JP" altLang="en-US" dirty="0"/>
              <a:t>上記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</a:t>
            </a:r>
            <a:r>
              <a:rPr lang="ja-JP" altLang="en-US" dirty="0" err="1" smtClean="0"/>
              <a:t>のように</a:t>
            </a:r>
            <a:r>
              <a:rPr lang="ja-JP" altLang="en-US" dirty="0" smtClean="0"/>
              <a:t>日本語キーワードと英語キーワードの個数が同数である場合が多いのはそのためであり、また図</a:t>
            </a:r>
            <a:r>
              <a:rPr lang="en-US" altLang="ja-JP" dirty="0" smtClean="0"/>
              <a:t>1 </a:t>
            </a:r>
            <a:r>
              <a:rPr lang="ja-JP" altLang="en-US" dirty="0" smtClean="0"/>
              <a:t>で偶数個のキーワード数が多かったのもそのためである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一方、日本語のみのキーワードや逆に英語のみのキーワードだけのものも、比較的大きい割合を占める</a:t>
            </a:r>
            <a:endParaRPr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51920" y="1390162"/>
            <a:ext cx="518457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A. </a:t>
            </a:r>
            <a:r>
              <a:rPr lang="ja-JP" altLang="en-US" sz="2000" dirty="0" smtClean="0"/>
              <a:t>日本語キーワード数と英語キーワード数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     </a:t>
            </a:r>
            <a:r>
              <a:rPr lang="ja-JP" altLang="en-US" sz="2000" dirty="0" smtClean="0"/>
              <a:t>が同数である</a:t>
            </a:r>
            <a:r>
              <a:rPr lang="ja-JP" altLang="en-US" sz="2000" dirty="0"/>
              <a:t>割合</a:t>
            </a:r>
            <a:r>
              <a:rPr lang="ja-JP" altLang="en-US" sz="2000" dirty="0" smtClean="0"/>
              <a:t>は </a:t>
            </a:r>
            <a:r>
              <a:rPr lang="en-US" altLang="ja-JP" sz="2000" dirty="0" smtClean="0"/>
              <a:t>22.3%</a:t>
            </a:r>
          </a:p>
          <a:p>
            <a:r>
              <a:rPr kumimoji="1" lang="en-US" altLang="ja-JP" sz="2000" dirty="0" smtClean="0"/>
              <a:t>B. </a:t>
            </a:r>
            <a:r>
              <a:rPr kumimoji="1" lang="ja-JP" altLang="en-US" sz="2000" dirty="0" smtClean="0"/>
              <a:t>日本語キーワードのみの割合は </a:t>
            </a:r>
            <a:r>
              <a:rPr kumimoji="1" lang="en-US" altLang="ja-JP" sz="2000" dirty="0" smtClean="0"/>
              <a:t>20.1 %</a:t>
            </a:r>
          </a:p>
          <a:p>
            <a:r>
              <a:rPr lang="en-US" altLang="ja-JP" sz="2000" dirty="0" smtClean="0"/>
              <a:t>C.  </a:t>
            </a:r>
            <a:r>
              <a:rPr lang="ja-JP" altLang="en-US" sz="2000" dirty="0" smtClean="0"/>
              <a:t>英語キーワードのみの割合は </a:t>
            </a:r>
            <a:r>
              <a:rPr lang="en-US" altLang="ja-JP" sz="2000" dirty="0" smtClean="0"/>
              <a:t>16.8% </a:t>
            </a:r>
            <a:endParaRPr kumimoji="1" lang="ja-JP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7557"/>
            <a:ext cx="2590800" cy="25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339752" y="141277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</a:t>
            </a:r>
            <a:r>
              <a:rPr kumimoji="1" lang="ja-JP" altLang="en-US" sz="1400" dirty="0" smtClean="0"/>
              <a:t>同数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56552" y="2033844"/>
            <a:ext cx="161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</a:t>
            </a:r>
            <a:r>
              <a:rPr kumimoji="1" lang="ja-JP" altLang="en-US" sz="1400" dirty="0" smtClean="0"/>
              <a:t>日本語のみ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19176" y="2773928"/>
            <a:ext cx="124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C</a:t>
            </a:r>
            <a:r>
              <a:rPr kumimoji="1" lang="ja-JP" altLang="en-US" sz="1400" dirty="0" smtClean="0"/>
              <a:t>英語のみ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03901" y="1825079"/>
            <a:ext cx="142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</a:t>
            </a:r>
            <a:r>
              <a:rPr lang="ja-JP" altLang="en-US" sz="1400" dirty="0"/>
              <a:t>その他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28110" y="3346443"/>
            <a:ext cx="312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図</a:t>
            </a:r>
            <a:r>
              <a:rPr lang="en-US" altLang="ja-JP" sz="1400" dirty="0" smtClean="0"/>
              <a:t>7. </a:t>
            </a:r>
            <a:r>
              <a:rPr lang="ja-JP" altLang="en-US" sz="1400" dirty="0" smtClean="0"/>
              <a:t>日本語と英語キーワードの割合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52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02630"/>
            <a:ext cx="8229600" cy="634082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キーワードのマッチング割合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7544" y="475144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キーワードがマッチングする割合は非常に少ない。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ユニークキーワードの</a:t>
            </a:r>
            <a:r>
              <a:rPr lang="en-US" altLang="ja-JP" dirty="0" smtClean="0"/>
              <a:t>91%(1925/2107)</a:t>
            </a:r>
            <a:r>
              <a:rPr lang="ja-JP" altLang="en-US" dirty="0" smtClean="0"/>
              <a:t>が</a:t>
            </a:r>
            <a:r>
              <a:rPr lang="ja-JP" altLang="en-US" dirty="0"/>
              <a:t>単独</a:t>
            </a:r>
            <a:r>
              <a:rPr lang="ja-JP" altLang="en-US" dirty="0" smtClean="0"/>
              <a:t>のキーワードになっている。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全キーワードの</a:t>
            </a:r>
            <a:r>
              <a:rPr lang="en-US" altLang="ja-JP" dirty="0" smtClean="0"/>
              <a:t>81%(1925/2360)</a:t>
            </a:r>
            <a:r>
              <a:rPr lang="ja-JP" altLang="en-US" dirty="0" smtClean="0"/>
              <a:t>が単独のキーワードになっている</a:t>
            </a:r>
            <a:endParaRPr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882" y="3640089"/>
            <a:ext cx="3844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図</a:t>
            </a:r>
            <a:r>
              <a:rPr lang="en-US" altLang="ja-JP" sz="1400" dirty="0" smtClean="0"/>
              <a:t>8. </a:t>
            </a:r>
            <a:r>
              <a:rPr lang="ja-JP" altLang="en-US" sz="1400" dirty="0" smtClean="0"/>
              <a:t>キーワードのマッチング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マッチング数が </a:t>
            </a:r>
            <a:r>
              <a:rPr kumimoji="1" lang="en-US" altLang="ja-JP" sz="1400" dirty="0" smtClean="0"/>
              <a:t>1 </a:t>
            </a:r>
            <a:r>
              <a:rPr kumimoji="1" lang="ja-JP" altLang="en-US" sz="1400" dirty="0" smtClean="0"/>
              <a:t>の場合は他のキーワードと全くマッチングしていないことを示し</a:t>
            </a:r>
            <a:r>
              <a:rPr lang="ja-JP" altLang="en-US" sz="1400" dirty="0"/>
              <a:t>ている</a:t>
            </a:r>
            <a:endParaRPr kumimoji="1" lang="ja-JP" altLang="en-US" sz="1400" dirty="0"/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169814"/>
              </p:ext>
            </p:extLst>
          </p:nvPr>
        </p:nvGraphicFramePr>
        <p:xfrm>
          <a:off x="728111" y="9175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062"/>
            <a:ext cx="2375520" cy="228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712144" y="775063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件数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03464" y="3346509"/>
            <a:ext cx="1183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bg1">
                    <a:lumMod val="50000"/>
                  </a:schemeClr>
                </a:solidFill>
              </a:rPr>
              <a:t>マッチング数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22101" y="2465498"/>
            <a:ext cx="141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データ数はユニークキーワード数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52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067"/>
            <a:ext cx="8229600" cy="634082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キーワードのマッチング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ランキング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939846"/>
            <a:ext cx="43924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キーワード出現ランキング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en-US" altLang="ja-JP" sz="2000" dirty="0" smtClean="0">
                <a:solidFill>
                  <a:srgbClr val="FF0000"/>
                </a:solidFill>
              </a:rPr>
              <a:t>1</a:t>
            </a:r>
            <a:r>
              <a:rPr lang="ja-JP" altLang="en-US" sz="2000" dirty="0" smtClean="0">
                <a:solidFill>
                  <a:srgbClr val="FF0000"/>
                </a:solidFill>
              </a:rPr>
              <a:t>位</a:t>
            </a:r>
            <a:r>
              <a:rPr lang="en-US" altLang="ja-JP" sz="2000" dirty="0" smtClean="0">
                <a:solidFill>
                  <a:srgbClr val="FF0000"/>
                </a:solidFill>
              </a:rPr>
              <a:t> 6</a:t>
            </a:r>
            <a:r>
              <a:rPr lang="ja-JP" altLang="en-US" sz="2000" dirty="0" smtClean="0">
                <a:solidFill>
                  <a:srgbClr val="FF0000"/>
                </a:solidFill>
              </a:rPr>
              <a:t>個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en-US" altLang="ja-JP" sz="2000" dirty="0" smtClean="0"/>
              <a:t>Optical Fiber</a:t>
            </a:r>
          </a:p>
          <a:p>
            <a:r>
              <a:rPr lang="ja-JP" altLang="en-US" sz="2000" dirty="0" smtClean="0"/>
              <a:t>光ファイバ		</a:t>
            </a:r>
          </a:p>
          <a:p>
            <a:endParaRPr lang="en-US" altLang="ja-JP" sz="2000" dirty="0" smtClean="0"/>
          </a:p>
          <a:p>
            <a:r>
              <a:rPr lang="en-US" altLang="ja-JP" sz="2000" dirty="0" smtClean="0">
                <a:solidFill>
                  <a:srgbClr val="FF0000"/>
                </a:solidFill>
              </a:rPr>
              <a:t>2</a:t>
            </a:r>
            <a:r>
              <a:rPr lang="ja-JP" altLang="en-US" sz="2000" dirty="0" smtClean="0">
                <a:solidFill>
                  <a:srgbClr val="FF0000"/>
                </a:solidFill>
              </a:rPr>
              <a:t>位 </a:t>
            </a:r>
            <a:r>
              <a:rPr lang="en-US" altLang="ja-JP" sz="2000" dirty="0" smtClean="0">
                <a:solidFill>
                  <a:srgbClr val="FF0000"/>
                </a:solidFill>
              </a:rPr>
              <a:t>5</a:t>
            </a:r>
            <a:r>
              <a:rPr lang="ja-JP" altLang="en-US" sz="2000" dirty="0" smtClean="0">
                <a:solidFill>
                  <a:srgbClr val="FF0000"/>
                </a:solidFill>
              </a:rPr>
              <a:t>個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en-US" altLang="ja-JP" sz="2000" dirty="0" smtClean="0"/>
              <a:t>Wireless sensor network (WSN)</a:t>
            </a:r>
          </a:p>
          <a:p>
            <a:r>
              <a:rPr lang="ja-JP" altLang="en-US" sz="2000" dirty="0" smtClean="0"/>
              <a:t>センサネットワーク（</a:t>
            </a:r>
            <a:r>
              <a:rPr lang="en-US" altLang="ja-JP" sz="2000" dirty="0" smtClean="0"/>
              <a:t>SN</a:t>
            </a:r>
            <a:r>
              <a:rPr lang="ja-JP" altLang="en-US" sz="2000" dirty="0" smtClean="0"/>
              <a:t>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16016" y="739792"/>
            <a:ext cx="4176464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3</a:t>
            </a:r>
            <a:r>
              <a:rPr lang="ja-JP" altLang="en-US" sz="2000" dirty="0" smtClean="0">
                <a:solidFill>
                  <a:srgbClr val="FF0000"/>
                </a:solidFill>
              </a:rPr>
              <a:t>位 </a:t>
            </a:r>
            <a:r>
              <a:rPr lang="en-US" altLang="ja-JP" sz="2000" dirty="0" smtClean="0">
                <a:solidFill>
                  <a:srgbClr val="FF0000"/>
                </a:solidFill>
              </a:rPr>
              <a:t>4</a:t>
            </a:r>
            <a:r>
              <a:rPr lang="ja-JP" altLang="en-US" sz="2000" dirty="0" smtClean="0">
                <a:solidFill>
                  <a:srgbClr val="FF0000"/>
                </a:solidFill>
              </a:rPr>
              <a:t>個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/>
              <a:t>MIMO			</a:t>
            </a:r>
          </a:p>
          <a:p>
            <a:r>
              <a:rPr lang="en-US" altLang="ja-JP" sz="1400" dirty="0" smtClean="0"/>
              <a:t>Multiple-input and multiple-output (MIMO)</a:t>
            </a:r>
          </a:p>
          <a:p>
            <a:r>
              <a:rPr lang="en-US" altLang="ja-JP" sz="1400" dirty="0" smtClean="0"/>
              <a:t>Peer-to-peer (P2P)	</a:t>
            </a:r>
            <a:endParaRPr lang="en-US" altLang="ja-JP" sz="1400" dirty="0"/>
          </a:p>
          <a:p>
            <a:r>
              <a:rPr lang="ja-JP" altLang="en-US" sz="1400" dirty="0" smtClean="0"/>
              <a:t>ピアツーピア（</a:t>
            </a:r>
            <a:r>
              <a:rPr lang="en-US" altLang="ja-JP" sz="1400" dirty="0" smtClean="0"/>
              <a:t>P2P</a:t>
            </a:r>
            <a:r>
              <a:rPr lang="ja-JP" altLang="en-US" sz="1400" dirty="0" smtClean="0"/>
              <a:t>）	</a:t>
            </a:r>
            <a:endParaRPr lang="en-US" altLang="ja-JP" sz="1400" dirty="0"/>
          </a:p>
          <a:p>
            <a:r>
              <a:rPr lang="en-US" altLang="ja-JP" sz="1400" dirty="0" smtClean="0"/>
              <a:t>Ultra Wide Band (UWB)</a:t>
            </a:r>
            <a:endParaRPr lang="en-US" altLang="ja-JP" sz="1400" dirty="0"/>
          </a:p>
          <a:p>
            <a:r>
              <a:rPr lang="ja-JP" altLang="en-US" sz="1400" dirty="0" smtClean="0"/>
              <a:t>超広帯域無線（</a:t>
            </a:r>
            <a:r>
              <a:rPr lang="en-US" altLang="ja-JP" sz="1400" dirty="0" smtClean="0"/>
              <a:t>UWB</a:t>
            </a:r>
            <a:r>
              <a:rPr lang="ja-JP" altLang="en-US" sz="1400" dirty="0" smtClean="0"/>
              <a:t>）</a:t>
            </a:r>
            <a:endParaRPr lang="en-US" altLang="ja-JP" sz="1400" dirty="0"/>
          </a:p>
          <a:p>
            <a:r>
              <a:rPr lang="en-US" altLang="ja-JP" sz="1400" dirty="0" smtClean="0"/>
              <a:t>HEMT</a:t>
            </a:r>
          </a:p>
          <a:p>
            <a:r>
              <a:rPr lang="en-US" altLang="ja-JP" sz="1400" dirty="0" smtClean="0"/>
              <a:t>Electromagnetic compatibility (EMC)</a:t>
            </a:r>
            <a:endParaRPr lang="en-US" altLang="ja-JP" sz="1400" dirty="0"/>
          </a:p>
          <a:p>
            <a:r>
              <a:rPr lang="ja-JP" altLang="en-US" sz="1400" dirty="0" smtClean="0"/>
              <a:t>電磁環境・</a:t>
            </a:r>
            <a:r>
              <a:rPr lang="en-US" altLang="ja-JP" sz="1400" dirty="0" smtClean="0"/>
              <a:t>EMC</a:t>
            </a:r>
            <a:endParaRPr lang="en-US" altLang="ja-JP" sz="1400" dirty="0"/>
          </a:p>
          <a:p>
            <a:r>
              <a:rPr lang="en-US" altLang="ja-JP" sz="1400" dirty="0" smtClean="0"/>
              <a:t>Orthogonal frequency division multiplexing (OFDM)</a:t>
            </a:r>
            <a:endParaRPr lang="en-US" altLang="ja-JP" sz="1400" dirty="0"/>
          </a:p>
          <a:p>
            <a:r>
              <a:rPr lang="ja-JP" altLang="en-US" sz="1400" dirty="0" smtClean="0"/>
              <a:t>直交周波数分割多重（</a:t>
            </a:r>
            <a:r>
              <a:rPr lang="en-US" altLang="ja-JP" sz="1400" dirty="0" smtClean="0"/>
              <a:t>OFDM</a:t>
            </a:r>
            <a:r>
              <a:rPr lang="ja-JP" altLang="en-US" sz="1400" dirty="0" smtClean="0"/>
              <a:t>）</a:t>
            </a:r>
            <a:endParaRPr lang="en-US" altLang="ja-JP" sz="1400" dirty="0"/>
          </a:p>
          <a:p>
            <a:r>
              <a:rPr lang="ja-JP" altLang="en-US" sz="1400" dirty="0" smtClean="0"/>
              <a:t>散乱</a:t>
            </a:r>
            <a:endParaRPr lang="en-US" altLang="ja-JP" sz="1400" dirty="0" smtClean="0"/>
          </a:p>
          <a:p>
            <a:r>
              <a:rPr lang="en-US" altLang="ja-JP" sz="1400" dirty="0" smtClean="0"/>
              <a:t>Vehicle-to-vehicle (V2V) communication</a:t>
            </a:r>
            <a:endParaRPr lang="en-US" altLang="ja-JP" sz="1400" dirty="0"/>
          </a:p>
          <a:p>
            <a:r>
              <a:rPr lang="ja-JP" altLang="en-US" sz="1400" dirty="0" err="1" smtClean="0"/>
              <a:t>車車</a:t>
            </a:r>
            <a:r>
              <a:rPr lang="ja-JP" altLang="en-US" sz="1400" dirty="0" smtClean="0"/>
              <a:t>間通信</a:t>
            </a:r>
            <a:endParaRPr lang="en-US" altLang="ja-JP" sz="1400" dirty="0"/>
          </a:p>
          <a:p>
            <a:r>
              <a:rPr lang="en-US" altLang="ja-JP" sz="1400" dirty="0" smtClean="0"/>
              <a:t>Neural network (NN)</a:t>
            </a:r>
            <a:endParaRPr lang="en-US" altLang="ja-JP" sz="1400" dirty="0"/>
          </a:p>
          <a:p>
            <a:r>
              <a:rPr lang="ja-JP" altLang="en-US" sz="1400" dirty="0" smtClean="0"/>
              <a:t>ニューラルネットワーク		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0160" y="5085184"/>
            <a:ext cx="859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マッチングの割合が小さいので、このランキングは参考程度のデータである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ランキング上位には同じ意味の日本語と英語のキーワードが見られるが、これは全体的な傾向である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368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4853136"/>
          </a:xfrm>
        </p:spPr>
        <p:txBody>
          <a:bodyPr>
            <a:no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I-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Scover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のオープンデータから、以下のものを分析した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キーワード数の分布</a:t>
            </a:r>
            <a:r>
              <a:rPr lang="ja-JP" altLang="en-US" dirty="0">
                <a:solidFill>
                  <a:schemeClr val="tx1"/>
                </a:solidFill>
              </a:rPr>
              <a:t>、</a:t>
            </a:r>
            <a:r>
              <a:rPr kumimoji="1" lang="ja-JP" altLang="en-US" dirty="0" smtClean="0">
                <a:solidFill>
                  <a:schemeClr val="tx1"/>
                </a:solidFill>
              </a:rPr>
              <a:t>キーワードと和文タイトルの文字数の相関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日本語キーワード数の分布</a:t>
            </a:r>
            <a:r>
              <a:rPr lang="ja-JP" altLang="en-US" dirty="0">
                <a:solidFill>
                  <a:schemeClr val="tx1"/>
                </a:solidFill>
              </a:rPr>
              <a:t>、</a:t>
            </a:r>
            <a:r>
              <a:rPr kumimoji="1" lang="ja-JP" altLang="en-US" dirty="0" smtClean="0">
                <a:solidFill>
                  <a:schemeClr val="tx1"/>
                </a:solidFill>
              </a:rPr>
              <a:t>日本語キーワードと和文タイトルの文字数の相関</a:t>
            </a:r>
            <a:r>
              <a:rPr lang="ja-JP" altLang="en-US" dirty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英語キーワード数の分布</a:t>
            </a:r>
            <a:r>
              <a:rPr lang="ja-JP" altLang="en-US" dirty="0">
                <a:solidFill>
                  <a:schemeClr val="tx1"/>
                </a:solidFill>
              </a:rPr>
              <a:t>、</a:t>
            </a:r>
            <a:r>
              <a:rPr kumimoji="1" lang="ja-JP" altLang="en-US" dirty="0" smtClean="0">
                <a:solidFill>
                  <a:schemeClr val="tx1"/>
                </a:solidFill>
              </a:rPr>
              <a:t>日本語キーワードと英語キーワードの割合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キーワードマッチングの割合</a:t>
            </a:r>
            <a:r>
              <a:rPr lang="ja-JP" altLang="en-US" dirty="0">
                <a:solidFill>
                  <a:schemeClr val="tx1"/>
                </a:solidFill>
              </a:rPr>
              <a:t>、</a:t>
            </a:r>
            <a:r>
              <a:rPr kumimoji="1" lang="ja-JP" altLang="en-US" dirty="0" smtClean="0">
                <a:solidFill>
                  <a:schemeClr val="tx1"/>
                </a:solidFill>
              </a:rPr>
              <a:t>キーワードマッチングのランキング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これら</a:t>
            </a:r>
            <a:r>
              <a:rPr lang="ja-JP" altLang="en-US" dirty="0" smtClean="0">
                <a:solidFill>
                  <a:schemeClr val="tx1"/>
                </a:solidFill>
              </a:rPr>
              <a:t>から、論文のキーワードの傾向性が分かった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キーワードの中央値と最頻値は</a:t>
            </a:r>
            <a:r>
              <a:rPr lang="en-US" altLang="ja-JP" dirty="0" smtClean="0">
                <a:solidFill>
                  <a:schemeClr val="tx1"/>
                </a:solidFill>
              </a:rPr>
              <a:t>6</a:t>
            </a:r>
            <a:r>
              <a:rPr lang="ja-JP" altLang="en-US" dirty="0" smtClean="0">
                <a:solidFill>
                  <a:schemeClr val="tx1"/>
                </a:solidFill>
              </a:rPr>
              <a:t>個である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日本語</a:t>
            </a:r>
            <a:r>
              <a:rPr lang="ja-JP" altLang="en-US" dirty="0">
                <a:solidFill>
                  <a:schemeClr val="tx1"/>
                </a:solidFill>
              </a:rPr>
              <a:t>と</a:t>
            </a:r>
            <a:r>
              <a:rPr lang="ja-JP" altLang="en-US" dirty="0" smtClean="0">
                <a:solidFill>
                  <a:schemeClr val="tx1"/>
                </a:solidFill>
              </a:rPr>
              <a:t>英語のキーワードが両方同時に用いられている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英語キーワードは日本語キーワードよりも個数が多く、また分散も大きい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キーワードマッチング</a:t>
            </a:r>
            <a:r>
              <a:rPr lang="ja-JP" altLang="en-US" dirty="0" smtClean="0">
                <a:solidFill>
                  <a:schemeClr val="tx1"/>
                </a:solidFill>
              </a:rPr>
              <a:t>は非常に少ない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今後は</a:t>
            </a:r>
            <a:r>
              <a:rPr lang="ja-JP" altLang="en-US" dirty="0">
                <a:solidFill>
                  <a:schemeClr val="tx1"/>
                </a:solidFill>
              </a:rPr>
              <a:t>以下</a:t>
            </a:r>
            <a:r>
              <a:rPr lang="ja-JP" altLang="en-US" dirty="0" smtClean="0">
                <a:solidFill>
                  <a:schemeClr val="tx1"/>
                </a:solidFill>
              </a:rPr>
              <a:t>のキーワード規則を導入することを提案する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chemeClr val="tx1"/>
                </a:solidFill>
              </a:rPr>
              <a:t>キーワードマッチングが増加するようにキーワードの規則作成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キーワード検索が効率的に行えるようにキーワード分類の作成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6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146</TotalTime>
  <Words>778</Words>
  <Application>Microsoft Office PowerPoint</Application>
  <PresentationFormat>画面に合わせる 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エグゼクティブ</vt:lpstr>
      <vt:lpstr>I-Scoverチャレンジ2013 ～I-Scoverでできる　こんなこと、あんなこと～ データ分析／可視化カテゴリ  論文キーワードの特徴分析 ～どんなキーワードを付けているのか～</vt:lpstr>
      <vt:lpstr>目的と概要</vt:lpstr>
      <vt:lpstr>キーワード数と論文タイトル名</vt:lpstr>
      <vt:lpstr>日本語キーワード数と論文タイトル名</vt:lpstr>
      <vt:lpstr>日本語キーワードと英語キーワード分布</vt:lpstr>
      <vt:lpstr>日本語キーワードと英語キーワード割合</vt:lpstr>
      <vt:lpstr>キーワードのマッチング割合</vt:lpstr>
      <vt:lpstr>キーワードのマッチング(ランキング)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I-Scoverチャレンジ2013 ～I-Scoverでできる　こんなこと、あんなこと～ データ分析／可視化カテゴリ  論文キーワードの特徴分析 ～どんなキーワードを論文に付けるのがいいのか？～</dc:title>
  <dc:creator>OKI</dc:creator>
  <cp:lastModifiedBy>OKI</cp:lastModifiedBy>
  <cp:revision>23</cp:revision>
  <dcterms:created xsi:type="dcterms:W3CDTF">2013-12-17T04:11:50Z</dcterms:created>
  <dcterms:modified xsi:type="dcterms:W3CDTF">2013-12-17T06:38:23Z</dcterms:modified>
</cp:coreProperties>
</file>